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7" r:id="rId23"/>
    <p:sldId id="276" r:id="rId24"/>
    <p:sldId id="277" r:id="rId25"/>
    <p:sldId id="278" r:id="rId26"/>
    <p:sldId id="280" r:id="rId27"/>
    <p:sldId id="281" r:id="rId28"/>
    <p:sldId id="282" r:id="rId29"/>
    <p:sldId id="283" r:id="rId30"/>
    <p:sldId id="284" r:id="rId31"/>
    <p:sldId id="288" r:id="rId32"/>
    <p:sldId id="293" r:id="rId33"/>
    <p:sldId id="289" r:id="rId34"/>
    <p:sldId id="294" r:id="rId35"/>
    <p:sldId id="290" r:id="rId36"/>
    <p:sldId id="295" r:id="rId37"/>
    <p:sldId id="291" r:id="rId38"/>
    <p:sldId id="296" r:id="rId39"/>
    <p:sldId id="297" r:id="rId40"/>
    <p:sldId id="292" r:id="rId4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71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3152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D9396-5B83-4682-A505-D0122075276D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378DF-60B3-4E67-82E8-D75D9DC29F3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97417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378DF-60B3-4E67-82E8-D75D9DC29F30}" type="slidenum">
              <a:rPr lang="es-MX" smtClean="0"/>
              <a:pPr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86497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58FD-3F51-40BB-A07C-08FE1E18AEDA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F89-FAC6-4E4C-A62B-85F77EA8685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55042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58FD-3F51-40BB-A07C-08FE1E18AEDA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F89-FAC6-4E4C-A62B-85F77EA8685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40008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58FD-3F51-40BB-A07C-08FE1E18AEDA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F89-FAC6-4E4C-A62B-85F77EA8685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38667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58FD-3F51-40BB-A07C-08FE1E18AEDA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F89-FAC6-4E4C-A62B-85F77EA8685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95235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58FD-3F51-40BB-A07C-08FE1E18AEDA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F89-FAC6-4E4C-A62B-85F77EA8685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81628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58FD-3F51-40BB-A07C-08FE1E18AEDA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F89-FAC6-4E4C-A62B-85F77EA8685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51792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58FD-3F51-40BB-A07C-08FE1E18AEDA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F89-FAC6-4E4C-A62B-85F77EA8685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99751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58FD-3F51-40BB-A07C-08FE1E18AEDA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F89-FAC6-4E4C-A62B-85F77EA8685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409050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58FD-3F51-40BB-A07C-08FE1E18AEDA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F89-FAC6-4E4C-A62B-85F77EA8685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35916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58FD-3F51-40BB-A07C-08FE1E18AEDA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F89-FAC6-4E4C-A62B-85F77EA8685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73140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58FD-3F51-40BB-A07C-08FE1E18AEDA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F89-FAC6-4E4C-A62B-85F77EA8685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50175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B58FD-3F51-40BB-A07C-08FE1E18AEDA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AF89-FAC6-4E4C-A62B-85F77EA8685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97694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8000" b="1" dirty="0" smtClean="0"/>
              <a:t>LIDERAZGO</a:t>
            </a:r>
            <a:endParaRPr lang="es-MX" sz="8000" b="1" dirty="0"/>
          </a:p>
        </p:txBody>
      </p:sp>
    </p:spTree>
    <p:extLst>
      <p:ext uri="{BB962C8B-B14F-4D97-AF65-F5344CB8AC3E}">
        <p14:creationId xmlns:p14="http://schemas.microsoft.com/office/powerpoint/2010/main" xmlns="" val="277873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MX" sz="2400" b="1" u="sng" dirty="0" smtClean="0">
                <a:latin typeface="Arial" pitchFamily="34" charset="0"/>
                <a:cs typeface="Arial" pitchFamily="34" charset="0"/>
              </a:rPr>
              <a:t>Controlar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: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La capacidad de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controlar las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actividades hacia los objetivos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propuestos</a:t>
            </a: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2400" b="1" u="sng" dirty="0" smtClean="0">
                <a:latin typeface="Arial" pitchFamily="34" charset="0"/>
                <a:cs typeface="Arial" pitchFamily="34" charset="0"/>
              </a:rPr>
              <a:t>Motivar: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Debe entender por qué actúa la gente y saber manejar con destreza esos resortes. También debe saber cuando motivarla para que siga adelante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s-MX" sz="2400" b="1" u="sng" dirty="0" smtClean="0">
                <a:latin typeface="Arial" pitchFamily="34" charset="0"/>
                <a:cs typeface="Arial" pitchFamily="34" charset="0"/>
              </a:rPr>
              <a:t>Delegar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: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Confía en si mismo. Sabe compartir la responsabilidad y el poder</a:t>
            </a:r>
          </a:p>
          <a:p>
            <a:pPr algn="just">
              <a:lnSpc>
                <a:spcPct val="150000"/>
              </a:lnSpc>
            </a:pPr>
            <a:r>
              <a:rPr lang="es-MX" sz="2400" b="1" u="sng" dirty="0" smtClean="0">
                <a:latin typeface="Arial" pitchFamily="34" charset="0"/>
                <a:cs typeface="Arial" pitchFamily="34" charset="0"/>
              </a:rPr>
              <a:t>Conciliar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: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Debe componer y ajustar los ánimos de los que están opuestos entre si</a:t>
            </a: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800" b="1" dirty="0" smtClean="0">
                <a:latin typeface="Arial" pitchFamily="34" charset="0"/>
                <a:cs typeface="Arial" pitchFamily="34" charset="0"/>
              </a:rPr>
              <a:t>PAPEL DEL PODER Y LA AUTORIDAD EN EL DESEMPEÑO DEL LÍDER</a:t>
            </a:r>
            <a:endParaRPr lang="es-MX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poder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y la </a:t>
            </a: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autoridad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son dos elementos que e líder debe saber manejar.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s-MX" sz="2400" b="1" u="sng" dirty="0" smtClean="0">
                <a:latin typeface="Arial" pitchFamily="34" charset="0"/>
                <a:cs typeface="Arial" pitchFamily="34" charset="0"/>
              </a:rPr>
              <a:t>Autoridad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: del latín </a:t>
            </a:r>
            <a:r>
              <a:rPr lang="es-MX" sz="2400" i="1" dirty="0" err="1" smtClean="0">
                <a:latin typeface="Arial" pitchFamily="34" charset="0"/>
                <a:cs typeface="Arial" pitchFamily="34" charset="0"/>
              </a:rPr>
              <a:t>auctoritas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, que significa acrecentar, aumentar.  La función social de hacer crecer a la comunidad y a sus miembros.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s-MX" sz="2400" b="1" u="sng" dirty="0" smtClean="0">
                <a:latin typeface="Arial" pitchFamily="34" charset="0"/>
                <a:cs typeface="Arial" pitchFamily="34" charset="0"/>
              </a:rPr>
              <a:t>Poder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: latín </a:t>
            </a:r>
            <a:r>
              <a:rPr lang="es-MX" sz="2400" i="1" dirty="0" smtClean="0">
                <a:latin typeface="Arial" pitchFamily="34" charset="0"/>
                <a:cs typeface="Arial" pitchFamily="34" charset="0"/>
              </a:rPr>
              <a:t>posee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, que significa se capaz, ser fuerte.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El poder es la base del impacto e influenza del líder sobre el seguidor.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015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Hay que distinguir dos tipos fundamentales de poder:</a:t>
            </a:r>
          </a:p>
          <a:p>
            <a:pPr marL="0" indent="0">
              <a:lnSpc>
                <a:spcPct val="150000"/>
              </a:lnSpc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2400" b="1" u="sng" dirty="0" smtClean="0">
                <a:latin typeface="Arial" pitchFamily="34" charset="0"/>
                <a:cs typeface="Arial" pitchFamily="34" charset="0"/>
              </a:rPr>
              <a:t>Poder por la posición: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El líder ha llegado desde arriba tiene un </a:t>
            </a: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poder social superior</a:t>
            </a: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2400" b="1" u="sng" dirty="0" smtClean="0">
                <a:latin typeface="Arial" pitchFamily="34" charset="0"/>
                <a:cs typeface="Arial" pitchFamily="34" charset="0"/>
              </a:rPr>
              <a:t>Poder personal: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La persona ha llegado a ser líder desde abajo, su poder es </a:t>
            </a: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fruto de un reconocimiento de determinadas personas o grupos manifiestan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89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s-MX" sz="2800" b="1" dirty="0" smtClean="0">
                <a:latin typeface="Arial" pitchFamily="34" charset="0"/>
                <a:cs typeface="Arial" pitchFamily="34" charset="0"/>
              </a:rPr>
              <a:t>CLASIFICACIÓN DEL PODER EN LAS RELACIONES INTERPERSONALES</a:t>
            </a:r>
            <a:endParaRPr lang="es-MX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29411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s-MX" sz="2400" b="1" u="sng" dirty="0" smtClean="0">
                <a:latin typeface="Arial" pitchFamily="34" charset="0"/>
                <a:cs typeface="Arial" pitchFamily="34" charset="0"/>
              </a:rPr>
              <a:t>Coerción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: Obligar por la fuerza física o otra persona a que se haga lo que se manda</a:t>
            </a:r>
          </a:p>
          <a:p>
            <a:pPr algn="just">
              <a:lnSpc>
                <a:spcPct val="170000"/>
              </a:lnSpc>
            </a:pPr>
            <a:r>
              <a:rPr lang="es-MX" sz="2400" b="1" u="sng" dirty="0" smtClean="0">
                <a:latin typeface="Arial" pitchFamily="34" charset="0"/>
                <a:cs typeface="Arial" pitchFamily="34" charset="0"/>
              </a:rPr>
              <a:t>Conexión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: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Cuando el que ordena apoya en algo conectado a un fuente de poder</a:t>
            </a:r>
          </a:p>
          <a:p>
            <a:pPr algn="just">
              <a:lnSpc>
                <a:spcPct val="170000"/>
              </a:lnSpc>
            </a:pPr>
            <a:r>
              <a:rPr lang="es-MX" sz="2400" b="1" u="sng" dirty="0" smtClean="0">
                <a:latin typeface="Arial" pitchFamily="34" charset="0"/>
                <a:cs typeface="Arial" pitchFamily="34" charset="0"/>
              </a:rPr>
              <a:t>Recompensa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: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Una persona realiza por la retribución algo que no haría por una simple petición</a:t>
            </a:r>
          </a:p>
          <a:p>
            <a:pPr algn="just">
              <a:lnSpc>
                <a:spcPct val="170000"/>
              </a:lnSpc>
            </a:pPr>
            <a:r>
              <a:rPr lang="es-MX" sz="2400" b="1" u="sng" dirty="0" smtClean="0">
                <a:latin typeface="Arial" pitchFamily="34" charset="0"/>
                <a:cs typeface="Arial" pitchFamily="34" charset="0"/>
              </a:rPr>
              <a:t>Afecto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: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Una persona sigue los reconocimientos de otra por los lazos de car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cariño</a:t>
            </a: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7616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4656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s-MX" sz="2400" b="1" u="sng" dirty="0" smtClean="0">
                <a:latin typeface="Arial" pitchFamily="34" charset="0"/>
                <a:cs typeface="Arial" pitchFamily="34" charset="0"/>
              </a:rPr>
              <a:t>Legitimidad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: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Se le motiva a actuar, o no , a una persona  por que reconoce en alguien la fuerza de la ley, aún sin elementos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coercitivos</a:t>
            </a: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es-MX" sz="2400" b="1" u="sng" dirty="0" smtClean="0">
                <a:latin typeface="Arial" pitchFamily="34" charset="0"/>
                <a:cs typeface="Arial" pitchFamily="34" charset="0"/>
              </a:rPr>
              <a:t>Información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: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Una persona dirige por la información que posee y de la cual depende el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segundo</a:t>
            </a: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es-MX" sz="2400" b="1" u="sng" dirty="0" smtClean="0">
                <a:latin typeface="Arial" pitchFamily="34" charset="0"/>
                <a:cs typeface="Arial" pitchFamily="34" charset="0"/>
              </a:rPr>
              <a:t>Negociación: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Conjunto de cualidades que hacen a una persona ganarse la voluntad de los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demás</a:t>
            </a: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es-MX" sz="2400" b="1" u="sng" dirty="0" smtClean="0">
                <a:latin typeface="Arial" pitchFamily="34" charset="0"/>
                <a:cs typeface="Arial" pitchFamily="34" charset="0"/>
              </a:rPr>
              <a:t>Experto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: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Hacer que el otro cumpla por que reconoce una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competencia</a:t>
            </a: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70000"/>
              </a:lnSpc>
            </a:pPr>
            <a:endParaRPr lang="es-MX" sz="2400" dirty="0">
              <a:latin typeface="Arial" pitchFamily="34" charset="0"/>
              <a:cs typeface="Arial" pitchFamily="34" charset="0"/>
            </a:endParaRPr>
          </a:p>
          <a:p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18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sz="2800" b="1" dirty="0" smtClean="0">
                <a:latin typeface="Arial" pitchFamily="34" charset="0"/>
                <a:cs typeface="Arial" pitchFamily="34" charset="0"/>
              </a:rPr>
              <a:t>CARACTERÍSTICAS DEL LIDER</a:t>
            </a:r>
            <a:endParaRPr lang="es-MX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752528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600" b="1" dirty="0" smtClean="0">
                <a:latin typeface="Arial" pitchFamily="34" charset="0"/>
                <a:cs typeface="Arial" pitchFamily="34" charset="0"/>
              </a:rPr>
              <a:t>La característica es una cualidad sobresalientes que sirve para distinguir a una persona de otra.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s-MX" sz="26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s-MX" sz="2600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s-MX" sz="2600" b="1" dirty="0" smtClean="0">
                <a:latin typeface="Arial" pitchFamily="34" charset="0"/>
                <a:cs typeface="Arial" pitchFamily="34" charset="0"/>
              </a:rPr>
              <a:t>liderazgo</a:t>
            </a:r>
            <a:r>
              <a:rPr lang="es-MX" sz="2600" dirty="0" smtClean="0">
                <a:latin typeface="Arial" pitchFamily="34" charset="0"/>
                <a:cs typeface="Arial" pitchFamily="34" charset="0"/>
              </a:rPr>
              <a:t> nunca será una mera técnica porque es una relación interpersonal dinámica. De acuerdo con el área, su personalidad, actitud, equidad de trabajo, misión y visión , su actuar tendrá cierto resultado. </a:t>
            </a:r>
            <a:endParaRPr lang="es-MX" sz="2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211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5577483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Algunas de las características 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del líder son: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s-MX" sz="2800" b="1" u="sng" dirty="0" smtClean="0">
                <a:latin typeface="Arial" pitchFamily="34" charset="0"/>
                <a:cs typeface="Arial" pitchFamily="34" charset="0"/>
              </a:rPr>
              <a:t>Buen comunicador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s-MX" sz="2800" b="1" u="sng" dirty="0" smtClean="0">
                <a:latin typeface="Arial" pitchFamily="34" charset="0"/>
                <a:cs typeface="Arial" pitchFamily="34" charset="0"/>
              </a:rPr>
              <a:t>Positivo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s-MX" sz="2800" b="1" u="sng" dirty="0" smtClean="0">
                <a:latin typeface="Arial" pitchFamily="34" charset="0"/>
                <a:cs typeface="Arial" pitchFamily="34" charset="0"/>
              </a:rPr>
              <a:t>Ambicioso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s-MX" sz="2800" b="1" u="sng" dirty="0" smtClean="0">
                <a:latin typeface="Arial" pitchFamily="34" charset="0"/>
                <a:cs typeface="Arial" pitchFamily="34" charset="0"/>
              </a:rPr>
              <a:t>Respetuoso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s-MX" sz="2800" b="1" u="sng" dirty="0" smtClean="0">
                <a:latin typeface="Arial" pitchFamily="34" charset="0"/>
                <a:cs typeface="Arial" pitchFamily="34" charset="0"/>
              </a:rPr>
              <a:t>Responsable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s-MX" sz="2800" b="1" u="sng" dirty="0" smtClean="0">
                <a:latin typeface="Arial" pitchFamily="34" charset="0"/>
                <a:cs typeface="Arial" pitchFamily="34" charset="0"/>
              </a:rPr>
              <a:t>Creativo</a:t>
            </a:r>
            <a:endParaRPr lang="es-MX" sz="2800" b="1" u="sng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s-MX" sz="2800" b="1" u="sng" dirty="0">
                <a:latin typeface="Arial" pitchFamily="34" charset="0"/>
                <a:cs typeface="Arial" pitchFamily="34" charset="0"/>
              </a:rPr>
              <a:t>Honesto y </a:t>
            </a:r>
            <a:r>
              <a:rPr lang="es-MX" sz="2800" b="1" u="sng" dirty="0" smtClean="0">
                <a:latin typeface="Arial" pitchFamily="34" charset="0"/>
                <a:cs typeface="Arial" pitchFamily="34" charset="0"/>
              </a:rPr>
              <a:t>sincero </a:t>
            </a:r>
            <a:endParaRPr lang="es-MX" sz="2800" b="1" u="sng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s-MX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444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es-MX" sz="28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Es esencial que el directivo </a:t>
            </a: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conozca e identifique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el nivel de motivación y demostración de los empleados.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 Esto le dará elementos para </a:t>
            </a: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determinar estrategias 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de cómo dirigir, coordinar, motivar y guía a su elemento humano.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283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>
            <a:normAutofit/>
          </a:bodyPr>
          <a:lstStyle/>
          <a:p>
            <a:r>
              <a:rPr lang="es-MX" sz="2800" dirty="0" smtClean="0">
                <a:latin typeface="Arial" pitchFamily="34" charset="0"/>
                <a:cs typeface="Arial" pitchFamily="34" charset="0"/>
              </a:rPr>
              <a:t>ESTILOS DE LIDERAZGO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84576"/>
          </a:xfrm>
        </p:spPr>
        <p:txBody>
          <a:bodyPr>
            <a:noAutofit/>
          </a:bodyPr>
          <a:lstStyle/>
          <a:p>
            <a:pPr marL="0" indent="0" algn="ctr">
              <a:lnSpc>
                <a:spcPct val="160000"/>
              </a:lnSpc>
              <a:buNone/>
            </a:pPr>
            <a:r>
              <a:rPr lang="es-MX" sz="2400" b="1" u="sng" dirty="0">
                <a:latin typeface="Arial" pitchFamily="34" charset="0"/>
                <a:cs typeface="Arial" pitchFamily="34" charset="0"/>
              </a:rPr>
              <a:t>L</a:t>
            </a:r>
            <a:r>
              <a:rPr lang="es-MX" sz="2400" b="1" u="sng" dirty="0" smtClean="0">
                <a:latin typeface="Arial" pitchFamily="34" charset="0"/>
                <a:cs typeface="Arial" pitchFamily="34" charset="0"/>
              </a:rPr>
              <a:t>iderazgo </a:t>
            </a:r>
            <a:r>
              <a:rPr lang="es-MX" sz="2400" b="1" u="sng" dirty="0">
                <a:latin typeface="Arial" pitchFamily="34" charset="0"/>
                <a:cs typeface="Arial" pitchFamily="34" charset="0"/>
              </a:rPr>
              <a:t>autoritario</a:t>
            </a: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El líder maximiza el compromiso con las metas y las estrategias de la organización.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Ventajas</a:t>
            </a:r>
          </a:p>
          <a:p>
            <a:pPr lvl="1" algn="just"/>
            <a:r>
              <a:rPr lang="es-MX" sz="2400" dirty="0" smtClean="0">
                <a:latin typeface="Arial" pitchFamily="34" charset="0"/>
                <a:cs typeface="Arial" pitchFamily="34" charset="0"/>
              </a:rPr>
              <a:t>tener una visión definida. </a:t>
            </a:r>
          </a:p>
          <a:p>
            <a:pPr lvl="1" algn="just"/>
            <a:r>
              <a:rPr lang="es-MX" sz="2400" dirty="0" smtClean="0">
                <a:latin typeface="Arial" pitchFamily="34" charset="0"/>
                <a:cs typeface="Arial" pitchFamily="34" charset="0"/>
              </a:rPr>
              <a:t>Los estándares de éxito son claros para todos.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Desventajas</a:t>
            </a:r>
          </a:p>
          <a:p>
            <a:pPr lvl="1" algn="just"/>
            <a:r>
              <a:rPr lang="es-MX" sz="2400" dirty="0" smtClean="0">
                <a:latin typeface="Arial" pitchFamily="34" charset="0"/>
                <a:cs typeface="Arial" pitchFamily="34" charset="0"/>
              </a:rPr>
              <a:t>Si el líder trata de ser autoritario quizá llegue a ser arrogante la cual puede minar el espíritu igualitario de equipo efectivo.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1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92688"/>
          </a:xfrm>
        </p:spPr>
        <p:txBody>
          <a:bodyPr>
            <a:noAutofit/>
          </a:bodyPr>
          <a:lstStyle/>
          <a:p>
            <a:pPr marL="0" indent="0" algn="ctr">
              <a:lnSpc>
                <a:spcPct val="160000"/>
              </a:lnSpc>
              <a:buNone/>
            </a:pPr>
            <a:r>
              <a:rPr lang="es-MX" sz="2400" b="1" u="sng" dirty="0">
                <a:latin typeface="Arial" pitchFamily="34" charset="0"/>
                <a:cs typeface="Arial" pitchFamily="34" charset="0"/>
              </a:rPr>
              <a:t>Liderazgo estructurador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El líder decide primero lo mejor manera de efectuar una tarea y luego le comunica a los subordinados lo que se espera de ellos.</a:t>
            </a:r>
          </a:p>
          <a:p>
            <a:pPr marL="0" indent="0" algn="ctr">
              <a:buNone/>
            </a:pPr>
            <a:endParaRPr lang="es-MX" sz="2400" b="1" u="sng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60000"/>
              </a:lnSpc>
              <a:buNone/>
            </a:pPr>
            <a:r>
              <a:rPr lang="es-MX" sz="2400" b="1" u="sng" dirty="0" smtClean="0">
                <a:latin typeface="Arial" pitchFamily="34" charset="0"/>
                <a:cs typeface="Arial" pitchFamily="34" charset="0"/>
              </a:rPr>
              <a:t>Liderazgo </a:t>
            </a:r>
            <a:r>
              <a:rPr lang="es-MX" sz="2400" b="1" u="sng" dirty="0">
                <a:latin typeface="Arial" pitchFamily="34" charset="0"/>
                <a:cs typeface="Arial" pitchFamily="34" charset="0"/>
              </a:rPr>
              <a:t>entrenador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Se enfoca en la integración, ya que la relación </a:t>
            </a: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líder-subordinado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considera dos fines: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Cumplir la tarea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Desarrollar la habilidad responsabilidad necesaria.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0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>
            <a:normAutofit/>
          </a:bodyPr>
          <a:lstStyle/>
          <a:p>
            <a:r>
              <a:rPr lang="es-MX" sz="2800" b="1" dirty="0" smtClean="0">
                <a:latin typeface="Arial" pitchFamily="34" charset="0"/>
                <a:cs typeface="Arial" pitchFamily="34" charset="0"/>
              </a:rPr>
              <a:t>INTRODUCCIÓN</a:t>
            </a:r>
            <a:endParaRPr lang="es-MX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688632"/>
          </a:xfrm>
        </p:spPr>
        <p:txBody>
          <a:bodyPr numCol="1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El hombre nació para ser líder, pero en el proceso de adaptarse a las complejidades de su mundo de inhibe.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Todos estamos implicados en relaciones de liderazgo, ya sea por que somos lideres, por que tenemos lideres, o vivimos en ambas situaciones.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Estos lideres se desarrollan en diferentes contextos, como: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Nuestros padres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El deporte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La iglesia</a:t>
            </a:r>
          </a:p>
        </p:txBody>
      </p:sp>
    </p:spTree>
    <p:extLst>
      <p:ext uri="{BB962C8B-B14F-4D97-AF65-F5344CB8AC3E}">
        <p14:creationId xmlns:p14="http://schemas.microsoft.com/office/powerpoint/2010/main" xmlns="" val="149498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5505475"/>
          </a:xfrm>
        </p:spPr>
        <p:txBody>
          <a:bodyPr>
            <a:no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El líder debe ser paciente, entender a su personal y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entrenarlo.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El estilo entrenador se utiliza cuando los subordinados:</a:t>
            </a:r>
          </a:p>
          <a:p>
            <a:pPr algn="just">
              <a:lnSpc>
                <a:spcPct val="200000"/>
              </a:lnSpc>
            </a:pP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Poseen habilidad o experiencia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limitada en un área</a:t>
            </a:r>
          </a:p>
          <a:p>
            <a:pPr algn="just">
              <a:lnSpc>
                <a:spcPct val="20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Muestran que </a:t>
            </a: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han mejorado su desempeño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para que el líder empiece a confiar en que ellos pueden motivarse y dirigirse por si mismos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84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El líder debe llevar acabo las siguientes acciones para lograr este proceso de desarrollo: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Fomentar un ambiente que propicie la retroalimentación</a:t>
            </a:r>
          </a:p>
          <a:p>
            <a:pPr algn="just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Ejercer una dirección activa para reforzar las acciones apropiadas</a:t>
            </a:r>
          </a:p>
          <a:p>
            <a:pPr algn="just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Explicar el cómo y cuándo de la tarea</a:t>
            </a:r>
          </a:p>
          <a:p>
            <a:pPr algn="just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Establecer estándares de desempeño realistas y que se tomen como un reto</a:t>
            </a:r>
          </a:p>
        </p:txBody>
      </p:sp>
    </p:spTree>
    <p:extLst>
      <p:ext uri="{BB962C8B-B14F-4D97-AF65-F5344CB8AC3E}">
        <p14:creationId xmlns:p14="http://schemas.microsoft.com/office/powerpoint/2010/main" xmlns="" val="9829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-171400"/>
            <a:ext cx="8229600" cy="572149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s-MX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Ayudar </a:t>
            </a:r>
            <a:r>
              <a:rPr lang="es-MX" sz="2800" dirty="0">
                <a:latin typeface="Arial" pitchFamily="34" charset="0"/>
                <a:cs typeface="Arial" pitchFamily="34" charset="0"/>
              </a:rPr>
              <a:t>a la persona para alcanzar estos estándares</a:t>
            </a:r>
          </a:p>
          <a:p>
            <a:pPr algn="just">
              <a:lnSpc>
                <a:spcPct val="150000"/>
              </a:lnSpc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Reconocer y premiar arduamente</a:t>
            </a:r>
          </a:p>
          <a:p>
            <a:pPr algn="just">
              <a:lnSpc>
                <a:spcPct val="150000"/>
              </a:lnSpc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Creer que los subordinados tiene potenciales</a:t>
            </a:r>
          </a:p>
          <a:p>
            <a:pPr algn="just">
              <a:lnSpc>
                <a:spcPct val="150000"/>
              </a:lnSpc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Aprender a trabajar arduamente</a:t>
            </a:r>
          </a:p>
          <a:p>
            <a:pPr algn="just">
              <a:lnSpc>
                <a:spcPct val="150000"/>
              </a:lnSpc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Comprometerse en el desarrollo de los subordinados como en el cumplimiento de la tarea</a:t>
            </a:r>
          </a:p>
          <a:p>
            <a:pPr algn="just"/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xmlns="" val="3347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lnSpc>
                <a:spcPct val="160000"/>
              </a:lnSpc>
              <a:buNone/>
            </a:pP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Cuando no usar un estilo entrenador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Cuándo los subordinados:</a:t>
            </a:r>
          </a:p>
          <a:p>
            <a:pPr marL="0" indent="0" algn="just">
              <a:lnSpc>
                <a:spcPct val="160000"/>
              </a:lnSpc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Están altamente calificados para desempeñar la tarea</a:t>
            </a:r>
          </a:p>
          <a:p>
            <a:pPr algn="just">
              <a:lnSpc>
                <a:spcPct val="16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Están motivados y bien dispuestos a asumir responsabilidades en la planeación y las resultados</a:t>
            </a:r>
          </a:p>
          <a:p>
            <a:pPr algn="just">
              <a:lnSpc>
                <a:spcPct val="16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Tienen poco o ninguna habilidad, experiencia o poca confianza para un trabajo o una asignación especifica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40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60486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b="1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Usos y Abusos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En virtud del tiempo y la estrategia,</a:t>
            </a: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 el empleado inapropiado de este estilo puede consumir grandes cantidades de tiempo y recursos.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Es posible que surjan consultas entrenadoras inefectivas o inadecuadas cuando no toman en cuentan la interacción entre su estilo de liderazgo y el demandado por la situación. 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4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b="1" u="sng" dirty="0" smtClean="0">
                <a:latin typeface="Arial" pitchFamily="34" charset="0"/>
                <a:cs typeface="Arial" pitchFamily="34" charset="0"/>
              </a:rPr>
              <a:t>Liderazgo Alentador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Es el que asegura que los coordinadores aumentan su confianza y habilidad para desempeñar una tarea.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b="1" dirty="0">
                <a:latin typeface="Arial" pitchFamily="34" charset="0"/>
                <a:cs typeface="Arial" pitchFamily="34" charset="0"/>
              </a:rPr>
              <a:t>Cuando no usar un estilo </a:t>
            </a: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Alentador</a:t>
            </a:r>
            <a:endParaRPr lang="es-MX" sz="2400" b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Cuando los colaboradores carecen de conocimientos suficientes o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experiencia</a:t>
            </a: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Cuando los colaboradores no demuestran el deseo de ejercer la iniciativa en una tarea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importante</a:t>
            </a: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Cuando los colaboradores no asumen responsabilidad por sus propias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acciones</a:t>
            </a: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860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800" b="1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Usos </a:t>
            </a:r>
            <a:r>
              <a:rPr lang="es-MX" sz="2800" b="1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y </a:t>
            </a:r>
            <a:r>
              <a:rPr lang="es-MX" sz="2800" b="1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Abusos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s-MX" sz="2800" dirty="0"/>
          </a:p>
          <a:p>
            <a:pPr algn="just">
              <a:lnSpc>
                <a:spcPct val="150000"/>
              </a:lnSpc>
            </a:pPr>
            <a:r>
              <a:rPr lang="es-MX" sz="2600" dirty="0" smtClean="0"/>
              <a:t>Tiende a desperdiciar los recursos organizacionales y humanos</a:t>
            </a:r>
          </a:p>
          <a:p>
            <a:pPr algn="just">
              <a:lnSpc>
                <a:spcPct val="150000"/>
              </a:lnSpc>
            </a:pPr>
            <a:r>
              <a:rPr lang="es-MX" sz="2600" dirty="0" smtClean="0"/>
              <a:t>Cuando el líder no da la dirección adecuada</a:t>
            </a:r>
          </a:p>
          <a:p>
            <a:pPr algn="just">
              <a:lnSpc>
                <a:spcPct val="150000"/>
              </a:lnSpc>
            </a:pPr>
            <a:r>
              <a:rPr lang="es-MX" sz="2600" dirty="0" smtClean="0"/>
              <a:t>La aplicación inadecuada o inefectiva a menudo de que el líder falla al considerar la interacción entre su estilo preferido y el requerido por la situación</a:t>
            </a:r>
            <a:endParaRPr lang="es-MX" sz="2600" dirty="0"/>
          </a:p>
        </p:txBody>
      </p:sp>
    </p:spTree>
    <p:extLst>
      <p:ext uri="{BB962C8B-B14F-4D97-AF65-F5344CB8AC3E}">
        <p14:creationId xmlns:p14="http://schemas.microsoft.com/office/powerpoint/2010/main" xmlns="" val="5315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3600" b="1" u="sng" dirty="0">
                <a:latin typeface="Arial" pitchFamily="34" charset="0"/>
                <a:cs typeface="Arial" pitchFamily="34" charset="0"/>
              </a:rPr>
              <a:t>Liderazgo </a:t>
            </a:r>
            <a:r>
              <a:rPr lang="es-MX" sz="3600" b="1" u="sng" dirty="0" err="1" smtClean="0">
                <a:latin typeface="Arial" pitchFamily="34" charset="0"/>
                <a:cs typeface="Arial" pitchFamily="34" charset="0"/>
              </a:rPr>
              <a:t>Delegador</a:t>
            </a:r>
            <a:endParaRPr lang="es-MX" sz="3600" b="1" u="sng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s-MX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s-MX" dirty="0" smtClean="0"/>
              <a:t>El componente preponderante este enfoque es </a:t>
            </a:r>
            <a:r>
              <a:rPr lang="es-MX" b="1" dirty="0" smtClean="0"/>
              <a:t>la asignación de tareas </a:t>
            </a:r>
            <a:r>
              <a:rPr lang="es-MX" dirty="0" smtClean="0"/>
              <a:t>al colaborador apropiado, dejando que proceda por si mismos.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s-MX" dirty="0" smtClean="0"/>
              <a:t>Una verificación ocasional permitirá al líder esta informado y asegurarse de que el colaborador tiene los recursos necesarios.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s-MX" dirty="0" smtClean="0"/>
              <a:t>Requiere que el líder este dispuesto a permitir que sus subordinados.</a:t>
            </a:r>
          </a:p>
          <a:p>
            <a:pPr algn="ctr">
              <a:lnSpc>
                <a:spcPct val="150000"/>
              </a:lnSpc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1460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5774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MX" dirty="0">
                <a:latin typeface="Arial" pitchFamily="34" charset="0"/>
                <a:cs typeface="Arial" pitchFamily="34" charset="0"/>
              </a:rPr>
              <a:t> </a:t>
            </a:r>
            <a:r>
              <a:rPr lang="es-MX" b="1" dirty="0">
                <a:latin typeface="Arial" pitchFamily="34" charset="0"/>
                <a:cs typeface="Arial" pitchFamily="34" charset="0"/>
              </a:rPr>
              <a:t>Cuando no usar un estilo </a:t>
            </a:r>
            <a:r>
              <a:rPr lang="es-MX" b="1" dirty="0" err="1" smtClean="0">
                <a:latin typeface="Arial" pitchFamily="34" charset="0"/>
                <a:cs typeface="Arial" pitchFamily="34" charset="0"/>
              </a:rPr>
              <a:t>Delegador</a:t>
            </a:r>
            <a:endParaRPr lang="es-MX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s-MX" sz="36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Cuando los colaboradores:</a:t>
            </a:r>
          </a:p>
          <a:p>
            <a:pPr marL="0" indent="0" algn="just">
              <a:buNone/>
            </a:pPr>
            <a:endParaRPr lang="es-MX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2800" dirty="0" smtClean="0">
                <a:latin typeface="Arial" pitchFamily="34" charset="0"/>
                <a:cs typeface="Arial" pitchFamily="34" charset="0"/>
              </a:rPr>
              <a:t>Son nuevos</a:t>
            </a:r>
          </a:p>
          <a:p>
            <a:pPr marL="0" indent="0" algn="just">
              <a:buNone/>
            </a:pPr>
            <a:endParaRPr lang="es-MX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2800" dirty="0" smtClean="0">
                <a:latin typeface="Arial" pitchFamily="34" charset="0"/>
                <a:cs typeface="Arial" pitchFamily="34" charset="0"/>
              </a:rPr>
              <a:t>No están dispuestos a tomar la responsabilidad de su planeación y productividad en una área de trabajo</a:t>
            </a:r>
          </a:p>
          <a:p>
            <a:pPr algn="just"/>
            <a:endParaRPr lang="es-MX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2800" dirty="0" smtClean="0">
                <a:latin typeface="Arial" pitchFamily="34" charset="0"/>
                <a:cs typeface="Arial" pitchFamily="34" charset="0"/>
              </a:rPr>
              <a:t>No se siente a gusto en el desempeño de su trabajo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0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72149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Usos y Abusos</a:t>
            </a:r>
          </a:p>
          <a:p>
            <a:pPr algn="just">
              <a:lnSpc>
                <a:spcPct val="150000"/>
              </a:lnSpc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C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uando los subordinados necesitan apoyo, pero estos no se dan en la medida requerida, se produce frustración y fallas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MX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El estilo preferido del líder, contribuir al uso inapropiado del estilo del 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delegador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23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43197"/>
            <a:ext cx="8229600" cy="6326163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En la actualidad se presentan los siguientes problemas:</a:t>
            </a:r>
          </a:p>
          <a:p>
            <a:pPr marL="91440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Crisis de autoridad</a:t>
            </a:r>
          </a:p>
          <a:p>
            <a:pPr marL="91440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Interés creciente</a:t>
            </a:r>
          </a:p>
          <a:p>
            <a:pPr marL="91440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Situaciones de liderazgo</a:t>
            </a:r>
          </a:p>
          <a:p>
            <a:pPr marL="91440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Paradoja del subdesarrollo científico y tecnológico</a:t>
            </a:r>
          </a:p>
          <a:p>
            <a:pPr marL="91440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Cambios vertiginosos en lo social, económico  y político </a:t>
            </a:r>
          </a:p>
          <a:p>
            <a:pPr marL="91440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Tiempos de globalización</a:t>
            </a:r>
          </a:p>
          <a:p>
            <a:pPr marL="91440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Multiculturalismo </a:t>
            </a:r>
          </a:p>
          <a:p>
            <a:pPr marL="91440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Era del conocimiento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marL="914400" lvl="1" indent="-514350">
              <a:lnSpc>
                <a:spcPct val="150000"/>
              </a:lnSpc>
              <a:buFont typeface="+mj-lt"/>
              <a:buAutoNum type="alphaLcParenR"/>
            </a:pP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904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976664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Liderazgo Carismático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s-MX" sz="2800" b="1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Persona que encarna el poder y la autoridad, basado en la fe y fidelidad incondicionales que los individuos de un país depositan en un hombre.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Sugiere cuatro variables fundamentales de practicas y comportamientos para ser un líder carismático:</a:t>
            </a:r>
          </a:p>
          <a:p>
            <a:pPr algn="just">
              <a:lnSpc>
                <a:spcPct val="150000"/>
              </a:lnSpc>
            </a:pPr>
            <a:r>
              <a:rPr lang="es-MX" sz="2400" b="1" dirty="0">
                <a:latin typeface="Arial" pitchFamily="34" charset="0"/>
                <a:cs typeface="Arial" pitchFamily="34" charset="0"/>
              </a:rPr>
              <a:t>Proyectar una presencia poderosa, segura y </a:t>
            </a: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dinámica</a:t>
            </a: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2400" b="1" dirty="0">
                <a:latin typeface="Arial" pitchFamily="34" charset="0"/>
                <a:cs typeface="Arial" pitchFamily="34" charset="0"/>
              </a:rPr>
              <a:t>Articular una meta </a:t>
            </a: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alcanzable</a:t>
            </a:r>
            <a:endParaRPr lang="es-MX" sz="20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449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611560" y="404664"/>
            <a:ext cx="7992888" cy="5832648"/>
          </a:xfrm>
        </p:spPr>
        <p:txBody>
          <a:bodyPr>
            <a:noAutofit/>
          </a:bodyPr>
          <a:lstStyle/>
          <a:p>
            <a:r>
              <a:rPr lang="es-ES_tradnl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Cuatro muletas del liderazgo</a:t>
            </a:r>
          </a:p>
          <a:p>
            <a:endParaRPr lang="es-ES_tradnl" sz="2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cuerpo del liderazgo tiene cuatro muletas</a:t>
            </a:r>
            <a:r>
              <a:rPr lang="es-CO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iluminación y la virtud, La palabra y la acción, La humanidad y la justicia, La etiqueta y la ley .</a:t>
            </a:r>
          </a:p>
          <a:p>
            <a:pPr>
              <a:lnSpc>
                <a:spcPct val="150000"/>
              </a:lnSpc>
            </a:pPr>
            <a:endParaRPr lang="es-CO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iluminación y la virtud son la raíz de la enseñanza ,mientras que la humanidad y la justicia son las ramas de la enseñanza .Sin raíz es imposible mantenerse en pie y sin ramas es imposible estar completos.</a:t>
            </a:r>
          </a:p>
        </p:txBody>
      </p:sp>
    </p:spTree>
    <p:extLst>
      <p:ext uri="{BB962C8B-B14F-4D97-AF65-F5344CB8AC3E}">
        <p14:creationId xmlns:p14="http://schemas.microsoft.com/office/powerpoint/2010/main" xmlns="" val="31463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60640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ES_tradnl" sz="2600" dirty="0">
                <a:latin typeface="Arial" panose="020B0604020202020204" pitchFamily="34" charset="0"/>
                <a:cs typeface="Arial" panose="020B0604020202020204" pitchFamily="34" charset="0"/>
              </a:rPr>
              <a:t>Un buen líder debe honrar, la iluminación y la virtud , y ser cuidadoso en la palabra y el la acción .Para poder ser un estudiante ,uno debe pensar primero en la bondad y en la justicia , y seguir la etiqueta y la ley</a:t>
            </a:r>
            <a:r>
              <a:rPr lang="es-ES_tradnl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s-ES_tradnl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_tradnl" sz="2600" dirty="0">
                <a:latin typeface="Arial" panose="020B0604020202020204" pitchFamily="34" charset="0"/>
                <a:cs typeface="Arial" panose="020B0604020202020204" pitchFamily="34" charset="0"/>
              </a:rPr>
              <a:t>liderazgo no puede mantenerse salvo para los estudiantes, y los estudiantes no pueden desarrollarse sin liderazgo .El liderazgo y los estudiantes son como el cuerpo y los brazos, como la cabeza y los pies.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s-ES_tradnl" sz="2600" dirty="0">
                <a:latin typeface="Arial" panose="020B0604020202020204" pitchFamily="34" charset="0"/>
                <a:cs typeface="Arial" panose="020B0604020202020204" pitchFamily="34" charset="0"/>
              </a:rPr>
              <a:t>Cuando lo grande y lo pequeño armonizan sin opción, existe uno por el </a:t>
            </a:r>
            <a:r>
              <a:rPr lang="es-ES_tradnl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otro.</a:t>
            </a:r>
            <a:endParaRPr lang="es-ES_tradnl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25352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1560" y="404664"/>
            <a:ext cx="7886700" cy="5688632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s-ES_tradnl" sz="3600" dirty="0" smtClean="0"/>
              <a:t> </a:t>
            </a:r>
            <a:r>
              <a:rPr lang="es-ES_tradnl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Personalidad de los lideres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s-ES_trad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 la diferencia individual que constituye a cada persona y la distingue de otra .La personalidad de cada líder es diferente ,en esta influyen los factores propios de la personalidad individual del área donde se desempeña y del equipo de trabajo.</a:t>
            </a:r>
          </a:p>
          <a:p>
            <a:pPr marL="0" indent="0" algn="ctr">
              <a:lnSpc>
                <a:spcPct val="160000"/>
              </a:lnSpc>
              <a:buNone/>
            </a:pPr>
            <a:endParaRPr lang="es-ES_tradnl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s-ES_tradnl" sz="3600" dirty="0"/>
          </a:p>
          <a:p>
            <a:pPr marL="0" indent="0" algn="ctr">
              <a:buNone/>
            </a:pPr>
            <a:endParaRPr lang="es-ES_tradnl" sz="3600" dirty="0" smtClean="0"/>
          </a:p>
          <a:p>
            <a:pPr marL="0" indent="0" algn="ctr">
              <a:buNone/>
            </a:pPr>
            <a:endParaRPr lang="es-ES_tradnl" sz="3600" dirty="0"/>
          </a:p>
          <a:p>
            <a:pPr marL="0" indent="0" algn="ctr">
              <a:buNone/>
            </a:pPr>
            <a:endParaRPr lang="es-ES_tradnl" sz="3600" dirty="0" smtClean="0"/>
          </a:p>
          <a:p>
            <a:pPr marL="0" indent="0" algn="ctr">
              <a:buNone/>
            </a:pP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xmlns="" val="34167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68863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60000"/>
              </a:lnSpc>
              <a:buNone/>
            </a:pPr>
            <a:r>
              <a:rPr lang="es-ES_tradnl" sz="2800" b="1" dirty="0">
                <a:latin typeface="Arial" panose="020B0604020202020204" pitchFamily="34" charset="0"/>
                <a:cs typeface="Arial" panose="020B0604020202020204" pitchFamily="34" charset="0"/>
              </a:rPr>
              <a:t>Personalidad del líder resuelto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Actúa con decisión, firmeza y seguridad, sin detenerse ante los peligros y dificultades, es decidido , valiente, audaz, atrevido ye intrépido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La personas creadoras son independientes, autómatas y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auto dirigidas.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Estos rasgos impulsan a las personalidades triunfadoras a esperar la excelencia de sus colaboradores y de ellas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mismas.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xmlns="" val="118069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548680"/>
            <a:ext cx="7886700" cy="5760640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s-ES_tradnl" sz="5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Personalidad de líder persistente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s-ES_tradnl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Es insistente, perseverante, firme, permanente y constante. Lo que principalmente lo lleva al éxito.</a:t>
            </a:r>
          </a:p>
          <a:p>
            <a:pPr marL="0" indent="0" algn="ctr">
              <a:lnSpc>
                <a:spcPct val="170000"/>
              </a:lnSpc>
              <a:buNone/>
            </a:pPr>
            <a:endParaRPr lang="es-ES_tradnl" sz="5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s-ES_tradnl" sz="5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Personalidad de líder arriesgado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s-ES_tradnl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Es aventurado, arriesgado y persistente. Su característica es ser arriesgado en la toma de decisiones, al emprender una empresa o cambiar una estrategia.</a:t>
            </a:r>
          </a:p>
          <a:p>
            <a:pPr marL="0" indent="0" algn="ctr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38236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6064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s-ES_tradnl" sz="4000" b="1" dirty="0">
                <a:latin typeface="Arial" panose="020B0604020202020204" pitchFamily="34" charset="0"/>
                <a:cs typeface="Arial" panose="020B0604020202020204" pitchFamily="34" charset="0"/>
              </a:rPr>
              <a:t>Liderazgo </a:t>
            </a:r>
            <a:r>
              <a:rPr lang="es-ES_tradnl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femenino</a:t>
            </a:r>
            <a:endParaRPr lang="es-ES_tradnl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s-ES_tradnl" sz="3400" dirty="0">
                <a:latin typeface="Arial" panose="020B0604020202020204" pitchFamily="34" charset="0"/>
                <a:cs typeface="Arial" panose="020B0604020202020204" pitchFamily="34" charset="0"/>
              </a:rPr>
              <a:t>La presencia de la mujer en puestos directivos es cada vez mayor</a:t>
            </a:r>
            <a:r>
              <a:rPr lang="es-ES_tradnl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. Esto </a:t>
            </a:r>
            <a:r>
              <a:rPr lang="es-ES_tradnl" sz="3400" dirty="0">
                <a:latin typeface="Arial" panose="020B0604020202020204" pitchFamily="34" charset="0"/>
                <a:cs typeface="Arial" panose="020B0604020202020204" pitchFamily="34" charset="0"/>
              </a:rPr>
              <a:t>implica que la mujer llegara a puestos directivos mejor </a:t>
            </a:r>
            <a:r>
              <a:rPr lang="es-ES_tradnl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preparada, con </a:t>
            </a:r>
            <a:r>
              <a:rPr lang="es-ES_tradnl" sz="3400" dirty="0">
                <a:latin typeface="Arial" panose="020B0604020202020204" pitchFamily="34" charset="0"/>
                <a:cs typeface="Arial" panose="020B0604020202020204" pitchFamily="34" charset="0"/>
              </a:rPr>
              <a:t>habilidades directivas y perfil de líder en su </a:t>
            </a:r>
            <a:r>
              <a:rPr lang="es-ES_tradnl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área. Hay </a:t>
            </a:r>
            <a:r>
              <a:rPr lang="es-ES_tradnl" sz="3400" dirty="0">
                <a:latin typeface="Arial" panose="020B0604020202020204" pitchFamily="34" charset="0"/>
                <a:cs typeface="Arial" panose="020B0604020202020204" pitchFamily="34" charset="0"/>
              </a:rPr>
              <a:t>diferentes estudios en relación con el liderazgo de la </a:t>
            </a:r>
            <a:r>
              <a:rPr lang="es-ES_tradnl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dirección </a:t>
            </a:r>
            <a:r>
              <a:rPr lang="es-ES_tradnl" sz="3400" dirty="0">
                <a:latin typeface="Arial" panose="020B0604020202020204" pitchFamily="34" charset="0"/>
                <a:cs typeface="Arial" panose="020B0604020202020204" pitchFamily="34" charset="0"/>
              </a:rPr>
              <a:t>de la mujer y el </a:t>
            </a:r>
            <a:r>
              <a:rPr lang="es-ES_tradnl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hombre. Las </a:t>
            </a:r>
            <a:r>
              <a:rPr lang="es-ES_tradnl" sz="3400" dirty="0">
                <a:latin typeface="Arial" panose="020B0604020202020204" pitchFamily="34" charset="0"/>
                <a:cs typeface="Arial" panose="020B0604020202020204" pitchFamily="34" charset="0"/>
              </a:rPr>
              <a:t>diferencias podrían estar tamizadas por la elección que hacen hombres y mujeres de una </a:t>
            </a:r>
            <a:r>
              <a:rPr lang="es-ES_tradnl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carrera, pues </a:t>
            </a:r>
            <a:r>
              <a:rPr lang="es-ES_tradnl" sz="3400" dirty="0">
                <a:latin typeface="Arial" panose="020B0604020202020204" pitchFamily="34" charset="0"/>
                <a:cs typeface="Arial" panose="020B0604020202020204" pitchFamily="34" charset="0"/>
              </a:rPr>
              <a:t>deciden con base en conjunto de conductas ideales para una profesión.</a:t>
            </a:r>
          </a:p>
          <a:p>
            <a:pPr marL="0" indent="0" algn="ctr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410890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692696"/>
            <a:ext cx="7886700" cy="5616624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Las mujeres adoptan estilos democráticos, estimulan mas la participación, comparten el poder y procuran incrementar la autoestima de sus seguidores. Su incursión en puestos directivos en las empresas y en la administración publica a sido notable. Las mujeres ocuparon el 13 % de los puestos parlamentarios de todo el mundo en el año 2000.</a:t>
            </a:r>
          </a:p>
          <a:p>
            <a:pPr algn="ctr">
              <a:lnSpc>
                <a:spcPct val="200000"/>
              </a:lnSpc>
            </a:pPr>
            <a:endParaRPr lang="es-ES_tradnl" sz="1400" dirty="0" smtClean="0"/>
          </a:p>
          <a:p>
            <a:pPr marL="0" indent="0" algn="ctr">
              <a:lnSpc>
                <a:spcPct val="200000"/>
              </a:lnSpc>
              <a:buNone/>
            </a:pP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xmlns="" val="334050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6064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s-ES_tradnl" sz="2800" b="1" dirty="0">
                <a:latin typeface="Arial" panose="020B0604020202020204" pitchFamily="34" charset="0"/>
                <a:cs typeface="Arial" panose="020B0604020202020204" pitchFamily="34" charset="0"/>
              </a:rPr>
              <a:t>Actitudes para el liderazgo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Las cinco actitudes claves del liderazgo son:</a:t>
            </a:r>
          </a:p>
          <a:p>
            <a:pPr algn="just">
              <a:lnSpc>
                <a:spcPct val="170000"/>
              </a:lnSpc>
            </a:pPr>
            <a:r>
              <a:rPr lang="es-ES_tradnl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Estar en el </a:t>
            </a:r>
            <a:r>
              <a:rPr lang="es-ES_tradnl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momento:</a:t>
            </a: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Desafiar el proceso sobre todo querer ser</a:t>
            </a:r>
          </a:p>
          <a:p>
            <a:pPr algn="just">
              <a:lnSpc>
                <a:spcPct val="170000"/>
              </a:lnSpc>
            </a:pPr>
            <a:r>
              <a:rPr lang="es-ES_tradnl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Inspirar </a:t>
            </a:r>
            <a:r>
              <a:rPr lang="es-ES_tradnl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una visión compartida</a:t>
            </a:r>
          </a:p>
          <a:p>
            <a:pPr algn="just">
              <a:lnSpc>
                <a:spcPct val="170000"/>
              </a:lnSpc>
            </a:pPr>
            <a:r>
              <a:rPr lang="es-ES_tradnl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Capacitar a otros para </a:t>
            </a:r>
            <a:r>
              <a:rPr lang="es-ES_tradnl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actuar:</a:t>
            </a: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 liderazgo es una acción con personas y para personas, por lo tanto hay que capacitar al personal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27629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60640"/>
          </a:xfrm>
        </p:spPr>
        <p:txBody>
          <a:bodyPr>
            <a:normAutofit fontScale="92500"/>
          </a:bodyPr>
          <a:lstStyle/>
          <a:p>
            <a:pPr algn="just">
              <a:lnSpc>
                <a:spcPct val="250000"/>
              </a:lnSpc>
            </a:pPr>
            <a:r>
              <a:rPr lang="es-ES_tradnl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Servir de </a:t>
            </a:r>
            <a:r>
              <a:rPr lang="es-ES_tradnl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modelo:</a:t>
            </a:r>
            <a:r>
              <a:rPr lang="es-ES_tradnl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lideres marchan adelante y sirven de inspiración por medio del </a:t>
            </a:r>
            <a:r>
              <a:rPr lang="es-ES_trad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endParaRPr lang="es-ES_tradnl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50000"/>
              </a:lnSpc>
            </a:pPr>
            <a:r>
              <a:rPr lang="es-ES_tradnl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Brindar  aliento:</a:t>
            </a:r>
            <a:r>
              <a:rPr lang="es-ES_tradnl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Los lideres brindan el aliento necesario para seguir avanzando y estimular el </a:t>
            </a:r>
            <a:r>
              <a:rPr lang="es-ES_trad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autoestima</a:t>
            </a:r>
            <a:endParaRPr lang="es-ES_tradn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xmlns="" val="354350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4988"/>
            <a:ext cx="8229600" cy="1143000"/>
          </a:xfrm>
        </p:spPr>
        <p:txBody>
          <a:bodyPr>
            <a:normAutofit/>
          </a:bodyPr>
          <a:lstStyle/>
          <a:p>
            <a:r>
              <a:rPr lang="es-MX" sz="2800" b="1" cap="all" dirty="0" smtClean="0">
                <a:latin typeface="Arial" pitchFamily="34" charset="0"/>
                <a:cs typeface="Arial" pitchFamily="34" charset="0"/>
              </a:rPr>
              <a:t>Liderazgo y dirección</a:t>
            </a:r>
            <a:endParaRPr lang="es-MX" sz="2800" b="1" cap="al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s-MX" sz="28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s-MX" sz="2800" b="1" u="sng" dirty="0" smtClean="0">
                <a:latin typeface="Arial" pitchFamily="34" charset="0"/>
                <a:cs typeface="Arial" pitchFamily="34" charset="0"/>
              </a:rPr>
              <a:t>dirección: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es una función vital de la organización. Es el espacio donde se desarrolla el liderazgo organizacional.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s-MX" sz="2800" b="1" u="sng" dirty="0" smtClean="0">
                <a:latin typeface="Arial" pitchFamily="34" charset="0"/>
                <a:cs typeface="Arial" pitchFamily="34" charset="0"/>
              </a:rPr>
              <a:t>liderazgo: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es la actividad de influir en la gente para que se desempeñe de buena gana para los objetivos del grupo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Por  lo tanto, </a:t>
            </a: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líder es quien guía a su equipo de trabajo hacia un objetivo en común.</a:t>
            </a:r>
            <a:endParaRPr lang="es-MX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128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332656"/>
            <a:ext cx="7886700" cy="6192688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60000"/>
              </a:lnSpc>
              <a:buNone/>
            </a:pPr>
            <a:r>
              <a:rPr lang="es-ES_tradnl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Aptitud para el liderazgo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aptitud solo se refiere a la capacidad de una persona para realizar adecuadamente una tarea. Entre las aptitudes que los lideres pueden y deben adquirir podemos nombrar las siguientes:</a:t>
            </a:r>
          </a:p>
          <a:p>
            <a:pPr algn="just">
              <a:lnSpc>
                <a:spcPct val="160000"/>
              </a:lnSpc>
            </a:pP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 aptitud para organizar</a:t>
            </a:r>
          </a:p>
          <a:p>
            <a:pPr algn="just">
              <a:lnSpc>
                <a:spcPct val="160000"/>
              </a:lnSpc>
            </a:pP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 aptitud de la preparación</a:t>
            </a:r>
          </a:p>
          <a:p>
            <a:pPr algn="just">
              <a:lnSpc>
                <a:spcPct val="160000"/>
              </a:lnSpc>
            </a:pP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 aptitud del arte de vender</a:t>
            </a:r>
          </a:p>
          <a:p>
            <a:pPr algn="just">
              <a:lnSpc>
                <a:spcPct val="160000"/>
              </a:lnSpc>
            </a:pP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 aptitud para la enseñanza</a:t>
            </a:r>
          </a:p>
          <a:p>
            <a:pPr algn="just">
              <a:lnSpc>
                <a:spcPct val="160000"/>
              </a:lnSpc>
            </a:pP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 aptitud para aprender</a:t>
            </a:r>
            <a:endParaRPr lang="es-CO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279287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b="1" cap="all" dirty="0">
                <a:latin typeface="Arial" pitchFamily="34" charset="0"/>
                <a:cs typeface="Arial" pitchFamily="34" charset="0"/>
              </a:rPr>
              <a:t>ESTILOS DE LIDERAZGO O MANDO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Dirigente Autocrático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s-MX" sz="2400" b="1" u="sng" dirty="0" smtClean="0">
                <a:latin typeface="Arial" pitchFamily="34" charset="0"/>
                <a:cs typeface="Arial" pitchFamily="34" charset="0"/>
              </a:rPr>
              <a:t>dirigente autocrático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ordena y espera obediencia, centraliza la autoridad de manera directa y simplemente expide  ordenes.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En algunos caso, el dirigente podría ser mas objetivo  o motivar a los trabajadores si estuviera mas abierto a las contribuciones de otros.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90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En este estilo de liderazgo o mando se presentan ciertas reacciones del grupo o equipo de trabajo, las cuales pueden ser:</a:t>
            </a:r>
          </a:p>
          <a:p>
            <a:pPr marL="914400" lvl="1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Sumisión </a:t>
            </a:r>
          </a:p>
          <a:p>
            <a:pPr marL="914400" lvl="1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Resistencia</a:t>
            </a:r>
          </a:p>
          <a:p>
            <a:pPr marL="914400" lvl="1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Aceptación mínima de responsabilidad</a:t>
            </a:r>
          </a:p>
          <a:p>
            <a:pPr marL="914400" lvl="1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Irritabilidad</a:t>
            </a:r>
          </a:p>
          <a:p>
            <a:pPr marL="914400" lvl="1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Antipatía hacia el jefe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548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b="1" dirty="0">
                <a:latin typeface="Arial" pitchFamily="34" charset="0"/>
                <a:cs typeface="Arial" pitchFamily="34" charset="0"/>
              </a:rPr>
              <a:t>Dirigente Democrático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s-MX" sz="2400" b="1" u="sng" dirty="0" smtClean="0">
                <a:latin typeface="Arial" pitchFamily="34" charset="0"/>
                <a:cs typeface="Arial" pitchFamily="34" charset="0"/>
              </a:rPr>
              <a:t>dirigente democrático o participativo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delega autoridad, involucra intensivamente a sus seguidores.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Este enfoque implica relativamente poca supervisión, pero tiene una debilidad: el grupo puede demorarse en tomar decisiones y el líber puede perder el control.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Las reacciones del grupo pueden ser:</a:t>
            </a:r>
          </a:p>
          <a:p>
            <a:pPr marL="914400" lvl="1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Alto índice de entusiasmo</a:t>
            </a:r>
          </a:p>
          <a:p>
            <a:pPr marL="914400" lvl="1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Mayor calidad y cantidad de producción</a:t>
            </a:r>
          </a:p>
          <a:p>
            <a:pPr marL="914400" lvl="1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Alta moral del grupo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068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b="1" dirty="0">
                <a:latin typeface="Arial" pitchFamily="34" charset="0"/>
                <a:cs typeface="Arial" pitchFamily="34" charset="0"/>
              </a:rPr>
              <a:t>Dirigente laissez-faire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El término </a:t>
            </a:r>
            <a:r>
              <a:rPr lang="es-MX" sz="2400" b="1" u="sng" dirty="0" smtClean="0">
                <a:latin typeface="Arial" pitchFamily="34" charset="0"/>
                <a:cs typeface="Arial" pitchFamily="34" charset="0"/>
              </a:rPr>
              <a:t>laissez-faire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puede traducirse como 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"</a:t>
            </a: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dejar hacer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". Los dirigentes de este tipo son básicamente blandos y indulgentes, y permiten que hagan lo que quieren.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Las reacciones del grupo pueden ser:</a:t>
            </a:r>
          </a:p>
          <a:p>
            <a:pPr marL="914400" lvl="1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Buena motivación </a:t>
            </a:r>
          </a:p>
          <a:p>
            <a:pPr marL="914400" lvl="1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Poco uso de poder</a:t>
            </a:r>
          </a:p>
          <a:p>
            <a:pPr marL="914400" lvl="1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Posible desorganización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36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b="1" dirty="0" smtClean="0">
                <a:latin typeface="Arial" pitchFamily="34" charset="0"/>
                <a:cs typeface="Arial" pitchFamily="34" charset="0"/>
              </a:rPr>
              <a:t>FUNCIONES DEL LIDER</a:t>
            </a:r>
            <a:endParaRPr lang="es-MX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Las habilidades que debe desarrollar un líder para tener equipos efectivos de trabajo:</a:t>
            </a:r>
          </a:p>
          <a:p>
            <a:pPr algn="just">
              <a:lnSpc>
                <a:spcPct val="150000"/>
              </a:lnSpc>
            </a:pPr>
            <a:r>
              <a:rPr lang="es-MX" sz="2800" b="1" u="sng" dirty="0" smtClean="0">
                <a:latin typeface="Arial" pitchFamily="34" charset="0"/>
                <a:cs typeface="Arial" pitchFamily="34" charset="0"/>
              </a:rPr>
              <a:t>Comunicar</a:t>
            </a:r>
            <a:r>
              <a:rPr lang="es-MX" sz="2800" dirty="0">
                <a:latin typeface="Arial" pitchFamily="34" charset="0"/>
                <a:cs typeface="Arial" pitchFamily="34" charset="0"/>
              </a:rPr>
              <a:t>: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El líder debe </a:t>
            </a:r>
            <a:r>
              <a:rPr lang="es-MX" sz="2800" i="1" dirty="0" smtClean="0">
                <a:latin typeface="Arial" pitchFamily="34" charset="0"/>
                <a:cs typeface="Arial" pitchFamily="34" charset="0"/>
              </a:rPr>
              <a:t>comunicarse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y detenerse para cerciorarse de que se entendió el mensaje</a:t>
            </a:r>
          </a:p>
          <a:p>
            <a:pPr algn="just">
              <a:lnSpc>
                <a:spcPct val="150000"/>
              </a:lnSpc>
            </a:pPr>
            <a:r>
              <a:rPr lang="es-MX" sz="2800" b="1" u="sng" dirty="0" smtClean="0">
                <a:latin typeface="Arial" pitchFamily="34" charset="0"/>
                <a:cs typeface="Arial" pitchFamily="34" charset="0"/>
              </a:rPr>
              <a:t>Organizar</a:t>
            </a:r>
            <a:r>
              <a:rPr lang="es-MX" sz="2800" dirty="0">
                <a:latin typeface="Arial" pitchFamily="34" charset="0"/>
                <a:cs typeface="Arial" pitchFamily="34" charset="0"/>
              </a:rPr>
              <a:t>: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Delimita el </a:t>
            </a:r>
            <a:r>
              <a:rPr lang="es-MX" sz="2800" i="1" dirty="0" smtClean="0">
                <a:latin typeface="Arial" pitchFamily="34" charset="0"/>
                <a:cs typeface="Arial" pitchFamily="34" charset="0"/>
              </a:rPr>
              <a:t>alcance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y nivel de cada puesto</a:t>
            </a:r>
          </a:p>
          <a:p>
            <a:pPr algn="just">
              <a:lnSpc>
                <a:spcPct val="150000"/>
              </a:lnSpc>
            </a:pPr>
            <a:r>
              <a:rPr lang="es-MX" sz="2800" b="1" u="sng" dirty="0" smtClean="0">
                <a:latin typeface="Arial" pitchFamily="34" charset="0"/>
                <a:cs typeface="Arial" pitchFamily="34" charset="0"/>
              </a:rPr>
              <a:t>Integrar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: Integrar los recursos humanos, técnicos y materias de la empresa</a:t>
            </a:r>
          </a:p>
          <a:p>
            <a:pPr algn="just">
              <a:lnSpc>
                <a:spcPct val="150000"/>
              </a:lnSpc>
            </a:pPr>
            <a:r>
              <a:rPr lang="es-MX" sz="2800" b="1" u="sng" dirty="0" smtClean="0">
                <a:latin typeface="Arial" pitchFamily="34" charset="0"/>
                <a:cs typeface="Arial" pitchFamily="34" charset="0"/>
              </a:rPr>
              <a:t>Dirigir</a:t>
            </a:r>
            <a:r>
              <a:rPr lang="es-MX" sz="2800" dirty="0">
                <a:latin typeface="Arial" pitchFamily="34" charset="0"/>
                <a:cs typeface="Arial" pitchFamily="34" charset="0"/>
              </a:rPr>
              <a:t>: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Tomar las </a:t>
            </a:r>
            <a:r>
              <a:rPr lang="es-MX" sz="2800" i="1" dirty="0" smtClean="0">
                <a:latin typeface="Arial" pitchFamily="34" charset="0"/>
                <a:cs typeface="Arial" pitchFamily="34" charset="0"/>
              </a:rPr>
              <a:t>decisiones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de acuerdo con las actividades propuestas y organizarlas</a:t>
            </a:r>
          </a:p>
        </p:txBody>
      </p:sp>
    </p:spTree>
    <p:extLst>
      <p:ext uri="{BB962C8B-B14F-4D97-AF65-F5344CB8AC3E}">
        <p14:creationId xmlns:p14="http://schemas.microsoft.com/office/powerpoint/2010/main" xmlns="" val="427666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2179</Words>
  <Application>Microsoft Office PowerPoint</Application>
  <PresentationFormat>Presentación en pantalla (4:3)</PresentationFormat>
  <Paragraphs>209</Paragraphs>
  <Slides>40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1" baseType="lpstr">
      <vt:lpstr>Tema de Office</vt:lpstr>
      <vt:lpstr>LIDERAZGO</vt:lpstr>
      <vt:lpstr>INTRODUCCIÓN</vt:lpstr>
      <vt:lpstr>Diapositiva 3</vt:lpstr>
      <vt:lpstr>Liderazgo y dirección</vt:lpstr>
      <vt:lpstr>ESTILOS DE LIDERAZGO O MANDO</vt:lpstr>
      <vt:lpstr>Diapositiva 6</vt:lpstr>
      <vt:lpstr>Diapositiva 7</vt:lpstr>
      <vt:lpstr>Diapositiva 8</vt:lpstr>
      <vt:lpstr>FUNCIONES DEL LIDER</vt:lpstr>
      <vt:lpstr>Diapositiva 10</vt:lpstr>
      <vt:lpstr>PAPEL DEL PODER Y LA AUTORIDAD EN EL DESEMPEÑO DEL LÍDER</vt:lpstr>
      <vt:lpstr>Diapositiva 12</vt:lpstr>
      <vt:lpstr>CLASIFICACIÓN DEL PODER EN LAS RELACIONES INTERPERSONALES</vt:lpstr>
      <vt:lpstr>Diapositiva 14</vt:lpstr>
      <vt:lpstr>CARACTERÍSTICAS DEL LIDER</vt:lpstr>
      <vt:lpstr>Diapositiva 16</vt:lpstr>
      <vt:lpstr>Diapositiva 17</vt:lpstr>
      <vt:lpstr>ESTILOS DE LIDERAZGO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Liderazgo</dc:title>
  <dc:creator>Diana</dc:creator>
  <cp:lastModifiedBy>Carlos Hdz</cp:lastModifiedBy>
  <cp:revision>105</cp:revision>
  <dcterms:created xsi:type="dcterms:W3CDTF">2014-01-30T15:58:08Z</dcterms:created>
  <dcterms:modified xsi:type="dcterms:W3CDTF">2014-02-06T08:12:46Z</dcterms:modified>
</cp:coreProperties>
</file>