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 id="286" r:id="rId14"/>
    <p:sldId id="282" r:id="rId15"/>
    <p:sldId id="283" r:id="rId16"/>
    <p:sldId id="285" r:id="rId17"/>
    <p:sldId id="256" r:id="rId18"/>
    <p:sldId id="258" r:id="rId19"/>
    <p:sldId id="257" r:id="rId20"/>
    <p:sldId id="263" r:id="rId21"/>
    <p:sldId id="259" r:id="rId22"/>
    <p:sldId id="287" r:id="rId23"/>
    <p:sldId id="264" r:id="rId24"/>
    <p:sldId id="260" r:id="rId25"/>
    <p:sldId id="265" r:id="rId26"/>
    <p:sldId id="284" r:id="rId27"/>
    <p:sldId id="266" r:id="rId28"/>
    <p:sldId id="267" r:id="rId29"/>
    <p:sldId id="262" r:id="rId30"/>
    <p:sldId id="268" r:id="rId31"/>
    <p:sldId id="269" r:id="rId3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73" d="100"/>
          <a:sy n="73" d="100"/>
        </p:scale>
        <p:origin x="-107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0E2C22D1-38AD-4AC5-BD20-2D068808DE72}" type="datetimeFigureOut">
              <a:rPr lang="es-MX" smtClean="0"/>
              <a:pPr/>
              <a:t>05/02/2014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2D668CC-C8C3-41E3-99DE-478A0A409EFB}"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0E2C22D1-38AD-4AC5-BD20-2D068808DE72}" type="datetimeFigureOut">
              <a:rPr lang="es-MX" smtClean="0"/>
              <a:pPr/>
              <a:t>05/02/2014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2D668CC-C8C3-41E3-99DE-478A0A409EFB}"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0E2C22D1-38AD-4AC5-BD20-2D068808DE72}" type="datetimeFigureOut">
              <a:rPr lang="es-MX" smtClean="0"/>
              <a:pPr/>
              <a:t>05/02/2014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2D668CC-C8C3-41E3-99DE-478A0A409EFB}"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0E2C22D1-38AD-4AC5-BD20-2D068808DE72}" type="datetimeFigureOut">
              <a:rPr lang="es-MX" smtClean="0"/>
              <a:pPr/>
              <a:t>05/02/2014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2D668CC-C8C3-41E3-99DE-478A0A409EFB}"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E2C22D1-38AD-4AC5-BD20-2D068808DE72}" type="datetimeFigureOut">
              <a:rPr lang="es-MX" smtClean="0"/>
              <a:pPr/>
              <a:t>05/02/2014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2D668CC-C8C3-41E3-99DE-478A0A409EFB}" type="slidenum">
              <a:rPr lang="es-MX" smtClean="0"/>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0E2C22D1-38AD-4AC5-BD20-2D068808DE72}" type="datetimeFigureOut">
              <a:rPr lang="es-MX" smtClean="0"/>
              <a:pPr/>
              <a:t>05/02/2014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2D668CC-C8C3-41E3-99DE-478A0A409EFB}"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0E2C22D1-38AD-4AC5-BD20-2D068808DE72}" type="datetimeFigureOut">
              <a:rPr lang="es-MX" smtClean="0"/>
              <a:pPr/>
              <a:t>05/02/2014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22D668CC-C8C3-41E3-99DE-478A0A409EFB}"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0E2C22D1-38AD-4AC5-BD20-2D068808DE72}" type="datetimeFigureOut">
              <a:rPr lang="es-MX" smtClean="0"/>
              <a:pPr/>
              <a:t>05/02/2014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22D668CC-C8C3-41E3-99DE-478A0A409EFB}"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E2C22D1-38AD-4AC5-BD20-2D068808DE72}" type="datetimeFigureOut">
              <a:rPr lang="es-MX" smtClean="0"/>
              <a:pPr/>
              <a:t>05/02/2014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22D668CC-C8C3-41E3-99DE-478A0A409EFB}"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E2C22D1-38AD-4AC5-BD20-2D068808DE72}" type="datetimeFigureOut">
              <a:rPr lang="es-MX" smtClean="0"/>
              <a:pPr/>
              <a:t>05/02/2014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2D668CC-C8C3-41E3-99DE-478A0A409EFB}"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E2C22D1-38AD-4AC5-BD20-2D068808DE72}" type="datetimeFigureOut">
              <a:rPr lang="es-MX" smtClean="0"/>
              <a:pPr/>
              <a:t>05/02/2014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2D668CC-C8C3-41E3-99DE-478A0A409EFB}" type="slidenum">
              <a:rPr lang="es-MX" smtClean="0"/>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C22D1-38AD-4AC5-BD20-2D068808DE72}" type="datetimeFigureOut">
              <a:rPr lang="es-MX" smtClean="0"/>
              <a:pPr/>
              <a:t>05/02/2014</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668CC-C8C3-41E3-99DE-478A0A409EFB}" type="slidenum">
              <a:rPr lang="es-MX" smtClean="0"/>
              <a:pPr/>
              <a:t>‹Nº›</a:t>
            </a:fld>
            <a:endParaRPr lang="es-MX"/>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32356" y="1844824"/>
            <a:ext cx="7140044" cy="3239278"/>
          </a:xfrm>
        </p:spPr>
        <p:txBody>
          <a:bodyPr>
            <a:noAutofit/>
          </a:bodyPr>
          <a:lstStyle/>
          <a:p>
            <a:r>
              <a:rPr lang="es-MX" b="1" dirty="0" smtClean="0">
                <a:latin typeface="Arial" pitchFamily="34" charset="0"/>
                <a:cs typeface="Arial" pitchFamily="34" charset="0"/>
              </a:rPr>
              <a:t/>
            </a:r>
            <a:br>
              <a:rPr lang="es-MX" b="1" dirty="0" smtClean="0">
                <a:latin typeface="Arial" pitchFamily="34" charset="0"/>
                <a:cs typeface="Arial" pitchFamily="34" charset="0"/>
              </a:rPr>
            </a:br>
            <a:r>
              <a:rPr lang="es-MX" b="1" dirty="0" smtClean="0">
                <a:latin typeface="Arial" pitchFamily="34" charset="0"/>
                <a:cs typeface="Arial" pitchFamily="34" charset="0"/>
              </a:rPr>
              <a:t/>
            </a:r>
            <a:br>
              <a:rPr lang="es-MX" b="1" dirty="0" smtClean="0">
                <a:latin typeface="Arial" pitchFamily="34" charset="0"/>
                <a:cs typeface="Arial" pitchFamily="34" charset="0"/>
              </a:rPr>
            </a:br>
            <a:r>
              <a:rPr lang="es-MX" b="1" dirty="0" smtClean="0">
                <a:latin typeface="Arial" pitchFamily="34" charset="0"/>
                <a:cs typeface="Arial" pitchFamily="34" charset="0"/>
              </a:rPr>
              <a:t>NEGOCIACIÓN COMO HABILIDAD</a:t>
            </a:r>
            <a:br>
              <a:rPr lang="es-MX" b="1" dirty="0" smtClean="0">
                <a:latin typeface="Arial" pitchFamily="34" charset="0"/>
                <a:cs typeface="Arial" pitchFamily="34" charset="0"/>
              </a:rPr>
            </a:br>
            <a:r>
              <a:rPr lang="es-MX" b="1" dirty="0"/>
              <a:t/>
            </a:r>
            <a:br>
              <a:rPr lang="es-MX" b="1" dirty="0"/>
            </a:br>
            <a:endParaRPr lang="es-MX" b="1" dirty="0"/>
          </a:p>
        </p:txBody>
      </p:sp>
    </p:spTree>
    <p:extLst>
      <p:ext uri="{BB962C8B-B14F-4D97-AF65-F5344CB8AC3E}">
        <p14:creationId xmlns:p14="http://schemas.microsoft.com/office/powerpoint/2010/main" xmlns="" val="4178679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0"/>
            <a:ext cx="8229600" cy="1143000"/>
          </a:xfrm>
        </p:spPr>
        <p:txBody>
          <a:bodyPr>
            <a:normAutofit/>
          </a:bodyPr>
          <a:lstStyle/>
          <a:p>
            <a:pPr algn="ctr"/>
            <a:r>
              <a:rPr lang="es-MX" sz="2800" b="1" dirty="0" smtClean="0">
                <a:latin typeface="Arial" pitchFamily="34" charset="0"/>
                <a:cs typeface="Arial" pitchFamily="34" charset="0"/>
              </a:rPr>
              <a:t>COMO GANAR-GANAR EN UNA NEGOCIACIÓN</a:t>
            </a:r>
            <a:endParaRPr lang="es-MX" sz="2800" b="1" dirty="0">
              <a:latin typeface="Arial" pitchFamily="34" charset="0"/>
              <a:cs typeface="Arial" pitchFamily="34" charset="0"/>
            </a:endParaRPr>
          </a:p>
        </p:txBody>
      </p:sp>
      <p:sp>
        <p:nvSpPr>
          <p:cNvPr id="3" name="Marcador de contenido 2"/>
          <p:cNvSpPr>
            <a:spLocks noGrp="1"/>
          </p:cNvSpPr>
          <p:nvPr>
            <p:ph idx="1"/>
          </p:nvPr>
        </p:nvSpPr>
        <p:spPr>
          <a:xfrm>
            <a:off x="467544" y="880120"/>
            <a:ext cx="8229600" cy="4925144"/>
          </a:xfrm>
        </p:spPr>
        <p:txBody>
          <a:bodyPr>
            <a:noAutofit/>
          </a:bodyPr>
          <a:lstStyle/>
          <a:p>
            <a:pPr algn="ctr">
              <a:lnSpc>
                <a:spcPct val="160000"/>
              </a:lnSpc>
              <a:buNone/>
            </a:pPr>
            <a:r>
              <a:rPr lang="es-MX" sz="2400" dirty="0" smtClean="0">
                <a:latin typeface="Arial" pitchFamily="34" charset="0"/>
                <a:cs typeface="Arial" pitchFamily="34" charset="0"/>
              </a:rPr>
              <a:t>Identificación </a:t>
            </a:r>
            <a:r>
              <a:rPr lang="es-MX" sz="2400" dirty="0">
                <a:latin typeface="Arial" pitchFamily="34" charset="0"/>
                <a:cs typeface="Arial" pitchFamily="34" charset="0"/>
              </a:rPr>
              <a:t>del nivel de productividad en el que se encuentra la empresa</a:t>
            </a:r>
          </a:p>
          <a:p>
            <a:pPr algn="ctr">
              <a:lnSpc>
                <a:spcPct val="160000"/>
              </a:lnSpc>
              <a:buNone/>
            </a:pPr>
            <a:r>
              <a:rPr lang="es-MX" sz="2400" dirty="0">
                <a:latin typeface="Arial" pitchFamily="34" charset="0"/>
                <a:cs typeface="Arial" pitchFamily="34" charset="0"/>
              </a:rPr>
              <a:t>Identificación de la función desempeñada</a:t>
            </a:r>
          </a:p>
          <a:p>
            <a:pPr algn="ctr">
              <a:lnSpc>
                <a:spcPct val="160000"/>
              </a:lnSpc>
              <a:buNone/>
            </a:pPr>
            <a:r>
              <a:rPr lang="es-MX" sz="2400" dirty="0">
                <a:latin typeface="Arial" pitchFamily="34" charset="0"/>
                <a:cs typeface="Arial" pitchFamily="34" charset="0"/>
              </a:rPr>
              <a:t>Alternativas de negociación con otras similares</a:t>
            </a:r>
          </a:p>
          <a:p>
            <a:pPr algn="ctr">
              <a:lnSpc>
                <a:spcPct val="160000"/>
              </a:lnSpc>
              <a:buNone/>
            </a:pPr>
            <a:r>
              <a:rPr lang="es-MX" sz="2400" dirty="0">
                <a:latin typeface="Arial" pitchFamily="34" charset="0"/>
                <a:cs typeface="Arial" pitchFamily="34" charset="0"/>
              </a:rPr>
              <a:t>Tiempo invertido de negociación</a:t>
            </a:r>
          </a:p>
          <a:p>
            <a:pPr algn="ctr">
              <a:lnSpc>
                <a:spcPct val="160000"/>
              </a:lnSpc>
              <a:buNone/>
            </a:pPr>
            <a:r>
              <a:rPr lang="es-MX" sz="2400" dirty="0">
                <a:latin typeface="Arial" pitchFamily="34" charset="0"/>
                <a:cs typeface="Arial" pitchFamily="34" charset="0"/>
              </a:rPr>
              <a:t>Existencia de competidores</a:t>
            </a:r>
          </a:p>
          <a:p>
            <a:pPr algn="ctr">
              <a:lnSpc>
                <a:spcPct val="160000"/>
              </a:lnSpc>
              <a:buNone/>
            </a:pPr>
            <a:r>
              <a:rPr lang="es-MX" sz="2400" dirty="0">
                <a:latin typeface="Arial" pitchFamily="34" charset="0"/>
                <a:cs typeface="Arial" pitchFamily="34" charset="0"/>
              </a:rPr>
              <a:t>Habilidades personales predominantes en la negociación</a:t>
            </a:r>
          </a:p>
          <a:p>
            <a:pPr algn="ctr">
              <a:lnSpc>
                <a:spcPct val="160000"/>
              </a:lnSpc>
              <a:buNone/>
            </a:pPr>
            <a:r>
              <a:rPr lang="es-MX" sz="2400" dirty="0">
                <a:latin typeface="Arial" pitchFamily="34" charset="0"/>
                <a:cs typeface="Arial" pitchFamily="34" charset="0"/>
              </a:rPr>
              <a:t>Debilidades personales en la negociación</a:t>
            </a:r>
          </a:p>
          <a:p>
            <a:pPr algn="ctr">
              <a:lnSpc>
                <a:spcPct val="160000"/>
              </a:lnSpc>
              <a:buNone/>
            </a:pPr>
            <a:r>
              <a:rPr lang="es-MX" sz="2400" dirty="0">
                <a:latin typeface="Arial" pitchFamily="34" charset="0"/>
                <a:cs typeface="Arial" pitchFamily="34" charset="0"/>
              </a:rPr>
              <a:t>Rol en la negociación</a:t>
            </a:r>
          </a:p>
          <a:p>
            <a:pPr algn="ctr">
              <a:lnSpc>
                <a:spcPct val="160000"/>
              </a:lnSpc>
              <a:buNone/>
            </a:pPr>
            <a:endParaRPr lang="es-MX" sz="2400" dirty="0">
              <a:latin typeface="Arial" pitchFamily="34" charset="0"/>
              <a:cs typeface="Arial" pitchFamily="34" charset="0"/>
            </a:endParaRPr>
          </a:p>
          <a:p>
            <a:pPr algn="ctr">
              <a:lnSpc>
                <a:spcPct val="160000"/>
              </a:lnSpc>
              <a:buNone/>
            </a:pPr>
            <a:endParaRPr lang="es-MX" sz="2400" dirty="0"/>
          </a:p>
        </p:txBody>
      </p:sp>
    </p:spTree>
    <p:extLst>
      <p:ext uri="{BB962C8B-B14F-4D97-AF65-F5344CB8AC3E}">
        <p14:creationId xmlns:p14="http://schemas.microsoft.com/office/powerpoint/2010/main" xmlns="" val="3691407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5576" y="476672"/>
            <a:ext cx="7886700" cy="1325563"/>
          </a:xfrm>
        </p:spPr>
        <p:txBody>
          <a:bodyPr>
            <a:normAutofit fontScale="90000"/>
          </a:bodyPr>
          <a:lstStyle/>
          <a:p>
            <a:pPr algn="ctr"/>
            <a:r>
              <a:rPr lang="es-MX" sz="3100" b="1" dirty="0" smtClean="0">
                <a:latin typeface="Arial" pitchFamily="34" charset="0"/>
                <a:cs typeface="Arial" pitchFamily="34" charset="0"/>
              </a:rPr>
              <a:t>LA NEGOCIACIÓN Y LA HABILIDAD EN LA COMUNICACIÓN</a:t>
            </a:r>
            <a:r>
              <a:rPr lang="es-MX" dirty="0" smtClean="0"/>
              <a:t/>
            </a:r>
            <a:br>
              <a:rPr lang="es-MX" dirty="0" smtClean="0"/>
            </a:br>
            <a:endParaRPr lang="es-MX" dirty="0"/>
          </a:p>
        </p:txBody>
      </p:sp>
      <p:sp>
        <p:nvSpPr>
          <p:cNvPr id="3" name="Marcador de contenido 2"/>
          <p:cNvSpPr>
            <a:spLocks noGrp="1"/>
          </p:cNvSpPr>
          <p:nvPr>
            <p:ph idx="1"/>
          </p:nvPr>
        </p:nvSpPr>
        <p:spPr>
          <a:xfrm>
            <a:off x="539552" y="1484784"/>
            <a:ext cx="7886700" cy="4351338"/>
          </a:xfrm>
        </p:spPr>
        <p:txBody>
          <a:bodyPr>
            <a:noAutofit/>
          </a:bodyPr>
          <a:lstStyle/>
          <a:p>
            <a:pPr marL="0" indent="0" algn="ctr">
              <a:lnSpc>
                <a:spcPct val="150000"/>
              </a:lnSpc>
              <a:buNone/>
            </a:pPr>
            <a:r>
              <a:rPr lang="es-MX" sz="2400" dirty="0" smtClean="0">
                <a:latin typeface="Arial" pitchFamily="34" charset="0"/>
                <a:cs typeface="Arial" pitchFamily="34" charset="0"/>
              </a:rPr>
              <a:t>La </a:t>
            </a:r>
            <a:r>
              <a:rPr lang="es-MX" sz="2400" dirty="0">
                <a:latin typeface="Arial" pitchFamily="34" charset="0"/>
                <a:cs typeface="Arial" pitchFamily="34" charset="0"/>
              </a:rPr>
              <a:t>principal habilidad del negociador es la comunicación. Esto sucede cuando la negociación es cara a cara (face to face). Actualmente ésta se auxilia de </a:t>
            </a:r>
            <a:r>
              <a:rPr lang="es-MX" sz="2400" dirty="0" smtClean="0">
                <a:latin typeface="Arial" pitchFamily="34" charset="0"/>
                <a:cs typeface="Arial" pitchFamily="34" charset="0"/>
              </a:rPr>
              <a:t>teléfonos, </a:t>
            </a:r>
            <a:r>
              <a:rPr lang="es-MX" sz="2400" dirty="0">
                <a:latin typeface="Arial" pitchFamily="34" charset="0"/>
                <a:cs typeface="Arial" pitchFamily="34" charset="0"/>
              </a:rPr>
              <a:t>internet, intermediaros, chatrooms, entre otros.</a:t>
            </a:r>
          </a:p>
          <a:p>
            <a:pPr marL="0" indent="0" algn="ctr">
              <a:lnSpc>
                <a:spcPct val="150000"/>
              </a:lnSpc>
              <a:buNone/>
            </a:pPr>
            <a:r>
              <a:rPr lang="es-MX" sz="2400" dirty="0" smtClean="0">
                <a:latin typeface="Arial" pitchFamily="34" charset="0"/>
                <a:cs typeface="Arial" pitchFamily="34" charset="0"/>
              </a:rPr>
              <a:t>Es </a:t>
            </a:r>
            <a:r>
              <a:rPr lang="es-MX" sz="2400" dirty="0">
                <a:latin typeface="Arial" pitchFamily="34" charset="0"/>
                <a:cs typeface="Arial" pitchFamily="34" charset="0"/>
              </a:rPr>
              <a:t>necesario la negociación multicultural para asumir comunicación con diversos tipos de contexto como lo son con directivos de otros países, equipos de trabajo, competidores y proveedores.</a:t>
            </a:r>
          </a:p>
          <a:p>
            <a:pPr algn="ctr">
              <a:lnSpc>
                <a:spcPct val="150000"/>
              </a:lnSpc>
            </a:pPr>
            <a:endParaRPr lang="es-MX" dirty="0"/>
          </a:p>
        </p:txBody>
      </p:sp>
    </p:spTree>
    <p:extLst>
      <p:ext uri="{BB962C8B-B14F-4D97-AF65-F5344CB8AC3E}">
        <p14:creationId xmlns:p14="http://schemas.microsoft.com/office/powerpoint/2010/main" xmlns="" val="340649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260648"/>
            <a:ext cx="8229600" cy="1143000"/>
          </a:xfrm>
        </p:spPr>
        <p:txBody>
          <a:bodyPr>
            <a:normAutofit/>
          </a:bodyPr>
          <a:lstStyle/>
          <a:p>
            <a:pPr algn="ctr"/>
            <a:r>
              <a:rPr lang="es-MX" sz="2800" b="1" dirty="0" smtClean="0">
                <a:latin typeface="Arial" pitchFamily="34" charset="0"/>
                <a:cs typeface="Arial" pitchFamily="34" charset="0"/>
              </a:rPr>
              <a:t>LA NEGOCIACIÓN INTERNACIONAL</a:t>
            </a:r>
            <a:br>
              <a:rPr lang="es-MX" sz="2800" b="1" dirty="0" smtClean="0">
                <a:latin typeface="Arial" pitchFamily="34" charset="0"/>
                <a:cs typeface="Arial" pitchFamily="34" charset="0"/>
              </a:rPr>
            </a:br>
            <a:endParaRPr lang="es-MX" sz="2800" b="1" dirty="0">
              <a:latin typeface="Arial" pitchFamily="34" charset="0"/>
              <a:cs typeface="Arial" pitchFamily="34" charset="0"/>
            </a:endParaRPr>
          </a:p>
        </p:txBody>
      </p:sp>
      <p:sp>
        <p:nvSpPr>
          <p:cNvPr id="3" name="Marcador de contenido 2"/>
          <p:cNvSpPr>
            <a:spLocks noGrp="1"/>
          </p:cNvSpPr>
          <p:nvPr>
            <p:ph idx="1"/>
          </p:nvPr>
        </p:nvSpPr>
        <p:spPr>
          <a:xfrm>
            <a:off x="539552" y="1412776"/>
            <a:ext cx="8424936" cy="5040560"/>
          </a:xfrm>
        </p:spPr>
        <p:txBody>
          <a:bodyPr>
            <a:noAutofit/>
          </a:bodyPr>
          <a:lstStyle/>
          <a:p>
            <a:pPr marL="0" indent="0" algn="ctr">
              <a:lnSpc>
                <a:spcPct val="150000"/>
              </a:lnSpc>
              <a:buNone/>
            </a:pPr>
            <a:endParaRPr lang="es-MX" sz="2400" dirty="0">
              <a:latin typeface="Arial" pitchFamily="34" charset="0"/>
              <a:cs typeface="Arial" pitchFamily="34" charset="0"/>
            </a:endParaRPr>
          </a:p>
          <a:p>
            <a:pPr algn="ctr">
              <a:lnSpc>
                <a:spcPct val="150000"/>
              </a:lnSpc>
              <a:buNone/>
            </a:pPr>
            <a:r>
              <a:rPr lang="es-MX" sz="2400" dirty="0">
                <a:latin typeface="Arial" pitchFamily="34" charset="0"/>
                <a:cs typeface="Arial" pitchFamily="34" charset="0"/>
              </a:rPr>
              <a:t>Negociación</a:t>
            </a:r>
            <a:r>
              <a:rPr lang="es-MX" sz="2400" dirty="0" smtClean="0">
                <a:latin typeface="Arial" pitchFamily="34" charset="0"/>
                <a:cs typeface="Arial" pitchFamily="34" charset="0"/>
              </a:rPr>
              <a:t>: comercio </a:t>
            </a:r>
            <a:r>
              <a:rPr lang="es-MX" sz="2400" dirty="0">
                <a:latin typeface="Arial" pitchFamily="34" charset="0"/>
                <a:cs typeface="Arial" pitchFamily="34" charset="0"/>
              </a:rPr>
              <a:t>con mercancías para obtener sus </a:t>
            </a:r>
            <a:r>
              <a:rPr lang="es-MX" sz="2400" dirty="0" smtClean="0">
                <a:latin typeface="Arial" pitchFamily="34" charset="0"/>
                <a:cs typeface="Arial" pitchFamily="34" charset="0"/>
              </a:rPr>
              <a:t>Ganancias: </a:t>
            </a:r>
            <a:r>
              <a:rPr lang="es-MX" sz="2400" dirty="0">
                <a:latin typeface="Arial" pitchFamily="34" charset="0"/>
                <a:cs typeface="Arial" pitchFamily="34" charset="0"/>
              </a:rPr>
              <a:t>negociación con </a:t>
            </a:r>
            <a:r>
              <a:rPr lang="es-MX" sz="2400" dirty="0" smtClean="0">
                <a:latin typeface="Arial" pitchFamily="34" charset="0"/>
                <a:cs typeface="Arial" pitchFamily="34" charset="0"/>
              </a:rPr>
              <a:t>terrenos</a:t>
            </a:r>
          </a:p>
          <a:p>
            <a:pPr algn="ctr">
              <a:lnSpc>
                <a:spcPct val="150000"/>
              </a:lnSpc>
              <a:buNone/>
            </a:pPr>
            <a:endParaRPr lang="es-MX" sz="2400" dirty="0">
              <a:latin typeface="Arial" pitchFamily="34" charset="0"/>
              <a:cs typeface="Arial" pitchFamily="34" charset="0"/>
            </a:endParaRPr>
          </a:p>
          <a:p>
            <a:pPr algn="ctr">
              <a:lnSpc>
                <a:spcPct val="150000"/>
              </a:lnSpc>
              <a:buNone/>
            </a:pPr>
            <a:r>
              <a:rPr lang="es-MX" sz="2400" dirty="0">
                <a:latin typeface="Arial" pitchFamily="34" charset="0"/>
                <a:cs typeface="Arial" pitchFamily="34" charset="0"/>
              </a:rPr>
              <a:t>Gestión o solución de un asunto por la </a:t>
            </a:r>
            <a:r>
              <a:rPr lang="es-MX" sz="2400" dirty="0" smtClean="0">
                <a:latin typeface="Arial" pitchFamily="34" charset="0"/>
                <a:cs typeface="Arial" pitchFamily="34" charset="0"/>
              </a:rPr>
              <a:t>vía </a:t>
            </a:r>
            <a:r>
              <a:rPr lang="es-MX" sz="2400" dirty="0">
                <a:latin typeface="Arial" pitchFamily="34" charset="0"/>
                <a:cs typeface="Arial" pitchFamily="34" charset="0"/>
              </a:rPr>
              <a:t>diplomática: negociación del acuerdo de </a:t>
            </a:r>
            <a:r>
              <a:rPr lang="es-MX" sz="2400" dirty="0" smtClean="0">
                <a:latin typeface="Arial" pitchFamily="34" charset="0"/>
                <a:cs typeface="Arial" pitchFamily="34" charset="0"/>
              </a:rPr>
              <a:t>paz</a:t>
            </a:r>
            <a:endParaRPr lang="es-MX" sz="2400" dirty="0">
              <a:latin typeface="Arial" pitchFamily="34" charset="0"/>
              <a:cs typeface="Arial" pitchFamily="34" charset="0"/>
            </a:endParaRPr>
          </a:p>
          <a:p>
            <a:pPr algn="ctr">
              <a:lnSpc>
                <a:spcPct val="150000"/>
              </a:lnSpc>
              <a:buNone/>
            </a:pPr>
            <a:endParaRPr lang="es-MX" sz="2400" dirty="0">
              <a:latin typeface="Arial" pitchFamily="34" charset="0"/>
              <a:cs typeface="Arial" pitchFamily="34" charset="0"/>
            </a:endParaRPr>
          </a:p>
          <a:p>
            <a:pPr algn="ctr">
              <a:lnSpc>
                <a:spcPct val="150000"/>
              </a:lnSpc>
              <a:buNone/>
            </a:pPr>
            <a:endParaRPr lang="es-MX" sz="2400" dirty="0"/>
          </a:p>
        </p:txBody>
      </p:sp>
    </p:spTree>
    <p:extLst>
      <p:ext uri="{BB962C8B-B14F-4D97-AF65-F5344CB8AC3E}">
        <p14:creationId xmlns:p14="http://schemas.microsoft.com/office/powerpoint/2010/main" xmlns="" val="1240697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pPr algn="ctr">
              <a:lnSpc>
                <a:spcPct val="150000"/>
              </a:lnSpc>
              <a:buNone/>
            </a:pPr>
            <a:r>
              <a:rPr lang="es-MX" sz="2400" dirty="0" smtClean="0">
                <a:latin typeface="Arial" pitchFamily="34" charset="0"/>
                <a:cs typeface="Arial" pitchFamily="34" charset="0"/>
              </a:rPr>
              <a:t>En la actualidad es imposible habar de negociación sin contextualizar su entorno el flujo global.</a:t>
            </a:r>
          </a:p>
          <a:p>
            <a:pPr algn="ctr">
              <a:lnSpc>
                <a:spcPct val="150000"/>
              </a:lnSpc>
              <a:buNone/>
            </a:pPr>
            <a:endParaRPr lang="es-MX" sz="2400" dirty="0" smtClean="0">
              <a:latin typeface="Arial" pitchFamily="34" charset="0"/>
              <a:cs typeface="Arial" pitchFamily="34" charset="0"/>
            </a:endParaRPr>
          </a:p>
          <a:p>
            <a:pPr algn="ctr">
              <a:lnSpc>
                <a:spcPct val="150000"/>
              </a:lnSpc>
              <a:buNone/>
            </a:pPr>
            <a:r>
              <a:rPr lang="es-MX" sz="2400" dirty="0" smtClean="0">
                <a:latin typeface="Arial" pitchFamily="34" charset="0"/>
                <a:cs typeface="Arial" pitchFamily="34" charset="0"/>
              </a:rPr>
              <a:t>En el contexto internacional y en las relaciones multilaterales de un país a otro se requieren funcionarios con gran habilidad negociadora, gracias a esto se han formado bloques.</a:t>
            </a:r>
            <a:endParaRPr lang="es-MX" sz="2400" dirty="0"/>
          </a:p>
        </p:txBody>
      </p:sp>
      <p:sp>
        <p:nvSpPr>
          <p:cNvPr id="4" name="Título 1"/>
          <p:cNvSpPr>
            <a:spLocks noGrp="1"/>
          </p:cNvSpPr>
          <p:nvPr>
            <p:ph type="title"/>
          </p:nvPr>
        </p:nvSpPr>
        <p:spPr>
          <a:xfrm>
            <a:off x="467544" y="260648"/>
            <a:ext cx="8229600" cy="1143000"/>
          </a:xfrm>
        </p:spPr>
        <p:txBody>
          <a:bodyPr>
            <a:normAutofit/>
          </a:bodyPr>
          <a:lstStyle/>
          <a:p>
            <a:pPr algn="ctr"/>
            <a:r>
              <a:rPr lang="es-MX" sz="2800" b="1" dirty="0" smtClean="0">
                <a:latin typeface="Arial" pitchFamily="34" charset="0"/>
                <a:cs typeface="Arial" pitchFamily="34" charset="0"/>
              </a:rPr>
              <a:t>LA NEGOCIACIÓN INTERNACIONAL</a:t>
            </a:r>
            <a:br>
              <a:rPr lang="es-MX" sz="2800" b="1" dirty="0" smtClean="0">
                <a:latin typeface="Arial" pitchFamily="34" charset="0"/>
                <a:cs typeface="Arial" pitchFamily="34" charset="0"/>
              </a:rPr>
            </a:br>
            <a:endParaRPr lang="es-MX" sz="2800" b="1" dirty="0">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97768"/>
            <a:ext cx="8229600" cy="1143000"/>
          </a:xfrm>
        </p:spPr>
        <p:txBody>
          <a:bodyPr>
            <a:normAutofit/>
          </a:bodyPr>
          <a:lstStyle/>
          <a:p>
            <a:pPr algn="ctr"/>
            <a:r>
              <a:rPr lang="es-MX" sz="2800" b="1" dirty="0" smtClean="0">
                <a:latin typeface="Arial" pitchFamily="34" charset="0"/>
                <a:cs typeface="Arial" pitchFamily="34" charset="0"/>
              </a:rPr>
              <a:t>LIDERAZGO NEGOCIADOR</a:t>
            </a:r>
            <a:endParaRPr lang="es-MX" sz="2800" b="1" dirty="0">
              <a:latin typeface="Arial" pitchFamily="34" charset="0"/>
              <a:cs typeface="Arial" pitchFamily="34" charset="0"/>
            </a:endParaRPr>
          </a:p>
        </p:txBody>
      </p:sp>
      <p:sp>
        <p:nvSpPr>
          <p:cNvPr id="3" name="Marcador de contenido 2"/>
          <p:cNvSpPr>
            <a:spLocks noGrp="1"/>
          </p:cNvSpPr>
          <p:nvPr>
            <p:ph idx="1"/>
          </p:nvPr>
        </p:nvSpPr>
        <p:spPr>
          <a:xfrm>
            <a:off x="467544" y="1927373"/>
            <a:ext cx="8229600" cy="4525963"/>
          </a:xfrm>
        </p:spPr>
        <p:txBody>
          <a:bodyPr>
            <a:noAutofit/>
          </a:bodyPr>
          <a:lstStyle/>
          <a:p>
            <a:pPr marL="0" indent="0" algn="ctr">
              <a:lnSpc>
                <a:spcPct val="150000"/>
              </a:lnSpc>
              <a:buNone/>
            </a:pPr>
            <a:r>
              <a:rPr lang="es-MX" sz="2400" dirty="0" smtClean="0">
                <a:latin typeface="Arial" pitchFamily="34" charset="0"/>
                <a:cs typeface="Arial" pitchFamily="34" charset="0"/>
              </a:rPr>
              <a:t>Cada directivo tiene su propio estilo de mando y dirección, hecho que lo conduce a adquirir habilidad para la negociación.</a:t>
            </a:r>
          </a:p>
          <a:p>
            <a:pPr marL="0" indent="0" algn="ctr">
              <a:lnSpc>
                <a:spcPct val="150000"/>
              </a:lnSpc>
              <a:buNone/>
            </a:pPr>
            <a:endParaRPr lang="es-MX" sz="2400" dirty="0" smtClean="0">
              <a:latin typeface="Arial" pitchFamily="34" charset="0"/>
              <a:cs typeface="Arial" pitchFamily="34" charset="0"/>
            </a:endParaRPr>
          </a:p>
          <a:p>
            <a:pPr marL="0" indent="0" algn="ctr">
              <a:lnSpc>
                <a:spcPct val="150000"/>
              </a:lnSpc>
              <a:buNone/>
            </a:pPr>
            <a:r>
              <a:rPr lang="es-MX" sz="2400" dirty="0" smtClean="0">
                <a:latin typeface="Arial" pitchFamily="34" charset="0"/>
                <a:cs typeface="Arial" pitchFamily="34" charset="0"/>
              </a:rPr>
              <a:t> Esto conlleva que dicha habilidad sea aprendida por subalternos y que las políticas de negociación sean asumidas como propias de la organización o empresa.</a:t>
            </a:r>
          </a:p>
          <a:p>
            <a:pPr algn="ctr">
              <a:lnSpc>
                <a:spcPct val="150000"/>
              </a:lnSpc>
              <a:buNone/>
            </a:pPr>
            <a:endParaRPr lang="es-MX" sz="2400" dirty="0" smtClean="0">
              <a:latin typeface="Arial" pitchFamily="34" charset="0"/>
              <a:cs typeface="Arial" pitchFamily="34" charset="0"/>
            </a:endParaRPr>
          </a:p>
        </p:txBody>
      </p:sp>
    </p:spTree>
    <p:extLst>
      <p:ext uri="{BB962C8B-B14F-4D97-AF65-F5344CB8AC3E}">
        <p14:creationId xmlns:p14="http://schemas.microsoft.com/office/powerpoint/2010/main" xmlns="" val="3913409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692696"/>
            <a:ext cx="8229600" cy="1143000"/>
          </a:xfrm>
        </p:spPr>
        <p:txBody>
          <a:bodyPr>
            <a:normAutofit/>
          </a:bodyPr>
          <a:lstStyle/>
          <a:p>
            <a:pPr algn="ctr"/>
            <a:r>
              <a:rPr lang="es-MX" sz="2800" b="1" dirty="0" smtClean="0">
                <a:latin typeface="Arial" pitchFamily="34" charset="0"/>
                <a:cs typeface="Arial" pitchFamily="34" charset="0"/>
              </a:rPr>
              <a:t>VARIABLES EN EL PROCESO DE NEGOCIACION</a:t>
            </a:r>
            <a:endParaRPr lang="es-MX" sz="2800" b="1" dirty="0">
              <a:latin typeface="Arial" pitchFamily="34" charset="0"/>
              <a:cs typeface="Arial" pitchFamily="34" charset="0"/>
            </a:endParaRPr>
          </a:p>
        </p:txBody>
      </p:sp>
      <p:sp>
        <p:nvSpPr>
          <p:cNvPr id="3" name="Marcador de contenido 2"/>
          <p:cNvSpPr>
            <a:spLocks noGrp="1"/>
          </p:cNvSpPr>
          <p:nvPr>
            <p:ph idx="1"/>
          </p:nvPr>
        </p:nvSpPr>
        <p:spPr>
          <a:xfrm>
            <a:off x="467544" y="2564904"/>
            <a:ext cx="8229600" cy="4525963"/>
          </a:xfrm>
        </p:spPr>
        <p:txBody>
          <a:bodyPr>
            <a:noAutofit/>
          </a:bodyPr>
          <a:lstStyle/>
          <a:p>
            <a:pPr algn="ctr">
              <a:lnSpc>
                <a:spcPct val="160000"/>
              </a:lnSpc>
              <a:buNone/>
            </a:pPr>
            <a:r>
              <a:rPr lang="es-MX" sz="2400" dirty="0" smtClean="0">
                <a:latin typeface="Arial" pitchFamily="34" charset="0"/>
                <a:cs typeface="Arial" pitchFamily="34" charset="0"/>
              </a:rPr>
              <a:t>    Es todo aquello que se encuentra intrínsecamente relacionado con el acto de la negociación, y que sin embargo puede variar dependiendo de los actores, lugares y aspectos que habrán de negociarse.</a:t>
            </a:r>
          </a:p>
        </p:txBody>
      </p:sp>
    </p:spTree>
    <p:extLst>
      <p:ext uri="{BB962C8B-B14F-4D97-AF65-F5344CB8AC3E}">
        <p14:creationId xmlns:p14="http://schemas.microsoft.com/office/powerpoint/2010/main" xmlns="" val="3185222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29600" cy="5649491"/>
          </a:xfrm>
        </p:spPr>
        <p:txBody>
          <a:bodyPr>
            <a:normAutofit/>
          </a:bodyPr>
          <a:lstStyle/>
          <a:p>
            <a:pPr algn="ctr">
              <a:lnSpc>
                <a:spcPct val="160000"/>
              </a:lnSpc>
              <a:buNone/>
            </a:pPr>
            <a:r>
              <a:rPr lang="es-MX" b="1" dirty="0" smtClean="0">
                <a:latin typeface="Arial" pitchFamily="34" charset="0"/>
                <a:cs typeface="Arial" pitchFamily="34" charset="0"/>
              </a:rPr>
              <a:t>MARCO DE NEGOCIACIÓN</a:t>
            </a:r>
          </a:p>
          <a:p>
            <a:pPr marL="0" indent="0" algn="ctr">
              <a:lnSpc>
                <a:spcPct val="160000"/>
              </a:lnSpc>
              <a:buNone/>
            </a:pPr>
            <a:endParaRPr lang="es-MX" b="1" dirty="0" smtClean="0">
              <a:latin typeface="Arial" pitchFamily="34" charset="0"/>
              <a:cs typeface="Arial" pitchFamily="34" charset="0"/>
            </a:endParaRPr>
          </a:p>
          <a:p>
            <a:pPr marL="0" indent="0" algn="ctr">
              <a:lnSpc>
                <a:spcPct val="160000"/>
              </a:lnSpc>
              <a:buNone/>
            </a:pPr>
            <a:r>
              <a:rPr lang="es-MX" sz="2600" dirty="0" smtClean="0">
                <a:latin typeface="Arial" pitchFamily="34" charset="0"/>
                <a:cs typeface="Arial" pitchFamily="34" charset="0"/>
              </a:rPr>
              <a:t>Lugar donde se desarrolla la negociación éste abarca desde el lugar de los encuentros o entrevistas hasta las costumbres de las partes, modos de negociar, idioma, entorno físico y aspectos jurídicos y económicos.</a:t>
            </a:r>
          </a:p>
          <a:p>
            <a:endParaRPr lang="es-MX"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476672"/>
            <a:ext cx="8229600" cy="1106017"/>
          </a:xfrm>
        </p:spPr>
        <p:txBody>
          <a:bodyPr>
            <a:normAutofit/>
          </a:bodyPr>
          <a:lstStyle/>
          <a:p>
            <a:pPr algn="ctr"/>
            <a:r>
              <a:rPr lang="es-MX" sz="2800" b="1" dirty="0" smtClean="0">
                <a:latin typeface="Arial" pitchFamily="34" charset="0"/>
                <a:cs typeface="Arial" pitchFamily="34" charset="0"/>
              </a:rPr>
              <a:t>LAS PERSONAS O LAS PARTES</a:t>
            </a:r>
            <a:endParaRPr lang="es-MX" sz="2800" b="1" dirty="0">
              <a:latin typeface="Arial" pitchFamily="34" charset="0"/>
              <a:cs typeface="Arial" pitchFamily="34" charset="0"/>
            </a:endParaRPr>
          </a:p>
        </p:txBody>
      </p:sp>
      <p:sp>
        <p:nvSpPr>
          <p:cNvPr id="3" name="2 Subtítulo"/>
          <p:cNvSpPr>
            <a:spLocks noGrp="1"/>
          </p:cNvSpPr>
          <p:nvPr>
            <p:ph type="subTitle" idx="1"/>
          </p:nvPr>
        </p:nvSpPr>
        <p:spPr>
          <a:xfrm>
            <a:off x="395536" y="1700808"/>
            <a:ext cx="8458200" cy="2376264"/>
          </a:xfrm>
        </p:spPr>
        <p:txBody>
          <a:bodyPr>
            <a:noAutofit/>
          </a:bodyPr>
          <a:lstStyle/>
          <a:p>
            <a:pPr>
              <a:lnSpc>
                <a:spcPct val="150000"/>
              </a:lnSpc>
            </a:pPr>
            <a:r>
              <a:rPr lang="es-MX" sz="2400" dirty="0" smtClean="0">
                <a:solidFill>
                  <a:schemeClr val="tx1"/>
                </a:solidFill>
                <a:latin typeface="Arial" pitchFamily="34" charset="0"/>
                <a:cs typeface="Arial" pitchFamily="34" charset="0"/>
              </a:rPr>
              <a:t>Estos son </a:t>
            </a:r>
            <a:r>
              <a:rPr lang="es-MX" sz="2400" dirty="0">
                <a:solidFill>
                  <a:schemeClr val="tx1"/>
                </a:solidFill>
                <a:latin typeface="Arial" pitchFamily="34" charset="0"/>
                <a:cs typeface="Arial" pitchFamily="34" charset="0"/>
              </a:rPr>
              <a:t>los principales actores del modelo de negociación, pero pueden surgir enfrentamientos  influenciados por los estilos de negociación, necesidades y los intereses personales. </a:t>
            </a:r>
            <a:endParaRPr lang="es-MX" sz="2400" dirty="0" smtClean="0">
              <a:solidFill>
                <a:schemeClr val="tx1"/>
              </a:solidFill>
              <a:latin typeface="Arial" pitchFamily="34" charset="0"/>
              <a:cs typeface="Arial" pitchFamily="34" charset="0"/>
            </a:endParaRPr>
          </a:p>
          <a:p>
            <a:pPr>
              <a:lnSpc>
                <a:spcPct val="150000"/>
              </a:lnSpc>
            </a:pPr>
            <a:r>
              <a:rPr lang="es-MX" sz="2400" dirty="0" smtClean="0">
                <a:solidFill>
                  <a:schemeClr val="tx1"/>
                </a:solidFill>
                <a:latin typeface="Arial" pitchFamily="34" charset="0"/>
                <a:cs typeface="Arial" pitchFamily="34" charset="0"/>
              </a:rPr>
              <a:t>Esto </a:t>
            </a:r>
            <a:r>
              <a:rPr lang="es-MX" sz="2400" dirty="0">
                <a:solidFill>
                  <a:schemeClr val="tx1"/>
                </a:solidFill>
                <a:latin typeface="Arial" pitchFamily="34" charset="0"/>
                <a:cs typeface="Arial" pitchFamily="34" charset="0"/>
              </a:rPr>
              <a:t>último es muy común que se dé en grupos de poder como es la política, pero en el ámbito empresarial  se da otro fenómeno que no es ajeno al protagonismo que ocurre cuando se pretende asumir el poder</a:t>
            </a:r>
            <a:r>
              <a:rPr lang="es-MX" sz="2800" dirty="0">
                <a:solidFill>
                  <a:schemeClr val="tx1"/>
                </a:solidFill>
                <a:latin typeface="Arial" pitchFamily="34" charset="0"/>
                <a:cs typeface="Arial" pitchFamily="34" charset="0"/>
              </a:rPr>
              <a:t>. </a:t>
            </a:r>
          </a:p>
          <a:p>
            <a:pPr>
              <a:lnSpc>
                <a:spcPct val="150000"/>
              </a:lnSpc>
            </a:pPr>
            <a:endParaRPr lang="es-MX" sz="2800" dirty="0">
              <a:solidFill>
                <a:schemeClr val="tx1"/>
              </a:solidFill>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188640"/>
            <a:ext cx="8229600" cy="1354162"/>
          </a:xfrm>
        </p:spPr>
        <p:txBody>
          <a:bodyPr>
            <a:noAutofit/>
          </a:bodyPr>
          <a:lstStyle/>
          <a:p>
            <a:r>
              <a:rPr lang="es-MX" sz="2400" b="1" dirty="0" smtClean="0">
                <a:latin typeface="Arial" pitchFamily="34" charset="0"/>
                <a:cs typeface="Arial" pitchFamily="34" charset="0"/>
              </a:rPr>
              <a:t>LAS ACCIONES Y REACCIONES QUE SE DEBEN TOMAR EN CUENTA EN EL PROCESO DE NEGOCIACIÓN SON:</a:t>
            </a:r>
            <a:endParaRPr lang="es-MX" sz="2400" dirty="0">
              <a:latin typeface="Arial" pitchFamily="34" charset="0"/>
              <a:cs typeface="Arial" pitchFamily="34" charset="0"/>
            </a:endParaRPr>
          </a:p>
        </p:txBody>
      </p:sp>
      <p:sp>
        <p:nvSpPr>
          <p:cNvPr id="3" name="2 Marcador de contenido"/>
          <p:cNvSpPr>
            <a:spLocks noGrp="1"/>
          </p:cNvSpPr>
          <p:nvPr>
            <p:ph idx="1"/>
          </p:nvPr>
        </p:nvSpPr>
        <p:spPr>
          <a:xfrm>
            <a:off x="467544" y="1916832"/>
            <a:ext cx="8229600" cy="4525963"/>
          </a:xfrm>
        </p:spPr>
        <p:txBody>
          <a:bodyPr>
            <a:noAutofit/>
          </a:bodyPr>
          <a:lstStyle/>
          <a:p>
            <a:pPr lvl="0" algn="ctr">
              <a:lnSpc>
                <a:spcPct val="150000"/>
              </a:lnSpc>
              <a:buNone/>
            </a:pPr>
            <a:r>
              <a:rPr lang="es-MX" sz="2400" dirty="0" smtClean="0">
                <a:latin typeface="Arial" pitchFamily="34" charset="0"/>
                <a:cs typeface="Arial" pitchFamily="34" charset="0"/>
              </a:rPr>
              <a:t>Identificar las motivaciones propias de la otra parte.</a:t>
            </a:r>
          </a:p>
          <a:p>
            <a:pPr lvl="0" algn="ctr">
              <a:lnSpc>
                <a:spcPct val="150000"/>
              </a:lnSpc>
              <a:buNone/>
            </a:pPr>
            <a:r>
              <a:rPr lang="es-MX" sz="2400" dirty="0" smtClean="0">
                <a:latin typeface="Arial" pitchFamily="34" charset="0"/>
                <a:cs typeface="Arial" pitchFamily="34" charset="0"/>
              </a:rPr>
              <a:t>Adaptar la oferta de negociación y las necesidades de ambas partes.</a:t>
            </a:r>
          </a:p>
          <a:p>
            <a:pPr lvl="0" algn="ctr">
              <a:lnSpc>
                <a:spcPct val="150000"/>
              </a:lnSpc>
              <a:buNone/>
            </a:pPr>
            <a:r>
              <a:rPr lang="es-MX" sz="2400" dirty="0" smtClean="0">
                <a:latin typeface="Arial" pitchFamily="34" charset="0"/>
                <a:cs typeface="Arial" pitchFamily="34" charset="0"/>
              </a:rPr>
              <a:t>Anticipar las posibles objeciones de nuestro oponente.</a:t>
            </a:r>
          </a:p>
          <a:p>
            <a:pPr lvl="0" algn="ctr">
              <a:lnSpc>
                <a:spcPct val="150000"/>
              </a:lnSpc>
              <a:buNone/>
            </a:pPr>
            <a:r>
              <a:rPr lang="es-MX" sz="2400" dirty="0" smtClean="0">
                <a:latin typeface="Arial" pitchFamily="34" charset="0"/>
                <a:cs typeface="Arial" pitchFamily="34" charset="0"/>
              </a:rPr>
              <a:t>Preparar la estrategia argumental y demostrativa.</a:t>
            </a:r>
          </a:p>
          <a:p>
            <a:pPr lvl="0" algn="ctr">
              <a:lnSpc>
                <a:spcPct val="150000"/>
              </a:lnSpc>
              <a:buNone/>
            </a:pPr>
            <a:r>
              <a:rPr lang="es-MX" sz="2400" dirty="0" smtClean="0">
                <a:latin typeface="Arial" pitchFamily="34" charset="0"/>
                <a:cs typeface="Arial" pitchFamily="34" charset="0"/>
              </a:rPr>
              <a:t>Escenarios positivos y negativos</a:t>
            </a:r>
          </a:p>
          <a:p>
            <a:pPr lvl="0" algn="ctr">
              <a:lnSpc>
                <a:spcPct val="150000"/>
              </a:lnSpc>
              <a:buNone/>
            </a:pPr>
            <a:r>
              <a:rPr lang="es-MX" sz="2400" dirty="0" smtClean="0">
                <a:latin typeface="Arial" pitchFamily="34" charset="0"/>
                <a:cs typeface="Arial" pitchFamily="34" charset="0"/>
              </a:rPr>
              <a:t>Estrategias </a:t>
            </a:r>
            <a:r>
              <a:rPr lang="es-MX" sz="2400" dirty="0">
                <a:latin typeface="Arial" pitchFamily="34" charset="0"/>
                <a:cs typeface="Arial" pitchFamily="34" charset="0"/>
              </a:rPr>
              <a:t>de negociación</a:t>
            </a:r>
          </a:p>
          <a:p>
            <a:pPr algn="ctr">
              <a:lnSpc>
                <a:spcPct val="150000"/>
              </a:lnSpc>
              <a:buNone/>
            </a:pPr>
            <a:endParaRPr lang="es-MX" sz="2400" dirty="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476672"/>
            <a:ext cx="8686800" cy="1008112"/>
          </a:xfrm>
        </p:spPr>
        <p:txBody>
          <a:bodyPr>
            <a:normAutofit fontScale="90000"/>
          </a:bodyPr>
          <a:lstStyle/>
          <a:p>
            <a:r>
              <a:rPr lang="es-MX" sz="2800" b="1" dirty="0" smtClean="0">
                <a:latin typeface="Arial" pitchFamily="34" charset="0"/>
                <a:cs typeface="Arial" pitchFamily="34" charset="0"/>
              </a:rPr>
              <a:t>LAS TRES PREMISAS QUE DEBEN CUMPLIRSE PARA QUE UNA NEGOCIACIÓN FINALICE CON ÉXITO SON:</a:t>
            </a:r>
            <a:endParaRPr lang="es-MX" sz="2800" dirty="0">
              <a:latin typeface="Arial" pitchFamily="34" charset="0"/>
              <a:cs typeface="Arial" pitchFamily="34" charset="0"/>
            </a:endParaRPr>
          </a:p>
        </p:txBody>
      </p:sp>
      <p:sp>
        <p:nvSpPr>
          <p:cNvPr id="3" name="2 Marcador de contenido"/>
          <p:cNvSpPr>
            <a:spLocks noGrp="1"/>
          </p:cNvSpPr>
          <p:nvPr>
            <p:ph idx="1"/>
          </p:nvPr>
        </p:nvSpPr>
        <p:spPr>
          <a:xfrm>
            <a:off x="395536" y="1772816"/>
            <a:ext cx="8301608" cy="4813995"/>
          </a:xfrm>
        </p:spPr>
        <p:txBody>
          <a:bodyPr>
            <a:normAutofit/>
          </a:bodyPr>
          <a:lstStyle/>
          <a:p>
            <a:pPr lvl="0" algn="ctr">
              <a:lnSpc>
                <a:spcPct val="150000"/>
              </a:lnSpc>
              <a:buNone/>
            </a:pPr>
            <a:r>
              <a:rPr lang="es-MX" sz="2400" dirty="0">
                <a:latin typeface="Arial" pitchFamily="34" charset="0"/>
                <a:cs typeface="Arial" pitchFamily="34" charset="0"/>
              </a:rPr>
              <a:t>Ordenar apropiadamente las fases de análisis y preparación (estrategia</a:t>
            </a:r>
            <a:r>
              <a:rPr lang="es-MX" sz="2400" dirty="0" smtClean="0">
                <a:latin typeface="Arial" pitchFamily="34" charset="0"/>
                <a:cs typeface="Arial" pitchFamily="34" charset="0"/>
              </a:rPr>
              <a:t>).</a:t>
            </a:r>
          </a:p>
          <a:p>
            <a:pPr lvl="0" algn="ctr">
              <a:lnSpc>
                <a:spcPct val="150000"/>
              </a:lnSpc>
              <a:buNone/>
            </a:pPr>
            <a:endParaRPr lang="es-MX" sz="2400" dirty="0" smtClean="0">
              <a:latin typeface="Arial" pitchFamily="34" charset="0"/>
              <a:cs typeface="Arial" pitchFamily="34" charset="0"/>
            </a:endParaRPr>
          </a:p>
          <a:p>
            <a:pPr lvl="0" algn="ctr">
              <a:lnSpc>
                <a:spcPct val="150000"/>
              </a:lnSpc>
              <a:buNone/>
            </a:pPr>
            <a:r>
              <a:rPr lang="es-MX" sz="2400" dirty="0" smtClean="0">
                <a:latin typeface="Arial" pitchFamily="34" charset="0"/>
                <a:cs typeface="Arial" pitchFamily="34" charset="0"/>
              </a:rPr>
              <a:t>Ser </a:t>
            </a:r>
            <a:r>
              <a:rPr lang="es-MX" sz="2400" dirty="0">
                <a:latin typeface="Arial" pitchFamily="34" charset="0"/>
                <a:cs typeface="Arial" pitchFamily="34" charset="0"/>
              </a:rPr>
              <a:t>hábil para negociar, entender y precisar (táctica</a:t>
            </a:r>
            <a:r>
              <a:rPr lang="es-MX" sz="2400" dirty="0" smtClean="0">
                <a:latin typeface="Arial" pitchFamily="34" charset="0"/>
                <a:cs typeface="Arial" pitchFamily="34" charset="0"/>
              </a:rPr>
              <a:t>).</a:t>
            </a:r>
          </a:p>
          <a:p>
            <a:pPr lvl="0" algn="ctr">
              <a:lnSpc>
                <a:spcPct val="150000"/>
              </a:lnSpc>
              <a:buNone/>
            </a:pPr>
            <a:endParaRPr lang="es-MX" sz="2400" dirty="0">
              <a:latin typeface="Arial" pitchFamily="34" charset="0"/>
              <a:cs typeface="Arial" pitchFamily="34" charset="0"/>
            </a:endParaRPr>
          </a:p>
          <a:p>
            <a:pPr lvl="0" algn="ctr">
              <a:lnSpc>
                <a:spcPct val="150000"/>
              </a:lnSpc>
              <a:buNone/>
            </a:pPr>
            <a:r>
              <a:rPr lang="es-MX" sz="2400" dirty="0">
                <a:latin typeface="Arial" pitchFamily="34" charset="0"/>
                <a:cs typeface="Arial" pitchFamily="34" charset="0"/>
              </a:rPr>
              <a:t>Desarrollar efectivamente los argumentos y concluir con un acuerdo, convenio, contrato, negociación, y acuerdo de voluntades.</a:t>
            </a:r>
          </a:p>
          <a:p>
            <a:pPr algn="ctr">
              <a:lnSpc>
                <a:spcPct val="150000"/>
              </a:lnSpc>
              <a:buNone/>
            </a:pPr>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57904" y="260648"/>
            <a:ext cx="8306583" cy="5826714"/>
          </a:xfrm>
        </p:spPr>
        <p:txBody>
          <a:bodyPr>
            <a:normAutofit/>
          </a:bodyPr>
          <a:lstStyle/>
          <a:p>
            <a:pPr marL="0" indent="0" algn="ctr">
              <a:lnSpc>
                <a:spcPct val="100000"/>
              </a:lnSpc>
              <a:buNone/>
            </a:pPr>
            <a:r>
              <a:rPr lang="es-MX" b="1" dirty="0" smtClean="0">
                <a:latin typeface="Arial" panose="020B0604020202020204" pitchFamily="34" charset="0"/>
                <a:cs typeface="Arial" panose="020B0604020202020204" pitchFamily="34" charset="0"/>
              </a:rPr>
              <a:t>INTRODUCCIÓN </a:t>
            </a:r>
          </a:p>
          <a:p>
            <a:pPr marL="0" indent="0" algn="ctr">
              <a:lnSpc>
                <a:spcPct val="100000"/>
              </a:lnSpc>
              <a:buNone/>
            </a:pPr>
            <a:endParaRPr lang="es-MX" dirty="0" smtClean="0">
              <a:latin typeface="Arial" panose="020B0604020202020204" pitchFamily="34" charset="0"/>
              <a:cs typeface="Arial" panose="020B0604020202020204" pitchFamily="34" charset="0"/>
            </a:endParaRPr>
          </a:p>
          <a:p>
            <a:pPr marL="0" indent="0" algn="ctr">
              <a:lnSpc>
                <a:spcPct val="150000"/>
              </a:lnSpc>
              <a:buNone/>
            </a:pPr>
            <a:r>
              <a:rPr lang="es-MX" sz="2600" dirty="0" smtClean="0">
                <a:latin typeface="Arial" panose="020B0604020202020204" pitchFamily="34" charset="0"/>
                <a:cs typeface="Arial" panose="020B0604020202020204" pitchFamily="34" charset="0"/>
              </a:rPr>
              <a:t>Se </a:t>
            </a:r>
            <a:r>
              <a:rPr lang="es-MX" sz="2600" dirty="0">
                <a:latin typeface="Arial" panose="020B0604020202020204" pitchFamily="34" charset="0"/>
                <a:cs typeface="Arial" panose="020B0604020202020204" pitchFamily="34" charset="0"/>
              </a:rPr>
              <a:t>presenta la negociación como una </a:t>
            </a:r>
            <a:r>
              <a:rPr lang="es-MX" sz="2600" dirty="0" smtClean="0">
                <a:latin typeface="Arial" panose="020B0604020202020204" pitchFamily="34" charset="0"/>
                <a:cs typeface="Arial" panose="020B0604020202020204" pitchFamily="34" charset="0"/>
              </a:rPr>
              <a:t>habilidad </a:t>
            </a:r>
            <a:r>
              <a:rPr lang="es-MX" sz="2600" dirty="0">
                <a:latin typeface="Arial" panose="020B0604020202020204" pitchFamily="34" charset="0"/>
                <a:cs typeface="Arial" panose="020B0604020202020204" pitchFamily="34" charset="0"/>
              </a:rPr>
              <a:t>en el proceso de negociación, la negociación cara a cara y su importancia, los tipos de negociación, la nueva tendencia de ganar-ganar, el liderazgo en la negociación, las variables dentro del proceso, la negociación en el contexto </a:t>
            </a:r>
            <a:r>
              <a:rPr lang="es-MX" sz="2600" dirty="0" smtClean="0">
                <a:latin typeface="Arial" panose="020B0604020202020204" pitchFamily="34" charset="0"/>
                <a:cs typeface="Arial" panose="020B0604020202020204" pitchFamily="34" charset="0"/>
              </a:rPr>
              <a:t>multicultural </a:t>
            </a:r>
            <a:r>
              <a:rPr lang="es-MX" sz="2600" dirty="0">
                <a:latin typeface="Arial" panose="020B0604020202020204" pitchFamily="34" charset="0"/>
                <a:cs typeface="Arial" panose="020B0604020202020204" pitchFamily="34" charset="0"/>
              </a:rPr>
              <a:t>y los problemas que reviste una mala negociación.</a:t>
            </a:r>
          </a:p>
          <a:p>
            <a:pPr algn="ctr">
              <a:lnSpc>
                <a:spcPct val="100000"/>
              </a:lnSpc>
            </a:pP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02470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smtClean="0">
                <a:latin typeface="Arial" pitchFamily="34" charset="0"/>
                <a:cs typeface="Arial" pitchFamily="34" charset="0"/>
              </a:rPr>
              <a:t>EVOLUCIÓN DEL ACUERDO</a:t>
            </a:r>
            <a:endParaRPr lang="es-MX" sz="2800" b="1" dirty="0">
              <a:latin typeface="Arial" pitchFamily="34" charset="0"/>
              <a:cs typeface="Arial" pitchFamily="34" charset="0"/>
            </a:endParaRPr>
          </a:p>
        </p:txBody>
      </p:sp>
      <p:sp>
        <p:nvSpPr>
          <p:cNvPr id="3" name="2 Marcador de contenido"/>
          <p:cNvSpPr>
            <a:spLocks noGrp="1"/>
          </p:cNvSpPr>
          <p:nvPr>
            <p:ph idx="1"/>
          </p:nvPr>
        </p:nvSpPr>
        <p:spPr>
          <a:xfrm>
            <a:off x="539552" y="1412776"/>
            <a:ext cx="8229600" cy="4857403"/>
          </a:xfrm>
        </p:spPr>
        <p:txBody>
          <a:bodyPr>
            <a:normAutofit fontScale="92500" lnSpcReduction="10000"/>
          </a:bodyPr>
          <a:lstStyle/>
          <a:p>
            <a:pPr algn="ctr">
              <a:lnSpc>
                <a:spcPct val="150000"/>
              </a:lnSpc>
              <a:buNone/>
            </a:pPr>
            <a:r>
              <a:rPr lang="es-MX" sz="2400" dirty="0" smtClean="0">
                <a:latin typeface="Arial" pitchFamily="34" charset="0"/>
                <a:cs typeface="Arial" pitchFamily="34" charset="0"/>
              </a:rPr>
              <a:t>Resumir y evaluar todas las ventajas alcanzadas por la otra parte.</a:t>
            </a:r>
          </a:p>
          <a:p>
            <a:pPr algn="ctr">
              <a:lnSpc>
                <a:spcPct val="150000"/>
              </a:lnSpc>
              <a:buNone/>
            </a:pPr>
            <a:r>
              <a:rPr lang="es-MX" sz="2400" dirty="0" smtClean="0">
                <a:latin typeface="Arial" pitchFamily="34" charset="0"/>
                <a:cs typeface="Arial" pitchFamily="34" charset="0"/>
              </a:rPr>
              <a:t>Si todavía hay un margen, aporte un beneficio mas para su interlocutor.</a:t>
            </a:r>
          </a:p>
          <a:p>
            <a:pPr algn="ctr">
              <a:lnSpc>
                <a:spcPct val="150000"/>
              </a:lnSpc>
              <a:buNone/>
            </a:pPr>
            <a:r>
              <a:rPr lang="es-MX" sz="2400" dirty="0" smtClean="0">
                <a:latin typeface="Arial" pitchFamily="34" charset="0"/>
                <a:cs typeface="Arial" pitchFamily="34" charset="0"/>
              </a:rPr>
              <a:t>Sea humilde y no se vanaglorie de haber conseguido mejores objetivos que la otra parte.</a:t>
            </a:r>
          </a:p>
          <a:p>
            <a:pPr algn="ctr">
              <a:lnSpc>
                <a:spcPct val="150000"/>
              </a:lnSpc>
              <a:buNone/>
            </a:pPr>
            <a:r>
              <a:rPr lang="es-MX" sz="2400" dirty="0" smtClean="0">
                <a:latin typeface="Arial" pitchFamily="34" charset="0"/>
                <a:cs typeface="Arial" pitchFamily="34" charset="0"/>
              </a:rPr>
              <a:t>Una vez que este solo, analice la experiencia vivida y aprende  de sus errores y estrategias.</a:t>
            </a:r>
          </a:p>
          <a:p>
            <a:pPr algn="ctr">
              <a:lnSpc>
                <a:spcPct val="150000"/>
              </a:lnSpc>
              <a:buNone/>
            </a:pPr>
            <a:r>
              <a:rPr lang="es-MX" sz="2400" dirty="0" smtClean="0">
                <a:latin typeface="Arial" pitchFamily="34" charset="0"/>
                <a:cs typeface="Arial" pitchFamily="34" charset="0"/>
              </a:rPr>
              <a:t>Elija la mejor alternativa.</a:t>
            </a:r>
          </a:p>
          <a:p>
            <a:pPr algn="ctr">
              <a:lnSpc>
                <a:spcPct val="150000"/>
              </a:lnSpc>
              <a:buNone/>
            </a:pPr>
            <a:endParaRPr lang="es-MX"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sz="2800" b="1" dirty="0" smtClean="0">
                <a:latin typeface="Arial" pitchFamily="34" charset="0"/>
                <a:cs typeface="Arial" pitchFamily="34" charset="0"/>
              </a:rPr>
              <a:t>VARIABLES SECUNDARIAS DE LA NEGOCIACIÓN</a:t>
            </a:r>
            <a:r>
              <a:rPr lang="es-MX" sz="2800" dirty="0" smtClean="0"/>
              <a:t/>
            </a:r>
            <a:br>
              <a:rPr lang="es-MX" sz="2800" dirty="0" smtClean="0"/>
            </a:br>
            <a:endParaRPr lang="es-MX" sz="2800" dirty="0"/>
          </a:p>
        </p:txBody>
      </p:sp>
      <p:sp>
        <p:nvSpPr>
          <p:cNvPr id="3" name="2 Marcador de contenido"/>
          <p:cNvSpPr>
            <a:spLocks noGrp="1"/>
          </p:cNvSpPr>
          <p:nvPr>
            <p:ph idx="1"/>
          </p:nvPr>
        </p:nvSpPr>
        <p:spPr>
          <a:xfrm>
            <a:off x="467544" y="1340768"/>
            <a:ext cx="8229600" cy="5688632"/>
          </a:xfrm>
        </p:spPr>
        <p:txBody>
          <a:bodyPr>
            <a:normAutofit/>
          </a:bodyPr>
          <a:lstStyle/>
          <a:p>
            <a:pPr lvl="0" algn="ctr">
              <a:lnSpc>
                <a:spcPct val="150000"/>
              </a:lnSpc>
            </a:pPr>
            <a:r>
              <a:rPr lang="es-MX" sz="2400" dirty="0" smtClean="0">
                <a:latin typeface="Arial" pitchFamily="34" charset="0"/>
                <a:cs typeface="Arial" pitchFamily="34" charset="0"/>
              </a:rPr>
              <a:t>Confianza</a:t>
            </a:r>
            <a:r>
              <a:rPr lang="es-MX" sz="2400" dirty="0">
                <a:latin typeface="Arial" pitchFamily="34" charset="0"/>
                <a:cs typeface="Arial" pitchFamily="34" charset="0"/>
              </a:rPr>
              <a:t>: Se integra por las condiciones de pago y credibilidad que se logre entre las partes y el tipo de entretenimiento que acostumbre el cliente</a:t>
            </a:r>
            <a:r>
              <a:rPr lang="es-MX" sz="2400" dirty="0" smtClean="0">
                <a:latin typeface="Arial" pitchFamily="34" charset="0"/>
                <a:cs typeface="Arial" pitchFamily="34" charset="0"/>
              </a:rPr>
              <a:t>.</a:t>
            </a:r>
          </a:p>
          <a:p>
            <a:pPr lvl="0" algn="ctr">
              <a:lnSpc>
                <a:spcPct val="150000"/>
              </a:lnSpc>
            </a:pPr>
            <a:endParaRPr lang="es-MX" sz="2400" dirty="0" smtClean="0">
              <a:latin typeface="Arial" pitchFamily="34" charset="0"/>
              <a:cs typeface="Arial" pitchFamily="34" charset="0"/>
            </a:endParaRPr>
          </a:p>
          <a:p>
            <a:pPr lvl="0" algn="ctr">
              <a:lnSpc>
                <a:spcPct val="150000"/>
              </a:lnSpc>
            </a:pPr>
            <a:r>
              <a:rPr lang="es-MX" sz="2400" dirty="0" smtClean="0">
                <a:latin typeface="Arial" pitchFamily="34" charset="0"/>
                <a:cs typeface="Arial" pitchFamily="34" charset="0"/>
              </a:rPr>
              <a:t>Transacción: En la confianza que se logre, se incluye la transacción  por los precios y las calidades así como el género de negociación.</a:t>
            </a:r>
          </a:p>
          <a:p>
            <a:pPr lvl="0" algn="ctr">
              <a:lnSpc>
                <a:spcPct val="150000"/>
              </a:lnSpc>
              <a:buNone/>
            </a:pPr>
            <a:endParaRPr lang="es-MX" sz="2400" dirty="0" smtClean="0">
              <a:latin typeface="Arial" pitchFamily="34" charset="0"/>
              <a:cs typeface="Arial" pitchFamily="34" charset="0"/>
            </a:endParaRPr>
          </a:p>
          <a:p>
            <a:pPr algn="ctr">
              <a:lnSpc>
                <a:spcPct val="150000"/>
              </a:lnSpc>
            </a:pPr>
            <a:endParaRPr lang="es-MX"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sz="2800" b="1" dirty="0" smtClean="0">
                <a:latin typeface="Arial" pitchFamily="34" charset="0"/>
                <a:cs typeface="Arial" pitchFamily="34" charset="0"/>
              </a:rPr>
              <a:t>VARIABLES SECUNDARIAS DE LA NEGOCIACIÓN</a:t>
            </a:r>
            <a:r>
              <a:rPr lang="es-MX" sz="2800" dirty="0" smtClean="0"/>
              <a:t/>
            </a:r>
            <a:br>
              <a:rPr lang="es-MX" sz="2800" dirty="0" smtClean="0"/>
            </a:br>
            <a:endParaRPr lang="es-MX" sz="2800" dirty="0"/>
          </a:p>
        </p:txBody>
      </p:sp>
      <p:sp>
        <p:nvSpPr>
          <p:cNvPr id="3" name="2 Marcador de contenido"/>
          <p:cNvSpPr>
            <a:spLocks noGrp="1"/>
          </p:cNvSpPr>
          <p:nvPr>
            <p:ph idx="1"/>
          </p:nvPr>
        </p:nvSpPr>
        <p:spPr>
          <a:xfrm>
            <a:off x="467544" y="1700808"/>
            <a:ext cx="8229600" cy="5688632"/>
          </a:xfrm>
        </p:spPr>
        <p:txBody>
          <a:bodyPr>
            <a:normAutofit/>
          </a:bodyPr>
          <a:lstStyle/>
          <a:p>
            <a:pPr lvl="0" algn="ctr">
              <a:lnSpc>
                <a:spcPct val="150000"/>
              </a:lnSpc>
            </a:pPr>
            <a:r>
              <a:rPr lang="es-MX" sz="2400" dirty="0" smtClean="0">
                <a:latin typeface="Arial" pitchFamily="34" charset="0"/>
                <a:cs typeface="Arial" pitchFamily="34" charset="0"/>
              </a:rPr>
              <a:t>El tiempo: La agenda que ordene, las interrupciones que pudieran ser convenientes y aceptadas, y en forma destacada, el plazo que se emplean para la presentación del bien o servicio que se pretende vender o el asunto que se discute.</a:t>
            </a:r>
          </a:p>
          <a:p>
            <a:pPr lvl="0" algn="ctr">
              <a:lnSpc>
                <a:spcPct val="150000"/>
              </a:lnSpc>
            </a:pPr>
            <a:endParaRPr lang="es-MX" sz="2400" dirty="0" smtClean="0">
              <a:latin typeface="Arial" pitchFamily="34" charset="0"/>
              <a:cs typeface="Arial" pitchFamily="34" charset="0"/>
            </a:endParaRPr>
          </a:p>
          <a:p>
            <a:pPr lvl="0" algn="ctr">
              <a:lnSpc>
                <a:spcPct val="150000"/>
              </a:lnSpc>
            </a:pPr>
            <a:r>
              <a:rPr lang="es-MX" sz="2400" dirty="0" smtClean="0">
                <a:latin typeface="Arial" pitchFamily="34" charset="0"/>
                <a:cs typeface="Arial" pitchFamily="34" charset="0"/>
              </a:rPr>
              <a:t>El  espacio: Lugar donde se realiza la negociación</a:t>
            </a:r>
          </a:p>
          <a:p>
            <a:pPr lvl="0" algn="ctr">
              <a:lnSpc>
                <a:spcPct val="150000"/>
              </a:lnSpc>
              <a:buNone/>
            </a:pPr>
            <a:endParaRPr lang="es-MX" sz="2400" dirty="0" smtClean="0">
              <a:latin typeface="Arial" pitchFamily="34" charset="0"/>
              <a:cs typeface="Arial" pitchFamily="34" charset="0"/>
            </a:endParaRPr>
          </a:p>
          <a:p>
            <a:pPr algn="ctr">
              <a:lnSpc>
                <a:spcPct val="150000"/>
              </a:lnSpc>
            </a:pPr>
            <a:endParaRPr lang="es-MX"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556792"/>
            <a:ext cx="8229600" cy="5793507"/>
          </a:xfrm>
        </p:spPr>
        <p:txBody>
          <a:bodyPr>
            <a:noAutofit/>
          </a:bodyPr>
          <a:lstStyle/>
          <a:p>
            <a:pPr algn="ctr">
              <a:lnSpc>
                <a:spcPct val="200000"/>
              </a:lnSpc>
              <a:buNone/>
            </a:pPr>
            <a:r>
              <a:rPr lang="es-MX" sz="2400" dirty="0" smtClean="0">
                <a:latin typeface="Arial" pitchFamily="34" charset="0"/>
                <a:cs typeface="Arial" pitchFamily="34" charset="0"/>
              </a:rPr>
              <a:t>Perfil de los negociadores.</a:t>
            </a:r>
          </a:p>
          <a:p>
            <a:pPr algn="ctr">
              <a:lnSpc>
                <a:spcPct val="200000"/>
              </a:lnSpc>
              <a:buNone/>
            </a:pPr>
            <a:r>
              <a:rPr lang="es-MX" sz="2400" dirty="0" smtClean="0">
                <a:latin typeface="Arial" pitchFamily="34" charset="0"/>
                <a:cs typeface="Arial" pitchFamily="34" charset="0"/>
              </a:rPr>
              <a:t>Rol o status de los negociadores.</a:t>
            </a:r>
          </a:p>
          <a:p>
            <a:pPr algn="ctr">
              <a:lnSpc>
                <a:spcPct val="200000"/>
              </a:lnSpc>
              <a:buNone/>
            </a:pPr>
            <a:r>
              <a:rPr lang="es-MX" sz="2400" dirty="0" smtClean="0">
                <a:latin typeface="Arial" pitchFamily="34" charset="0"/>
                <a:cs typeface="Arial" pitchFamily="34" charset="0"/>
              </a:rPr>
              <a:t>Protocolo de negociación.</a:t>
            </a:r>
          </a:p>
          <a:p>
            <a:pPr algn="ctr">
              <a:lnSpc>
                <a:spcPct val="200000"/>
              </a:lnSpc>
              <a:buNone/>
            </a:pPr>
            <a:r>
              <a:rPr lang="es-MX" sz="2400" dirty="0" smtClean="0">
                <a:latin typeface="Arial" pitchFamily="34" charset="0"/>
                <a:cs typeface="Arial" pitchFamily="34" charset="0"/>
              </a:rPr>
              <a:t>La comunicación habilidad fundamental.</a:t>
            </a:r>
          </a:p>
          <a:p>
            <a:pPr algn="ctr">
              <a:lnSpc>
                <a:spcPct val="200000"/>
              </a:lnSpc>
              <a:buNone/>
            </a:pPr>
            <a:r>
              <a:rPr lang="es-MX" sz="2400" dirty="0" smtClean="0">
                <a:latin typeface="Arial" pitchFamily="34" charset="0"/>
                <a:cs typeface="Arial" pitchFamily="34" charset="0"/>
              </a:rPr>
              <a:t>La presentación.</a:t>
            </a:r>
          </a:p>
          <a:p>
            <a:pPr algn="ctr">
              <a:lnSpc>
                <a:spcPct val="200000"/>
              </a:lnSpc>
              <a:buNone/>
            </a:pPr>
            <a:endParaRPr lang="es-MX" sz="2400" dirty="0" smtClean="0">
              <a:latin typeface="Arial" pitchFamily="34" charset="0"/>
              <a:cs typeface="Arial" pitchFamily="34" charset="0"/>
            </a:endParaRPr>
          </a:p>
          <a:p>
            <a:pPr algn="ctr">
              <a:lnSpc>
                <a:spcPct val="200000"/>
              </a:lnSpc>
              <a:buNone/>
            </a:pPr>
            <a:endParaRPr lang="es-MX" sz="2400" dirty="0">
              <a:latin typeface="Arial" pitchFamily="34" charset="0"/>
              <a:cs typeface="Arial" pitchFamily="34" charset="0"/>
            </a:endParaRPr>
          </a:p>
        </p:txBody>
      </p:sp>
      <p:sp>
        <p:nvSpPr>
          <p:cNvPr id="5" name="4 Rectángulo"/>
          <p:cNvSpPr/>
          <p:nvPr/>
        </p:nvSpPr>
        <p:spPr>
          <a:xfrm>
            <a:off x="539552" y="260648"/>
            <a:ext cx="7272808" cy="954107"/>
          </a:xfrm>
          <a:prstGeom prst="rect">
            <a:avLst/>
          </a:prstGeom>
        </p:spPr>
        <p:txBody>
          <a:bodyPr wrap="square">
            <a:spAutoFit/>
          </a:bodyPr>
          <a:lstStyle/>
          <a:p>
            <a:pPr algn="ctr"/>
            <a:r>
              <a:rPr lang="es-MX" sz="2800" b="1" dirty="0" smtClean="0">
                <a:latin typeface="Arial" pitchFamily="34" charset="0"/>
                <a:cs typeface="Arial" pitchFamily="34" charset="0"/>
              </a:rPr>
              <a:t>VARIABLES SECUNDARIAS DE LA NEGOCIACIÓN</a:t>
            </a:r>
            <a:endParaRPr lang="es-MX"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smtClean="0">
                <a:latin typeface="Arial" pitchFamily="34" charset="0"/>
                <a:cs typeface="Arial" pitchFamily="34" charset="0"/>
              </a:rPr>
              <a:t>ETAPAS Y PROCESOS DE LA NEGOCIACIÓN</a:t>
            </a:r>
            <a:endParaRPr lang="es-MX" sz="2800" b="1" dirty="0">
              <a:latin typeface="Arial" pitchFamily="34" charset="0"/>
              <a:cs typeface="Arial" pitchFamily="34" charset="0"/>
            </a:endParaRPr>
          </a:p>
        </p:txBody>
      </p:sp>
      <p:sp>
        <p:nvSpPr>
          <p:cNvPr id="3" name="2 Marcador de contenido"/>
          <p:cNvSpPr>
            <a:spLocks noGrp="1"/>
          </p:cNvSpPr>
          <p:nvPr>
            <p:ph idx="1"/>
          </p:nvPr>
        </p:nvSpPr>
        <p:spPr>
          <a:xfrm>
            <a:off x="395536" y="1484784"/>
            <a:ext cx="8229600" cy="4669979"/>
          </a:xfrm>
        </p:spPr>
        <p:txBody>
          <a:bodyPr>
            <a:normAutofit lnSpcReduction="10000"/>
          </a:bodyPr>
          <a:lstStyle/>
          <a:p>
            <a:pPr algn="ctr">
              <a:lnSpc>
                <a:spcPct val="160000"/>
              </a:lnSpc>
              <a:buNone/>
            </a:pPr>
            <a:r>
              <a:rPr lang="es-MX" sz="2400" dirty="0" smtClean="0">
                <a:latin typeface="Arial" pitchFamily="34" charset="0"/>
                <a:cs typeface="Arial" pitchFamily="34" charset="0"/>
              </a:rPr>
              <a:t>    Las anteriores variables de la negociación puede ser visualizada como un proceso, y como tal esta compuesta por pasos y etapas.</a:t>
            </a:r>
          </a:p>
          <a:p>
            <a:pPr algn="ctr">
              <a:lnSpc>
                <a:spcPct val="160000"/>
              </a:lnSpc>
              <a:buNone/>
            </a:pPr>
            <a:endParaRPr lang="es-MX" sz="2400" dirty="0" smtClean="0">
              <a:latin typeface="Arial" pitchFamily="34" charset="0"/>
              <a:cs typeface="Arial" pitchFamily="34" charset="0"/>
            </a:endParaRPr>
          </a:p>
          <a:p>
            <a:pPr algn="ctr">
              <a:lnSpc>
                <a:spcPct val="160000"/>
              </a:lnSpc>
              <a:buNone/>
            </a:pPr>
            <a:r>
              <a:rPr lang="es-MX" sz="2400" dirty="0" smtClean="0">
                <a:latin typeface="Arial" pitchFamily="34" charset="0"/>
                <a:cs typeface="Arial" pitchFamily="34" charset="0"/>
              </a:rPr>
              <a:t>    Según menciona Juan Domínguez, estudios con la personalidad toda persona tiene 3 estados del yo: padre, adulto y niño. De lo anterior se deduce que son tres etapas por las cuales pasa todo individuo.</a:t>
            </a:r>
          </a:p>
          <a:p>
            <a:pPr algn="ctr">
              <a:lnSpc>
                <a:spcPct val="160000"/>
              </a:lnSpc>
              <a:buNone/>
            </a:pPr>
            <a:endParaRPr lang="es-MX" sz="2400" dirty="0">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60648"/>
            <a:ext cx="8229600" cy="1143000"/>
          </a:xfrm>
        </p:spPr>
        <p:txBody>
          <a:bodyPr>
            <a:normAutofit/>
          </a:bodyPr>
          <a:lstStyle/>
          <a:p>
            <a:r>
              <a:rPr lang="es-MX" sz="2800" b="1" dirty="0" smtClean="0">
                <a:latin typeface="Arial" pitchFamily="34" charset="0"/>
                <a:cs typeface="Arial" pitchFamily="34" charset="0"/>
              </a:rPr>
              <a:t>PERSONALIDAD DE UN NEGOCIADOR</a:t>
            </a:r>
            <a:endParaRPr lang="es-MX" sz="2800" b="1" dirty="0">
              <a:latin typeface="Arial" pitchFamily="34" charset="0"/>
              <a:cs typeface="Arial" pitchFamily="34" charset="0"/>
            </a:endParaRPr>
          </a:p>
        </p:txBody>
      </p:sp>
      <p:sp>
        <p:nvSpPr>
          <p:cNvPr id="3" name="2 Marcador de contenido"/>
          <p:cNvSpPr>
            <a:spLocks noGrp="1"/>
          </p:cNvSpPr>
          <p:nvPr>
            <p:ph idx="1"/>
          </p:nvPr>
        </p:nvSpPr>
        <p:spPr>
          <a:xfrm>
            <a:off x="395536" y="1268760"/>
            <a:ext cx="8291264" cy="4857403"/>
          </a:xfrm>
        </p:spPr>
        <p:txBody>
          <a:bodyPr>
            <a:normAutofit lnSpcReduction="10000"/>
          </a:bodyPr>
          <a:lstStyle/>
          <a:p>
            <a:pPr algn="ctr">
              <a:lnSpc>
                <a:spcPct val="160000"/>
              </a:lnSpc>
              <a:buNone/>
            </a:pPr>
            <a:endParaRPr lang="es-MX" sz="2400" dirty="0" smtClean="0">
              <a:latin typeface="Arial" pitchFamily="34" charset="0"/>
              <a:cs typeface="Arial" pitchFamily="34" charset="0"/>
            </a:endParaRPr>
          </a:p>
          <a:p>
            <a:pPr algn="ctr">
              <a:lnSpc>
                <a:spcPct val="160000"/>
              </a:lnSpc>
              <a:buNone/>
            </a:pPr>
            <a:r>
              <a:rPr lang="es-MX" sz="2400" dirty="0" smtClean="0">
                <a:latin typeface="Arial" pitchFamily="34" charset="0"/>
                <a:cs typeface="Arial" pitchFamily="34" charset="0"/>
              </a:rPr>
              <a:t>   Un buen negociador tiene la capacidad de manejar diferentes estilos de negociación y diversos estilos de mando.</a:t>
            </a:r>
          </a:p>
          <a:p>
            <a:pPr algn="ctr">
              <a:lnSpc>
                <a:spcPct val="160000"/>
              </a:lnSpc>
              <a:buNone/>
            </a:pPr>
            <a:endParaRPr lang="es-MX" sz="2400" dirty="0" smtClean="0">
              <a:latin typeface="Arial" pitchFamily="34" charset="0"/>
              <a:cs typeface="Arial" pitchFamily="34" charset="0"/>
            </a:endParaRPr>
          </a:p>
          <a:p>
            <a:pPr algn="ctr">
              <a:lnSpc>
                <a:spcPct val="160000"/>
              </a:lnSpc>
              <a:buNone/>
            </a:pPr>
            <a:r>
              <a:rPr lang="es-MX" sz="2400" dirty="0" smtClean="0">
                <a:latin typeface="Arial" pitchFamily="34" charset="0"/>
                <a:cs typeface="Arial" pitchFamily="34" charset="0"/>
              </a:rPr>
              <a:t>    Cada negociación tiene su alcance y su limite, así como los actores de diferente personalidad, así como actores de diferente personalidad.</a:t>
            </a:r>
          </a:p>
          <a:p>
            <a:pPr algn="ctr">
              <a:lnSpc>
                <a:spcPct val="160000"/>
              </a:lnSpc>
              <a:buNone/>
            </a:pPr>
            <a:endParaRPr lang="es-MX" sz="2400" dirty="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smtClean="0">
                <a:latin typeface="Arial" pitchFamily="34" charset="0"/>
                <a:cs typeface="Arial" pitchFamily="34" charset="0"/>
              </a:rPr>
              <a:t>TIPO DE PERSONALIDAD DE DIRECTOR Y DEL NEGOCIADOR</a:t>
            </a:r>
            <a:endParaRPr lang="es-MX" sz="2800" b="1" dirty="0">
              <a:latin typeface="Arial" pitchFamily="34" charset="0"/>
              <a:cs typeface="Arial" pitchFamily="34" charset="0"/>
            </a:endParaRPr>
          </a:p>
        </p:txBody>
      </p:sp>
      <p:graphicFrame>
        <p:nvGraphicFramePr>
          <p:cNvPr id="4" name="3 Marcador de contenido"/>
          <p:cNvGraphicFramePr>
            <a:graphicFrameLocks noGrp="1"/>
          </p:cNvGraphicFramePr>
          <p:nvPr>
            <p:ph idx="1"/>
          </p:nvPr>
        </p:nvGraphicFramePr>
        <p:xfrm>
          <a:off x="467544" y="1700808"/>
          <a:ext cx="8219256" cy="4206240"/>
        </p:xfrm>
        <a:graphic>
          <a:graphicData uri="http://schemas.openxmlformats.org/drawingml/2006/table">
            <a:tbl>
              <a:tblPr firstRow="1" bandRow="1">
                <a:tableStyleId>{9D7B26C5-4107-4FEC-AEDC-1716B250A1EF}</a:tableStyleId>
              </a:tblPr>
              <a:tblGrid>
                <a:gridCol w="2739752"/>
                <a:gridCol w="2739752"/>
                <a:gridCol w="2739752"/>
              </a:tblGrid>
              <a:tr h="360504">
                <a:tc>
                  <a:txBody>
                    <a:bodyPr/>
                    <a:lstStyle/>
                    <a:p>
                      <a:pPr algn="ctr"/>
                      <a:r>
                        <a:rPr lang="es-MX" sz="1800" dirty="0" smtClean="0"/>
                        <a:t>Estado del yo predomínate</a:t>
                      </a:r>
                      <a:endParaRPr lang="es-MX" sz="1800" dirty="0">
                        <a:latin typeface="Arial" pitchFamily="34" charset="0"/>
                        <a:cs typeface="Arial" pitchFamily="34" charset="0"/>
                      </a:endParaRPr>
                    </a:p>
                  </a:txBody>
                  <a:tcPr/>
                </a:tc>
                <a:tc>
                  <a:txBody>
                    <a:bodyPr/>
                    <a:lstStyle/>
                    <a:p>
                      <a:pPr algn="ctr"/>
                      <a:r>
                        <a:rPr lang="es-MX" sz="1800" dirty="0" smtClean="0"/>
                        <a:t>Estilo de dirección</a:t>
                      </a:r>
                      <a:endParaRPr lang="es-MX" sz="1800" dirty="0">
                        <a:latin typeface="Arial" pitchFamily="34" charset="0"/>
                        <a:cs typeface="Arial" pitchFamily="34" charset="0"/>
                      </a:endParaRPr>
                    </a:p>
                  </a:txBody>
                  <a:tcPr/>
                </a:tc>
                <a:tc>
                  <a:txBody>
                    <a:bodyPr/>
                    <a:lstStyle/>
                    <a:p>
                      <a:pPr algn="ctr"/>
                      <a:r>
                        <a:rPr lang="es-MX" sz="1800" dirty="0" smtClean="0"/>
                        <a:t>Estilo negociador</a:t>
                      </a:r>
                      <a:endParaRPr lang="es-MX" sz="1800" dirty="0">
                        <a:latin typeface="Arial" pitchFamily="34" charset="0"/>
                        <a:cs typeface="Arial" pitchFamily="34" charset="0"/>
                      </a:endParaRPr>
                    </a:p>
                  </a:txBody>
                  <a:tcPr/>
                </a:tc>
              </a:tr>
              <a:tr h="584057">
                <a:tc>
                  <a:txBody>
                    <a:bodyPr/>
                    <a:lstStyle/>
                    <a:p>
                      <a:pPr algn="ctr"/>
                      <a:r>
                        <a:rPr lang="es-MX" sz="1800" dirty="0" smtClean="0"/>
                        <a:t>Padre</a:t>
                      </a:r>
                      <a:r>
                        <a:rPr lang="es-MX" sz="1800" baseline="0" dirty="0" smtClean="0"/>
                        <a:t> adulto</a:t>
                      </a:r>
                      <a:endParaRPr lang="es-MX" sz="1800" dirty="0">
                        <a:latin typeface="Arial" pitchFamily="34" charset="0"/>
                        <a:cs typeface="Arial" pitchFamily="34" charset="0"/>
                      </a:endParaRPr>
                    </a:p>
                  </a:txBody>
                  <a:tcPr/>
                </a:tc>
                <a:tc>
                  <a:txBody>
                    <a:bodyPr/>
                    <a:lstStyle/>
                    <a:p>
                      <a:pPr algn="ctr"/>
                      <a:r>
                        <a:rPr lang="es-MX" sz="1800" dirty="0" smtClean="0"/>
                        <a:t>Critico</a:t>
                      </a:r>
                      <a:endParaRPr lang="es-MX" sz="1800" dirty="0">
                        <a:latin typeface="Arial" pitchFamily="34" charset="0"/>
                        <a:cs typeface="Arial" pitchFamily="34" charset="0"/>
                      </a:endParaRPr>
                    </a:p>
                  </a:txBody>
                  <a:tcPr/>
                </a:tc>
                <a:tc>
                  <a:txBody>
                    <a:bodyPr/>
                    <a:lstStyle/>
                    <a:p>
                      <a:pPr algn="ctr"/>
                      <a:r>
                        <a:rPr lang="es-MX" sz="1800" dirty="0" smtClean="0"/>
                        <a:t>Critico competitivo, critico cooperativo</a:t>
                      </a:r>
                      <a:endParaRPr lang="es-MX" sz="1800" dirty="0">
                        <a:latin typeface="Arial" pitchFamily="34" charset="0"/>
                        <a:cs typeface="Arial" pitchFamily="34" charset="0"/>
                      </a:endParaRPr>
                    </a:p>
                  </a:txBody>
                  <a:tcPr/>
                </a:tc>
              </a:tr>
              <a:tr h="360504">
                <a:tc>
                  <a:txBody>
                    <a:bodyPr/>
                    <a:lstStyle/>
                    <a:p>
                      <a:pPr algn="ctr"/>
                      <a:r>
                        <a:rPr lang="es-MX" sz="1800" dirty="0" smtClean="0"/>
                        <a:t>Padre</a:t>
                      </a:r>
                      <a:r>
                        <a:rPr lang="es-MX" sz="1800" baseline="0" dirty="0" smtClean="0"/>
                        <a:t> nutricio</a:t>
                      </a:r>
                      <a:endParaRPr lang="es-MX" sz="1800" dirty="0">
                        <a:latin typeface="Arial" pitchFamily="34" charset="0"/>
                        <a:cs typeface="Arial" pitchFamily="34" charset="0"/>
                      </a:endParaRPr>
                    </a:p>
                  </a:txBody>
                  <a:tcPr/>
                </a:tc>
                <a:tc>
                  <a:txBody>
                    <a:bodyPr/>
                    <a:lstStyle/>
                    <a:p>
                      <a:pPr algn="ctr"/>
                      <a:r>
                        <a:rPr lang="es-MX" sz="1800" dirty="0" smtClean="0"/>
                        <a:t>Paternal</a:t>
                      </a:r>
                      <a:endParaRPr lang="es-MX" sz="1800" dirty="0">
                        <a:latin typeface="Arial" pitchFamily="34" charset="0"/>
                        <a:cs typeface="Arial" pitchFamily="34" charset="0"/>
                      </a:endParaRPr>
                    </a:p>
                  </a:txBody>
                  <a:tcPr/>
                </a:tc>
                <a:tc>
                  <a:txBody>
                    <a:bodyPr/>
                    <a:lstStyle/>
                    <a:p>
                      <a:pPr algn="ctr"/>
                      <a:r>
                        <a:rPr lang="es-MX" sz="1800" dirty="0" smtClean="0"/>
                        <a:t>Paternal competitivo, paternal</a:t>
                      </a:r>
                      <a:r>
                        <a:rPr lang="es-MX" sz="1800" baseline="0" dirty="0" smtClean="0"/>
                        <a:t> cooperativo</a:t>
                      </a:r>
                      <a:endParaRPr lang="es-MX" sz="1800" dirty="0">
                        <a:latin typeface="Arial" pitchFamily="34" charset="0"/>
                        <a:cs typeface="Arial" pitchFamily="34" charset="0"/>
                      </a:endParaRPr>
                    </a:p>
                  </a:txBody>
                  <a:tcPr/>
                </a:tc>
              </a:tr>
              <a:tr h="360504">
                <a:tc>
                  <a:txBody>
                    <a:bodyPr/>
                    <a:lstStyle/>
                    <a:p>
                      <a:pPr algn="ctr"/>
                      <a:r>
                        <a:rPr lang="es-MX" sz="1800" dirty="0" smtClean="0"/>
                        <a:t>Adulto</a:t>
                      </a:r>
                      <a:endParaRPr lang="es-MX" sz="1800" dirty="0">
                        <a:latin typeface="Arial" pitchFamily="34" charset="0"/>
                        <a:cs typeface="Arial" pitchFamily="34" charset="0"/>
                      </a:endParaRPr>
                    </a:p>
                  </a:txBody>
                  <a:tcPr/>
                </a:tc>
                <a:tc>
                  <a:txBody>
                    <a:bodyPr/>
                    <a:lstStyle/>
                    <a:p>
                      <a:pPr algn="ctr"/>
                      <a:r>
                        <a:rPr lang="es-MX" sz="1800" dirty="0" smtClean="0"/>
                        <a:t>Calculador</a:t>
                      </a:r>
                      <a:endParaRPr lang="es-MX" sz="1800" dirty="0">
                        <a:latin typeface="Arial" pitchFamily="34" charset="0"/>
                        <a:cs typeface="Arial" pitchFamily="34" charset="0"/>
                      </a:endParaRPr>
                    </a:p>
                  </a:txBody>
                  <a:tcPr/>
                </a:tc>
                <a:tc>
                  <a:txBody>
                    <a:bodyPr/>
                    <a:lstStyle/>
                    <a:p>
                      <a:pPr algn="ctr"/>
                      <a:r>
                        <a:rPr lang="es-MX" sz="1800" dirty="0" smtClean="0"/>
                        <a:t>Calculador competitivo,</a:t>
                      </a:r>
                      <a:r>
                        <a:rPr lang="es-MX" sz="1800" baseline="0" dirty="0" smtClean="0"/>
                        <a:t> calculador cooperativo</a:t>
                      </a:r>
                      <a:endParaRPr lang="es-MX" sz="1800" dirty="0">
                        <a:latin typeface="Arial" pitchFamily="34" charset="0"/>
                        <a:cs typeface="Arial" pitchFamily="34" charset="0"/>
                      </a:endParaRPr>
                    </a:p>
                  </a:txBody>
                  <a:tcPr/>
                </a:tc>
              </a:tr>
              <a:tr h="360504">
                <a:tc>
                  <a:txBody>
                    <a:bodyPr/>
                    <a:lstStyle/>
                    <a:p>
                      <a:pPr algn="ctr"/>
                      <a:r>
                        <a:rPr lang="es-MX" sz="1800" dirty="0" smtClean="0"/>
                        <a:t>Niño adaptado</a:t>
                      </a:r>
                      <a:r>
                        <a:rPr lang="es-MX" sz="1800" baseline="0" dirty="0" smtClean="0"/>
                        <a:t> sumiso</a:t>
                      </a:r>
                      <a:endParaRPr lang="es-MX" sz="1800" dirty="0">
                        <a:latin typeface="Arial" pitchFamily="34" charset="0"/>
                        <a:cs typeface="Arial" pitchFamily="34" charset="0"/>
                      </a:endParaRPr>
                    </a:p>
                  </a:txBody>
                  <a:tcPr/>
                </a:tc>
                <a:tc>
                  <a:txBody>
                    <a:bodyPr/>
                    <a:lstStyle/>
                    <a:p>
                      <a:pPr algn="ctr"/>
                      <a:r>
                        <a:rPr lang="es-MX" sz="1800" dirty="0" smtClean="0"/>
                        <a:t>Complaciente</a:t>
                      </a:r>
                      <a:endParaRPr lang="es-MX" sz="1800" dirty="0">
                        <a:latin typeface="Arial" pitchFamily="34" charset="0"/>
                        <a:cs typeface="Arial" pitchFamily="34" charset="0"/>
                      </a:endParaRPr>
                    </a:p>
                  </a:txBody>
                  <a:tcPr/>
                </a:tc>
                <a:tc>
                  <a:txBody>
                    <a:bodyPr/>
                    <a:lstStyle/>
                    <a:p>
                      <a:pPr algn="ctr"/>
                      <a:r>
                        <a:rPr lang="es-MX" sz="1800" dirty="0" smtClean="0"/>
                        <a:t>Complaciente</a:t>
                      </a:r>
                      <a:r>
                        <a:rPr lang="es-MX" sz="1800" baseline="0" dirty="0" smtClean="0"/>
                        <a:t> competitivo, complaciente cooperativo</a:t>
                      </a:r>
                      <a:endParaRPr lang="es-MX" sz="1800" dirty="0">
                        <a:latin typeface="Arial" pitchFamily="34" charset="0"/>
                        <a:cs typeface="Arial" pitchFamily="34" charset="0"/>
                      </a:endParaRPr>
                    </a:p>
                  </a:txBody>
                  <a:tcPr/>
                </a:tc>
              </a:tr>
              <a:tr h="360504">
                <a:tc>
                  <a:txBody>
                    <a:bodyPr/>
                    <a:lstStyle/>
                    <a:p>
                      <a:pPr algn="ctr"/>
                      <a:r>
                        <a:rPr lang="es-MX" sz="1800" dirty="0" smtClean="0"/>
                        <a:t>Niño adaptado rebelde</a:t>
                      </a:r>
                      <a:endParaRPr lang="es-MX" sz="1800" dirty="0">
                        <a:latin typeface="Arial" pitchFamily="34" charset="0"/>
                        <a:cs typeface="Arial" pitchFamily="34" charset="0"/>
                      </a:endParaRPr>
                    </a:p>
                  </a:txBody>
                  <a:tcPr/>
                </a:tc>
                <a:tc>
                  <a:txBody>
                    <a:bodyPr/>
                    <a:lstStyle/>
                    <a:p>
                      <a:pPr algn="ctr"/>
                      <a:r>
                        <a:rPr lang="es-MX" sz="1800" dirty="0" smtClean="0"/>
                        <a:t>Conflictivo</a:t>
                      </a:r>
                      <a:endParaRPr lang="es-MX" sz="1800" dirty="0">
                        <a:latin typeface="Arial" pitchFamily="34" charset="0"/>
                        <a:cs typeface="Arial" pitchFamily="34" charset="0"/>
                      </a:endParaRPr>
                    </a:p>
                  </a:txBody>
                  <a:tcPr/>
                </a:tc>
                <a:tc>
                  <a:txBody>
                    <a:bodyPr/>
                    <a:lstStyle/>
                    <a:p>
                      <a:pPr algn="ctr"/>
                      <a:r>
                        <a:rPr lang="es-MX" sz="1800" dirty="0" smtClean="0"/>
                        <a:t>Conflictivo cooperativo, conflictivo</a:t>
                      </a:r>
                      <a:r>
                        <a:rPr lang="es-MX" sz="1800" baseline="0" dirty="0" smtClean="0"/>
                        <a:t> competitivo</a:t>
                      </a:r>
                      <a:endParaRPr lang="es-MX" sz="1800" dirty="0">
                        <a:latin typeface="Arial" pitchFamily="34" charset="0"/>
                        <a:cs typeface="Arial" pitchFamily="34" charset="0"/>
                      </a:endParaRPr>
                    </a:p>
                  </a:txBody>
                  <a:tcPr/>
                </a:tc>
              </a:tr>
              <a:tr h="360504">
                <a:tc>
                  <a:txBody>
                    <a:bodyPr/>
                    <a:lstStyle/>
                    <a:p>
                      <a:pPr algn="ctr"/>
                      <a:r>
                        <a:rPr lang="es-MX" sz="1800" dirty="0" smtClean="0"/>
                        <a:t>Niño natural o libre</a:t>
                      </a:r>
                      <a:endParaRPr lang="es-MX" sz="1800" dirty="0">
                        <a:latin typeface="Arial" pitchFamily="34" charset="0"/>
                        <a:cs typeface="Arial" pitchFamily="34" charset="0"/>
                      </a:endParaRPr>
                    </a:p>
                  </a:txBody>
                  <a:tcPr/>
                </a:tc>
                <a:tc>
                  <a:txBody>
                    <a:bodyPr/>
                    <a:lstStyle/>
                    <a:p>
                      <a:pPr algn="ctr"/>
                      <a:r>
                        <a:rPr lang="es-MX" sz="1800" dirty="0" smtClean="0"/>
                        <a:t>Imaginativo</a:t>
                      </a:r>
                      <a:endParaRPr lang="es-MX" sz="1800" dirty="0">
                        <a:latin typeface="Arial" pitchFamily="34" charset="0"/>
                        <a:cs typeface="Arial" pitchFamily="34" charset="0"/>
                      </a:endParaRPr>
                    </a:p>
                  </a:txBody>
                  <a:tcPr/>
                </a:tc>
                <a:tc>
                  <a:txBody>
                    <a:bodyPr/>
                    <a:lstStyle/>
                    <a:p>
                      <a:pPr algn="ctr"/>
                      <a:r>
                        <a:rPr lang="es-MX" sz="1800" dirty="0" smtClean="0"/>
                        <a:t>Imaginativo cooperativo, imaginativo competitivo.</a:t>
                      </a:r>
                      <a:endParaRPr lang="es-MX" sz="1800" dirty="0">
                        <a:latin typeface="Arial" pitchFamily="34" charset="0"/>
                        <a:cs typeface="Arial" pitchFamily="34" charset="0"/>
                      </a:endParaRPr>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2060848"/>
            <a:ext cx="8229600" cy="2448272"/>
          </a:xfrm>
        </p:spPr>
        <p:txBody>
          <a:bodyPr>
            <a:noAutofit/>
          </a:bodyPr>
          <a:lstStyle/>
          <a:p>
            <a:pPr algn="ctr">
              <a:lnSpc>
                <a:spcPct val="150000"/>
              </a:lnSpc>
              <a:buNone/>
            </a:pPr>
            <a:r>
              <a:rPr lang="es-MX" sz="2400" dirty="0" smtClean="0">
                <a:latin typeface="Arial" pitchFamily="34" charset="0"/>
                <a:cs typeface="Arial" pitchFamily="34" charset="0"/>
              </a:rPr>
              <a:t>   De lo habilidoso que sea el negociador dependerá que  tan capaz sea de identificar en forma inmediata la personalidad de su interlocutor, así como sus posees, estilos de mano y actitudes en el proceso de la negociación.</a:t>
            </a:r>
          </a:p>
          <a:p>
            <a:pPr algn="ctr">
              <a:lnSpc>
                <a:spcPct val="150000"/>
              </a:lnSpc>
              <a:buNone/>
            </a:pPr>
            <a:endParaRPr lang="es-MX" sz="2400" dirty="0">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620688"/>
            <a:ext cx="8229600" cy="1143000"/>
          </a:xfrm>
        </p:spPr>
        <p:txBody>
          <a:bodyPr>
            <a:normAutofit/>
          </a:bodyPr>
          <a:lstStyle/>
          <a:p>
            <a:r>
              <a:rPr lang="es-MX" sz="2800" b="1" dirty="0" smtClean="0">
                <a:latin typeface="Arial" pitchFamily="34" charset="0"/>
                <a:cs typeface="Arial" pitchFamily="34" charset="0"/>
              </a:rPr>
              <a:t>PROBLEMAS QUE ENMARCAN UNA MALA NEGOCIACIÓN</a:t>
            </a:r>
            <a:endParaRPr lang="es-MX" sz="2800" b="1" dirty="0">
              <a:latin typeface="Arial" pitchFamily="34" charset="0"/>
              <a:cs typeface="Arial" pitchFamily="34" charset="0"/>
            </a:endParaRPr>
          </a:p>
        </p:txBody>
      </p:sp>
      <p:sp>
        <p:nvSpPr>
          <p:cNvPr id="3" name="2 Marcador de contenido"/>
          <p:cNvSpPr>
            <a:spLocks noGrp="1"/>
          </p:cNvSpPr>
          <p:nvPr>
            <p:ph idx="1"/>
          </p:nvPr>
        </p:nvSpPr>
        <p:spPr>
          <a:xfrm>
            <a:off x="539552" y="2420888"/>
            <a:ext cx="8229600" cy="4525963"/>
          </a:xfrm>
        </p:spPr>
        <p:txBody>
          <a:bodyPr>
            <a:normAutofit/>
          </a:bodyPr>
          <a:lstStyle/>
          <a:p>
            <a:pPr algn="ctr">
              <a:lnSpc>
                <a:spcPct val="150000"/>
              </a:lnSpc>
              <a:buNone/>
            </a:pPr>
            <a:r>
              <a:rPr lang="es-MX" sz="2400" dirty="0" smtClean="0">
                <a:latin typeface="Arial" pitchFamily="34" charset="0"/>
                <a:cs typeface="Arial" pitchFamily="34" charset="0"/>
              </a:rPr>
              <a:t>    Para una mala negociación se analizan dos eventos significativos , que han dado la vuelta al mundo, acaecidos a finales de 2007: El rey Juan Carlos y su nula capacidad negociadora, y la huelga del transporte y del sector energético de Francia.</a:t>
            </a:r>
            <a:endParaRPr lang="es-MX" sz="2400" dirty="0">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sz="2800" b="1" dirty="0" smtClean="0">
                <a:latin typeface="Arial" pitchFamily="34" charset="0"/>
                <a:cs typeface="Arial" pitchFamily="34" charset="0"/>
              </a:rPr>
              <a:t>LA PERCEPCIÓN EN LA NEGOCIACIÓN</a:t>
            </a:r>
            <a:endParaRPr lang="es-MX" sz="2800" b="1" dirty="0">
              <a:latin typeface="Arial" pitchFamily="34" charset="0"/>
              <a:cs typeface="Arial" pitchFamily="34" charset="0"/>
            </a:endParaRPr>
          </a:p>
        </p:txBody>
      </p:sp>
      <p:sp>
        <p:nvSpPr>
          <p:cNvPr id="3" name="2 Marcador de contenido"/>
          <p:cNvSpPr>
            <a:spLocks noGrp="1"/>
          </p:cNvSpPr>
          <p:nvPr>
            <p:ph idx="1"/>
          </p:nvPr>
        </p:nvSpPr>
        <p:spPr>
          <a:xfrm>
            <a:off x="395536" y="1379909"/>
            <a:ext cx="8291264" cy="4929411"/>
          </a:xfrm>
        </p:spPr>
        <p:txBody>
          <a:bodyPr>
            <a:normAutofit fontScale="92500"/>
          </a:bodyPr>
          <a:lstStyle/>
          <a:p>
            <a:pPr algn="ctr">
              <a:lnSpc>
                <a:spcPct val="150000"/>
              </a:lnSpc>
              <a:buNone/>
            </a:pPr>
            <a:r>
              <a:rPr lang="es-MX" sz="2400" dirty="0" smtClean="0">
                <a:latin typeface="Arial" pitchFamily="34" charset="0"/>
                <a:cs typeface="Arial" pitchFamily="34" charset="0"/>
              </a:rPr>
              <a:t>La percepción es una habilidad muy importante que todo negociador debe desarrollar, así como tener la suficiente madurez de que dicha percepción esta ligada a un sentido lógico, sin intereses y pasiones, de las dos partes. </a:t>
            </a:r>
          </a:p>
          <a:p>
            <a:pPr algn="ctr">
              <a:lnSpc>
                <a:spcPct val="150000"/>
              </a:lnSpc>
              <a:buNone/>
            </a:pPr>
            <a:r>
              <a:rPr lang="es-MX" sz="2400" dirty="0" smtClean="0">
                <a:latin typeface="Arial" pitchFamily="34" charset="0"/>
                <a:cs typeface="Arial" pitchFamily="34" charset="0"/>
              </a:rPr>
              <a:t>Otro ejemplo de los efectos de la negociación en un contexto multicultural par un ciudadano común es el caso de Betty, quien ha viajado dos veces a argentina y ha quedado sorprendida por los efusivos, alegres y hospitalarios que son sus habitantes</a:t>
            </a:r>
            <a:endParaRPr lang="es-MX" sz="24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2800" b="1" dirty="0" smtClean="0">
                <a:latin typeface="Arial" pitchFamily="34" charset="0"/>
                <a:cs typeface="Arial" pitchFamily="34" charset="0"/>
              </a:rPr>
              <a:t>NEGOCIACIÓN COMO HABILIDAD</a:t>
            </a:r>
            <a:br>
              <a:rPr lang="es-MX" sz="2800" b="1" dirty="0" smtClean="0">
                <a:latin typeface="Arial" pitchFamily="34" charset="0"/>
                <a:cs typeface="Arial" pitchFamily="34" charset="0"/>
              </a:rPr>
            </a:br>
            <a:endParaRPr lang="es-MX" sz="2800" b="1" dirty="0">
              <a:latin typeface="Arial" pitchFamily="34" charset="0"/>
              <a:cs typeface="Arial" pitchFamily="34" charset="0"/>
            </a:endParaRPr>
          </a:p>
        </p:txBody>
      </p:sp>
      <p:sp>
        <p:nvSpPr>
          <p:cNvPr id="3" name="Marcador de contenido 2"/>
          <p:cNvSpPr>
            <a:spLocks noGrp="1"/>
          </p:cNvSpPr>
          <p:nvPr>
            <p:ph idx="1"/>
          </p:nvPr>
        </p:nvSpPr>
        <p:spPr>
          <a:xfrm>
            <a:off x="0" y="1340768"/>
            <a:ext cx="9144000" cy="4896544"/>
          </a:xfrm>
        </p:spPr>
        <p:txBody>
          <a:bodyPr>
            <a:noAutofit/>
          </a:bodyPr>
          <a:lstStyle/>
          <a:p>
            <a:pPr marL="0" indent="0" algn="ctr">
              <a:lnSpc>
                <a:spcPct val="150000"/>
              </a:lnSpc>
              <a:buNone/>
            </a:pPr>
            <a:r>
              <a:rPr lang="es-MX" sz="2400" dirty="0" smtClean="0">
                <a:latin typeface="Arial" pitchFamily="34" charset="0"/>
                <a:cs typeface="Arial" pitchFamily="34" charset="0"/>
              </a:rPr>
              <a:t>La </a:t>
            </a:r>
            <a:r>
              <a:rPr lang="es-MX" sz="2400" dirty="0">
                <a:latin typeface="Arial" pitchFamily="34" charset="0"/>
                <a:cs typeface="Arial" pitchFamily="34" charset="0"/>
              </a:rPr>
              <a:t>negociación es una forma de resolver los conflictos en la que los protagonistas desean mantener la relación de intercambio bajo nuevas bases o condiciones aceptadas, aun no establecidas cuando </a:t>
            </a:r>
            <a:r>
              <a:rPr lang="es-MX" sz="2400" dirty="0" smtClean="0">
                <a:latin typeface="Arial" pitchFamily="34" charset="0"/>
                <a:cs typeface="Arial" pitchFamily="34" charset="0"/>
              </a:rPr>
              <a:t>inicia </a:t>
            </a:r>
            <a:r>
              <a:rPr lang="es-MX" sz="2400" dirty="0">
                <a:latin typeface="Arial" pitchFamily="34" charset="0"/>
                <a:cs typeface="Arial" pitchFamily="34" charset="0"/>
              </a:rPr>
              <a:t>la negociación.</a:t>
            </a:r>
          </a:p>
          <a:p>
            <a:pPr marL="0" indent="0" algn="ctr">
              <a:lnSpc>
                <a:spcPct val="150000"/>
              </a:lnSpc>
              <a:buNone/>
            </a:pPr>
            <a:r>
              <a:rPr lang="es-MX" sz="2400" dirty="0" smtClean="0">
                <a:latin typeface="Arial" pitchFamily="34" charset="0"/>
                <a:cs typeface="Arial" pitchFamily="34" charset="0"/>
              </a:rPr>
              <a:t>Carlos Martin </a:t>
            </a:r>
            <a:r>
              <a:rPr lang="es-MX" sz="2400" dirty="0">
                <a:latin typeface="Arial" pitchFamily="34" charset="0"/>
                <a:cs typeface="Arial" pitchFamily="34" charset="0"/>
              </a:rPr>
              <a:t>(2007) define la negociación de tres maneras</a:t>
            </a:r>
          </a:p>
          <a:p>
            <a:pPr lvl="1" algn="ctr">
              <a:lnSpc>
                <a:spcPct val="150000"/>
              </a:lnSpc>
            </a:pPr>
            <a:r>
              <a:rPr lang="es-MX" sz="2400" dirty="0">
                <a:latin typeface="Arial" pitchFamily="34" charset="0"/>
                <a:cs typeface="Arial" pitchFamily="34" charset="0"/>
              </a:rPr>
              <a:t>La negociación es intentar resolver, mediante la discusión.</a:t>
            </a:r>
          </a:p>
          <a:p>
            <a:pPr lvl="1" algn="ctr">
              <a:lnSpc>
                <a:spcPct val="150000"/>
              </a:lnSpc>
            </a:pPr>
            <a:r>
              <a:rPr lang="es-MX" sz="2400" dirty="0">
                <a:latin typeface="Arial" pitchFamily="34" charset="0"/>
                <a:cs typeface="Arial" pitchFamily="34" charset="0"/>
              </a:rPr>
              <a:t>Es la forma mas racional de resolver los problemas entre las partes</a:t>
            </a:r>
          </a:p>
          <a:p>
            <a:pPr lvl="1" algn="ctr">
              <a:lnSpc>
                <a:spcPct val="150000"/>
              </a:lnSpc>
            </a:pPr>
            <a:r>
              <a:rPr lang="es-MX" sz="2400" dirty="0">
                <a:latin typeface="Arial" pitchFamily="34" charset="0"/>
                <a:cs typeface="Arial" pitchFamily="34" charset="0"/>
              </a:rPr>
              <a:t>Es tener la voluntad de encontrar una solución satisfactoria</a:t>
            </a:r>
            <a:r>
              <a:rPr lang="es-MX" sz="2400" dirty="0" smtClean="0">
                <a:latin typeface="Arial" pitchFamily="34" charset="0"/>
                <a:cs typeface="Arial" pitchFamily="34" charset="0"/>
              </a:rPr>
              <a:t>.</a:t>
            </a:r>
            <a:endParaRPr lang="es-MX" sz="2400" dirty="0">
              <a:latin typeface="Arial" pitchFamily="34" charset="0"/>
              <a:cs typeface="Arial" pitchFamily="34" charset="0"/>
            </a:endParaRPr>
          </a:p>
        </p:txBody>
      </p:sp>
    </p:spTree>
    <p:extLst>
      <p:ext uri="{BB962C8B-B14F-4D97-AF65-F5344CB8AC3E}">
        <p14:creationId xmlns:p14="http://schemas.microsoft.com/office/powerpoint/2010/main" xmlns="" val="1531507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smtClean="0">
                <a:latin typeface="Arial" pitchFamily="34" charset="0"/>
                <a:cs typeface="Arial" pitchFamily="34" charset="0"/>
              </a:rPr>
              <a:t>PREGUNTAS PARA DISCUSIÓN</a:t>
            </a:r>
            <a:endParaRPr lang="es-MX" sz="2800" b="1" dirty="0">
              <a:latin typeface="Arial" pitchFamily="34" charset="0"/>
              <a:cs typeface="Arial" pitchFamily="34" charset="0"/>
            </a:endParaRPr>
          </a:p>
        </p:txBody>
      </p:sp>
      <p:sp>
        <p:nvSpPr>
          <p:cNvPr id="3" name="2 Marcador de contenido"/>
          <p:cNvSpPr>
            <a:spLocks noGrp="1"/>
          </p:cNvSpPr>
          <p:nvPr>
            <p:ph idx="1"/>
          </p:nvPr>
        </p:nvSpPr>
        <p:spPr>
          <a:xfrm>
            <a:off x="467544" y="2204864"/>
            <a:ext cx="8229600" cy="4525963"/>
          </a:xfrm>
        </p:spPr>
        <p:txBody>
          <a:bodyPr/>
          <a:lstStyle/>
          <a:p>
            <a:pPr algn="ctr">
              <a:buFont typeface="Arial" charset="0"/>
              <a:buChar char="•"/>
            </a:pPr>
            <a:r>
              <a:rPr lang="es-MX" sz="2400" dirty="0" smtClean="0">
                <a:latin typeface="Arial" pitchFamily="34" charset="0"/>
                <a:cs typeface="Arial" pitchFamily="34" charset="0"/>
              </a:rPr>
              <a:t>¿Por qué es importante la percepción en la negociación?</a:t>
            </a:r>
          </a:p>
          <a:p>
            <a:pPr algn="ctr">
              <a:buFont typeface="Arial" charset="0"/>
              <a:buChar char="•"/>
            </a:pPr>
            <a:endParaRPr lang="es-MX" sz="2400" dirty="0" smtClean="0">
              <a:latin typeface="Arial" pitchFamily="34" charset="0"/>
              <a:cs typeface="Arial" pitchFamily="34" charset="0"/>
            </a:endParaRPr>
          </a:p>
          <a:p>
            <a:pPr algn="ctr">
              <a:buFont typeface="Arial" charset="0"/>
              <a:buChar char="•"/>
            </a:pPr>
            <a:endParaRPr lang="es-MX" sz="2400" dirty="0" smtClean="0">
              <a:latin typeface="Arial" pitchFamily="34" charset="0"/>
              <a:cs typeface="Arial" pitchFamily="34" charset="0"/>
            </a:endParaRPr>
          </a:p>
          <a:p>
            <a:pPr algn="ctr">
              <a:buFont typeface="Arial" charset="0"/>
              <a:buChar char="•"/>
            </a:pPr>
            <a:r>
              <a:rPr lang="es-MX" sz="2400" dirty="0" smtClean="0">
                <a:latin typeface="Arial" pitchFamily="34" charset="0"/>
                <a:cs typeface="Arial" pitchFamily="34" charset="0"/>
              </a:rPr>
              <a:t>¿Cómo identificamos un problema y una solución que no afecte ala percepción?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8229600" cy="1143000"/>
          </a:xfrm>
        </p:spPr>
        <p:txBody>
          <a:bodyPr>
            <a:normAutofit/>
          </a:bodyPr>
          <a:lstStyle/>
          <a:p>
            <a:r>
              <a:rPr lang="es-MX" sz="2800" b="1" dirty="0" smtClean="0">
                <a:latin typeface="Arial" pitchFamily="34" charset="0"/>
                <a:cs typeface="Arial" pitchFamily="34" charset="0"/>
              </a:rPr>
              <a:t>LA IMPORTANCIA DE NEGOCIAR Y LA FIDELIDAD DE UN CLIENTE</a:t>
            </a:r>
            <a:endParaRPr lang="es-MX" sz="2800" b="1" dirty="0">
              <a:latin typeface="Arial" pitchFamily="34" charset="0"/>
              <a:cs typeface="Arial" pitchFamily="34" charset="0"/>
            </a:endParaRPr>
          </a:p>
        </p:txBody>
      </p:sp>
      <p:sp>
        <p:nvSpPr>
          <p:cNvPr id="3" name="2 Marcador de contenido"/>
          <p:cNvSpPr>
            <a:spLocks noGrp="1"/>
          </p:cNvSpPr>
          <p:nvPr>
            <p:ph idx="1"/>
          </p:nvPr>
        </p:nvSpPr>
        <p:spPr>
          <a:xfrm>
            <a:off x="518864" y="2448272"/>
            <a:ext cx="8229600" cy="4941168"/>
          </a:xfrm>
        </p:spPr>
        <p:txBody>
          <a:bodyPr>
            <a:normAutofit/>
          </a:bodyPr>
          <a:lstStyle/>
          <a:p>
            <a:pPr algn="ctr">
              <a:lnSpc>
                <a:spcPct val="150000"/>
              </a:lnSpc>
              <a:buNone/>
            </a:pPr>
            <a:r>
              <a:rPr lang="es-MX" sz="2400" dirty="0" smtClean="0">
                <a:latin typeface="Arial" pitchFamily="34" charset="0"/>
                <a:cs typeface="Arial" pitchFamily="34" charset="0"/>
              </a:rPr>
              <a:t>    La negociación es importante y vital entre el cliente y la empresa, no cambie de empres ni de cliente trate de negociar y delimite sus alcances y limite sus necesidades. La fidelidad del cliente y del empresario tiene un valor incalculable en el proceso de negociación.</a:t>
            </a:r>
            <a:endParaRPr lang="es-MX" sz="24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07027" y="620688"/>
            <a:ext cx="7886700" cy="4823321"/>
          </a:xfrm>
        </p:spPr>
        <p:txBody>
          <a:bodyPr>
            <a:normAutofit lnSpcReduction="10000"/>
          </a:bodyPr>
          <a:lstStyle/>
          <a:p>
            <a:pPr marL="0" indent="0" algn="ctr">
              <a:lnSpc>
                <a:spcPct val="160000"/>
              </a:lnSpc>
              <a:buNone/>
            </a:pPr>
            <a:r>
              <a:rPr lang="es-MX" sz="2400" dirty="0" smtClean="0">
                <a:latin typeface="Arial" pitchFamily="34" charset="0"/>
                <a:cs typeface="Arial" pitchFamily="34" charset="0"/>
              </a:rPr>
              <a:t>La negociación es </a:t>
            </a:r>
            <a:r>
              <a:rPr lang="es-MX" sz="2400" dirty="0">
                <a:latin typeface="Arial" pitchFamily="34" charset="0"/>
                <a:cs typeface="Arial" pitchFamily="34" charset="0"/>
              </a:rPr>
              <a:t>una confrontación de ideas que persiguen enfrentar el confrontamiento mutuo o bien poner solución a un enfrentamiento existente</a:t>
            </a:r>
            <a:r>
              <a:rPr lang="es-MX" sz="2400" dirty="0" smtClean="0">
                <a:latin typeface="Arial" pitchFamily="34" charset="0"/>
                <a:cs typeface="Arial" pitchFamily="34" charset="0"/>
              </a:rPr>
              <a:t>.</a:t>
            </a:r>
          </a:p>
          <a:p>
            <a:pPr algn="ctr">
              <a:lnSpc>
                <a:spcPct val="160000"/>
              </a:lnSpc>
            </a:pPr>
            <a:endParaRPr lang="es-MX" sz="2400" dirty="0">
              <a:latin typeface="Arial" pitchFamily="34" charset="0"/>
              <a:cs typeface="Arial" pitchFamily="34" charset="0"/>
            </a:endParaRPr>
          </a:p>
          <a:p>
            <a:pPr marL="0" indent="0" algn="ctr">
              <a:lnSpc>
                <a:spcPct val="160000"/>
              </a:lnSpc>
              <a:buNone/>
            </a:pPr>
            <a:endParaRPr lang="es-MX" sz="2400" dirty="0" smtClean="0">
              <a:latin typeface="Arial" pitchFamily="34" charset="0"/>
              <a:cs typeface="Arial" pitchFamily="34" charset="0"/>
            </a:endParaRPr>
          </a:p>
          <a:p>
            <a:pPr marL="0" indent="0" algn="ctr">
              <a:lnSpc>
                <a:spcPct val="160000"/>
              </a:lnSpc>
              <a:buNone/>
            </a:pPr>
            <a:r>
              <a:rPr lang="es-MX" sz="2400" dirty="0" smtClean="0">
                <a:latin typeface="Arial" pitchFamily="34" charset="0"/>
                <a:cs typeface="Arial" pitchFamily="34" charset="0"/>
              </a:rPr>
              <a:t>La </a:t>
            </a:r>
            <a:r>
              <a:rPr lang="es-MX" sz="2400" b="1" dirty="0">
                <a:latin typeface="Arial" pitchFamily="34" charset="0"/>
                <a:cs typeface="Arial" pitchFamily="34" charset="0"/>
              </a:rPr>
              <a:t>negociación</a:t>
            </a:r>
            <a:r>
              <a:rPr lang="es-MX" sz="2400" dirty="0">
                <a:latin typeface="Arial" pitchFamily="34" charset="0"/>
                <a:cs typeface="Arial" pitchFamily="34" charset="0"/>
              </a:rPr>
              <a:t> es usualmente considerada un compromiso establecido mediante un argumento o elemento con el cual se busca el mayor beneficio.</a:t>
            </a:r>
          </a:p>
          <a:p>
            <a:pPr algn="ctr">
              <a:lnSpc>
                <a:spcPct val="160000"/>
              </a:lnSpc>
            </a:pPr>
            <a:endParaRPr lang="es-MX" dirty="0"/>
          </a:p>
        </p:txBody>
      </p:sp>
    </p:spTree>
    <p:extLst>
      <p:ext uri="{BB962C8B-B14F-4D97-AF65-F5344CB8AC3E}">
        <p14:creationId xmlns:p14="http://schemas.microsoft.com/office/powerpoint/2010/main" xmlns="" val="373249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60070" y="613320"/>
            <a:ext cx="7886700" cy="1325563"/>
          </a:xfrm>
        </p:spPr>
        <p:txBody>
          <a:bodyPr/>
          <a:lstStyle/>
          <a:p>
            <a:pPr algn="ctr"/>
            <a:r>
              <a:rPr lang="es-MX" sz="2800" b="1" dirty="0" smtClean="0">
                <a:latin typeface="Arial" pitchFamily="34" charset="0"/>
                <a:cs typeface="Arial" pitchFamily="34" charset="0"/>
              </a:rPr>
              <a:t>NEGOCIACIÓN CARA A CARA</a:t>
            </a:r>
            <a:r>
              <a:rPr lang="es-MX" b="1" dirty="0" smtClean="0"/>
              <a:t/>
            </a:r>
            <a:br>
              <a:rPr lang="es-MX" b="1" dirty="0" smtClean="0"/>
            </a:br>
            <a:endParaRPr lang="es-MX" b="1" dirty="0"/>
          </a:p>
        </p:txBody>
      </p:sp>
      <p:sp>
        <p:nvSpPr>
          <p:cNvPr id="3" name="Marcador de contenido 2"/>
          <p:cNvSpPr>
            <a:spLocks noGrp="1"/>
          </p:cNvSpPr>
          <p:nvPr>
            <p:ph idx="1"/>
          </p:nvPr>
        </p:nvSpPr>
        <p:spPr>
          <a:xfrm>
            <a:off x="696264" y="1556792"/>
            <a:ext cx="7886700" cy="4351338"/>
          </a:xfrm>
        </p:spPr>
        <p:txBody>
          <a:bodyPr/>
          <a:lstStyle/>
          <a:p>
            <a:pPr marL="0" indent="0" algn="ctr">
              <a:lnSpc>
                <a:spcPct val="150000"/>
              </a:lnSpc>
              <a:buNone/>
            </a:pPr>
            <a:r>
              <a:rPr lang="es-MX" sz="2400" dirty="0" smtClean="0">
                <a:latin typeface="Arial" pitchFamily="34" charset="0"/>
                <a:cs typeface="Arial" pitchFamily="34" charset="0"/>
              </a:rPr>
              <a:t>Es </a:t>
            </a:r>
            <a:r>
              <a:rPr lang="es-MX" sz="2400" dirty="0">
                <a:latin typeface="Arial" pitchFamily="34" charset="0"/>
                <a:cs typeface="Arial" pitchFamily="34" charset="0"/>
              </a:rPr>
              <a:t>una forma de negociar que difícilmente podrá suplir las nuevas tecnologías</a:t>
            </a:r>
            <a:r>
              <a:rPr lang="es-MX" sz="2400" dirty="0" smtClean="0">
                <a:latin typeface="Arial" pitchFamily="34" charset="0"/>
                <a:cs typeface="Arial" pitchFamily="34" charset="0"/>
              </a:rPr>
              <a:t>.</a:t>
            </a:r>
          </a:p>
          <a:p>
            <a:pPr algn="ctr">
              <a:lnSpc>
                <a:spcPct val="150000"/>
              </a:lnSpc>
            </a:pPr>
            <a:endParaRPr lang="es-MX" sz="2400" dirty="0">
              <a:latin typeface="Arial" pitchFamily="34" charset="0"/>
              <a:cs typeface="Arial" pitchFamily="34" charset="0"/>
            </a:endParaRPr>
          </a:p>
          <a:p>
            <a:pPr marL="0" indent="0" algn="ctr">
              <a:lnSpc>
                <a:spcPct val="150000"/>
              </a:lnSpc>
              <a:buNone/>
            </a:pPr>
            <a:r>
              <a:rPr lang="es-MX" sz="2400" dirty="0">
                <a:latin typeface="Arial" pitchFamily="34" charset="0"/>
                <a:cs typeface="Arial" pitchFamily="34" charset="0"/>
              </a:rPr>
              <a:t>La negociación es un proceso que ahí que preparar, la habilidad negociadora desempeña un papel vital entre el fracaso del éxito o fracaso de la negociación, este proceso esta estructurado en diferentes etapas o fases.</a:t>
            </a:r>
          </a:p>
          <a:p>
            <a:pPr algn="ctr">
              <a:lnSpc>
                <a:spcPct val="150000"/>
              </a:lnSpc>
            </a:pPr>
            <a:endParaRPr lang="es-MX" dirty="0"/>
          </a:p>
        </p:txBody>
      </p:sp>
    </p:spTree>
    <p:extLst>
      <p:ext uri="{BB962C8B-B14F-4D97-AF65-F5344CB8AC3E}">
        <p14:creationId xmlns:p14="http://schemas.microsoft.com/office/powerpoint/2010/main" xmlns="" val="294777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xmlns="" val="420947952"/>
              </p:ext>
            </p:extLst>
          </p:nvPr>
        </p:nvGraphicFramePr>
        <p:xfrm>
          <a:off x="1115616" y="188640"/>
          <a:ext cx="7287280" cy="6444581"/>
        </p:xfrm>
        <a:graphic>
          <a:graphicData uri="http://schemas.openxmlformats.org/drawingml/2006/table">
            <a:tbl>
              <a:tblPr firstRow="1" firstCol="1" bandRow="1">
                <a:tableStyleId>{C083E6E3-FA7D-4D7B-A595-EF9225AFEA82}</a:tableStyleId>
              </a:tblPr>
              <a:tblGrid>
                <a:gridCol w="3643640"/>
                <a:gridCol w="3643640"/>
              </a:tblGrid>
              <a:tr h="302718">
                <a:tc gridSpan="2">
                  <a:txBody>
                    <a:bodyPr/>
                    <a:lstStyle/>
                    <a:p>
                      <a:pPr algn="ctr">
                        <a:lnSpc>
                          <a:spcPct val="107000"/>
                        </a:lnSpc>
                        <a:spcAft>
                          <a:spcPts val="0"/>
                        </a:spcAft>
                      </a:pPr>
                      <a:r>
                        <a:rPr lang="es-MX" sz="2000" dirty="0">
                          <a:effectLst/>
                        </a:rPr>
                        <a:t>F</a:t>
                      </a:r>
                      <a:r>
                        <a:rPr lang="es-MX" sz="2000" dirty="0" smtClean="0">
                          <a:effectLst/>
                        </a:rPr>
                        <a:t>ases </a:t>
                      </a:r>
                      <a:r>
                        <a:rPr lang="es-MX" sz="2000" dirty="0">
                          <a:effectLst/>
                        </a:rPr>
                        <a:t>y habilidades en el proceso de la negociación</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hMerge="1">
                  <a:txBody>
                    <a:bodyPr/>
                    <a:lstStyle/>
                    <a:p>
                      <a:endParaRPr lang="es-MX"/>
                    </a:p>
                  </a:txBody>
                  <a:tcPr/>
                </a:tc>
              </a:tr>
              <a:tr h="302718">
                <a:tc>
                  <a:txBody>
                    <a:bodyPr/>
                    <a:lstStyle/>
                    <a:p>
                      <a:pPr algn="ctr">
                        <a:lnSpc>
                          <a:spcPct val="107000"/>
                        </a:lnSpc>
                        <a:spcAft>
                          <a:spcPts val="0"/>
                        </a:spcAft>
                      </a:pPr>
                      <a:r>
                        <a:rPr lang="es-MX" sz="2000" dirty="0">
                          <a:effectLst/>
                        </a:rPr>
                        <a:t>Fase</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2000" dirty="0">
                          <a:effectLst/>
                        </a:rPr>
                        <a:t>Habilidad y acción </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936181">
                <a:tc>
                  <a:txBody>
                    <a:bodyPr/>
                    <a:lstStyle/>
                    <a:p>
                      <a:pPr algn="ctr">
                        <a:lnSpc>
                          <a:spcPct val="107000"/>
                        </a:lnSpc>
                        <a:spcAft>
                          <a:spcPts val="0"/>
                        </a:spcAft>
                      </a:pPr>
                      <a:r>
                        <a:rPr lang="es-MX" sz="2000" dirty="0">
                          <a:effectLst/>
                        </a:rPr>
                        <a:t>Preparación</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2000" dirty="0">
                          <a:effectLst/>
                        </a:rPr>
                        <a:t>Ser estratega</a:t>
                      </a:r>
                    </a:p>
                    <a:p>
                      <a:pPr algn="ctr">
                        <a:lnSpc>
                          <a:spcPct val="107000"/>
                        </a:lnSpc>
                        <a:spcAft>
                          <a:spcPts val="0"/>
                        </a:spcAft>
                      </a:pPr>
                      <a:r>
                        <a:rPr lang="es-MX" sz="2000" dirty="0">
                          <a:effectLst/>
                        </a:rPr>
                        <a:t>Definir la estrategia</a:t>
                      </a:r>
                    </a:p>
                    <a:p>
                      <a:pPr algn="ctr">
                        <a:lnSpc>
                          <a:spcPct val="107000"/>
                        </a:lnSpc>
                        <a:spcAft>
                          <a:spcPts val="0"/>
                        </a:spcAft>
                      </a:pPr>
                      <a:r>
                        <a:rPr lang="es-MX" sz="2000" dirty="0">
                          <a:effectLst/>
                        </a:rPr>
                        <a:t>Planear</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936181">
                <a:tc>
                  <a:txBody>
                    <a:bodyPr/>
                    <a:lstStyle/>
                    <a:p>
                      <a:pPr algn="ctr">
                        <a:lnSpc>
                          <a:spcPct val="107000"/>
                        </a:lnSpc>
                        <a:spcAft>
                          <a:spcPts val="0"/>
                        </a:spcAft>
                      </a:pPr>
                      <a:r>
                        <a:rPr lang="es-MX" sz="2000" dirty="0">
                          <a:effectLst/>
                        </a:rPr>
                        <a:t>Discusión</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2000" dirty="0">
                          <a:effectLst/>
                        </a:rPr>
                        <a:t>Comunicación </a:t>
                      </a:r>
                    </a:p>
                    <a:p>
                      <a:pPr algn="ctr">
                        <a:lnSpc>
                          <a:spcPct val="107000"/>
                        </a:lnSpc>
                        <a:spcAft>
                          <a:spcPts val="0"/>
                        </a:spcAft>
                      </a:pPr>
                      <a:r>
                        <a:rPr lang="es-MX" sz="2000" dirty="0">
                          <a:effectLst/>
                        </a:rPr>
                        <a:t>Saber escuchar</a:t>
                      </a:r>
                    </a:p>
                    <a:p>
                      <a:pPr algn="ctr">
                        <a:lnSpc>
                          <a:spcPct val="107000"/>
                        </a:lnSpc>
                        <a:spcAft>
                          <a:spcPts val="0"/>
                        </a:spcAft>
                      </a:pPr>
                      <a:r>
                        <a:rPr lang="es-MX" sz="2000" dirty="0">
                          <a:effectLst/>
                        </a:rPr>
                        <a:t>Saber transmitir el mensaje</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900269">
                <a:tc>
                  <a:txBody>
                    <a:bodyPr/>
                    <a:lstStyle/>
                    <a:p>
                      <a:pPr algn="ctr">
                        <a:lnSpc>
                          <a:spcPct val="107000"/>
                        </a:lnSpc>
                        <a:spcAft>
                          <a:spcPts val="0"/>
                        </a:spcAft>
                      </a:pPr>
                      <a:r>
                        <a:rPr lang="es-MX" sz="2000" dirty="0">
                          <a:effectLst/>
                        </a:rPr>
                        <a:t>Señales</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2000" dirty="0">
                          <a:effectLst/>
                        </a:rPr>
                        <a:t>Identificar los diferentes mensajes</a:t>
                      </a:r>
                    </a:p>
                    <a:p>
                      <a:pPr algn="ctr">
                        <a:lnSpc>
                          <a:spcPct val="107000"/>
                        </a:lnSpc>
                        <a:spcAft>
                          <a:spcPts val="0"/>
                        </a:spcAft>
                      </a:pPr>
                      <a:r>
                        <a:rPr lang="es-MX" sz="2000" dirty="0">
                          <a:effectLst/>
                        </a:rPr>
                        <a:t>(verbales, físicos y de actitud)</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619451">
                <a:tc>
                  <a:txBody>
                    <a:bodyPr/>
                    <a:lstStyle/>
                    <a:p>
                      <a:pPr algn="ctr">
                        <a:lnSpc>
                          <a:spcPct val="107000"/>
                        </a:lnSpc>
                        <a:spcAft>
                          <a:spcPts val="0"/>
                        </a:spcAft>
                      </a:pPr>
                      <a:r>
                        <a:rPr lang="es-MX" sz="2000" dirty="0">
                          <a:effectLst/>
                        </a:rPr>
                        <a:t>Propuesta</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2000" dirty="0">
                          <a:effectLst/>
                        </a:rPr>
                        <a:t>Capacidad de análisis</a:t>
                      </a:r>
                    </a:p>
                    <a:p>
                      <a:pPr algn="ctr">
                        <a:lnSpc>
                          <a:spcPct val="107000"/>
                        </a:lnSpc>
                        <a:spcAft>
                          <a:spcPts val="0"/>
                        </a:spcAft>
                      </a:pPr>
                      <a:r>
                        <a:rPr lang="es-MX" sz="2000" dirty="0">
                          <a:effectLst/>
                        </a:rPr>
                        <a:t>Saber vender la propuesta</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900269">
                <a:tc>
                  <a:txBody>
                    <a:bodyPr/>
                    <a:lstStyle/>
                    <a:p>
                      <a:pPr algn="ctr">
                        <a:lnSpc>
                          <a:spcPct val="107000"/>
                        </a:lnSpc>
                        <a:spcAft>
                          <a:spcPts val="0"/>
                        </a:spcAft>
                      </a:pPr>
                      <a:r>
                        <a:rPr lang="es-MX" sz="2000" dirty="0">
                          <a:effectLst/>
                        </a:rPr>
                        <a:t>Intercambio</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2000" dirty="0">
                          <a:effectLst/>
                        </a:rPr>
                        <a:t>Estrategia de recibir y dar información</a:t>
                      </a:r>
                    </a:p>
                    <a:p>
                      <a:pPr algn="ctr">
                        <a:lnSpc>
                          <a:spcPct val="107000"/>
                        </a:lnSpc>
                        <a:spcAft>
                          <a:spcPts val="0"/>
                        </a:spcAft>
                      </a:pPr>
                      <a:r>
                        <a:rPr lang="es-MX" sz="2000" dirty="0">
                          <a:effectLst/>
                        </a:rPr>
                        <a:t>Establecer los alcances</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600180">
                <a:tc>
                  <a:txBody>
                    <a:bodyPr/>
                    <a:lstStyle/>
                    <a:p>
                      <a:pPr algn="ctr">
                        <a:lnSpc>
                          <a:spcPct val="107000"/>
                        </a:lnSpc>
                        <a:spcAft>
                          <a:spcPts val="0"/>
                        </a:spcAft>
                      </a:pPr>
                      <a:r>
                        <a:rPr lang="es-MX" sz="2000" dirty="0">
                          <a:effectLst/>
                        </a:rPr>
                        <a:t>Cierre</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2000" dirty="0">
                          <a:effectLst/>
                        </a:rPr>
                        <a:t>Ser creativo para cerrar  la negociación</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600180">
                <a:tc>
                  <a:txBody>
                    <a:bodyPr/>
                    <a:lstStyle/>
                    <a:p>
                      <a:pPr algn="ctr">
                        <a:lnSpc>
                          <a:spcPct val="107000"/>
                        </a:lnSpc>
                        <a:spcAft>
                          <a:spcPts val="0"/>
                        </a:spcAft>
                      </a:pPr>
                      <a:r>
                        <a:rPr lang="es-MX" sz="2000" dirty="0">
                          <a:effectLst/>
                        </a:rPr>
                        <a:t>Acuerdo</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2000" dirty="0">
                          <a:effectLst/>
                        </a:rPr>
                        <a:t>Estratega para acordar los acuerdos</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bl>
          </a:graphicData>
        </a:graphic>
      </p:graphicFrame>
    </p:spTree>
    <p:extLst>
      <p:ext uri="{BB962C8B-B14F-4D97-AF65-F5344CB8AC3E}">
        <p14:creationId xmlns:p14="http://schemas.microsoft.com/office/powerpoint/2010/main" xmlns="" val="315390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3422" y="738613"/>
            <a:ext cx="7886700" cy="1325563"/>
          </a:xfrm>
        </p:spPr>
        <p:txBody>
          <a:bodyPr>
            <a:normAutofit/>
          </a:bodyPr>
          <a:lstStyle/>
          <a:p>
            <a:pPr algn="ctr"/>
            <a:r>
              <a:rPr lang="es-MX" sz="2800" b="1" dirty="0" smtClean="0">
                <a:latin typeface="Arial" pitchFamily="34" charset="0"/>
                <a:cs typeface="Arial" pitchFamily="34" charset="0"/>
              </a:rPr>
              <a:t>NEGOCIAR Y GANAR-GANAR</a:t>
            </a:r>
            <a:r>
              <a:rPr lang="es-MX" sz="4000" b="1" dirty="0" smtClean="0"/>
              <a:t/>
            </a:r>
            <a:br>
              <a:rPr lang="es-MX" sz="4000" b="1" dirty="0" smtClean="0"/>
            </a:br>
            <a:endParaRPr lang="es-MX" sz="4000" b="1" dirty="0"/>
          </a:p>
        </p:txBody>
      </p:sp>
      <p:sp>
        <p:nvSpPr>
          <p:cNvPr id="3" name="Marcador de contenido 2"/>
          <p:cNvSpPr>
            <a:spLocks noGrp="1"/>
          </p:cNvSpPr>
          <p:nvPr>
            <p:ph idx="1"/>
          </p:nvPr>
        </p:nvSpPr>
        <p:spPr>
          <a:xfrm>
            <a:off x="683568" y="1772816"/>
            <a:ext cx="7886700" cy="4351338"/>
          </a:xfrm>
        </p:spPr>
        <p:txBody>
          <a:bodyPr>
            <a:normAutofit fontScale="92500"/>
          </a:bodyPr>
          <a:lstStyle/>
          <a:p>
            <a:pPr marL="0" indent="0" algn="ctr">
              <a:lnSpc>
                <a:spcPct val="150000"/>
              </a:lnSpc>
              <a:buNone/>
            </a:pPr>
            <a:r>
              <a:rPr lang="es-MX" sz="2400" dirty="0" smtClean="0">
                <a:latin typeface="Arial" pitchFamily="34" charset="0"/>
                <a:cs typeface="Arial" pitchFamily="34" charset="0"/>
              </a:rPr>
              <a:t>Ganar-ganar </a:t>
            </a:r>
            <a:r>
              <a:rPr lang="es-MX" sz="2400" dirty="0">
                <a:latin typeface="Arial" pitchFamily="34" charset="0"/>
                <a:cs typeface="Arial" pitchFamily="34" charset="0"/>
              </a:rPr>
              <a:t>se debe incluir en los procesos de </a:t>
            </a:r>
            <a:r>
              <a:rPr lang="es-MX" sz="2400" dirty="0" smtClean="0">
                <a:latin typeface="Arial" pitchFamily="34" charset="0"/>
                <a:cs typeface="Arial" pitchFamily="34" charset="0"/>
              </a:rPr>
              <a:t>negociación. </a:t>
            </a:r>
            <a:r>
              <a:rPr lang="es-MX" sz="2400" dirty="0">
                <a:latin typeface="Arial" pitchFamily="34" charset="0"/>
                <a:cs typeface="Arial" pitchFamily="34" charset="0"/>
              </a:rPr>
              <a:t>Negociación indica el proceso para influir en el comportamiento de los demás y de ambas partes para llegar a un acuerdo</a:t>
            </a:r>
            <a:r>
              <a:rPr lang="es-MX" sz="2400" dirty="0" smtClean="0">
                <a:latin typeface="Arial" pitchFamily="34" charset="0"/>
                <a:cs typeface="Arial" pitchFamily="34" charset="0"/>
              </a:rPr>
              <a:t>.</a:t>
            </a:r>
          </a:p>
          <a:p>
            <a:pPr marL="0" indent="0" algn="ctr">
              <a:lnSpc>
                <a:spcPct val="150000"/>
              </a:lnSpc>
              <a:buNone/>
            </a:pPr>
            <a:endParaRPr lang="es-MX" sz="2400" dirty="0">
              <a:latin typeface="Arial" pitchFamily="34" charset="0"/>
              <a:cs typeface="Arial" pitchFamily="34" charset="0"/>
            </a:endParaRPr>
          </a:p>
          <a:p>
            <a:pPr marL="0" indent="0" algn="ctr">
              <a:lnSpc>
                <a:spcPct val="150000"/>
              </a:lnSpc>
              <a:buNone/>
            </a:pPr>
            <a:r>
              <a:rPr lang="es-MX" sz="2400" dirty="0" smtClean="0">
                <a:latin typeface="Arial" pitchFamily="34" charset="0"/>
                <a:cs typeface="Arial" pitchFamily="34" charset="0"/>
              </a:rPr>
              <a:t> </a:t>
            </a:r>
            <a:r>
              <a:rPr lang="es-MX" sz="2400" dirty="0">
                <a:latin typeface="Arial" pitchFamily="34" charset="0"/>
                <a:cs typeface="Arial" pitchFamily="34" charset="0"/>
              </a:rPr>
              <a:t>El nuevo paradigma de la </a:t>
            </a:r>
            <a:r>
              <a:rPr lang="es-MX" sz="2400" dirty="0" smtClean="0">
                <a:latin typeface="Arial" pitchFamily="34" charset="0"/>
                <a:cs typeface="Arial" pitchFamily="34" charset="0"/>
              </a:rPr>
              <a:t>negociación </a:t>
            </a:r>
            <a:r>
              <a:rPr lang="es-MX" sz="2400" dirty="0">
                <a:latin typeface="Arial" pitchFamily="34" charset="0"/>
                <a:cs typeface="Arial" pitchFamily="34" charset="0"/>
              </a:rPr>
              <a:t>es ganar-ganar, fenómeno que no se daba en los inicios de la negociación comercial con el intercambio de bienes (trueke).</a:t>
            </a:r>
          </a:p>
          <a:p>
            <a:pPr algn="ctr">
              <a:lnSpc>
                <a:spcPct val="150000"/>
              </a:lnSpc>
            </a:pPr>
            <a:endParaRPr lang="es-MX" sz="2400" dirty="0">
              <a:latin typeface="Arial" pitchFamily="34" charset="0"/>
              <a:cs typeface="Arial" pitchFamily="34" charset="0"/>
            </a:endParaRPr>
          </a:p>
        </p:txBody>
      </p:sp>
    </p:spTree>
    <p:extLst>
      <p:ext uri="{BB962C8B-B14F-4D97-AF65-F5344CB8AC3E}">
        <p14:creationId xmlns:p14="http://schemas.microsoft.com/office/powerpoint/2010/main" xmlns="" val="1706190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1560" y="1556792"/>
            <a:ext cx="7886700" cy="4351338"/>
          </a:xfrm>
        </p:spPr>
        <p:txBody>
          <a:bodyPr>
            <a:normAutofit/>
          </a:bodyPr>
          <a:lstStyle/>
          <a:p>
            <a:pPr marL="0" indent="0" algn="ctr">
              <a:lnSpc>
                <a:spcPct val="150000"/>
              </a:lnSpc>
              <a:buNone/>
            </a:pPr>
            <a:r>
              <a:rPr lang="es-MX" sz="2400" dirty="0">
                <a:latin typeface="Arial" pitchFamily="34" charset="0"/>
                <a:cs typeface="Arial" pitchFamily="34" charset="0"/>
              </a:rPr>
              <a:t>En la actualidad prevalece el enfoque de la cooperación lo cual implica que </a:t>
            </a:r>
            <a:r>
              <a:rPr lang="es-MX" sz="2400" dirty="0" smtClean="0">
                <a:latin typeface="Arial" pitchFamily="34" charset="0"/>
                <a:cs typeface="Arial" pitchFamily="34" charset="0"/>
              </a:rPr>
              <a:t>ambos </a:t>
            </a:r>
            <a:r>
              <a:rPr lang="es-MX" sz="2400" dirty="0">
                <a:latin typeface="Arial" pitchFamily="34" charset="0"/>
                <a:cs typeface="Arial" pitchFamily="34" charset="0"/>
              </a:rPr>
              <a:t>actores de la negociación sean beneficiados por este proceso. Quien compra obtiene el beneficio de satisfacer una necesidad y queda conforme; desde luego el vendedor quedara conforme con el negocio realizado, aunque cede en algo: no se logro un trato sino que afirmara la relación comercial.</a:t>
            </a:r>
          </a:p>
          <a:p>
            <a:pPr algn="ctr">
              <a:lnSpc>
                <a:spcPct val="150000"/>
              </a:lnSpc>
            </a:pPr>
            <a:endParaRPr lang="es-MX" sz="2400" dirty="0">
              <a:latin typeface="Arial" pitchFamily="34" charset="0"/>
              <a:cs typeface="Arial" pitchFamily="34" charset="0"/>
            </a:endParaRPr>
          </a:p>
        </p:txBody>
      </p:sp>
    </p:spTree>
    <p:extLst>
      <p:ext uri="{BB962C8B-B14F-4D97-AF65-F5344CB8AC3E}">
        <p14:creationId xmlns:p14="http://schemas.microsoft.com/office/powerpoint/2010/main" xmlns="" val="374052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5576" y="692696"/>
            <a:ext cx="7886700" cy="1325563"/>
          </a:xfrm>
        </p:spPr>
        <p:txBody>
          <a:bodyPr>
            <a:noAutofit/>
          </a:bodyPr>
          <a:lstStyle/>
          <a:p>
            <a:pPr algn="ctr"/>
            <a:r>
              <a:rPr lang="es-MX" sz="2800" b="1" dirty="0" smtClean="0">
                <a:latin typeface="Arial" pitchFamily="34" charset="0"/>
                <a:cs typeface="Arial" pitchFamily="34" charset="0"/>
              </a:rPr>
              <a:t>PARTES INVOLUCRADAS EN LA NEGOCIACIÓN</a:t>
            </a:r>
            <a:r>
              <a:rPr lang="es-MX" sz="2800" dirty="0" smtClean="0"/>
              <a:t/>
            </a:r>
            <a:br>
              <a:rPr lang="es-MX" sz="2800" dirty="0" smtClean="0"/>
            </a:br>
            <a:endParaRPr lang="es-MX" sz="2800" dirty="0"/>
          </a:p>
        </p:txBody>
      </p:sp>
      <p:sp>
        <p:nvSpPr>
          <p:cNvPr id="3" name="Marcador de contenido 2"/>
          <p:cNvSpPr>
            <a:spLocks noGrp="1"/>
          </p:cNvSpPr>
          <p:nvPr>
            <p:ph idx="1"/>
          </p:nvPr>
        </p:nvSpPr>
        <p:spPr>
          <a:xfrm>
            <a:off x="763879" y="2276386"/>
            <a:ext cx="7886700" cy="4351338"/>
          </a:xfrm>
        </p:spPr>
        <p:txBody>
          <a:bodyPr>
            <a:normAutofit/>
          </a:bodyPr>
          <a:lstStyle/>
          <a:p>
            <a:pPr algn="ctr">
              <a:lnSpc>
                <a:spcPct val="150000"/>
              </a:lnSpc>
            </a:pPr>
            <a:r>
              <a:rPr lang="es-MX" sz="2400" dirty="0" smtClean="0">
                <a:latin typeface="Arial" pitchFamily="34" charset="0"/>
                <a:cs typeface="Arial" pitchFamily="34" charset="0"/>
              </a:rPr>
              <a:t>Equipos </a:t>
            </a:r>
            <a:r>
              <a:rPr lang="es-MX" sz="2400" dirty="0">
                <a:latin typeface="Arial" pitchFamily="34" charset="0"/>
                <a:cs typeface="Arial" pitchFamily="34" charset="0"/>
              </a:rPr>
              <a:t>de trabajo</a:t>
            </a:r>
          </a:p>
          <a:p>
            <a:pPr algn="ctr">
              <a:lnSpc>
                <a:spcPct val="150000"/>
              </a:lnSpc>
            </a:pPr>
            <a:r>
              <a:rPr lang="es-MX" sz="2400" dirty="0">
                <a:latin typeface="Arial" pitchFamily="34" charset="0"/>
                <a:cs typeface="Arial" pitchFamily="34" charset="0"/>
              </a:rPr>
              <a:t>Grupos sociales</a:t>
            </a:r>
          </a:p>
          <a:p>
            <a:pPr algn="ctr">
              <a:lnSpc>
                <a:spcPct val="150000"/>
              </a:lnSpc>
            </a:pPr>
            <a:r>
              <a:rPr lang="es-MX" sz="2400" dirty="0">
                <a:latin typeface="Arial" pitchFamily="34" charset="0"/>
                <a:cs typeface="Arial" pitchFamily="34" charset="0"/>
              </a:rPr>
              <a:t>Partidos políticos</a:t>
            </a:r>
          </a:p>
          <a:p>
            <a:pPr algn="ctr">
              <a:lnSpc>
                <a:spcPct val="150000"/>
              </a:lnSpc>
            </a:pPr>
            <a:r>
              <a:rPr lang="es-MX" sz="2400" dirty="0">
                <a:latin typeface="Arial" pitchFamily="34" charset="0"/>
                <a:cs typeface="Arial" pitchFamily="34" charset="0"/>
              </a:rPr>
              <a:t>Empresas con consumidores</a:t>
            </a:r>
          </a:p>
          <a:p>
            <a:pPr algn="ctr">
              <a:lnSpc>
                <a:spcPct val="150000"/>
              </a:lnSpc>
            </a:pPr>
            <a:r>
              <a:rPr lang="es-MX" sz="2400" dirty="0">
                <a:latin typeface="Arial" pitchFamily="34" charset="0"/>
                <a:cs typeface="Arial" pitchFamily="34" charset="0"/>
              </a:rPr>
              <a:t>Productores con distribuidores</a:t>
            </a:r>
          </a:p>
          <a:p>
            <a:pPr algn="ctr">
              <a:lnSpc>
                <a:spcPct val="150000"/>
              </a:lnSpc>
            </a:pPr>
            <a:r>
              <a:rPr lang="es-MX" sz="2400" dirty="0">
                <a:latin typeface="Arial" pitchFamily="34" charset="0"/>
                <a:cs typeface="Arial" pitchFamily="34" charset="0"/>
              </a:rPr>
              <a:t>Sindicatos con empresarios y viceversa</a:t>
            </a:r>
          </a:p>
          <a:p>
            <a:pPr algn="ctr">
              <a:lnSpc>
                <a:spcPct val="150000"/>
              </a:lnSpc>
            </a:pPr>
            <a:endParaRPr lang="es-MX" sz="2400" dirty="0">
              <a:latin typeface="Arial" pitchFamily="34" charset="0"/>
              <a:cs typeface="Arial" pitchFamily="34" charset="0"/>
            </a:endParaRPr>
          </a:p>
        </p:txBody>
      </p:sp>
    </p:spTree>
    <p:extLst>
      <p:ext uri="{BB962C8B-B14F-4D97-AF65-F5344CB8AC3E}">
        <p14:creationId xmlns:p14="http://schemas.microsoft.com/office/powerpoint/2010/main" xmlns="" val="228864414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TotalTime>
  <Words>1668</Words>
  <Application>Microsoft Office PowerPoint</Application>
  <PresentationFormat>Presentación en pantalla (4:3)</PresentationFormat>
  <Paragraphs>164</Paragraphs>
  <Slides>31</Slides>
  <Notes>0</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Tema de Office</vt:lpstr>
      <vt:lpstr>  NEGOCIACIÓN COMO HABILIDAD  </vt:lpstr>
      <vt:lpstr>Diapositiva 2</vt:lpstr>
      <vt:lpstr>NEGOCIACIÓN COMO HABILIDAD </vt:lpstr>
      <vt:lpstr>Diapositiva 4</vt:lpstr>
      <vt:lpstr>NEGOCIACIÓN CARA A CARA </vt:lpstr>
      <vt:lpstr>Diapositiva 6</vt:lpstr>
      <vt:lpstr>NEGOCIAR Y GANAR-GANAR </vt:lpstr>
      <vt:lpstr>Diapositiva 8</vt:lpstr>
      <vt:lpstr>PARTES INVOLUCRADAS EN LA NEGOCIACIÓN </vt:lpstr>
      <vt:lpstr>COMO GANAR-GANAR EN UNA NEGOCIACIÓN</vt:lpstr>
      <vt:lpstr>LA NEGOCIACIÓN Y LA HABILIDAD EN LA COMUNICACIÓN </vt:lpstr>
      <vt:lpstr>LA NEGOCIACIÓN INTERNACIONAL </vt:lpstr>
      <vt:lpstr>LA NEGOCIACIÓN INTERNACIONAL </vt:lpstr>
      <vt:lpstr>LIDERAZGO NEGOCIADOR</vt:lpstr>
      <vt:lpstr>VARIABLES EN EL PROCESO DE NEGOCIACION</vt:lpstr>
      <vt:lpstr>Diapositiva 16</vt:lpstr>
      <vt:lpstr>LAS PERSONAS O LAS PARTES</vt:lpstr>
      <vt:lpstr>LAS ACCIONES Y REACCIONES QUE SE DEBEN TOMAR EN CUENTA EN EL PROCESO DE NEGOCIACIÓN SON:</vt:lpstr>
      <vt:lpstr>LAS TRES PREMISAS QUE DEBEN CUMPLIRSE PARA QUE UNA NEGOCIACIÓN FINALICE CON ÉXITO SON:</vt:lpstr>
      <vt:lpstr>EVOLUCIÓN DEL ACUERDO</vt:lpstr>
      <vt:lpstr>VARIABLES SECUNDARIAS DE LA NEGOCIACIÓN </vt:lpstr>
      <vt:lpstr>VARIABLES SECUNDARIAS DE LA NEGOCIACIÓN </vt:lpstr>
      <vt:lpstr>Diapositiva 23</vt:lpstr>
      <vt:lpstr>ETAPAS Y PROCESOS DE LA NEGOCIACIÓN</vt:lpstr>
      <vt:lpstr>PERSONALIDAD DE UN NEGOCIADOR</vt:lpstr>
      <vt:lpstr>TIPO DE PERSONALIDAD DE DIRECTOR Y DEL NEGOCIADOR</vt:lpstr>
      <vt:lpstr>Diapositiva 27</vt:lpstr>
      <vt:lpstr>PROBLEMAS QUE ENMARCAN UNA MALA NEGOCIACIÓN</vt:lpstr>
      <vt:lpstr>LA PERCEPCIÓN EN LA NEGOCIACIÓN</vt:lpstr>
      <vt:lpstr>PREGUNTAS PARA DISCUSIÓN</vt:lpstr>
      <vt:lpstr>LA IMPORTANCIA DE NEGOCIAR Y LA FIDELIDAD DE UN CLIENTE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 personas o las partes</dc:title>
  <dc:creator>marco</dc:creator>
  <cp:lastModifiedBy>Carlos Hdz</cp:lastModifiedBy>
  <cp:revision>28</cp:revision>
  <dcterms:created xsi:type="dcterms:W3CDTF">2014-01-31T05:24:50Z</dcterms:created>
  <dcterms:modified xsi:type="dcterms:W3CDTF">2014-02-06T08:13:23Z</dcterms:modified>
</cp:coreProperties>
</file>