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5" r:id="rId5"/>
    <p:sldId id="259" r:id="rId6"/>
    <p:sldId id="284" r:id="rId7"/>
    <p:sldId id="260" r:id="rId8"/>
    <p:sldId id="277" r:id="rId9"/>
    <p:sldId id="261" r:id="rId10"/>
    <p:sldId id="263" r:id="rId11"/>
    <p:sldId id="264" r:id="rId12"/>
    <p:sldId id="265" r:id="rId13"/>
    <p:sldId id="266" r:id="rId14"/>
    <p:sldId id="274" r:id="rId15"/>
    <p:sldId id="275" r:id="rId16"/>
    <p:sldId id="279" r:id="rId17"/>
    <p:sldId id="278" r:id="rId18"/>
    <p:sldId id="276" r:id="rId19"/>
    <p:sldId id="280" r:id="rId20"/>
    <p:sldId id="281" r:id="rId21"/>
    <p:sldId id="282" r:id="rId22"/>
    <p:sldId id="267" r:id="rId23"/>
    <p:sldId id="268" r:id="rId24"/>
    <p:sldId id="269" r:id="rId25"/>
    <p:sldId id="270" r:id="rId26"/>
    <p:sldId id="271" r:id="rId27"/>
    <p:sldId id="272" r:id="rId28"/>
    <p:sldId id="283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923" autoAdjust="0"/>
  </p:normalViewPr>
  <p:slideViewPr>
    <p:cSldViewPr>
      <p:cViewPr>
        <p:scale>
          <a:sx n="40" d="100"/>
          <a:sy n="40" d="100"/>
        </p:scale>
        <p:origin x="-203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C8B3F-5CF0-42F4-89E0-8DD28D05FF8D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3167C-C250-42F0-B2BF-745985CFF59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52061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D258C-F005-4CF7-B9DE-142200039F9D}" type="slidenum">
              <a:rPr lang="es-MX" smtClean="0"/>
              <a:pPr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44678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7E40-E77E-42DD-9EE8-AC5179373E8B}" type="datetimeFigureOut">
              <a:rPr lang="es-MX" smtClean="0"/>
              <a:pPr/>
              <a:t>05/02/2014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5D59-5615-4F38-9C87-761852A6832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11560" y="2588711"/>
            <a:ext cx="79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" pitchFamily="34" charset="0"/>
                <a:cs typeface="Arial" pitchFamily="34" charset="0"/>
              </a:rPr>
              <a:t>LA  ALTA DIRECCIÓN </a:t>
            </a:r>
          </a:p>
          <a:p>
            <a:pPr algn="ctr"/>
            <a:r>
              <a:rPr lang="es-MX" sz="3600" b="1" dirty="0" smtClean="0">
                <a:latin typeface="Arial" pitchFamily="34" charset="0"/>
                <a:cs typeface="Arial" pitchFamily="34" charset="0"/>
              </a:rPr>
              <a:t>Y SUS HABILIDADES</a:t>
            </a:r>
            <a:endParaRPr lang="es-MX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222849"/>
            <a:ext cx="8352928" cy="630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DIRECCIÓN Y HABILIDADES PARA LA DIRECCIÓN</a:t>
            </a:r>
          </a:p>
          <a:p>
            <a:pPr algn="ctr">
              <a:lnSpc>
                <a:spcPct val="15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habilidad directiva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es un función con personas y para personas, y por lo tanto se debe mezclar la inteligencia y la astucia para ser un directivo eficiente.</a:t>
            </a:r>
          </a:p>
          <a:p>
            <a:pPr algn="ctr">
              <a:lnSpc>
                <a:spcPct val="15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Davis Keith y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Newstrom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W. John (1999).- Afirman que todo directivo debe tener una amplia habilidad de conceptualización que le permita pensar en términos de modelos, marcos de referencia y amplias relaciones.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260648"/>
            <a:ext cx="8352928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 ADMINISTRACIÓN Y ALTA DIRECCIÓN</a:t>
            </a:r>
          </a:p>
          <a:p>
            <a:pPr algn="ctr">
              <a:lnSpc>
                <a:spcPct val="150000"/>
              </a:lnSpc>
            </a:pPr>
            <a:endParaRPr lang="es-MX" sz="22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 administración se aplica a las organizaciones, sean de negocios, instituciones educativas, hospitales, organizaciones políticas o militares e incluso familias.</a:t>
            </a:r>
          </a:p>
          <a:p>
            <a:pPr algn="ctr">
              <a:lnSpc>
                <a:spcPct val="15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Tanto el líder como el  administrador desarrollan sus habilidades directivas conforme avanza su formación o vida profesional, pero estas habilidades son diferentes entre uno y otro, por lo cual hacemos una distinción entre el alcance del administrador y el del líder.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4016" y="188640"/>
            <a:ext cx="88924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DIFERENCIA ENTRE ADMINISTRACIÓN Y LIDERAZGO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Administración y Liderazgo ambas funciones se complementan, liderazgo es un concepto mas amplio que administración.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 diferencia clave radica en la expresión “metas organizacionales“.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administrador trabaja para alcanzar metas y el líder alcanza metas mediante sus habilidades interpersonales y la forma en que  motiva a su equipo de trabajo 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420915"/>
            <a:ext cx="806489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CARACTERÍSTICAS DEL DIRECTIVO</a:t>
            </a:r>
          </a:p>
          <a:p>
            <a:pPr algn="ctr"/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buen comunicador.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Estar orientado a la realidad y a la acción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flexible, adaptable, capaz de salir de esquemas mentales rígidos.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positivo, seguro, independiente, capaz de analizar en forma objetiva los hechos.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buen colaborador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ambicioso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animoso y valiente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intuitivo y compresivo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respetuoso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410463"/>
            <a:ext cx="842493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CARACTERÍSTICAS DEL DIRECTIVO</a:t>
            </a:r>
          </a:p>
          <a:p>
            <a:pPr marL="457200" indent="-457200" algn="ctr">
              <a:buFont typeface="+mj-lt"/>
              <a:buAutoNum type="arabicPeriod" startAt="10"/>
            </a:pPr>
            <a:endParaRPr lang="es-MX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10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Responsable</a:t>
            </a:r>
            <a:endParaRPr lang="es-MX" sz="20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10"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Ser motivador de individuos y 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grupos</a:t>
            </a:r>
            <a:endParaRPr lang="es-MX" sz="20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10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autocritico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10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creativo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10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receptor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10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Estar consciente de que una de las grandes necesidades de los individuos es la de sentirse seguros.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10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Estar alerta a la tendencia de confundir hechos y opiniones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10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Tener confianza en las capacidades creativas del grupo y se aparta del paternalismo que coarta e inhibe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10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Ser honesto y sincero</a:t>
            </a:r>
            <a:endParaRPr lang="es-MX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908720"/>
            <a:ext cx="842493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Arial" pitchFamily="34" charset="0"/>
                <a:cs typeface="Arial" pitchFamily="34" charset="0"/>
              </a:rPr>
              <a:t>ADMINISTRADOR Y LÍDER</a:t>
            </a:r>
          </a:p>
          <a:p>
            <a:pPr algn="ctr"/>
            <a:endParaRPr lang="es-MX" sz="32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 líder es un personaje que ejerce su liderazgo y tiene gran influencia en las personas para alcanzar los objetivos en beneficio de todos. Ambos personajes ejercen la función de dirección.</a:t>
            </a:r>
          </a:p>
          <a:p>
            <a:pPr algn="ctr">
              <a:lnSpc>
                <a:spcPct val="150000"/>
              </a:lnSpc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24380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DIFERENCIAS ENTRE UN ADMINISTRADOR Y UN LÍDER</a:t>
            </a: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5554641"/>
              </p:ext>
            </p:extLst>
          </p:nvPr>
        </p:nvGraphicFramePr>
        <p:xfrm>
          <a:off x="471383" y="1268760"/>
          <a:ext cx="8280920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520"/>
                <a:gridCol w="3600400"/>
              </a:tblGrid>
              <a:tr h="4995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9593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Administra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Copia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Mantiene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Manda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Acepta la realidad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 enfoca en sistemas y estructura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Cómo y cuándo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Hace las cosas bien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 la hora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 apega a procedimientos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Sigue políticas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 ortodoxo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 preocupa por sus asuntos personales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MX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 seguidor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Innova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Investiga</a:t>
                      </a:r>
                      <a:r>
                        <a:rPr lang="es-MX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 realidad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enfoca en la gente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Confianza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Qué y por qué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Hace</a:t>
                      </a:r>
                      <a:r>
                        <a:rPr lang="es-MX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las cosas correctas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Construye relojes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Diseña los procedimientos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Diseña las políticas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  <a:r>
                        <a:rPr lang="es-MX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preocupa por el equipo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 siguen los demás</a:t>
                      </a:r>
                      <a:endParaRPr lang="es-MX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MX" sz="20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988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980728"/>
            <a:ext cx="83529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600" b="1" dirty="0" smtClean="0">
                <a:latin typeface="Arial" pitchFamily="34" charset="0"/>
                <a:cs typeface="Arial" pitchFamily="34" charset="0"/>
              </a:rPr>
              <a:t>PUESTOS Y FUNCIONES DONDE SE DESARROLLA LA DIRECCIÓN</a:t>
            </a:r>
          </a:p>
          <a:p>
            <a:pPr algn="ctr">
              <a:lnSpc>
                <a:spcPct val="150000"/>
              </a:lnSpc>
            </a:pPr>
            <a:endParaRPr lang="es-MX" sz="32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3200" dirty="0" smtClean="0">
                <a:latin typeface="Arial" pitchFamily="34" charset="0"/>
                <a:cs typeface="Arial" pitchFamily="34" charset="0"/>
              </a:rPr>
              <a:t>La dirección se lleva a cabo en forma individual, empresarial e institucional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8032" y="836712"/>
            <a:ext cx="86044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600" b="1" dirty="0" smtClean="0">
                <a:latin typeface="Arial" pitchFamily="34" charset="0"/>
                <a:cs typeface="Arial" pitchFamily="34" charset="0"/>
              </a:rPr>
              <a:t>GERENTE Y EJECUTIVO</a:t>
            </a:r>
          </a:p>
          <a:p>
            <a:pPr algn="ctr">
              <a:lnSpc>
                <a:spcPct val="150000"/>
              </a:lnSpc>
            </a:pPr>
            <a:endParaRPr lang="es-MX" sz="2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Lengua Española  define gerente como la persona que lleva la función de administración de una empresa y ejecutivo lo define como  un personaje de la alta dirección, donde las funciones, habilidades y capacidades de cada uno difieren.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692696"/>
            <a:ext cx="882047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600" b="1" dirty="0" smtClean="0">
                <a:latin typeface="Arial" pitchFamily="34" charset="0"/>
                <a:cs typeface="Arial" pitchFamily="34" charset="0"/>
              </a:rPr>
              <a:t>HABILIDADES DEL EJECUTIVO</a:t>
            </a:r>
          </a:p>
          <a:p>
            <a:pPr algn="just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3200" dirty="0" smtClean="0">
                <a:latin typeface="Arial" pitchFamily="34" charset="0"/>
                <a:cs typeface="Arial" pitchFamily="34" charset="0"/>
              </a:rPr>
              <a:t>Mike </a:t>
            </a:r>
            <a:r>
              <a:rPr lang="es-MX" sz="3200" dirty="0" err="1" smtClean="0">
                <a:latin typeface="Arial" pitchFamily="34" charset="0"/>
                <a:cs typeface="Arial" pitchFamily="34" charset="0"/>
              </a:rPr>
              <a:t>Morrison</a:t>
            </a:r>
            <a:r>
              <a:rPr lang="es-MX" sz="3200" dirty="0" smtClean="0">
                <a:latin typeface="Arial" pitchFamily="34" charset="0"/>
                <a:cs typeface="Arial" pitchFamily="34" charset="0"/>
              </a:rPr>
              <a:t> (2007) las habilidades y competencias de los altos ejecutivos se centran en valores tales como compromiso y respeto y no en comportamiento específicos en esas categorías.</a:t>
            </a:r>
          </a:p>
          <a:p>
            <a:pPr>
              <a:lnSpc>
                <a:spcPct val="150000"/>
              </a:lnSpc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703098"/>
            <a:ext cx="8136904" cy="510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CONCEPTOS DE DIRECCIÓN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Stoner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(2007).- Menciona la dirección como un elemento del proceso administrativo, intenta dirigir, no ejecutar. Es decir que la dirección tiene su “hacer propio”.</a:t>
            </a:r>
          </a:p>
          <a:p>
            <a:pPr algn="ctr">
              <a:lnSpc>
                <a:spcPct val="15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Burt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K.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Scalan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(2007).- Consiste en coordinar el esfuerzo común de los subordinados para alcanzar las metas de la organización.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0752685"/>
              </p:ext>
            </p:extLst>
          </p:nvPr>
        </p:nvGraphicFramePr>
        <p:xfrm>
          <a:off x="535230" y="332656"/>
          <a:ext cx="7997210" cy="630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3748738"/>
              </a:tblGrid>
              <a:tr h="34227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HABILIDADES  </a:t>
                      </a:r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 CAPACIDADES DEL GERENTE Y DEL EJECUTIVO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52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Gerente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Educativo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4753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 todo lo que debe dirigirse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quien idea la empresa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Delega los puestos necesarios para alcanzar los resultados deseados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los requisitos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 dinero, conduce al equipo hacia las oportunidades para acumular riqueza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 mantener su vista  en el objetivo real, pero sin dejar de mantenerse actualizado sobre lo que esta sucediendo allá afuera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Comprende las necesidades de cada uno de los componentes del proyecto y delega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Oye todo, ve todo y siente todo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 limitarse a los aspectos que pueden comprender (misión, visión,</a:t>
                      </a: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rumbo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 una visión amplia de la</a:t>
                      </a: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organización y de su propósito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asegura de que todo el mundo sabe lo que debe hacer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Reconoce sus limitaciones antes de proyectarse en las limitaciones de sus gerentes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 un entorno que hace que las personas se entreguen a fondo a su trabajo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encarga de esa dirección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 lo que debe hacerse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Aprende como elaborar presupuestos, obtener las aprobaciones correspondientes y medir el avance</a:t>
                      </a: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 trabajo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encarga de que los requisitos se cumplan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 los recursos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Planea y organiza con relación</a:t>
                      </a: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la meta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 a través de un enfoque de sistemas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 y da elementos para la toma de decisiones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Puede hacerse cargo de casi cualquier cosa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Proporciona o sugiere para crear una cultura organizacional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encarga de mantener la visión de la empresa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 a su personal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Selecciona al personal  adecuado para cada puesto</a:t>
                      </a:r>
                      <a:endParaRPr lang="es-MX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s-MX" sz="14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s-MX" sz="14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774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9475930"/>
              </p:ext>
            </p:extLst>
          </p:nvPr>
        </p:nvGraphicFramePr>
        <p:xfrm>
          <a:off x="107504" y="188640"/>
          <a:ext cx="8856984" cy="661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/>
                <a:gridCol w="4032448"/>
              </a:tblGrid>
              <a:tr h="211048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CONDUCTAS Y HABILIDADES DEL LÍDER EJECUTIVO</a:t>
                      </a:r>
                      <a:endParaRPr lang="es-MX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</a:t>
                      </a:r>
                      <a:endParaRPr lang="es-MX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ejecutivo</a:t>
                      </a:r>
                      <a:endParaRPr lang="es-MX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dirty="0" smtClean="0"/>
                        <a:t>Requiere de talento para anticipar,</a:t>
                      </a:r>
                      <a:r>
                        <a:rPr lang="es-MX" sz="1800" baseline="0" dirty="0" smtClean="0"/>
                        <a:t> conceptualizar y visualizar patrones completos de relaciones que son vistos como importantes para sucesos presentes y futuros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baseline="0" dirty="0" smtClean="0"/>
                        <a:t>Requiere de talento para percibir intuitivamente el completo patrón de eventos y condiciones que afectan el negocio (pasado, presente y futuro)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baseline="0" dirty="0" smtClean="0"/>
                        <a:t>Se preocupa en descubrir las correctas identidades de negocios estratégicos y las direcciones estratégicas correctas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baseline="0" dirty="0" smtClean="0"/>
                        <a:t>Se preocupa en construir confianza e inspirarlas a otros vendiendo ideas emocionales y obteniendo compromisos para actuar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baseline="0" dirty="0" smtClean="0"/>
                        <a:t>Involucra métodos de trabajo con un patrón de reconocimiento intuitivo, subjetivo y creativo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baseline="0" dirty="0" smtClean="0"/>
                        <a:t>Tiende a manejar se con aspectos más amplios y resultados de acción a largo plazo</a:t>
                      </a:r>
                      <a:endParaRPr lang="es-MX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dirty="0" smtClean="0"/>
                        <a:t>Requiere de talento</a:t>
                      </a:r>
                      <a:r>
                        <a:rPr lang="es-MX" sz="1800" baseline="0" dirty="0" smtClean="0"/>
                        <a:t> </a:t>
                      </a:r>
                      <a:r>
                        <a:rPr lang="es-MX" sz="1800" dirty="0" smtClean="0"/>
                        <a:t>para alcanzar resultados</a:t>
                      </a:r>
                      <a:r>
                        <a:rPr lang="es-MX" sz="1800" baseline="0" dirty="0" smtClean="0"/>
                        <a:t> de operaciones especificas por medio de la organización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baseline="0" dirty="0" smtClean="0"/>
                        <a:t>Requiere talento para diseñar, instalar y manejar sistemas de operaciones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baseline="0" dirty="0" smtClean="0"/>
                        <a:t>Se preocupa en encontrar como hacer y lograr que las cosas se hagan bien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baseline="0" dirty="0" smtClean="0"/>
                        <a:t>Se preocupa en construir confianza e inspirada a otros vendiendo ideas racionales, métodos y procedimientos, y obteniendo compromiso para acciones especificas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baseline="0" dirty="0" smtClean="0"/>
                        <a:t>Involucra métodos analíticos de trabajo racional, objetivos innovadores y secuenciales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800" baseline="0" dirty="0" smtClean="0"/>
                        <a:t>Tiende a manejar con aspectos más estrechos y resultados a más corto plazo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08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901164"/>
            <a:ext cx="8280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MISIÓN Y VISIÓN</a:t>
            </a:r>
          </a:p>
          <a:p>
            <a:pPr algn="ctr"/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primer requisito del directivo, líder, gerente o empresario es hacer su propia misión y visión, después formular las de la empresa y organización.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Misión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.- Es la razón de ser del negocio o empresa.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Visión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.- Determina hacia dónde va la empresa 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332656"/>
            <a:ext cx="83884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visión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es un compromiso que todo líder o directivo tiene que cumplir.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Al diseñar una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visión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se asume un compromiso por el que se debe luchar se trabaja para conseguirlo y, por lo tanto, se evitan los desánimos y las excusas que se suele utilizar para justificar el no hacer lo que se debería haber hecho. 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Esto evita los tropiezos y las inevitables caídas, aporta fuerzas para levantarse y seguir. Un sueño no es un lugar para quedarse sino un motor que nos pone en marcha.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980728"/>
            <a:ext cx="83529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600" b="1" dirty="0" smtClean="0">
                <a:latin typeface="Arial" pitchFamily="34" charset="0"/>
                <a:cs typeface="Arial" pitchFamily="34" charset="0"/>
              </a:rPr>
              <a:t>CÓMO REDACTAR LA MISIÓN</a:t>
            </a:r>
          </a:p>
          <a:p>
            <a:pPr algn="just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3200" dirty="0" smtClean="0">
                <a:latin typeface="Arial" pitchFamily="34" charset="0"/>
                <a:cs typeface="Arial" pitchFamily="34" charset="0"/>
              </a:rPr>
              <a:t>Stephen </a:t>
            </a:r>
            <a:r>
              <a:rPr lang="es-MX" sz="3200" dirty="0" err="1" smtClean="0">
                <a:latin typeface="Arial" pitchFamily="34" charset="0"/>
                <a:cs typeface="Arial" pitchFamily="34" charset="0"/>
              </a:rPr>
              <a:t>Covey</a:t>
            </a:r>
            <a:r>
              <a:rPr lang="es-MX" sz="3200" dirty="0" smtClean="0">
                <a:latin typeface="Arial" pitchFamily="34" charset="0"/>
                <a:cs typeface="Arial" pitchFamily="34" charset="0"/>
              </a:rPr>
              <a:t> dice que </a:t>
            </a:r>
            <a:r>
              <a:rPr lang="es-MX" sz="3200" b="1" dirty="0" smtClean="0">
                <a:latin typeface="Arial" pitchFamily="34" charset="0"/>
                <a:cs typeface="Arial" pitchFamily="34" charset="0"/>
              </a:rPr>
              <a:t>redactar</a:t>
            </a:r>
            <a:r>
              <a:rPr lang="es-MX" sz="3200" dirty="0" smtClean="0">
                <a:latin typeface="Arial" pitchFamily="34" charset="0"/>
                <a:cs typeface="Arial" pitchFamily="34" charset="0"/>
              </a:rPr>
              <a:t> un enunciado de misión personal consiste en aprovechar los momentos en que uno se encuentra completamente solo.</a:t>
            </a:r>
          </a:p>
          <a:p>
            <a:pPr algn="just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03267"/>
            <a:ext cx="824440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RECOMENDACIONES PARA DETERMINAR LA VISIÓN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No se ponga límites.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Determine los valores sobe los que asentará esa visión.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Una visión nunca debe expresarse en cifras, éstas son el resultado operativo del camino.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 visión debe ser definida por el líder  antes de concretarla, un buen líder habla y escucha a su gente, socializa y hace que todos los miembros de la organización la hagan suya.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La visión  deberá ser amplia y detallada. Las generalidades NO VALEN, deberá indicar el qué, cómo, cuándo y por qué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686301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PAPEL DE LOS VALORES EN LAS HABILIDADES DEL DIRECTIVO</a:t>
            </a:r>
          </a:p>
          <a:p>
            <a:pPr algn="just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Los valores son convicciones  básicas de un modo específico de conducta o estado final de existencia personal o social. 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Esto valores se reflejan y transmiten en forma directa o indirecta cuando se ejerce un puesto directivo.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188640"/>
            <a:ext cx="82089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PILARES DE LA DIRECCIÓN Y DEL LIDERAZGO</a:t>
            </a:r>
          </a:p>
          <a:p>
            <a:pPr algn="just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Dirección: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Comunicación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Delegación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Venta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Discurso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Participación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Compromiso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076056" y="1988840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Liderazgo: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Poder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Política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Autoridad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Maquiavelismo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Inteligencia Emocional</a:t>
            </a:r>
            <a:endParaRPr lang="es-MX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CuadroTexto"/>
          <p:cNvSpPr txBox="1"/>
          <p:nvPr/>
        </p:nvSpPr>
        <p:spPr>
          <a:xfrm>
            <a:off x="1187624" y="1980129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latin typeface="Arial" pitchFamily="34" charset="0"/>
                <a:cs typeface="Arial" pitchFamily="34" charset="0"/>
              </a:rPr>
              <a:t>Misión</a:t>
            </a:r>
            <a:endParaRPr lang="es-MX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6512004" y="190754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latin typeface="Arial" pitchFamily="34" charset="0"/>
                <a:cs typeface="Arial" pitchFamily="34" charset="0"/>
              </a:rPr>
              <a:t>Roles</a:t>
            </a:r>
            <a:endParaRPr lang="es-MX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984577" y="5003884"/>
            <a:ext cx="164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latin typeface="Arial" pitchFamily="34" charset="0"/>
                <a:cs typeface="Arial" pitchFamily="34" charset="0"/>
              </a:rPr>
              <a:t>Valores</a:t>
            </a:r>
            <a:endParaRPr lang="es-MX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6444208" y="5292497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latin typeface="Arial" pitchFamily="34" charset="0"/>
                <a:cs typeface="Arial" pitchFamily="34" charset="0"/>
              </a:rPr>
              <a:t>Principios</a:t>
            </a:r>
            <a:endParaRPr lang="es-MX" sz="3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2196707" y="1667306"/>
            <a:ext cx="4751557" cy="4786030"/>
            <a:chOff x="971600" y="176315"/>
            <a:chExt cx="6873907" cy="6281202"/>
          </a:xfrm>
        </p:grpSpPr>
        <p:sp>
          <p:nvSpPr>
            <p:cNvPr id="56" name="55 Elipse"/>
            <p:cNvSpPr/>
            <p:nvPr/>
          </p:nvSpPr>
          <p:spPr>
            <a:xfrm>
              <a:off x="1075329" y="271642"/>
              <a:ext cx="6665023" cy="604822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730794" y="2634230"/>
              <a:ext cx="1574311" cy="6058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 smtClean="0">
                  <a:latin typeface="Arial" pitchFamily="34" charset="0"/>
                  <a:cs typeface="Arial" pitchFamily="34" charset="0"/>
                </a:rPr>
                <a:t>Roles</a:t>
              </a:r>
              <a:endParaRPr lang="es-MX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638362" y="3957280"/>
              <a:ext cx="1875085" cy="6058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 smtClean="0">
                  <a:latin typeface="Arial" pitchFamily="34" charset="0"/>
                  <a:cs typeface="Arial" pitchFamily="34" charset="0"/>
                </a:rPr>
                <a:t>Misión</a:t>
              </a:r>
              <a:endParaRPr lang="es-MX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325848" y="5335964"/>
              <a:ext cx="2592545" cy="6058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 smtClean="0">
                  <a:latin typeface="Arial" pitchFamily="34" charset="0"/>
                  <a:cs typeface="Arial" pitchFamily="34" charset="0"/>
                </a:rPr>
                <a:t>Principios</a:t>
              </a:r>
              <a:endParaRPr lang="es-MX" sz="24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" name="40 Grupo"/>
            <p:cNvGrpSpPr/>
            <p:nvPr/>
          </p:nvGrpSpPr>
          <p:grpSpPr>
            <a:xfrm>
              <a:off x="3165610" y="2949922"/>
              <a:ext cx="2571927" cy="2507673"/>
              <a:chOff x="3089564" y="2673927"/>
              <a:chExt cx="2571927" cy="2507673"/>
            </a:xfrm>
          </p:grpSpPr>
          <p:sp>
            <p:nvSpPr>
              <p:cNvPr id="29" name="28 Forma libre"/>
              <p:cNvSpPr/>
              <p:nvPr/>
            </p:nvSpPr>
            <p:spPr>
              <a:xfrm>
                <a:off x="3283527" y="2673927"/>
                <a:ext cx="883977" cy="462473"/>
              </a:xfrm>
              <a:custGeom>
                <a:avLst/>
                <a:gdLst>
                  <a:gd name="connsiteX0" fmla="*/ 0 w 883977"/>
                  <a:gd name="connsiteY0" fmla="*/ 0 h 462473"/>
                  <a:gd name="connsiteX1" fmla="*/ 775855 w 883977"/>
                  <a:gd name="connsiteY1" fmla="*/ 457200 h 462473"/>
                  <a:gd name="connsiteX2" fmla="*/ 858982 w 883977"/>
                  <a:gd name="connsiteY2" fmla="*/ 207818 h 46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977" h="462473">
                    <a:moveTo>
                      <a:pt x="0" y="0"/>
                    </a:moveTo>
                    <a:cubicBezTo>
                      <a:pt x="316345" y="211282"/>
                      <a:pt x="632691" y="422564"/>
                      <a:pt x="775855" y="457200"/>
                    </a:cubicBezTo>
                    <a:cubicBezTo>
                      <a:pt x="919019" y="491836"/>
                      <a:pt x="889000" y="349827"/>
                      <a:pt x="858982" y="207818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30" name="29 Forma libre"/>
              <p:cNvSpPr/>
              <p:nvPr/>
            </p:nvSpPr>
            <p:spPr>
              <a:xfrm>
                <a:off x="4655127" y="2673927"/>
                <a:ext cx="803564" cy="504222"/>
              </a:xfrm>
              <a:custGeom>
                <a:avLst/>
                <a:gdLst>
                  <a:gd name="connsiteX0" fmla="*/ 803564 w 803564"/>
                  <a:gd name="connsiteY0" fmla="*/ 0 h 504222"/>
                  <a:gd name="connsiteX1" fmla="*/ 138546 w 803564"/>
                  <a:gd name="connsiteY1" fmla="*/ 498764 h 504222"/>
                  <a:gd name="connsiteX2" fmla="*/ 0 w 803564"/>
                  <a:gd name="connsiteY2" fmla="*/ 221673 h 504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3564" h="504222">
                    <a:moveTo>
                      <a:pt x="803564" y="0"/>
                    </a:moveTo>
                    <a:cubicBezTo>
                      <a:pt x="538018" y="230909"/>
                      <a:pt x="272473" y="461818"/>
                      <a:pt x="138546" y="498764"/>
                    </a:cubicBezTo>
                    <a:cubicBezTo>
                      <a:pt x="4619" y="535710"/>
                      <a:pt x="2309" y="378691"/>
                      <a:pt x="0" y="22167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37" name="36 Forma libre"/>
              <p:cNvSpPr/>
              <p:nvPr/>
            </p:nvSpPr>
            <p:spPr>
              <a:xfrm>
                <a:off x="3089564" y="3144982"/>
                <a:ext cx="914400" cy="678873"/>
              </a:xfrm>
              <a:custGeom>
                <a:avLst/>
                <a:gdLst>
                  <a:gd name="connsiteX0" fmla="*/ 0 w 914400"/>
                  <a:gd name="connsiteY0" fmla="*/ 0 h 678873"/>
                  <a:gd name="connsiteX1" fmla="*/ 706581 w 914400"/>
                  <a:gd name="connsiteY1" fmla="*/ 332509 h 678873"/>
                  <a:gd name="connsiteX2" fmla="*/ 914400 w 914400"/>
                  <a:gd name="connsiteY2" fmla="*/ 678873 h 678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678873">
                    <a:moveTo>
                      <a:pt x="0" y="0"/>
                    </a:moveTo>
                    <a:cubicBezTo>
                      <a:pt x="277090" y="109682"/>
                      <a:pt x="554181" y="219364"/>
                      <a:pt x="706581" y="332509"/>
                    </a:cubicBezTo>
                    <a:cubicBezTo>
                      <a:pt x="858981" y="445654"/>
                      <a:pt x="886690" y="562263"/>
                      <a:pt x="914400" y="678873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38" name="37 Forma libre"/>
              <p:cNvSpPr/>
              <p:nvPr/>
            </p:nvSpPr>
            <p:spPr>
              <a:xfrm>
                <a:off x="4899491" y="3124200"/>
                <a:ext cx="762000" cy="720436"/>
              </a:xfrm>
              <a:custGeom>
                <a:avLst/>
                <a:gdLst>
                  <a:gd name="connsiteX0" fmla="*/ 762000 w 762000"/>
                  <a:gd name="connsiteY0" fmla="*/ 0 h 720436"/>
                  <a:gd name="connsiteX1" fmla="*/ 263236 w 762000"/>
                  <a:gd name="connsiteY1" fmla="*/ 277091 h 720436"/>
                  <a:gd name="connsiteX2" fmla="*/ 0 w 762000"/>
                  <a:gd name="connsiteY2" fmla="*/ 720436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2000" h="720436">
                    <a:moveTo>
                      <a:pt x="762000" y="0"/>
                    </a:moveTo>
                    <a:cubicBezTo>
                      <a:pt x="576118" y="78509"/>
                      <a:pt x="390236" y="157018"/>
                      <a:pt x="263236" y="277091"/>
                    </a:cubicBezTo>
                    <a:cubicBezTo>
                      <a:pt x="136236" y="397164"/>
                      <a:pt x="68118" y="558800"/>
                      <a:pt x="0" y="720436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39" name="38 Forma libre"/>
              <p:cNvSpPr/>
              <p:nvPr/>
            </p:nvSpPr>
            <p:spPr>
              <a:xfrm>
                <a:off x="3574473" y="4211782"/>
                <a:ext cx="429491" cy="969818"/>
              </a:xfrm>
              <a:custGeom>
                <a:avLst/>
                <a:gdLst>
                  <a:gd name="connsiteX0" fmla="*/ 429491 w 429491"/>
                  <a:gd name="connsiteY0" fmla="*/ 0 h 969818"/>
                  <a:gd name="connsiteX1" fmla="*/ 318654 w 429491"/>
                  <a:gd name="connsiteY1" fmla="*/ 568036 h 969818"/>
                  <a:gd name="connsiteX2" fmla="*/ 0 w 429491"/>
                  <a:gd name="connsiteY2" fmla="*/ 969818 h 969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9491" h="969818">
                    <a:moveTo>
                      <a:pt x="429491" y="0"/>
                    </a:moveTo>
                    <a:cubicBezTo>
                      <a:pt x="409863" y="203200"/>
                      <a:pt x="390236" y="406400"/>
                      <a:pt x="318654" y="568036"/>
                    </a:cubicBezTo>
                    <a:cubicBezTo>
                      <a:pt x="247072" y="729672"/>
                      <a:pt x="123536" y="849745"/>
                      <a:pt x="0" y="969818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40" name="39 Forma libre"/>
              <p:cNvSpPr/>
              <p:nvPr/>
            </p:nvSpPr>
            <p:spPr>
              <a:xfrm>
                <a:off x="4887040" y="4197927"/>
                <a:ext cx="322269" cy="983673"/>
              </a:xfrm>
              <a:custGeom>
                <a:avLst/>
                <a:gdLst>
                  <a:gd name="connsiteX0" fmla="*/ 3615 w 322269"/>
                  <a:gd name="connsiteY0" fmla="*/ 0 h 983673"/>
                  <a:gd name="connsiteX1" fmla="*/ 45178 w 322269"/>
                  <a:gd name="connsiteY1" fmla="*/ 526473 h 983673"/>
                  <a:gd name="connsiteX2" fmla="*/ 322269 w 322269"/>
                  <a:gd name="connsiteY2" fmla="*/ 983673 h 983673"/>
                  <a:gd name="connsiteX3" fmla="*/ 322269 w 322269"/>
                  <a:gd name="connsiteY3" fmla="*/ 983673 h 983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269" h="983673">
                    <a:moveTo>
                      <a:pt x="3615" y="0"/>
                    </a:moveTo>
                    <a:cubicBezTo>
                      <a:pt x="-2158" y="181263"/>
                      <a:pt x="-7931" y="362527"/>
                      <a:pt x="45178" y="526473"/>
                    </a:cubicBezTo>
                    <a:cubicBezTo>
                      <a:pt x="98287" y="690419"/>
                      <a:pt x="322269" y="983673"/>
                      <a:pt x="322269" y="983673"/>
                    </a:cubicBezTo>
                    <a:lnTo>
                      <a:pt x="322269" y="983673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</p:grpSp>
        <p:grpSp>
          <p:nvGrpSpPr>
            <p:cNvPr id="5" name="56 Grupo"/>
            <p:cNvGrpSpPr/>
            <p:nvPr/>
          </p:nvGrpSpPr>
          <p:grpSpPr>
            <a:xfrm>
              <a:off x="1433896" y="911452"/>
              <a:ext cx="5806242" cy="2606109"/>
              <a:chOff x="1400064" y="763556"/>
              <a:chExt cx="5806242" cy="2606109"/>
            </a:xfrm>
          </p:grpSpPr>
          <p:sp>
            <p:nvSpPr>
              <p:cNvPr id="11" name="10 Elipse"/>
              <p:cNvSpPr/>
              <p:nvPr/>
            </p:nvSpPr>
            <p:spPr>
              <a:xfrm rot="19982425">
                <a:off x="5083385" y="1559070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12" name="11 Elipse"/>
              <p:cNvSpPr/>
              <p:nvPr/>
            </p:nvSpPr>
            <p:spPr>
              <a:xfrm rot="395528">
                <a:off x="3613602" y="1021492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13" name="12 Elipse"/>
              <p:cNvSpPr/>
              <p:nvPr/>
            </p:nvSpPr>
            <p:spPr>
              <a:xfrm rot="19982425">
                <a:off x="3685609" y="1441515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14" name="13 Elipse"/>
              <p:cNvSpPr/>
              <p:nvPr/>
            </p:nvSpPr>
            <p:spPr>
              <a:xfrm rot="8167250">
                <a:off x="4673768" y="2081447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15" name="14 Elipse"/>
              <p:cNvSpPr/>
              <p:nvPr/>
            </p:nvSpPr>
            <p:spPr>
              <a:xfrm rot="12983108">
                <a:off x="4025770" y="763556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16" name="15 Elipse"/>
              <p:cNvSpPr/>
              <p:nvPr/>
            </p:nvSpPr>
            <p:spPr>
              <a:xfrm rot="19982425">
                <a:off x="2813752" y="2375248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17" name="16 Elipse"/>
              <p:cNvSpPr/>
              <p:nvPr/>
            </p:nvSpPr>
            <p:spPr>
              <a:xfrm rot="20740445">
                <a:off x="1593288" y="2458339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18" name="17 Elipse"/>
              <p:cNvSpPr/>
              <p:nvPr/>
            </p:nvSpPr>
            <p:spPr>
              <a:xfrm rot="1018818">
                <a:off x="1932299" y="1773571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19" name="18 Elipse"/>
              <p:cNvSpPr/>
              <p:nvPr/>
            </p:nvSpPr>
            <p:spPr>
              <a:xfrm rot="19982425">
                <a:off x="1868221" y="2862138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20" name="19 Elipse"/>
              <p:cNvSpPr/>
              <p:nvPr/>
            </p:nvSpPr>
            <p:spPr>
              <a:xfrm rot="19982425">
                <a:off x="2421577" y="1985197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21" name="20 Elipse"/>
              <p:cNvSpPr/>
              <p:nvPr/>
            </p:nvSpPr>
            <p:spPr>
              <a:xfrm rot="1242258">
                <a:off x="2217330" y="2436419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22" name="21 Elipse"/>
              <p:cNvSpPr/>
              <p:nvPr/>
            </p:nvSpPr>
            <p:spPr>
              <a:xfrm rot="19982425">
                <a:off x="4561059" y="787113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23" name="22 Elipse"/>
              <p:cNvSpPr/>
              <p:nvPr/>
            </p:nvSpPr>
            <p:spPr>
              <a:xfrm rot="291012">
                <a:off x="2514834" y="2924805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24" name="23 Elipse"/>
              <p:cNvSpPr/>
              <p:nvPr/>
            </p:nvSpPr>
            <p:spPr>
              <a:xfrm rot="1234395">
                <a:off x="3004533" y="1892342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25" name="24 Elipse"/>
              <p:cNvSpPr/>
              <p:nvPr/>
            </p:nvSpPr>
            <p:spPr>
              <a:xfrm rot="553734">
                <a:off x="3770157" y="2101023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26" name="25 Elipse"/>
              <p:cNvSpPr/>
              <p:nvPr/>
            </p:nvSpPr>
            <p:spPr>
              <a:xfrm rot="1760880">
                <a:off x="4541391" y="1328062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27" name="26 Elipse"/>
              <p:cNvSpPr/>
              <p:nvPr/>
            </p:nvSpPr>
            <p:spPr>
              <a:xfrm rot="20429138">
                <a:off x="4269415" y="1772276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42" name="41 Elipse"/>
              <p:cNvSpPr/>
              <p:nvPr/>
            </p:nvSpPr>
            <p:spPr>
              <a:xfrm rot="1018818">
                <a:off x="1400064" y="1977434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43" name="42 Elipse"/>
              <p:cNvSpPr/>
              <p:nvPr/>
            </p:nvSpPr>
            <p:spPr>
              <a:xfrm rot="4804130">
                <a:off x="2265385" y="1433131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44" name="43 Elipse"/>
              <p:cNvSpPr/>
              <p:nvPr/>
            </p:nvSpPr>
            <p:spPr>
              <a:xfrm rot="17609947">
                <a:off x="5724395" y="2056238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45" name="44 Elipse"/>
              <p:cNvSpPr/>
              <p:nvPr/>
            </p:nvSpPr>
            <p:spPr>
              <a:xfrm rot="291012">
                <a:off x="5672621" y="2568334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46" name="45 Elipse"/>
              <p:cNvSpPr/>
              <p:nvPr/>
            </p:nvSpPr>
            <p:spPr>
              <a:xfrm rot="1414166">
                <a:off x="5774497" y="3086187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47" name="46 Elipse"/>
              <p:cNvSpPr/>
              <p:nvPr/>
            </p:nvSpPr>
            <p:spPr>
              <a:xfrm rot="3912669">
                <a:off x="5194573" y="2279149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49" name="48 Elipse"/>
              <p:cNvSpPr/>
              <p:nvPr/>
            </p:nvSpPr>
            <p:spPr>
              <a:xfrm rot="1749014">
                <a:off x="6278687" y="2875026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50" name="49 Elipse"/>
              <p:cNvSpPr/>
              <p:nvPr/>
            </p:nvSpPr>
            <p:spPr>
              <a:xfrm rot="15493470">
                <a:off x="6182611" y="1808365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51" name="50 Elipse"/>
              <p:cNvSpPr/>
              <p:nvPr/>
            </p:nvSpPr>
            <p:spPr>
              <a:xfrm rot="291012">
                <a:off x="6250961" y="2370807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53" name="52 Elipse"/>
              <p:cNvSpPr/>
              <p:nvPr/>
            </p:nvSpPr>
            <p:spPr>
              <a:xfrm rot="19860526">
                <a:off x="6729670" y="2578734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54" name="53 Elipse"/>
              <p:cNvSpPr/>
              <p:nvPr/>
            </p:nvSpPr>
            <p:spPr>
              <a:xfrm rot="20325932">
                <a:off x="6686052" y="1935030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55" name="54 Elipse"/>
              <p:cNvSpPr/>
              <p:nvPr/>
            </p:nvSpPr>
            <p:spPr>
              <a:xfrm rot="19982425">
                <a:off x="5099147" y="1038037"/>
                <a:ext cx="476636" cy="2834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</p:grpSp>
        <p:grpSp>
          <p:nvGrpSpPr>
            <p:cNvPr id="6" name="68 Grupo"/>
            <p:cNvGrpSpPr/>
            <p:nvPr/>
          </p:nvGrpSpPr>
          <p:grpSpPr>
            <a:xfrm>
              <a:off x="971600" y="3018206"/>
              <a:ext cx="210310" cy="266778"/>
              <a:chOff x="971600" y="3018206"/>
              <a:chExt cx="210310" cy="266778"/>
            </a:xfrm>
          </p:grpSpPr>
          <p:sp>
            <p:nvSpPr>
              <p:cNvPr id="67" name="66 Triángulo isósceles"/>
              <p:cNvSpPr/>
              <p:nvPr/>
            </p:nvSpPr>
            <p:spPr>
              <a:xfrm>
                <a:off x="971600" y="3178982"/>
                <a:ext cx="201727" cy="10600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68" name="67 Triángulo isósceles"/>
              <p:cNvSpPr/>
              <p:nvPr/>
            </p:nvSpPr>
            <p:spPr>
              <a:xfrm rot="10800000">
                <a:off x="971600" y="3018206"/>
                <a:ext cx="210310" cy="12276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</p:grpSp>
        <p:grpSp>
          <p:nvGrpSpPr>
            <p:cNvPr id="7" name="69 Grupo"/>
            <p:cNvGrpSpPr/>
            <p:nvPr/>
          </p:nvGrpSpPr>
          <p:grpSpPr>
            <a:xfrm>
              <a:off x="7635197" y="3055755"/>
              <a:ext cx="210310" cy="266778"/>
              <a:chOff x="971600" y="3018206"/>
              <a:chExt cx="210310" cy="266778"/>
            </a:xfrm>
          </p:grpSpPr>
          <p:sp>
            <p:nvSpPr>
              <p:cNvPr id="71" name="70 Triángulo isósceles"/>
              <p:cNvSpPr/>
              <p:nvPr/>
            </p:nvSpPr>
            <p:spPr>
              <a:xfrm>
                <a:off x="971600" y="3178982"/>
                <a:ext cx="201727" cy="10600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72" name="71 Triángulo isósceles"/>
              <p:cNvSpPr/>
              <p:nvPr/>
            </p:nvSpPr>
            <p:spPr>
              <a:xfrm rot="10800000">
                <a:off x="971600" y="3018206"/>
                <a:ext cx="210310" cy="12276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</p:grpSp>
        <p:grpSp>
          <p:nvGrpSpPr>
            <p:cNvPr id="8" name="72 Grupo"/>
            <p:cNvGrpSpPr/>
            <p:nvPr/>
          </p:nvGrpSpPr>
          <p:grpSpPr>
            <a:xfrm rot="16015658">
              <a:off x="4258218" y="6174983"/>
              <a:ext cx="232973" cy="332096"/>
              <a:chOff x="770102" y="3008596"/>
              <a:chExt cx="210310" cy="266908"/>
            </a:xfrm>
          </p:grpSpPr>
          <p:sp>
            <p:nvSpPr>
              <p:cNvPr id="74" name="73 Triángulo isósceles"/>
              <p:cNvSpPr/>
              <p:nvPr/>
            </p:nvSpPr>
            <p:spPr>
              <a:xfrm>
                <a:off x="770804" y="3169502"/>
                <a:ext cx="201726" cy="10600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75" name="74 Triángulo isósceles"/>
              <p:cNvSpPr/>
              <p:nvPr/>
            </p:nvSpPr>
            <p:spPr>
              <a:xfrm rot="10800000">
                <a:off x="770102" y="3008596"/>
                <a:ext cx="210310" cy="12276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</p:grpSp>
        <p:grpSp>
          <p:nvGrpSpPr>
            <p:cNvPr id="9" name="75 Grupo"/>
            <p:cNvGrpSpPr/>
            <p:nvPr/>
          </p:nvGrpSpPr>
          <p:grpSpPr>
            <a:xfrm rot="16015658">
              <a:off x="4310196" y="126873"/>
              <a:ext cx="232973" cy="331857"/>
              <a:chOff x="820527" y="3011176"/>
              <a:chExt cx="210311" cy="266716"/>
            </a:xfrm>
          </p:grpSpPr>
          <p:sp>
            <p:nvSpPr>
              <p:cNvPr id="77" name="76 Triángulo isósceles"/>
              <p:cNvSpPr/>
              <p:nvPr/>
            </p:nvSpPr>
            <p:spPr>
              <a:xfrm>
                <a:off x="821231" y="3171890"/>
                <a:ext cx="201727" cy="10600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sp>
            <p:nvSpPr>
              <p:cNvPr id="78" name="77 Triángulo isósceles"/>
              <p:cNvSpPr/>
              <p:nvPr/>
            </p:nvSpPr>
            <p:spPr>
              <a:xfrm rot="10800000">
                <a:off x="820527" y="3011176"/>
                <a:ext cx="210311" cy="12276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</p:grpSp>
      </p:grpSp>
      <p:sp>
        <p:nvSpPr>
          <p:cNvPr id="3" name="2 CuadroTexto"/>
          <p:cNvSpPr txBox="1"/>
          <p:nvPr/>
        </p:nvSpPr>
        <p:spPr>
          <a:xfrm>
            <a:off x="1403648" y="191542"/>
            <a:ext cx="5968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PILARES DE LA DIRECCIÓN Y EL LIDERAZGO</a:t>
            </a:r>
            <a:endParaRPr lang="es-MX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4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60040" y="404664"/>
            <a:ext cx="831641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CONCEPTOS DE DIRECCIÓN</a:t>
            </a:r>
          </a:p>
          <a:p>
            <a:pPr algn="ctr">
              <a:lnSpc>
                <a:spcPct val="150000"/>
              </a:lnSpc>
            </a:pPr>
            <a:endParaRPr lang="es-MX" sz="24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Leonard J.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Kazmier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(2007).- Es la guía y supervisión de los esfuerzos de los subordinados para alcanzar las metas de la organización.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Robert B.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Buchele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(2007).- Comprende  la influencia interpersonal de la administrador a través de la cual logra que sus subordinados obtengan los objetivos de la organización.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116632"/>
            <a:ext cx="842493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CONCEPTOS DE DIRECCIÓN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Joel J. Lerner y H. A. Baker (2007).- Consiste en dirigir las operaciones mediante la cooperación del esfuerzo de los subordinados para obtener altos niveles de productividad mediante la motivación y la supervisión.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José  Manuel (2007).- Define como proceso de influencia consciente, sistemática y establece de los órganos de la dirección sobre los colectivos humanos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798959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COMPONENTES DE LA DIRECCIÓN</a:t>
            </a:r>
          </a:p>
          <a:p>
            <a:pPr algn="just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    Aspectos en común:</a:t>
            </a:r>
          </a:p>
          <a:p>
            <a:pPr algn="just">
              <a:lnSpc>
                <a:spcPct val="150000"/>
              </a:lnSpc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 elemento humano</a:t>
            </a: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Supervisión de esfuerzos</a:t>
            </a: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Cooperación del esfuerzo de los subordinados</a:t>
            </a:r>
          </a:p>
          <a:p>
            <a:pPr algn="just">
              <a:lnSpc>
                <a:spcPct val="15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7584" y="686301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Para qué la dirección exista requiere dos aspectos importantes:</a:t>
            </a:r>
          </a:p>
          <a:p>
            <a:pPr algn="just">
              <a:lnSpc>
                <a:spcPct val="150000"/>
              </a:lnSpc>
            </a:pPr>
            <a:endParaRPr lang="es-MX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Empresa o institución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El directivo </a:t>
            </a: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Misión y Visión</a:t>
            </a: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Metas</a:t>
            </a: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Equipo de personas</a:t>
            </a:r>
            <a:endParaRPr lang="es-MX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800700"/>
            <a:ext cx="734481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Habilidades interpersonales de directivo.</a:t>
            </a:r>
            <a:endParaRPr lang="es-MX" sz="2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Liderazgo</a:t>
            </a: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Saber Guiar</a:t>
            </a: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Motivación</a:t>
            </a: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Influencia interpersonal</a:t>
            </a:r>
          </a:p>
          <a:p>
            <a:pPr algn="ctr">
              <a:lnSpc>
                <a:spcPct val="150000"/>
              </a:lnSpc>
            </a:pPr>
            <a:r>
              <a:rPr lang="es-MX" sz="2800" dirty="0" smtClean="0">
                <a:latin typeface="Arial" pitchFamily="34" charset="0"/>
                <a:cs typeface="Arial" pitchFamily="34" charset="0"/>
              </a:rPr>
              <a:t>Coordinación</a:t>
            </a:r>
          </a:p>
          <a:p>
            <a:pPr algn="just">
              <a:lnSpc>
                <a:spcPct val="15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911886" y="457508"/>
            <a:ext cx="756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PROCESO ADMINISTRATIVO Y SUS FASES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19 Grupo"/>
          <p:cNvGrpSpPr/>
          <p:nvPr/>
        </p:nvGrpSpPr>
        <p:grpSpPr>
          <a:xfrm>
            <a:off x="539552" y="1196752"/>
            <a:ext cx="8237614" cy="4896544"/>
            <a:chOff x="539552" y="980728"/>
            <a:chExt cx="8237614" cy="4896544"/>
          </a:xfrm>
        </p:grpSpPr>
        <p:sp>
          <p:nvSpPr>
            <p:cNvPr id="15" name="14 Rectángulo"/>
            <p:cNvSpPr/>
            <p:nvPr/>
          </p:nvSpPr>
          <p:spPr>
            <a:xfrm>
              <a:off x="539552" y="980728"/>
              <a:ext cx="8237614" cy="48965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" name="13 Grupo"/>
            <p:cNvGrpSpPr/>
            <p:nvPr/>
          </p:nvGrpSpPr>
          <p:grpSpPr>
            <a:xfrm>
              <a:off x="899592" y="1577056"/>
              <a:ext cx="7587041" cy="3652144"/>
              <a:chOff x="79324" y="1727916"/>
              <a:chExt cx="8926205" cy="4269613"/>
            </a:xfrm>
          </p:grpSpPr>
          <p:grpSp>
            <p:nvGrpSpPr>
              <p:cNvPr id="3" name="2 Grupo"/>
              <p:cNvGrpSpPr/>
              <p:nvPr/>
            </p:nvGrpSpPr>
            <p:grpSpPr>
              <a:xfrm>
                <a:off x="79324" y="1727916"/>
                <a:ext cx="8926205" cy="4269613"/>
                <a:chOff x="-47770" y="1047462"/>
                <a:chExt cx="8926205" cy="4269613"/>
              </a:xfrm>
            </p:grpSpPr>
            <p:sp>
              <p:nvSpPr>
                <p:cNvPr id="4" name="3 CuadroTexto"/>
                <p:cNvSpPr txBox="1"/>
                <p:nvPr/>
              </p:nvSpPr>
              <p:spPr>
                <a:xfrm>
                  <a:off x="-18661" y="1294505"/>
                  <a:ext cx="1831628" cy="431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Fase estática</a:t>
                  </a:r>
                  <a:endParaRPr lang="es-MX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4 CuadroTexto"/>
                <p:cNvSpPr txBox="1"/>
                <p:nvPr/>
              </p:nvSpPr>
              <p:spPr>
                <a:xfrm>
                  <a:off x="3154966" y="1047462"/>
                  <a:ext cx="1409177" cy="1079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Prever</a:t>
                  </a:r>
                </a:p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Planear</a:t>
                  </a:r>
                </a:p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Organizar</a:t>
                  </a:r>
                  <a:endParaRPr lang="es-MX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5 CuadroTexto"/>
                <p:cNvSpPr txBox="1"/>
                <p:nvPr/>
              </p:nvSpPr>
              <p:spPr>
                <a:xfrm>
                  <a:off x="-47770" y="4583515"/>
                  <a:ext cx="1982505" cy="431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Fase dinámica</a:t>
                  </a:r>
                  <a:endParaRPr lang="es-MX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6 CuadroTexto"/>
                <p:cNvSpPr txBox="1"/>
                <p:nvPr/>
              </p:nvSpPr>
              <p:spPr>
                <a:xfrm>
                  <a:off x="5885065" y="1130934"/>
                  <a:ext cx="2993370" cy="755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Funciones mecánicas, </a:t>
                  </a:r>
                </a:p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habilidades técnicas</a:t>
                  </a:r>
                  <a:endParaRPr lang="es-MX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7 CuadroTexto"/>
                <p:cNvSpPr txBox="1"/>
                <p:nvPr/>
              </p:nvSpPr>
              <p:spPr>
                <a:xfrm>
                  <a:off x="3280296" y="4237637"/>
                  <a:ext cx="1333740" cy="1079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Integrar</a:t>
                  </a:r>
                </a:p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Dirigir</a:t>
                  </a:r>
                </a:p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Controlar</a:t>
                  </a:r>
                  <a:endParaRPr lang="es-MX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8 CuadroTexto"/>
                <p:cNvSpPr txBox="1"/>
                <p:nvPr/>
              </p:nvSpPr>
              <p:spPr>
                <a:xfrm>
                  <a:off x="5947826" y="4399825"/>
                  <a:ext cx="2917932" cy="755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Funciones dinámicas, </a:t>
                  </a:r>
                </a:p>
                <a:p>
                  <a:r>
                    <a:rPr lang="es-MX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habilidades técnicas</a:t>
                  </a:r>
                  <a:endParaRPr lang="es-MX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" name="1 Grupo"/>
                <p:cNvGrpSpPr/>
                <p:nvPr/>
              </p:nvGrpSpPr>
              <p:grpSpPr>
                <a:xfrm>
                  <a:off x="988522" y="1245265"/>
                  <a:ext cx="6304824" cy="3954559"/>
                  <a:chOff x="988522" y="1245265"/>
                  <a:chExt cx="6304824" cy="3954559"/>
                </a:xfrm>
              </p:grpSpPr>
              <p:cxnSp>
                <p:nvCxnSpPr>
                  <p:cNvPr id="11" name="10 Conector recto de flecha"/>
                  <p:cNvCxnSpPr/>
                  <p:nvPr/>
                </p:nvCxnSpPr>
                <p:spPr>
                  <a:xfrm>
                    <a:off x="988522" y="1719907"/>
                    <a:ext cx="0" cy="2789213"/>
                  </a:xfrm>
                  <a:prstGeom prst="straightConnector1">
                    <a:avLst/>
                  </a:prstGeom>
                  <a:ln w="571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12 Conector recto de flecha"/>
                  <p:cNvCxnSpPr/>
                  <p:nvPr/>
                </p:nvCxnSpPr>
                <p:spPr>
                  <a:xfrm flipH="1">
                    <a:off x="7275072" y="1899877"/>
                    <a:ext cx="18274" cy="2476260"/>
                  </a:xfrm>
                  <a:prstGeom prst="straightConnector1">
                    <a:avLst/>
                  </a:prstGeom>
                  <a:ln w="571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" name="36 Grupo"/>
                  <p:cNvGrpSpPr/>
                  <p:nvPr/>
                </p:nvGrpSpPr>
                <p:grpSpPr>
                  <a:xfrm>
                    <a:off x="1924626" y="1245265"/>
                    <a:ext cx="1230340" cy="673549"/>
                    <a:chOff x="1924626" y="1245265"/>
                    <a:chExt cx="1230340" cy="673549"/>
                  </a:xfrm>
                </p:grpSpPr>
                <p:cxnSp>
                  <p:nvCxnSpPr>
                    <p:cNvPr id="17" name="16 Conector recto"/>
                    <p:cNvCxnSpPr/>
                    <p:nvPr/>
                  </p:nvCxnSpPr>
                  <p:spPr>
                    <a:xfrm>
                      <a:off x="1924626" y="1555329"/>
                      <a:ext cx="1224136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20 Conector recto"/>
                    <p:cNvCxnSpPr/>
                    <p:nvPr/>
                  </p:nvCxnSpPr>
                  <p:spPr>
                    <a:xfrm flipV="1">
                      <a:off x="1924626" y="1245265"/>
                      <a:ext cx="1224136" cy="30324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21 Conector recto"/>
                    <p:cNvCxnSpPr/>
                    <p:nvPr/>
                  </p:nvCxnSpPr>
                  <p:spPr>
                    <a:xfrm>
                      <a:off x="1930830" y="1556792"/>
                      <a:ext cx="1224136" cy="36202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37 Grupo"/>
                  <p:cNvGrpSpPr/>
                  <p:nvPr/>
                </p:nvGrpSpPr>
                <p:grpSpPr>
                  <a:xfrm>
                    <a:off x="2068642" y="4534556"/>
                    <a:ext cx="1224136" cy="665268"/>
                    <a:chOff x="2140650" y="1278982"/>
                    <a:chExt cx="1224136" cy="665268"/>
                  </a:xfrm>
                </p:grpSpPr>
                <p:cxnSp>
                  <p:nvCxnSpPr>
                    <p:cNvPr id="39" name="38 Conector recto"/>
                    <p:cNvCxnSpPr/>
                    <p:nvPr/>
                  </p:nvCxnSpPr>
                  <p:spPr>
                    <a:xfrm>
                      <a:off x="2140650" y="1582228"/>
                      <a:ext cx="1224136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39 Conector recto"/>
                    <p:cNvCxnSpPr/>
                    <p:nvPr/>
                  </p:nvCxnSpPr>
                  <p:spPr>
                    <a:xfrm flipV="1">
                      <a:off x="2140650" y="1278982"/>
                      <a:ext cx="1224136" cy="30324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40 Conector recto"/>
                    <p:cNvCxnSpPr/>
                    <p:nvPr/>
                  </p:nvCxnSpPr>
                  <p:spPr>
                    <a:xfrm>
                      <a:off x="2140650" y="1582228"/>
                      <a:ext cx="1224136" cy="36202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8" name="11 Grupo"/>
              <p:cNvGrpSpPr/>
              <p:nvPr/>
            </p:nvGrpSpPr>
            <p:grpSpPr>
              <a:xfrm rot="10800000">
                <a:off x="4576076" y="1925716"/>
                <a:ext cx="1322776" cy="673553"/>
                <a:chOff x="5572882" y="478439"/>
                <a:chExt cx="1224136" cy="504525"/>
              </a:xfrm>
            </p:grpSpPr>
            <p:cxnSp>
              <p:nvCxnSpPr>
                <p:cNvPr id="29" name="28 Conector recto"/>
                <p:cNvCxnSpPr/>
                <p:nvPr/>
              </p:nvCxnSpPr>
              <p:spPr>
                <a:xfrm>
                  <a:off x="5572882" y="734011"/>
                  <a:ext cx="12241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/>
                <p:nvPr/>
              </p:nvCxnSpPr>
              <p:spPr>
                <a:xfrm rot="10800000" flipH="1">
                  <a:off x="5579085" y="478439"/>
                  <a:ext cx="1111360" cy="2472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/>
                <p:nvPr/>
              </p:nvCxnSpPr>
              <p:spPr>
                <a:xfrm rot="10800000" flipH="1" flipV="1">
                  <a:off x="5579086" y="735474"/>
                  <a:ext cx="1217932" cy="24749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32 Grupo"/>
              <p:cNvGrpSpPr/>
              <p:nvPr/>
            </p:nvGrpSpPr>
            <p:grpSpPr>
              <a:xfrm rot="10800000">
                <a:off x="4754687" y="5189574"/>
                <a:ext cx="1329482" cy="648346"/>
                <a:chOff x="5436095" y="518641"/>
                <a:chExt cx="1230341" cy="551319"/>
              </a:xfrm>
            </p:grpSpPr>
            <p:cxnSp>
              <p:nvCxnSpPr>
                <p:cNvPr id="34" name="33 Conector recto"/>
                <p:cNvCxnSpPr/>
                <p:nvPr/>
              </p:nvCxnSpPr>
              <p:spPr>
                <a:xfrm rot="10800000" flipH="1">
                  <a:off x="5436096" y="828707"/>
                  <a:ext cx="12241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/>
                <p:nvPr/>
              </p:nvCxnSpPr>
              <p:spPr>
                <a:xfrm rot="10800000" flipH="1">
                  <a:off x="5436095" y="518641"/>
                  <a:ext cx="1224138" cy="303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/>
                <p:nvPr/>
              </p:nvCxnSpPr>
              <p:spPr>
                <a:xfrm rot="10800000" flipH="1" flipV="1">
                  <a:off x="5442300" y="830170"/>
                  <a:ext cx="1224136" cy="23979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xmlns="" val="42883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260648"/>
            <a:ext cx="828092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Arial" pitchFamily="34" charset="0"/>
                <a:cs typeface="Arial" pitchFamily="34" charset="0"/>
              </a:rPr>
              <a:t>ADMINISTRACIÓN Y DIRECCIÓN</a:t>
            </a:r>
          </a:p>
          <a:p>
            <a:pPr algn="ctr"/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Administración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: Ciencia mediante la cual  se logran los propósitos y objetivos por conducto del esfuerzo humano coordinado.</a:t>
            </a:r>
          </a:p>
          <a:p>
            <a:pPr algn="ctr">
              <a:lnSpc>
                <a:spcPct val="150000"/>
              </a:lnSpc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Conformado por dos fases y seis etapas donde la quinta fase es la dirección.</a:t>
            </a:r>
          </a:p>
          <a:p>
            <a:pPr algn="ctr">
              <a:lnSpc>
                <a:spcPct val="150000"/>
              </a:lnSpc>
            </a:pPr>
            <a:endParaRPr lang="es-MX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objetivo de la dirección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 es organizar los miembros del grupo y coordinar, dirigir, liderar y supervisar sus actividades  para obtener los resultados y metas deseados.</a:t>
            </a:r>
            <a:endParaRPr lang="es-MX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1696</Words>
  <Application>Microsoft Office PowerPoint</Application>
  <PresentationFormat>Presentación en pantalla (4:3)</PresentationFormat>
  <Paragraphs>235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FLORES</dc:creator>
  <cp:lastModifiedBy>Carlos Hdz</cp:lastModifiedBy>
  <cp:revision>42</cp:revision>
  <dcterms:created xsi:type="dcterms:W3CDTF">2014-01-30T16:05:22Z</dcterms:created>
  <dcterms:modified xsi:type="dcterms:W3CDTF">2014-02-06T08:04:52Z</dcterms:modified>
</cp:coreProperties>
</file>