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7" r:id="rId2"/>
    <p:sldId id="256" r:id="rId3"/>
    <p:sldId id="276" r:id="rId4"/>
    <p:sldId id="257" r:id="rId5"/>
    <p:sldId id="277" r:id="rId6"/>
    <p:sldId id="278" r:id="rId7"/>
    <p:sldId id="288" r:id="rId8"/>
    <p:sldId id="266" r:id="rId9"/>
    <p:sldId id="258" r:id="rId10"/>
    <p:sldId id="267" r:id="rId11"/>
    <p:sldId id="279" r:id="rId12"/>
    <p:sldId id="280" r:id="rId13"/>
    <p:sldId id="260" r:id="rId14"/>
    <p:sldId id="268" r:id="rId15"/>
    <p:sldId id="261" r:id="rId16"/>
    <p:sldId id="262" r:id="rId17"/>
    <p:sldId id="269" r:id="rId18"/>
    <p:sldId id="281" r:id="rId19"/>
    <p:sldId id="263" r:id="rId20"/>
    <p:sldId id="264" r:id="rId21"/>
    <p:sldId id="265" r:id="rId22"/>
    <p:sldId id="284" r:id="rId23"/>
    <p:sldId id="282" r:id="rId24"/>
    <p:sldId id="283" r:id="rId25"/>
    <p:sldId id="270" r:id="rId26"/>
    <p:sldId id="285" r:id="rId27"/>
    <p:sldId id="286" r:id="rId28"/>
    <p:sldId id="271" r:id="rId29"/>
    <p:sldId id="272" r:id="rId30"/>
    <p:sldId id="273" r:id="rId31"/>
    <p:sldId id="274" r:id="rId32"/>
    <p:sldId id="275" r:id="rId3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456" autoAdjust="0"/>
  </p:normalViewPr>
  <p:slideViewPr>
    <p:cSldViewPr snapToGrid="0">
      <p:cViewPr varScale="1">
        <p:scale>
          <a:sx n="71" d="100"/>
          <a:sy n="71" d="100"/>
        </p:scale>
        <p:origin x="-45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27B52-6C84-40ED-974C-CAE84EC0DB20}" type="datetimeFigureOut">
              <a:rPr lang="es-MX" smtClean="0"/>
              <a:pPr/>
              <a:t>05/02/2014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11213-F630-4DCA-A5C2-199D14CEABCA}" type="slidenum">
              <a:rPr lang="es-MX" smtClean="0"/>
              <a:pPr/>
              <a:t>‹Nº›</a:t>
            </a:fld>
            <a:endParaRPr lang="es-MX"/>
          </a:p>
        </p:txBody>
      </p:sp>
    </p:spTree>
    <p:extLst>
      <p:ext uri="{BB962C8B-B14F-4D97-AF65-F5344CB8AC3E}">
        <p14:creationId xmlns:p14="http://schemas.microsoft.com/office/powerpoint/2010/main" xmlns="" val="2096261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7211213-F630-4DCA-A5C2-199D14CEABCA}" type="slidenum">
              <a:rPr lang="es-MX" smtClean="0"/>
              <a:pPr/>
              <a:t>28</a:t>
            </a:fld>
            <a:endParaRPr lang="es-MX"/>
          </a:p>
        </p:txBody>
      </p:sp>
    </p:spTree>
    <p:extLst>
      <p:ext uri="{BB962C8B-B14F-4D97-AF65-F5344CB8AC3E}">
        <p14:creationId xmlns:p14="http://schemas.microsoft.com/office/powerpoint/2010/main" xmlns="" val="302398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290069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264232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396025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16616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110587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78084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399613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8850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204295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242919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DE19B1F-11CB-4DC6-ABD6-07E000D09D8A}" type="datetimeFigureOut">
              <a:rPr lang="es-MX" smtClean="0"/>
              <a:pPr/>
              <a:t>05/02/2014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211890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19B1F-11CB-4DC6-ABD6-07E000D09D8A}" type="datetimeFigureOut">
              <a:rPr lang="es-MX" smtClean="0"/>
              <a:pPr/>
              <a:t>05/02/2014</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AE199-B959-4D14-A16E-77178DD20F65}" type="slidenum">
              <a:rPr lang="es-MX" smtClean="0"/>
              <a:pPr/>
              <a:t>‹Nº›</a:t>
            </a:fld>
            <a:endParaRPr lang="es-MX"/>
          </a:p>
        </p:txBody>
      </p:sp>
    </p:spTree>
    <p:extLst>
      <p:ext uri="{BB962C8B-B14F-4D97-AF65-F5344CB8AC3E}">
        <p14:creationId xmlns:p14="http://schemas.microsoft.com/office/powerpoint/2010/main" xmlns="" val="1422783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83360" y="2300923"/>
            <a:ext cx="9144000" cy="2387600"/>
          </a:xfrm>
        </p:spPr>
        <p:txBody>
          <a:bodyPr>
            <a:normAutofit fontScale="90000"/>
          </a:bodyPr>
          <a:lstStyle/>
          <a:p>
            <a:r>
              <a:rPr lang="es-MX" b="1" dirty="0">
                <a:latin typeface="Arial" panose="020B0604020202020204" pitchFamily="34" charset="0"/>
                <a:ea typeface="Times New Roman" panose="02020603050405020304" pitchFamily="18" charset="0"/>
                <a:cs typeface="Times New Roman" panose="02020603050405020304" pitchFamily="18" charset="0"/>
              </a:rPr>
              <a:t>ADMINISTRACIÓN DEL TIEMPO</a:t>
            </a:r>
            <a:r>
              <a:rPr lang="es-MX" dirty="0">
                <a:latin typeface="Calibri" panose="020F0502020204030204" pitchFamily="34" charset="0"/>
                <a:ea typeface="Times New Roman" panose="02020603050405020304" pitchFamily="18" charset="0"/>
                <a:cs typeface="Times New Roman" panose="02020603050405020304" pitchFamily="18" charset="0"/>
              </a:rPr>
              <a:t/>
            </a:r>
            <a:br>
              <a:rPr lang="es-MX" dirty="0">
                <a:latin typeface="Calibri" panose="020F0502020204030204" pitchFamily="34" charset="0"/>
                <a:ea typeface="Times New Roman" panose="02020603050405020304" pitchFamily="18" charset="0"/>
                <a:cs typeface="Times New Roman" panose="02020603050405020304" pitchFamily="18" charset="0"/>
              </a:rPr>
            </a:br>
            <a:endParaRPr lang="es-MX" dirty="0"/>
          </a:p>
        </p:txBody>
      </p:sp>
    </p:spTree>
    <p:extLst>
      <p:ext uri="{BB962C8B-B14F-4D97-AF65-F5344CB8AC3E}">
        <p14:creationId xmlns:p14="http://schemas.microsoft.com/office/powerpoint/2010/main" xmlns="" val="97502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4813" y="299803"/>
            <a:ext cx="11632367" cy="7078861"/>
          </a:xfrm>
          <a:prstGeom prst="rect">
            <a:avLst/>
          </a:prstGeom>
        </p:spPr>
        <p:txBody>
          <a:bodyPr wrap="square">
            <a:spAutoFit/>
          </a:bodyPr>
          <a:lstStyle/>
          <a:p>
            <a:pPr algn="just"/>
            <a:r>
              <a:rPr lang="es-MX" sz="2800" b="1" dirty="0" smtClean="0">
                <a:latin typeface="Arial" panose="020B0604020202020204" pitchFamily="34" charset="0"/>
                <a:ea typeface="Times New Roman" panose="02020603050405020304" pitchFamily="18" charset="0"/>
                <a:cs typeface="Times New Roman" panose="02020603050405020304" pitchFamily="18" charset="0"/>
              </a:rPr>
              <a:t>SELECCIONAR LAS METAS DEL CUADRANTE II EN CADA ROL </a:t>
            </a:r>
          </a:p>
          <a:p>
            <a:pPr algn="just"/>
            <a:endParaRPr lang="en-US" b="1" i="1"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200000"/>
              </a:lnSpc>
            </a:pPr>
            <a:r>
              <a:rPr lang="es-MX" sz="2400" dirty="0" smtClean="0">
                <a:latin typeface="Arial" panose="020B0604020202020204" pitchFamily="34" charset="0"/>
                <a:cs typeface="Arial" panose="020B0604020202020204" pitchFamily="34" charset="0"/>
              </a:rPr>
              <a:t>Fijar metas alcanzables a largo y mediano plazos. El término contexto nos recuerda que el liderazgo personal no consiste tan sólo en una vista a largo alcance, sino en una comprensión de amplio alcance. </a:t>
            </a:r>
          </a:p>
          <a:p>
            <a:pPr algn="just">
              <a:lnSpc>
                <a:spcPct val="200000"/>
              </a:lnSpc>
            </a:pPr>
            <a:endParaRPr lang="es-MX" sz="2400" dirty="0">
              <a:latin typeface="Arial" panose="020B0604020202020204" pitchFamily="34" charset="0"/>
              <a:cs typeface="Arial" panose="020B0604020202020204" pitchFamily="34" charset="0"/>
            </a:endParaRPr>
          </a:p>
          <a:p>
            <a:pPr algn="just">
              <a:lnSpc>
                <a:spcPct val="200000"/>
              </a:lnSpc>
            </a:pPr>
            <a:r>
              <a:rPr lang="es-MX" sz="2400" dirty="0" smtClean="0">
                <a:latin typeface="Arial" panose="020B0604020202020204" pitchFamily="34" charset="0"/>
                <a:cs typeface="Arial" panose="020B0604020202020204" pitchFamily="34" charset="0"/>
              </a:rPr>
              <a:t>Es por eso que se recomienda establecer una lista de las probables actividades a realizar, así como establecer las metas que se quieren lograr en almenos un plazo semanal</a:t>
            </a:r>
          </a:p>
          <a:p>
            <a:endParaRPr lang="es-MX" sz="2400" dirty="0">
              <a:latin typeface="Arial" panose="020B0604020202020204" pitchFamily="34" charset="0"/>
              <a:cs typeface="Arial" panose="020B0604020202020204" pitchFamily="34" charset="0"/>
            </a:endParaRPr>
          </a:p>
          <a:p>
            <a:endParaRPr lang="es-MX" sz="2400" dirty="0" smtClean="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10630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616" t="12054" r="3382" b="25446"/>
          <a:stretch/>
        </p:blipFill>
        <p:spPr>
          <a:xfrm>
            <a:off x="91440" y="2134470"/>
            <a:ext cx="12100560" cy="4572001"/>
          </a:xfrm>
          <a:prstGeom prst="rect">
            <a:avLst/>
          </a:prstGeom>
        </p:spPr>
      </p:pic>
      <p:sp>
        <p:nvSpPr>
          <p:cNvPr id="3" name="Rectángulo 2"/>
          <p:cNvSpPr/>
          <p:nvPr/>
        </p:nvSpPr>
        <p:spPr>
          <a:xfrm>
            <a:off x="554736" y="169617"/>
            <a:ext cx="11173968" cy="1569660"/>
          </a:xfrm>
          <a:prstGeom prst="rect">
            <a:avLst/>
          </a:prstGeom>
        </p:spPr>
        <p:txBody>
          <a:bodyPr wrap="square">
            <a:spAutoFit/>
          </a:bodyPr>
          <a:lstStyle/>
          <a:p>
            <a:r>
              <a:rPr lang="es-MX" sz="2400" b="1" dirty="0" smtClean="0">
                <a:latin typeface="Arial" panose="020B0604020202020204" pitchFamily="34" charset="0"/>
                <a:ea typeface="Times New Roman" panose="02020603050405020304" pitchFamily="18" charset="0"/>
                <a:cs typeface="Times New Roman" panose="02020603050405020304" pitchFamily="18" charset="0"/>
              </a:rPr>
              <a:t>SELECCIONAR LAS METAS DEL CUADRANTE II EN CADA ROL </a:t>
            </a:r>
            <a:endParaRPr lang="es-MX" sz="2400" b="1" i="1" dirty="0" smtClean="0">
              <a:latin typeface="Arial" panose="020B0604020202020204" pitchFamily="34" charset="0"/>
              <a:ea typeface="Times New Roman" panose="02020603050405020304" pitchFamily="18" charset="0"/>
              <a:cs typeface="Times New Roman" panose="02020603050405020304" pitchFamily="18" charset="0"/>
            </a:endParaRPr>
          </a:p>
          <a:p>
            <a:endParaRPr lang="es-MX" sz="2400" b="1" i="1" dirty="0">
              <a:latin typeface="Arial" panose="020B0604020202020204" pitchFamily="34" charset="0"/>
              <a:ea typeface="Times New Roman" panose="02020603050405020304" pitchFamily="18" charset="0"/>
              <a:cs typeface="Times New Roman" panose="02020603050405020304" pitchFamily="18" charset="0"/>
            </a:endParaRPr>
          </a:p>
          <a:p>
            <a:r>
              <a:rPr lang="es-MX" sz="2400" dirty="0" smtClean="0">
                <a:latin typeface="Arial" panose="020B0604020202020204" pitchFamily="34" charset="0"/>
                <a:ea typeface="Times New Roman" panose="02020603050405020304" pitchFamily="18" charset="0"/>
                <a:cs typeface="Times New Roman" panose="02020603050405020304" pitchFamily="18" charset="0"/>
              </a:rPr>
              <a:t>En esta figura se mencionan cuatro importantes habilidades humanas que se  deben  tomar en cuenta para poder administrar el tiempo.</a:t>
            </a:r>
          </a:p>
        </p:txBody>
      </p:sp>
    </p:spTree>
    <p:extLst>
      <p:ext uri="{BB962C8B-B14F-4D97-AF65-F5344CB8AC3E}">
        <p14:creationId xmlns:p14="http://schemas.microsoft.com/office/powerpoint/2010/main" xmlns="" val="33857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0624" y="347472"/>
            <a:ext cx="11338560" cy="5262979"/>
          </a:xfrm>
          <a:prstGeom prst="rect">
            <a:avLst/>
          </a:prstGeom>
        </p:spPr>
        <p:txBody>
          <a:bodyPr wrap="square">
            <a:spAutoFit/>
          </a:bodyPr>
          <a:lstStyle/>
          <a:p>
            <a:pPr algn="just"/>
            <a:r>
              <a:rPr lang="es-MX" sz="2400" b="1" dirty="0" smtClean="0">
                <a:latin typeface="Arial" panose="020B0604020202020204" pitchFamily="34" charset="0"/>
                <a:ea typeface="Times New Roman" panose="02020603050405020304" pitchFamily="18" charset="0"/>
                <a:cs typeface="Times New Roman" panose="02020603050405020304" pitchFamily="18" charset="0"/>
              </a:rPr>
              <a:t>SELECCIONAR LAS METAS DEL CUADRANTE II EN CADA ROL </a:t>
            </a:r>
            <a:endParaRPr lang="es-MX" sz="2400" b="1" i="1" dirty="0" smtClean="0">
              <a:latin typeface="Arial" panose="020B0604020202020204" pitchFamily="34" charset="0"/>
              <a:ea typeface="Times New Roman" panose="02020603050405020304" pitchFamily="18" charset="0"/>
              <a:cs typeface="Times New Roman" panose="02020603050405020304" pitchFamily="18"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Autoconocimiento</a:t>
            </a:r>
            <a:r>
              <a:rPr lang="es-MX" sz="2400" dirty="0">
                <a:latin typeface="Arial" panose="020B0604020202020204" pitchFamily="34" charset="0"/>
                <a:cs typeface="Arial" panose="020B0604020202020204" pitchFamily="34" charset="0"/>
              </a:rPr>
              <a:t>. Nos da la evaluación exacta de nuestra capacidad y el saldo de nuestra cuenta de integridad personal. Capacidad para crear integridad. </a:t>
            </a:r>
          </a:p>
          <a:p>
            <a:pPr algn="just"/>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Conciencia. Sincroniza la misión y los principios respondiendo a las preguntas ¿qué?, ¿por qué? y ¿cómo?</a:t>
            </a:r>
          </a:p>
          <a:p>
            <a:pPr algn="just"/>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 Voluntad independiente. Permite realizar elecciones para trascender los antecedentes, el guión y las circunstancias. </a:t>
            </a:r>
          </a:p>
          <a:p>
            <a:pPr algn="just"/>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Imaginación creativa. Visualizamos, concebimos las posibilidades existentes más allá de la experiencia directa.</a:t>
            </a:r>
          </a:p>
        </p:txBody>
      </p:sp>
    </p:spTree>
    <p:extLst>
      <p:ext uri="{BB962C8B-B14F-4D97-AF65-F5344CB8AC3E}">
        <p14:creationId xmlns:p14="http://schemas.microsoft.com/office/powerpoint/2010/main" xmlns="" val="288215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9843" y="284812"/>
            <a:ext cx="11692327" cy="6617196"/>
          </a:xfrm>
          <a:prstGeom prst="rect">
            <a:avLst/>
          </a:prstGeom>
        </p:spPr>
        <p:txBody>
          <a:bodyPr wrap="square">
            <a:spAutoFit/>
          </a:bodyPr>
          <a:lstStyle/>
          <a:p>
            <a:pPr algn="ctr"/>
            <a:r>
              <a:rPr lang="es-MX" sz="2800" b="1" dirty="0" smtClean="0">
                <a:latin typeface="Arial" panose="020B0604020202020204" pitchFamily="34" charset="0"/>
                <a:ea typeface="Times New Roman" panose="02020603050405020304" pitchFamily="18" charset="0"/>
                <a:cs typeface="Times New Roman" panose="02020603050405020304" pitchFamily="18" charset="0"/>
              </a:rPr>
              <a:t>CREAR UN MARCO DE TOMA DE DECISIONES PARA LA SEMANA</a:t>
            </a:r>
          </a:p>
          <a:p>
            <a:pPr algn="just">
              <a:lnSpc>
                <a:spcPct val="150000"/>
              </a:lnSpc>
            </a:pPr>
            <a:endParaRPr lang="en-US" sz="2400" b="1" i="1"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pPr>
            <a:r>
              <a:rPr lang="en-US" sz="2400" dirty="0">
                <a:latin typeface="Arial" panose="020B0604020202020204" pitchFamily="34" charset="0"/>
                <a:cs typeface="Arial" panose="020B0604020202020204" pitchFamily="34" charset="0"/>
              </a:rPr>
              <a:t>Se </a:t>
            </a:r>
            <a:r>
              <a:rPr lang="es-MX" sz="2400" dirty="0">
                <a:latin typeface="Arial" panose="020B0604020202020204" pitchFamily="34" charset="0"/>
                <a:cs typeface="Arial" panose="020B0604020202020204" pitchFamily="34" charset="0"/>
              </a:rPr>
              <a:t>debe</a:t>
            </a:r>
            <a:r>
              <a:rPr lang="en-US" sz="2400" dirty="0">
                <a:latin typeface="Arial" panose="020B0604020202020204" pitchFamily="34" charset="0"/>
                <a:cs typeface="Arial" panose="020B0604020202020204" pitchFamily="34" charset="0"/>
              </a:rPr>
              <a:t> de </a:t>
            </a:r>
            <a:r>
              <a:rPr lang="es-MX" sz="2400" dirty="0">
                <a:latin typeface="Arial" panose="020B0604020202020204" pitchFamily="34" charset="0"/>
                <a:cs typeface="Arial" panose="020B0604020202020204" pitchFamily="34" charset="0"/>
              </a:rPr>
              <a:t>tomar</a:t>
            </a:r>
            <a:r>
              <a:rPr lang="en-US" sz="2400"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en</a:t>
            </a:r>
            <a:r>
              <a:rPr lang="en-US" sz="2400"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cuenta</a:t>
            </a:r>
            <a:r>
              <a:rPr lang="en-US" sz="2400" dirty="0">
                <a:latin typeface="Arial" panose="020B0604020202020204" pitchFamily="34" charset="0"/>
                <a:cs typeface="Arial" panose="020B0604020202020204" pitchFamily="34" charset="0"/>
              </a:rPr>
              <a:t> los </a:t>
            </a:r>
            <a:r>
              <a:rPr lang="es-MX" sz="2400" dirty="0">
                <a:latin typeface="Arial" panose="020B0604020202020204" pitchFamily="34" charset="0"/>
                <a:cs typeface="Arial" panose="020B0604020202020204" pitchFamily="34" charset="0"/>
              </a:rPr>
              <a:t>siguientes</a:t>
            </a:r>
            <a:r>
              <a:rPr lang="en-US" sz="2400"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puntos</a:t>
            </a:r>
            <a:r>
              <a:rPr lang="en-US" sz="2400" dirty="0">
                <a:latin typeface="Arial" panose="020B0604020202020204" pitchFamily="34" charset="0"/>
                <a:cs typeface="Arial" panose="020B0604020202020204" pitchFamily="34" charset="0"/>
              </a:rPr>
              <a:t>:</a:t>
            </a: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r>
              <a:rPr lang="es-MX" sz="2400" b="1" dirty="0">
                <a:latin typeface="Arial" panose="020B0604020202020204" pitchFamily="34" charset="0"/>
                <a:cs typeface="Arial" panose="020B0604020202020204" pitchFamily="34" charset="0"/>
              </a:rPr>
              <a:t>La urgencia con la importancia a largo plazo.</a:t>
            </a:r>
          </a:p>
          <a:p>
            <a:pPr algn="just">
              <a:lnSpc>
                <a:spcPct val="150000"/>
              </a:lnSpc>
            </a:pPr>
            <a:r>
              <a:rPr lang="es-MX" sz="2400" b="1" dirty="0" smtClean="0">
                <a:latin typeface="Arial" panose="020B0604020202020204" pitchFamily="34" charset="0"/>
                <a:cs typeface="Arial" panose="020B0604020202020204" pitchFamily="34" charset="0"/>
              </a:rPr>
              <a:t>Las </a:t>
            </a:r>
            <a:r>
              <a:rPr lang="es-MX" sz="2400" b="1" dirty="0">
                <a:latin typeface="Arial" panose="020B0604020202020204" pitchFamily="34" charset="0"/>
                <a:cs typeface="Arial" panose="020B0604020202020204" pitchFamily="34" charset="0"/>
              </a:rPr>
              <a:t>necesidades percibidas con las necesidades fundamentales.</a:t>
            </a:r>
          </a:p>
          <a:p>
            <a:pPr algn="just">
              <a:lnSpc>
                <a:spcPct val="150000"/>
              </a:lnSpc>
            </a:pPr>
            <a:r>
              <a:rPr lang="es-MX" sz="2400" b="1" dirty="0" smtClean="0">
                <a:latin typeface="Arial" panose="020B0604020202020204" pitchFamily="34" charset="0"/>
                <a:cs typeface="Arial" panose="020B0604020202020204" pitchFamily="34" charset="0"/>
              </a:rPr>
              <a:t>Las </a:t>
            </a:r>
            <a:r>
              <a:rPr lang="es-MX" sz="2400" b="1" dirty="0">
                <a:latin typeface="Arial" panose="020B0604020202020204" pitchFamily="34" charset="0"/>
                <a:cs typeface="Arial" panose="020B0604020202020204" pitchFamily="34" charset="0"/>
              </a:rPr>
              <a:t>tareas y actividades de la dirección.</a:t>
            </a:r>
          </a:p>
          <a:p>
            <a:pPr>
              <a:lnSpc>
                <a:spcPct val="150000"/>
              </a:lnSpc>
            </a:pPr>
            <a:endParaRPr lang="es-MX" sz="2400" b="1" i="1"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pPr>
            <a:r>
              <a:rPr lang="es-MX" sz="2400" dirty="0" smtClean="0">
                <a:latin typeface="Arial" panose="020B0604020202020204" pitchFamily="34" charset="0"/>
                <a:ea typeface="Times New Roman" panose="02020603050405020304" pitchFamily="18" charset="0"/>
                <a:cs typeface="Times New Roman" panose="02020603050405020304" pitchFamily="18" charset="0"/>
              </a:rPr>
              <a:t>Se debe tener la habilidad de planificar las actividades ya sea  semanalmente o diariamente  y tomar en cuenta todos los factores que influyen en las decisiones para  así poder apreciar el  contenido dentro de cada contexto  y poder renovar equilibradamente cualquier decisión que se pueda tomar.</a:t>
            </a:r>
            <a:endParaRPr lang="es-MX" sz="24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67815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0040" y="320040"/>
            <a:ext cx="11536680" cy="5601533"/>
          </a:xfrm>
          <a:prstGeom prst="rect">
            <a:avLst/>
          </a:prstGeom>
        </p:spPr>
        <p:txBody>
          <a:bodyPr wrap="square">
            <a:spAutoFit/>
          </a:bodyPr>
          <a:lstStyle/>
          <a:p>
            <a:pPr algn="just"/>
            <a:r>
              <a:rPr lang="es-MX" sz="2800" b="1" i="1" dirty="0" smtClean="0">
                <a:latin typeface="Arial" panose="020B0604020202020204" pitchFamily="34" charset="0"/>
                <a:ea typeface="Times New Roman" panose="02020603050405020304" pitchFamily="18" charset="0"/>
                <a:cs typeface="Times New Roman" panose="02020603050405020304" pitchFamily="18" charset="0"/>
              </a:rPr>
              <a:t>EJERCER LA INTEGRIDAD EN EL MOMENTO DE LA ELECCIÓN</a:t>
            </a:r>
          </a:p>
          <a:p>
            <a:pPr algn="just"/>
            <a:endParaRPr lang="en-US" b="1" i="1" dirty="0">
              <a:latin typeface="Arial" panose="020B0604020202020204" pitchFamily="34" charset="0"/>
              <a:ea typeface="Times New Roman" panose="02020603050405020304" pitchFamily="18" charset="0"/>
              <a:cs typeface="Times New Roman" panose="02020603050405020304" pitchFamily="18" charset="0"/>
            </a:endParaRPr>
          </a:p>
          <a:p>
            <a:pPr algn="just"/>
            <a:r>
              <a:rPr lang="es-MX" sz="2400" dirty="0">
                <a:latin typeface="Arial" panose="020B0604020202020204" pitchFamily="34" charset="0"/>
                <a:cs typeface="Arial" panose="020B0604020202020204" pitchFamily="34" charset="0"/>
              </a:rPr>
              <a:t>Es la prueba del carácter y las facultades. </a:t>
            </a:r>
            <a:r>
              <a:rPr lang="es-MX" sz="2400" dirty="0" smtClean="0">
                <a:latin typeface="Arial" panose="020B0604020202020204" pitchFamily="34" charset="0"/>
                <a:cs typeface="Arial" panose="020B0604020202020204" pitchFamily="34" charset="0"/>
              </a:rPr>
              <a:t>Factores que influyen:</a:t>
            </a:r>
            <a:endParaRPr lang="es-MX"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La urgencia (lo inmediato). </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El espejo social (lo agradable y popular).</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Nuestras expectativas.</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Las expectativas de los demás.</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Los valores profundos (lo que a la larga creemos importante). </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Los valores operacionales (lo que a corto plazo deseamos). </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Nuestro guión. </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Nuestro conocimiento. </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Nuestra conciencia.</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 Nuestras necesidades fundamentales. </a:t>
            </a:r>
          </a:p>
          <a:p>
            <a:pPr marL="342900" indent="-34290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Nuestros deseos.</a:t>
            </a:r>
          </a:p>
        </p:txBody>
      </p:sp>
    </p:spTree>
    <p:extLst>
      <p:ext uri="{BB962C8B-B14F-4D97-AF65-F5344CB8AC3E}">
        <p14:creationId xmlns:p14="http://schemas.microsoft.com/office/powerpoint/2010/main" xmlns="" val="2234121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6240" y="274320"/>
            <a:ext cx="11506200" cy="6395597"/>
          </a:xfrm>
          <a:prstGeom prst="rect">
            <a:avLst/>
          </a:prstGeom>
        </p:spPr>
        <p:txBody>
          <a:bodyPr wrap="square">
            <a:spAutoFit/>
          </a:bodyPr>
          <a:lstStyle/>
          <a:p>
            <a:pPr algn="ctr"/>
            <a:r>
              <a:rPr lang="es-MX" sz="2800" b="1" i="1" dirty="0" smtClean="0">
                <a:latin typeface="Arial" panose="020B0604020202020204" pitchFamily="34" charset="0"/>
                <a:cs typeface="Arial" panose="020B0604020202020204" pitchFamily="34" charset="0"/>
              </a:rPr>
              <a:t>EVALUAR</a:t>
            </a:r>
          </a:p>
          <a:p>
            <a:endParaRPr lang="es-MX" sz="2800" b="1" dirty="0">
              <a:latin typeface="Arial" panose="020B0604020202020204" pitchFamily="34" charset="0"/>
              <a:cs typeface="Arial" panose="020B0604020202020204" pitchFamily="34" charset="0"/>
            </a:endParaRPr>
          </a:p>
          <a:p>
            <a:pPr algn="just">
              <a:lnSpc>
                <a:spcPct val="170000"/>
              </a:lnSpc>
            </a:pPr>
            <a:r>
              <a:rPr lang="es-MX" sz="2400" dirty="0">
                <a:latin typeface="Arial" panose="020B0604020202020204" pitchFamily="34" charset="0"/>
                <a:cs typeface="Arial" panose="020B0604020202020204" pitchFamily="34" charset="0"/>
              </a:rPr>
              <a:t> Nos otorga el poder para convertir nuestras semanas en una </a:t>
            </a:r>
            <a:r>
              <a:rPr lang="es-MX" sz="2400" dirty="0" smtClean="0">
                <a:latin typeface="Arial" panose="020B0604020202020204" pitchFamily="34" charset="0"/>
                <a:cs typeface="Arial" panose="020B0604020202020204" pitchFamily="34" charset="0"/>
              </a:rPr>
              <a:t>espiral </a:t>
            </a:r>
            <a:r>
              <a:rPr lang="es-MX" sz="2400" dirty="0">
                <a:latin typeface="Arial" panose="020B0604020202020204" pitchFamily="34" charset="0"/>
                <a:cs typeface="Arial" panose="020B0604020202020204" pitchFamily="34" charset="0"/>
              </a:rPr>
              <a:t>ascendente de aprendizaje y vida. </a:t>
            </a:r>
            <a:endParaRPr lang="es-MX" sz="2400" dirty="0" smtClean="0">
              <a:latin typeface="Arial" panose="020B0604020202020204" pitchFamily="34" charset="0"/>
              <a:cs typeface="Arial" panose="020B0604020202020204" pitchFamily="34" charset="0"/>
            </a:endParaRPr>
          </a:p>
          <a:p>
            <a:pPr algn="ctr"/>
            <a:endParaRPr lang="es-MX" sz="2400" i="1" dirty="0">
              <a:latin typeface="Arial" panose="020B0604020202020204" pitchFamily="34" charset="0"/>
              <a:cs typeface="Arial" panose="020B0604020202020204" pitchFamily="34" charset="0"/>
            </a:endParaRPr>
          </a:p>
          <a:p>
            <a:pPr algn="ctr"/>
            <a:r>
              <a:rPr lang="es-MX" sz="2800" b="1" i="1" dirty="0" smtClean="0">
                <a:latin typeface="Arial" panose="020B0604020202020204" pitchFamily="34" charset="0"/>
                <a:cs typeface="Arial" panose="020B0604020202020204" pitchFamily="34" charset="0"/>
              </a:rPr>
              <a:t>ENFOQUES SOBRE ADMINISTRACIÓN DEL TIEMPO </a:t>
            </a:r>
          </a:p>
          <a:p>
            <a:endParaRPr lang="es-MX" sz="2400" dirty="0" smtClean="0">
              <a:latin typeface="Arial" panose="020B0604020202020204" pitchFamily="34" charset="0"/>
              <a:cs typeface="Arial" panose="020B0604020202020204" pitchFamily="34" charset="0"/>
            </a:endParaRPr>
          </a:p>
          <a:p>
            <a:pPr algn="just">
              <a:lnSpc>
                <a:spcPct val="150000"/>
              </a:lnSpc>
            </a:pPr>
            <a:r>
              <a:rPr lang="es-MX" sz="2400" dirty="0">
                <a:latin typeface="Arial" panose="020B0604020202020204" pitchFamily="34" charset="0"/>
                <a:cs typeface="Arial" panose="020B0604020202020204" pitchFamily="34" charset="0"/>
              </a:rPr>
              <a:t>Los enfoques sobre administración del tiempo tienen algún valor; todos representan una contribución importante. </a:t>
            </a:r>
          </a:p>
          <a:p>
            <a:pPr algn="just">
              <a:lnSpc>
                <a:spcPct val="150000"/>
              </a:lnSpc>
            </a:pPr>
            <a:r>
              <a:rPr lang="es-MX" sz="2400" dirty="0">
                <a:latin typeface="Arial" panose="020B0604020202020204" pitchFamily="34" charset="0"/>
                <a:cs typeface="Arial" panose="020B0604020202020204" pitchFamily="34" charset="0"/>
              </a:rPr>
              <a:t>Pero si el paradigma básico de un enfoque es defectuoso o incompleto, su aplicación, por efectiva que sea, no brindará resultados óptimos.</a:t>
            </a:r>
          </a:p>
          <a:p>
            <a:endParaRPr lang="es-MX" sz="2400" dirty="0">
              <a:latin typeface="Arial" panose="020B0604020202020204" pitchFamily="34" charset="0"/>
              <a:cs typeface="Arial" panose="020B0604020202020204" pitchFamily="34" charset="0"/>
            </a:endParaRPr>
          </a:p>
          <a:p>
            <a:endParaRPr lang="es-MX"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57241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0040" y="731520"/>
            <a:ext cx="11628120" cy="5090624"/>
          </a:xfrm>
          <a:prstGeom prst="rect">
            <a:avLst/>
          </a:prstGeom>
        </p:spPr>
        <p:txBody>
          <a:bodyPr wrap="square">
            <a:spAutoFit/>
          </a:bodyPr>
          <a:lstStyle/>
          <a:p>
            <a:r>
              <a:rPr lang="es-MX" sz="2800" b="1" dirty="0" smtClean="0">
                <a:latin typeface="Arial" panose="020B0604020202020204" pitchFamily="34" charset="0"/>
                <a:cs typeface="Arial" panose="020B0604020202020204" pitchFamily="34" charset="0"/>
              </a:rPr>
              <a:t>ENFOQUE ORGANÍCESE (ORDEN</a:t>
            </a:r>
            <a:r>
              <a:rPr lang="es-MX" sz="2800" dirty="0" smtClean="0">
                <a:latin typeface="Arial" panose="020B0604020202020204" pitchFamily="34" charset="0"/>
                <a:cs typeface="Arial" panose="020B0604020202020204" pitchFamily="34" charset="0"/>
              </a:rPr>
              <a:t>)</a:t>
            </a:r>
          </a:p>
          <a:p>
            <a:endParaRPr lang="es-MX" sz="2400" dirty="0">
              <a:latin typeface="Arial" panose="020B0604020202020204" pitchFamily="34" charset="0"/>
              <a:cs typeface="Arial" panose="020B0604020202020204" pitchFamily="34" charset="0"/>
            </a:endParaRPr>
          </a:p>
          <a:p>
            <a:pPr algn="just">
              <a:lnSpc>
                <a:spcPct val="170000"/>
              </a:lnSpc>
            </a:pPr>
            <a:r>
              <a:rPr lang="es-MX" sz="2400" dirty="0">
                <a:latin typeface="Arial" panose="020B0604020202020204" pitchFamily="34" charset="0"/>
                <a:cs typeface="Arial" panose="020B0604020202020204" pitchFamily="34" charset="0"/>
              </a:rPr>
              <a:t>Este enfoque sostiene que la mayoría de los problemas concernientes a la administración del tiempo se deben al caos, a la falta de orden en nuestra vida. </a:t>
            </a:r>
          </a:p>
          <a:p>
            <a:pPr algn="just">
              <a:lnSpc>
                <a:spcPct val="170000"/>
              </a:lnSpc>
            </a:pPr>
            <a:endParaRPr lang="en-US" sz="2400" dirty="0">
              <a:latin typeface="Arial" panose="020B0604020202020204" pitchFamily="34" charset="0"/>
              <a:cs typeface="Arial" panose="020B0604020202020204" pitchFamily="34" charset="0"/>
            </a:endParaRPr>
          </a:p>
          <a:p>
            <a:pPr algn="just">
              <a:lnSpc>
                <a:spcPct val="170000"/>
              </a:lnSpc>
            </a:pPr>
            <a:r>
              <a:rPr lang="es-MX" sz="2400" dirty="0">
                <a:latin typeface="Arial" panose="020B0604020202020204" pitchFamily="34" charset="0"/>
                <a:cs typeface="Arial" panose="020B0604020202020204" pitchFamily="34" charset="0"/>
              </a:rPr>
              <a:t> En la mayoría de los casos la solución que se propone son los sistemas: sistema de archivo, sistema de bandeja de entra- da-bandeja de salida, sistema de recordatorios, sistema de base de datos.</a:t>
            </a:r>
          </a:p>
          <a:p>
            <a:endParaRPr lang="es-MX"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0937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5280" y="335280"/>
            <a:ext cx="11536680" cy="5803897"/>
          </a:xfrm>
          <a:prstGeom prst="rect">
            <a:avLst/>
          </a:prstGeom>
        </p:spPr>
        <p:txBody>
          <a:bodyPr wrap="square">
            <a:spAutoFit/>
          </a:bodyPr>
          <a:lstStyle/>
          <a:p>
            <a:pPr algn="just">
              <a:lnSpc>
                <a:spcPct val="130000"/>
              </a:lnSpc>
            </a:pPr>
            <a:r>
              <a:rPr lang="es-MX" dirty="0"/>
              <a:t> </a:t>
            </a:r>
            <a:r>
              <a:rPr lang="es-MX" sz="2400" dirty="0">
                <a:latin typeface="Arial" panose="020B0604020202020204" pitchFamily="34" charset="0"/>
                <a:cs typeface="Arial" panose="020B0604020202020204" pitchFamily="34" charset="0"/>
              </a:rPr>
              <a:t>Habitualmente el rasgo central de estos sistemas es la organización en cuatro ámbitos</a:t>
            </a:r>
            <a:r>
              <a:rPr lang="es-MX" sz="2400" dirty="0" smtClean="0">
                <a:latin typeface="Arial" panose="020B0604020202020204" pitchFamily="34" charset="0"/>
                <a:cs typeface="Arial" panose="020B0604020202020204" pitchFamily="34" charset="0"/>
              </a:rPr>
              <a:t>:</a:t>
            </a:r>
          </a:p>
          <a:p>
            <a:pPr>
              <a:lnSpc>
                <a:spcPct val="130000"/>
              </a:lnSpc>
            </a:pPr>
            <a:endParaRPr lang="es-MX" sz="2400" dirty="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r>
              <a:rPr lang="es-MX" sz="2400" b="1" dirty="0" smtClean="0">
                <a:latin typeface="Arial" panose="020B0604020202020204" pitchFamily="34" charset="0"/>
                <a:cs typeface="Arial" panose="020B0604020202020204" pitchFamily="34" charset="0"/>
              </a:rPr>
              <a:t>Organización </a:t>
            </a:r>
            <a:r>
              <a:rPr lang="es-MX" sz="2400" b="1" dirty="0">
                <a:latin typeface="Arial" panose="020B0604020202020204" pitchFamily="34" charset="0"/>
                <a:cs typeface="Arial" panose="020B0604020202020204" pitchFamily="34" charset="0"/>
              </a:rPr>
              <a:t>de las cosas: </a:t>
            </a:r>
            <a:r>
              <a:rPr lang="es-MX" sz="2400" dirty="0">
                <a:latin typeface="Arial" panose="020B0604020202020204" pitchFamily="34" charset="0"/>
                <a:cs typeface="Arial" panose="020B0604020202020204" pitchFamily="34" charset="0"/>
              </a:rPr>
              <a:t>ordenar todo, desde el espacio de la oficina hasta el espacio de la cocina. </a:t>
            </a:r>
            <a:endParaRPr lang="es-MX" sz="2400" dirty="0" smtClean="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r>
              <a:rPr lang="es-MX" sz="2400" b="1" dirty="0" smtClean="0">
                <a:latin typeface="Arial" panose="020B0604020202020204" pitchFamily="34" charset="0"/>
                <a:cs typeface="Arial" panose="020B0604020202020204" pitchFamily="34" charset="0"/>
              </a:rPr>
              <a:t>Organización </a:t>
            </a:r>
            <a:r>
              <a:rPr lang="es-MX" sz="2400" b="1" dirty="0">
                <a:latin typeface="Arial" panose="020B0604020202020204" pitchFamily="34" charset="0"/>
                <a:cs typeface="Arial" panose="020B0604020202020204" pitchFamily="34" charset="0"/>
              </a:rPr>
              <a:t>de las tareas:</a:t>
            </a:r>
            <a:r>
              <a:rPr lang="es-MX" sz="2400" dirty="0">
                <a:latin typeface="Arial" panose="020B0604020202020204" pitchFamily="34" charset="0"/>
                <a:cs typeface="Arial" panose="020B0604020202020204" pitchFamily="34" charset="0"/>
              </a:rPr>
              <a:t> establecer el orden y la secuencia de los asuntos pendientes. </a:t>
            </a:r>
            <a:endParaRPr lang="es-MX" sz="2400" dirty="0" smtClean="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r>
              <a:rPr lang="es-MX" sz="2400" b="1" dirty="0" smtClean="0">
                <a:latin typeface="Arial" panose="020B0604020202020204" pitchFamily="34" charset="0"/>
                <a:cs typeface="Arial" panose="020B0604020202020204" pitchFamily="34" charset="0"/>
              </a:rPr>
              <a:t>Organización </a:t>
            </a:r>
            <a:r>
              <a:rPr lang="es-MX" sz="2400" b="1" dirty="0">
                <a:latin typeface="Arial" panose="020B0604020202020204" pitchFamily="34" charset="0"/>
                <a:cs typeface="Arial" panose="020B0604020202020204" pitchFamily="34" charset="0"/>
              </a:rPr>
              <a:t>de las personas: </a:t>
            </a:r>
            <a:r>
              <a:rPr lang="es-MX" sz="2400" dirty="0">
                <a:latin typeface="Arial" panose="020B0604020202020204" pitchFamily="34" charset="0"/>
                <a:cs typeface="Arial" panose="020B0604020202020204" pitchFamily="34" charset="0"/>
              </a:rPr>
              <a:t>especificar lo que usted puede hacer y lo que los demás pue- den hacer, delegar, crear sistemas de seguimiento para mantenerse al tanto de lo que está sucediendo. </a:t>
            </a:r>
            <a:endParaRPr lang="es-MX" sz="2400" dirty="0" smtClean="0">
              <a:latin typeface="Arial" panose="020B0604020202020204" pitchFamily="34" charset="0"/>
              <a:cs typeface="Arial" panose="020B0604020202020204" pitchFamily="34" charset="0"/>
            </a:endParaRPr>
          </a:p>
          <a:p>
            <a:pPr marL="342900" indent="-342900" algn="just">
              <a:lnSpc>
                <a:spcPct val="130000"/>
              </a:lnSpc>
              <a:buFont typeface="Arial" panose="020B0604020202020204" pitchFamily="34" charset="0"/>
              <a:buChar char="•"/>
            </a:pPr>
            <a:r>
              <a:rPr lang="es-MX" sz="2400" b="1" dirty="0" smtClean="0">
                <a:latin typeface="Arial" panose="020B0604020202020204" pitchFamily="34" charset="0"/>
                <a:cs typeface="Arial" panose="020B0604020202020204" pitchFamily="34" charset="0"/>
              </a:rPr>
              <a:t>Tiempos </a:t>
            </a:r>
            <a:r>
              <a:rPr lang="es-MX" sz="2400" b="1" dirty="0">
                <a:latin typeface="Arial" panose="020B0604020202020204" pitchFamily="34" charset="0"/>
                <a:cs typeface="Arial" panose="020B0604020202020204" pitchFamily="34" charset="0"/>
              </a:rPr>
              <a:t>y movimientos: </a:t>
            </a:r>
            <a:r>
              <a:rPr lang="es-MX" sz="2400" dirty="0">
                <a:latin typeface="Arial" panose="020B0604020202020204" pitchFamily="34" charset="0"/>
                <a:cs typeface="Arial" panose="020B0604020202020204" pitchFamily="34" charset="0"/>
              </a:rPr>
              <a:t>analice el proceso y flujo de sus funciones (¿cuál primero y por qué?).</a:t>
            </a:r>
          </a:p>
        </p:txBody>
      </p:sp>
    </p:spTree>
    <p:extLst>
      <p:ext uri="{BB962C8B-B14F-4D97-AF65-F5344CB8AC3E}">
        <p14:creationId xmlns:p14="http://schemas.microsoft.com/office/powerpoint/2010/main" xmlns="" val="237959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53440" y="685800"/>
            <a:ext cx="10226040" cy="3046988"/>
          </a:xfrm>
          <a:prstGeom prst="rect">
            <a:avLst/>
          </a:prstGeom>
        </p:spPr>
        <p:txBody>
          <a:bodyPr wrap="square">
            <a:spAutoFit/>
          </a:bodyPr>
          <a:lstStyle/>
          <a:p>
            <a:pPr algn="just"/>
            <a:r>
              <a:rPr lang="es-MX" sz="2400" dirty="0">
                <a:latin typeface="Arial" panose="020B0604020202020204" pitchFamily="34" charset="0"/>
                <a:cs typeface="Arial" panose="020B0604020202020204" pitchFamily="34" charset="0"/>
              </a:rPr>
              <a:t>Este enfoque no sólo es pertinente para los individuos sino también para las </a:t>
            </a:r>
            <a:r>
              <a:rPr lang="es-MX" sz="2400" dirty="0" smtClean="0">
                <a:latin typeface="Arial" panose="020B0604020202020204" pitchFamily="34" charset="0"/>
                <a:cs typeface="Arial" panose="020B0604020202020204" pitchFamily="34" charset="0"/>
              </a:rPr>
              <a:t>organizaciones</a:t>
            </a:r>
            <a:r>
              <a:rPr lang="es-MX" sz="2400" dirty="0">
                <a:latin typeface="Arial" panose="020B0604020202020204" pitchFamily="34" charset="0"/>
                <a:cs typeface="Arial" panose="020B0604020202020204" pitchFamily="34" charset="0"/>
              </a:rPr>
              <a:t>. Cuando una empresa se encuentra en dificultades, es el momento propicio para reorganizar, reestructurar, movilizar y actuar todos juntos</a:t>
            </a:r>
            <a:r>
              <a:rPr lang="es-MX" sz="2400" dirty="0" smtClean="0">
                <a:latin typeface="Arial" panose="020B0604020202020204" pitchFamily="34" charset="0"/>
                <a:cs typeface="Arial" panose="020B0604020202020204" pitchFamily="34" charset="0"/>
              </a:rPr>
              <a:t>.</a:t>
            </a:r>
          </a:p>
          <a:p>
            <a:pPr algn="just"/>
            <a:endParaRPr lang="es-MX" sz="2400" dirty="0">
              <a:latin typeface="Arial" panose="020B0604020202020204" pitchFamily="34" charset="0"/>
              <a:cs typeface="Arial" panose="020B0604020202020204" pitchFamily="34" charset="0"/>
            </a:endParaRPr>
          </a:p>
          <a:p>
            <a:pPr algn="just"/>
            <a:r>
              <a:rPr lang="es-MX" sz="2400" b="1" u="sng" dirty="0">
                <a:latin typeface="Arial" panose="020B0604020202020204" pitchFamily="34" charset="0"/>
                <a:cs typeface="Arial" panose="020B0604020202020204" pitchFamily="34" charset="0"/>
              </a:rPr>
              <a:t> Ventajas</a:t>
            </a:r>
            <a:r>
              <a:rPr lang="es-MX" sz="2400" dirty="0">
                <a:latin typeface="Arial" panose="020B0604020202020204" pitchFamily="34" charset="0"/>
                <a:cs typeface="Arial" panose="020B0604020202020204" pitchFamily="34" charset="0"/>
              </a:rPr>
              <a:t>. La organización ahorra tiempo y puede alcanzar una mayor eficiencia. Se economiza esfuerzo. La organización aporta claridad mental y orden.</a:t>
            </a:r>
          </a:p>
        </p:txBody>
      </p:sp>
      <p:sp>
        <p:nvSpPr>
          <p:cNvPr id="3" name="Rectángulo 2"/>
          <p:cNvSpPr/>
          <p:nvPr/>
        </p:nvSpPr>
        <p:spPr>
          <a:xfrm>
            <a:off x="853440" y="4290536"/>
            <a:ext cx="10226040" cy="1569660"/>
          </a:xfrm>
          <a:prstGeom prst="rect">
            <a:avLst/>
          </a:prstGeom>
        </p:spPr>
        <p:txBody>
          <a:bodyPr wrap="square">
            <a:spAutoFit/>
          </a:bodyPr>
          <a:lstStyle/>
          <a:p>
            <a:pPr algn="just"/>
            <a:r>
              <a:rPr lang="es-MX" sz="2400" b="1" u="sng" dirty="0">
                <a:latin typeface="Arial" panose="020B0604020202020204" pitchFamily="34" charset="0"/>
                <a:cs typeface="Arial" panose="020B0604020202020204" pitchFamily="34" charset="0"/>
              </a:rPr>
              <a:t>Desventajas</a:t>
            </a:r>
            <a:r>
              <a:rPr lang="es-MX" sz="2400" dirty="0">
                <a:latin typeface="Arial" panose="020B0604020202020204" pitchFamily="34" charset="0"/>
                <a:cs typeface="Arial" panose="020B0604020202020204" pitchFamily="34" charset="0"/>
              </a:rPr>
              <a:t>. El peligro consiste en que la organización se convierte a menudo en un fin en sí misma en lugar de ser un medio al servicio de fines importantes. A veces se dedica mucho tiempo a organizar, mismo que podría ser aprovechado para producir. </a:t>
            </a:r>
          </a:p>
        </p:txBody>
      </p:sp>
    </p:spTree>
    <p:extLst>
      <p:ext uri="{BB962C8B-B14F-4D97-AF65-F5344CB8AC3E}">
        <p14:creationId xmlns:p14="http://schemas.microsoft.com/office/powerpoint/2010/main" xmlns="" val="267890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1000" y="289560"/>
            <a:ext cx="11414760" cy="6247864"/>
          </a:xfrm>
          <a:prstGeom prst="rect">
            <a:avLst/>
          </a:prstGeom>
        </p:spPr>
        <p:txBody>
          <a:bodyPr wrap="square">
            <a:spAutoFit/>
          </a:bodyPr>
          <a:lstStyle/>
          <a:p>
            <a:r>
              <a:rPr lang="es-MX" sz="2800" b="1" dirty="0" smtClean="0">
                <a:latin typeface="Arial" panose="020B0604020202020204" pitchFamily="34" charset="0"/>
                <a:cs typeface="Arial" panose="020B0604020202020204" pitchFamily="34" charset="0"/>
              </a:rPr>
              <a:t>ENFOQUE 101 (HABILIDADES)</a:t>
            </a:r>
          </a:p>
          <a:p>
            <a:pPr>
              <a:lnSpc>
                <a:spcPct val="150000"/>
              </a:lnSpc>
            </a:pPr>
            <a:endParaRPr lang="es-MX" sz="2800" b="1" dirty="0">
              <a:latin typeface="Arial" panose="020B0604020202020204" pitchFamily="34" charset="0"/>
              <a:cs typeface="Arial" panose="020B0604020202020204" pitchFamily="34" charset="0"/>
            </a:endParaRPr>
          </a:p>
          <a:p>
            <a:pPr algn="just">
              <a:lnSpc>
                <a:spcPct val="150000"/>
              </a:lnSpc>
            </a:pPr>
            <a:r>
              <a:rPr lang="es-MX" sz="2400" dirty="0">
                <a:latin typeface="Arial" panose="020B0604020202020204" pitchFamily="34" charset="0"/>
                <a:cs typeface="Arial" panose="020B0604020202020204" pitchFamily="34" charset="0"/>
              </a:rPr>
              <a:t>Este enfoque se basa en el paradigma según el cual administrar el tiempo es una habilidad (como hacer cálculos o manejar un procesador de palabras). Para desempeñarnos con </a:t>
            </a:r>
            <a:r>
              <a:rPr lang="es-MX" sz="2400" dirty="0" smtClean="0">
                <a:latin typeface="Arial" panose="020B0604020202020204" pitchFamily="34" charset="0"/>
                <a:cs typeface="Arial" panose="020B0604020202020204" pitchFamily="34" charset="0"/>
              </a:rPr>
              <a:t>efectividad </a:t>
            </a:r>
            <a:r>
              <a:rPr lang="es-MX" sz="2400" dirty="0">
                <a:latin typeface="Arial" panose="020B0604020202020204" pitchFamily="34" charset="0"/>
                <a:cs typeface="Arial" panose="020B0604020202020204" pitchFamily="34" charset="0"/>
              </a:rPr>
              <a:t>en el mundo actual tenemos que dominar ciertas habilidades básicas, por ejemplo:</a:t>
            </a:r>
          </a:p>
          <a:p>
            <a:pPr algn="just"/>
            <a:endParaRPr lang="es-MX"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Usar un planificador o una agenda de citas. </a:t>
            </a:r>
          </a:p>
          <a:p>
            <a:pPr marL="285750" indent="-28575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Confeccionar listas de asuntos pendientes.</a:t>
            </a:r>
          </a:p>
          <a:p>
            <a:pPr marL="285750" indent="-28575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Fijarnos metas. </a:t>
            </a:r>
          </a:p>
          <a:p>
            <a:pPr marL="285750" indent="-28575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Delegar. </a:t>
            </a:r>
          </a:p>
          <a:p>
            <a:pPr marL="285750" indent="-28575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Organizar. </a:t>
            </a:r>
          </a:p>
          <a:p>
            <a:pPr marL="285750" indent="-285750" algn="just">
              <a:buFont typeface="Arial" panose="020B0604020202020204" pitchFamily="34" charset="0"/>
              <a:buChar char="•"/>
            </a:pPr>
            <a:r>
              <a:rPr lang="es-MX" sz="2400" b="1" dirty="0">
                <a:latin typeface="Arial" panose="020B0604020202020204" pitchFamily="34" charset="0"/>
                <a:cs typeface="Arial" panose="020B0604020202020204" pitchFamily="34" charset="0"/>
              </a:rPr>
              <a:t>Priorizar</a:t>
            </a:r>
          </a:p>
          <a:p>
            <a:r>
              <a:rPr lang="es-MX" b="1" dirty="0" smtClean="0"/>
              <a:t> </a:t>
            </a:r>
            <a:endParaRPr lang="es-MX" b="1" dirty="0"/>
          </a:p>
        </p:txBody>
      </p:sp>
    </p:spTree>
    <p:extLst>
      <p:ext uri="{BB962C8B-B14F-4D97-AF65-F5344CB8AC3E}">
        <p14:creationId xmlns:p14="http://schemas.microsoft.com/office/powerpoint/2010/main" xmlns="" val="240780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44131" y="600281"/>
            <a:ext cx="5854423" cy="587853"/>
          </a:xfrm>
          <a:prstGeom prst="rect">
            <a:avLst/>
          </a:prstGeom>
        </p:spPr>
        <p:txBody>
          <a:bodyPr wrap="none">
            <a:spAutoFit/>
          </a:bodyPr>
          <a:lstStyle/>
          <a:p>
            <a:pPr marL="228600" algn="ctr">
              <a:lnSpc>
                <a:spcPct val="115000"/>
              </a:lnSpc>
              <a:spcAft>
                <a:spcPts val="1000"/>
              </a:spcAft>
            </a:pPr>
            <a:r>
              <a:rPr lang="es-MX" sz="2800" b="1" dirty="0" smtClean="0">
                <a:effectLst/>
                <a:latin typeface="Arial" panose="020B0604020202020204" pitchFamily="34" charset="0"/>
                <a:ea typeface="Times New Roman" panose="02020603050405020304" pitchFamily="18" charset="0"/>
                <a:cs typeface="Times New Roman" panose="02020603050405020304" pitchFamily="18" charset="0"/>
              </a:rPr>
              <a:t>ADMINISTRACIÓN DEL TIEMPO</a:t>
            </a:r>
            <a:endParaRPr lang="es-MX"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ángulo 2"/>
          <p:cNvSpPr/>
          <p:nvPr/>
        </p:nvSpPr>
        <p:spPr>
          <a:xfrm>
            <a:off x="629587" y="1723869"/>
            <a:ext cx="11137692" cy="4018729"/>
          </a:xfrm>
          <a:prstGeom prst="rect">
            <a:avLst/>
          </a:prstGeom>
        </p:spPr>
        <p:txBody>
          <a:bodyPr wrap="square">
            <a:spAutoFit/>
          </a:bodyPr>
          <a:lstStyle/>
          <a:p>
            <a:pPr lvl="0" algn="ctr">
              <a:lnSpc>
                <a:spcPct val="150000"/>
              </a:lnSpc>
              <a:spcAft>
                <a:spcPts val="1000"/>
              </a:spcAft>
            </a:pPr>
            <a:r>
              <a:rPr lang="es-MX" sz="2800" dirty="0" smtClean="0">
                <a:effectLst/>
                <a:latin typeface="Arial" panose="020B0604020202020204" pitchFamily="34" charset="0"/>
                <a:ea typeface="Times New Roman" panose="02020603050405020304" pitchFamily="18" charset="0"/>
                <a:cs typeface="Times New Roman" panose="02020603050405020304" pitchFamily="18" charset="0"/>
              </a:rPr>
              <a:t>Consiste en actividades de previsión, planeación, organización, ejecución, dirección y control desempeñadas para determinar y alcanzar los objetivos señalados. </a:t>
            </a:r>
          </a:p>
          <a:p>
            <a:pPr lvl="0" algn="ctr">
              <a:lnSpc>
                <a:spcPct val="150000"/>
              </a:lnSpc>
              <a:spcAft>
                <a:spcPts val="1000"/>
              </a:spcAft>
            </a:pPr>
            <a:r>
              <a:rPr lang="es-MX" sz="2800" dirty="0" smtClean="0">
                <a:latin typeface="Arial" panose="020B0604020202020204" pitchFamily="34" charset="0"/>
                <a:ea typeface="Times New Roman" panose="02020603050405020304" pitchFamily="18" charset="0"/>
                <a:cs typeface="Times New Roman" panose="02020603050405020304" pitchFamily="18" charset="0"/>
              </a:rPr>
              <a:t>Dentro</a:t>
            </a:r>
            <a:r>
              <a:rPr lang="en-US" sz="2800" dirty="0" smtClean="0">
                <a:latin typeface="Arial" panose="020B0604020202020204" pitchFamily="34" charset="0"/>
                <a:ea typeface="Times New Roman" panose="02020603050405020304" pitchFamily="18" charset="0"/>
                <a:cs typeface="Times New Roman" panose="02020603050405020304" pitchFamily="18" charset="0"/>
              </a:rPr>
              <a:t> de este  </a:t>
            </a:r>
            <a:r>
              <a:rPr lang="es-MX" sz="2800" dirty="0" smtClean="0">
                <a:latin typeface="Arial" panose="020B0604020202020204" pitchFamily="34" charset="0"/>
                <a:ea typeface="Times New Roman" panose="02020603050405020304" pitchFamily="18" charset="0"/>
                <a:cs typeface="Times New Roman" panose="02020603050405020304" pitchFamily="18" charset="0"/>
              </a:rPr>
              <a:t>proceso</a:t>
            </a:r>
            <a:r>
              <a:rPr lang="en-US" sz="2800" dirty="0" smtClean="0">
                <a:latin typeface="Arial" panose="020B0604020202020204" pitchFamily="34" charset="0"/>
                <a:ea typeface="Times New Roman" panose="02020603050405020304" pitchFamily="18" charset="0"/>
                <a:cs typeface="Times New Roman" panose="02020603050405020304" pitchFamily="18" charset="0"/>
              </a:rPr>
              <a:t> </a:t>
            </a:r>
            <a:r>
              <a:rPr lang="es-MX" sz="2800" dirty="0" smtClean="0">
                <a:latin typeface="Arial" panose="020B0604020202020204" pitchFamily="34" charset="0"/>
                <a:ea typeface="Times New Roman" panose="02020603050405020304" pitchFamily="18" charset="0"/>
                <a:cs typeface="Times New Roman" panose="02020603050405020304" pitchFamily="18" charset="0"/>
              </a:rPr>
              <a:t>interviene propiamente el ser humano así como varios factores o recursos como son: técnicas, materiales y tiempo.</a:t>
            </a:r>
            <a:endParaRPr lang="es-MX" sz="28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44730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520" y="594361"/>
            <a:ext cx="11414760" cy="3785652"/>
          </a:xfrm>
          <a:prstGeom prst="rect">
            <a:avLst/>
          </a:prstGeom>
        </p:spPr>
        <p:txBody>
          <a:bodyPr wrap="square">
            <a:spAutoFit/>
          </a:bodyPr>
          <a:lstStyle/>
          <a:p>
            <a:pPr algn="just"/>
            <a:r>
              <a:rPr lang="es-MX" sz="2400" dirty="0" smtClean="0">
                <a:latin typeface="Arial" panose="020B0604020202020204" pitchFamily="34" charset="0"/>
                <a:cs typeface="Arial" panose="020B0604020202020204" pitchFamily="34" charset="0"/>
              </a:rPr>
              <a:t> La falta de habilidad para planificar, fijar metas o delegar puede tener un efecto perjudicial en una organización.</a:t>
            </a:r>
          </a:p>
          <a:p>
            <a:pPr algn="just"/>
            <a:endParaRPr lang="es-MX" sz="2400" dirty="0" smtClean="0">
              <a:latin typeface="Arial" panose="020B0604020202020204" pitchFamily="34" charset="0"/>
              <a:cs typeface="Arial" panose="020B0604020202020204" pitchFamily="34" charset="0"/>
            </a:endParaRPr>
          </a:p>
          <a:p>
            <a:pPr algn="just"/>
            <a:r>
              <a:rPr lang="es-MX" sz="2400" b="1" u="sng" dirty="0" smtClean="0">
                <a:latin typeface="Arial" panose="020B0604020202020204" pitchFamily="34" charset="0"/>
                <a:cs typeface="Arial" panose="020B0604020202020204" pitchFamily="34" charset="0"/>
              </a:rPr>
              <a:t>Ventajas</a:t>
            </a:r>
            <a:r>
              <a:rPr lang="es-MX" sz="2400" dirty="0" smtClean="0">
                <a:latin typeface="Arial" panose="020B0604020202020204" pitchFamily="34" charset="0"/>
                <a:cs typeface="Arial" panose="020B0604020202020204" pitchFamily="34" charset="0"/>
              </a:rPr>
              <a:t>. Se logran algunas mejoras, sobre todo en lo que se refiere a las habilidades laborales valoradas por la empresa. Desventajas. Como primer problema debemos mencionar la profundidad y la calidad de la capacitación. ¿Qué paradigmas fundamentales se enseñan? ¿Están relacionados con los principios correctos? ¿Difunden supuestos inexactos sobre la naturaleza de la vida y la efectividad?</a:t>
            </a:r>
          </a:p>
          <a:p>
            <a:endParaRPr lang="es-MX" sz="2400" dirty="0">
              <a:latin typeface="Arial" panose="020B0604020202020204" pitchFamily="34" charset="0"/>
              <a:cs typeface="Arial" panose="020B0604020202020204" pitchFamily="34" charset="0"/>
            </a:endParaRPr>
          </a:p>
        </p:txBody>
      </p:sp>
      <p:sp>
        <p:nvSpPr>
          <p:cNvPr id="3" name="Rectángulo 2"/>
          <p:cNvSpPr/>
          <p:nvPr/>
        </p:nvSpPr>
        <p:spPr>
          <a:xfrm>
            <a:off x="350520" y="4564856"/>
            <a:ext cx="11414760" cy="1569660"/>
          </a:xfrm>
          <a:prstGeom prst="rect">
            <a:avLst/>
          </a:prstGeom>
        </p:spPr>
        <p:txBody>
          <a:bodyPr wrap="square">
            <a:spAutoFit/>
          </a:bodyPr>
          <a:lstStyle/>
          <a:p>
            <a:r>
              <a:rPr lang="es-MX" sz="2400" b="1" u="sng" dirty="0">
                <a:latin typeface="Arial" panose="020B0604020202020204" pitchFamily="34" charset="0"/>
                <a:cs typeface="Arial" panose="020B0604020202020204" pitchFamily="34" charset="0"/>
              </a:rPr>
              <a:t>Desventajas</a:t>
            </a:r>
            <a:r>
              <a:rPr lang="es-MX" sz="2400" dirty="0">
                <a:latin typeface="Arial" panose="020B0604020202020204" pitchFamily="34" charset="0"/>
                <a:cs typeface="Arial" panose="020B0604020202020204" pitchFamily="34" charset="0"/>
              </a:rPr>
              <a:t>. Como primer problema debemos mencionar la profundidad y la calidad de la capacitación. ¿Qué paradigmas fundamentales se enseñan? ¿Están relacionados con los principios correctos? ¿Difunden supuestos inexactos sobre la naturaleza de la vida y la efectividad?</a:t>
            </a:r>
          </a:p>
        </p:txBody>
      </p:sp>
    </p:spTree>
    <p:extLst>
      <p:ext uri="{BB962C8B-B14F-4D97-AF65-F5344CB8AC3E}">
        <p14:creationId xmlns:p14="http://schemas.microsoft.com/office/powerpoint/2010/main" xmlns="" val="401035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2440" y="441960"/>
            <a:ext cx="11308080" cy="2893100"/>
          </a:xfrm>
          <a:prstGeom prst="rect">
            <a:avLst/>
          </a:prstGeom>
        </p:spPr>
        <p:txBody>
          <a:bodyPr wrap="square">
            <a:spAutoFit/>
          </a:bodyPr>
          <a:lstStyle/>
          <a:p>
            <a:pPr algn="ctr"/>
            <a:r>
              <a:rPr lang="es-MX" sz="2800" b="1" i="1" dirty="0">
                <a:latin typeface="Arial" panose="020B0604020202020204" pitchFamily="34" charset="0"/>
                <a:cs typeface="Arial" panose="020B0604020202020204" pitchFamily="34" charset="0"/>
              </a:rPr>
              <a:t>Los enemigos del tiempo </a:t>
            </a:r>
            <a:endParaRPr lang="es-MX" sz="2800" b="1" i="1" dirty="0" smtClean="0">
              <a:latin typeface="Arial" panose="020B0604020202020204" pitchFamily="34" charset="0"/>
              <a:cs typeface="Arial" panose="020B0604020202020204" pitchFamily="34" charset="0"/>
            </a:endParaRPr>
          </a:p>
          <a:p>
            <a:pPr algn="just"/>
            <a:endParaRPr lang="es-MX" sz="2800" b="1"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Administrativamente</a:t>
            </a:r>
            <a:r>
              <a:rPr lang="es-MX" sz="2400" dirty="0">
                <a:latin typeface="Arial" panose="020B0604020202020204" pitchFamily="34" charset="0"/>
                <a:cs typeface="Arial" panose="020B0604020202020204" pitchFamily="34" charset="0"/>
              </a:rPr>
              <a:t>, se le llama enemigos del tiempo a todas aquellas interrupciones, </a:t>
            </a:r>
            <a:r>
              <a:rPr lang="es-MX" sz="2400" dirty="0" smtClean="0">
                <a:latin typeface="Arial" panose="020B0604020202020204" pitchFamily="34" charset="0"/>
                <a:cs typeface="Arial" panose="020B0604020202020204" pitchFamily="34" charset="0"/>
              </a:rPr>
              <a:t>actitudes</a:t>
            </a:r>
            <a:r>
              <a:rPr lang="es-MX" sz="2400" dirty="0">
                <a:latin typeface="Arial" panose="020B0604020202020204" pitchFamily="34" charset="0"/>
                <a:cs typeface="Arial" panose="020B0604020202020204" pitchFamily="34" charset="0"/>
              </a:rPr>
              <a:t>, ruidos o sistemas deficientes que roban el tiempo o perjudican a la planeación de éste. </a:t>
            </a:r>
            <a:endParaRPr lang="es-MX" sz="2400" dirty="0" smtClean="0">
              <a:latin typeface="Arial" panose="020B0604020202020204" pitchFamily="34" charset="0"/>
              <a:cs typeface="Arial" panose="020B0604020202020204" pitchFamily="34" charset="0"/>
            </a:endParaRPr>
          </a:p>
          <a:p>
            <a:pPr algn="just"/>
            <a:endParaRPr lang="es-MX" dirty="0" smtClean="0"/>
          </a:p>
          <a:p>
            <a:pPr algn="just"/>
            <a:endParaRPr lang="es-MX" dirty="0"/>
          </a:p>
          <a:p>
            <a:pPr algn="just"/>
            <a:endParaRPr lang="es-MX" dirty="0"/>
          </a:p>
        </p:txBody>
      </p:sp>
      <p:pic>
        <p:nvPicPr>
          <p:cNvPr id="3" name="Imagen 2"/>
          <p:cNvPicPr>
            <a:picLocks noChangeAspect="1"/>
          </p:cNvPicPr>
          <p:nvPr/>
        </p:nvPicPr>
        <p:blipFill rotWithShape="1">
          <a:blip r:embed="rId2"/>
          <a:srcRect l="30087" t="13333" r="32315" b="34791"/>
          <a:stretch/>
        </p:blipFill>
        <p:spPr>
          <a:xfrm>
            <a:off x="5364480" y="2255520"/>
            <a:ext cx="6416040" cy="4385844"/>
          </a:xfrm>
          <a:prstGeom prst="rect">
            <a:avLst/>
          </a:prstGeom>
          <a:ln w="6350">
            <a:solidFill>
              <a:schemeClr val="tx1"/>
            </a:solidFill>
          </a:ln>
        </p:spPr>
      </p:pic>
    </p:spTree>
    <p:extLst>
      <p:ext uri="{BB962C8B-B14F-4D97-AF65-F5344CB8AC3E}">
        <p14:creationId xmlns:p14="http://schemas.microsoft.com/office/powerpoint/2010/main" xmlns="" val="3502042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5800" y="944880"/>
            <a:ext cx="10698480" cy="4185761"/>
          </a:xfrm>
          <a:prstGeom prst="rect">
            <a:avLst/>
          </a:prstGeom>
        </p:spPr>
        <p:txBody>
          <a:bodyPr wrap="square">
            <a:spAutoFit/>
          </a:bodyPr>
          <a:lstStyle/>
          <a:p>
            <a:pPr algn="just"/>
            <a:r>
              <a:rPr lang="es-MX" sz="2800" b="1" dirty="0" smtClean="0">
                <a:latin typeface="Arial" panose="020B0604020202020204" pitchFamily="34" charset="0"/>
                <a:cs typeface="Arial" panose="020B0604020202020204" pitchFamily="34" charset="0"/>
              </a:rPr>
              <a:t>LADRONES DEL TIEMPO DEL DIRECTIVO</a:t>
            </a:r>
          </a:p>
          <a:p>
            <a:pPr algn="just"/>
            <a:endParaRPr lang="es-MX" sz="2800" b="1"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ctr">
              <a:lnSpc>
                <a:spcPct val="200000"/>
              </a:lnSpc>
            </a:pPr>
            <a:r>
              <a:rPr lang="es-MX" sz="2800" dirty="0">
                <a:latin typeface="Arial" panose="020B0604020202020204" pitchFamily="34" charset="0"/>
                <a:cs typeface="Arial" panose="020B0604020202020204" pitchFamily="34" charset="0"/>
              </a:rPr>
              <a:t>Los ladrones del tiempo son aspectos que roban y despojan del tiempo al directivo para realizar lo planeado, así como a su equipo de trabajo. </a:t>
            </a:r>
          </a:p>
          <a:p>
            <a:pPr algn="just"/>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93919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40080" y="90785"/>
            <a:ext cx="10683240" cy="6500241"/>
          </a:xfrm>
          <a:prstGeom prst="rect">
            <a:avLst/>
          </a:prstGeom>
        </p:spPr>
        <p:txBody>
          <a:bodyPr wrap="square">
            <a:spAutoFit/>
          </a:bodyPr>
          <a:lstStyle/>
          <a:p>
            <a:pPr algn="just">
              <a:lnSpc>
                <a:spcPct val="120000"/>
              </a:lnSpc>
            </a:pPr>
            <a:r>
              <a:rPr lang="es-MX" sz="2200" b="1" dirty="0">
                <a:latin typeface="Arial" panose="020B0604020202020204" pitchFamily="34" charset="0"/>
                <a:cs typeface="Arial" panose="020B0604020202020204" pitchFamily="34" charset="0"/>
              </a:rPr>
              <a:t>A</a:t>
            </a:r>
            <a:r>
              <a:rPr lang="es-MX" sz="2200" b="1" dirty="0" smtClean="0">
                <a:latin typeface="Arial" panose="020B0604020202020204" pitchFamily="34" charset="0"/>
                <a:cs typeface="Arial" panose="020B0604020202020204" pitchFamily="34" charset="0"/>
              </a:rPr>
              <a:t>spectos </a:t>
            </a:r>
            <a:r>
              <a:rPr lang="es-MX" sz="2200" b="1" dirty="0">
                <a:latin typeface="Arial" panose="020B0604020202020204" pitchFamily="34" charset="0"/>
                <a:cs typeface="Arial" panose="020B0604020202020204" pitchFamily="34" charset="0"/>
              </a:rPr>
              <a:t>que se convierten en ladrones del tiempo del </a:t>
            </a:r>
            <a:r>
              <a:rPr lang="es-MX" sz="2200" b="1" dirty="0" smtClean="0">
                <a:latin typeface="Arial" panose="020B0604020202020204" pitchFamily="34" charset="0"/>
                <a:cs typeface="Arial" panose="020B0604020202020204" pitchFamily="34" charset="0"/>
              </a:rPr>
              <a:t>directivo:</a:t>
            </a:r>
            <a:endParaRPr lang="es-MX" sz="2200" b="1"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s-MX" sz="2000"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Planeación </a:t>
            </a:r>
            <a:r>
              <a:rPr lang="es-MX" sz="2000" b="1" dirty="0">
                <a:latin typeface="Arial" panose="020B0604020202020204" pitchFamily="34" charset="0"/>
                <a:cs typeface="Arial" panose="020B0604020202020204" pitchFamily="34" charset="0"/>
              </a:rPr>
              <a:t>deficiente</a:t>
            </a:r>
            <a:r>
              <a:rPr lang="es-MX" sz="2000" dirty="0">
                <a:latin typeface="Arial" panose="020B0604020202020204" pitchFamily="34" charset="0"/>
                <a:cs typeface="Arial" panose="020B0604020202020204" pitchFamily="34" charset="0"/>
              </a:rPr>
              <a:t>, ya sea porque los objetivos no quedan claros o porque falla su distribución en las cuatro categorías: inmediatos, a corto, mediano y largo plazos.</a:t>
            </a: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Jerarquización </a:t>
            </a:r>
            <a:r>
              <a:rPr lang="es-MX" sz="2000" b="1" dirty="0">
                <a:latin typeface="Arial" panose="020B0604020202020204" pitchFamily="34" charset="0"/>
                <a:cs typeface="Arial" panose="020B0604020202020204" pitchFamily="34" charset="0"/>
              </a:rPr>
              <a:t>insuficiente de prioridades.</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Incapacidad </a:t>
            </a:r>
            <a:r>
              <a:rPr lang="es-MX" sz="2000" b="1" dirty="0">
                <a:latin typeface="Arial" panose="020B0604020202020204" pitchFamily="34" charset="0"/>
                <a:cs typeface="Arial" panose="020B0604020202020204" pitchFamily="34" charset="0"/>
              </a:rPr>
              <a:t>para decir no</a:t>
            </a:r>
            <a:r>
              <a:rPr lang="es-MX" sz="2000" dirty="0">
                <a:latin typeface="Arial" panose="020B0604020202020204" pitchFamily="34" charset="0"/>
                <a:cs typeface="Arial" panose="020B0604020202020204" pitchFamily="34" charset="0"/>
              </a:rPr>
              <a:t>, fuente, a su vez, de múltiples interferencias extrañas. </a:t>
            </a:r>
            <a:endParaRPr lang="es-MX" sz="2000"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Poca </a:t>
            </a:r>
            <a:r>
              <a:rPr lang="es-MX" sz="2000" b="1" dirty="0">
                <a:latin typeface="Arial" panose="020B0604020202020204" pitchFamily="34" charset="0"/>
                <a:cs typeface="Arial" panose="020B0604020202020204" pitchFamily="34" charset="0"/>
              </a:rPr>
              <a:t>habilidad en el manejo de las interrupciones. </a:t>
            </a:r>
            <a:endParaRPr lang="es-MX" sz="2000" b="1"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Resistencia </a:t>
            </a:r>
            <a:r>
              <a:rPr lang="es-MX" sz="2000" b="1" dirty="0">
                <a:latin typeface="Arial" panose="020B0604020202020204" pitchFamily="34" charset="0"/>
                <a:cs typeface="Arial" panose="020B0604020202020204" pitchFamily="34" charset="0"/>
              </a:rPr>
              <a:t>a delegar</a:t>
            </a:r>
            <a:r>
              <a:rPr lang="es-MX" sz="2000" dirty="0">
                <a:latin typeface="Arial" panose="020B0604020202020204" pitchFamily="34" charset="0"/>
                <a:cs typeface="Arial" panose="020B0604020202020204" pitchFamily="34" charset="0"/>
              </a:rPr>
              <a:t>, o no saber cómo hacerlo en forma adecuada. </a:t>
            </a:r>
            <a:endParaRPr lang="es-MX" sz="2000"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Falta </a:t>
            </a:r>
            <a:r>
              <a:rPr lang="es-MX" sz="2000" b="1" dirty="0">
                <a:latin typeface="Arial" panose="020B0604020202020204" pitchFamily="34" charset="0"/>
                <a:cs typeface="Arial" panose="020B0604020202020204" pitchFamily="34" charset="0"/>
              </a:rPr>
              <a:t>de motivación y disciplina del directivo y de su equipo. </a:t>
            </a:r>
            <a:endParaRPr lang="es-MX" sz="2000" b="1"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Abarcar </a:t>
            </a:r>
            <a:r>
              <a:rPr lang="es-MX" sz="2000" b="1" dirty="0">
                <a:latin typeface="Arial" panose="020B0604020202020204" pitchFamily="34" charset="0"/>
                <a:cs typeface="Arial" panose="020B0604020202020204" pitchFamily="34" charset="0"/>
              </a:rPr>
              <a:t>mucho y apretar poco </a:t>
            </a:r>
            <a:r>
              <a:rPr lang="es-MX" sz="2000" dirty="0">
                <a:latin typeface="Arial" panose="020B0604020202020204" pitchFamily="34" charset="0"/>
                <a:cs typeface="Arial" panose="020B0604020202020204" pitchFamily="34" charset="0"/>
              </a:rPr>
              <a:t>(empeño en hacer demasiadas cosas al mismo tiempo). </a:t>
            </a:r>
            <a:endParaRPr lang="es-MX" sz="2000"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No </a:t>
            </a:r>
            <a:r>
              <a:rPr lang="es-MX" sz="2000" b="1" dirty="0">
                <a:latin typeface="Arial" panose="020B0604020202020204" pitchFamily="34" charset="0"/>
                <a:cs typeface="Arial" panose="020B0604020202020204" pitchFamily="34" charset="0"/>
              </a:rPr>
              <a:t>saber decir no. </a:t>
            </a:r>
            <a:endParaRPr lang="es-MX" sz="2000" b="1"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Apoyo </a:t>
            </a:r>
            <a:r>
              <a:rPr lang="es-MX" sz="2000" b="1" dirty="0">
                <a:latin typeface="Arial" panose="020B0604020202020204" pitchFamily="34" charset="0"/>
                <a:cs typeface="Arial" panose="020B0604020202020204" pitchFamily="34" charset="0"/>
              </a:rPr>
              <a:t>secretarial ineficiente. </a:t>
            </a:r>
            <a:endParaRPr lang="es-MX" sz="2000" b="1"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El </a:t>
            </a:r>
            <a:r>
              <a:rPr lang="es-MX" sz="2000" b="1" dirty="0">
                <a:latin typeface="Arial" panose="020B0604020202020204" pitchFamily="34" charset="0"/>
                <a:cs typeface="Arial" panose="020B0604020202020204" pitchFamily="34" charset="0"/>
              </a:rPr>
              <a:t>Internet mal utilizado. </a:t>
            </a:r>
            <a:endParaRPr lang="es-MX" sz="2000" b="1" dirty="0" smtClean="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Consulta </a:t>
            </a:r>
            <a:r>
              <a:rPr lang="es-MX" sz="2000" b="1" dirty="0">
                <a:latin typeface="Arial" panose="020B0604020202020204" pitchFamily="34" charset="0"/>
                <a:cs typeface="Arial" panose="020B0604020202020204" pitchFamily="34" charset="0"/>
              </a:rPr>
              <a:t>de páginas web sin metas.</a:t>
            </a:r>
          </a:p>
        </p:txBody>
      </p:sp>
    </p:spTree>
    <p:extLst>
      <p:ext uri="{BB962C8B-B14F-4D97-AF65-F5344CB8AC3E}">
        <p14:creationId xmlns:p14="http://schemas.microsoft.com/office/powerpoint/2010/main" xmlns="" val="3748532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01040" y="701040"/>
            <a:ext cx="10607040" cy="5803897"/>
          </a:xfrm>
          <a:prstGeom prst="rect">
            <a:avLst/>
          </a:prstGeom>
        </p:spPr>
        <p:txBody>
          <a:bodyPr wrap="square">
            <a:spAutoFit/>
          </a:bodyPr>
          <a:lstStyle/>
          <a:p>
            <a:pPr algn="just">
              <a:lnSpc>
                <a:spcPct val="130000"/>
              </a:lnSpc>
            </a:pPr>
            <a:r>
              <a:rPr lang="es-MX" sz="2400" dirty="0">
                <a:latin typeface="Arial" panose="020B0604020202020204" pitchFamily="34" charset="0"/>
                <a:cs typeface="Arial" panose="020B0604020202020204" pitchFamily="34" charset="0"/>
              </a:rPr>
              <a:t>El uso del tiempo es fundamental para el directivo y el ejecutivo por cinco poderosas razones que no deben olvidarse: </a:t>
            </a:r>
            <a:endParaRPr lang="es-MX" sz="2400" dirty="0" smtClean="0">
              <a:latin typeface="Arial" panose="020B0604020202020204" pitchFamily="34" charset="0"/>
              <a:cs typeface="Arial" panose="020B0604020202020204" pitchFamily="34" charset="0"/>
            </a:endParaRPr>
          </a:p>
          <a:p>
            <a:pPr algn="just">
              <a:lnSpc>
                <a:spcPct val="130000"/>
              </a:lnSpc>
            </a:pPr>
            <a:endParaRPr lang="es-MX" sz="2400" dirty="0" smtClean="0">
              <a:latin typeface="Arial" panose="020B0604020202020204" pitchFamily="34" charset="0"/>
              <a:cs typeface="Arial" panose="020B0604020202020204" pitchFamily="34" charset="0"/>
            </a:endParaRPr>
          </a:p>
          <a:p>
            <a:pPr marL="457200" indent="-457200" algn="just">
              <a:lnSpc>
                <a:spcPct val="130000"/>
              </a:lnSpc>
              <a:buAutoNum type="arabicPeriod"/>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directivo tiene que alcanzar la eficiencia y obtener resultados. </a:t>
            </a:r>
            <a:endParaRPr lang="es-MX" sz="2400" b="1" dirty="0" smtClean="0">
              <a:latin typeface="Arial" panose="020B0604020202020204" pitchFamily="34" charset="0"/>
              <a:cs typeface="Arial" panose="020B0604020202020204" pitchFamily="34" charset="0"/>
            </a:endParaRPr>
          </a:p>
          <a:p>
            <a:pPr marL="457200" indent="-457200" algn="just">
              <a:lnSpc>
                <a:spcPct val="130000"/>
              </a:lnSpc>
              <a:buAutoNum type="arabicPeriod"/>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directivo es responsable no sólo de su propio tiempo,</a:t>
            </a:r>
            <a:r>
              <a:rPr lang="es-MX" sz="2400" dirty="0">
                <a:latin typeface="Arial" panose="020B0604020202020204" pitchFamily="34" charset="0"/>
                <a:cs typeface="Arial" panose="020B0604020202020204" pitchFamily="34" charset="0"/>
              </a:rPr>
              <a:t> sino también del tiempo de  otros, principalmente de sus </a:t>
            </a:r>
            <a:r>
              <a:rPr lang="es-MX" sz="2400" dirty="0" smtClean="0">
                <a:latin typeface="Arial" panose="020B0604020202020204" pitchFamily="34" charset="0"/>
                <a:cs typeface="Arial" panose="020B0604020202020204" pitchFamily="34" charset="0"/>
              </a:rPr>
              <a:t>subalternos.  </a:t>
            </a:r>
          </a:p>
          <a:p>
            <a:pPr marL="457200" indent="-457200" algn="just">
              <a:lnSpc>
                <a:spcPct val="130000"/>
              </a:lnSpc>
              <a:buAutoNum type="arabicPeriod"/>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directivo tiene mayor compromiso y responsabilidad que todo su equipo. </a:t>
            </a:r>
            <a:endParaRPr lang="es-MX" sz="2400" b="1" dirty="0" smtClean="0">
              <a:latin typeface="Arial" panose="020B0604020202020204" pitchFamily="34" charset="0"/>
              <a:cs typeface="Arial" panose="020B0604020202020204" pitchFamily="34" charset="0"/>
            </a:endParaRPr>
          </a:p>
          <a:p>
            <a:pPr marL="457200" indent="-457200" algn="just">
              <a:lnSpc>
                <a:spcPct val="130000"/>
              </a:lnSpc>
              <a:buAutoNum type="arabicPeriod"/>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directivo es la guía o líder a seguir</a:t>
            </a:r>
            <a:r>
              <a:rPr lang="es-MX" sz="2400" dirty="0">
                <a:latin typeface="Arial" panose="020B0604020202020204" pitchFamily="34" charset="0"/>
                <a:cs typeface="Arial" panose="020B0604020202020204" pitchFamily="34" charset="0"/>
              </a:rPr>
              <a:t>; por lo tanto, tiene que pregonar con el </a:t>
            </a:r>
            <a:r>
              <a:rPr lang="es-MX" sz="2400" dirty="0" smtClean="0">
                <a:latin typeface="Arial" panose="020B0604020202020204" pitchFamily="34" charset="0"/>
                <a:cs typeface="Arial" panose="020B0604020202020204" pitchFamily="34" charset="0"/>
              </a:rPr>
              <a:t>ejemplo.</a:t>
            </a:r>
          </a:p>
          <a:p>
            <a:pPr marL="457200" indent="-457200" algn="just">
              <a:lnSpc>
                <a:spcPct val="130000"/>
              </a:lnSpc>
              <a:buAutoNum type="arabicPeriod"/>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directivo tiene que saber las 24 horas del día todo lo que sucede en su empresa.</a:t>
            </a:r>
          </a:p>
        </p:txBody>
      </p:sp>
    </p:spTree>
    <p:extLst>
      <p:ext uri="{BB962C8B-B14F-4D97-AF65-F5344CB8AC3E}">
        <p14:creationId xmlns:p14="http://schemas.microsoft.com/office/powerpoint/2010/main" xmlns="" val="66794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809694" y="576670"/>
            <a:ext cx="4360489" cy="523220"/>
          </a:xfrm>
          <a:prstGeom prst="rect">
            <a:avLst/>
          </a:prstGeom>
        </p:spPr>
        <p:txBody>
          <a:bodyPr wrap="none">
            <a:spAutoFit/>
          </a:bodyPr>
          <a:lstStyle/>
          <a:p>
            <a:pPr algn="ctr"/>
            <a:r>
              <a:rPr lang="es-MX" sz="2800" b="1" dirty="0">
                <a:latin typeface="Arial" panose="020B0604020202020204" pitchFamily="34" charset="0"/>
                <a:cs typeface="Arial" panose="020B0604020202020204" pitchFamily="34" charset="0"/>
              </a:rPr>
              <a:t>Mitos acerca del tiempo </a:t>
            </a:r>
          </a:p>
        </p:txBody>
      </p:sp>
      <p:sp>
        <p:nvSpPr>
          <p:cNvPr id="3" name="Rectángulo 2"/>
          <p:cNvSpPr/>
          <p:nvPr/>
        </p:nvSpPr>
        <p:spPr>
          <a:xfrm>
            <a:off x="595680" y="1272053"/>
            <a:ext cx="11276307" cy="1200329"/>
          </a:xfrm>
          <a:prstGeom prst="rect">
            <a:avLst/>
          </a:prstGeom>
        </p:spPr>
        <p:txBody>
          <a:bodyPr wrap="square">
            <a:spAutoFit/>
          </a:bodyPr>
          <a:lstStyle/>
          <a:p>
            <a:r>
              <a:rPr lang="es-MX" sz="2400" dirty="0">
                <a:latin typeface="Arial" panose="020B0604020202020204" pitchFamily="34" charset="0"/>
                <a:cs typeface="Arial" panose="020B0604020202020204" pitchFamily="34" charset="0"/>
              </a:rPr>
              <a:t>Mitos acerca del tiempo Mauro Rodríguez (1999) describe varios mitos que el directivo maneja para justificar la falta de administración del tiempo, mitos que se convierten en ladrones del tiempo del directivo.</a:t>
            </a:r>
          </a:p>
        </p:txBody>
      </p:sp>
      <p:sp>
        <p:nvSpPr>
          <p:cNvPr id="4" name="Rectángulo 3"/>
          <p:cNvSpPr/>
          <p:nvPr/>
        </p:nvSpPr>
        <p:spPr>
          <a:xfrm>
            <a:off x="427984" y="3630779"/>
            <a:ext cx="11444003" cy="2677656"/>
          </a:xfrm>
          <a:prstGeom prst="rect">
            <a:avLst/>
          </a:prstGeom>
        </p:spPr>
        <p:txBody>
          <a:bodyPr wrap="square">
            <a:spAutoFit/>
          </a:bodyPr>
          <a:lstStyle/>
          <a:p>
            <a:pPr marL="342900" indent="-342900">
              <a:buFont typeface="Wingdings" panose="05000000000000000000" pitchFamily="2" charset="2"/>
              <a:buChar char="Ø"/>
            </a:pPr>
            <a:r>
              <a:rPr lang="es-MX" sz="2400" b="1" dirty="0">
                <a:latin typeface="Arial" panose="020B0604020202020204" pitchFamily="34" charset="0"/>
                <a:cs typeface="Arial" panose="020B0604020202020204" pitchFamily="34" charset="0"/>
              </a:rPr>
              <a:t>El mito de los datos completos. </a:t>
            </a:r>
            <a:r>
              <a:rPr lang="es-MX" sz="2400" dirty="0">
                <a:latin typeface="Arial" panose="020B0604020202020204" pitchFamily="34" charset="0"/>
                <a:cs typeface="Arial" panose="020B0604020202020204" pitchFamily="34" charset="0"/>
              </a:rPr>
              <a:t>“Hay que aplazar las decisiones hasta haber recopilado todos los datos.” Lo que sucede es que no se decide a tiempo, o no se decide. </a:t>
            </a:r>
            <a:endParaRPr lang="es-MX" sz="24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s-MX" sz="24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mito de la energía en el desempeño laboral. </a:t>
            </a:r>
            <a:r>
              <a:rPr lang="es-MX" sz="2400" dirty="0">
                <a:latin typeface="Arial" panose="020B0604020202020204" pitchFamily="34" charset="0"/>
                <a:cs typeface="Arial" panose="020B0604020202020204" pitchFamily="34" charset="0"/>
              </a:rPr>
              <a:t>“Los resultados son directamente </a:t>
            </a:r>
            <a:r>
              <a:rPr lang="es-MX" sz="2400" dirty="0" smtClean="0">
                <a:latin typeface="Arial" panose="020B0604020202020204" pitchFamily="34" charset="0"/>
                <a:cs typeface="Arial" panose="020B0604020202020204" pitchFamily="34" charset="0"/>
              </a:rPr>
              <a:t>proporcionales </a:t>
            </a:r>
            <a:r>
              <a:rPr lang="es-MX" sz="2400" dirty="0">
                <a:latin typeface="Arial" panose="020B0604020202020204" pitchFamily="34" charset="0"/>
                <a:cs typeface="Arial" panose="020B0604020202020204" pitchFamily="34" charset="0"/>
              </a:rPr>
              <a:t>al volumen de trabajo invertido.” Se centra el interés en trabajar más en vez de trabajar mejor</a:t>
            </a:r>
            <a:r>
              <a:rPr lang="es-MX" sz="2400" dirty="0" smtClean="0">
                <a:latin typeface="Arial" panose="020B0604020202020204" pitchFamily="34" charset="0"/>
                <a:cs typeface="Arial" panose="020B0604020202020204" pitchFamily="34" charset="0"/>
              </a:rPr>
              <a:t>.</a:t>
            </a:r>
          </a:p>
        </p:txBody>
      </p:sp>
      <p:sp>
        <p:nvSpPr>
          <p:cNvPr id="7" name="CuadroTexto 6"/>
          <p:cNvSpPr txBox="1"/>
          <p:nvPr/>
        </p:nvSpPr>
        <p:spPr>
          <a:xfrm>
            <a:off x="4119520" y="2820748"/>
            <a:ext cx="2871299" cy="461665"/>
          </a:xfrm>
          <a:prstGeom prst="rect">
            <a:avLst/>
          </a:prstGeom>
          <a:noFill/>
        </p:spPr>
        <p:txBody>
          <a:bodyPr wrap="none" rtlCol="0">
            <a:spAutoFit/>
          </a:bodyPr>
          <a:lstStyle/>
          <a:p>
            <a:r>
              <a:rPr lang="es-MX" sz="2400" dirty="0" smtClean="0">
                <a:latin typeface="Arial" panose="020B0604020202020204" pitchFamily="34" charset="0"/>
                <a:cs typeface="Arial" panose="020B0604020202020204" pitchFamily="34" charset="0"/>
              </a:rPr>
              <a:t>Algunos mitos son :</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16077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5800" y="944880"/>
            <a:ext cx="10820400" cy="5028300"/>
          </a:xfrm>
          <a:prstGeom prst="rect">
            <a:avLst/>
          </a:prstGeom>
        </p:spPr>
        <p:txBody>
          <a:bodyPr wrap="square">
            <a:spAutoFit/>
          </a:bodyPr>
          <a:lstStyle/>
          <a:p>
            <a:pPr marL="342900" indent="-342900">
              <a:lnSpc>
                <a:spcPct val="170000"/>
              </a:lnSpc>
              <a:buFont typeface="Wingdings" panose="05000000000000000000" pitchFamily="2" charset="2"/>
              <a:buChar char="Ø"/>
            </a:pPr>
            <a:r>
              <a:rPr lang="es-MX" sz="2400" b="1" dirty="0">
                <a:latin typeface="Arial" panose="020B0604020202020204" pitchFamily="34" charset="0"/>
                <a:cs typeface="Arial" panose="020B0604020202020204" pitchFamily="34" charset="0"/>
              </a:rPr>
              <a:t>El mito del activismo. “</a:t>
            </a:r>
            <a:r>
              <a:rPr lang="es-MX" sz="2400" dirty="0">
                <a:latin typeface="Arial" panose="020B0604020202020204" pitchFamily="34" charset="0"/>
                <a:cs typeface="Arial" panose="020B0604020202020204" pitchFamily="34" charset="0"/>
              </a:rPr>
              <a:t>El ejecutivo más lleno de trabajo es el más eficiente.” Se repite la ironía del caminante que, al perder la ruta, redobla el paso y se agita más... para no llegar a ninguna parte. </a:t>
            </a:r>
            <a:endParaRPr lang="es-MX" sz="2400" dirty="0" smtClean="0">
              <a:latin typeface="Arial" panose="020B0604020202020204" pitchFamily="34" charset="0"/>
              <a:cs typeface="Arial" panose="020B0604020202020204" pitchFamily="34" charset="0"/>
            </a:endParaRPr>
          </a:p>
          <a:p>
            <a:pPr marL="342900" indent="-342900">
              <a:lnSpc>
                <a:spcPct val="170000"/>
              </a:lnSpc>
              <a:buFont typeface="Wingdings" panose="05000000000000000000" pitchFamily="2" charset="2"/>
              <a:buChar char="Ø"/>
            </a:pPr>
            <a:endParaRPr lang="es-MX" sz="2400" b="1" dirty="0" smtClean="0">
              <a:latin typeface="Arial" panose="020B0604020202020204" pitchFamily="34" charset="0"/>
              <a:cs typeface="Arial" panose="020B0604020202020204" pitchFamily="34" charset="0"/>
            </a:endParaRPr>
          </a:p>
          <a:p>
            <a:pPr marL="342900" indent="-342900">
              <a:lnSpc>
                <a:spcPct val="170000"/>
              </a:lnSpc>
              <a:buFont typeface="Wingdings" panose="05000000000000000000" pitchFamily="2" charset="2"/>
              <a:buChar char="Ø"/>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mito del centralismo. </a:t>
            </a:r>
            <a:r>
              <a:rPr lang="es-MX" sz="2400" dirty="0">
                <a:latin typeface="Arial" panose="020B0604020202020204" pitchFamily="34" charset="0"/>
                <a:cs typeface="Arial" panose="020B0604020202020204" pitchFamily="34" charset="0"/>
              </a:rPr>
              <a:t>“Cuanto más alto sea el nivel en que se manejen los asuntos, tanto mejor.” Se regatea la delegación, y se pretende hacer las cosas uno mismo para estar en todo: invadiendo puestos, aplastando personalidades y matando motivaciones. </a:t>
            </a:r>
          </a:p>
        </p:txBody>
      </p:sp>
    </p:spTree>
    <p:extLst>
      <p:ext uri="{BB962C8B-B14F-4D97-AF65-F5344CB8AC3E}">
        <p14:creationId xmlns:p14="http://schemas.microsoft.com/office/powerpoint/2010/main" xmlns="" val="3068927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5800" y="853440"/>
            <a:ext cx="10652760" cy="4893647"/>
          </a:xfrm>
          <a:prstGeom prst="rect">
            <a:avLst/>
          </a:prstGeom>
        </p:spPr>
        <p:txBody>
          <a:bodyPr wrap="square">
            <a:spAutoFit/>
          </a:bodyPr>
          <a:lstStyle/>
          <a:p>
            <a:pPr marL="342900" indent="-342900" algn="just">
              <a:buFont typeface="Wingdings" panose="05000000000000000000" pitchFamily="2" charset="2"/>
              <a:buChar char="Ø"/>
            </a:pPr>
            <a:r>
              <a:rPr lang="es-MX" sz="2400" b="1" dirty="0">
                <a:latin typeface="Arial" panose="020B0604020202020204" pitchFamily="34" charset="0"/>
                <a:cs typeface="Arial" panose="020B0604020202020204" pitchFamily="34" charset="0"/>
              </a:rPr>
              <a:t>El mito de la simplificación. </a:t>
            </a:r>
            <a:r>
              <a:rPr lang="es-MX" sz="2400" dirty="0">
                <a:latin typeface="Arial" panose="020B0604020202020204" pitchFamily="34" charset="0"/>
                <a:cs typeface="Arial" panose="020B0604020202020204" pitchFamily="34" charset="0"/>
              </a:rPr>
              <a:t>“Hay que ahorrar tiempo a través de soluciones sencillas y </a:t>
            </a:r>
            <a:r>
              <a:rPr lang="es-MX" sz="2400" dirty="0" smtClean="0">
                <a:latin typeface="Arial" panose="020B0604020202020204" pitchFamily="34" charset="0"/>
                <a:cs typeface="Arial" panose="020B0604020202020204" pitchFamily="34" charset="0"/>
              </a:rPr>
              <a:t>fáciles</a:t>
            </a:r>
            <a:r>
              <a:rPr lang="es-MX" sz="2400" dirty="0">
                <a:latin typeface="Arial" panose="020B0604020202020204" pitchFamily="34" charset="0"/>
                <a:cs typeface="Arial" panose="020B0604020202020204" pitchFamily="34" charset="0"/>
              </a:rPr>
              <a:t>.” Se regatea el tiempo que se debe emplear en asuntos difíciles, tratándolos de manera superficial. De este modo uno se condena a repetir lo que salió mal. </a:t>
            </a:r>
            <a:endParaRPr lang="es-MX" sz="24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endParaRPr lang="es-MX"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mito del tiempo enemigo</a:t>
            </a:r>
            <a:r>
              <a:rPr lang="es-MX" sz="2400" dirty="0">
                <a:latin typeface="Arial" panose="020B0604020202020204" pitchFamily="34" charset="0"/>
                <a:cs typeface="Arial" panose="020B0604020202020204" pitchFamily="34" charset="0"/>
              </a:rPr>
              <a:t>. “El tiempo presiona al ejecutivo: se le echa encima.” Así, el más precioso recurso queda convertido en estorbo y objetivo de defensa. </a:t>
            </a:r>
            <a:endParaRPr lang="es-MX" sz="24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endParaRPr lang="es-MX"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MX" sz="2400" b="1" dirty="0" smtClean="0">
                <a:latin typeface="Arial" panose="020B0604020202020204" pitchFamily="34" charset="0"/>
                <a:cs typeface="Arial" panose="020B0604020202020204" pitchFamily="34" charset="0"/>
              </a:rPr>
              <a:t>El </a:t>
            </a:r>
            <a:r>
              <a:rPr lang="es-MX" sz="2400" b="1" dirty="0">
                <a:latin typeface="Arial" panose="020B0604020202020204" pitchFamily="34" charset="0"/>
                <a:cs typeface="Arial" panose="020B0604020202020204" pitchFamily="34" charset="0"/>
              </a:rPr>
              <a:t>mito de la puerta abierta. </a:t>
            </a:r>
            <a:r>
              <a:rPr lang="es-MX" sz="2400" dirty="0">
                <a:latin typeface="Arial" panose="020B0604020202020204" pitchFamily="34" charset="0"/>
                <a:cs typeface="Arial" panose="020B0604020202020204" pitchFamily="34" charset="0"/>
              </a:rPr>
              <a:t>“El ejecutivo, jefe, directivo, debe estar siempre disponible para todo el mundo, listo para dialogar.” Con ello se convierte en juguete de mil </a:t>
            </a:r>
            <a:r>
              <a:rPr lang="es-MX" sz="2400" dirty="0" smtClean="0">
                <a:latin typeface="Arial" panose="020B0604020202020204" pitchFamily="34" charset="0"/>
                <a:cs typeface="Arial" panose="020B0604020202020204" pitchFamily="34" charset="0"/>
              </a:rPr>
              <a:t>interrupciones </a:t>
            </a:r>
            <a:r>
              <a:rPr lang="es-MX" sz="2400" dirty="0">
                <a:latin typeface="Arial" panose="020B0604020202020204" pitchFamily="34" charset="0"/>
                <a:cs typeface="Arial" panose="020B0604020202020204" pitchFamily="34" charset="0"/>
              </a:rPr>
              <a:t>y en interlocutor de quienes andan buscando cómo matar el tiempo.</a:t>
            </a:r>
          </a:p>
        </p:txBody>
      </p:sp>
    </p:spTree>
    <p:extLst>
      <p:ext uri="{BB962C8B-B14F-4D97-AF65-F5344CB8AC3E}">
        <p14:creationId xmlns:p14="http://schemas.microsoft.com/office/powerpoint/2010/main" xmlns="" val="527401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7666" y="740882"/>
            <a:ext cx="11420934" cy="1569660"/>
          </a:xfrm>
          <a:prstGeom prst="rect">
            <a:avLst/>
          </a:prstGeom>
        </p:spPr>
        <p:txBody>
          <a:bodyPr wrap="square">
            <a:spAutoFit/>
          </a:bodyPr>
          <a:lstStyle/>
          <a:p>
            <a:pPr marL="342900" indent="-342900" algn="just">
              <a:buFont typeface="Wingdings" panose="05000000000000000000" pitchFamily="2" charset="2"/>
              <a:buChar char="Ø"/>
            </a:pPr>
            <a:r>
              <a:rPr lang="es-MX" sz="2400" b="1" dirty="0">
                <a:latin typeface="Arial" panose="020B0604020202020204" pitchFamily="34" charset="0"/>
                <a:cs typeface="Arial" panose="020B0604020202020204" pitchFamily="34" charset="0"/>
              </a:rPr>
              <a:t>El mito de la solución de problemas. </a:t>
            </a:r>
            <a:r>
              <a:rPr lang="es-MX" sz="2400" dirty="0">
                <a:latin typeface="Arial" panose="020B0604020202020204" pitchFamily="34" charset="0"/>
                <a:cs typeface="Arial" panose="020B0604020202020204" pitchFamily="34" charset="0"/>
              </a:rPr>
              <a:t>“Hay que analizar el empeño y esfuerzo para </a:t>
            </a:r>
            <a:r>
              <a:rPr lang="es-MX" sz="2400" dirty="0" smtClean="0">
                <a:latin typeface="Arial" panose="020B0604020202020204" pitchFamily="34" charset="0"/>
                <a:cs typeface="Arial" panose="020B0604020202020204" pitchFamily="34" charset="0"/>
              </a:rPr>
              <a:t>encontrar </a:t>
            </a:r>
            <a:r>
              <a:rPr lang="es-MX" sz="2400" dirty="0">
                <a:latin typeface="Arial" panose="020B0604020202020204" pitchFamily="34" charset="0"/>
                <a:cs typeface="Arial" panose="020B0604020202020204" pitchFamily="34" charset="0"/>
              </a:rPr>
              <a:t>soluciones a los problemas que, por puesto, ya conocemos.” Se pasa por alto que en el manejo de problemas lo básico y anterior a la búsqueda de soluciones son los planteamientos correctos, tan difíciles de lograr. </a:t>
            </a:r>
          </a:p>
        </p:txBody>
      </p:sp>
      <p:sp>
        <p:nvSpPr>
          <p:cNvPr id="3" name="Rectángulo 2"/>
          <p:cNvSpPr/>
          <p:nvPr/>
        </p:nvSpPr>
        <p:spPr>
          <a:xfrm>
            <a:off x="180516" y="4339724"/>
            <a:ext cx="11535234" cy="1569660"/>
          </a:xfrm>
          <a:prstGeom prst="rect">
            <a:avLst/>
          </a:prstGeom>
        </p:spPr>
        <p:txBody>
          <a:bodyPr wrap="square">
            <a:spAutoFit/>
          </a:bodyPr>
          <a:lstStyle/>
          <a:p>
            <a:pPr algn="just">
              <a:lnSpc>
                <a:spcPct val="200000"/>
              </a:lnSpc>
            </a:pPr>
            <a:r>
              <a:rPr lang="es-MX" sz="2400" dirty="0" smtClean="0">
                <a:latin typeface="Arial" panose="020B0604020202020204" pitchFamily="34" charset="0"/>
                <a:cs typeface="Arial" panose="020B0604020202020204" pitchFamily="34" charset="0"/>
              </a:rPr>
              <a:t>La </a:t>
            </a:r>
            <a:r>
              <a:rPr lang="es-MX" sz="2400" dirty="0">
                <a:latin typeface="Arial" panose="020B0604020202020204" pitchFamily="34" charset="0"/>
                <a:cs typeface="Arial" panose="020B0604020202020204" pitchFamily="34" charset="0"/>
              </a:rPr>
              <a:t>personalidad del ejecutivo y directivo que tiene control de su tiempo es resultado de cómo actúa administrativamente con su equipo de trabajo.</a:t>
            </a:r>
          </a:p>
        </p:txBody>
      </p:sp>
      <p:sp>
        <p:nvSpPr>
          <p:cNvPr id="4" name="Rectángulo 3"/>
          <p:cNvSpPr/>
          <p:nvPr/>
        </p:nvSpPr>
        <p:spPr>
          <a:xfrm>
            <a:off x="237666" y="3055829"/>
            <a:ext cx="11009454" cy="954107"/>
          </a:xfrm>
          <a:prstGeom prst="rect">
            <a:avLst/>
          </a:prstGeom>
        </p:spPr>
        <p:txBody>
          <a:bodyPr wrap="square">
            <a:spAutoFit/>
          </a:bodyPr>
          <a:lstStyle/>
          <a:p>
            <a:pPr algn="ctr"/>
            <a:r>
              <a:rPr lang="es-MX" sz="2800" b="1" dirty="0" smtClean="0">
                <a:latin typeface="Arial" panose="020B0604020202020204" pitchFamily="34" charset="0"/>
                <a:cs typeface="Arial" panose="020B0604020202020204" pitchFamily="34" charset="0"/>
              </a:rPr>
              <a:t>PERSONALIDAD DEL EJECUTIVO QUE SABE  ADMINISTRAR EL TIEMPO </a:t>
            </a:r>
            <a:endParaRPr lang="es-MX" sz="2800" b="1" dirty="0"/>
          </a:p>
        </p:txBody>
      </p:sp>
    </p:spTree>
    <p:extLst>
      <p:ext uri="{BB962C8B-B14F-4D97-AF65-F5344CB8AC3E}">
        <p14:creationId xmlns:p14="http://schemas.microsoft.com/office/powerpoint/2010/main" xmlns="" val="1231553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0322" t="13958" r="31494" b="35625"/>
          <a:stretch/>
        </p:blipFill>
        <p:spPr>
          <a:xfrm>
            <a:off x="1524000" y="251460"/>
            <a:ext cx="9700260" cy="6606540"/>
          </a:xfrm>
          <a:prstGeom prst="rect">
            <a:avLst/>
          </a:prstGeom>
        </p:spPr>
      </p:pic>
    </p:spTree>
    <p:extLst>
      <p:ext uri="{BB962C8B-B14F-4D97-AF65-F5344CB8AC3E}">
        <p14:creationId xmlns:p14="http://schemas.microsoft.com/office/powerpoint/2010/main" xmlns="" val="76180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68960" y="294640"/>
            <a:ext cx="10769600" cy="6968061"/>
          </a:xfrm>
          <a:prstGeom prst="rect">
            <a:avLst/>
          </a:prstGeom>
        </p:spPr>
        <p:txBody>
          <a:bodyPr wrap="square">
            <a:spAutoFit/>
          </a:bodyPr>
          <a:lstStyle/>
          <a:p>
            <a:pPr lvl="0" algn="just">
              <a:lnSpc>
                <a:spcPct val="115000"/>
              </a:lnSpc>
              <a:spcAft>
                <a:spcPts val="1000"/>
              </a:spcAft>
            </a:pPr>
            <a:r>
              <a:rPr lang="es-MX" sz="2800" b="1" dirty="0" smtClean="0">
                <a:latin typeface="Arial" panose="020B0604020202020204" pitchFamily="34" charset="0"/>
                <a:ea typeface="Times New Roman" panose="02020603050405020304" pitchFamily="18" charset="0"/>
                <a:cs typeface="Times New Roman" panose="02020603050405020304" pitchFamily="18" charset="0"/>
              </a:rPr>
              <a:t>TIEMPO</a:t>
            </a:r>
          </a:p>
          <a:p>
            <a:pPr algn="just">
              <a:lnSpc>
                <a:spcPct val="130000"/>
              </a:lnSpc>
              <a:spcAft>
                <a:spcPts val="1000"/>
              </a:spcAft>
            </a:pPr>
            <a:r>
              <a:rPr lang="es-MX" sz="2400" dirty="0" smtClean="0">
                <a:latin typeface="Arial" panose="020B0604020202020204" pitchFamily="34" charset="0"/>
                <a:ea typeface="Times New Roman" panose="02020603050405020304" pitchFamily="18" charset="0"/>
                <a:cs typeface="Times New Roman" panose="02020603050405020304" pitchFamily="18" charset="0"/>
              </a:rPr>
              <a:t>La </a:t>
            </a:r>
            <a:r>
              <a:rPr lang="es-MX" sz="2400" dirty="0">
                <a:latin typeface="Arial" panose="020B0604020202020204" pitchFamily="34" charset="0"/>
                <a:ea typeface="Times New Roman" panose="02020603050405020304" pitchFamily="18" charset="0"/>
                <a:cs typeface="Times New Roman" panose="02020603050405020304" pitchFamily="18" charset="0"/>
              </a:rPr>
              <a:t>Enciclopedia ilustrada Cumbre lo </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define </a:t>
            </a:r>
            <a:r>
              <a:rPr lang="es-MX" sz="2400" dirty="0">
                <a:latin typeface="Arial" panose="020B0604020202020204" pitchFamily="34" charset="0"/>
                <a:ea typeface="Times New Roman" panose="02020603050405020304" pitchFamily="18" charset="0"/>
                <a:cs typeface="Times New Roman" panose="02020603050405020304" pitchFamily="18" charset="0"/>
              </a:rPr>
              <a:t>como la “relación que se establece entre dos o más fenómenos, sucesos, cuerpos u objetos</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a:t>
            </a:r>
          </a:p>
          <a:p>
            <a:pPr algn="just">
              <a:lnSpc>
                <a:spcPct val="130000"/>
              </a:lnSpc>
              <a:spcAft>
                <a:spcPts val="1000"/>
              </a:spcAft>
            </a:pPr>
            <a:endParaRPr lang="es-MX" sz="2400"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30000"/>
              </a:lnSpc>
              <a:spcAft>
                <a:spcPts val="1000"/>
              </a:spcAft>
            </a:pPr>
            <a:r>
              <a:rPr lang="es-MX" sz="2400" dirty="0" smtClean="0">
                <a:latin typeface="Arial" panose="020B0604020202020204" pitchFamily="34" charset="0"/>
                <a:ea typeface="Times New Roman" panose="02020603050405020304" pitchFamily="18" charset="0"/>
                <a:cs typeface="Times New Roman" panose="02020603050405020304" pitchFamily="18" charset="0"/>
              </a:rPr>
              <a:t>La </a:t>
            </a:r>
            <a:r>
              <a:rPr lang="es-MX" sz="2400" dirty="0">
                <a:latin typeface="Arial" panose="020B0604020202020204" pitchFamily="34" charset="0"/>
                <a:ea typeface="Times New Roman" panose="02020603050405020304" pitchFamily="18" charset="0"/>
                <a:cs typeface="Times New Roman" panose="02020603050405020304" pitchFamily="18" charset="0"/>
              </a:rPr>
              <a:t>importancia del tiempo estriba en seis </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características</a:t>
            </a:r>
          </a:p>
          <a:p>
            <a:pPr>
              <a:lnSpc>
                <a:spcPct val="130000"/>
              </a:lnSpc>
              <a:spcAft>
                <a:spcPts val="1000"/>
              </a:spcAft>
            </a:pPr>
            <a:r>
              <a:rPr lang="es-MX" sz="2400" b="1" dirty="0" smtClean="0">
                <a:latin typeface="Arial" panose="020B0604020202020204" pitchFamily="34" charset="0"/>
                <a:ea typeface="Times New Roman" panose="02020603050405020304" pitchFamily="18" charset="0"/>
                <a:cs typeface="Times New Roman" panose="02020603050405020304" pitchFamily="18" charset="0"/>
              </a:rPr>
              <a:t>Igualitario</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 Todos tenemos </a:t>
            </a:r>
            <a:r>
              <a:rPr lang="es-MX" sz="2400" dirty="0">
                <a:latin typeface="Arial" panose="020B0604020202020204" pitchFamily="34" charset="0"/>
                <a:ea typeface="Times New Roman" panose="02020603050405020304" pitchFamily="18" charset="0"/>
                <a:cs typeface="Times New Roman" panose="02020603050405020304" pitchFamily="18" charset="0"/>
              </a:rPr>
              <a:t>la misma oportunidad de disfrutar el </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tiempo. </a:t>
            </a:r>
            <a:r>
              <a:rPr lang="es-MX" sz="2400" b="1" dirty="0">
                <a:latin typeface="Arial" panose="020B0604020202020204" pitchFamily="34" charset="0"/>
                <a:ea typeface="Times New Roman" panose="02020603050405020304" pitchFamily="18" charset="0"/>
                <a:cs typeface="Times New Roman" panose="02020603050405020304" pitchFamily="18" charset="0"/>
              </a:rPr>
              <a:t>Inelástico</a:t>
            </a:r>
            <a:r>
              <a:rPr lang="es-MX" sz="2400" dirty="0">
                <a:latin typeface="Arial" panose="020B0604020202020204" pitchFamily="34" charset="0"/>
                <a:ea typeface="Times New Roman" panose="02020603050405020304" pitchFamily="18" charset="0"/>
                <a:cs typeface="Times New Roman" panose="02020603050405020304" pitchFamily="18" charset="0"/>
              </a:rPr>
              <a:t>:  No podemos recortar o ampliar el tiempo. El día tiene 24 </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horas.</a:t>
            </a:r>
          </a:p>
          <a:p>
            <a:pPr>
              <a:lnSpc>
                <a:spcPct val="130000"/>
              </a:lnSpc>
              <a:spcAft>
                <a:spcPts val="1000"/>
              </a:spcAft>
            </a:pPr>
            <a:r>
              <a:rPr lang="es-MX" sz="2400" b="1" dirty="0">
                <a:latin typeface="Arial" panose="020B0604020202020204" pitchFamily="34" charset="0"/>
                <a:ea typeface="Times New Roman" panose="02020603050405020304" pitchFamily="18" charset="0"/>
                <a:cs typeface="Times New Roman" panose="02020603050405020304" pitchFamily="18" charset="0"/>
              </a:rPr>
              <a:t>Indispensable</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 Para </a:t>
            </a:r>
            <a:r>
              <a:rPr lang="es-MX" sz="2400" dirty="0">
                <a:latin typeface="Arial" panose="020B0604020202020204" pitchFamily="34" charset="0"/>
                <a:ea typeface="Times New Roman" panose="02020603050405020304" pitchFamily="18" charset="0"/>
                <a:cs typeface="Times New Roman" panose="02020603050405020304" pitchFamily="18" charset="0"/>
              </a:rPr>
              <a:t>desarrollar cualquier actividad necesitamos tiempo. </a:t>
            </a:r>
            <a:endParaRPr lang="es-MX" sz="2400" dirty="0" smtClean="0">
              <a:latin typeface="Arial" panose="020B0604020202020204" pitchFamily="34" charset="0"/>
              <a:ea typeface="Times New Roman" panose="02020603050405020304" pitchFamily="18" charset="0"/>
              <a:cs typeface="Times New Roman" panose="02020603050405020304" pitchFamily="18" charset="0"/>
            </a:endParaRPr>
          </a:p>
          <a:p>
            <a:pPr>
              <a:lnSpc>
                <a:spcPct val="130000"/>
              </a:lnSpc>
              <a:spcAft>
                <a:spcPts val="1000"/>
              </a:spcAft>
            </a:pPr>
            <a:r>
              <a:rPr lang="es-MX" sz="2400" b="1" dirty="0" smtClean="0">
                <a:latin typeface="Arial" panose="020B0604020202020204" pitchFamily="34" charset="0"/>
                <a:ea typeface="Times New Roman" panose="02020603050405020304" pitchFamily="18" charset="0"/>
                <a:cs typeface="Times New Roman" panose="02020603050405020304" pitchFamily="18" charset="0"/>
              </a:rPr>
              <a:t>Insustituible</a:t>
            </a:r>
            <a:r>
              <a:rPr lang="es-MX" sz="2400" dirty="0">
                <a:latin typeface="Arial" panose="020B0604020202020204" pitchFamily="34" charset="0"/>
                <a:ea typeface="Times New Roman" panose="02020603050405020304" pitchFamily="18" charset="0"/>
                <a:cs typeface="Times New Roman" panose="02020603050405020304" pitchFamily="18" charset="0"/>
              </a:rPr>
              <a:t>:  El tiempo no se puede reponer</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a:t>
            </a:r>
          </a:p>
          <a:p>
            <a:pPr>
              <a:lnSpc>
                <a:spcPct val="130000"/>
              </a:lnSpc>
              <a:spcAft>
                <a:spcPts val="1000"/>
              </a:spcAft>
            </a:pPr>
            <a:r>
              <a:rPr lang="es-MX" sz="2400" b="1" dirty="0">
                <a:latin typeface="Arial" panose="020B0604020202020204" pitchFamily="34" charset="0"/>
                <a:ea typeface="Times New Roman" panose="02020603050405020304" pitchFamily="18" charset="0"/>
                <a:cs typeface="Times New Roman" panose="02020603050405020304" pitchFamily="18" charset="0"/>
              </a:rPr>
              <a:t>Inexorable</a:t>
            </a:r>
            <a:r>
              <a:rPr lang="es-MX" sz="2400" dirty="0">
                <a:latin typeface="Arial" panose="020B0604020202020204" pitchFamily="34" charset="0"/>
                <a:ea typeface="Times New Roman" panose="02020603050405020304" pitchFamily="18" charset="0"/>
                <a:cs typeface="Times New Roman" panose="02020603050405020304" pitchFamily="18" charset="0"/>
              </a:rPr>
              <a:t>: El tiempo transcurre, suceda lo que suceda</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a:t>
            </a:r>
          </a:p>
          <a:p>
            <a:pPr>
              <a:lnSpc>
                <a:spcPct val="130000"/>
              </a:lnSpc>
              <a:spcAft>
                <a:spcPts val="1000"/>
              </a:spcAft>
            </a:pPr>
            <a:r>
              <a:rPr lang="es-MX" sz="2400" b="1" dirty="0">
                <a:latin typeface="Arial" panose="020B0604020202020204" pitchFamily="34" charset="0"/>
                <a:ea typeface="Times New Roman" panose="02020603050405020304" pitchFamily="18" charset="0"/>
                <a:cs typeface="Times New Roman" panose="02020603050405020304" pitchFamily="18" charset="0"/>
              </a:rPr>
              <a:t>Invaluable</a:t>
            </a:r>
            <a:r>
              <a:rPr lang="es-MX" sz="2400" dirty="0">
                <a:latin typeface="Arial" panose="020B0604020202020204" pitchFamily="34" charset="0"/>
                <a:ea typeface="Times New Roman" panose="02020603050405020304" pitchFamily="18" charset="0"/>
                <a:cs typeface="Times New Roman" panose="02020603050405020304" pitchFamily="18" charset="0"/>
              </a:rPr>
              <a:t>:  El tiempo no tiene precio.</a:t>
            </a:r>
          </a:p>
          <a:p>
            <a:pPr algn="just">
              <a:lnSpc>
                <a:spcPct val="115000"/>
              </a:lnSpc>
              <a:spcAft>
                <a:spcPts val="1000"/>
              </a:spcAft>
            </a:pPr>
            <a:endParaRPr lang="es-MX" sz="24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70724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25321" y="546854"/>
            <a:ext cx="3841116" cy="1384995"/>
          </a:xfrm>
          <a:prstGeom prst="rect">
            <a:avLst/>
          </a:prstGeom>
        </p:spPr>
        <p:txBody>
          <a:bodyPr wrap="none">
            <a:spAutoFit/>
          </a:bodyPr>
          <a:lstStyle/>
          <a:p>
            <a:r>
              <a:rPr lang="es-MX" sz="2800" b="1" dirty="0">
                <a:latin typeface="Arial" panose="020B0604020202020204" pitchFamily="34" charset="0"/>
                <a:cs typeface="Arial" panose="020B0604020202020204" pitchFamily="34" charset="0"/>
              </a:rPr>
              <a:t>Reuniones de </a:t>
            </a:r>
            <a:r>
              <a:rPr lang="es-MX" sz="2800" b="1" dirty="0" smtClean="0">
                <a:latin typeface="Arial" panose="020B0604020202020204" pitchFamily="34" charset="0"/>
                <a:cs typeface="Arial" panose="020B0604020202020204" pitchFamily="34" charset="0"/>
              </a:rPr>
              <a:t>trabajo</a:t>
            </a:r>
          </a:p>
          <a:p>
            <a:endParaRPr lang="es-MX" sz="2800" b="1" dirty="0">
              <a:latin typeface="Arial" panose="020B0604020202020204" pitchFamily="34" charset="0"/>
              <a:cs typeface="Arial" panose="020B0604020202020204" pitchFamily="34" charset="0"/>
            </a:endParaRPr>
          </a:p>
          <a:p>
            <a:endParaRPr lang="es-MX" sz="2800" b="1" dirty="0">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xmlns="" val="1637959580"/>
              </p:ext>
            </p:extLst>
          </p:nvPr>
        </p:nvGraphicFramePr>
        <p:xfrm>
          <a:off x="2663978" y="1749475"/>
          <a:ext cx="8760236" cy="3064076"/>
        </p:xfrm>
        <a:graphic>
          <a:graphicData uri="http://schemas.openxmlformats.org/drawingml/2006/table">
            <a:tbl>
              <a:tblPr firstRow="1" bandRow="1">
                <a:tableStyleId>{073A0DAA-6AF3-43AB-8588-CEC1D06C72B9}</a:tableStyleId>
              </a:tblPr>
              <a:tblGrid>
                <a:gridCol w="4380118"/>
                <a:gridCol w="4380118"/>
              </a:tblGrid>
              <a:tr h="937678">
                <a:tc>
                  <a:txBody>
                    <a:bodyPr/>
                    <a:lstStyle/>
                    <a:p>
                      <a:pPr algn="ctr"/>
                      <a:endParaRPr lang="es-MX" dirty="0" smtClean="0"/>
                    </a:p>
                    <a:p>
                      <a:pPr algn="ctr"/>
                      <a:endParaRPr lang="es-MX" dirty="0" smtClean="0"/>
                    </a:p>
                    <a:p>
                      <a:pPr algn="ctr"/>
                      <a:r>
                        <a:rPr lang="es-MX" dirty="0" smtClean="0"/>
                        <a:t>NOMBRES</a:t>
                      </a:r>
                      <a:endParaRPr lang="es-MX" dirty="0"/>
                    </a:p>
                  </a:txBody>
                  <a:tcPr/>
                </a:tc>
                <a:tc>
                  <a:txBody>
                    <a:bodyPr/>
                    <a:lstStyle/>
                    <a:p>
                      <a:endParaRPr lang="es-MX" dirty="0" smtClean="0"/>
                    </a:p>
                    <a:p>
                      <a:endParaRPr lang="es-MX" dirty="0" smtClean="0"/>
                    </a:p>
                    <a:p>
                      <a:pPr algn="ctr"/>
                      <a:r>
                        <a:rPr lang="es-MX" dirty="0" smtClean="0"/>
                        <a:t>OPINION</a:t>
                      </a:r>
                      <a:endParaRPr lang="es-MX" dirty="0"/>
                    </a:p>
                  </a:txBody>
                  <a:tcPr/>
                </a:tc>
              </a:tr>
              <a:tr h="9376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MX"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s-MX" b="1" dirty="0" smtClean="0"/>
                        <a:t>Tim </a:t>
                      </a:r>
                      <a:r>
                        <a:rPr lang="es-MX" b="1" dirty="0" err="1" smtClean="0"/>
                        <a:t>Hindle</a:t>
                      </a:r>
                      <a:r>
                        <a:rPr lang="es-MX" b="1" dirty="0" smtClean="0"/>
                        <a:t> (1998</a:t>
                      </a:r>
                      <a:r>
                        <a:rPr lang="en-US" b="1" dirty="0" smtClean="0"/>
                        <a:t>)</a:t>
                      </a:r>
                      <a:endParaRPr lang="es-MX" b="1" dirty="0" smtClean="0"/>
                    </a:p>
                    <a:p>
                      <a:pPr algn="ctr"/>
                      <a:endParaRPr lang="es-MX"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Menciona que perder el tiempo durante una reunión “significa el costo del directivo, más el de los asistentes</a:t>
                      </a:r>
                    </a:p>
                    <a:p>
                      <a:endParaRPr lang="es-MX" dirty="0"/>
                    </a:p>
                  </a:txBody>
                  <a:tcPr/>
                </a:tc>
              </a:tr>
              <a:tr h="9376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MX" b="1"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s-MX" b="1" dirty="0" smtClean="0"/>
                        <a:t> </a:t>
                      </a:r>
                      <a:r>
                        <a:rPr lang="es-MX" b="1" dirty="0" err="1" smtClean="0"/>
                        <a:t>Bounds</a:t>
                      </a:r>
                      <a:r>
                        <a:rPr lang="es-MX" b="1" dirty="0" smtClean="0"/>
                        <a:t> y Woods (1999)</a:t>
                      </a:r>
                    </a:p>
                    <a:p>
                      <a:pPr algn="ctr"/>
                      <a:endParaRPr lang="es-MX"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afirman que las reuniones son una parte importante del trabajo en equipo. </a:t>
                      </a:r>
                    </a:p>
                    <a:p>
                      <a:endParaRPr lang="es-MX" dirty="0"/>
                    </a:p>
                  </a:txBody>
                  <a:tcPr/>
                </a:tc>
              </a:tr>
            </a:tbl>
          </a:graphicData>
        </a:graphic>
      </p:graphicFrame>
      <p:sp>
        <p:nvSpPr>
          <p:cNvPr id="5" name="Rectángulo 4"/>
          <p:cNvSpPr/>
          <p:nvPr/>
        </p:nvSpPr>
        <p:spPr>
          <a:xfrm>
            <a:off x="441319" y="1703755"/>
            <a:ext cx="2088521" cy="3323987"/>
          </a:xfrm>
          <a:prstGeom prst="rect">
            <a:avLst/>
          </a:prstGeom>
        </p:spPr>
        <p:txBody>
          <a:bodyPr wrap="square">
            <a:spAutoFit/>
          </a:bodyPr>
          <a:lstStyle/>
          <a:p>
            <a:pPr algn="just"/>
            <a:r>
              <a:rPr lang="es-MX" sz="2400" dirty="0">
                <a:latin typeface="Arial" panose="020B0604020202020204" pitchFamily="34" charset="0"/>
                <a:cs typeface="Arial" panose="020B0604020202020204" pitchFamily="34" charset="0"/>
              </a:rPr>
              <a:t>Una reunión de trabajo mal planeada es uno de los principales motivos de la pérdida de tiempo. </a:t>
            </a:r>
            <a:endParaRPr lang="es-MX" sz="2400" dirty="0" smtClean="0">
              <a:latin typeface="Arial" panose="020B0604020202020204" pitchFamily="34" charset="0"/>
              <a:cs typeface="Arial" panose="020B0604020202020204" pitchFamily="34" charset="0"/>
            </a:endParaRPr>
          </a:p>
          <a:p>
            <a:pPr algn="just"/>
            <a:endParaRPr lang="es-MX" dirty="0"/>
          </a:p>
        </p:txBody>
      </p:sp>
    </p:spTree>
    <p:extLst>
      <p:ext uri="{BB962C8B-B14F-4D97-AF65-F5344CB8AC3E}">
        <p14:creationId xmlns:p14="http://schemas.microsoft.com/office/powerpoint/2010/main" xmlns="" val="3658339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8640" y="346054"/>
            <a:ext cx="11369040" cy="830997"/>
          </a:xfrm>
          <a:prstGeom prst="rect">
            <a:avLst/>
          </a:prstGeom>
        </p:spPr>
        <p:txBody>
          <a:bodyPr wrap="square">
            <a:spAutoFit/>
          </a:bodyPr>
          <a:lstStyle/>
          <a:p>
            <a:r>
              <a:rPr lang="es-MX" sz="2400" dirty="0">
                <a:latin typeface="Arial" panose="020B0604020202020204" pitchFamily="34" charset="0"/>
                <a:cs typeface="Arial" panose="020B0604020202020204" pitchFamily="34" charset="0"/>
              </a:rPr>
              <a:t>A continuación se citan algunos consejos para organizar las reuniones y que no sean una pérdida de tiempo, sino reuniones productivas.</a:t>
            </a:r>
          </a:p>
        </p:txBody>
      </p:sp>
      <p:sp>
        <p:nvSpPr>
          <p:cNvPr id="3" name="Rectángulo 2"/>
          <p:cNvSpPr/>
          <p:nvPr/>
        </p:nvSpPr>
        <p:spPr>
          <a:xfrm>
            <a:off x="2837918" y="1269616"/>
            <a:ext cx="7151033" cy="1200329"/>
          </a:xfrm>
          <a:prstGeom prst="rect">
            <a:avLst/>
          </a:prstGeom>
        </p:spPr>
        <p:txBody>
          <a:bodyPr wrap="square">
            <a:spAutoFit/>
          </a:bodyPr>
          <a:lstStyle/>
          <a:p>
            <a:r>
              <a:rPr lang="es-MX" sz="2400" dirty="0">
                <a:latin typeface="Arial" panose="020B0604020202020204" pitchFamily="34" charset="0"/>
                <a:cs typeface="Arial" panose="020B0604020202020204" pitchFamily="34" charset="0"/>
              </a:rPr>
              <a:t> Prepare una agenda de la reunión, que sea entregada previamente a los participantes, la  cual debe contener</a:t>
            </a:r>
            <a:r>
              <a:rPr lang="es-MX" dirty="0"/>
              <a:t>:</a:t>
            </a:r>
          </a:p>
        </p:txBody>
      </p:sp>
      <p:sp>
        <p:nvSpPr>
          <p:cNvPr id="5" name="Rectángulo 4"/>
          <p:cNvSpPr/>
          <p:nvPr/>
        </p:nvSpPr>
        <p:spPr>
          <a:xfrm>
            <a:off x="0" y="2706952"/>
            <a:ext cx="6096000" cy="3046988"/>
          </a:xfrm>
          <a:prstGeom prst="rect">
            <a:avLst/>
          </a:prstGeom>
        </p:spPr>
        <p:txBody>
          <a:bodyPr>
            <a:spAutoFit/>
          </a:bodyPr>
          <a:lstStyle/>
          <a:p>
            <a:pPr marL="285750" indent="-285750">
              <a:buFont typeface="Wingdings" panose="05000000000000000000" pitchFamily="2" charset="2"/>
              <a:buChar char="ü"/>
            </a:pPr>
            <a:r>
              <a:rPr lang="es-MX" sz="2400" dirty="0">
                <a:latin typeface="Arial" panose="020B0604020202020204" pitchFamily="34" charset="0"/>
                <a:cs typeface="Arial" panose="020B0604020202020204" pitchFamily="34" charset="0"/>
              </a:rPr>
              <a:t> El propósito de la reunión, fecha, hora, lugar, lista de participantes y material que deben llevar (si es oportuno).</a:t>
            </a:r>
          </a:p>
          <a:p>
            <a:pPr marL="285750" indent="-285750">
              <a:buFont typeface="Wingdings" panose="05000000000000000000" pitchFamily="2" charset="2"/>
              <a:buChar char="ü"/>
            </a:pPr>
            <a:r>
              <a:rPr lang="es-MX" sz="2400" dirty="0">
                <a:latin typeface="Arial" panose="020B0604020202020204" pitchFamily="34" charset="0"/>
                <a:cs typeface="Arial" panose="020B0604020202020204" pitchFamily="34" charset="0"/>
              </a:rPr>
              <a:t>Los temas que se cubrirán, con la cantidad de tiempo asignado a cada tema. </a:t>
            </a:r>
          </a:p>
          <a:p>
            <a:pPr marL="285750" indent="-285750">
              <a:buFont typeface="Wingdings" panose="05000000000000000000" pitchFamily="2" charset="2"/>
              <a:buChar char="ü"/>
            </a:pPr>
            <a:r>
              <a:rPr lang="es-MX" sz="2400" dirty="0">
                <a:latin typeface="Arial" panose="020B0604020202020204" pitchFamily="34" charset="0"/>
                <a:cs typeface="Arial" panose="020B0604020202020204" pitchFamily="34" charset="0"/>
              </a:rPr>
              <a:t>Cómo se cubrirá cada tema, discusión, intercambio de ideas, o presentación. </a:t>
            </a:r>
          </a:p>
        </p:txBody>
      </p:sp>
      <p:sp>
        <p:nvSpPr>
          <p:cNvPr id="6" name="Rectángulo 5"/>
          <p:cNvSpPr/>
          <p:nvPr/>
        </p:nvSpPr>
        <p:spPr>
          <a:xfrm>
            <a:off x="6494651" y="2706952"/>
            <a:ext cx="5573017" cy="3785652"/>
          </a:xfrm>
          <a:prstGeom prst="rect">
            <a:avLst/>
          </a:prstGeom>
        </p:spPr>
        <p:txBody>
          <a:bodyPr wrap="square">
            <a:spAutoFit/>
          </a:bodyPr>
          <a:lstStyle/>
          <a:p>
            <a:pPr marL="285750" indent="-285750">
              <a:buFont typeface="Wingdings" panose="05000000000000000000" pitchFamily="2" charset="2"/>
              <a:buChar char="ü"/>
            </a:pPr>
            <a:r>
              <a:rPr lang="es-MX" sz="2400" dirty="0">
                <a:latin typeface="Arial" panose="020B0604020202020204" pitchFamily="34" charset="0"/>
                <a:cs typeface="Arial" panose="020B0604020202020204" pitchFamily="34" charset="0"/>
              </a:rPr>
              <a:t> El propósito de la reunión, fecha, hora, lugar, lista de participantes y material que deben llevar (si es oportuno).</a:t>
            </a:r>
          </a:p>
          <a:p>
            <a:pPr marL="285750" indent="-285750">
              <a:buFont typeface="Wingdings" panose="05000000000000000000" pitchFamily="2" charset="2"/>
              <a:buChar char="ü"/>
            </a:pPr>
            <a:r>
              <a:rPr lang="es-MX" sz="2400" dirty="0">
                <a:latin typeface="Arial" panose="020B0604020202020204" pitchFamily="34" charset="0"/>
                <a:cs typeface="Arial" panose="020B0604020202020204" pitchFamily="34" charset="0"/>
              </a:rPr>
              <a:t>Los temas que se cubrirán, con la cantidad de tiempo asignado a cada tema. </a:t>
            </a:r>
          </a:p>
          <a:p>
            <a:pPr marL="285750" indent="-285750">
              <a:buFont typeface="Wingdings" panose="05000000000000000000" pitchFamily="2" charset="2"/>
              <a:buChar char="ü"/>
            </a:pPr>
            <a:r>
              <a:rPr lang="es-MX" sz="2400" dirty="0">
                <a:latin typeface="Arial" panose="020B0604020202020204" pitchFamily="34" charset="0"/>
                <a:cs typeface="Arial" panose="020B0604020202020204" pitchFamily="34" charset="0"/>
              </a:rPr>
              <a:t>Cómo se cubrirá cada tema, discusión, intercambio de ideas, o presentación. </a:t>
            </a:r>
          </a:p>
        </p:txBody>
      </p:sp>
    </p:spTree>
    <p:extLst>
      <p:ext uri="{BB962C8B-B14F-4D97-AF65-F5344CB8AC3E}">
        <p14:creationId xmlns:p14="http://schemas.microsoft.com/office/powerpoint/2010/main" xmlns="" val="1526758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6720" y="315575"/>
            <a:ext cx="11430000" cy="1384995"/>
          </a:xfrm>
          <a:prstGeom prst="rect">
            <a:avLst/>
          </a:prstGeom>
        </p:spPr>
        <p:txBody>
          <a:bodyPr wrap="square">
            <a:spAutoFit/>
          </a:bodyPr>
          <a:lstStyle/>
          <a:p>
            <a:r>
              <a:rPr lang="es-MX" sz="2800" dirty="0" smtClean="0">
                <a:latin typeface="Arial" panose="020B0604020202020204" pitchFamily="34" charset="0"/>
                <a:cs typeface="Arial" panose="020B0604020202020204" pitchFamily="34" charset="0"/>
              </a:rPr>
              <a:t>Si </a:t>
            </a:r>
            <a:r>
              <a:rPr lang="es-MX" sz="2800" dirty="0">
                <a:latin typeface="Arial" panose="020B0604020202020204" pitchFamily="34" charset="0"/>
                <a:cs typeface="Arial" panose="020B0604020202020204" pitchFamily="34" charset="0"/>
              </a:rPr>
              <a:t>usted es el directivo que coordina la reunión, no olvide los siguientes consejos, con  los cuales logrará no perder el tiempo y tener reuniones productivas.</a:t>
            </a:r>
          </a:p>
        </p:txBody>
      </p:sp>
      <p:sp>
        <p:nvSpPr>
          <p:cNvPr id="4" name="Rectángulo 3"/>
          <p:cNvSpPr/>
          <p:nvPr/>
        </p:nvSpPr>
        <p:spPr>
          <a:xfrm>
            <a:off x="129540" y="2300854"/>
            <a:ext cx="6096000" cy="3416320"/>
          </a:xfrm>
          <a:prstGeom prst="rect">
            <a:avLst/>
          </a:prstGeom>
        </p:spPr>
        <p:txBody>
          <a:bodyPr>
            <a:spAutoFit/>
          </a:bodyPr>
          <a:lstStyle/>
          <a:p>
            <a:pPr marL="285750" indent="-285750">
              <a:buFont typeface="Wingdings" panose="05000000000000000000" pitchFamily="2" charset="2"/>
              <a:buChar char="Ø"/>
            </a:pPr>
            <a:r>
              <a:rPr lang="es-MX" sz="2400" dirty="0">
                <a:latin typeface="Arial" panose="020B0604020202020204" pitchFamily="34" charset="0"/>
                <a:cs typeface="Arial" panose="020B0604020202020204" pitchFamily="34" charset="0"/>
              </a:rPr>
              <a:t>Invite únicamente a los que pueden tomar decisión sobre el tema, ya sea en forma técnica o apoyo directivo. </a:t>
            </a:r>
          </a:p>
          <a:p>
            <a:pPr marL="285750" indent="-285750">
              <a:buFont typeface="Wingdings" panose="05000000000000000000" pitchFamily="2" charset="2"/>
              <a:buChar char="Ø"/>
            </a:pPr>
            <a:r>
              <a:rPr lang="es-MX" sz="2400" dirty="0">
                <a:latin typeface="Arial" panose="020B0604020202020204" pitchFamily="34" charset="0"/>
                <a:cs typeface="Arial" panose="020B0604020202020204" pitchFamily="34" charset="0"/>
              </a:rPr>
              <a:t>Aborde primero temas rutinarios y directos que supongan decisiones fáciles. </a:t>
            </a:r>
          </a:p>
          <a:p>
            <a:pPr marL="285750" indent="-285750">
              <a:buFont typeface="Wingdings" panose="05000000000000000000" pitchFamily="2" charset="2"/>
              <a:buChar char="Ø"/>
            </a:pPr>
            <a:r>
              <a:rPr lang="es-MX" sz="2400" dirty="0">
                <a:latin typeface="Arial" panose="020B0604020202020204" pitchFamily="34" charset="0"/>
                <a:cs typeface="Arial" panose="020B0604020202020204" pitchFamily="34" charset="0"/>
              </a:rPr>
              <a:t>Agende los temas controvertidos al final y con tiempo específico para su discusión. Inicie a tiempo la reunión. </a:t>
            </a:r>
          </a:p>
        </p:txBody>
      </p:sp>
      <p:sp>
        <p:nvSpPr>
          <p:cNvPr id="5" name="Rectángulo 4"/>
          <p:cNvSpPr/>
          <p:nvPr/>
        </p:nvSpPr>
        <p:spPr>
          <a:xfrm>
            <a:off x="6225540" y="2300854"/>
            <a:ext cx="5783580" cy="3046988"/>
          </a:xfrm>
          <a:prstGeom prst="rect">
            <a:avLst/>
          </a:prstGeom>
        </p:spPr>
        <p:txBody>
          <a:bodyPr wrap="square">
            <a:spAutoFit/>
          </a:bodyPr>
          <a:lstStyle/>
          <a:p>
            <a:pPr marL="285750" indent="-285750">
              <a:buFont typeface="Wingdings" panose="05000000000000000000" pitchFamily="2" charset="2"/>
              <a:buChar char="Ø"/>
            </a:pPr>
            <a:r>
              <a:rPr lang="es-MX" sz="2400" dirty="0">
                <a:latin typeface="Arial" panose="020B0604020202020204" pitchFamily="34" charset="0"/>
                <a:cs typeface="Arial" panose="020B0604020202020204" pitchFamily="34" charset="0"/>
              </a:rPr>
              <a:t>No espere a los rezagados y no haga un resumen cuando lleguen. </a:t>
            </a:r>
          </a:p>
          <a:p>
            <a:pPr marL="285750" indent="-285750">
              <a:buFont typeface="Wingdings" panose="05000000000000000000" pitchFamily="2" charset="2"/>
              <a:buChar char="Ø"/>
            </a:pPr>
            <a:r>
              <a:rPr lang="es-MX" sz="2400" dirty="0">
                <a:latin typeface="Arial" panose="020B0604020202020204" pitchFamily="34" charset="0"/>
                <a:cs typeface="Arial" panose="020B0604020202020204" pitchFamily="34" charset="0"/>
              </a:rPr>
              <a:t>No tolere tácticas como discursos largos y no pertinentes de los asistentes, o </a:t>
            </a:r>
            <a:r>
              <a:rPr lang="es-MX" sz="2400" dirty="0" smtClean="0">
                <a:latin typeface="Arial" panose="020B0604020202020204" pitchFamily="34" charset="0"/>
                <a:cs typeface="Arial" panose="020B0604020202020204" pitchFamily="34" charset="0"/>
              </a:rPr>
              <a:t>interminables </a:t>
            </a:r>
            <a:r>
              <a:rPr lang="es-MX" sz="2400" dirty="0">
                <a:latin typeface="Arial" panose="020B0604020202020204" pitchFamily="34" charset="0"/>
                <a:cs typeface="Arial" panose="020B0604020202020204" pitchFamily="34" charset="0"/>
              </a:rPr>
              <a:t>revisiones de los temas. </a:t>
            </a:r>
          </a:p>
          <a:p>
            <a:pPr marL="285750" indent="-285750">
              <a:buFont typeface="Wingdings" panose="05000000000000000000" pitchFamily="2" charset="2"/>
              <a:buChar char="Ø"/>
            </a:pPr>
            <a:r>
              <a:rPr lang="es-MX" sz="2400" dirty="0">
                <a:latin typeface="Arial" panose="020B0604020202020204" pitchFamily="34" charset="0"/>
                <a:cs typeface="Arial" panose="020B0604020202020204" pitchFamily="34" charset="0"/>
              </a:rPr>
              <a:t>No pierda de vista el tiempo durante la sesión.</a:t>
            </a:r>
          </a:p>
        </p:txBody>
      </p:sp>
    </p:spTree>
    <p:extLst>
      <p:ext uri="{BB962C8B-B14F-4D97-AF65-F5344CB8AC3E}">
        <p14:creationId xmlns:p14="http://schemas.microsoft.com/office/powerpoint/2010/main" xmlns="" val="97918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13677" y="478588"/>
            <a:ext cx="10787443" cy="6246838"/>
          </a:xfrm>
          <a:prstGeom prst="rect">
            <a:avLst/>
          </a:prstGeom>
        </p:spPr>
        <p:txBody>
          <a:bodyPr wrap="square">
            <a:spAutoFit/>
          </a:bodyPr>
          <a:lstStyle/>
          <a:p>
            <a:pPr algn="just">
              <a:lnSpc>
                <a:spcPct val="115000"/>
              </a:lnSpc>
              <a:spcAft>
                <a:spcPts val="1000"/>
              </a:spcAft>
            </a:pPr>
            <a:r>
              <a:rPr lang="es-MX" sz="2800" b="1" dirty="0" smtClean="0">
                <a:latin typeface="Arial" panose="020B0604020202020204" pitchFamily="34" charset="0"/>
                <a:ea typeface="Times New Roman" panose="02020603050405020304" pitchFamily="18" charset="0"/>
                <a:cs typeface="Times New Roman" panose="02020603050405020304" pitchFamily="18" charset="0"/>
              </a:rPr>
              <a:t>ADMINISTRACIÓN DEL TIEMPO</a:t>
            </a:r>
          </a:p>
          <a:p>
            <a:pPr algn="just">
              <a:lnSpc>
                <a:spcPct val="115000"/>
              </a:lnSpc>
              <a:spcAft>
                <a:spcPts val="1000"/>
              </a:spcAft>
            </a:pPr>
            <a:endParaRPr lang="es-MX" sz="2800" b="1" i="1"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30000"/>
              </a:lnSpc>
              <a:spcAft>
                <a:spcPts val="1000"/>
              </a:spcAft>
            </a:pPr>
            <a:r>
              <a:rPr lang="es-MX" sz="2400" dirty="0">
                <a:latin typeface="Arial" panose="020B0604020202020204" pitchFamily="34" charset="0"/>
                <a:ea typeface="Times New Roman" panose="02020603050405020304" pitchFamily="18" charset="0"/>
                <a:cs typeface="Times New Roman" panose="02020603050405020304" pitchFamily="18" charset="0"/>
              </a:rPr>
              <a:t>Es el arte de hacer que el tiempo sirva para beneficio de las personas y de las sociedades ya que el tiempo no existe en </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sí</a:t>
            </a:r>
          </a:p>
          <a:p>
            <a:pPr algn="just">
              <a:lnSpc>
                <a:spcPct val="130000"/>
              </a:lnSpc>
              <a:spcAft>
                <a:spcPts val="1000"/>
              </a:spcAft>
            </a:pPr>
            <a:r>
              <a:rPr lang="es-MX" sz="2400" dirty="0">
                <a:latin typeface="Arial" panose="020B0604020202020204" pitchFamily="34" charset="0"/>
                <a:ea typeface="Times New Roman" panose="02020603050405020304" pitchFamily="18" charset="0"/>
                <a:cs typeface="Times New Roman" panose="02020603050405020304" pitchFamily="18" charset="0"/>
              </a:rPr>
              <a:t>La administración del tiempo es una forma de ser y de administrar la vida</a:t>
            </a:r>
            <a:r>
              <a:rPr lang="es-MX" sz="2400" dirty="0" smtClean="0">
                <a:latin typeface="Arial" panose="020B0604020202020204" pitchFamily="34" charset="0"/>
                <a:ea typeface="Times New Roman" panose="02020603050405020304" pitchFamily="18" charset="0"/>
                <a:cs typeface="Times New Roman" panose="02020603050405020304" pitchFamily="18" charset="0"/>
              </a:rPr>
              <a:t>.</a:t>
            </a:r>
          </a:p>
          <a:p>
            <a:pPr algn="just">
              <a:lnSpc>
                <a:spcPct val="130000"/>
              </a:lnSpc>
              <a:spcAft>
                <a:spcPts val="1000"/>
              </a:spcAft>
            </a:pPr>
            <a:r>
              <a:rPr lang="es-MX" sz="2400" dirty="0">
                <a:latin typeface="Arial" panose="020B0604020202020204" pitchFamily="34" charset="0"/>
                <a:ea typeface="Times New Roman" panose="02020603050405020304" pitchFamily="18" charset="0"/>
                <a:cs typeface="Times New Roman" panose="02020603050405020304" pitchFamily="18" charset="0"/>
              </a:rPr>
              <a:t> Administrar el tiempo es administrar la vida; malgastar el tiempo es malgastar la vida. </a:t>
            </a:r>
          </a:p>
          <a:p>
            <a:pPr algn="just">
              <a:lnSpc>
                <a:spcPct val="130000"/>
              </a:lnSpc>
              <a:spcAft>
                <a:spcPts val="1000"/>
              </a:spcAft>
            </a:pPr>
            <a:r>
              <a:rPr lang="es-MX" sz="2400" i="1" dirty="0" smtClean="0">
                <a:latin typeface="Arial" panose="020B0604020202020204" pitchFamily="34" charset="0"/>
                <a:ea typeface="Times New Roman" panose="02020603050405020304" pitchFamily="18" charset="0"/>
                <a:cs typeface="Times New Roman" panose="02020603050405020304" pitchFamily="18" charset="0"/>
              </a:rPr>
              <a:t>“El </a:t>
            </a:r>
            <a:r>
              <a:rPr lang="es-MX" sz="2400" i="1" dirty="0">
                <a:latin typeface="Arial" panose="020B0604020202020204" pitchFamily="34" charset="0"/>
                <a:ea typeface="Times New Roman" panose="02020603050405020304" pitchFamily="18" charset="0"/>
                <a:cs typeface="Times New Roman" panose="02020603050405020304" pitchFamily="18" charset="0"/>
              </a:rPr>
              <a:t>que no es capaz de administrar el tiempo, no es capaz de </a:t>
            </a:r>
            <a:r>
              <a:rPr lang="es-MX" sz="2400" i="1" dirty="0" smtClean="0">
                <a:latin typeface="Arial" panose="020B0604020202020204" pitchFamily="34" charset="0"/>
                <a:ea typeface="Times New Roman" panose="02020603050405020304" pitchFamily="18" charset="0"/>
                <a:cs typeface="Times New Roman" panose="02020603050405020304" pitchFamily="18" charset="0"/>
              </a:rPr>
              <a:t>administrar nada”.</a:t>
            </a:r>
          </a:p>
          <a:p>
            <a:pPr algn="just">
              <a:lnSpc>
                <a:spcPct val="130000"/>
              </a:lnSpc>
              <a:spcAft>
                <a:spcPts val="1000"/>
              </a:spcAft>
            </a:pPr>
            <a:r>
              <a:rPr lang="es-MX" sz="2400" i="1" dirty="0" smtClean="0">
                <a:latin typeface="Arial" panose="020B0604020202020204" pitchFamily="34" charset="0"/>
                <a:ea typeface="Times New Roman" panose="02020603050405020304" pitchFamily="18" charset="0"/>
                <a:cs typeface="Times New Roman" panose="02020603050405020304" pitchFamily="18" charset="0"/>
              </a:rPr>
              <a:t> </a:t>
            </a:r>
            <a:r>
              <a:rPr lang="es-MX" sz="2400" i="1" dirty="0">
                <a:latin typeface="Arial" panose="020B0604020202020204" pitchFamily="34" charset="0"/>
                <a:ea typeface="Times New Roman" panose="02020603050405020304" pitchFamily="18" charset="0"/>
                <a:cs typeface="Times New Roman" panose="02020603050405020304" pitchFamily="18" charset="0"/>
              </a:rPr>
              <a:t>PETER DRUCKER </a:t>
            </a:r>
            <a:endParaRPr lang="es-MX" sz="2400" i="1" dirty="0" smtClean="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s-MX" sz="2400" b="1" i="1" dirty="0" smtClean="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27325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03765" y="311740"/>
            <a:ext cx="10878635" cy="6302238"/>
          </a:xfrm>
          <a:prstGeom prst="rect">
            <a:avLst/>
          </a:prstGeom>
        </p:spPr>
        <p:txBody>
          <a:bodyPr wrap="square">
            <a:spAutoFit/>
          </a:bodyPr>
          <a:lstStyle/>
          <a:p>
            <a:pPr algn="just">
              <a:lnSpc>
                <a:spcPct val="115000"/>
              </a:lnSpc>
              <a:spcAft>
                <a:spcPts val="1000"/>
              </a:spcAft>
            </a:pPr>
            <a:r>
              <a:rPr lang="es-MX" sz="2800" b="1" dirty="0" smtClean="0">
                <a:latin typeface="Arial" panose="020B0604020202020204" pitchFamily="34" charset="0"/>
                <a:ea typeface="Times New Roman" panose="02020603050405020304" pitchFamily="18" charset="0"/>
                <a:cs typeface="Times New Roman" panose="02020603050405020304" pitchFamily="18" charset="0"/>
              </a:rPr>
              <a:t>MANEJO DEL TIEMPO</a:t>
            </a:r>
          </a:p>
          <a:p>
            <a:pPr algn="just">
              <a:lnSpc>
                <a:spcPct val="115000"/>
              </a:lnSpc>
              <a:spcAft>
                <a:spcPts val="1000"/>
              </a:spcAft>
            </a:pPr>
            <a:endParaRPr lang="es-MX" sz="2800" b="1" i="1" dirty="0">
              <a:latin typeface="Arial" panose="020B0604020202020204" pitchFamily="34" charset="0"/>
              <a:ea typeface="Times New Roman" panose="02020603050405020304" pitchFamily="18" charset="0"/>
              <a:cs typeface="Times New Roman" panose="02020603050405020304" pitchFamily="18" charset="0"/>
            </a:endParaRPr>
          </a:p>
          <a:p>
            <a:pPr lvl="0" algn="just">
              <a:lnSpc>
                <a:spcPct val="130000"/>
              </a:lnSpc>
              <a:spcAft>
                <a:spcPts val="1000"/>
              </a:spcAft>
            </a:pPr>
            <a:r>
              <a:rPr lang="es-MX" sz="2400" dirty="0" smtClean="0">
                <a:latin typeface="Arial" panose="020B0604020202020204" pitchFamily="34" charset="0"/>
                <a:cs typeface="Arial" panose="020B0604020202020204" pitchFamily="34" charset="0"/>
              </a:rPr>
              <a:t>Se debe de tener un balance de tiempo para poder realizar cualquier actividad, así como para el trabajo , estudio y familia. Es por eso que se genera una división de cuatro ejes en la que se determina la relevancia de las diferentes actividades.</a:t>
            </a:r>
          </a:p>
          <a:p>
            <a:pPr lvl="0" algn="just">
              <a:lnSpc>
                <a:spcPct val="130000"/>
              </a:lnSpc>
              <a:spcAft>
                <a:spcPts val="1000"/>
              </a:spcAft>
            </a:pPr>
            <a:r>
              <a:rPr lang="es-MX" sz="2400" dirty="0" smtClean="0">
                <a:latin typeface="Arial" panose="020B0604020202020204" pitchFamily="34" charset="0"/>
                <a:cs typeface="Arial" panose="020B0604020202020204" pitchFamily="34" charset="0"/>
              </a:rPr>
              <a:t>La conformación de los ejes es la siguiente: </a:t>
            </a:r>
            <a:endParaRPr lang="es-MX" sz="2400" dirty="0">
              <a:latin typeface="Arial" panose="020B0604020202020204" pitchFamily="34" charset="0"/>
              <a:cs typeface="Arial" panose="020B0604020202020204" pitchFamily="34" charset="0"/>
            </a:endParaRPr>
          </a:p>
          <a:p>
            <a:pPr lvl="0" algn="just">
              <a:lnSpc>
                <a:spcPct val="130000"/>
              </a:lnSpc>
              <a:spcAft>
                <a:spcPts val="1000"/>
              </a:spcAft>
            </a:pPr>
            <a:r>
              <a:rPr lang="es-MX" sz="2400" dirty="0">
                <a:latin typeface="Arial" panose="020B0604020202020204" pitchFamily="34" charset="0"/>
                <a:cs typeface="Arial" panose="020B0604020202020204" pitchFamily="34" charset="0"/>
              </a:rPr>
              <a:t>Importante – urgente</a:t>
            </a:r>
          </a:p>
          <a:p>
            <a:pPr lvl="0" algn="just">
              <a:lnSpc>
                <a:spcPct val="130000"/>
              </a:lnSpc>
              <a:spcAft>
                <a:spcPts val="1000"/>
              </a:spcAft>
            </a:pPr>
            <a:r>
              <a:rPr lang="es-MX" sz="2400" dirty="0">
                <a:latin typeface="Arial" panose="020B0604020202020204" pitchFamily="34" charset="0"/>
                <a:cs typeface="Arial" panose="020B0604020202020204" pitchFamily="34" charset="0"/>
              </a:rPr>
              <a:t>No importante – </a:t>
            </a:r>
            <a:r>
              <a:rPr lang="es-MX" sz="2400" dirty="0" smtClean="0">
                <a:latin typeface="Arial" panose="020B0604020202020204" pitchFamily="34" charset="0"/>
                <a:cs typeface="Arial" panose="020B0604020202020204" pitchFamily="34" charset="0"/>
              </a:rPr>
              <a:t>urgente</a:t>
            </a:r>
            <a:endParaRPr lang="es-MX" sz="2400" dirty="0">
              <a:latin typeface="Arial" panose="020B0604020202020204" pitchFamily="34" charset="0"/>
              <a:cs typeface="Arial" panose="020B0604020202020204" pitchFamily="34" charset="0"/>
            </a:endParaRPr>
          </a:p>
          <a:p>
            <a:pPr lvl="0" algn="just">
              <a:lnSpc>
                <a:spcPct val="130000"/>
              </a:lnSpc>
              <a:spcAft>
                <a:spcPts val="1000"/>
              </a:spcAft>
            </a:pPr>
            <a:r>
              <a:rPr lang="es-MX" sz="2400" dirty="0">
                <a:latin typeface="Arial" panose="020B0604020202020204" pitchFamily="34" charset="0"/>
                <a:cs typeface="Arial" panose="020B0604020202020204" pitchFamily="34" charset="0"/>
              </a:rPr>
              <a:t>Importante – no urgente </a:t>
            </a:r>
          </a:p>
          <a:p>
            <a:pPr lvl="0" algn="just">
              <a:lnSpc>
                <a:spcPct val="130000"/>
              </a:lnSpc>
              <a:spcAft>
                <a:spcPts val="1000"/>
              </a:spcAft>
            </a:pPr>
            <a:r>
              <a:rPr lang="es-MX" sz="2400" dirty="0">
                <a:latin typeface="Arial" panose="020B0604020202020204" pitchFamily="34" charset="0"/>
                <a:cs typeface="Arial" panose="020B0604020202020204" pitchFamily="34" charset="0"/>
              </a:rPr>
              <a:t>No importante – no urgente.</a:t>
            </a:r>
          </a:p>
        </p:txBody>
      </p:sp>
    </p:spTree>
    <p:extLst>
      <p:ext uri="{BB962C8B-B14F-4D97-AF65-F5344CB8AC3E}">
        <p14:creationId xmlns:p14="http://schemas.microsoft.com/office/powerpoint/2010/main" xmlns="" val="133642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00679" y="625831"/>
            <a:ext cx="10950497" cy="3486083"/>
          </a:xfrm>
          <a:prstGeom prst="rect">
            <a:avLst/>
          </a:prstGeom>
        </p:spPr>
        <p:txBody>
          <a:bodyPr wrap="square">
            <a:spAutoFit/>
          </a:bodyPr>
          <a:lstStyle/>
          <a:p>
            <a:pPr algn="just">
              <a:lnSpc>
                <a:spcPct val="115000"/>
              </a:lnSpc>
              <a:spcAft>
                <a:spcPts val="1000"/>
              </a:spcAft>
            </a:pPr>
            <a:r>
              <a:rPr lang="es-MX" sz="2800" b="1" dirty="0" smtClean="0">
                <a:latin typeface="Arial" panose="020B0604020202020204" pitchFamily="34" charset="0"/>
                <a:ea typeface="Times New Roman" panose="02020603050405020304" pitchFamily="18" charset="0"/>
                <a:cs typeface="Times New Roman" panose="02020603050405020304" pitchFamily="18" charset="0"/>
              </a:rPr>
              <a:t>MANEJO DEL TIEMPO</a:t>
            </a:r>
            <a:endParaRPr lang="es-MX" sz="2800" b="1" u="sng"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s-MX" sz="2400" dirty="0" smtClean="0">
                <a:latin typeface="Arial" panose="020B0604020202020204" pitchFamily="34" charset="0"/>
                <a:ea typeface="Times New Roman" panose="02020603050405020304" pitchFamily="18" charset="0"/>
                <a:cs typeface="Times New Roman" panose="02020603050405020304" pitchFamily="18" charset="0"/>
              </a:rPr>
              <a:t>Estas relaciones fueron generadas para conseguir los elementos que nos ayuden a equilibrar nuestras vidas, pero la realidad es que muchas veces la percepción que  tenemos de las cosas es muy diferente y nos confundimos a la hora de dar prioridad a nuestras  actividades y ese es nuestro principal problema.</a:t>
            </a:r>
            <a:endParaRPr lang="es-MX" sz="24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CuadroTexto 3"/>
          <p:cNvSpPr txBox="1"/>
          <p:nvPr/>
        </p:nvSpPr>
        <p:spPr>
          <a:xfrm>
            <a:off x="600679" y="4515996"/>
            <a:ext cx="10769104" cy="1131848"/>
          </a:xfrm>
          <a:prstGeom prst="rect">
            <a:avLst/>
          </a:prstGeom>
          <a:noFill/>
        </p:spPr>
        <p:txBody>
          <a:bodyPr wrap="square" rtlCol="0">
            <a:spAutoFit/>
          </a:bodyPr>
          <a:lstStyle/>
          <a:p>
            <a:pPr algn="just">
              <a:lnSpc>
                <a:spcPct val="150000"/>
              </a:lnSpc>
            </a:pPr>
            <a:r>
              <a:rPr lang="es-MX" sz="2400" dirty="0" smtClean="0">
                <a:latin typeface="Arial" panose="020B0604020202020204" pitchFamily="34" charset="0"/>
                <a:cs typeface="Arial" panose="020B0604020202020204" pitchFamily="34" charset="0"/>
              </a:rPr>
              <a:t>En  cuadro siguiente se representan las situaciones en las que deberíamos de ocupar nuestro tiempo.</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45613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23092" t="12047" r="20390" b="13222"/>
          <a:stretch/>
        </p:blipFill>
        <p:spPr bwMode="auto">
          <a:xfrm>
            <a:off x="1076960" y="203200"/>
            <a:ext cx="9712960" cy="637032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67649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4694" y="659567"/>
            <a:ext cx="11617377" cy="5547160"/>
          </a:xfrm>
          <a:prstGeom prst="rect">
            <a:avLst/>
          </a:prstGeom>
        </p:spPr>
        <p:txBody>
          <a:bodyPr wrap="square">
            <a:spAutoFit/>
          </a:bodyPr>
          <a:lstStyle/>
          <a:p>
            <a:pPr lvl="0" algn="just">
              <a:lnSpc>
                <a:spcPct val="115000"/>
              </a:lnSpc>
              <a:spcAft>
                <a:spcPts val="1000"/>
              </a:spcAft>
            </a:pPr>
            <a:r>
              <a:rPr lang="es-MX" sz="2800" b="1" dirty="0" smtClean="0">
                <a:latin typeface="Arial" panose="020B0604020202020204" pitchFamily="34" charset="0"/>
                <a:cs typeface="Arial" panose="020B0604020202020204" pitchFamily="34" charset="0"/>
              </a:rPr>
              <a:t>MATRIZ DE ADMINISTRACIÓN DEL TIEMPO</a:t>
            </a:r>
          </a:p>
          <a:p>
            <a:pPr lvl="0" algn="just">
              <a:lnSpc>
                <a:spcPct val="115000"/>
              </a:lnSpc>
              <a:spcAft>
                <a:spcPts val="1000"/>
              </a:spcAft>
            </a:pPr>
            <a:r>
              <a:rPr lang="es-MX" sz="2400" dirty="0" smtClean="0">
                <a:latin typeface="Arial" panose="020B0604020202020204" pitchFamily="34" charset="0"/>
                <a:cs typeface="Arial" panose="020B0604020202020204" pitchFamily="34" charset="0"/>
              </a:rPr>
              <a:t>La importancia de cada uno de los cuadrantes se define  como:</a:t>
            </a:r>
            <a:r>
              <a:rPr lang="es-MX" sz="2800" b="1" dirty="0" smtClean="0">
                <a:latin typeface="Arial" panose="020B0604020202020204" pitchFamily="34" charset="0"/>
                <a:cs typeface="Arial" panose="020B0604020202020204" pitchFamily="34" charset="0"/>
              </a:rPr>
              <a:t> </a:t>
            </a:r>
          </a:p>
          <a:p>
            <a:pPr lvl="0" algn="just">
              <a:lnSpc>
                <a:spcPct val="115000"/>
              </a:lnSpc>
              <a:spcAft>
                <a:spcPts val="1000"/>
              </a:spcAft>
            </a:pPr>
            <a:r>
              <a:rPr lang="es-MX" sz="2400" b="1" dirty="0" smtClean="0">
                <a:latin typeface="Arial" panose="020B0604020202020204" pitchFamily="34" charset="0"/>
                <a:cs typeface="Arial" panose="020B0604020202020204" pitchFamily="34" charset="0"/>
              </a:rPr>
              <a:t>Urgente</a:t>
            </a:r>
            <a:r>
              <a:rPr lang="es-MX" sz="2400" dirty="0">
                <a:latin typeface="Arial" panose="020B0604020202020204" pitchFamily="34" charset="0"/>
                <a:cs typeface="Arial" panose="020B0604020202020204" pitchFamily="34" charset="0"/>
              </a:rPr>
              <a:t>; se atiende a un cliente furioso, nos encontramos en una fecha tope.</a:t>
            </a:r>
          </a:p>
          <a:p>
            <a:pPr lvl="0" algn="just">
              <a:lnSpc>
                <a:spcPct val="115000"/>
              </a:lnSpc>
              <a:spcAft>
                <a:spcPts val="1000"/>
              </a:spcAft>
            </a:pPr>
            <a:r>
              <a:rPr lang="es-MX" sz="2400" b="1" dirty="0">
                <a:latin typeface="Arial" panose="020B0604020202020204" pitchFamily="34" charset="0"/>
                <a:cs typeface="Arial" panose="020B0604020202020204" pitchFamily="34" charset="0"/>
              </a:rPr>
              <a:t>Importantes pero no urgentes</a:t>
            </a:r>
            <a:r>
              <a:rPr lang="en-US" sz="2400" dirty="0">
                <a:latin typeface="Arial" panose="020B0604020202020204" pitchFamily="34" charset="0"/>
                <a:cs typeface="Arial" panose="020B0604020202020204" pitchFamily="34" charset="0"/>
              </a:rPr>
              <a:t>; e</a:t>
            </a:r>
            <a:r>
              <a:rPr lang="es-MX" sz="2400" dirty="0">
                <a:latin typeface="Arial" panose="020B0604020202020204" pitchFamily="34" charset="0"/>
                <a:cs typeface="Arial" panose="020B0604020202020204" pitchFamily="34" charset="0"/>
              </a:rPr>
              <a:t>s el cuadrante de la calidad, en el que planificamos a largo plazo, anticipamos y prevemos problemas, otorgamos poder a los demás, ampliamos nuestra mente e incrementamos nuestras habilidades mediante la lectura y el continuo desarrollo profesional.</a:t>
            </a:r>
          </a:p>
          <a:p>
            <a:pPr lvl="0" algn="just">
              <a:lnSpc>
                <a:spcPct val="115000"/>
              </a:lnSpc>
              <a:spcAft>
                <a:spcPts val="1000"/>
              </a:spcAft>
            </a:pPr>
            <a:r>
              <a:rPr lang="es-MX" sz="2400" b="1" dirty="0">
                <a:latin typeface="Arial" panose="020B0604020202020204" pitchFamily="34" charset="0"/>
                <a:cs typeface="Arial" panose="020B0604020202020204" pitchFamily="34" charset="0"/>
              </a:rPr>
              <a:t>Urgentes pero no importantes</a:t>
            </a:r>
            <a:r>
              <a:rPr lang="es-MX" sz="2400" dirty="0">
                <a:latin typeface="Arial" panose="020B0604020202020204" pitchFamily="34" charset="0"/>
                <a:cs typeface="Arial" panose="020B0604020202020204" pitchFamily="34" charset="0"/>
              </a:rPr>
              <a:t>; es el cuadrante del engaño. El ruido de la urgencia crea una importancia ficticia. Sin embargo, las actividades reales, cuando son importantes, sólo son para el prójimo. </a:t>
            </a:r>
          </a:p>
          <a:p>
            <a:pPr lvl="0" algn="just">
              <a:lnSpc>
                <a:spcPct val="115000"/>
              </a:lnSpc>
              <a:spcAft>
                <a:spcPts val="1000"/>
              </a:spcAft>
            </a:pPr>
            <a:r>
              <a:rPr lang="es-MX" sz="2400" b="1" dirty="0">
                <a:latin typeface="Arial" panose="020B0604020202020204" pitchFamily="34" charset="0"/>
                <a:cs typeface="Arial" panose="020B0604020202020204" pitchFamily="34" charset="0"/>
              </a:rPr>
              <a:t> No son urgentes ni importantes</a:t>
            </a:r>
            <a:r>
              <a:rPr lang="es-MX" sz="2400" dirty="0">
                <a:latin typeface="Arial" panose="020B0604020202020204" pitchFamily="34" charset="0"/>
                <a:cs typeface="Arial" panose="020B0604020202020204" pitchFamily="34" charset="0"/>
              </a:rPr>
              <a:t>; es el cuadrante de la pérdida de tiempo. </a:t>
            </a:r>
          </a:p>
        </p:txBody>
      </p:sp>
    </p:spTree>
    <p:extLst>
      <p:ext uri="{BB962C8B-B14F-4D97-AF65-F5344CB8AC3E}">
        <p14:creationId xmlns:p14="http://schemas.microsoft.com/office/powerpoint/2010/main" xmlns="" val="3467695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4813" y="453203"/>
            <a:ext cx="11434747" cy="6776727"/>
          </a:xfrm>
          <a:prstGeom prst="rect">
            <a:avLst/>
          </a:prstGeom>
        </p:spPr>
        <p:txBody>
          <a:bodyPr wrap="square">
            <a:spAutoFit/>
          </a:bodyPr>
          <a:lstStyle/>
          <a:p>
            <a:pPr algn="ctr">
              <a:lnSpc>
                <a:spcPct val="130000"/>
              </a:lnSpc>
            </a:pPr>
            <a:r>
              <a:rPr lang="es-MX" sz="2800" b="1" dirty="0" smtClean="0">
                <a:latin typeface="Arial" panose="020B0604020202020204" pitchFamily="34" charset="0"/>
                <a:ea typeface="Times New Roman" panose="02020603050405020304" pitchFamily="18" charset="0"/>
                <a:cs typeface="Times New Roman" panose="02020603050405020304" pitchFamily="18" charset="0"/>
              </a:rPr>
              <a:t>LO PRINCIPAL EN LA ADMINISTRACIÓN DEL TIEMPO</a:t>
            </a:r>
          </a:p>
          <a:p>
            <a:pPr algn="just">
              <a:lnSpc>
                <a:spcPct val="130000"/>
              </a:lnSpc>
            </a:pPr>
            <a:endParaRPr lang="es-MX" b="1" i="1"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30000"/>
              </a:lnSpc>
            </a:pPr>
            <a:r>
              <a:rPr lang="es-MX" sz="2400" dirty="0" smtClean="0">
                <a:latin typeface="Arial" panose="020B0604020202020204" pitchFamily="34" charset="0"/>
                <a:cs typeface="Arial" panose="020B0604020202020204" pitchFamily="34" charset="0"/>
              </a:rPr>
              <a:t>Lo primero son las cosas que el lector considera de más valor hacer, pues lo mueven en la dirección correcta y le ayudan a conseguir el propósito expresado en los estatutos de su misión y visión. </a:t>
            </a:r>
          </a:p>
          <a:p>
            <a:pPr algn="just">
              <a:lnSpc>
                <a:spcPct val="130000"/>
              </a:lnSpc>
            </a:pPr>
            <a:endParaRPr lang="en-US" sz="2800" dirty="0">
              <a:latin typeface="Arial" panose="020B0604020202020204" pitchFamily="34" charset="0"/>
              <a:cs typeface="Arial" panose="020B0604020202020204" pitchFamily="34" charset="0"/>
            </a:endParaRPr>
          </a:p>
          <a:p>
            <a:pPr algn="just">
              <a:lnSpc>
                <a:spcPct val="130000"/>
              </a:lnSpc>
            </a:pPr>
            <a:r>
              <a:rPr lang="es-MX" sz="2800" b="1" dirty="0">
                <a:latin typeface="Arial" panose="020B0604020202020204" pitchFamily="34" charset="0"/>
                <a:ea typeface="Times New Roman" panose="02020603050405020304" pitchFamily="18" charset="0"/>
                <a:cs typeface="Arial" panose="020B0604020202020204" pitchFamily="34" charset="0"/>
              </a:rPr>
              <a:t>Identificar sus roles o papeles</a:t>
            </a:r>
          </a:p>
          <a:p>
            <a:pPr algn="just">
              <a:lnSpc>
                <a:spcPct val="130000"/>
              </a:lnSpc>
            </a:pPr>
            <a:r>
              <a:rPr lang="es-MX" sz="2400" dirty="0" smtClean="0">
                <a:latin typeface="Arial" panose="020B0604020202020204" pitchFamily="34" charset="0"/>
                <a:cs typeface="Arial" panose="020B0604020202020204" pitchFamily="34" charset="0"/>
              </a:rPr>
              <a:t>Debe crear sinergia entre los roles que le toca desempeñar. </a:t>
            </a:r>
          </a:p>
          <a:p>
            <a:pPr algn="just">
              <a:lnSpc>
                <a:spcPct val="130000"/>
              </a:lnSpc>
            </a:pPr>
            <a:r>
              <a:rPr lang="es-MX" sz="2400" dirty="0">
                <a:latin typeface="Arial" panose="020B0604020202020204" pitchFamily="34" charset="0"/>
                <a:cs typeface="Arial" panose="020B0604020202020204" pitchFamily="34" charset="0"/>
              </a:rPr>
              <a:t>T</a:t>
            </a:r>
            <a:r>
              <a:rPr lang="es-MX" sz="2400" dirty="0" smtClean="0">
                <a:latin typeface="Arial" panose="020B0604020202020204" pitchFamily="34" charset="0"/>
                <a:cs typeface="Arial" panose="020B0604020202020204" pitchFamily="34" charset="0"/>
              </a:rPr>
              <a:t>odo rol contiene cuatro necesidades: </a:t>
            </a:r>
          </a:p>
          <a:p>
            <a:pPr algn="just">
              <a:lnSpc>
                <a:spcPct val="130000"/>
              </a:lnSpc>
            </a:pPr>
            <a:r>
              <a:rPr lang="es-MX" sz="2400" dirty="0" smtClean="0">
                <a:latin typeface="Arial" panose="020B0604020202020204" pitchFamily="34" charset="0"/>
                <a:cs typeface="Arial" panose="020B0604020202020204" pitchFamily="34" charset="0"/>
              </a:rPr>
              <a:t>Físicas- Requiere </a:t>
            </a:r>
            <a:r>
              <a:rPr lang="es-MX" sz="2400" dirty="0">
                <a:latin typeface="Arial" panose="020B0604020202020204" pitchFamily="34" charset="0"/>
                <a:cs typeface="Arial" panose="020B0604020202020204" pitchFamily="34" charset="0"/>
              </a:rPr>
              <a:t>o crea </a:t>
            </a:r>
            <a:r>
              <a:rPr lang="es-MX" sz="2400" dirty="0" smtClean="0">
                <a:latin typeface="Arial" panose="020B0604020202020204" pitchFamily="34" charset="0"/>
                <a:cs typeface="Arial" panose="020B0604020202020204" pitchFamily="34" charset="0"/>
              </a:rPr>
              <a:t>recursos</a:t>
            </a:r>
          </a:p>
          <a:p>
            <a:pPr algn="just">
              <a:lnSpc>
                <a:spcPct val="130000"/>
              </a:lnSpc>
            </a:pPr>
            <a:r>
              <a:rPr lang="es-MX" sz="2400" dirty="0" smtClean="0">
                <a:latin typeface="Arial" panose="020B0604020202020204" pitchFamily="34" charset="0"/>
                <a:cs typeface="Arial" panose="020B0604020202020204" pitchFamily="34" charset="0"/>
              </a:rPr>
              <a:t>Espirituales- Conoce </a:t>
            </a:r>
            <a:r>
              <a:rPr lang="es-MX" sz="2400" dirty="0">
                <a:latin typeface="Arial" panose="020B0604020202020204" pitchFamily="34" charset="0"/>
                <a:cs typeface="Arial" panose="020B0604020202020204" pitchFamily="34" charset="0"/>
              </a:rPr>
              <a:t>la misión y los </a:t>
            </a:r>
            <a:r>
              <a:rPr lang="es-MX" sz="2400" dirty="0" smtClean="0">
                <a:latin typeface="Arial" panose="020B0604020202020204" pitchFamily="34" charset="0"/>
                <a:cs typeface="Arial" panose="020B0604020202020204" pitchFamily="34" charset="0"/>
              </a:rPr>
              <a:t>principios</a:t>
            </a:r>
          </a:p>
          <a:p>
            <a:pPr algn="just">
              <a:lnSpc>
                <a:spcPct val="130000"/>
              </a:lnSpc>
            </a:pPr>
            <a:r>
              <a:rPr lang="es-MX" sz="2400" dirty="0" smtClean="0">
                <a:latin typeface="Arial" panose="020B0604020202020204" pitchFamily="34" charset="0"/>
                <a:cs typeface="Arial" panose="020B0604020202020204" pitchFamily="34" charset="0"/>
              </a:rPr>
              <a:t>Sociales- Implica </a:t>
            </a:r>
            <a:r>
              <a:rPr lang="es-MX" sz="2400" dirty="0">
                <a:latin typeface="Arial" panose="020B0604020202020204" pitchFamily="34" charset="0"/>
                <a:cs typeface="Arial" panose="020B0604020202020204" pitchFamily="34" charset="0"/>
              </a:rPr>
              <a:t>la relación con los </a:t>
            </a:r>
            <a:r>
              <a:rPr lang="es-MX" sz="2400" dirty="0" smtClean="0">
                <a:latin typeface="Arial" panose="020B0604020202020204" pitchFamily="34" charset="0"/>
                <a:cs typeface="Arial" panose="020B0604020202020204" pitchFamily="34" charset="0"/>
              </a:rPr>
              <a:t>demás</a:t>
            </a:r>
          </a:p>
          <a:p>
            <a:pPr algn="just">
              <a:lnSpc>
                <a:spcPct val="130000"/>
              </a:lnSpc>
            </a:pPr>
            <a:r>
              <a:rPr lang="es-MX" sz="2400" dirty="0" smtClean="0">
                <a:latin typeface="Arial" panose="020B0604020202020204" pitchFamily="34" charset="0"/>
                <a:cs typeface="Arial" panose="020B0604020202020204" pitchFamily="34" charset="0"/>
              </a:rPr>
              <a:t>Mental- Exige </a:t>
            </a:r>
            <a:r>
              <a:rPr lang="es-MX" sz="2400" dirty="0">
                <a:latin typeface="Arial" panose="020B0604020202020204" pitchFamily="34" charset="0"/>
                <a:cs typeface="Arial" panose="020B0604020202020204" pitchFamily="34" charset="0"/>
              </a:rPr>
              <a:t>aprendizaje</a:t>
            </a:r>
            <a:endParaRPr lang="es-MX" sz="2400" dirty="0" smtClean="0">
              <a:latin typeface="Arial" panose="020B0604020202020204" pitchFamily="34" charset="0"/>
              <a:cs typeface="Arial" panose="020B0604020202020204" pitchFamily="34" charset="0"/>
            </a:endParaRPr>
          </a:p>
          <a:p>
            <a:pPr>
              <a:lnSpc>
                <a:spcPct val="130000"/>
              </a:lnSpc>
            </a:pPr>
            <a:endParaRPr lang="es-MX" b="1" i="1"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043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2635</Words>
  <Application>Microsoft Office PowerPoint</Application>
  <PresentationFormat>Personalizado</PresentationFormat>
  <Paragraphs>204</Paragraphs>
  <Slides>32</Slides>
  <Notes>1</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ADMINISTRACIÓN DEL TIEMPO </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Jimena Barrera</dc:creator>
  <cp:lastModifiedBy>Carlos Hdz</cp:lastModifiedBy>
  <cp:revision>45</cp:revision>
  <dcterms:created xsi:type="dcterms:W3CDTF">2014-01-30T05:23:15Z</dcterms:created>
  <dcterms:modified xsi:type="dcterms:W3CDTF">2014-02-06T08:08:18Z</dcterms:modified>
</cp:coreProperties>
</file>