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5" r:id="rId15"/>
    <p:sldId id="276" r:id="rId16"/>
    <p:sldId id="277" r:id="rId17"/>
    <p:sldId id="279" r:id="rId18"/>
    <p:sldId id="280" r:id="rId19"/>
    <p:sldId id="281" r:id="rId20"/>
    <p:sldId id="283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9023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385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28740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8886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483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9299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760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6744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2251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24211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CC80-BC82-422E-862E-B9BB13952D41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A648-FCE4-47C8-A44B-24558D63867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2392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6000" b="1" dirty="0" smtClean="0">
                <a:latin typeface="Arial" pitchFamily="34" charset="0"/>
                <a:cs typeface="Arial" pitchFamily="34" charset="0"/>
              </a:rPr>
              <a:t>HABILIDADES DIRECTIVAS Y SU CLASIFICACIÓN</a:t>
            </a:r>
            <a:endParaRPr lang="es-MX" sz="6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68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 INTERPERSONALES</a:t>
            </a:r>
            <a:endParaRPr lang="es-MX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420888"/>
            <a:ext cx="8229600" cy="322269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es-MX" sz="3600" dirty="0">
                <a:latin typeface="Arial" pitchFamily="34" charset="0"/>
                <a:cs typeface="Arial" pitchFamily="34" charset="0"/>
              </a:rPr>
              <a:t>Habilidades para trabajar en grupo, con 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MX" sz="3600" dirty="0">
                <a:latin typeface="Arial" pitchFamily="34" charset="0"/>
                <a:cs typeface="Arial" pitchFamily="34" charset="0"/>
              </a:rPr>
              <a:t>colaboración, cortesía y 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MX" sz="3600" dirty="0">
                <a:latin typeface="Arial" pitchFamily="34" charset="0"/>
                <a:cs typeface="Arial" pitchFamily="34" charset="0"/>
              </a:rPr>
              <a:t>obtener objetivos comunes. </a:t>
            </a:r>
            <a:endParaRPr lang="es-MX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3857628"/>
            <a:ext cx="4043362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14876" y="3929066"/>
            <a:ext cx="4143404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00329"/>
            <a:ext cx="8208912" cy="5299365"/>
          </a:xfrm>
        </p:spPr>
        <p:txBody>
          <a:bodyPr numCol="2">
            <a:noAutofit/>
          </a:bodyPr>
          <a:lstStyle/>
          <a:p>
            <a:pPr marL="0" lvl="0" indent="0">
              <a:lnSpc>
                <a:spcPct val="170000"/>
              </a:lnSpc>
              <a:buNone/>
              <a:defRPr/>
            </a:pPr>
            <a:r>
              <a:rPr lang="es-MX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. Motivación.</a:t>
            </a:r>
          </a:p>
          <a:p>
            <a:pPr marL="0" lvl="0" indent="0">
              <a:lnSpc>
                <a:spcPct val="170000"/>
              </a:lnSpc>
              <a:buNone/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2. Inteligencia emocional.</a:t>
            </a:r>
          </a:p>
          <a:p>
            <a:pPr marL="0" lvl="0" indent="0">
              <a:lnSpc>
                <a:spcPct val="170000"/>
              </a:lnSpc>
              <a:buNone/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3. Dirección y supervisión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4. Delegación.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5. Estilos de liderazgo.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6. Manejo de estrés y calidad de </a:t>
            </a:r>
            <a:r>
              <a:rPr lang="es-MX" sz="2200" dirty="0" smtClean="0">
                <a:latin typeface="Arial" pitchFamily="34" charset="0"/>
                <a:cs typeface="Arial" pitchFamily="34" charset="0"/>
              </a:rPr>
              <a:t>vida.</a:t>
            </a:r>
            <a:endParaRPr lang="es-MX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 smtClean="0">
                <a:latin typeface="Arial" pitchFamily="34" charset="0"/>
                <a:cs typeface="Arial" pitchFamily="34" charset="0"/>
              </a:rPr>
              <a:t>7. Actitud ante el cambio.</a:t>
            </a:r>
          </a:p>
          <a:p>
            <a:pPr marL="0" indent="0">
              <a:lnSpc>
                <a:spcPct val="170000"/>
              </a:lnSpc>
              <a:buNone/>
            </a:pPr>
            <a:endParaRPr lang="es-MX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 smtClean="0">
                <a:latin typeface="Arial" pitchFamily="34" charset="0"/>
                <a:cs typeface="Arial" pitchFamily="34" charset="0"/>
              </a:rPr>
              <a:t>8. Presentación del directivo.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. Administración estratégica.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10. Maquiavelismo y liderazgo.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11. Administración del tiempo.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12. Habilidades del pensamiento.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13. Negociación.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14. Motivación, entre otras.</a:t>
            </a:r>
          </a:p>
          <a:p>
            <a:pPr marL="0" indent="0">
              <a:lnSpc>
                <a:spcPct val="170000"/>
              </a:lnSpc>
              <a:buNone/>
            </a:pPr>
            <a:endParaRPr lang="es-MX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4402" y="0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400" b="1" dirty="0">
                <a:latin typeface="Arial" pitchFamily="34" charset="0"/>
                <a:cs typeface="Arial" pitchFamily="34" charset="0"/>
              </a:rPr>
              <a:t>La motivación y de una efectiva conducción del grupo para lograr determinados propósitos:</a:t>
            </a:r>
          </a:p>
        </p:txBody>
      </p:sp>
    </p:spTree>
    <p:extLst>
      <p:ext uri="{BB962C8B-B14F-4D97-AF65-F5344CB8AC3E}">
        <p14:creationId xmlns="" xmlns:p14="http://schemas.microsoft.com/office/powerpoint/2010/main" val="586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 SOCIALES</a:t>
            </a:r>
            <a:endParaRPr lang="es-MX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46"/>
            <a:ext cx="8229600" cy="521495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None/>
            </a:pPr>
            <a:endParaRPr lang="es-MX" sz="36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200000"/>
              </a:lnSpc>
              <a:buNone/>
            </a:pPr>
            <a:r>
              <a:rPr lang="es-MX" sz="3600" dirty="0" smtClean="0">
                <a:latin typeface="Arial" pitchFamily="34" charset="0"/>
                <a:cs typeface="Arial" pitchFamily="34" charset="0"/>
              </a:rPr>
              <a:t>Son las acciones de uno con los demás y de los demás con uno.</a:t>
            </a:r>
          </a:p>
          <a:p>
            <a:pPr algn="ctr">
              <a:lnSpc>
                <a:spcPct val="200000"/>
              </a:lnSpc>
            </a:pPr>
            <a:endParaRPr lang="es-MX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28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142900"/>
            <a:ext cx="8229600" cy="1052736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Arial" pitchFamily="34" charset="0"/>
                <a:cs typeface="Arial" pitchFamily="34" charset="0"/>
              </a:rPr>
              <a:t>MEGAHABILIDADES</a:t>
            </a:r>
            <a:endParaRPr lang="es-MX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0528089"/>
              </p:ext>
            </p:extLst>
          </p:nvPr>
        </p:nvGraphicFramePr>
        <p:xfrm>
          <a:off x="107504" y="836712"/>
          <a:ext cx="8856984" cy="578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8743"/>
                <a:gridCol w="6878241"/>
              </a:tblGrid>
              <a:tr h="35996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itchFamily="34" charset="0"/>
                          <a:cs typeface="Arial" pitchFamily="34" charset="0"/>
                        </a:rPr>
                        <a:t>Megahabilidad</a:t>
                      </a:r>
                      <a:r>
                        <a:rPr lang="es-MX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itchFamily="34" charset="0"/>
                          <a:cs typeface="Arial" pitchFamily="34" charset="0"/>
                        </a:rPr>
                        <a:t>Significado</a:t>
                      </a:r>
                      <a:r>
                        <a:rPr lang="es-MX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7706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Visión de futuro.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Mantiene su vista firme en el horizonte lejano, incluso camina hacia él</a:t>
                      </a:r>
                    </a:p>
                  </a:txBody>
                  <a:tcPr/>
                </a:tc>
              </a:tr>
              <a:tr h="1072883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Dominio de los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cambios.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Regula la velocidad, la dirección y el ritmo del cambio en la organización de forma que su crecimiento y</a:t>
                      </a:r>
                    </a:p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evaluación concuerdan con el ritmo externo de los acontecimientos.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5295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Diseño de la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organización.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 un constructor en la institución cuyo legado es una organización capaz de triunfar al cumplir sus</a:t>
                      </a:r>
                    </a:p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predicciones deseadas.</a:t>
                      </a:r>
                    </a:p>
                  </a:txBody>
                  <a:tcPr/>
                </a:tc>
              </a:tr>
              <a:tr h="577706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Aprendizaje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anticipado.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 un aprendiz de por vida que está comprometido a promover el aprendizaje organizacional.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7706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Iniciativa.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Demuestra tener la habilidad para hacer que las cosas sucedan.</a:t>
                      </a:r>
                    </a:p>
                  </a:txBody>
                  <a:tcPr/>
                </a:tc>
              </a:tr>
              <a:tr h="795456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Dominio de la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independencia.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Inspira a otros a tener ideas y confiar entre ellos, a comunicarse bien, buscar soluciones colaboradoras</a:t>
                      </a:r>
                    </a:p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 los problemas.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5295">
                <a:tc>
                  <a:txBody>
                    <a:bodyPr/>
                    <a:lstStyle/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Altos niveles de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s-MX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integridad.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 serio, honesto, tolerante, confiable, cuidado, abierto, leal y comprometido con las mejores tradiciones</a:t>
                      </a:r>
                    </a:p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del pasado.</a:t>
                      </a:r>
                      <a:endParaRPr lang="es-MX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62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</p:spPr>
        <p:txBody>
          <a:bodyPr>
            <a:noAutofit/>
          </a:bodyPr>
          <a:lstStyle/>
          <a:p>
            <a:r>
              <a:rPr lang="es-MX" sz="3000" b="1" dirty="0" smtClean="0">
                <a:latin typeface="Arial" pitchFamily="34" charset="0"/>
                <a:cs typeface="Arial" pitchFamily="34" charset="0"/>
              </a:rPr>
              <a:t>IMPORTANCIA DEL ESTUDIO Y DESARROLLO</a:t>
            </a:r>
            <a:br>
              <a:rPr lang="es-MX" sz="3000" b="1" dirty="0" smtClean="0">
                <a:latin typeface="Arial" pitchFamily="34" charset="0"/>
                <a:cs typeface="Arial" pitchFamily="34" charset="0"/>
              </a:rPr>
            </a:br>
            <a:r>
              <a:rPr lang="es-MX" sz="3000" b="1" dirty="0" smtClean="0">
                <a:latin typeface="Arial" pitchFamily="34" charset="0"/>
                <a:cs typeface="Arial" pitchFamily="34" charset="0"/>
              </a:rPr>
              <a:t>DE LAS HABILIDADES DIRECTIVAS</a:t>
            </a:r>
            <a:endParaRPr lang="es-MX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58204" cy="49720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arte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dirigir o liderar requiere de conocimientos técnicos acerca del área que se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pretende conducir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, se debe saber hacerlo, y para ello se requieren habilidades y capacidades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interpersonales para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poder motivar, liderar, guiar, influir y persuadir al equipo de trabajo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Peter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Drucker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“Dirigir no es más que obtener resultados a través de otros (a los que dirigimos) o lograr que hagan las cosas que queremos que hagan…”</a:t>
            </a: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9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Uno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los principales problemas de la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motivación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de la desmotivación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de empleados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colaboradores es la inconformidad que éstos tienen con sus jefes y directivos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Otro de los principales problemas es la improvisación de los directivos.</a:t>
            </a:r>
          </a:p>
          <a:p>
            <a:pPr marL="0" indent="0"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 Las principales habilidades que debe desarrollar toda persona que dirige son las interpersonales, las cuales refuerzan la comunicación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5490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93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b="1" dirty="0" smtClean="0">
                <a:latin typeface="Arial" pitchFamily="34" charset="0"/>
                <a:cs typeface="Arial" pitchFamily="34" charset="0"/>
              </a:rPr>
              <a:t>TIPO DE HABILIDADES PARA DESARROLLAR A LOS DIRECTIVOS</a:t>
            </a:r>
            <a:endParaRPr lang="es-MX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71490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r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ecomienda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empezar a capacitar a los funcionarios con el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propósito de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que aprendan a reconocer sus propias habilidades, las desarrollen y las potencialicen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Asimismo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, esto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permitirá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reconocer las habilidades y competencias de sus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subalternos.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33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 DEL LÍDER</a:t>
            </a:r>
            <a:endParaRPr lang="es-MX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una relación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interpersonal dinámica.</a:t>
            </a:r>
          </a:p>
          <a:p>
            <a:pPr marL="0" indent="0" algn="ctr">
              <a:lnSpc>
                <a:spcPct val="150000"/>
              </a:lnSpc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líder debe desarrollar principalmente cuatro tipos de habilidades: 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s-MX" sz="1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Conceptuales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Técnicas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Interpersonales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Sociales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254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¿POR QUÉ DEBEN DESARROLLARSE</a:t>
            </a:r>
            <a:br>
              <a:rPr lang="es-MX" sz="3200" b="1" dirty="0" smtClean="0">
                <a:latin typeface="Arial" pitchFamily="34" charset="0"/>
                <a:cs typeface="Arial" pitchFamily="34" charset="0"/>
              </a:rPr>
            </a:br>
            <a:r>
              <a:rPr lang="es-MX" sz="3200" b="1" dirty="0" smtClean="0">
                <a:latin typeface="Arial" pitchFamily="34" charset="0"/>
                <a:cs typeface="Arial" pitchFamily="34" charset="0"/>
              </a:rPr>
              <a:t>LAS HABILIDADES DIRECTIVAS?</a:t>
            </a:r>
            <a:endParaRPr lang="es-MX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2" y="1214422"/>
            <a:ext cx="8858312" cy="5643578"/>
          </a:xfrm>
        </p:spPr>
        <p:txBody>
          <a:bodyPr>
            <a:normAutofit fontScale="92500"/>
          </a:bodyPr>
          <a:lstStyle/>
          <a:p>
            <a:pPr algn="ctr">
              <a:lnSpc>
                <a:spcPct val="140000"/>
              </a:lnSpc>
              <a:buNone/>
            </a:pPr>
            <a:r>
              <a:rPr lang="es-MX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 Toma de decisiones y solución de problemas.</a:t>
            </a:r>
          </a:p>
          <a:p>
            <a:pPr algn="ctr">
              <a:lnSpc>
                <a:spcPct val="140000"/>
              </a:lnSpc>
              <a:buNone/>
            </a:pPr>
            <a:r>
              <a:rPr lang="es-MX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 Pensamiento creativo y analítico.</a:t>
            </a:r>
          </a:p>
          <a:p>
            <a:pPr algn="ctr">
              <a:lnSpc>
                <a:spcPct val="140000"/>
              </a:lnSpc>
              <a:buNone/>
            </a:pPr>
            <a:r>
              <a:rPr lang="es-MX" sz="2400" i="1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 Comunicación y habilidades interpersonales.</a:t>
            </a:r>
          </a:p>
          <a:p>
            <a:pPr algn="ctr">
              <a:lnSpc>
                <a:spcPct val="140000"/>
              </a:lnSpc>
              <a:buNone/>
            </a:pPr>
            <a:r>
              <a:rPr lang="es-MX" sz="2400" i="1" dirty="0">
                <a:latin typeface="Arial" pitchFamily="34" charset="0"/>
                <a:cs typeface="Arial" pitchFamily="34" charset="0"/>
              </a:rPr>
              <a:t>d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 Autoconocimiento y empatía.</a:t>
            </a:r>
          </a:p>
          <a:p>
            <a:pPr algn="ctr">
              <a:lnSpc>
                <a:spcPct val="140000"/>
              </a:lnSpc>
              <a:buNone/>
            </a:pPr>
            <a:r>
              <a:rPr lang="es-MX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 Manejo de las emociones y del estrés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4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    Una de las principales habilidades y competencias que se tiene que desarrollar es la capacidad de auto dirigirse, de ser su propio líder y desdoblar las habilidades que esto implica para que en lo futuro  que  pueda liderar, motivar y/o dirigir a los demás.</a:t>
            </a:r>
          </a:p>
          <a:p>
            <a:pPr>
              <a:lnSpc>
                <a:spcPct val="14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</a:t>
            </a:r>
            <a:endParaRPr lang="es-MX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857232"/>
            <a:ext cx="8501122" cy="475775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 la capacidad, gracia y destreza para ejecutar algo. 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nredo dispuesto con ingenio, disimulo y maña. (Diccionario de la Lengua Española )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Capacidad del individuo, adquirida por el aprendizaje, capaz de producir resultados previstos con el máximo de certeza, con el máximo de seguridad (Guthie Knapp)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Habilidades directivas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son adquiridas y aprendidas para producir resultados previstos con máxima certeza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0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7580"/>
            <a:ext cx="8229600" cy="1439850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TEORÍA TRIFÁSICA DE LA INTELIGENCIA HUMANA Y LAS HABILIDADES</a:t>
            </a:r>
            <a:endParaRPr lang="es-MX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3206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la cual se es  </a:t>
            </a:r>
            <a:r>
              <a:rPr lang="es-MX" dirty="0">
                <a:latin typeface="Arial" pitchFamily="34" charset="0"/>
                <a:cs typeface="Arial" pitchFamily="34" charset="0"/>
              </a:rPr>
              <a:t>capaz de aprender, analizar, aplicar e innovar.</a:t>
            </a:r>
          </a:p>
        </p:txBody>
      </p:sp>
    </p:spTree>
    <p:extLst>
      <p:ext uri="{BB962C8B-B14F-4D97-AF65-F5344CB8AC3E}">
        <p14:creationId xmlns="" xmlns:p14="http://schemas.microsoft.com/office/powerpoint/2010/main" val="1255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FACTORES EN LA DIRECCIÓN</a:t>
            </a:r>
            <a:endParaRPr lang="es-MX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84030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Perfil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Objetivos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Antecedentes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Pertenencia a grupos de poder y liderazgo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Intereses del grupo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Estilo de mando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Estilo de liderazgo del directivo.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Ausencia de liderazgo.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Los valores y principios del directivo.</a:t>
            </a:r>
          </a:p>
        </p:txBody>
      </p:sp>
    </p:spTree>
    <p:extLst>
      <p:ext uri="{BB962C8B-B14F-4D97-AF65-F5344CB8AC3E}">
        <p14:creationId xmlns="" xmlns:p14="http://schemas.microsoft.com/office/powerpoint/2010/main" val="9595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14422"/>
            <a:ext cx="8229600" cy="436427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Una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de las habilidades imprescindibles del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directivo es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seleccionar su equipo de trabajo, directivos y mandos medios, así como delimitar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sus estrategias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, política organizacional y filosofía de trabajo.</a:t>
            </a:r>
          </a:p>
        </p:txBody>
      </p:sp>
    </p:spTree>
    <p:extLst>
      <p:ext uri="{BB962C8B-B14F-4D97-AF65-F5344CB8AC3E}">
        <p14:creationId xmlns="" xmlns:p14="http://schemas.microsoft.com/office/powerpoint/2010/main" val="2273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" y="-24"/>
            <a:ext cx="8901146" cy="1143000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EL APRENDIZAJE DEL DIRECTIVO</a:t>
            </a:r>
            <a:endParaRPr lang="es-MX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0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directivo puede hacer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una estrategia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formación y aprendizaje. Puede aprender a desaprender y redescubrir sus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propias habilidades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desarrollarlas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fenómenos que hacen que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comportamiento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los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resultados cambien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son: 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Pertenencia de equipo.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Gobernabilidad.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bjetivo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la organización.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31087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 PARA LA INTERNACIONALIZACIÓN</a:t>
            </a:r>
            <a:endParaRPr lang="es-MX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50720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aldea global implica trabajar en equipo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La internacionalización es la valorización de los procesos culturales.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potencial de la internacionalización implica trabajar con justicia y equidad.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Para un mundo laboral en constante evolución las iniciativas, el conocimiento y la interacción humana con diferentes conocimientos son uno de los pilares fundamentales.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4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500042"/>
            <a:ext cx="8715436" cy="600079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El directivo que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interactúe con otros países tendrán que desarrollar</a:t>
            </a:r>
          </a:p>
          <a:p>
            <a:pPr algn="ctr">
              <a:lnSpc>
                <a:spcPct val="200000"/>
              </a:lnSpc>
              <a:buNone/>
            </a:pPr>
            <a:endParaRPr lang="es-ES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a) Aprender a vivir juntos, con otras culturas.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b) Aprender a lo largo de la vida.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c) Aprender a enfrentar situaciones imprevisibles.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d ) Aprender a vivir la vida.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500042"/>
            <a:ext cx="8534752" cy="5857916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Además deben reforzar y desarrollar su aprendizaje para:</a:t>
            </a:r>
          </a:p>
          <a:p>
            <a:pPr algn="ctr">
              <a:lnSpc>
                <a:spcPct val="200000"/>
              </a:lnSpc>
              <a:buNone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a) Conocer.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b) Hacer.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c) Vivir juntos.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d ) Aprender a ser.</a:t>
            </a:r>
          </a:p>
          <a:p>
            <a:pPr algn="ctr"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e) Aprender a emprender.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Globalización: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Implica flujo de tecnología, ideas y valores que trascienden fronteras, y destaca sus diferencias.</a:t>
            </a:r>
          </a:p>
          <a:p>
            <a:pPr algn="just">
              <a:lnSpc>
                <a:spcPct val="150000"/>
              </a:lnSpc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Internacionalización: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Respuesta a la globalización. Es todo aquel esfuerzo para responder a los requerimientos y los retos de la globalización. Proceso educativo que integre en sus funciones una dimensión global, internacional, intercultural en la cultura, misión, políticas y estrategias institucionales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DESARROLLAR HABILIDADES DE INTERACCIÓN BICULTURAL E INTERNACIONAL</a:t>
            </a:r>
            <a:endParaRPr lang="es-E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Si las negociaciones se presentan en situaciones de transfronterización cultural, el tiempo es principal en las fronteras físicas y culturales, pues la movilidad cotidiana en las primeras y el respeto en las segundas lo demandan. La confianza tiene relevancia en las fronteras culturales.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HABILIDADES COGNOSCITIVAS PARA DESARROLLAR EN EL CONTEXTO INTERNACIONAL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528786"/>
            <a:ext cx="8715436" cy="52578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Reconocer las diferencias culturales.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La comparación de la diferencia entre la perspectiva ética y cultural.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Pensamiento comparativo (el hecho de poder moverse de una perspectiva a otra).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Capacidad de reconocer el conocimiento.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Capacidad para la comunicación intercultural.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Capacidad para reconocer la escasez de conocimiento.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Pensamiento comparativo.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Percepción de cómo lo ven.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s-ES" sz="2600" dirty="0" smtClean="0">
                <a:latin typeface="Arial" pitchFamily="34" charset="0"/>
                <a:cs typeface="Arial" pitchFamily="34" charset="0"/>
              </a:rPr>
              <a:t>Capacidad para corresponder.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1497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Peter Drucker afirmó: “Hay dos tipos de personas: las que nacieron para mandar y a las que les gusta que las manden.” </a:t>
            </a:r>
          </a:p>
          <a:p>
            <a:pPr algn="just">
              <a:lnSpc>
                <a:spcPct val="130000"/>
              </a:lnSpc>
            </a:pPr>
            <a:endParaRPr lang="es-MX" sz="9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Einstein decía: “De dos cosas estoy seguro: de la inmensidad del Universo y de la estupidez humana; del Universo no estoy seguro”</a:t>
            </a:r>
          </a:p>
          <a:p>
            <a:pPr algn="just">
              <a:lnSpc>
                <a:spcPct val="130000"/>
              </a:lnSpc>
            </a:pPr>
            <a:endParaRPr lang="es-MX" sz="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Las habilidades directivas se enseñan y desarrollan mediante cursos, talleres, especialidades, maestrías y doctorados en el área. </a:t>
            </a:r>
          </a:p>
          <a:p>
            <a:pPr algn="just">
              <a:lnSpc>
                <a:spcPct val="130000"/>
              </a:lnSpc>
            </a:pPr>
            <a:endParaRPr lang="es-MX" sz="9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Las habilidades se cultivan y educan.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1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85728"/>
            <a:ext cx="8329642" cy="6143668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Capacidad de comparar el país propio con otros.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Adquisición de conocimiento de otras culturas.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Capacidad de diagnóstico (en quién confiar, qué es importante, qué no lo es, así como su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alcance y límite).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Aprender a diferenciar y comparar las partes.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Reconocer tendencias y valores en otras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culturas.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Comprensión de la complejidad y la integración cognoscitivas.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10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Comprensión de la diferencia entre producto y proceso de aprendizaje.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14290"/>
            <a:ext cx="8424936" cy="54469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  El directivo siempre debe tener una perspectiva global, y contará con un amplio conocimiento de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Conciencia de la perspectiva cultural.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Conciencia del estado del planeta.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Conciencia del ambiente.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Conciencia intercultural.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Conocimiento de la dinámica global.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Teorías y conceptos sobre el cambio global.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Conciencia de las condiciones humanas en cada país.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Conocimiento de política, geopolítica y geografía humana de cada país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MOVILIDAD DEL PROFESIONAL</a:t>
            </a:r>
            <a:endParaRPr lang="es-E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Esto implica un amplio reforzamiento de las habilidades, competencias intelectuales y del pensamiento que el directivo va acumulando en su trayectoria profesional.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b="1" dirty="0" smtClean="0">
                <a:latin typeface="Arial" pitchFamily="34" charset="0"/>
                <a:cs typeface="Arial" pitchFamily="34" charset="0"/>
              </a:rPr>
              <a:t>CLASIFICACIÓN DE LAS  HABILIDADES EN LA  DIRECCIÓN</a:t>
            </a:r>
            <a:endParaRPr lang="es-MX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dirty="0">
                <a:latin typeface="Arial" pitchFamily="34" charset="0"/>
                <a:cs typeface="Arial" pitchFamily="34" charset="0"/>
              </a:rPr>
              <a:t>directivo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>
                <a:latin typeface="Arial" pitchFamily="34" charset="0"/>
                <a:cs typeface="Arial" pitchFamily="34" charset="0"/>
              </a:rPr>
              <a:t>requiere entender, desarrollar y aplicar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habilidades interpersonales</a:t>
            </a:r>
            <a:r>
              <a:rPr lang="es-MX" dirty="0">
                <a:latin typeface="Arial" pitchFamily="34" charset="0"/>
                <a:cs typeface="Arial" pitchFamily="34" charset="0"/>
              </a:rPr>
              <a:t>, sociales y de liderazgo. 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4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0709672"/>
              </p:ext>
            </p:extLst>
          </p:nvPr>
        </p:nvGraphicFramePr>
        <p:xfrm>
          <a:off x="395536" y="857233"/>
          <a:ext cx="8280920" cy="57691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0448"/>
                <a:gridCol w="6390472"/>
              </a:tblGrid>
              <a:tr h="38760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latin typeface="Arial" pitchFamily="34" charset="0"/>
                          <a:cs typeface="Arial" pitchFamily="34" charset="0"/>
                        </a:rPr>
                        <a:t>Habilidades</a:t>
                      </a:r>
                      <a:r>
                        <a:rPr lang="es-MX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itchFamily="34" charset="0"/>
                          <a:cs typeface="Arial" pitchFamily="34" charset="0"/>
                        </a:rPr>
                        <a:t>Alcance</a:t>
                      </a:r>
                      <a:endParaRPr lang="es-MX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979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Técnicas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Desarrollar tareas específicas.</a:t>
                      </a:r>
                      <a:endParaRPr lang="es-MX" sz="1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259712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Interpersonales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 refiere a la habilidad para trabajar en grupo, con espíritu de colaboración, cortesía y cooperación para resolver las necesidades de otras personas e, incluso, para obtener objetivos comunes.</a:t>
                      </a:r>
                      <a:endParaRPr lang="es-MX" sz="1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999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Sociales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Son las acciones de uno con los demás y los demás con uno. Es donde se da el intercambio y la</a:t>
                      </a:r>
                    </a:p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convivencia humana.</a:t>
                      </a:r>
                      <a:endParaRPr lang="es-MX" sz="1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7604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Físicas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Autoeficiencia, flexibilidad, salud.</a:t>
                      </a:r>
                    </a:p>
                  </a:txBody>
                  <a:tcPr/>
                </a:tc>
              </a:tr>
              <a:tr h="678306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 pensamiento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Aprender a pensar y generar conocimiento.</a:t>
                      </a:r>
                      <a:endParaRPr lang="es-MX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7604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Directivas</a:t>
                      </a:r>
                      <a:endParaRPr lang="es-MX" sz="1800" b="1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Saber dirigir, coordinar equipos de trabajo.</a:t>
                      </a:r>
                    </a:p>
                  </a:txBody>
                  <a:tcPr/>
                </a:tc>
              </a:tr>
              <a:tr h="387604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 liderazgo</a:t>
                      </a:r>
                      <a:endParaRPr lang="es-MX" sz="1800" b="1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Guiar, impulsar, motivar al equipo hacia un bien común.</a:t>
                      </a:r>
                      <a:endParaRPr lang="es-MX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2680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Empresariales</a:t>
                      </a:r>
                      <a:endParaRPr lang="es-MX" sz="1800" b="1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Emprender una nueva idea, proyecto, empresa o negocio.</a:t>
                      </a:r>
                      <a:endParaRPr lang="es-MX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539551" y="142852"/>
            <a:ext cx="138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latin typeface="Arial" pitchFamily="34" charset="0"/>
                <a:cs typeface="Arial" pitchFamily="34" charset="0"/>
              </a:rPr>
              <a:t>Tipos</a:t>
            </a:r>
            <a:r>
              <a:rPr lang="es-MX" sz="32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8636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L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as habilidades pueden  mejora con el entrenamiento, y mejor si disponemos de un ‘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coach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’. Por el contrario, a medida que vamos dejando de pensar podemos propiciar una cierta atrofia.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Cicerón menciona que tenemos la tentación de condenar lo que no entendemos, y probablemente eso no es más que una muestra de pereza ante el saludable ejercicio de pensar.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9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HABILIDADES  CONCEPTUALES EN LA ORGANIZACIÓN </a:t>
            </a:r>
            <a:endParaRPr lang="es-MX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Contemplan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la organización como un todo.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Incluyen la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destreza para coordinar e interpretar las ideas, los conceptos y las prácticas. Por consecuencia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 analizar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, predecir y planificar, así como tomar en cuenta el contexto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general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.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Para entender dónde engrana su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influencia personal dentro de la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organización.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2758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El directivo debe conocer: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1. Organizaciones.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2. Administración.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3. Planeación estratégica.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4. Ciencias del comportamiento (como psicología, sociología y antropología, entre otras)y su impacto en las organizaciones.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5. Aspectos culturales y regionales del medio.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6. Globalización y ambiente.</a:t>
            </a:r>
          </a:p>
        </p:txBody>
      </p:sp>
    </p:spTree>
    <p:extLst>
      <p:ext uri="{BB962C8B-B14F-4D97-AF65-F5344CB8AC3E}">
        <p14:creationId xmlns="" xmlns:p14="http://schemas.microsoft.com/office/powerpoint/2010/main" val="1956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b="1" dirty="0" smtClean="0">
                <a:latin typeface="Arial" pitchFamily="34" charset="0"/>
                <a:cs typeface="Arial" pitchFamily="34" charset="0"/>
              </a:rPr>
              <a:t>HABILIDADES  TÉCNICAS Y PROFESIONALES </a:t>
            </a:r>
            <a:endParaRPr lang="es-MX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capacidad para poder utilizar en su favor o para el grupo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los recursos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relaciones necesarios para desarrollar tareas específicas que le permitan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afrontar los problemas</a:t>
            </a:r>
          </a:p>
          <a:p>
            <a:pPr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Requiere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tener dominio de una carrera 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una práctica profesional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45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1796</Words>
  <Application>Microsoft Office PowerPoint</Application>
  <PresentationFormat>Presentación en pantalla (4:3)</PresentationFormat>
  <Paragraphs>217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HABILIDADES DIRECTIVAS Y SU CLASIFICACIÓN</vt:lpstr>
      <vt:lpstr>HABILIDAD</vt:lpstr>
      <vt:lpstr>HABILIDADES</vt:lpstr>
      <vt:lpstr>CLASIFICACIÓN DE LAS  HABILIDADES EN LA  DIRECCIÓN</vt:lpstr>
      <vt:lpstr>Diapositiva 5</vt:lpstr>
      <vt:lpstr>Diapositiva 6</vt:lpstr>
      <vt:lpstr>HABILIDADES  CONCEPTUALES EN LA ORGANIZACIÓN </vt:lpstr>
      <vt:lpstr>Diapositiva 8</vt:lpstr>
      <vt:lpstr>HABILIDADES  TÉCNICAS Y PROFESIONALES </vt:lpstr>
      <vt:lpstr>HABILIDADES INTERPERSONALES</vt:lpstr>
      <vt:lpstr>Diapositiva 11</vt:lpstr>
      <vt:lpstr>HABILIDADES SOCIALES</vt:lpstr>
      <vt:lpstr>MEGAHABILIDADES</vt:lpstr>
      <vt:lpstr>IMPORTANCIA DEL ESTUDIO Y DESARROLLO DE LAS HABILIDADES DIRECTIVAS</vt:lpstr>
      <vt:lpstr>Diapositiva 15</vt:lpstr>
      <vt:lpstr>Diapositiva 16</vt:lpstr>
      <vt:lpstr>TIPO DE HABILIDADES PARA DESARROLLAR A LOS DIRECTIVOS</vt:lpstr>
      <vt:lpstr>HABILIDADES DEL LÍDER</vt:lpstr>
      <vt:lpstr>¿POR QUÉ DEBEN DESARROLLARSE LAS HABILIDADES DIRECTIVAS?</vt:lpstr>
      <vt:lpstr>TEORÍA TRIFÁSICA DE LA INTELIGENCIA HUMANA Y LAS HABILIDADES</vt:lpstr>
      <vt:lpstr>FACTORES EN LA DIRECCIÓN</vt:lpstr>
      <vt:lpstr>Diapositiva 22</vt:lpstr>
      <vt:lpstr>EL APRENDIZAJE DEL DIRECTIVO</vt:lpstr>
      <vt:lpstr>HABILIDADES PARA LA INTERNACIONALIZACIÓN</vt:lpstr>
      <vt:lpstr>Diapositiva 25</vt:lpstr>
      <vt:lpstr>Diapositiva 26</vt:lpstr>
      <vt:lpstr>Diapositiva 27</vt:lpstr>
      <vt:lpstr>DESARROLLAR HABILIDADES DE INTERACCIÓN BICULTURAL E INTERNACIONAL</vt:lpstr>
      <vt:lpstr>HABILIDADES COGNOSCITIVAS PARA DESARROLLAR EN EL CONTEXTO INTERNACIONAL</vt:lpstr>
      <vt:lpstr>Diapositiva 30</vt:lpstr>
      <vt:lpstr>Diapositiva 31</vt:lpstr>
      <vt:lpstr>MOVILIDAD DEL PROFESIONAL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Habilidades Directivas y Clasificacion</dc:title>
  <dc:creator>Bryan "Nota Loka"</dc:creator>
  <cp:lastModifiedBy>Carlos Hdz</cp:lastModifiedBy>
  <cp:revision>39</cp:revision>
  <dcterms:created xsi:type="dcterms:W3CDTF">2014-01-30T16:10:19Z</dcterms:created>
  <dcterms:modified xsi:type="dcterms:W3CDTF">2014-02-06T08:09:30Z</dcterms:modified>
</cp:coreProperties>
</file>