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730" y="-360"/>
      </p:cViewPr>
      <p:guideLst>
        <p:guide orient="horz" pos="22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airdelay\190923_example.xlsx" TargetMode="External" /></Relationships>
</file>

<file path=ppt/charts/_rels/chart10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subway\subway.xlsx" TargetMode="External" /></Relationships>
</file>

<file path=ppt/charts/_rels/chart11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2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subway\subway.xlsx" TargetMode="External" /></Relationships>
</file>

<file path=ppt/charts/_rels/chart13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4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subway\subway.xlsx" TargetMode="External"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airdelay\190923_example.xlsx" TargetMode="External"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airdelay\190923_example.xlsx" TargetMode="External"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airdelay\190923_example.xlsx" TargetMode="External" /></Relationships>
</file>

<file path=ppt/charts/_rels/chart5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airdelay\190923_example.xlsx" TargetMode="External" /></Relationships>
</file>

<file path=ppt/charts/_rels/chart6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subway\subway.xlsx" TargetMode="External" /></Relationships>
</file>

<file path=ppt/charts/_rels/chart7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8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subway\subway.xlsx" TargetMode="External" /></Relationships>
</file>

<file path=ppt/charts/_rels/chart9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[190923_example.xlsx]ex13!피벗 테이블2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연도 및</a:t>
            </a:r>
            <a:r>
              <a:rPr lang="ko-KR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월별 평균비행시간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ln w="25400" cap="flat" cmpd="sng" algn="ctr">
            <a:solidFill>
              <a:schemeClr val="accent4"/>
            </a:solidFill>
            <a:prstDash val="solid"/>
          </a:ln>
          <a:effectLst/>
        </c:spPr>
        <c:marker>
          <c:symbol val="diamond"/>
          <c:size val="7"/>
          <c:spPr>
            <a:solidFill>
              <a:schemeClr val="lt1"/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c:spPr>
        </c:marker>
      </c:pivotFmt>
      <c:pivotFmt>
        <c:idx val="13"/>
      </c:pivotFmt>
      <c:pivotFmt>
        <c:idx val="14"/>
        <c:spPr>
          <a:ln w="25400" cap="flat" cmpd="sng" algn="ctr">
            <a:solidFill>
              <a:schemeClr val="accent6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6"/>
              </a:solidFill>
              <a:prstDash val="solid"/>
            </a:ln>
            <a:effectLst/>
          </c:spPr>
        </c:marker>
      </c:pivotFmt>
      <c:pivotFmt>
        <c:idx val="15"/>
        <c:spPr>
          <a:ln w="25400" cap="flat" cmpd="sng" algn="ctr">
            <a:solidFill>
              <a:schemeClr val="accent3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3"/>
              </a:solidFill>
              <a:prstDash val="solid"/>
            </a:ln>
            <a:effectLst/>
          </c:spPr>
        </c:marker>
      </c:pivotFmt>
      <c:pivotFmt>
        <c:idx val="16"/>
        <c:spPr>
          <a:ln w="25400" cap="flat" cmpd="sng" algn="ctr">
            <a:solidFill>
              <a:schemeClr val="accent4"/>
            </a:solidFill>
            <a:prstDash val="solid"/>
          </a:ln>
          <a:effectLst/>
        </c:spPr>
        <c:marker>
          <c:symbol val="diamond"/>
          <c:size val="7"/>
          <c:spPr>
            <a:solidFill>
              <a:schemeClr val="lt1"/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c:spPr>
        </c:marker>
      </c:pivotFmt>
      <c:pivotFmt>
        <c:idx val="17"/>
        <c:spPr>
          <a:ln w="25400" cap="flat" cmpd="sng" algn="ctr">
            <a:solidFill>
              <a:schemeClr val="accent5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5"/>
              </a:solidFill>
              <a:prstDash val="solid"/>
            </a:ln>
            <a:effectLst/>
          </c:spPr>
        </c:marker>
      </c:pivotFmt>
      <c:pivotFmt>
        <c:idx val="18"/>
      </c:pivotFmt>
      <c:pivotFmt>
        <c:idx val="19"/>
        <c:spPr>
          <a:ln w="25400" cap="flat" cmpd="sng" algn="ctr">
            <a:solidFill>
              <a:schemeClr val="accent6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6"/>
              </a:solidFill>
              <a:prstDash val="solid"/>
            </a:ln>
            <a:effectLst/>
          </c:spPr>
        </c:marker>
      </c:pivotFmt>
      <c:pivotFmt>
        <c:idx val="20"/>
        <c:spPr>
          <a:ln w="25400" cap="flat" cmpd="sng" algn="ctr">
            <a:solidFill>
              <a:schemeClr val="accent3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3"/>
              </a:solidFill>
              <a:prstDash val="solid"/>
            </a:ln>
            <a:effectLst/>
          </c:spPr>
        </c:marker>
      </c:pivotFmt>
      <c:pivotFmt>
        <c:idx val="21"/>
        <c:spPr>
          <a:ln w="25400" cap="flat" cmpd="sng" algn="ctr">
            <a:solidFill>
              <a:schemeClr val="accent4"/>
            </a:solidFill>
            <a:prstDash val="solid"/>
          </a:ln>
          <a:effectLst/>
        </c:spPr>
        <c:marker>
          <c:symbol val="diamond"/>
          <c:size val="7"/>
          <c:spPr>
            <a:solidFill>
              <a:schemeClr val="lt1"/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c:spPr>
        </c:marker>
      </c:pivotFmt>
      <c:pivotFmt>
        <c:idx val="22"/>
        <c:spPr>
          <a:ln w="25400" cap="flat" cmpd="sng" algn="ctr">
            <a:solidFill>
              <a:schemeClr val="accent5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5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'ex13'!$F$34:$F$35</c:f>
              <c:strCache>
                <c:ptCount val="1"/>
                <c:pt idx="0">
                  <c:v>1999</c:v>
                </c:pt>
              </c:strCache>
            </c:strRef>
          </c:tx>
          <c:cat>
            <c:strRef>
              <c:f>'ex13'!$E$36:$E$48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'ex13'!$F$36:$F$48</c:f>
              <c:numCache>
                <c:formatCode>General</c:formatCode>
                <c:ptCount val="12"/>
                <c:pt idx="0">
                  <c:v>105.79</c:v>
                </c:pt>
                <c:pt idx="1">
                  <c:v>104.31</c:v>
                </c:pt>
                <c:pt idx="2">
                  <c:v>104.94</c:v>
                </c:pt>
                <c:pt idx="3">
                  <c:v>105.02</c:v>
                </c:pt>
                <c:pt idx="4">
                  <c:v>104.69</c:v>
                </c:pt>
                <c:pt idx="5">
                  <c:v>104.77</c:v>
                </c:pt>
                <c:pt idx="6">
                  <c:v>104.77</c:v>
                </c:pt>
                <c:pt idx="7">
                  <c:v>104.85</c:v>
                </c:pt>
                <c:pt idx="8">
                  <c:v>103.85</c:v>
                </c:pt>
                <c:pt idx="9">
                  <c:v>103.98</c:v>
                </c:pt>
                <c:pt idx="10">
                  <c:v>104.09</c:v>
                </c:pt>
                <c:pt idx="11">
                  <c:v>105.41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'ex13'!$G$34:$G$35</c:f>
              <c:strCache>
                <c:ptCount val="1"/>
                <c:pt idx="0">
                  <c:v>2000</c:v>
                </c:pt>
              </c:strCache>
            </c:strRef>
          </c:tx>
          <c:spPr>
            <a:ln w="25400" cap="flat" cmpd="sng" algn="ctr">
              <a:solidFill>
                <a:schemeClr val="accent6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accent6"/>
                </a:solidFill>
                <a:prstDash val="solid"/>
              </a:ln>
              <a:effectLst/>
            </c:spPr>
          </c:marker>
          <c:cat>
            <c:strRef>
              <c:f>'ex13'!$E$36:$E$48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'ex13'!$G$36:$G$48</c:f>
              <c:numCache>
                <c:formatCode>General</c:formatCode>
                <c:ptCount val="12"/>
                <c:pt idx="0">
                  <c:v>106.27</c:v>
                </c:pt>
                <c:pt idx="1">
                  <c:v>106</c:v>
                </c:pt>
                <c:pt idx="2">
                  <c:v>106.16</c:v>
                </c:pt>
                <c:pt idx="3">
                  <c:v>106.77</c:v>
                </c:pt>
                <c:pt idx="4">
                  <c:v>106.09</c:v>
                </c:pt>
                <c:pt idx="5">
                  <c:v>106.55</c:v>
                </c:pt>
                <c:pt idx="6">
                  <c:v>106.54</c:v>
                </c:pt>
                <c:pt idx="7">
                  <c:v>106.19</c:v>
                </c:pt>
                <c:pt idx="8">
                  <c:v>105.93</c:v>
                </c:pt>
                <c:pt idx="9">
                  <c:v>106.37</c:v>
                </c:pt>
                <c:pt idx="10">
                  <c:v>106.84</c:v>
                </c:pt>
                <c:pt idx="11">
                  <c:v>107.81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'ex13'!$H$34:$H$35</c:f>
              <c:strCache>
                <c:ptCount val="1"/>
                <c:pt idx="0">
                  <c:v>2001</c:v>
                </c:pt>
              </c:strCache>
            </c:strRef>
          </c:tx>
          <c:spPr>
            <a:ln w="25400" cap="flat" cmpd="sng" algn="ctr">
              <a:solidFill>
                <a:schemeClr val="accent3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accent3"/>
                </a:solidFill>
                <a:prstDash val="solid"/>
              </a:ln>
              <a:effectLst/>
            </c:spPr>
          </c:marker>
          <c:cat>
            <c:strRef>
              <c:f>'ex13'!$E$36:$E$48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'ex13'!$H$36:$H$48</c:f>
              <c:numCache>
                <c:formatCode>General</c:formatCode>
                <c:ptCount val="12"/>
                <c:pt idx="0">
                  <c:v>103.29</c:v>
                </c:pt>
                <c:pt idx="1">
                  <c:v>104.54</c:v>
                </c:pt>
                <c:pt idx="2">
                  <c:v>103.76</c:v>
                </c:pt>
                <c:pt idx="3">
                  <c:v>103.23</c:v>
                </c:pt>
                <c:pt idx="4">
                  <c:v>102.83</c:v>
                </c:pt>
                <c:pt idx="5">
                  <c:v>103.51</c:v>
                </c:pt>
                <c:pt idx="6">
                  <c:v>103.23</c:v>
                </c:pt>
                <c:pt idx="7">
                  <c:v>103.6</c:v>
                </c:pt>
                <c:pt idx="8">
                  <c:v>101.84</c:v>
                </c:pt>
                <c:pt idx="9">
                  <c:v>101.48</c:v>
                </c:pt>
                <c:pt idx="10">
                  <c:v>102.75</c:v>
                </c:pt>
                <c:pt idx="11">
                  <c:v>104.36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'ex13'!$I$34:$I$35</c:f>
              <c:strCache>
                <c:ptCount val="1"/>
                <c:pt idx="0">
                  <c:v>2002</c:v>
                </c:pt>
              </c:strCache>
            </c:strRef>
          </c:tx>
          <c:spPr>
            <a:ln w="25400" cap="flat" cmpd="sng" algn="ctr">
              <a:solidFill>
                <a:schemeClr val="accent4"/>
              </a:solidFill>
              <a:prstDash val="solid"/>
            </a:ln>
            <a:effectLst/>
          </c:spPr>
          <c:marker>
            <c:symbol val="diamond"/>
            <c:size val="7"/>
            <c:spPr>
              <a:solidFill>
                <a:schemeClr val="lt1"/>
              </a:solidFill>
              <a:ln w="25400" cap="flat" cmpd="sng" algn="ctr">
                <a:solidFill>
                  <a:schemeClr val="accent4"/>
                </a:solidFill>
                <a:prstDash val="solid"/>
              </a:ln>
              <a:effectLst/>
            </c:spPr>
          </c:marker>
          <c:cat>
            <c:strRef>
              <c:f>'ex13'!$E$36:$E$48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'ex13'!$I$36:$I$48</c:f>
              <c:numCache>
                <c:formatCode>General</c:formatCode>
                <c:ptCount val="12"/>
                <c:pt idx="0">
                  <c:v>104.48</c:v>
                </c:pt>
                <c:pt idx="1">
                  <c:v>104.32</c:v>
                </c:pt>
                <c:pt idx="2">
                  <c:v>106.15</c:v>
                </c:pt>
                <c:pt idx="3">
                  <c:v>105.46</c:v>
                </c:pt>
                <c:pt idx="4">
                  <c:v>105.37</c:v>
                </c:pt>
                <c:pt idx="5">
                  <c:v>105.92</c:v>
                </c:pt>
                <c:pt idx="6">
                  <c:v>105.66</c:v>
                </c:pt>
                <c:pt idx="7">
                  <c:v>105.65</c:v>
                </c:pt>
                <c:pt idx="8">
                  <c:v>104.85</c:v>
                </c:pt>
                <c:pt idx="9">
                  <c:v>105.85</c:v>
                </c:pt>
                <c:pt idx="10">
                  <c:v>106.98</c:v>
                </c:pt>
                <c:pt idx="11">
                  <c:v>108.53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'ex13'!$J$34:$J$35</c:f>
              <c:strCache>
                <c:ptCount val="1"/>
                <c:pt idx="0">
                  <c:v>2003</c:v>
                </c:pt>
              </c:strCache>
            </c:strRef>
          </c:tx>
          <c:spPr>
            <a:ln w="25400" cap="flat" cmpd="sng" algn="ctr">
              <a:solidFill>
                <a:schemeClr val="accent5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accent5"/>
                </a:solidFill>
                <a:prstDash val="solid"/>
              </a:ln>
              <a:effectLst/>
            </c:spPr>
          </c:marker>
          <c:cat>
            <c:strRef>
              <c:f>'ex13'!$E$36:$E$48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'ex13'!$J$36:$J$48</c:f>
              <c:numCache>
                <c:formatCode>General</c:formatCode>
                <c:ptCount val="12"/>
                <c:pt idx="0">
                  <c:v>103.95</c:v>
                </c:pt>
                <c:pt idx="1">
                  <c:v>105.5</c:v>
                </c:pt>
                <c:pt idx="2">
                  <c:v>105.56</c:v>
                </c:pt>
                <c:pt idx="3">
                  <c:v>103.16</c:v>
                </c:pt>
                <c:pt idx="4">
                  <c:v>102.97</c:v>
                </c:pt>
                <c:pt idx="5">
                  <c:v>103.53</c:v>
                </c:pt>
                <c:pt idx="6">
                  <c:v>103.92</c:v>
                </c:pt>
                <c:pt idx="7">
                  <c:v>104.47</c:v>
                </c:pt>
                <c:pt idx="8">
                  <c:v>103.28</c:v>
                </c:pt>
                <c:pt idx="9">
                  <c:v>104.12</c:v>
                </c:pt>
                <c:pt idx="10">
                  <c:v>106.16</c:v>
                </c:pt>
                <c:pt idx="11">
                  <c:v>106.38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207296"/>
        <c:axId val="91693632"/>
      </c:lineChart>
      <c:catAx>
        <c:axId val="73207296"/>
        <c:scaling>
          <c:orientation val="minMax"/>
        </c:scaling>
        <c:delete val="0"/>
        <c:axPos val="b"/>
        <c:majorTickMark val="none"/>
        <c:minorTickMark val="none"/>
        <c:tickLblPos val="nextTo"/>
        <c:crossAx val="91693632"/>
        <c:crosses val="autoZero"/>
        <c:auto val="1"/>
        <c:lblAlgn val="ctr"/>
        <c:lblOffset val="100"/>
        <c:noMultiLvlLbl val="0"/>
      </c:catAx>
      <c:valAx>
        <c:axId val="91693632"/>
        <c:scaling>
          <c:orientation val="minMax"/>
          <c:min val="100"/>
        </c:scaling>
        <c:delete val="0"/>
        <c:axPos val="l"/>
        <c:numFmt formatCode="General" sourceLinked="1"/>
        <c:majorTickMark val="none"/>
        <c:minorTickMark val="none"/>
        <c:tickLblPos val="nextTo"/>
        <c:crossAx val="7320729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심야시간 </a:t>
            </a:r>
            <a:r>
              <a:rPr 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노선별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승차인원수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'ex03'!$B$1</c:f>
              <c:strCache>
                <c:ptCount val="1"/>
                <c:pt idx="0">
                  <c:v>승차인원수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1.0025062656641603E-2"/>
                  <c:y val="-0.3936781609195402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200"/>
                      <a:t>47.393885</a:t>
                    </a:r>
                    <a:endParaRPr lang="en-US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'ex03'!$A$2:$A$5</c:f>
              <c:strCache>
                <c:ptCount val="4"/>
                <c:pt idx="0">
                  <c:v>line_1</c:v>
                </c:pt>
                <c:pt idx="1">
                  <c:v>line_2</c:v>
                </c:pt>
                <c:pt idx="2">
                  <c:v>line_3</c:v>
                </c:pt>
                <c:pt idx="3">
                  <c:v>line_4</c:v>
                </c:pt>
              </c:strCache>
            </c:strRef>
          </c:cat>
          <c:val>
            <c:numRef>
              <c:f>'ex03'!$B$2:$B$5</c:f>
              <c:numCache>
                <c:formatCode>General</c:formatCode>
                <c:ptCount val="4"/>
                <c:pt idx="0">
                  <c:v>9666934</c:v>
                </c:pt>
                <c:pt idx="1">
                  <c:v>47393885</c:v>
                </c:pt>
                <c:pt idx="2">
                  <c:v>16484269</c:v>
                </c:pt>
                <c:pt idx="3">
                  <c:v>19851059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722560"/>
        <c:axId val="156059904"/>
        <c:axId val="0"/>
      </c:bar3DChart>
      <c:catAx>
        <c:axId val="86722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56059904"/>
        <c:crosses val="autoZero"/>
        <c:auto val="1"/>
        <c:lblAlgn val="ctr"/>
        <c:lblOffset val="100"/>
        <c:noMultiLvlLbl val="0"/>
      </c:catAx>
      <c:valAx>
        <c:axId val="15605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722560"/>
        <c:crosses val="autoZero"/>
        <c:crossBetween val="between"/>
        <c:dispUnits>
          <c:builtInUnit val="millions"/>
          <c:dispUnitsLbl>
            <c:layout/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7335424"/>
        <c:axId val="156062208"/>
        <c:axId val="0"/>
      </c:bar3DChart>
      <c:catAx>
        <c:axId val="8733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6062208"/>
        <c:crosses val="autoZero"/>
        <c:auto val="1"/>
        <c:lblAlgn val="ctr"/>
        <c:lblOffset val="100"/>
        <c:noMultiLvlLbl val="0"/>
      </c:catAx>
      <c:valAx>
        <c:axId val="156062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3354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승객비율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'ex04'!$B$1</c:f>
              <c:strCache>
                <c:ptCount val="1"/>
                <c:pt idx="0">
                  <c:v>승객비율</c:v>
                </c:pt>
              </c:strCache>
            </c:strRef>
          </c:tx>
          <c:spPr>
            <a:ln w="25400" cap="flat" cmpd="sng" algn="ctr">
              <a:solidFill>
                <a:schemeClr val="accent5"/>
              </a:solidFill>
              <a:prstDash val="solid"/>
            </a:ln>
            <a:effectLst/>
          </c:spPr>
          <c:marker>
            <c:symbol val="circle"/>
            <c:size val="7"/>
            <c:spPr>
              <a:solidFill>
                <a:schemeClr val="lt1"/>
              </a:solidFill>
              <a:ln w="25400" cap="flat" cmpd="sng" algn="ctr">
                <a:solidFill>
                  <a:schemeClr val="accent5"/>
                </a:solidFill>
                <a:prstDash val="solid"/>
              </a:ln>
              <a:effectLst/>
            </c:spPr>
          </c:marker>
          <c:cat>
            <c:numRef>
              <c:f>'ex04'!$A$2:$A$21</c:f>
              <c:numCache>
                <c:formatCode>General</c:formatCod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'ex04'!$B$2:$B$21</c:f>
              <c:numCache>
                <c:formatCode>0.00E+00</c:formatCode>
                <c:ptCount val="20"/>
                <c:pt idx="0">
                  <c:v>7.4729926047265098E-5</c:v>
                </c:pt>
                <c:pt idx="1">
                  <c:v>2.52968010424305E-5</c:v>
                </c:pt>
                <c:pt idx="2">
                  <c:v>9.8190255402673298E-6</c:v>
                </c:pt>
                <c:pt idx="3">
                  <c:v>5.5690422288777199E-6</c:v>
                </c:pt>
                <c:pt idx="4">
                  <c:v>8.3814990143357107E-6</c:v>
                </c:pt>
                <c:pt idx="5">
                  <c:v>1.1919570552176401E-5</c:v>
                </c:pt>
                <c:pt idx="6">
                  <c:v>1.2368672527273501E-5</c:v>
                </c:pt>
                <c:pt idx="7">
                  <c:v>1.1686824881343599E-5</c:v>
                </c:pt>
                <c:pt idx="8">
                  <c:v>1.05503494856018E-5</c:v>
                </c:pt>
                <c:pt idx="9">
                  <c:v>1.04347601059086E-5</c:v>
                </c:pt>
                <c:pt idx="10">
                  <c:v>1.0017903998025201E-5</c:v>
                </c:pt>
                <c:pt idx="11">
                  <c:v>9.3083106086443598E-6</c:v>
                </c:pt>
                <c:pt idx="12">
                  <c:v>8.0367646621528892E-6</c:v>
                </c:pt>
                <c:pt idx="13">
                  <c:v>6.0368621670270503E-6</c:v>
                </c:pt>
                <c:pt idx="14">
                  <c:v>7.1496247733926397E-6</c:v>
                </c:pt>
                <c:pt idx="15">
                  <c:v>1.0009429883893601E-5</c:v>
                </c:pt>
                <c:pt idx="16">
                  <c:v>1.082474371878E-5</c:v>
                </c:pt>
                <c:pt idx="17">
                  <c:v>1.13869783753309E-5</c:v>
                </c:pt>
                <c:pt idx="18">
                  <c:v>2.0012335603666101E-5</c:v>
                </c:pt>
                <c:pt idx="19">
                  <c:v>8.3023172597703702E-5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335936"/>
        <c:axId val="156064512"/>
      </c:lineChart>
      <c:catAx>
        <c:axId val="87335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6064512"/>
        <c:crosses val="autoZero"/>
        <c:auto val="1"/>
        <c:lblAlgn val="ctr"/>
        <c:lblOffset val="100"/>
        <c:noMultiLvlLbl val="0"/>
      </c:catAx>
      <c:valAx>
        <c:axId val="156064512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87335936"/>
        <c:crosses val="autoZero"/>
        <c:crossBetween val="between"/>
      </c:valAx>
      <c:dTable>
        <c:showHorzBorder val="1"/>
        <c:showVertBorder val="1"/>
        <c:showOutline val="1"/>
        <c:showKeys val="0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9494016"/>
        <c:axId val="156058176"/>
        <c:axId val="0"/>
      </c:bar3DChart>
      <c:catAx>
        <c:axId val="8949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6058176"/>
        <c:crosses val="autoZero"/>
        <c:auto val="1"/>
        <c:lblAlgn val="ctr"/>
        <c:lblOffset val="100"/>
        <c:noMultiLvlLbl val="0"/>
      </c:catAx>
      <c:valAx>
        <c:axId val="156058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49401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[subway.xlsx]ex05!피벗 테이블2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노선별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시간당 승객 비율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spPr>
          <a:ln>
            <a:solidFill>
              <a:srgbClr val="0070C0"/>
            </a:solidFill>
          </a:ln>
        </c:spPr>
        <c:marker>
          <c:symbol val="circle"/>
          <c:size val="5"/>
        </c:marker>
      </c:pivotFmt>
      <c:pivotFmt>
        <c:idx val="2"/>
      </c:pivotFmt>
      <c:pivotFmt>
        <c:idx val="3"/>
      </c:pivotFmt>
      <c:pivotFmt>
        <c:idx val="4"/>
        <c:marker>
          <c:symbol val="diamond"/>
          <c:size val="7"/>
        </c:marker>
      </c:pivotFmt>
      <c:pivotFmt>
        <c:idx val="5"/>
        <c:spPr>
          <a:ln>
            <a:solidFill>
              <a:srgbClr val="0070C0"/>
            </a:solidFill>
          </a:ln>
        </c:spPr>
        <c:marker>
          <c:symbol val="circle"/>
          <c:size val="5"/>
        </c:marker>
      </c:pivotFmt>
      <c:pivotFmt>
        <c:idx val="6"/>
      </c:pivotFmt>
      <c:pivotFmt>
        <c:idx val="7"/>
      </c:pivotFmt>
      <c:pivotFmt>
        <c:idx val="8"/>
        <c:marker>
          <c:symbol val="diamond"/>
          <c:size val="7"/>
        </c:marker>
      </c:pivotFmt>
      <c:pivotFmt>
        <c:idx val="9"/>
        <c:spPr>
          <a:ln>
            <a:solidFill>
              <a:srgbClr val="0070C0"/>
            </a:solidFill>
          </a:ln>
        </c:spPr>
        <c:marker>
          <c:symbol val="circle"/>
          <c:size val="5"/>
        </c:marker>
      </c:pivotFmt>
      <c:pivotFmt>
        <c:idx val="10"/>
      </c:pivotFmt>
      <c:pivotFmt>
        <c:idx val="11"/>
      </c:pivotFmt>
      <c:pivotFmt>
        <c:idx val="12"/>
        <c:marker>
          <c:symbol val="diamond"/>
          <c:size val="7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'ex05'!$H$15:$H$16</c:f>
              <c:strCache>
                <c:ptCount val="1"/>
                <c:pt idx="0">
                  <c:v>line_1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circle"/>
            <c:size val="5"/>
          </c:marker>
          <c:cat>
            <c:strRef>
              <c:f>'ex05'!$G$17:$G$37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'ex05'!$H$17:$H$37</c:f>
              <c:numCache>
                <c:formatCode>General</c:formatCode>
                <c:ptCount val="20"/>
                <c:pt idx="0">
                  <c:v>8.0951995466688198E-4</c:v>
                </c:pt>
                <c:pt idx="1">
                  <c:v>3.2293900328106E-4</c:v>
                </c:pt>
                <c:pt idx="2">
                  <c:v>1.3469029313995399E-4</c:v>
                </c:pt>
                <c:pt idx="3">
                  <c:v>6.4491372666621496E-5</c:v>
                </c:pt>
                <c:pt idx="4">
                  <c:v>9.0293372195600699E-5</c:v>
                </c:pt>
                <c:pt idx="5">
                  <c:v>1.0790617773658099E-4</c:v>
                </c:pt>
                <c:pt idx="6">
                  <c:v>1.01787179294044E-4</c:v>
                </c:pt>
                <c:pt idx="7">
                  <c:v>9.5323795869810493E-5</c:v>
                </c:pt>
                <c:pt idx="8">
                  <c:v>8.4500639247335899E-5</c:v>
                </c:pt>
                <c:pt idx="9">
                  <c:v>8.3100029999110794E-5</c:v>
                </c:pt>
                <c:pt idx="10">
                  <c:v>8.2572223859904594E-5</c:v>
                </c:pt>
                <c:pt idx="11">
                  <c:v>7.9606108972802498E-5</c:v>
                </c:pt>
                <c:pt idx="12">
                  <c:v>7.5202275320041995E-5</c:v>
                </c:pt>
                <c:pt idx="13">
                  <c:v>6.0271353688576703E-5</c:v>
                </c:pt>
                <c:pt idx="14">
                  <c:v>7.4213871017776394E-5</c:v>
                </c:pt>
                <c:pt idx="15">
                  <c:v>1.06302573266391E-4</c:v>
                </c:pt>
                <c:pt idx="16">
                  <c:v>1.1065778305984201E-4</c:v>
                </c:pt>
                <c:pt idx="17">
                  <c:v>1.25643609389095E-4</c:v>
                </c:pt>
                <c:pt idx="18">
                  <c:v>2.4715707573634202E-4</c:v>
                </c:pt>
                <c:pt idx="19">
                  <c:v>1.41805754477516E-3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'ex05'!$I$15:$I$16</c:f>
              <c:strCache>
                <c:ptCount val="1"/>
                <c:pt idx="0">
                  <c:v>line_2</c:v>
                </c:pt>
              </c:strCache>
            </c:strRef>
          </c:tx>
          <c:cat>
            <c:strRef>
              <c:f>'ex05'!$G$17:$G$37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'ex05'!$I$17:$I$37</c:f>
              <c:numCache>
                <c:formatCode>General</c:formatCode>
                <c:ptCount val="20"/>
                <c:pt idx="0">
                  <c:v>1.33526679965924E-4</c:v>
                </c:pt>
                <c:pt idx="1">
                  <c:v>4.93333583289015E-5</c:v>
                </c:pt>
                <c:pt idx="2">
                  <c:v>1.8923395069017399E-5</c:v>
                </c:pt>
                <c:pt idx="3">
                  <c:v>1.04179602300618E-5</c:v>
                </c:pt>
                <c:pt idx="4">
                  <c:v>1.6390543377654999E-5</c:v>
                </c:pt>
                <c:pt idx="5">
                  <c:v>2.4764336383886798E-5</c:v>
                </c:pt>
                <c:pt idx="6">
                  <c:v>2.6280746173457599E-5</c:v>
                </c:pt>
                <c:pt idx="7">
                  <c:v>2.4755024279727801E-5</c:v>
                </c:pt>
                <c:pt idx="8">
                  <c:v>2.2151539122165502E-5</c:v>
                </c:pt>
                <c:pt idx="9">
                  <c:v>2.20244815326924E-5</c:v>
                </c:pt>
                <c:pt idx="10">
                  <c:v>2.0982298912991002E-5</c:v>
                </c:pt>
                <c:pt idx="11">
                  <c:v>1.92172358619756E-5</c:v>
                </c:pt>
                <c:pt idx="12">
                  <c:v>1.60962944720495E-5</c:v>
                </c:pt>
                <c:pt idx="13">
                  <c:v>1.14525825860046E-5</c:v>
                </c:pt>
                <c:pt idx="14">
                  <c:v>1.35862864372314E-5</c:v>
                </c:pt>
                <c:pt idx="15">
                  <c:v>1.9170437651506301E-5</c:v>
                </c:pt>
                <c:pt idx="16">
                  <c:v>2.0396050508779399E-5</c:v>
                </c:pt>
                <c:pt idx="17">
                  <c:v>2.07444907300131E-5</c:v>
                </c:pt>
                <c:pt idx="18">
                  <c:v>3.6126149624396402E-5</c:v>
                </c:pt>
                <c:pt idx="19">
                  <c:v>1.4343991875563001E-4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'ex05'!$J$15:$J$16</c:f>
              <c:strCache>
                <c:ptCount val="1"/>
                <c:pt idx="0">
                  <c:v>line_3</c:v>
                </c:pt>
              </c:strCache>
            </c:strRef>
          </c:tx>
          <c:cat>
            <c:strRef>
              <c:f>'ex05'!$G$17:$G$37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'ex05'!$J$17:$J$37</c:f>
              <c:numCache>
                <c:formatCode>General</c:formatCode>
                <c:ptCount val="20"/>
                <c:pt idx="0">
                  <c:v>5.4851626350721299E-4</c:v>
                </c:pt>
                <c:pt idx="1">
                  <c:v>1.4046995628574899E-4</c:v>
                </c:pt>
                <c:pt idx="2">
                  <c:v>5.3520240284470702E-5</c:v>
                </c:pt>
                <c:pt idx="3">
                  <c:v>3.0614022385585399E-5</c:v>
                </c:pt>
                <c:pt idx="4">
                  <c:v>4.4611748414721503E-5</c:v>
                </c:pt>
                <c:pt idx="5">
                  <c:v>6.3194467703519297E-5</c:v>
                </c:pt>
                <c:pt idx="6">
                  <c:v>6.6153667030070801E-5</c:v>
                </c:pt>
                <c:pt idx="7">
                  <c:v>6.3446019809116304E-5</c:v>
                </c:pt>
                <c:pt idx="8">
                  <c:v>5.7955996330226299E-5</c:v>
                </c:pt>
                <c:pt idx="9">
                  <c:v>5.7493171248584899E-5</c:v>
                </c:pt>
                <c:pt idx="10">
                  <c:v>5.4850753841335402E-5</c:v>
                </c:pt>
                <c:pt idx="11">
                  <c:v>5.1002583280843103E-5</c:v>
                </c:pt>
                <c:pt idx="12">
                  <c:v>4.4995043795925801E-5</c:v>
                </c:pt>
                <c:pt idx="13">
                  <c:v>3.4747003592145202E-5</c:v>
                </c:pt>
                <c:pt idx="14">
                  <c:v>4.2006252210578998E-5</c:v>
                </c:pt>
                <c:pt idx="15">
                  <c:v>5.9649179316766301E-5</c:v>
                </c:pt>
                <c:pt idx="16">
                  <c:v>6.7335532960743306E-5</c:v>
                </c:pt>
                <c:pt idx="17">
                  <c:v>7.5109979787904403E-5</c:v>
                </c:pt>
                <c:pt idx="18">
                  <c:v>1.4104034176895601E-4</c:v>
                </c:pt>
                <c:pt idx="19">
                  <c:v>5.98297246037776E-4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'ex05'!$K$15:$K$16</c:f>
              <c:strCache>
                <c:ptCount val="1"/>
                <c:pt idx="0">
                  <c:v>line_4</c:v>
                </c:pt>
              </c:strCache>
            </c:strRef>
          </c:tx>
          <c:marker>
            <c:symbol val="diamond"/>
            <c:size val="7"/>
          </c:marker>
          <c:cat>
            <c:strRef>
              <c:f>'ex05'!$G$17:$G$37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'ex05'!$K$17:$K$37</c:f>
              <c:numCache>
                <c:formatCode>General</c:formatCode>
                <c:ptCount val="20"/>
                <c:pt idx="0">
                  <c:v>3.5286064121835698E-4</c:v>
                </c:pt>
                <c:pt idx="1">
                  <c:v>1.1055941960727E-4</c:v>
                </c:pt>
                <c:pt idx="2">
                  <c:v>4.3688153957054502E-5</c:v>
                </c:pt>
                <c:pt idx="3">
                  <c:v>2.82443668728599E-5</c:v>
                </c:pt>
                <c:pt idx="4">
                  <c:v>4.0307985253726598E-5</c:v>
                </c:pt>
                <c:pt idx="5">
                  <c:v>5.4278473537344398E-5</c:v>
                </c:pt>
                <c:pt idx="6">
                  <c:v>5.5997280772045702E-5</c:v>
                </c:pt>
                <c:pt idx="7">
                  <c:v>5.2858005952868597E-5</c:v>
                </c:pt>
                <c:pt idx="8">
                  <c:v>4.8658722319269299E-5</c:v>
                </c:pt>
                <c:pt idx="9">
                  <c:v>4.7613470041128503E-5</c:v>
                </c:pt>
                <c:pt idx="10">
                  <c:v>4.5829178154513898E-5</c:v>
                </c:pt>
                <c:pt idx="11">
                  <c:v>4.3056012427687401E-5</c:v>
                </c:pt>
                <c:pt idx="12">
                  <c:v>3.7341383139768E-5</c:v>
                </c:pt>
                <c:pt idx="13">
                  <c:v>3.03385816045651E-5</c:v>
                </c:pt>
                <c:pt idx="14">
                  <c:v>3.4502627375074603E-5</c:v>
                </c:pt>
                <c:pt idx="15">
                  <c:v>4.6359955383178901E-5</c:v>
                </c:pt>
                <c:pt idx="16">
                  <c:v>5.1376980133035501E-5</c:v>
                </c:pt>
                <c:pt idx="17">
                  <c:v>5.4522029898790702E-5</c:v>
                </c:pt>
                <c:pt idx="18">
                  <c:v>8.9668245425574404E-5</c:v>
                </c:pt>
                <c:pt idx="19">
                  <c:v>3.7082772456399897E-4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94464"/>
        <c:axId val="49515328"/>
      </c:lineChart>
      <c:catAx>
        <c:axId val="9209446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ko-KR"/>
          </a:p>
        </c:txPr>
        <c:crossAx val="49515328"/>
        <c:crosses val="autoZero"/>
        <c:auto val="1"/>
        <c:lblAlgn val="ctr"/>
        <c:lblOffset val="100"/>
        <c:noMultiLvlLbl val="0"/>
      </c:catAx>
      <c:valAx>
        <c:axId val="49515328"/>
        <c:scaling>
          <c:orientation val="minMax"/>
          <c:max val="7.0000000000000021E-4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crossAx val="92094464"/>
        <c:crosses val="autoZero"/>
        <c:crossBetween val="between"/>
        <c:minorUnit val="1.0000000000000003E-4"/>
      </c:valAx>
    </c:plotArea>
    <c:legend>
      <c:legendPos val="b"/>
      <c:layout>
        <c:manualLayout>
          <c:xMode val="edge"/>
          <c:yMode val="edge"/>
          <c:x val="0.30652430923676716"/>
          <c:y val="0.13513919723795575"/>
          <c:w val="0.38695138152646569"/>
          <c:h val="5.226498791176230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평균지연시간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'ex14'!$B$1</c:f>
              <c:strCache>
                <c:ptCount val="1"/>
                <c:pt idx="0">
                  <c:v>평균지연</c:v>
                </c:pt>
              </c:strCache>
            </c:strRef>
          </c:tx>
          <c:spPr>
            <a:ln w="38100" cap="flat" cmpd="sng" algn="ctr">
              <a:solidFill>
                <a:schemeClr val="lt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solidFill>
                <a:schemeClr val="accent6"/>
              </a:solidFill>
              <a:ln w="38100" cap="flat" cmpd="sng" algn="ctr">
                <a:solidFill>
                  <a:schemeClr val="lt1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numRef>
              <c:f>'ex14'!$A$2:$A$6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'ex14'!$B$2:$B$6</c:f>
              <c:numCache>
                <c:formatCode>General</c:formatCode>
                <c:ptCount val="5"/>
                <c:pt idx="0">
                  <c:v>8.25</c:v>
                </c:pt>
                <c:pt idx="1">
                  <c:v>10.47</c:v>
                </c:pt>
                <c:pt idx="2">
                  <c:v>5.53</c:v>
                </c:pt>
                <c:pt idx="3">
                  <c:v>3.19</c:v>
                </c:pt>
                <c:pt idx="4">
                  <c:v>3.6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269632"/>
        <c:axId val="91697088"/>
      </c:lineChart>
      <c:catAx>
        <c:axId val="75269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1697088"/>
        <c:crosses val="autoZero"/>
        <c:auto val="1"/>
        <c:lblAlgn val="ctr"/>
        <c:lblOffset val="100"/>
        <c:noMultiLvlLbl val="0"/>
      </c:catAx>
      <c:valAx>
        <c:axId val="9169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269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'ex15'!$B$1</c:f>
              <c:strCache>
                <c:ptCount val="1"/>
                <c:pt idx="0">
                  <c:v>비행취소건수</c:v>
                </c:pt>
              </c:strCache>
            </c:strRef>
          </c:tx>
          <c:spPr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'ex15'!$A$2:$A$6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'ex15'!$B$2:$B$6</c:f>
              <c:numCache>
                <c:formatCode>General</c:formatCode>
                <c:ptCount val="5"/>
                <c:pt idx="0">
                  <c:v>154311</c:v>
                </c:pt>
                <c:pt idx="1">
                  <c:v>187490</c:v>
                </c:pt>
                <c:pt idx="2">
                  <c:v>231198</c:v>
                </c:pt>
                <c:pt idx="3">
                  <c:v>65143</c:v>
                </c:pt>
                <c:pt idx="4">
                  <c:v>101469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62816"/>
        <c:axId val="91699392"/>
      </c:lineChart>
      <c:catAx>
        <c:axId val="75362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1699392"/>
        <c:crosses val="autoZero"/>
        <c:auto val="1"/>
        <c:lblAlgn val="ctr"/>
        <c:lblOffset val="100"/>
        <c:noMultiLvlLbl val="0"/>
      </c:catAx>
      <c:valAx>
        <c:axId val="91699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62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1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노선별 평균비행시간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'ex16'!$E$1</c:f>
              <c:strCache>
                <c:ptCount val="1"/>
                <c:pt idx="0">
                  <c:v>평균비행시간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8.9679301169926645E-3"/>
                  <c:y val="2.9890746602543221E-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578.21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'ex16'!$D$2:$D$11</c:f>
              <c:strCache>
                <c:ptCount val="10"/>
                <c:pt idx="0">
                  <c:v>EWR-HNL</c:v>
                </c:pt>
                <c:pt idx="1">
                  <c:v>HNL-EWR</c:v>
                </c:pt>
                <c:pt idx="2">
                  <c:v>ATL-HNL</c:v>
                </c:pt>
                <c:pt idx="3">
                  <c:v>DTW-HNL</c:v>
                </c:pt>
                <c:pt idx="4">
                  <c:v>STL-HNL</c:v>
                </c:pt>
                <c:pt idx="5">
                  <c:v>HNL-DTW</c:v>
                </c:pt>
                <c:pt idx="6">
                  <c:v>ORD-HNL</c:v>
                </c:pt>
                <c:pt idx="7">
                  <c:v>MSP-HNL</c:v>
                </c:pt>
                <c:pt idx="8">
                  <c:v>HNL-ATL</c:v>
                </c:pt>
                <c:pt idx="9">
                  <c:v>HNL-STL</c:v>
                </c:pt>
              </c:strCache>
            </c:strRef>
          </c:cat>
          <c:val>
            <c:numRef>
              <c:f>'ex16'!$E$2:$E$11</c:f>
              <c:numCache>
                <c:formatCode>General</c:formatCode>
                <c:ptCount val="10"/>
                <c:pt idx="0">
                  <c:v>578.213296398892</c:v>
                </c:pt>
                <c:pt idx="1">
                  <c:v>521.33516483516405</c:v>
                </c:pt>
                <c:pt idx="2">
                  <c:v>521.16056338028102</c:v>
                </c:pt>
                <c:pt idx="3">
                  <c:v>516</c:v>
                </c:pt>
                <c:pt idx="4">
                  <c:v>503.07407407407402</c:v>
                </c:pt>
                <c:pt idx="5">
                  <c:v>495.76923076922998</c:v>
                </c:pt>
                <c:pt idx="6">
                  <c:v>491.91949152542298</c:v>
                </c:pt>
                <c:pt idx="7">
                  <c:v>476.36986301369802</c:v>
                </c:pt>
                <c:pt idx="8">
                  <c:v>474.24301675977603</c:v>
                </c:pt>
                <c:pt idx="9">
                  <c:v>454.03047091412702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5365888"/>
        <c:axId val="112288320"/>
        <c:axId val="0"/>
      </c:bar3DChart>
      <c:catAx>
        <c:axId val="7536588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pPr>
            <a:endParaRPr lang="ko-KR"/>
          </a:p>
        </c:txPr>
        <c:crossAx val="112288320"/>
        <c:crosses val="autoZero"/>
        <c:auto val="1"/>
        <c:lblAlgn val="ctr"/>
        <c:lblOffset val="100"/>
        <c:noMultiLvlLbl val="0"/>
      </c:catAx>
      <c:valAx>
        <c:axId val="1122883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5365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최대 및 최소비행거리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>
        <c:manualLayout>
          <c:xMode val="edge"/>
          <c:yMode val="edge"/>
          <c:x val="0.31880448165310932"/>
          <c:y val="5.243411392728135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3983377077865268E-2"/>
          <c:y val="0.25913102247898384"/>
          <c:w val="0.35326924654246411"/>
          <c:h val="0.71731196001512532"/>
        </c:manualLayout>
      </c:layout>
      <c:radarChart>
        <c:radarStyle val="marker"/>
        <c:varyColors val="0"/>
        <c:ser>
          <c:idx val="0"/>
          <c:order val="1"/>
          <c:tx>
            <c:strRef>
              <c:f>'ex17'!$E$1</c:f>
              <c:strCache>
                <c:ptCount val="1"/>
                <c:pt idx="0">
                  <c:v>총비행시간_최소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4"/>
              <c:layout>
                <c:manualLayout>
                  <c:x val="-1.1111548556430446E-2"/>
                  <c:y val="-5.598526089693729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>
                        <a:solidFill>
                          <a:srgbClr val="EAB2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2920</a:t>
                    </a:r>
                    <a:r>
                      <a:rPr lang="ko-KR" altLang="en-US" baseline="0" dirty="0" smtClean="0">
                        <a:solidFill>
                          <a:srgbClr val="EAB2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 </a:t>
                    </a:r>
                    <a:r>
                      <a:rPr lang="ko-KR" altLang="en-US" baseline="0" dirty="0">
                        <a:solidFill>
                          <a:srgbClr val="EAB2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비행기</a:t>
                    </a:r>
                    <a:endParaRPr lang="en-US" altLang="ko-KR" baseline="0" dirty="0">
                      <a:solidFill>
                        <a:srgbClr val="EAB20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r>
                      <a:rPr lang="en-US" altLang="en-US" dirty="0">
                        <a:solidFill>
                          <a:srgbClr val="EAB2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23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'ex17'!$A$2:$A$6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'ex17'!$E$2:$E$6</c:f>
              <c:numCache>
                <c:formatCode>General</c:formatCode>
                <c:ptCount val="5"/>
                <c:pt idx="0">
                  <c:v>42</c:v>
                </c:pt>
                <c:pt idx="1">
                  <c:v>53</c:v>
                </c:pt>
                <c:pt idx="2">
                  <c:v>35</c:v>
                </c:pt>
                <c:pt idx="3">
                  <c:v>25</c:v>
                </c:pt>
                <c:pt idx="4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575680"/>
        <c:axId val="112294656"/>
      </c:radarChart>
      <c:radarChart>
        <c:radarStyle val="marker"/>
        <c:varyColors val="0"/>
        <c:ser>
          <c:idx val="2"/>
          <c:order val="0"/>
          <c:tx>
            <c:strRef>
              <c:f>'ex17'!$C$1</c:f>
              <c:strCache>
                <c:ptCount val="1"/>
                <c:pt idx="0">
                  <c:v>총비행시간_최대</c:v>
                </c:pt>
              </c:strCache>
            </c:strRef>
          </c:tx>
          <c:spPr>
            <a:ln>
              <a:solidFill>
                <a:schemeClr val="accent5">
                  <a:lumMod val="5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5.4928061471686461E-2"/>
                  <c:y val="-5.2473549927171577E-2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1</a:t>
                    </a:r>
                    <a:r>
                      <a:rPr lang="ko-KR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번 비행기</a:t>
                    </a:r>
                    <a:endParaRPr lang="en-US" altLang="en-US">
                      <a:solidFill>
                        <a:srgbClr val="00206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76.025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6.4799131923979708E-2"/>
                  <c:y val="6.2802627010631051E-2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1</a:t>
                    </a:r>
                    <a:r>
                      <a:rPr lang="ko-KR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번비행기</a:t>
                    </a:r>
                    <a:endParaRPr lang="en-US" altLang="en-US">
                      <a:solidFill>
                        <a:srgbClr val="00206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77.6983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3.2090769903762029E-2"/>
                  <c:y val="-5.31189127134023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>
                        <a:solidFill>
                          <a:srgbClr val="FF505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197</a:t>
                    </a:r>
                    <a:r>
                      <a:rPr lang="ko-KR" altLang="en-US" dirty="0">
                        <a:solidFill>
                          <a:srgbClr val="FF505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번 비행기</a:t>
                    </a:r>
                    <a:endParaRPr lang="en-US" altLang="en-US" dirty="0">
                      <a:solidFill>
                        <a:srgbClr val="FF505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r>
                      <a:rPr lang="en-US" altLang="en-US" dirty="0">
                        <a:solidFill>
                          <a:srgbClr val="FF505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81.4649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7.8927777312146508E-2"/>
                  <c:y val="-7.7513012876137986E-3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73</a:t>
                    </a:r>
                    <a:r>
                      <a:rPr lang="ko-KR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번 비행기</a:t>
                    </a:r>
                    <a:endParaRPr lang="en-US" altLang="en-US">
                      <a:solidFill>
                        <a:srgbClr val="00206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74.3607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5388202717802236E-2"/>
                  <c:y val="-0.10280138021351173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73</a:t>
                    </a:r>
                    <a:r>
                      <a:rPr lang="ko-KR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번 비행기</a:t>
                    </a:r>
                    <a:endParaRPr lang="en-US" altLang="en-US">
                      <a:solidFill>
                        <a:srgbClr val="00206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76.6332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'ex17'!$A$2:$A$6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'ex17'!$C$2:$C$6</c:f>
              <c:numCache>
                <c:formatCode>General</c:formatCode>
                <c:ptCount val="5"/>
                <c:pt idx="0">
                  <c:v>760250</c:v>
                </c:pt>
                <c:pt idx="1">
                  <c:v>776983</c:v>
                </c:pt>
                <c:pt idx="2">
                  <c:v>814649</c:v>
                </c:pt>
                <c:pt idx="3">
                  <c:v>743607</c:v>
                </c:pt>
                <c:pt idx="4">
                  <c:v>766332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577216"/>
        <c:axId val="117563392"/>
      </c:radarChart>
      <c:catAx>
        <c:axId val="7757568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2294656"/>
        <c:crosses val="autoZero"/>
        <c:auto val="1"/>
        <c:lblAlgn val="ctr"/>
        <c:lblOffset val="100"/>
        <c:noMultiLvlLbl val="0"/>
      </c:catAx>
      <c:valAx>
        <c:axId val="112294656"/>
        <c:scaling>
          <c:orientation val="minMax"/>
          <c:max val="90"/>
          <c:min val="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7575680"/>
        <c:crosses val="autoZero"/>
        <c:crossBetween val="between"/>
        <c:majorUnit val="20"/>
        <c:minorUnit val="2"/>
      </c:valAx>
      <c:valAx>
        <c:axId val="117563392"/>
        <c:scaling>
          <c:orientation val="minMax"/>
          <c:max val="900000"/>
          <c:min val="600000"/>
        </c:scaling>
        <c:delete val="0"/>
        <c:axPos val="l"/>
        <c:numFmt formatCode="General" sourceLinked="1"/>
        <c:majorTickMark val="none"/>
        <c:minorTickMark val="in"/>
        <c:tickLblPos val="none"/>
        <c:spPr>
          <a:noFill/>
        </c:spPr>
        <c:crossAx val="77577216"/>
        <c:crosses val="max"/>
        <c:crossBetween val="between"/>
        <c:majorUnit val="200000"/>
        <c:minorUnit val="20000"/>
        <c:dispUnits>
          <c:builtInUnit val="tenThousands"/>
          <c:dispUnitsLbl>
            <c:layout>
              <c:manualLayout>
                <c:xMode val="edge"/>
                <c:yMode val="edge"/>
                <c:x val="0.18588943569553804"/>
                <c:y val="0.16184972503055217"/>
              </c:manualLayout>
            </c:layout>
            <c:tx>
              <c:rich>
                <a:bodyPr rot="0" vert="horz"/>
                <a:lstStyle/>
                <a:p>
                  <a:pPr>
                    <a:defRPr/>
                  </a:pPr>
                  <a:r>
                    <a:rPr lang="en-US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x 10000</a:t>
                  </a:r>
                </a:p>
              </c:rich>
            </c:tx>
          </c:dispUnitsLbl>
        </c:dispUnits>
      </c:valAx>
      <c:catAx>
        <c:axId val="775772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7563392"/>
        <c:crosses val="max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4.0240376202974631E-2"/>
          <c:y val="0.12095082027922824"/>
          <c:w val="0.15506528871391073"/>
          <c:h val="7.6228162148650164E-2"/>
        </c:manualLayout>
      </c:layout>
      <c:overlay val="0"/>
    </c:legend>
    <c:plotVisOnly val="0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[subway.xlsx]ex01!피벗 테이블1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시간대별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이동인원 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</c:title>
    <c:autoTitleDeleted val="0"/>
    <c:pivotFmts>
      <c:pivotFmt>
        <c:idx val="0"/>
        <c:spPr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diamond"/>
          <c:size val="7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1"/>
        <c:spPr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square"/>
          <c:size val="7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2"/>
        <c:spPr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triangle"/>
          <c:size val="7"/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diamond"/>
          <c:size val="7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7"/>
        <c:spPr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square"/>
          <c:size val="7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8"/>
        <c:spPr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triangle"/>
          <c:size val="7"/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9"/>
        <c:spPr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diamond"/>
          <c:size val="7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10"/>
        <c:spPr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square"/>
          <c:size val="7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11"/>
        <c:spPr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triangle"/>
          <c:size val="7"/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'ex01'!$G$32</c:f>
              <c:strCache>
                <c:ptCount val="1"/>
                <c:pt idx="0">
                  <c:v>합계 : 승차인원수</c:v>
                </c:pt>
              </c:strCache>
            </c:strRef>
          </c:tx>
          <c:spPr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diamond"/>
            <c:size val="7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strRef>
              <c:f>'ex01'!$F$33:$F$53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'ex01'!$G$33:$G$53</c:f>
              <c:numCache>
                <c:formatCode>General</c:formatCode>
                <c:ptCount val="20"/>
                <c:pt idx="0">
                  <c:v>1091064</c:v>
                </c:pt>
                <c:pt idx="1">
                  <c:v>2093814</c:v>
                </c:pt>
                <c:pt idx="2">
                  <c:v>5706845</c:v>
                </c:pt>
                <c:pt idx="3">
                  <c:v>7267004</c:v>
                </c:pt>
                <c:pt idx="4">
                  <c:v>4659693</c:v>
                </c:pt>
                <c:pt idx="5">
                  <c:v>3686313</c:v>
                </c:pt>
                <c:pt idx="6">
                  <c:v>3832703</c:v>
                </c:pt>
                <c:pt idx="7">
                  <c:v>4173238</c:v>
                </c:pt>
                <c:pt idx="8">
                  <c:v>4695116</c:v>
                </c:pt>
                <c:pt idx="9">
                  <c:v>4749054</c:v>
                </c:pt>
                <c:pt idx="10">
                  <c:v>5146219</c:v>
                </c:pt>
                <c:pt idx="11">
                  <c:v>5673950</c:v>
                </c:pt>
                <c:pt idx="12">
                  <c:v>6715117</c:v>
                </c:pt>
                <c:pt idx="13">
                  <c:v>9217359</c:v>
                </c:pt>
                <c:pt idx="14">
                  <c:v>6885911</c:v>
                </c:pt>
                <c:pt idx="15">
                  <c:v>5289543</c:v>
                </c:pt>
                <c:pt idx="16">
                  <c:v>5208406</c:v>
                </c:pt>
                <c:pt idx="17">
                  <c:v>4804413</c:v>
                </c:pt>
                <c:pt idx="18">
                  <c:v>2214937</c:v>
                </c:pt>
                <c:pt idx="19">
                  <c:v>285448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'ex01'!$H$32</c:f>
              <c:strCache>
                <c:ptCount val="1"/>
                <c:pt idx="0">
                  <c:v>합계 : 하차인원수</c:v>
                </c:pt>
              </c:strCache>
            </c:strRef>
          </c:tx>
          <c:spPr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square"/>
            <c:size val="7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strRef>
              <c:f>'ex01'!$F$33:$F$53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'ex01'!$H$33:$H$53</c:f>
              <c:numCache>
                <c:formatCode>General</c:formatCode>
                <c:ptCount val="20"/>
                <c:pt idx="0">
                  <c:v>247088</c:v>
                </c:pt>
                <c:pt idx="1">
                  <c:v>1859255</c:v>
                </c:pt>
                <c:pt idx="2">
                  <c:v>4477465</c:v>
                </c:pt>
                <c:pt idx="3">
                  <c:v>10689405</c:v>
                </c:pt>
                <c:pt idx="4">
                  <c:v>7271347</c:v>
                </c:pt>
                <c:pt idx="5">
                  <c:v>4703251</c:v>
                </c:pt>
                <c:pt idx="6">
                  <c:v>4252239</c:v>
                </c:pt>
                <c:pt idx="7">
                  <c:v>4383406</c:v>
                </c:pt>
                <c:pt idx="8">
                  <c:v>4783243</c:v>
                </c:pt>
                <c:pt idx="9">
                  <c:v>4834300</c:v>
                </c:pt>
                <c:pt idx="10">
                  <c:v>4835909</c:v>
                </c:pt>
                <c:pt idx="11">
                  <c:v>5069138</c:v>
                </c:pt>
                <c:pt idx="12">
                  <c:v>5727701</c:v>
                </c:pt>
                <c:pt idx="13">
                  <c:v>7347538</c:v>
                </c:pt>
                <c:pt idx="14">
                  <c:v>7100837</c:v>
                </c:pt>
                <c:pt idx="15">
                  <c:v>4701036</c:v>
                </c:pt>
                <c:pt idx="16">
                  <c:v>4029688</c:v>
                </c:pt>
                <c:pt idx="17">
                  <c:v>3977548</c:v>
                </c:pt>
                <c:pt idx="18">
                  <c:v>2781981</c:v>
                </c:pt>
                <c:pt idx="19">
                  <c:v>919035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'ex01'!$I$32</c:f>
              <c:strCache>
                <c:ptCount val="1"/>
                <c:pt idx="0">
                  <c:v>합계 : 유동인구</c:v>
                </c:pt>
              </c:strCache>
            </c:strRef>
          </c:tx>
          <c:spPr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triangle"/>
            <c:size val="7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strRef>
              <c:f>'ex01'!$F$33:$F$53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'ex01'!$I$33:$I$53</c:f>
              <c:numCache>
                <c:formatCode>General</c:formatCode>
                <c:ptCount val="20"/>
                <c:pt idx="0">
                  <c:v>1338152</c:v>
                </c:pt>
                <c:pt idx="1">
                  <c:v>3953069</c:v>
                </c:pt>
                <c:pt idx="2">
                  <c:v>10184310</c:v>
                </c:pt>
                <c:pt idx="3">
                  <c:v>17956409</c:v>
                </c:pt>
                <c:pt idx="4">
                  <c:v>11931040</c:v>
                </c:pt>
                <c:pt idx="5">
                  <c:v>8389564</c:v>
                </c:pt>
                <c:pt idx="6">
                  <c:v>8084942</c:v>
                </c:pt>
                <c:pt idx="7">
                  <c:v>8556644</c:v>
                </c:pt>
                <c:pt idx="8">
                  <c:v>9478359</c:v>
                </c:pt>
                <c:pt idx="9">
                  <c:v>9583354</c:v>
                </c:pt>
                <c:pt idx="10">
                  <c:v>9982128</c:v>
                </c:pt>
                <c:pt idx="11">
                  <c:v>10743088</c:v>
                </c:pt>
                <c:pt idx="12">
                  <c:v>12442818</c:v>
                </c:pt>
                <c:pt idx="13">
                  <c:v>16564897</c:v>
                </c:pt>
                <c:pt idx="14">
                  <c:v>13986748</c:v>
                </c:pt>
                <c:pt idx="15">
                  <c:v>9990579</c:v>
                </c:pt>
                <c:pt idx="16">
                  <c:v>9238094</c:v>
                </c:pt>
                <c:pt idx="17">
                  <c:v>8781961</c:v>
                </c:pt>
                <c:pt idx="18">
                  <c:v>4996918</c:v>
                </c:pt>
                <c:pt idx="19">
                  <c:v>1204483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782528"/>
        <c:axId val="117565120"/>
      </c:lineChart>
      <c:catAx>
        <c:axId val="777825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7565120"/>
        <c:crosses val="autoZero"/>
        <c:auto val="1"/>
        <c:lblAlgn val="ctr"/>
        <c:lblOffset val="100"/>
        <c:noMultiLvlLbl val="0"/>
      </c:catAx>
      <c:valAx>
        <c:axId val="117565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7782528"/>
        <c:crosses val="autoZero"/>
        <c:crossBetween val="between"/>
        <c:dispUnits>
          <c:builtInUnit val="hundredThousands"/>
          <c:dispUnitsLbl>
            <c:layout/>
          </c:dispUnitsLbl>
        </c:dispUnits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8956032"/>
        <c:axId val="112292928"/>
        <c:axId val="0"/>
      </c:bar3DChart>
      <c:catAx>
        <c:axId val="7895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2292928"/>
        <c:crosses val="autoZero"/>
        <c:auto val="1"/>
        <c:lblAlgn val="ctr"/>
        <c:lblOffset val="100"/>
        <c:noMultiLvlLbl val="0"/>
      </c:catAx>
      <c:valAx>
        <c:axId val="112292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9560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노선별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환승인원수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out-in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'ex02'!$B$1</c:f>
              <c:strCache>
                <c:ptCount val="1"/>
                <c:pt idx="0">
                  <c:v>환승인원수(out-in)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cat>
            <c:strRef>
              <c:f>'ex02'!$A$2:$A$5</c:f>
              <c:strCache>
                <c:ptCount val="4"/>
                <c:pt idx="0">
                  <c:v>line_1</c:v>
                </c:pt>
                <c:pt idx="1">
                  <c:v>line_2</c:v>
                </c:pt>
                <c:pt idx="2">
                  <c:v>line_3</c:v>
                </c:pt>
                <c:pt idx="3">
                  <c:v>line_4</c:v>
                </c:pt>
              </c:strCache>
            </c:strRef>
          </c:cat>
          <c:val>
            <c:numRef>
              <c:f>'ex02'!$B$2:$B$5</c:f>
              <c:numCache>
                <c:formatCode>General</c:formatCode>
                <c:ptCount val="4"/>
                <c:pt idx="0">
                  <c:v>-236088</c:v>
                </c:pt>
                <c:pt idx="1">
                  <c:v>589276</c:v>
                </c:pt>
                <c:pt idx="2">
                  <c:v>71068</c:v>
                </c:pt>
                <c:pt idx="3">
                  <c:v>171007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8956544"/>
        <c:axId val="117568576"/>
      </c:barChart>
      <c:catAx>
        <c:axId val="789565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17568576"/>
        <c:crosses val="autoZero"/>
        <c:auto val="1"/>
        <c:lblAlgn val="ctr"/>
        <c:lblOffset val="100"/>
        <c:noMultiLvlLbl val="0"/>
      </c:catAx>
      <c:valAx>
        <c:axId val="117568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8956544"/>
        <c:crosses val="autoZero"/>
        <c:crossBetween val="between"/>
        <c:dispUnits>
          <c:builtInUnit val="tenThousands"/>
          <c:dispUnitsLbl>
            <c:layout/>
          </c:dispUnitsLbl>
        </c:dispUnits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6722048"/>
        <c:axId val="156057600"/>
        <c:axId val="0"/>
      </c:bar3DChart>
      <c:catAx>
        <c:axId val="8672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6057600"/>
        <c:crosses val="autoZero"/>
        <c:auto val="1"/>
        <c:lblAlgn val="ctr"/>
        <c:lblOffset val="100"/>
        <c:noMultiLvlLbl val="0"/>
      </c:catAx>
      <c:valAx>
        <c:axId val="156057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7220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643E1C-3A12-4FAF-9B20-1382A4191E66}" type="datetime1">
              <a:rPr lang="ko-KR" altLang="en-US"/>
              <a:pPr lvl="0">
                <a:defRPr/>
              </a:pPr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2140662-ECDD-4E63-A4C0-02E19CC9F5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2140662-ECDD-4E63-A4C0-02E19CC9F59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4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8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9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923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9.xml"  /><Relationship Id="rId3" Type="http://schemas.openxmlformats.org/officeDocument/2006/relationships/chart" Target="../charts/chart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1.xml"  /><Relationship Id="rId3" Type="http://schemas.openxmlformats.org/officeDocument/2006/relationships/chart" Target="../charts/char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3.xml"  /><Relationship Id="rId3" Type="http://schemas.openxmlformats.org/officeDocument/2006/relationships/chart" Target="../charts/char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chart" Target="../charts/char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7.xml"  /><Relationship Id="rId3" Type="http://schemas.openxmlformats.org/officeDocument/2006/relationships/chart" Target="../charts/char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1999196" y="3500438"/>
            <a:ext cx="5145608" cy="75274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HIVE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예제문제 </a:t>
            </a:r>
            <a:endParaRPr lang="ko-KR" altLang="en-US" sz="3600">
              <a:solidFill>
                <a:schemeClr val="tx1">
                  <a:lumMod val="85000"/>
                  <a:lumOff val="15000"/>
                </a:schemeClr>
              </a:solidFill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Airdelay Table</a:t>
            </a:r>
            <a:endParaRPr lang="en-US" altLang="ko-KR" sz="2400">
              <a:solidFill>
                <a:schemeClr val="tx1">
                  <a:lumMod val="85000"/>
                  <a:lumOff val="15000"/>
                </a:schemeClr>
              </a:solidFill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b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</a:b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김영진</a:t>
            </a:r>
            <a:endParaRPr lang="ko-KR" altLang="en-US" sz="1800">
              <a:solidFill>
                <a:schemeClr val="tx1">
                  <a:lumMod val="85000"/>
                  <a:lumOff val="15000"/>
                </a:schemeClr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450741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심야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(22~05)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시간에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귀가객이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많은 호선은 무엇인가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심야시간에는 </a:t>
            </a:r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호선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승객이 가장 많다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select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s_i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sub_pass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where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hour&gt;=22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hour &lt;=5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group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759817"/>
              </p:ext>
            </p:extLst>
          </p:nvPr>
        </p:nvGraphicFramePr>
        <p:xfrm>
          <a:off x="771525" y="1219200"/>
          <a:ext cx="760095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50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394852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Q4</a:t>
              </a:r>
              <a:r>
                <a:rPr lang="en-US" altLang="ko-KR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시간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당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승객비율을 나타내라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승객비율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(100/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승하차인원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시간당 승객비율 또한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출퇴근시간과 유사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경향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select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hour, (100/sum(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out_pass+In_pass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s_oi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sub_pass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group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hour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order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hour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392363"/>
              </p:ext>
            </p:extLst>
          </p:nvPr>
        </p:nvGraphicFramePr>
        <p:xfrm>
          <a:off x="461962" y="1150618"/>
          <a:ext cx="8220075" cy="4438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43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749115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Q5.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노선별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시간당 승객비율을 나타내라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3923928" y="5589240"/>
            <a:ext cx="5000636" cy="1082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위와 마찬가지로 시간당 승객비율은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출퇴근시간과 유사한 패턴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보이며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호선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승객이 가장 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적고</a:t>
            </a:r>
            <a:endParaRPr lang="en-US" altLang="ko-KR" sz="1400" dirty="0" smtClean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호선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승객이 가장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많음</a:t>
            </a:r>
            <a:endParaRPr lang="ko-KR" altLang="en-US" sz="1400" dirty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directory'/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USER/HIVE/LWK'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select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hour, (100/sum(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out_pass+In_pass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s_oi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sub_pass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group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hour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order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hour;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228817"/>
              </p:ext>
            </p:extLst>
          </p:nvPr>
        </p:nvGraphicFramePr>
        <p:xfrm>
          <a:off x="647699" y="1150619"/>
          <a:ext cx="7848601" cy="4657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00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8~9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월에 비행시간이 감소하고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이후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</a:t>
            </a:r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월에 가장 많은 비행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하는 경향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Q13. 5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년간의 매월 비행시간 패턴을 구성시키시오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789032"/>
              </p:ext>
            </p:extLst>
          </p:nvPr>
        </p:nvGraphicFramePr>
        <p:xfrm>
          <a:off x="323528" y="1444697"/>
          <a:ext cx="8496944" cy="421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 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year, month</a:t>
            </a:r>
            <a:r>
              <a:rPr lang="en-US" altLang="ko-KR" sz="10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round(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(airtime),2)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avg_airtime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year,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month</a:t>
            </a:r>
          </a:p>
          <a:p>
            <a:r>
              <a:rPr lang="en-US" altLang="ko-KR" sz="10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order by year, </a:t>
            </a:r>
            <a:r>
              <a:rPr lang="en-US" altLang="ko-KR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month;</a:t>
            </a:r>
            <a:endParaRPr lang="en-US" altLang="ko-KR" sz="1000" baseline="0" dirty="0" smtClean="0">
              <a:solidFill>
                <a:schemeClr val="lt1"/>
              </a:solidFill>
              <a:effectLst/>
            </a:endParaRP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2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Q14. 5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년간 연도별 지연 패턴을 보여라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2000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도에 평균지연시간이 가장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높음</a:t>
            </a:r>
            <a:endParaRPr lang="en-US" altLang="ko-KR" sz="1400" dirty="0" smtClean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이후에는 감소하는 경향이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뚜렷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year, round(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arrdelay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),2)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avg_arrdelay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year 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012021"/>
              </p:ext>
            </p:extLst>
          </p:nvPr>
        </p:nvGraphicFramePr>
        <p:xfrm>
          <a:off x="428217" y="1484784"/>
          <a:ext cx="835556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34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Q15.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연도별 비행취소 건수를 나타내라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연도별 비행취소건수는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년까지 증가하다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이후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크게 감소</a:t>
            </a:r>
            <a:endParaRPr lang="ko-KR" altLang="en-US" sz="1400" dirty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 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year,  sum(cancelled)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sum_cancel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year;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282887"/>
              </p:ext>
            </p:extLst>
          </p:nvPr>
        </p:nvGraphicFramePr>
        <p:xfrm>
          <a:off x="323529" y="1616868"/>
          <a:ext cx="8496944" cy="362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1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Q16. 5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년간의 출발지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도착지의 평균비행시간이 큰 순서대로 나열하라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8~9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월에 비행시간이 감소하고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월에 가장 많은 비행을 하는 경향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   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year, origin,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(airtime)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avg_airtime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year, origin,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order by year,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avg_airtime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 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752696"/>
              </p:ext>
            </p:extLst>
          </p:nvPr>
        </p:nvGraphicFramePr>
        <p:xfrm>
          <a:off x="323528" y="1412776"/>
          <a:ext cx="849694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89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89486"/>
              </p:ext>
            </p:extLst>
          </p:nvPr>
        </p:nvGraphicFramePr>
        <p:xfrm>
          <a:off x="0" y="980728"/>
          <a:ext cx="91440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Q17.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연도별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총비행시간이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최대인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비행편과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최소인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비행편을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나타내라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875980" y="5483621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‘/user/hive/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year,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flightnum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sum(airtime) as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sum_airtime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group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year,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flughtnum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b="1" dirty="0"/>
              <a:t>Order by year, </a:t>
            </a:r>
            <a:r>
              <a:rPr lang="en-US" altLang="ko-KR" b="1" dirty="0" err="1"/>
              <a:t>sum_airtime</a:t>
            </a:r>
            <a:r>
              <a:rPr lang="en-US" altLang="ko-KR" b="1" dirty="0"/>
              <a:t> </a:t>
            </a:r>
            <a:r>
              <a:rPr lang="en-US" altLang="ko-KR" b="1" dirty="0" err="1"/>
              <a:t>desc</a:t>
            </a:r>
            <a:r>
              <a:rPr lang="en-US" altLang="ko-KR" b="1" dirty="0"/>
              <a:t>;</a:t>
            </a:r>
            <a:endParaRPr lang="ko-KR" altLang="ko-KR" dirty="0"/>
          </a:p>
          <a:p>
            <a:pPr algn="l"/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6150"/>
              </p:ext>
            </p:extLst>
          </p:nvPr>
        </p:nvGraphicFramePr>
        <p:xfrm>
          <a:off x="4970659" y="2852936"/>
          <a:ext cx="3888431" cy="19442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71751"/>
                <a:gridCol w="614103"/>
                <a:gridCol w="1059579"/>
                <a:gridCol w="931032"/>
                <a:gridCol w="711966"/>
              </a:tblGrid>
              <a:tr h="5253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비행기편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총비행시간</a:t>
                      </a:r>
                      <a:r>
                        <a:rPr lang="en-US" altLang="ko-KR" sz="1000" u="none" strike="noStrike" dirty="0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</a:t>
                      </a:r>
                      <a:r>
                        <a:rPr lang="ko-KR" altLang="en-US" sz="1000" u="none" strike="noStrike" dirty="0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배행기편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총비행시간</a:t>
                      </a:r>
                      <a:r>
                        <a:rPr lang="en-US" altLang="ko-KR" sz="1000" u="none" strike="noStrike" dirty="0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</a:t>
                      </a:r>
                      <a:r>
                        <a:rPr lang="ko-KR" altLang="en-US" sz="1000" u="none" strike="noStrike" dirty="0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760250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2920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776983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505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814649</a:t>
                      </a:r>
                      <a:endParaRPr lang="en-US" altLang="ko-KR" sz="1000" b="0" i="0" u="none" strike="noStrike" dirty="0">
                        <a:solidFill>
                          <a:srgbClr val="FF505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2340, 5393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743607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3963, 3961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766332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6599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EAB2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rgbClr val="EAB2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99196" y="3471725"/>
            <a:ext cx="5145608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HIVE </a:t>
            </a:r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예제문제 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subway Table</a:t>
            </a:r>
          </a:p>
          <a:p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5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시간대별 지하철 유동인구를 나타내라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318891"/>
              </p:ext>
            </p:extLst>
          </p:nvPr>
        </p:nvGraphicFramePr>
        <p:xfrm>
          <a:off x="323528" y="1268760"/>
          <a:ext cx="8601036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시간대별 지하철 유동인구는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출퇴근시간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(0809, 1819))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가장 크다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hour, 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sub_pass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hour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order by hour;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5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887915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Q2.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환승인원이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가장 많은 호선은 어디인가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2~4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승차인원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l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승차인원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하치인원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</a:t>
            </a:r>
          </a:p>
          <a:p>
            <a:pPr fontAlgn="base" latinLnBrk="0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s_io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 latinLnBrk="0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sub_pass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 latinLnBrk="0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609750"/>
              </p:ext>
            </p:extLst>
          </p:nvPr>
        </p:nvGraphicFramePr>
        <p:xfrm>
          <a:off x="1276350" y="1297781"/>
          <a:ext cx="6591300" cy="426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397</ep:Words>
  <ep:PresentationFormat>화면 슬라이드 쇼(4:3)</ep:PresentationFormat>
  <ep:Paragraphs>71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2019-09-20T06:06:39.000</dcterms:created>
  <dc:creator>709-000</dc:creator>
  <cp:lastModifiedBy>dev</cp:lastModifiedBy>
  <dcterms:modified xsi:type="dcterms:W3CDTF">2021-04-10T05:14:06.284</dcterms:modified>
  <cp:revision>24</cp:revision>
  <dc:title>Hadoop_hive _190920_example</dc:title>
  <cp:version/>
</cp:coreProperties>
</file>