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8E7"/>
    <a:srgbClr val="E1CD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1/27/2019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33BB2-FC09-486F-AEE0-94C5180205A9}"/>
              </a:ext>
            </a:extLst>
          </p:cNvPr>
          <p:cNvSpPr>
            <a:spLocks noGrp="1"/>
          </p:cNvSpPr>
          <p:nvPr>
            <p:ph type="ctrTitle"/>
          </p:nvPr>
        </p:nvSpPr>
        <p:spPr>
          <a:xfrm>
            <a:off x="2589212" y="72886"/>
            <a:ext cx="9602788" cy="2262781"/>
          </a:xfrm>
        </p:spPr>
        <p:txBody>
          <a:bodyPr>
            <a:normAutofit/>
          </a:bodyPr>
          <a:lstStyle/>
          <a:p>
            <a:r>
              <a:rPr lang="en-MY" sz="3600" b="1" dirty="0"/>
              <a:t>Predicting Sales For Rossmann Drug Stores</a:t>
            </a:r>
          </a:p>
        </p:txBody>
      </p:sp>
      <p:sp>
        <p:nvSpPr>
          <p:cNvPr id="3" name="Subtitle 2">
            <a:extLst>
              <a:ext uri="{FF2B5EF4-FFF2-40B4-BE49-F238E27FC236}">
                <a16:creationId xmlns:a16="http://schemas.microsoft.com/office/drawing/2014/main" id="{B146D8BB-96EE-4E05-AA2E-6CCA0B62B51C}"/>
              </a:ext>
            </a:extLst>
          </p:cNvPr>
          <p:cNvSpPr>
            <a:spLocks noGrp="1"/>
          </p:cNvSpPr>
          <p:nvPr>
            <p:ph type="subTitle" idx="1"/>
          </p:nvPr>
        </p:nvSpPr>
        <p:spPr>
          <a:xfrm>
            <a:off x="2589212" y="2804894"/>
            <a:ext cx="8915399" cy="2880290"/>
          </a:xfrm>
        </p:spPr>
        <p:txBody>
          <a:bodyPr>
            <a:normAutofit/>
          </a:bodyPr>
          <a:lstStyle/>
          <a:p>
            <a:pPr algn="just"/>
            <a:r>
              <a:rPr lang="en-MY" sz="2200" dirty="0">
                <a:solidFill>
                  <a:schemeClr val="tx1"/>
                </a:solidFill>
                <a:latin typeface="Times New Roman" panose="02020603050405020304" pitchFamily="18" charset="0"/>
                <a:cs typeface="Times New Roman" panose="02020603050405020304" pitchFamily="18" charset="0"/>
              </a:rPr>
              <a:t>SHAMEE MRIMMOAEE AHMED (TP040804)</a:t>
            </a:r>
          </a:p>
          <a:p>
            <a:pPr algn="just"/>
            <a:r>
              <a:rPr lang="en-MY" sz="2200" dirty="0">
                <a:solidFill>
                  <a:schemeClr val="tx1"/>
                </a:solidFill>
                <a:latin typeface="Times New Roman" panose="02020603050405020304" pitchFamily="18" charset="0"/>
                <a:cs typeface="Times New Roman" panose="02020603050405020304" pitchFamily="18" charset="0"/>
              </a:rPr>
              <a:t>UC3F1805SE</a:t>
            </a:r>
          </a:p>
          <a:p>
            <a:pPr algn="just"/>
            <a:r>
              <a:rPr lang="en-US" sz="2200" dirty="0">
                <a:solidFill>
                  <a:schemeClr val="tx1"/>
                </a:solidFill>
                <a:latin typeface="Times New Roman" panose="02020603050405020304" pitchFamily="18" charset="0"/>
                <a:cs typeface="Times New Roman" panose="02020603050405020304" pitchFamily="18" charset="0"/>
              </a:rPr>
              <a:t>BSc (Hons) in Software Engineering</a:t>
            </a:r>
            <a:endParaRPr lang="en-MY" sz="2200" dirty="0">
              <a:solidFill>
                <a:schemeClr val="tx1"/>
              </a:solidFill>
              <a:latin typeface="Times New Roman" panose="02020603050405020304" pitchFamily="18" charset="0"/>
              <a:cs typeface="Times New Roman" panose="02020603050405020304" pitchFamily="18" charset="0"/>
            </a:endParaRPr>
          </a:p>
          <a:p>
            <a:pPr algn="just"/>
            <a:r>
              <a:rPr lang="en-US" sz="2200" dirty="0">
                <a:solidFill>
                  <a:schemeClr val="tx1"/>
                </a:solidFill>
                <a:latin typeface="Times New Roman" panose="02020603050405020304" pitchFamily="18" charset="0"/>
                <a:cs typeface="Times New Roman" panose="02020603050405020304" pitchFamily="18" charset="0"/>
              </a:rPr>
              <a:t>Supervised by Dr. MANOJ JAYABALAN</a:t>
            </a:r>
          </a:p>
          <a:p>
            <a:pPr algn="just"/>
            <a:r>
              <a:rPr lang="en-US" sz="2200" dirty="0">
                <a:solidFill>
                  <a:schemeClr val="tx1"/>
                </a:solidFill>
                <a:latin typeface="Times New Roman" panose="02020603050405020304" pitchFamily="18" charset="0"/>
                <a:cs typeface="Times New Roman" panose="02020603050405020304" pitchFamily="18" charset="0"/>
              </a:rPr>
              <a:t>2</a:t>
            </a:r>
            <a:r>
              <a:rPr lang="en-US" sz="2200" baseline="30000" dirty="0">
                <a:solidFill>
                  <a:schemeClr val="tx1"/>
                </a:solidFill>
                <a:latin typeface="Times New Roman" panose="02020603050405020304" pitchFamily="18" charset="0"/>
                <a:cs typeface="Times New Roman" panose="02020603050405020304" pitchFamily="18" charset="0"/>
              </a:rPr>
              <a:t>nd</a:t>
            </a:r>
            <a:r>
              <a:rPr lang="en-US" sz="2200" dirty="0">
                <a:solidFill>
                  <a:schemeClr val="tx1"/>
                </a:solidFill>
                <a:latin typeface="Times New Roman" panose="02020603050405020304" pitchFamily="18" charset="0"/>
                <a:cs typeface="Times New Roman" panose="02020603050405020304" pitchFamily="18" charset="0"/>
              </a:rPr>
              <a:t> Marker: Dr. KADHAR BATCHA NOWSHATH</a:t>
            </a:r>
            <a:endParaRPr lang="en-MY" sz="2200" dirty="0">
              <a:solidFill>
                <a:schemeClr val="tx1"/>
              </a:solidFill>
              <a:latin typeface="Times New Roman" panose="02020603050405020304" pitchFamily="18" charset="0"/>
              <a:cs typeface="Times New Roman" panose="02020603050405020304" pitchFamily="18" charset="0"/>
            </a:endParaRPr>
          </a:p>
          <a:p>
            <a:endParaRPr lang="en-MY" dirty="0"/>
          </a:p>
          <a:p>
            <a:endParaRPr lang="en-M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0938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Data Exploration </a:t>
            </a:r>
          </a:p>
        </p:txBody>
      </p:sp>
      <p:sp>
        <p:nvSpPr>
          <p:cNvPr id="5" name="TextBox 4">
            <a:extLst>
              <a:ext uri="{FF2B5EF4-FFF2-40B4-BE49-F238E27FC236}">
                <a16:creationId xmlns:a16="http://schemas.microsoft.com/office/drawing/2014/main" id="{6FFF3F09-2EFE-4C5C-A163-E71DC6BC7BA1}"/>
              </a:ext>
            </a:extLst>
          </p:cNvPr>
          <p:cNvSpPr txBox="1"/>
          <p:nvPr/>
        </p:nvSpPr>
        <p:spPr>
          <a:xfrm>
            <a:off x="2191646" y="1661282"/>
            <a:ext cx="9735311" cy="3046988"/>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Univariate Analysis</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Bivariate Analysis</a:t>
            </a:r>
          </a:p>
          <a:p>
            <a:pPr algn="just"/>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Multivariate Analysis</a:t>
            </a:r>
          </a:p>
          <a:p>
            <a:pPr algn="just"/>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Interactive Dashboard</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0149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a:t>Univariate Analysis</a:t>
            </a:r>
            <a:endParaRPr lang="en-MY" b="1" dirty="0"/>
          </a:p>
        </p:txBody>
      </p:sp>
      <p:pic>
        <p:nvPicPr>
          <p:cNvPr id="6" name="Picture 5">
            <a:extLst>
              <a:ext uri="{FF2B5EF4-FFF2-40B4-BE49-F238E27FC236}">
                <a16:creationId xmlns:a16="http://schemas.microsoft.com/office/drawing/2014/main" id="{9A2264AE-F10E-484E-AEEF-B796409771E0}"/>
              </a:ext>
            </a:extLst>
          </p:cNvPr>
          <p:cNvPicPr/>
          <p:nvPr/>
        </p:nvPicPr>
        <p:blipFill>
          <a:blip r:embed="rId2">
            <a:extLst>
              <a:ext uri="{28A0092B-C50C-407E-A947-70E740481C1C}">
                <a14:useLocalDpi xmlns:a14="http://schemas.microsoft.com/office/drawing/2010/main" val="0"/>
              </a:ext>
            </a:extLst>
          </a:blip>
          <a:stretch>
            <a:fillRect/>
          </a:stretch>
        </p:blipFill>
        <p:spPr>
          <a:xfrm>
            <a:off x="2191646" y="1510749"/>
            <a:ext cx="5831168" cy="5040565"/>
          </a:xfrm>
          <a:prstGeom prst="rect">
            <a:avLst/>
          </a:prstGeom>
          <a:ln>
            <a:solidFill>
              <a:schemeClr val="tx1"/>
            </a:solidFill>
          </a:ln>
        </p:spPr>
      </p:pic>
      <p:pic>
        <p:nvPicPr>
          <p:cNvPr id="7" name="Picture 6" descr="A screenshot of a cell phone&#10;&#10;Description generated with high confidence">
            <a:extLst>
              <a:ext uri="{FF2B5EF4-FFF2-40B4-BE49-F238E27FC236}">
                <a16:creationId xmlns:a16="http://schemas.microsoft.com/office/drawing/2014/main" id="{CB4BEDFC-FFCD-410E-B8E7-00849DB56068}"/>
              </a:ext>
            </a:extLst>
          </p:cNvPr>
          <p:cNvPicPr/>
          <p:nvPr/>
        </p:nvPicPr>
        <p:blipFill>
          <a:blip r:embed="rId3">
            <a:extLst>
              <a:ext uri="{28A0092B-C50C-407E-A947-70E740481C1C}">
                <a14:useLocalDpi xmlns:a14="http://schemas.microsoft.com/office/drawing/2010/main" val="0"/>
              </a:ext>
            </a:extLst>
          </a:blip>
          <a:stretch>
            <a:fillRect/>
          </a:stretch>
        </p:blipFill>
        <p:spPr>
          <a:xfrm>
            <a:off x="8407808" y="1510750"/>
            <a:ext cx="3185092" cy="2408130"/>
          </a:xfrm>
          <a:prstGeom prst="rect">
            <a:avLst/>
          </a:prstGeom>
          <a:ln>
            <a:solidFill>
              <a:schemeClr val="tx1"/>
            </a:solidFill>
          </a:ln>
        </p:spPr>
      </p:pic>
      <p:pic>
        <p:nvPicPr>
          <p:cNvPr id="2" name="Picture 1">
            <a:extLst>
              <a:ext uri="{FF2B5EF4-FFF2-40B4-BE49-F238E27FC236}">
                <a16:creationId xmlns:a16="http://schemas.microsoft.com/office/drawing/2014/main" id="{94EBF94A-2152-4D1B-87C4-35B0DAE9EAB9}"/>
              </a:ext>
            </a:extLst>
          </p:cNvPr>
          <p:cNvPicPr>
            <a:picLocks noChangeAspect="1"/>
          </p:cNvPicPr>
          <p:nvPr/>
        </p:nvPicPr>
        <p:blipFill>
          <a:blip r:embed="rId4"/>
          <a:stretch>
            <a:fillRect/>
          </a:stretch>
        </p:blipFill>
        <p:spPr>
          <a:xfrm>
            <a:off x="8407808" y="4143185"/>
            <a:ext cx="3185092" cy="2408129"/>
          </a:xfrm>
          <a:prstGeom prst="rect">
            <a:avLst/>
          </a:prstGeom>
        </p:spPr>
      </p:pic>
    </p:spTree>
    <p:extLst>
      <p:ext uri="{BB962C8B-B14F-4D97-AF65-F5344CB8AC3E}">
        <p14:creationId xmlns:p14="http://schemas.microsoft.com/office/powerpoint/2010/main" val="3232987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Bivariate Analysis</a:t>
            </a:r>
          </a:p>
        </p:txBody>
      </p:sp>
      <p:pic>
        <p:nvPicPr>
          <p:cNvPr id="2" name="Picture 1">
            <a:extLst>
              <a:ext uri="{FF2B5EF4-FFF2-40B4-BE49-F238E27FC236}">
                <a16:creationId xmlns:a16="http://schemas.microsoft.com/office/drawing/2014/main" id="{782FF94B-FDDE-470D-BA5B-DFA479469D5C}"/>
              </a:ext>
            </a:extLst>
          </p:cNvPr>
          <p:cNvPicPr>
            <a:picLocks noChangeAspect="1"/>
          </p:cNvPicPr>
          <p:nvPr/>
        </p:nvPicPr>
        <p:blipFill>
          <a:blip r:embed="rId2"/>
          <a:stretch>
            <a:fillRect/>
          </a:stretch>
        </p:blipFill>
        <p:spPr>
          <a:xfrm>
            <a:off x="2191646" y="1661282"/>
            <a:ext cx="5952229" cy="2167767"/>
          </a:xfrm>
          <a:prstGeom prst="rect">
            <a:avLst/>
          </a:prstGeom>
        </p:spPr>
      </p:pic>
      <p:pic>
        <p:nvPicPr>
          <p:cNvPr id="6" name="Picture 5" descr="A picture containing wall, white&#10;&#10;Description generated with high confidence">
            <a:extLst>
              <a:ext uri="{FF2B5EF4-FFF2-40B4-BE49-F238E27FC236}">
                <a16:creationId xmlns:a16="http://schemas.microsoft.com/office/drawing/2014/main" id="{7F60FE38-22EF-45F3-9754-B760C1849FF5}"/>
              </a:ext>
            </a:extLst>
          </p:cNvPr>
          <p:cNvPicPr/>
          <p:nvPr/>
        </p:nvPicPr>
        <p:blipFill>
          <a:blip r:embed="rId3">
            <a:extLst>
              <a:ext uri="{28A0092B-C50C-407E-A947-70E740481C1C}">
                <a14:useLocalDpi xmlns:a14="http://schemas.microsoft.com/office/drawing/2010/main" val="0"/>
              </a:ext>
            </a:extLst>
          </a:blip>
          <a:stretch>
            <a:fillRect/>
          </a:stretch>
        </p:blipFill>
        <p:spPr>
          <a:xfrm>
            <a:off x="8326812" y="1661283"/>
            <a:ext cx="2897780" cy="2167767"/>
          </a:xfrm>
          <a:prstGeom prst="rect">
            <a:avLst/>
          </a:prstGeom>
          <a:ln>
            <a:solidFill>
              <a:schemeClr val="tx1"/>
            </a:solidFill>
          </a:ln>
        </p:spPr>
      </p:pic>
      <p:pic>
        <p:nvPicPr>
          <p:cNvPr id="7" name="Picture 6" descr="A screenshot of a cell phone&#10;&#10;Description generated with very high confidence">
            <a:extLst>
              <a:ext uri="{FF2B5EF4-FFF2-40B4-BE49-F238E27FC236}">
                <a16:creationId xmlns:a16="http://schemas.microsoft.com/office/drawing/2014/main" id="{D5FA7B97-1D3B-4BFA-910D-585E84620186}"/>
              </a:ext>
            </a:extLst>
          </p:cNvPr>
          <p:cNvPicPr/>
          <p:nvPr/>
        </p:nvPicPr>
        <p:blipFill>
          <a:blip r:embed="rId4">
            <a:extLst>
              <a:ext uri="{28A0092B-C50C-407E-A947-70E740481C1C}">
                <a14:useLocalDpi xmlns:a14="http://schemas.microsoft.com/office/drawing/2010/main" val="0"/>
              </a:ext>
            </a:extLst>
          </a:blip>
          <a:stretch>
            <a:fillRect/>
          </a:stretch>
        </p:blipFill>
        <p:spPr>
          <a:xfrm>
            <a:off x="2191646" y="3979582"/>
            <a:ext cx="8431502" cy="2657475"/>
          </a:xfrm>
          <a:prstGeom prst="rect">
            <a:avLst/>
          </a:prstGeom>
          <a:ln>
            <a:solidFill>
              <a:schemeClr val="tx1"/>
            </a:solidFill>
          </a:ln>
        </p:spPr>
      </p:pic>
    </p:spTree>
    <p:extLst>
      <p:ext uri="{BB962C8B-B14F-4D97-AF65-F5344CB8AC3E}">
        <p14:creationId xmlns:p14="http://schemas.microsoft.com/office/powerpoint/2010/main" val="3074777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Multivariate Analysis</a:t>
            </a:r>
          </a:p>
        </p:txBody>
      </p:sp>
      <p:pic>
        <p:nvPicPr>
          <p:cNvPr id="6" name="Picture 5" descr="A close up of a map&#10;&#10;Description generated with high confidence">
            <a:extLst>
              <a:ext uri="{FF2B5EF4-FFF2-40B4-BE49-F238E27FC236}">
                <a16:creationId xmlns:a16="http://schemas.microsoft.com/office/drawing/2014/main" id="{6E1AC720-337A-4FD1-B309-61096FEBB98A}"/>
              </a:ext>
            </a:extLst>
          </p:cNvPr>
          <p:cNvPicPr/>
          <p:nvPr/>
        </p:nvPicPr>
        <p:blipFill>
          <a:blip r:embed="rId2">
            <a:extLst>
              <a:ext uri="{28A0092B-C50C-407E-A947-70E740481C1C}">
                <a14:useLocalDpi xmlns:a14="http://schemas.microsoft.com/office/drawing/2010/main" val="0"/>
              </a:ext>
            </a:extLst>
          </a:blip>
          <a:stretch>
            <a:fillRect/>
          </a:stretch>
        </p:blipFill>
        <p:spPr>
          <a:xfrm>
            <a:off x="2192808" y="1510749"/>
            <a:ext cx="4791088" cy="4684614"/>
          </a:xfrm>
          <a:prstGeom prst="rect">
            <a:avLst/>
          </a:prstGeom>
          <a:ln>
            <a:solidFill>
              <a:schemeClr val="tx1"/>
            </a:solidFill>
          </a:ln>
        </p:spPr>
      </p:pic>
      <p:pic>
        <p:nvPicPr>
          <p:cNvPr id="2" name="Picture 1">
            <a:extLst>
              <a:ext uri="{FF2B5EF4-FFF2-40B4-BE49-F238E27FC236}">
                <a16:creationId xmlns:a16="http://schemas.microsoft.com/office/drawing/2014/main" id="{C20497DA-9790-4A83-8BB3-56CBDA819749}"/>
              </a:ext>
            </a:extLst>
          </p:cNvPr>
          <p:cNvPicPr>
            <a:picLocks noChangeAspect="1"/>
          </p:cNvPicPr>
          <p:nvPr/>
        </p:nvPicPr>
        <p:blipFill>
          <a:blip r:embed="rId3"/>
          <a:stretch>
            <a:fillRect/>
          </a:stretch>
        </p:blipFill>
        <p:spPr>
          <a:xfrm>
            <a:off x="7081001" y="1510746"/>
            <a:ext cx="4965225" cy="4684613"/>
          </a:xfrm>
          <a:prstGeom prst="rect">
            <a:avLst/>
          </a:prstGeom>
        </p:spPr>
      </p:pic>
    </p:spTree>
    <p:extLst>
      <p:ext uri="{BB962C8B-B14F-4D97-AF65-F5344CB8AC3E}">
        <p14:creationId xmlns:p14="http://schemas.microsoft.com/office/powerpoint/2010/main" val="43435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8D44E099-FC66-4167-A593-8F6FBB5EE0E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0" name="Freeform 11">
              <a:extLst>
                <a:ext uri="{FF2B5EF4-FFF2-40B4-BE49-F238E27FC236}">
                  <a16:creationId xmlns:a16="http://schemas.microsoft.com/office/drawing/2014/main" id="{47171E04-FEC4-4208-A619-A786E42348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a:extLst>
                <a:ext uri="{FF2B5EF4-FFF2-40B4-BE49-F238E27FC236}">
                  <a16:creationId xmlns:a16="http://schemas.microsoft.com/office/drawing/2014/main" id="{F3DE8019-884E-41C9-A54C-AC668CA526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a:extLst>
                <a:ext uri="{FF2B5EF4-FFF2-40B4-BE49-F238E27FC236}">
                  <a16:creationId xmlns:a16="http://schemas.microsoft.com/office/drawing/2014/main" id="{462C1647-5880-4037-8FCE-16E1F646C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a:extLst>
                <a:ext uri="{FF2B5EF4-FFF2-40B4-BE49-F238E27FC236}">
                  <a16:creationId xmlns:a16="http://schemas.microsoft.com/office/drawing/2014/main" id="{C91082BE-FDAA-4A80-88B6-C5F5AD0C2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a:extLst>
                <a:ext uri="{FF2B5EF4-FFF2-40B4-BE49-F238E27FC236}">
                  <a16:creationId xmlns:a16="http://schemas.microsoft.com/office/drawing/2014/main" id="{059FE918-3CB9-43E6-8025-22A9C21C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a:extLst>
                <a:ext uri="{FF2B5EF4-FFF2-40B4-BE49-F238E27FC236}">
                  <a16:creationId xmlns:a16="http://schemas.microsoft.com/office/drawing/2014/main" id="{E30464D7-34FF-42C8-8686-C3A865E90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a:extLst>
                <a:ext uri="{FF2B5EF4-FFF2-40B4-BE49-F238E27FC236}">
                  <a16:creationId xmlns:a16="http://schemas.microsoft.com/office/drawing/2014/main" id="{07281894-7888-434B-BC17-FB67B4879C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a:extLst>
                <a:ext uri="{FF2B5EF4-FFF2-40B4-BE49-F238E27FC236}">
                  <a16:creationId xmlns:a16="http://schemas.microsoft.com/office/drawing/2014/main" id="{7CDF6636-2EE5-4477-B1E7-136C9B4F3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a:extLst>
                <a:ext uri="{FF2B5EF4-FFF2-40B4-BE49-F238E27FC236}">
                  <a16:creationId xmlns:a16="http://schemas.microsoft.com/office/drawing/2014/main" id="{6A01C238-0F7D-4DF5-A879-329020008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a:extLst>
                <a:ext uri="{FF2B5EF4-FFF2-40B4-BE49-F238E27FC236}">
                  <a16:creationId xmlns:a16="http://schemas.microsoft.com/office/drawing/2014/main" id="{AA10B8D3-BE6D-40AB-BA54-12C4758E5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a:extLst>
                <a:ext uri="{FF2B5EF4-FFF2-40B4-BE49-F238E27FC236}">
                  <a16:creationId xmlns:a16="http://schemas.microsoft.com/office/drawing/2014/main" id="{4CD8C1DF-88C2-4F11-AA23-36D5B5BD3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a:extLst>
                <a:ext uri="{FF2B5EF4-FFF2-40B4-BE49-F238E27FC236}">
                  <a16:creationId xmlns:a16="http://schemas.microsoft.com/office/drawing/2014/main" id="{9AF01696-99FF-4093-938A-38D0C7223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a:extLst>
              <a:ext uri="{FF2B5EF4-FFF2-40B4-BE49-F238E27FC236}">
                <a16:creationId xmlns:a16="http://schemas.microsoft.com/office/drawing/2014/main" id="{629FAB3C-6A93-4306-8525-B9FC787B15F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4" name="Freeform 27">
              <a:extLst>
                <a:ext uri="{FF2B5EF4-FFF2-40B4-BE49-F238E27FC236}">
                  <a16:creationId xmlns:a16="http://schemas.microsoft.com/office/drawing/2014/main" id="{8838005D-B3A9-4E56-9BFB-3DD99E4BB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a:extLst>
                <a:ext uri="{FF2B5EF4-FFF2-40B4-BE49-F238E27FC236}">
                  <a16:creationId xmlns:a16="http://schemas.microsoft.com/office/drawing/2014/main" id="{6450237E-A2DE-4BA3-AF9F-06399E5CF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a:extLst>
                <a:ext uri="{FF2B5EF4-FFF2-40B4-BE49-F238E27FC236}">
                  <a16:creationId xmlns:a16="http://schemas.microsoft.com/office/drawing/2014/main" id="{A643E849-3FBA-4248-B0DF-9D6737E23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a:extLst>
                <a:ext uri="{FF2B5EF4-FFF2-40B4-BE49-F238E27FC236}">
                  <a16:creationId xmlns:a16="http://schemas.microsoft.com/office/drawing/2014/main" id="{231C0782-59AA-4C4F-8B86-85102F701A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a:extLst>
                <a:ext uri="{FF2B5EF4-FFF2-40B4-BE49-F238E27FC236}">
                  <a16:creationId xmlns:a16="http://schemas.microsoft.com/office/drawing/2014/main" id="{E19975F5-4F93-41BF-9A6D-1E6CFDFF1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a:extLst>
                <a:ext uri="{FF2B5EF4-FFF2-40B4-BE49-F238E27FC236}">
                  <a16:creationId xmlns:a16="http://schemas.microsoft.com/office/drawing/2014/main" id="{AE6458FC-D3D9-469F-A8FB-0431BD156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a:extLst>
                <a:ext uri="{FF2B5EF4-FFF2-40B4-BE49-F238E27FC236}">
                  <a16:creationId xmlns:a16="http://schemas.microsoft.com/office/drawing/2014/main" id="{90B9693F-2248-4DB8-A528-52C13C63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a:extLst>
                <a:ext uri="{FF2B5EF4-FFF2-40B4-BE49-F238E27FC236}">
                  <a16:creationId xmlns:a16="http://schemas.microsoft.com/office/drawing/2014/main" id="{11CC5E15-09A8-41A0-930D-434F7D8D6F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a:extLst>
                <a:ext uri="{FF2B5EF4-FFF2-40B4-BE49-F238E27FC236}">
                  <a16:creationId xmlns:a16="http://schemas.microsoft.com/office/drawing/2014/main" id="{B5566C56-67EC-43D7-A3D2-3CCBEDAFC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a:extLst>
                <a:ext uri="{FF2B5EF4-FFF2-40B4-BE49-F238E27FC236}">
                  <a16:creationId xmlns:a16="http://schemas.microsoft.com/office/drawing/2014/main" id="{CF74AC36-5E17-4D3B-A93B-1645741EB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a:extLst>
                <a:ext uri="{FF2B5EF4-FFF2-40B4-BE49-F238E27FC236}">
                  <a16:creationId xmlns:a16="http://schemas.microsoft.com/office/drawing/2014/main" id="{39818481-D2FB-4507-B11D-8C6342ACF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a:extLst>
                <a:ext uri="{FF2B5EF4-FFF2-40B4-BE49-F238E27FC236}">
                  <a16:creationId xmlns:a16="http://schemas.microsoft.com/office/drawing/2014/main" id="{E996F5F0-3979-44D1-9AE3-1251DA5D2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a:extLst>
              <a:ext uri="{FF2B5EF4-FFF2-40B4-BE49-F238E27FC236}">
                <a16:creationId xmlns:a16="http://schemas.microsoft.com/office/drawing/2014/main" id="{05C469C2-FE8F-491E-9139-7E7F8BB38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6">
            <a:extLst>
              <a:ext uri="{FF2B5EF4-FFF2-40B4-BE49-F238E27FC236}">
                <a16:creationId xmlns:a16="http://schemas.microsoft.com/office/drawing/2014/main" id="{6538C979-F14E-4C6B-BE04-38CC5D7C1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41" name="Rectangle 40">
            <a:extLst>
              <a:ext uri="{FF2B5EF4-FFF2-40B4-BE49-F238E27FC236}">
                <a16:creationId xmlns:a16="http://schemas.microsoft.com/office/drawing/2014/main" id="{D29BD510-E7CC-431C-9DC5-D07910F66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8E0437A-FA20-4E33-95A8-BBC1FD5C7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6111243"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Title 1">
            <a:extLst>
              <a:ext uri="{FF2B5EF4-FFF2-40B4-BE49-F238E27FC236}">
                <a16:creationId xmlns:a16="http://schemas.microsoft.com/office/drawing/2014/main" id="{4004A905-F5EA-4A6A-A118-AF623E16E65B}"/>
              </a:ext>
            </a:extLst>
          </p:cNvPr>
          <p:cNvSpPr txBox="1">
            <a:spLocks/>
          </p:cNvSpPr>
          <p:nvPr/>
        </p:nvSpPr>
        <p:spPr>
          <a:xfrm>
            <a:off x="540279" y="967417"/>
            <a:ext cx="5280460" cy="3943250"/>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sz="4000" b="1">
                <a:solidFill>
                  <a:srgbClr val="FEFFFF"/>
                </a:solidFill>
              </a:rPr>
              <a:t>Interactive Dashboard</a:t>
            </a:r>
          </a:p>
        </p:txBody>
      </p:sp>
      <p:sp>
        <p:nvSpPr>
          <p:cNvPr id="45" name="Freeform 27">
            <a:extLst>
              <a:ext uri="{FF2B5EF4-FFF2-40B4-BE49-F238E27FC236}">
                <a16:creationId xmlns:a16="http://schemas.microsoft.com/office/drawing/2014/main" id="{C08A186A-A32B-412D-8105-6DDEC68B6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6881206" cy="857047"/>
          </a:xfrm>
          <a:custGeom>
            <a:avLst/>
            <a:gdLst>
              <a:gd name="connsiteX0" fmla="*/ 0 w 6881206"/>
              <a:gd name="connsiteY0" fmla="*/ 0 h 857047"/>
              <a:gd name="connsiteX1" fmla="*/ 653445 w 6881206"/>
              <a:gd name="connsiteY1" fmla="*/ 0 h 857047"/>
              <a:gd name="connsiteX2" fmla="*/ 1156123 w 6881206"/>
              <a:gd name="connsiteY2" fmla="*/ 0 h 857047"/>
              <a:gd name="connsiteX3" fmla="*/ 1380221 w 6881206"/>
              <a:gd name="connsiteY3" fmla="*/ 0 h 857047"/>
              <a:gd name="connsiteX4" fmla="*/ 1444324 w 6881206"/>
              <a:gd name="connsiteY4" fmla="*/ 0 h 857047"/>
              <a:gd name="connsiteX5" fmla="*/ 1522072 w 6881206"/>
              <a:gd name="connsiteY5" fmla="*/ 0 h 857047"/>
              <a:gd name="connsiteX6" fmla="*/ 1596570 w 6881206"/>
              <a:gd name="connsiteY6" fmla="*/ 0 h 857047"/>
              <a:gd name="connsiteX7" fmla="*/ 1893047 w 6881206"/>
              <a:gd name="connsiteY7" fmla="*/ 0 h 857047"/>
              <a:gd name="connsiteX8" fmla="*/ 1978260 w 6881206"/>
              <a:gd name="connsiteY8" fmla="*/ 0 h 857047"/>
              <a:gd name="connsiteX9" fmla="*/ 2032793 w 6881206"/>
              <a:gd name="connsiteY9" fmla="*/ 0 h 857047"/>
              <a:gd name="connsiteX10" fmla="*/ 2095032 w 6881206"/>
              <a:gd name="connsiteY10" fmla="*/ 0 h 857047"/>
              <a:gd name="connsiteX11" fmla="*/ 2574748 w 6881206"/>
              <a:gd name="connsiteY11" fmla="*/ 0 h 857047"/>
              <a:gd name="connsiteX12" fmla="*/ 2712413 w 6881206"/>
              <a:gd name="connsiteY12" fmla="*/ 0 h 857047"/>
              <a:gd name="connsiteX13" fmla="*/ 2724164 w 6881206"/>
              <a:gd name="connsiteY13" fmla="*/ 0 h 857047"/>
              <a:gd name="connsiteX14" fmla="*/ 2806423 w 6881206"/>
              <a:gd name="connsiteY14" fmla="*/ 0 h 857047"/>
              <a:gd name="connsiteX15" fmla="*/ 2975563 w 6881206"/>
              <a:gd name="connsiteY15" fmla="*/ 0 h 857047"/>
              <a:gd name="connsiteX16" fmla="*/ 3029696 w 6881206"/>
              <a:gd name="connsiteY16" fmla="*/ 0 h 857047"/>
              <a:gd name="connsiteX17" fmla="*/ 3216247 w 6881206"/>
              <a:gd name="connsiteY17" fmla="*/ 0 h 857047"/>
              <a:gd name="connsiteX18" fmla="*/ 3464491 w 6881206"/>
              <a:gd name="connsiteY18" fmla="*/ 0 h 857047"/>
              <a:gd name="connsiteX19" fmla="*/ 3476820 w 6881206"/>
              <a:gd name="connsiteY19" fmla="*/ 0 h 857047"/>
              <a:gd name="connsiteX20" fmla="*/ 3508932 w 6881206"/>
              <a:gd name="connsiteY20" fmla="*/ 0 h 857047"/>
              <a:gd name="connsiteX21" fmla="*/ 3518154 w 6881206"/>
              <a:gd name="connsiteY21" fmla="*/ 0 h 857047"/>
              <a:gd name="connsiteX22" fmla="*/ 3563124 w 6881206"/>
              <a:gd name="connsiteY22" fmla="*/ 0 h 857047"/>
              <a:gd name="connsiteX23" fmla="*/ 3568615 w 6881206"/>
              <a:gd name="connsiteY23" fmla="*/ 0 h 857047"/>
              <a:gd name="connsiteX24" fmla="*/ 3582711 w 6881206"/>
              <a:gd name="connsiteY24" fmla="*/ 0 h 857047"/>
              <a:gd name="connsiteX25" fmla="*/ 3607047 w 6881206"/>
              <a:gd name="connsiteY25" fmla="*/ 0 h 857047"/>
              <a:gd name="connsiteX26" fmla="*/ 3711363 w 6881206"/>
              <a:gd name="connsiteY26" fmla="*/ 0 h 857047"/>
              <a:gd name="connsiteX27" fmla="*/ 3757936 w 6881206"/>
              <a:gd name="connsiteY27" fmla="*/ 0 h 857047"/>
              <a:gd name="connsiteX28" fmla="*/ 3914505 w 6881206"/>
              <a:gd name="connsiteY28" fmla="*/ 0 h 857047"/>
              <a:gd name="connsiteX29" fmla="*/ 4099165 w 6881206"/>
              <a:gd name="connsiteY29" fmla="*/ 0 h 857047"/>
              <a:gd name="connsiteX30" fmla="*/ 4176573 w 6881206"/>
              <a:gd name="connsiteY30" fmla="*/ 0 h 857047"/>
              <a:gd name="connsiteX31" fmla="*/ 4211043 w 6881206"/>
              <a:gd name="connsiteY31" fmla="*/ 0 h 857047"/>
              <a:gd name="connsiteX32" fmla="*/ 4249415 w 6881206"/>
              <a:gd name="connsiteY32" fmla="*/ 0 h 857047"/>
              <a:gd name="connsiteX33" fmla="*/ 4292911 w 6881206"/>
              <a:gd name="connsiteY33" fmla="*/ 0 h 857047"/>
              <a:gd name="connsiteX34" fmla="*/ 4715176 w 6881206"/>
              <a:gd name="connsiteY34" fmla="*/ 0 h 857047"/>
              <a:gd name="connsiteX35" fmla="*/ 4749035 w 6881206"/>
              <a:gd name="connsiteY35" fmla="*/ 0 h 857047"/>
              <a:gd name="connsiteX36" fmla="*/ 5107279 w 6881206"/>
              <a:gd name="connsiteY36" fmla="*/ 0 h 857047"/>
              <a:gd name="connsiteX37" fmla="*/ 5446306 w 6881206"/>
              <a:gd name="connsiteY37" fmla="*/ 0 h 857047"/>
              <a:gd name="connsiteX38" fmla="*/ 5654500 w 6881206"/>
              <a:gd name="connsiteY38" fmla="*/ 0 h 857047"/>
              <a:gd name="connsiteX39" fmla="*/ 5879355 w 6881206"/>
              <a:gd name="connsiteY39" fmla="*/ 0 h 857047"/>
              <a:gd name="connsiteX40" fmla="*/ 6374171 w 6881206"/>
              <a:gd name="connsiteY40" fmla="*/ 0 h 857047"/>
              <a:gd name="connsiteX41" fmla="*/ 6382691 w 6881206"/>
              <a:gd name="connsiteY41" fmla="*/ 0 h 857047"/>
              <a:gd name="connsiteX42" fmla="*/ 6406881 w 6881206"/>
              <a:gd name="connsiteY42" fmla="*/ 10516 h 857047"/>
              <a:gd name="connsiteX43" fmla="*/ 6411719 w 6881206"/>
              <a:gd name="connsiteY43" fmla="*/ 15774 h 857047"/>
              <a:gd name="connsiteX44" fmla="*/ 6412418 w 6881206"/>
              <a:gd name="connsiteY44" fmla="*/ 16534 h 857047"/>
              <a:gd name="connsiteX45" fmla="*/ 6413765 w 6881206"/>
              <a:gd name="connsiteY45" fmla="*/ 17998 h 857047"/>
              <a:gd name="connsiteX46" fmla="*/ 6418286 w 6881206"/>
              <a:gd name="connsiteY46" fmla="*/ 21854 h 857047"/>
              <a:gd name="connsiteX47" fmla="*/ 6867337 w 6881206"/>
              <a:gd name="connsiteY47" fmla="*/ 404863 h 857047"/>
              <a:gd name="connsiteX48" fmla="*/ 6867337 w 6881206"/>
              <a:gd name="connsiteY48" fmla="*/ 452185 h 857047"/>
              <a:gd name="connsiteX49" fmla="*/ 6491457 w 6881206"/>
              <a:gd name="connsiteY49" fmla="*/ 772784 h 857047"/>
              <a:gd name="connsiteX50" fmla="*/ 6413765 w 6881206"/>
              <a:gd name="connsiteY50" fmla="*/ 839050 h 857047"/>
              <a:gd name="connsiteX51" fmla="*/ 6411719 w 6881206"/>
              <a:gd name="connsiteY51" fmla="*/ 841273 h 857047"/>
              <a:gd name="connsiteX52" fmla="*/ 6406881 w 6881206"/>
              <a:gd name="connsiteY52" fmla="*/ 846531 h 857047"/>
              <a:gd name="connsiteX53" fmla="*/ 6382691 w 6881206"/>
              <a:gd name="connsiteY53" fmla="*/ 857047 h 857047"/>
              <a:gd name="connsiteX54" fmla="*/ 6374171 w 6881206"/>
              <a:gd name="connsiteY54" fmla="*/ 857047 h 857047"/>
              <a:gd name="connsiteX55" fmla="*/ 6368680 w 6881206"/>
              <a:gd name="connsiteY55" fmla="*/ 857047 h 857047"/>
              <a:gd name="connsiteX56" fmla="*/ 6348221 w 6881206"/>
              <a:gd name="connsiteY56" fmla="*/ 857047 h 857047"/>
              <a:gd name="connsiteX57" fmla="*/ 6330248 w 6881206"/>
              <a:gd name="connsiteY57" fmla="*/ 857047 h 857047"/>
              <a:gd name="connsiteX58" fmla="*/ 6266353 w 6881206"/>
              <a:gd name="connsiteY58" fmla="*/ 857047 h 857047"/>
              <a:gd name="connsiteX59" fmla="*/ 6225932 w 6881206"/>
              <a:gd name="connsiteY59" fmla="*/ 857047 h 857047"/>
              <a:gd name="connsiteX60" fmla="*/ 6106926 w 6881206"/>
              <a:gd name="connsiteY60" fmla="*/ 857047 h 857047"/>
              <a:gd name="connsiteX61" fmla="*/ 6022790 w 6881206"/>
              <a:gd name="connsiteY61" fmla="*/ 857047 h 857047"/>
              <a:gd name="connsiteX62" fmla="*/ 5844088 w 6881206"/>
              <a:gd name="connsiteY62" fmla="*/ 857047 h 857047"/>
              <a:gd name="connsiteX63" fmla="*/ 5687880 w 6881206"/>
              <a:gd name="connsiteY63" fmla="*/ 857047 h 857047"/>
              <a:gd name="connsiteX64" fmla="*/ 5451985 w 6881206"/>
              <a:gd name="connsiteY64" fmla="*/ 857047 h 857047"/>
              <a:gd name="connsiteX65" fmla="*/ 5188261 w 6881206"/>
              <a:gd name="connsiteY65" fmla="*/ 857047 h 857047"/>
              <a:gd name="connsiteX66" fmla="*/ 4904764 w 6881206"/>
              <a:gd name="connsiteY66" fmla="*/ 857047 h 857047"/>
              <a:gd name="connsiteX67" fmla="*/ 4490989 w 6881206"/>
              <a:gd name="connsiteY67" fmla="*/ 857047 h 857047"/>
              <a:gd name="connsiteX68" fmla="*/ 4176573 w 6881206"/>
              <a:gd name="connsiteY68" fmla="*/ 857047 h 857047"/>
              <a:gd name="connsiteX69" fmla="*/ 4099165 w 6881206"/>
              <a:gd name="connsiteY69" fmla="*/ 857047 h 857047"/>
              <a:gd name="connsiteX70" fmla="*/ 4089943 w 6881206"/>
              <a:gd name="connsiteY70" fmla="*/ 857047 h 857047"/>
              <a:gd name="connsiteX71" fmla="*/ 4057940 w 6881206"/>
              <a:gd name="connsiteY71" fmla="*/ 857047 h 857047"/>
              <a:gd name="connsiteX72" fmla="*/ 4025386 w 6881206"/>
              <a:gd name="connsiteY72" fmla="*/ 857047 h 857047"/>
              <a:gd name="connsiteX73" fmla="*/ 3850160 w 6881206"/>
              <a:gd name="connsiteY73" fmla="*/ 857047 h 857047"/>
              <a:gd name="connsiteX74" fmla="*/ 3563124 w 6881206"/>
              <a:gd name="connsiteY74" fmla="*/ 857047 h 857047"/>
              <a:gd name="connsiteX75" fmla="*/ 3550795 w 6881206"/>
              <a:gd name="connsiteY75" fmla="*/ 857047 h 857047"/>
              <a:gd name="connsiteX76" fmla="*/ 3508932 w 6881206"/>
              <a:gd name="connsiteY76" fmla="*/ 857047 h 857047"/>
              <a:gd name="connsiteX77" fmla="*/ 3483683 w 6881206"/>
              <a:gd name="connsiteY77" fmla="*/ 857047 h 857047"/>
              <a:gd name="connsiteX78" fmla="*/ 3464491 w 6881206"/>
              <a:gd name="connsiteY78" fmla="*/ 857047 h 857047"/>
              <a:gd name="connsiteX79" fmla="*/ 3452740 w 6881206"/>
              <a:gd name="connsiteY79" fmla="*/ 857047 h 857047"/>
              <a:gd name="connsiteX80" fmla="*/ 3423719 w 6881206"/>
              <a:gd name="connsiteY80" fmla="*/ 857047 h 857047"/>
              <a:gd name="connsiteX81" fmla="*/ 3370481 w 6881206"/>
              <a:gd name="connsiteY81" fmla="*/ 857047 h 857047"/>
              <a:gd name="connsiteX82" fmla="*/ 3306946 w 6881206"/>
              <a:gd name="connsiteY82" fmla="*/ 857047 h 857047"/>
              <a:gd name="connsiteX83" fmla="*/ 3147208 w 6881206"/>
              <a:gd name="connsiteY83" fmla="*/ 857047 h 857047"/>
              <a:gd name="connsiteX84" fmla="*/ 3114429 w 6881206"/>
              <a:gd name="connsiteY84" fmla="*/ 857047 h 857047"/>
              <a:gd name="connsiteX85" fmla="*/ 2960658 w 6881206"/>
              <a:gd name="connsiteY85" fmla="*/ 857047 h 857047"/>
              <a:gd name="connsiteX86" fmla="*/ 2827230 w 6881206"/>
              <a:gd name="connsiteY86" fmla="*/ 857047 h 857047"/>
              <a:gd name="connsiteX87" fmla="*/ 2712413 w 6881206"/>
              <a:gd name="connsiteY87" fmla="*/ 857047 h 857047"/>
              <a:gd name="connsiteX88" fmla="*/ 2680242 w 6881206"/>
              <a:gd name="connsiteY88" fmla="*/ 857047 h 857047"/>
              <a:gd name="connsiteX89" fmla="*/ 2603835 w 6881206"/>
              <a:gd name="connsiteY89" fmla="*/ 857047 h 857047"/>
              <a:gd name="connsiteX90" fmla="*/ 2455042 w 6881206"/>
              <a:gd name="connsiteY90" fmla="*/ 857047 h 857047"/>
              <a:gd name="connsiteX91" fmla="*/ 2426415 w 6881206"/>
              <a:gd name="connsiteY91" fmla="*/ 857047 h 857047"/>
              <a:gd name="connsiteX92" fmla="*/ 2209736 w 6881206"/>
              <a:gd name="connsiteY92" fmla="*/ 857047 h 857047"/>
              <a:gd name="connsiteX93" fmla="*/ 1893047 w 6881206"/>
              <a:gd name="connsiteY93" fmla="*/ 857047 h 857047"/>
              <a:gd name="connsiteX94" fmla="*/ 1885034 w 6881206"/>
              <a:gd name="connsiteY94" fmla="*/ 857047 h 857047"/>
              <a:gd name="connsiteX95" fmla="*/ 1843786 w 6881206"/>
              <a:gd name="connsiteY95" fmla="*/ 857047 h 857047"/>
              <a:gd name="connsiteX96" fmla="*/ 1828944 w 6881206"/>
              <a:gd name="connsiteY96" fmla="*/ 857047 h 857047"/>
              <a:gd name="connsiteX97" fmla="*/ 1380221 w 6881206"/>
              <a:gd name="connsiteY97" fmla="*/ 857047 h 857047"/>
              <a:gd name="connsiteX98" fmla="*/ 1333065 w 6881206"/>
              <a:gd name="connsiteY98" fmla="*/ 857047 h 857047"/>
              <a:gd name="connsiteX99" fmla="*/ 653445 w 6881206"/>
              <a:gd name="connsiteY99" fmla="*/ 857047 h 857047"/>
              <a:gd name="connsiteX100" fmla="*/ 0 w 6881206"/>
              <a:gd name="connsiteY100" fmla="*/ 857047 h 857047"/>
              <a:gd name="connsiteX101" fmla="*/ 0 w 6881206"/>
              <a:gd name="connsiteY101" fmla="*/ 0 h 85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6881206" h="857047">
                <a:moveTo>
                  <a:pt x="0" y="0"/>
                </a:moveTo>
                <a:cubicBezTo>
                  <a:pt x="0" y="0"/>
                  <a:pt x="0" y="0"/>
                  <a:pt x="653445" y="0"/>
                </a:cubicBezTo>
                <a:cubicBezTo>
                  <a:pt x="653445" y="0"/>
                  <a:pt x="653445" y="0"/>
                  <a:pt x="1156123" y="0"/>
                </a:cubicBezTo>
                <a:lnTo>
                  <a:pt x="1380221" y="0"/>
                </a:lnTo>
                <a:cubicBezTo>
                  <a:pt x="1380221" y="0"/>
                  <a:pt x="1380221" y="0"/>
                  <a:pt x="1444324" y="0"/>
                </a:cubicBezTo>
                <a:lnTo>
                  <a:pt x="1522072" y="0"/>
                </a:lnTo>
                <a:lnTo>
                  <a:pt x="1596570" y="0"/>
                </a:lnTo>
                <a:cubicBezTo>
                  <a:pt x="1668686" y="0"/>
                  <a:pt x="1764840" y="0"/>
                  <a:pt x="1893047" y="0"/>
                </a:cubicBezTo>
                <a:cubicBezTo>
                  <a:pt x="1893047" y="0"/>
                  <a:pt x="1893047" y="0"/>
                  <a:pt x="1978260" y="0"/>
                </a:cubicBezTo>
                <a:lnTo>
                  <a:pt x="2032793" y="0"/>
                </a:lnTo>
                <a:lnTo>
                  <a:pt x="2095032" y="0"/>
                </a:lnTo>
                <a:cubicBezTo>
                  <a:pt x="2196025" y="0"/>
                  <a:pt x="2347515" y="0"/>
                  <a:pt x="2574748" y="0"/>
                </a:cubicBezTo>
                <a:lnTo>
                  <a:pt x="2712413" y="0"/>
                </a:lnTo>
                <a:lnTo>
                  <a:pt x="2724164" y="0"/>
                </a:lnTo>
                <a:lnTo>
                  <a:pt x="2806423" y="0"/>
                </a:lnTo>
                <a:lnTo>
                  <a:pt x="2975563" y="0"/>
                </a:lnTo>
                <a:lnTo>
                  <a:pt x="3029696" y="0"/>
                </a:lnTo>
                <a:lnTo>
                  <a:pt x="3216247" y="0"/>
                </a:lnTo>
                <a:lnTo>
                  <a:pt x="3464491" y="0"/>
                </a:lnTo>
                <a:lnTo>
                  <a:pt x="3476820" y="0"/>
                </a:lnTo>
                <a:lnTo>
                  <a:pt x="3508932" y="0"/>
                </a:lnTo>
                <a:cubicBezTo>
                  <a:pt x="3508932" y="0"/>
                  <a:pt x="3508932" y="0"/>
                  <a:pt x="3518154" y="0"/>
                </a:cubicBezTo>
                <a:lnTo>
                  <a:pt x="3563124" y="0"/>
                </a:lnTo>
                <a:lnTo>
                  <a:pt x="3568615" y="0"/>
                </a:lnTo>
                <a:lnTo>
                  <a:pt x="3582711" y="0"/>
                </a:lnTo>
                <a:lnTo>
                  <a:pt x="3607047" y="0"/>
                </a:lnTo>
                <a:lnTo>
                  <a:pt x="3711363" y="0"/>
                </a:lnTo>
                <a:lnTo>
                  <a:pt x="3757936" y="0"/>
                </a:lnTo>
                <a:lnTo>
                  <a:pt x="3914505" y="0"/>
                </a:lnTo>
                <a:lnTo>
                  <a:pt x="4099165" y="0"/>
                </a:lnTo>
                <a:cubicBezTo>
                  <a:pt x="4099165" y="0"/>
                  <a:pt x="4099165" y="0"/>
                  <a:pt x="4176573" y="0"/>
                </a:cubicBezTo>
                <a:cubicBezTo>
                  <a:pt x="4176573" y="0"/>
                  <a:pt x="4176573" y="0"/>
                  <a:pt x="4211043" y="0"/>
                </a:cubicBezTo>
                <a:lnTo>
                  <a:pt x="4249415" y="0"/>
                </a:lnTo>
                <a:lnTo>
                  <a:pt x="4292911" y="0"/>
                </a:lnTo>
                <a:cubicBezTo>
                  <a:pt x="4370470" y="0"/>
                  <a:pt x="4499735" y="0"/>
                  <a:pt x="4715176" y="0"/>
                </a:cubicBezTo>
                <a:lnTo>
                  <a:pt x="4749035" y="0"/>
                </a:lnTo>
                <a:lnTo>
                  <a:pt x="5107279" y="0"/>
                </a:lnTo>
                <a:lnTo>
                  <a:pt x="5446306" y="0"/>
                </a:lnTo>
                <a:lnTo>
                  <a:pt x="5654500" y="0"/>
                </a:lnTo>
                <a:lnTo>
                  <a:pt x="5879355" y="0"/>
                </a:lnTo>
                <a:lnTo>
                  <a:pt x="6374171" y="0"/>
                </a:lnTo>
                <a:lnTo>
                  <a:pt x="6382691" y="0"/>
                </a:lnTo>
                <a:cubicBezTo>
                  <a:pt x="6392367" y="0"/>
                  <a:pt x="6402043" y="5258"/>
                  <a:pt x="6406881" y="10516"/>
                </a:cubicBezTo>
                <a:cubicBezTo>
                  <a:pt x="6406881" y="10516"/>
                  <a:pt x="6411719" y="10516"/>
                  <a:pt x="6411719" y="15774"/>
                </a:cubicBezTo>
                <a:cubicBezTo>
                  <a:pt x="6411719" y="15774"/>
                  <a:pt x="6411719" y="15774"/>
                  <a:pt x="6412418" y="16534"/>
                </a:cubicBezTo>
                <a:lnTo>
                  <a:pt x="6413765" y="17998"/>
                </a:lnTo>
                <a:lnTo>
                  <a:pt x="6418286" y="21854"/>
                </a:lnTo>
                <a:cubicBezTo>
                  <a:pt x="6439669" y="40092"/>
                  <a:pt x="6525203" y="113046"/>
                  <a:pt x="6867337" y="404863"/>
                </a:cubicBezTo>
                <a:cubicBezTo>
                  <a:pt x="6885830" y="415379"/>
                  <a:pt x="6885830" y="436411"/>
                  <a:pt x="6867337" y="452185"/>
                </a:cubicBezTo>
                <a:cubicBezTo>
                  <a:pt x="6867337" y="452185"/>
                  <a:pt x="6867337" y="452185"/>
                  <a:pt x="6491457" y="772784"/>
                </a:cubicBezTo>
                <a:lnTo>
                  <a:pt x="6413765" y="839050"/>
                </a:lnTo>
                <a:lnTo>
                  <a:pt x="6411719" y="841273"/>
                </a:lnTo>
                <a:cubicBezTo>
                  <a:pt x="6411719" y="841273"/>
                  <a:pt x="6406881" y="841273"/>
                  <a:pt x="6406881" y="846531"/>
                </a:cubicBezTo>
                <a:cubicBezTo>
                  <a:pt x="6402043" y="851789"/>
                  <a:pt x="6392367" y="857047"/>
                  <a:pt x="6382691" y="857047"/>
                </a:cubicBezTo>
                <a:lnTo>
                  <a:pt x="6374171" y="857047"/>
                </a:lnTo>
                <a:lnTo>
                  <a:pt x="6368680" y="857047"/>
                </a:lnTo>
                <a:lnTo>
                  <a:pt x="6348221" y="857047"/>
                </a:lnTo>
                <a:lnTo>
                  <a:pt x="6330248" y="857047"/>
                </a:lnTo>
                <a:lnTo>
                  <a:pt x="6266353" y="857047"/>
                </a:lnTo>
                <a:lnTo>
                  <a:pt x="6225932" y="857047"/>
                </a:lnTo>
                <a:lnTo>
                  <a:pt x="6106926" y="857047"/>
                </a:lnTo>
                <a:lnTo>
                  <a:pt x="6022790" y="857047"/>
                </a:lnTo>
                <a:lnTo>
                  <a:pt x="5844088" y="857047"/>
                </a:lnTo>
                <a:lnTo>
                  <a:pt x="5687880" y="857047"/>
                </a:lnTo>
                <a:lnTo>
                  <a:pt x="5451985" y="857047"/>
                </a:lnTo>
                <a:lnTo>
                  <a:pt x="5188261" y="857047"/>
                </a:lnTo>
                <a:lnTo>
                  <a:pt x="4904764" y="857047"/>
                </a:lnTo>
                <a:lnTo>
                  <a:pt x="4490989" y="857047"/>
                </a:lnTo>
                <a:lnTo>
                  <a:pt x="4176573" y="857047"/>
                </a:lnTo>
                <a:cubicBezTo>
                  <a:pt x="4176573" y="857047"/>
                  <a:pt x="4176573" y="857047"/>
                  <a:pt x="4099165" y="857047"/>
                </a:cubicBezTo>
                <a:cubicBezTo>
                  <a:pt x="4099165" y="857047"/>
                  <a:pt x="4099165" y="857047"/>
                  <a:pt x="4089943" y="857047"/>
                </a:cubicBezTo>
                <a:lnTo>
                  <a:pt x="4057940" y="857047"/>
                </a:lnTo>
                <a:lnTo>
                  <a:pt x="4025386" y="857047"/>
                </a:lnTo>
                <a:cubicBezTo>
                  <a:pt x="3988496" y="857047"/>
                  <a:pt x="3933162" y="857047"/>
                  <a:pt x="3850160" y="857047"/>
                </a:cubicBezTo>
                <a:lnTo>
                  <a:pt x="3563124" y="857047"/>
                </a:lnTo>
                <a:lnTo>
                  <a:pt x="3550795" y="857047"/>
                </a:lnTo>
                <a:lnTo>
                  <a:pt x="3508932" y="857047"/>
                </a:lnTo>
                <a:cubicBezTo>
                  <a:pt x="3508932" y="857047"/>
                  <a:pt x="3508932" y="857047"/>
                  <a:pt x="3483683" y="857047"/>
                </a:cubicBezTo>
                <a:lnTo>
                  <a:pt x="3464491" y="857047"/>
                </a:lnTo>
                <a:lnTo>
                  <a:pt x="3452740" y="857047"/>
                </a:lnTo>
                <a:lnTo>
                  <a:pt x="3423719" y="857047"/>
                </a:lnTo>
                <a:lnTo>
                  <a:pt x="3370481" y="857047"/>
                </a:lnTo>
                <a:lnTo>
                  <a:pt x="3306946" y="857047"/>
                </a:lnTo>
                <a:lnTo>
                  <a:pt x="3147208" y="857047"/>
                </a:lnTo>
                <a:lnTo>
                  <a:pt x="3114429" y="857047"/>
                </a:lnTo>
                <a:lnTo>
                  <a:pt x="2960658" y="857047"/>
                </a:lnTo>
                <a:lnTo>
                  <a:pt x="2827230" y="857047"/>
                </a:lnTo>
                <a:lnTo>
                  <a:pt x="2712413" y="857047"/>
                </a:lnTo>
                <a:lnTo>
                  <a:pt x="2680242" y="857047"/>
                </a:lnTo>
                <a:lnTo>
                  <a:pt x="2603835" y="857047"/>
                </a:lnTo>
                <a:lnTo>
                  <a:pt x="2455042" y="857047"/>
                </a:lnTo>
                <a:lnTo>
                  <a:pt x="2426415" y="857047"/>
                </a:lnTo>
                <a:lnTo>
                  <a:pt x="2209736" y="857047"/>
                </a:lnTo>
                <a:lnTo>
                  <a:pt x="1893047" y="857047"/>
                </a:lnTo>
                <a:cubicBezTo>
                  <a:pt x="1893047" y="857047"/>
                  <a:pt x="1893047" y="857047"/>
                  <a:pt x="1885034" y="857047"/>
                </a:cubicBezTo>
                <a:lnTo>
                  <a:pt x="1843786" y="857047"/>
                </a:lnTo>
                <a:lnTo>
                  <a:pt x="1828944" y="857047"/>
                </a:lnTo>
                <a:cubicBezTo>
                  <a:pt x="1764840" y="857047"/>
                  <a:pt x="1636634" y="857047"/>
                  <a:pt x="1380221" y="857047"/>
                </a:cubicBezTo>
                <a:lnTo>
                  <a:pt x="1333065" y="857047"/>
                </a:lnTo>
                <a:cubicBezTo>
                  <a:pt x="1136016" y="857047"/>
                  <a:pt x="910816" y="857047"/>
                  <a:pt x="653445" y="857047"/>
                </a:cubicBezTo>
                <a:cubicBezTo>
                  <a:pt x="653445" y="857047"/>
                  <a:pt x="653445" y="857047"/>
                  <a:pt x="0" y="857047"/>
                </a:cubicBezTo>
                <a:cubicBezTo>
                  <a:pt x="0" y="857047"/>
                  <a:pt x="0" y="857047"/>
                  <a:pt x="0" y="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noAutofit/>
          </a:bodyPr>
          <a:lstStyle/>
          <a:p>
            <a:endParaRPr lang="en-US"/>
          </a:p>
        </p:txBody>
      </p:sp>
      <p:cxnSp>
        <p:nvCxnSpPr>
          <p:cNvPr id="47" name="Straight Connector 46">
            <a:extLst>
              <a:ext uri="{FF2B5EF4-FFF2-40B4-BE49-F238E27FC236}">
                <a16:creationId xmlns:a16="http://schemas.microsoft.com/office/drawing/2014/main" id="{93B06D1C-75DF-4E0C-B26C-78A4F8B399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1241" y="3426233"/>
            <a:ext cx="6080759" cy="0"/>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503A486-62C2-4FB5-974A-5E3065F3C100}"/>
              </a:ext>
            </a:extLst>
          </p:cNvPr>
          <p:cNvPicPr>
            <a:picLocks noChangeAspect="1"/>
          </p:cNvPicPr>
          <p:nvPr/>
        </p:nvPicPr>
        <p:blipFill>
          <a:blip r:embed="rId2"/>
          <a:stretch>
            <a:fillRect/>
          </a:stretch>
        </p:blipFill>
        <p:spPr>
          <a:xfrm>
            <a:off x="6891217" y="3546753"/>
            <a:ext cx="4832879" cy="3218005"/>
          </a:xfrm>
          <a:prstGeom prst="rect">
            <a:avLst/>
          </a:prstGeom>
        </p:spPr>
      </p:pic>
      <p:pic>
        <p:nvPicPr>
          <p:cNvPr id="7" name="Picture 6">
            <a:extLst>
              <a:ext uri="{FF2B5EF4-FFF2-40B4-BE49-F238E27FC236}">
                <a16:creationId xmlns:a16="http://schemas.microsoft.com/office/drawing/2014/main" id="{430CBC42-6214-4A82-A5D7-D3240A3562A7}"/>
              </a:ext>
            </a:extLst>
          </p:cNvPr>
          <p:cNvPicPr>
            <a:picLocks noChangeAspect="1"/>
          </p:cNvPicPr>
          <p:nvPr/>
        </p:nvPicPr>
        <p:blipFill>
          <a:blip r:embed="rId3"/>
          <a:stretch>
            <a:fillRect/>
          </a:stretch>
        </p:blipFill>
        <p:spPr>
          <a:xfrm>
            <a:off x="6912998" y="150410"/>
            <a:ext cx="4811099" cy="3124628"/>
          </a:xfrm>
          <a:prstGeom prst="rect">
            <a:avLst/>
          </a:prstGeom>
        </p:spPr>
      </p:pic>
    </p:spTree>
    <p:extLst>
      <p:ext uri="{BB962C8B-B14F-4D97-AF65-F5344CB8AC3E}">
        <p14:creationId xmlns:p14="http://schemas.microsoft.com/office/powerpoint/2010/main" val="3903623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Feature Selection</a:t>
            </a:r>
          </a:p>
        </p:txBody>
      </p:sp>
      <p:sp>
        <p:nvSpPr>
          <p:cNvPr id="5" name="TextBox 4">
            <a:extLst>
              <a:ext uri="{FF2B5EF4-FFF2-40B4-BE49-F238E27FC236}">
                <a16:creationId xmlns:a16="http://schemas.microsoft.com/office/drawing/2014/main" id="{91F97D45-F4C0-40C1-983D-CCFF551B59A4}"/>
              </a:ext>
            </a:extLst>
          </p:cNvPr>
          <p:cNvSpPr txBox="1"/>
          <p:nvPr/>
        </p:nvSpPr>
        <p:spPr>
          <a:xfrm>
            <a:off x="2305878" y="1616765"/>
            <a:ext cx="5022574" cy="646331"/>
          </a:xfrm>
          <a:prstGeom prst="rect">
            <a:avLst/>
          </a:prstGeom>
          <a:noFill/>
        </p:spPr>
        <p:txBody>
          <a:bodyPr wrap="square" rtlCol="0">
            <a:spAutoFit/>
          </a:bodyPr>
          <a:lstStyle/>
          <a:p>
            <a:pPr marL="285750" indent="-285750">
              <a:buFont typeface="Arial" panose="020B0604020202020204" pitchFamily="34" charset="0"/>
              <a:buChar char="•"/>
            </a:pPr>
            <a:r>
              <a:rPr lang="en-MY" b="1" dirty="0"/>
              <a:t>Correlation Analysis</a:t>
            </a:r>
          </a:p>
          <a:p>
            <a:endParaRPr lang="en-MY" dirty="0"/>
          </a:p>
        </p:txBody>
      </p:sp>
      <p:pic>
        <p:nvPicPr>
          <p:cNvPr id="46" name="Picture 45" descr="A picture containing object&#10;&#10;Description generated with high confidence">
            <a:extLst>
              <a:ext uri="{FF2B5EF4-FFF2-40B4-BE49-F238E27FC236}">
                <a16:creationId xmlns:a16="http://schemas.microsoft.com/office/drawing/2014/main" id="{788B6FE4-2307-4BAD-9E52-DE310C143B37}"/>
              </a:ext>
            </a:extLst>
          </p:cNvPr>
          <p:cNvPicPr/>
          <p:nvPr/>
        </p:nvPicPr>
        <p:blipFill>
          <a:blip r:embed="rId2">
            <a:extLst>
              <a:ext uri="{28A0092B-C50C-407E-A947-70E740481C1C}">
                <a14:useLocalDpi xmlns:a14="http://schemas.microsoft.com/office/drawing/2010/main" val="0"/>
              </a:ext>
            </a:extLst>
          </a:blip>
          <a:stretch>
            <a:fillRect/>
          </a:stretch>
        </p:blipFill>
        <p:spPr>
          <a:xfrm>
            <a:off x="2305878" y="2026443"/>
            <a:ext cx="4558747" cy="4559887"/>
          </a:xfrm>
          <a:prstGeom prst="rect">
            <a:avLst/>
          </a:prstGeom>
        </p:spPr>
      </p:pic>
      <p:sp>
        <p:nvSpPr>
          <p:cNvPr id="6" name="TextBox 5">
            <a:extLst>
              <a:ext uri="{FF2B5EF4-FFF2-40B4-BE49-F238E27FC236}">
                <a16:creationId xmlns:a16="http://schemas.microsoft.com/office/drawing/2014/main" id="{D2807EB7-C8BC-4EE2-9C58-17BCCDD42ADA}"/>
              </a:ext>
            </a:extLst>
          </p:cNvPr>
          <p:cNvSpPr txBox="1"/>
          <p:nvPr/>
        </p:nvSpPr>
        <p:spPr>
          <a:xfrm>
            <a:off x="7328451" y="1657112"/>
            <a:ext cx="4041913" cy="369332"/>
          </a:xfrm>
          <a:prstGeom prst="rect">
            <a:avLst/>
          </a:prstGeom>
          <a:noFill/>
        </p:spPr>
        <p:txBody>
          <a:bodyPr wrap="square" rtlCol="0">
            <a:spAutoFit/>
          </a:bodyPr>
          <a:lstStyle/>
          <a:p>
            <a:pPr marL="285750" indent="-285750">
              <a:buFont typeface="Arial" panose="020B0604020202020204" pitchFamily="34" charset="0"/>
              <a:buChar char="•"/>
            </a:pPr>
            <a:r>
              <a:rPr lang="en-MY" b="1" dirty="0"/>
              <a:t>Relief</a:t>
            </a:r>
          </a:p>
        </p:txBody>
      </p:sp>
      <p:pic>
        <p:nvPicPr>
          <p:cNvPr id="7" name="Picture 6">
            <a:extLst>
              <a:ext uri="{FF2B5EF4-FFF2-40B4-BE49-F238E27FC236}">
                <a16:creationId xmlns:a16="http://schemas.microsoft.com/office/drawing/2014/main" id="{DAADC637-A9C3-478C-8C55-4064C6174BCD}"/>
              </a:ext>
            </a:extLst>
          </p:cNvPr>
          <p:cNvPicPr>
            <a:picLocks noChangeAspect="1"/>
          </p:cNvPicPr>
          <p:nvPr/>
        </p:nvPicPr>
        <p:blipFill>
          <a:blip r:embed="rId3"/>
          <a:stretch>
            <a:fillRect/>
          </a:stretch>
        </p:blipFill>
        <p:spPr>
          <a:xfrm>
            <a:off x="7362888" y="2026444"/>
            <a:ext cx="4431546" cy="4559886"/>
          </a:xfrm>
          <a:prstGeom prst="rect">
            <a:avLst/>
          </a:prstGeom>
        </p:spPr>
      </p:pic>
    </p:spTree>
    <p:extLst>
      <p:ext uri="{BB962C8B-B14F-4D97-AF65-F5344CB8AC3E}">
        <p14:creationId xmlns:p14="http://schemas.microsoft.com/office/powerpoint/2010/main" val="2895369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Feature Selection</a:t>
            </a:r>
          </a:p>
        </p:txBody>
      </p:sp>
      <p:sp>
        <p:nvSpPr>
          <p:cNvPr id="5" name="TextBox 4">
            <a:extLst>
              <a:ext uri="{FF2B5EF4-FFF2-40B4-BE49-F238E27FC236}">
                <a16:creationId xmlns:a16="http://schemas.microsoft.com/office/drawing/2014/main" id="{91F97D45-F4C0-40C1-983D-CCFF551B59A4}"/>
              </a:ext>
            </a:extLst>
          </p:cNvPr>
          <p:cNvSpPr txBox="1"/>
          <p:nvPr/>
        </p:nvSpPr>
        <p:spPr>
          <a:xfrm>
            <a:off x="2305878" y="1616765"/>
            <a:ext cx="5022574" cy="646331"/>
          </a:xfrm>
          <a:prstGeom prst="rect">
            <a:avLst/>
          </a:prstGeom>
          <a:noFill/>
        </p:spPr>
        <p:txBody>
          <a:bodyPr wrap="square" rtlCol="0">
            <a:spAutoFit/>
          </a:bodyPr>
          <a:lstStyle/>
          <a:p>
            <a:pPr marL="285750" indent="-285750">
              <a:buFont typeface="Arial" panose="020B0604020202020204" pitchFamily="34" charset="0"/>
              <a:buChar char="•"/>
            </a:pPr>
            <a:r>
              <a:rPr lang="en-MY" b="1" dirty="0"/>
              <a:t>Random Forest Regressor</a:t>
            </a:r>
          </a:p>
          <a:p>
            <a:endParaRPr lang="en-MY" dirty="0"/>
          </a:p>
        </p:txBody>
      </p:sp>
      <p:sp>
        <p:nvSpPr>
          <p:cNvPr id="6" name="TextBox 5">
            <a:extLst>
              <a:ext uri="{FF2B5EF4-FFF2-40B4-BE49-F238E27FC236}">
                <a16:creationId xmlns:a16="http://schemas.microsoft.com/office/drawing/2014/main" id="{D2807EB7-C8BC-4EE2-9C58-17BCCDD42ADA}"/>
              </a:ext>
            </a:extLst>
          </p:cNvPr>
          <p:cNvSpPr txBox="1"/>
          <p:nvPr/>
        </p:nvSpPr>
        <p:spPr>
          <a:xfrm>
            <a:off x="7328451" y="1657112"/>
            <a:ext cx="4041913" cy="369332"/>
          </a:xfrm>
          <a:prstGeom prst="rect">
            <a:avLst/>
          </a:prstGeom>
          <a:noFill/>
        </p:spPr>
        <p:txBody>
          <a:bodyPr wrap="square" rtlCol="0">
            <a:spAutoFit/>
          </a:bodyPr>
          <a:lstStyle/>
          <a:p>
            <a:pPr marL="285750" indent="-285750">
              <a:buFont typeface="Arial" panose="020B0604020202020204" pitchFamily="34" charset="0"/>
              <a:buChar char="•"/>
            </a:pPr>
            <a:r>
              <a:rPr lang="en-MY" b="1" dirty="0"/>
              <a:t>Xtreme Gradient Boosting</a:t>
            </a:r>
          </a:p>
        </p:txBody>
      </p:sp>
      <p:pic>
        <p:nvPicPr>
          <p:cNvPr id="2" name="Picture 1">
            <a:extLst>
              <a:ext uri="{FF2B5EF4-FFF2-40B4-BE49-F238E27FC236}">
                <a16:creationId xmlns:a16="http://schemas.microsoft.com/office/drawing/2014/main" id="{1488CE87-1F87-49CD-B806-C9635C0196DB}"/>
              </a:ext>
            </a:extLst>
          </p:cNvPr>
          <p:cNvPicPr>
            <a:picLocks noChangeAspect="1"/>
          </p:cNvPicPr>
          <p:nvPr/>
        </p:nvPicPr>
        <p:blipFill>
          <a:blip r:embed="rId2"/>
          <a:stretch>
            <a:fillRect/>
          </a:stretch>
        </p:blipFill>
        <p:spPr>
          <a:xfrm>
            <a:off x="2305878" y="2146881"/>
            <a:ext cx="4432152" cy="4578598"/>
          </a:xfrm>
          <a:prstGeom prst="rect">
            <a:avLst/>
          </a:prstGeom>
        </p:spPr>
      </p:pic>
      <p:pic>
        <p:nvPicPr>
          <p:cNvPr id="3" name="Picture 2">
            <a:extLst>
              <a:ext uri="{FF2B5EF4-FFF2-40B4-BE49-F238E27FC236}">
                <a16:creationId xmlns:a16="http://schemas.microsoft.com/office/drawing/2014/main" id="{DA80FB7C-9D77-4292-936C-63B6F751FD7B}"/>
              </a:ext>
            </a:extLst>
          </p:cNvPr>
          <p:cNvPicPr>
            <a:picLocks noChangeAspect="1"/>
          </p:cNvPicPr>
          <p:nvPr/>
        </p:nvPicPr>
        <p:blipFill>
          <a:blip r:embed="rId3"/>
          <a:stretch>
            <a:fillRect/>
          </a:stretch>
        </p:blipFill>
        <p:spPr>
          <a:xfrm>
            <a:off x="7449045" y="2146881"/>
            <a:ext cx="4353564" cy="4578598"/>
          </a:xfrm>
          <a:prstGeom prst="rect">
            <a:avLst/>
          </a:prstGeom>
        </p:spPr>
      </p:pic>
    </p:spTree>
    <p:extLst>
      <p:ext uri="{BB962C8B-B14F-4D97-AF65-F5344CB8AC3E}">
        <p14:creationId xmlns:p14="http://schemas.microsoft.com/office/powerpoint/2010/main" val="2299846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Modelling</a:t>
            </a:r>
          </a:p>
        </p:txBody>
      </p:sp>
      <p:sp>
        <p:nvSpPr>
          <p:cNvPr id="8" name="TextBox 7">
            <a:extLst>
              <a:ext uri="{FF2B5EF4-FFF2-40B4-BE49-F238E27FC236}">
                <a16:creationId xmlns:a16="http://schemas.microsoft.com/office/drawing/2014/main" id="{804A1D82-F4D6-4C2E-BDEF-EA8A80004320}"/>
              </a:ext>
            </a:extLst>
          </p:cNvPr>
          <p:cNvSpPr txBox="1"/>
          <p:nvPr/>
        </p:nvSpPr>
        <p:spPr>
          <a:xfrm>
            <a:off x="2191646" y="1661282"/>
            <a:ext cx="9735311"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Linear Regression</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Random Forest Regression</a:t>
            </a:r>
          </a:p>
          <a:p>
            <a:pPr algn="just"/>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Xtreme Gradient Boosting (XGB)</a:t>
            </a:r>
          </a:p>
          <a:p>
            <a:pPr algn="just"/>
            <a:endParaRPr lang="en-US" sz="2400" dirty="0">
              <a:latin typeface="Bahnschrift" panose="020B0502040204020203" pitchFamily="34" charset="0"/>
              <a:cs typeface="Times New Roman" panose="02020603050405020304" pitchFamily="18" charset="0"/>
            </a:endParaRPr>
          </a:p>
          <a:p>
            <a:pPr algn="just"/>
            <a:endParaRPr lang="en-US" sz="2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4175264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Evaluation</a:t>
            </a:r>
          </a:p>
        </p:txBody>
      </p:sp>
      <p:sp>
        <p:nvSpPr>
          <p:cNvPr id="8" name="TextBox 7">
            <a:extLst>
              <a:ext uri="{FF2B5EF4-FFF2-40B4-BE49-F238E27FC236}">
                <a16:creationId xmlns:a16="http://schemas.microsoft.com/office/drawing/2014/main" id="{804A1D82-F4D6-4C2E-BDEF-EA8A80004320}"/>
              </a:ext>
            </a:extLst>
          </p:cNvPr>
          <p:cNvSpPr txBox="1"/>
          <p:nvPr/>
        </p:nvSpPr>
        <p:spPr>
          <a:xfrm>
            <a:off x="2191646" y="1154404"/>
            <a:ext cx="9735311" cy="1200329"/>
          </a:xfrm>
          <a:prstGeom prst="rect">
            <a:avLst/>
          </a:prstGeom>
          <a:noFill/>
        </p:spPr>
        <p:txBody>
          <a:bodyPr wrap="square" rtlCol="0">
            <a:spAutoFit/>
          </a:bodyPr>
          <a:lstStyle/>
          <a:p>
            <a:pPr algn="just"/>
            <a:endParaRPr lang="en-US" sz="2400" dirty="0">
              <a:latin typeface="Bahnschrift" panose="020B0502040204020203" pitchFamily="34" charset="0"/>
              <a:cs typeface="Times New Roman" panose="02020603050405020304" pitchFamily="18" charset="0"/>
            </a:endParaRPr>
          </a:p>
          <a:p>
            <a:pPr algn="just"/>
            <a:r>
              <a:rPr lang="en-US" sz="2400" dirty="0">
                <a:latin typeface="Bahnschrift" panose="020B0502040204020203" pitchFamily="34" charset="0"/>
                <a:cs typeface="Times New Roman" panose="02020603050405020304" pitchFamily="18" charset="0"/>
              </a:rPr>
              <a:t>Results were evaluated by using the Root Mean Square Percentage Error (RMSPE). The RMSPE is calculated as:</a:t>
            </a:r>
          </a:p>
        </p:txBody>
      </p:sp>
      <p:pic>
        <p:nvPicPr>
          <p:cNvPr id="2" name="Picture 1">
            <a:extLst>
              <a:ext uri="{FF2B5EF4-FFF2-40B4-BE49-F238E27FC236}">
                <a16:creationId xmlns:a16="http://schemas.microsoft.com/office/drawing/2014/main" id="{87168250-2A28-4167-B800-80574B095BC0}"/>
              </a:ext>
            </a:extLst>
          </p:cNvPr>
          <p:cNvPicPr>
            <a:picLocks noChangeAspect="1"/>
          </p:cNvPicPr>
          <p:nvPr/>
        </p:nvPicPr>
        <p:blipFill>
          <a:blip r:embed="rId2"/>
          <a:stretch>
            <a:fillRect/>
          </a:stretch>
        </p:blipFill>
        <p:spPr>
          <a:xfrm>
            <a:off x="3429414" y="2584354"/>
            <a:ext cx="5333171" cy="1381953"/>
          </a:xfrm>
          <a:prstGeom prst="rect">
            <a:avLst/>
          </a:prstGeom>
        </p:spPr>
      </p:pic>
      <p:sp>
        <p:nvSpPr>
          <p:cNvPr id="3" name="TextBox 2">
            <a:extLst>
              <a:ext uri="{FF2B5EF4-FFF2-40B4-BE49-F238E27FC236}">
                <a16:creationId xmlns:a16="http://schemas.microsoft.com/office/drawing/2014/main" id="{BCBB2229-BCF2-4274-84A4-7728B1C2701A}"/>
              </a:ext>
            </a:extLst>
          </p:cNvPr>
          <p:cNvSpPr txBox="1"/>
          <p:nvPr/>
        </p:nvSpPr>
        <p:spPr>
          <a:xfrm>
            <a:off x="2191646" y="4503268"/>
            <a:ext cx="9602788" cy="646331"/>
          </a:xfrm>
          <a:prstGeom prst="rect">
            <a:avLst/>
          </a:prstGeom>
          <a:noFill/>
        </p:spPr>
        <p:txBody>
          <a:bodyPr wrap="square" rtlCol="0">
            <a:spAutoFit/>
          </a:bodyPr>
          <a:lstStyle/>
          <a:p>
            <a:r>
              <a:rPr lang="en-US" dirty="0">
                <a:latin typeface="Bahnschrift" panose="020B0502040204020203" pitchFamily="34" charset="0"/>
              </a:rPr>
              <a:t>Where </a:t>
            </a:r>
            <a:r>
              <a:rPr lang="en-US" dirty="0" err="1">
                <a:latin typeface="Bahnschrift" panose="020B0502040204020203" pitchFamily="34" charset="0"/>
              </a:rPr>
              <a:t>yi</a:t>
            </a:r>
            <a:r>
              <a:rPr lang="en-US" dirty="0">
                <a:latin typeface="Bahnschrift" panose="020B0502040204020203" pitchFamily="34" charset="0"/>
              </a:rPr>
              <a:t> represents the sales of a single store on a particular day and the symbol ŷ​</a:t>
            </a:r>
            <a:r>
              <a:rPr lang="en-US" dirty="0" err="1">
                <a:latin typeface="Bahnschrift" panose="020B0502040204020203" pitchFamily="34" charset="0"/>
              </a:rPr>
              <a:t>i</a:t>
            </a:r>
            <a:r>
              <a:rPr lang="en-US" dirty="0">
                <a:latin typeface="Bahnschrift" panose="020B0502040204020203" pitchFamily="34" charset="0"/>
              </a:rPr>
              <a:t> represent the corresponding​ ​prediction. ​This equation ignores the value of 0 sales and the closed stores.</a:t>
            </a:r>
            <a:endParaRPr lang="en-MY" dirty="0">
              <a:latin typeface="Bahnschrift" panose="020B0502040204020203" pitchFamily="34" charset="0"/>
            </a:endParaRPr>
          </a:p>
        </p:txBody>
      </p:sp>
    </p:spTree>
    <p:extLst>
      <p:ext uri="{BB962C8B-B14F-4D97-AF65-F5344CB8AC3E}">
        <p14:creationId xmlns:p14="http://schemas.microsoft.com/office/powerpoint/2010/main" val="4277467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Best Model</a:t>
            </a:r>
          </a:p>
        </p:txBody>
      </p:sp>
      <p:graphicFrame>
        <p:nvGraphicFramePr>
          <p:cNvPr id="2" name="Table 1">
            <a:extLst>
              <a:ext uri="{FF2B5EF4-FFF2-40B4-BE49-F238E27FC236}">
                <a16:creationId xmlns:a16="http://schemas.microsoft.com/office/drawing/2014/main" id="{FFD73612-3E13-4BD4-B795-498559F9EB63}"/>
              </a:ext>
            </a:extLst>
          </p:cNvPr>
          <p:cNvGraphicFramePr>
            <a:graphicFrameLocks noGrp="1"/>
          </p:cNvGraphicFramePr>
          <p:nvPr>
            <p:extLst>
              <p:ext uri="{D42A27DB-BD31-4B8C-83A1-F6EECF244321}">
                <p14:modId xmlns:p14="http://schemas.microsoft.com/office/powerpoint/2010/main" val="3475879640"/>
              </p:ext>
            </p:extLst>
          </p:nvPr>
        </p:nvGraphicFramePr>
        <p:xfrm>
          <a:off x="2191647" y="1656522"/>
          <a:ext cx="9602787" cy="4498470"/>
        </p:xfrm>
        <a:graphic>
          <a:graphicData uri="http://schemas.openxmlformats.org/drawingml/2006/table">
            <a:tbl>
              <a:tblPr firstRow="1" firstCol="1" bandRow="1">
                <a:tableStyleId>{5C22544A-7EE6-4342-B048-85BDC9FD1C3A}</a:tableStyleId>
              </a:tblPr>
              <a:tblGrid>
                <a:gridCol w="3268249">
                  <a:extLst>
                    <a:ext uri="{9D8B030D-6E8A-4147-A177-3AD203B41FA5}">
                      <a16:colId xmlns:a16="http://schemas.microsoft.com/office/drawing/2014/main" val="2157546360"/>
                    </a:ext>
                  </a:extLst>
                </a:gridCol>
                <a:gridCol w="3132909">
                  <a:extLst>
                    <a:ext uri="{9D8B030D-6E8A-4147-A177-3AD203B41FA5}">
                      <a16:colId xmlns:a16="http://schemas.microsoft.com/office/drawing/2014/main" val="2493657928"/>
                    </a:ext>
                  </a:extLst>
                </a:gridCol>
                <a:gridCol w="3201629">
                  <a:extLst>
                    <a:ext uri="{9D8B030D-6E8A-4147-A177-3AD203B41FA5}">
                      <a16:colId xmlns:a16="http://schemas.microsoft.com/office/drawing/2014/main" val="229225355"/>
                    </a:ext>
                  </a:extLst>
                </a:gridCol>
              </a:tblGrid>
              <a:tr h="432893">
                <a:tc>
                  <a:txBody>
                    <a:bodyPr/>
                    <a:lstStyle/>
                    <a:p>
                      <a:pPr algn="ctr">
                        <a:lnSpc>
                          <a:spcPct val="115000"/>
                        </a:lnSpc>
                        <a:spcAft>
                          <a:spcPts val="1000"/>
                        </a:spcAft>
                      </a:pPr>
                      <a:r>
                        <a:rPr lang="en-US" sz="2400">
                          <a:effectLst/>
                        </a:rPr>
                        <a:t>Model</a:t>
                      </a:r>
                      <a:endParaRPr lang="en-MY"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400">
                          <a:effectLst/>
                        </a:rPr>
                        <a:t>Feature Selection</a:t>
                      </a:r>
                      <a:endParaRPr lang="en-MY"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400">
                          <a:effectLst/>
                        </a:rPr>
                        <a:t>RMSPE</a:t>
                      </a:r>
                      <a:endParaRPr lang="en-MY" sz="24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83809849"/>
                  </a:ext>
                </a:extLst>
              </a:tr>
              <a:tr h="1176155">
                <a:tc>
                  <a:txBody>
                    <a:bodyPr/>
                    <a:lstStyle/>
                    <a:p>
                      <a:pPr>
                        <a:lnSpc>
                          <a:spcPct val="115000"/>
                        </a:lnSpc>
                        <a:spcAft>
                          <a:spcPts val="1000"/>
                        </a:spcAft>
                      </a:pPr>
                      <a:r>
                        <a:rPr lang="en-US" sz="2400" dirty="0">
                          <a:solidFill>
                            <a:schemeClr val="tx1"/>
                          </a:solidFill>
                          <a:effectLst/>
                        </a:rPr>
                        <a:t>Linear Regression</a:t>
                      </a:r>
                      <a:endParaRPr lang="en-MY"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0E8E7"/>
                    </a:solidFill>
                  </a:tcPr>
                </a:tc>
                <a:tc>
                  <a:txBody>
                    <a:bodyPr/>
                    <a:lstStyle/>
                    <a:p>
                      <a:pPr algn="ctr">
                        <a:lnSpc>
                          <a:spcPct val="115000"/>
                        </a:lnSpc>
                        <a:spcAft>
                          <a:spcPts val="1000"/>
                        </a:spcAft>
                      </a:pPr>
                      <a:r>
                        <a:rPr lang="en-US" sz="2400" dirty="0">
                          <a:effectLst/>
                        </a:rPr>
                        <a:t>Random Forest</a:t>
                      </a:r>
                      <a:endParaRPr lang="en-MY"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0E8E7"/>
                    </a:solidFill>
                  </a:tcPr>
                </a:tc>
                <a:tc>
                  <a:txBody>
                    <a:bodyPr/>
                    <a:lstStyle/>
                    <a:p>
                      <a:pPr algn="ctr">
                        <a:lnSpc>
                          <a:spcPct val="115000"/>
                        </a:lnSpc>
                        <a:spcAft>
                          <a:spcPts val="1000"/>
                        </a:spcAft>
                      </a:pPr>
                      <a:r>
                        <a:rPr lang="en-US" sz="2400" dirty="0">
                          <a:effectLst/>
                        </a:rPr>
                        <a:t>0.2348</a:t>
                      </a:r>
                      <a:endParaRPr lang="en-MY" sz="2400" dirty="0">
                        <a:effectLst/>
                      </a:endParaRPr>
                    </a:p>
                    <a:p>
                      <a:pPr algn="ctr">
                        <a:lnSpc>
                          <a:spcPct val="115000"/>
                        </a:lnSpc>
                        <a:spcAft>
                          <a:spcPts val="1000"/>
                        </a:spcAft>
                      </a:pPr>
                      <a:r>
                        <a:rPr lang="en-US" sz="2400" dirty="0">
                          <a:effectLst/>
                        </a:rPr>
                        <a:t> </a:t>
                      </a:r>
                      <a:endParaRPr lang="en-MY"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0E8E7"/>
                    </a:solidFill>
                  </a:tcPr>
                </a:tc>
                <a:extLst>
                  <a:ext uri="{0D108BD9-81ED-4DB2-BD59-A6C34878D82A}">
                    <a16:rowId xmlns:a16="http://schemas.microsoft.com/office/drawing/2014/main" val="3679222499"/>
                  </a:ext>
                </a:extLst>
              </a:tr>
              <a:tr h="1518465">
                <a:tc>
                  <a:txBody>
                    <a:bodyPr/>
                    <a:lstStyle/>
                    <a:p>
                      <a:pPr>
                        <a:lnSpc>
                          <a:spcPct val="115000"/>
                        </a:lnSpc>
                        <a:spcAft>
                          <a:spcPts val="1000"/>
                        </a:spcAft>
                      </a:pPr>
                      <a:r>
                        <a:rPr lang="en-US" sz="2400" dirty="0">
                          <a:solidFill>
                            <a:schemeClr val="tx1"/>
                          </a:solidFill>
                          <a:effectLst/>
                        </a:rPr>
                        <a:t>Random Forest Regression (100 trees)</a:t>
                      </a:r>
                      <a:endParaRPr lang="en-MY"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rgbClr val="F0E8E7"/>
                    </a:solidFill>
                  </a:tcPr>
                </a:tc>
                <a:tc>
                  <a:txBody>
                    <a:bodyPr/>
                    <a:lstStyle/>
                    <a:p>
                      <a:pPr algn="ctr">
                        <a:lnSpc>
                          <a:spcPct val="115000"/>
                        </a:lnSpc>
                        <a:spcAft>
                          <a:spcPts val="1000"/>
                        </a:spcAft>
                      </a:pPr>
                      <a:r>
                        <a:rPr lang="en-US" sz="2400" dirty="0">
                          <a:effectLst/>
                        </a:rPr>
                        <a:t>XGBoost</a:t>
                      </a:r>
                      <a:endParaRPr lang="en-MY"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2400" dirty="0">
                          <a:effectLst/>
                        </a:rPr>
                        <a:t>0.1193</a:t>
                      </a:r>
                      <a:endParaRPr lang="en-MY"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9019818"/>
                  </a:ext>
                </a:extLst>
              </a:tr>
              <a:tr h="1370957">
                <a:tc>
                  <a:txBody>
                    <a:bodyPr/>
                    <a:lstStyle/>
                    <a:p>
                      <a:pPr>
                        <a:lnSpc>
                          <a:spcPct val="115000"/>
                        </a:lnSpc>
                        <a:spcAft>
                          <a:spcPts val="1000"/>
                        </a:spcAft>
                      </a:pPr>
                      <a:r>
                        <a:rPr lang="en-US" sz="2400" dirty="0">
                          <a:solidFill>
                            <a:schemeClr val="tx1"/>
                          </a:solidFill>
                          <a:effectLst/>
                        </a:rPr>
                        <a:t>Xtreme Gradient Boosting (1000 trees)</a:t>
                      </a:r>
                      <a:endParaRPr lang="en-MY" sz="24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ctr">
                        <a:lnSpc>
                          <a:spcPct val="115000"/>
                        </a:lnSpc>
                        <a:spcAft>
                          <a:spcPts val="1000"/>
                        </a:spcAft>
                      </a:pPr>
                      <a:r>
                        <a:rPr lang="en-US" sz="2400" dirty="0">
                          <a:effectLst/>
                        </a:rPr>
                        <a:t>Random Forest</a:t>
                      </a:r>
                      <a:endParaRPr lang="en-MY"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tc>
                  <a:txBody>
                    <a:bodyPr/>
                    <a:lstStyle/>
                    <a:p>
                      <a:pPr algn="ctr">
                        <a:lnSpc>
                          <a:spcPct val="115000"/>
                        </a:lnSpc>
                        <a:spcAft>
                          <a:spcPts val="1000"/>
                        </a:spcAft>
                      </a:pPr>
                      <a:r>
                        <a:rPr lang="en-US" sz="2400" dirty="0">
                          <a:effectLst/>
                        </a:rPr>
                        <a:t>0.0999</a:t>
                      </a:r>
                      <a:endParaRPr lang="en-MY" sz="2400" dirty="0">
                        <a:effectLst/>
                      </a:endParaRPr>
                    </a:p>
                    <a:p>
                      <a:pPr algn="ctr">
                        <a:lnSpc>
                          <a:spcPct val="115000"/>
                        </a:lnSpc>
                        <a:spcAft>
                          <a:spcPts val="1000"/>
                        </a:spcAft>
                      </a:pPr>
                      <a:r>
                        <a:rPr lang="en-US" sz="2400" dirty="0">
                          <a:effectLst/>
                        </a:rPr>
                        <a:t> </a:t>
                      </a:r>
                      <a:endParaRPr lang="en-MY"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3850737245"/>
                  </a:ext>
                </a:extLst>
              </a:tr>
            </a:tbl>
          </a:graphicData>
        </a:graphic>
      </p:graphicFrame>
    </p:spTree>
    <p:extLst>
      <p:ext uri="{BB962C8B-B14F-4D97-AF65-F5344CB8AC3E}">
        <p14:creationId xmlns:p14="http://schemas.microsoft.com/office/powerpoint/2010/main" val="14403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6"/>
            <a:ext cx="9602788" cy="2262781"/>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Introduction</a:t>
            </a:r>
          </a:p>
        </p:txBody>
      </p:sp>
      <p:sp>
        <p:nvSpPr>
          <p:cNvPr id="5" name="TextBox 4">
            <a:extLst>
              <a:ext uri="{FF2B5EF4-FFF2-40B4-BE49-F238E27FC236}">
                <a16:creationId xmlns:a16="http://schemas.microsoft.com/office/drawing/2014/main" id="{6FFF3F09-2EFE-4C5C-A163-E71DC6BC7BA1}"/>
              </a:ext>
            </a:extLst>
          </p:cNvPr>
          <p:cNvSpPr txBox="1"/>
          <p:nvPr/>
        </p:nvSpPr>
        <p:spPr>
          <a:xfrm>
            <a:off x="2191646" y="1807278"/>
            <a:ext cx="9284737" cy="2677656"/>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Rossmann operates over 3,000 drug stores in 7 European countries.</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Stores sales are influenced by many factors, including promotions, competition, school and state holidays, seasonality, and locality. Reliable sales forecasts enable store managers to create effective staff schedules that increase product. </a:t>
            </a:r>
          </a:p>
        </p:txBody>
      </p:sp>
    </p:spTree>
    <p:extLst>
      <p:ext uri="{BB962C8B-B14F-4D97-AF65-F5344CB8AC3E}">
        <p14:creationId xmlns:p14="http://schemas.microsoft.com/office/powerpoint/2010/main" val="310462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4A1D82-F4D6-4C2E-BDEF-EA8A80004320}"/>
              </a:ext>
            </a:extLst>
          </p:cNvPr>
          <p:cNvSpPr txBox="1"/>
          <p:nvPr/>
        </p:nvSpPr>
        <p:spPr>
          <a:xfrm>
            <a:off x="3437352" y="2521059"/>
            <a:ext cx="6409015" cy="1815882"/>
          </a:xfrm>
          <a:prstGeom prst="rect">
            <a:avLst/>
          </a:prstGeom>
          <a:noFill/>
        </p:spPr>
        <p:txBody>
          <a:bodyPr wrap="square" rtlCol="0">
            <a:spAutoFit/>
          </a:bodyPr>
          <a:lstStyle/>
          <a:p>
            <a:pPr algn="just"/>
            <a:r>
              <a:rPr lang="en-US" sz="8800" dirty="0">
                <a:latin typeface="Bahnschrift" panose="020B0502040204020203" pitchFamily="34" charset="0"/>
                <a:cs typeface="Times New Roman" panose="02020603050405020304" pitchFamily="18" charset="0"/>
              </a:rPr>
              <a:t>THANK YOU</a:t>
            </a:r>
          </a:p>
          <a:p>
            <a:pPr algn="just"/>
            <a:endParaRPr lang="en-US" sz="2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45055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6"/>
            <a:ext cx="9602788" cy="2262781"/>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Problem Statement</a:t>
            </a:r>
          </a:p>
        </p:txBody>
      </p:sp>
      <p:sp>
        <p:nvSpPr>
          <p:cNvPr id="5" name="TextBox 4">
            <a:extLst>
              <a:ext uri="{FF2B5EF4-FFF2-40B4-BE49-F238E27FC236}">
                <a16:creationId xmlns:a16="http://schemas.microsoft.com/office/drawing/2014/main" id="{6FFF3F09-2EFE-4C5C-A163-E71DC6BC7BA1}"/>
              </a:ext>
            </a:extLst>
          </p:cNvPr>
          <p:cNvSpPr txBox="1"/>
          <p:nvPr/>
        </p:nvSpPr>
        <p:spPr>
          <a:xfrm>
            <a:off x="2191646" y="1807278"/>
            <a:ext cx="9284737" cy="3416320"/>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Challenging for the store manager to forecast the right selling history.  </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Poor Inventory Management.</a:t>
            </a:r>
          </a:p>
          <a:p>
            <a:pPr algn="just"/>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rPr>
              <a:t>The Retailer still uses Excel sheet or spreadsheet for tracking their inventory system manually that is one of the biggest mistakes.</a:t>
            </a: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76938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6"/>
            <a:ext cx="9602788" cy="2262781"/>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Aim</a:t>
            </a:r>
          </a:p>
        </p:txBody>
      </p:sp>
      <p:sp>
        <p:nvSpPr>
          <p:cNvPr id="5" name="TextBox 4">
            <a:extLst>
              <a:ext uri="{FF2B5EF4-FFF2-40B4-BE49-F238E27FC236}">
                <a16:creationId xmlns:a16="http://schemas.microsoft.com/office/drawing/2014/main" id="{6FFF3F09-2EFE-4C5C-A163-E71DC6BC7BA1}"/>
              </a:ext>
            </a:extLst>
          </p:cNvPr>
          <p:cNvSpPr txBox="1"/>
          <p:nvPr/>
        </p:nvSpPr>
        <p:spPr>
          <a:xfrm>
            <a:off x="2191646" y="1807278"/>
            <a:ext cx="9284737"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Bahnschrift" panose="020B0502040204020203" pitchFamily="34" charset="0"/>
              </a:rPr>
              <a:t>The aim of this project is to develop a decision support system which will predict the sales in six weeks advance for Rossmann Drug Store. A visualization dashboard will be provided which will be showing all the relevant information about the sales of each store.</a:t>
            </a:r>
            <a:endParaRPr lang="en-MY" sz="2400" dirty="0">
              <a:latin typeface="Bahnschrift" panose="020B0502040204020203" pitchFamily="34" charset="0"/>
            </a:endParaRP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707937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6"/>
            <a:ext cx="9602788" cy="2262781"/>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Objectives</a:t>
            </a:r>
          </a:p>
        </p:txBody>
      </p:sp>
      <p:sp>
        <p:nvSpPr>
          <p:cNvPr id="5" name="TextBox 4">
            <a:extLst>
              <a:ext uri="{FF2B5EF4-FFF2-40B4-BE49-F238E27FC236}">
                <a16:creationId xmlns:a16="http://schemas.microsoft.com/office/drawing/2014/main" id="{6FFF3F09-2EFE-4C5C-A163-E71DC6BC7BA1}"/>
              </a:ext>
            </a:extLst>
          </p:cNvPr>
          <p:cNvSpPr txBox="1"/>
          <p:nvPr/>
        </p:nvSpPr>
        <p:spPr>
          <a:xfrm>
            <a:off x="1847090" y="1794026"/>
            <a:ext cx="9284737" cy="4893647"/>
          </a:xfrm>
          <a:prstGeom prst="rect">
            <a:avLst/>
          </a:prstGeom>
          <a:noFill/>
        </p:spPr>
        <p:txBody>
          <a:bodyPr wrap="square" rtlCol="0">
            <a:spAutoFit/>
          </a:bodyPr>
          <a:lstStyle/>
          <a:p>
            <a:pPr marL="742950" lvl="1" indent="-285750" algn="just">
              <a:buFont typeface="Arial" panose="020B0604020202020204" pitchFamily="34" charset="0"/>
              <a:buChar char="•"/>
            </a:pPr>
            <a:r>
              <a:rPr lang="en-US" sz="2400" dirty="0">
                <a:latin typeface="Bahnschrift" panose="020B0502040204020203" pitchFamily="34" charset="0"/>
              </a:rPr>
              <a:t>To implement visual analytics for making the data exploration easier.</a:t>
            </a:r>
          </a:p>
          <a:p>
            <a:pPr marL="742950" lvl="1" indent="-285750" algn="just">
              <a:buFont typeface="Arial" panose="020B0604020202020204" pitchFamily="34" charset="0"/>
              <a:buChar char="•"/>
            </a:pPr>
            <a:endParaRPr lang="en-MY" sz="2400" dirty="0">
              <a:latin typeface="Bahnschrift" panose="020B0502040204020203" pitchFamily="34" charset="0"/>
            </a:endParaRPr>
          </a:p>
          <a:p>
            <a:pPr marL="742950" lvl="1" indent="-285750" algn="just">
              <a:buFont typeface="Arial" panose="020B0604020202020204" pitchFamily="34" charset="0"/>
              <a:buChar char="•"/>
            </a:pPr>
            <a:r>
              <a:rPr lang="en-US" sz="2400" dirty="0">
                <a:latin typeface="Bahnschrift" panose="020B0502040204020203" pitchFamily="34" charset="0"/>
              </a:rPr>
              <a:t>To identify the significant factor that influences the sales in Rossmann Stores by using feature selection</a:t>
            </a:r>
          </a:p>
          <a:p>
            <a:pPr marL="742950" lvl="1" indent="-285750" algn="just">
              <a:buFont typeface="Arial" panose="020B0604020202020204" pitchFamily="34" charset="0"/>
              <a:buChar char="•"/>
            </a:pPr>
            <a:endParaRPr lang="en-MY" sz="2400" dirty="0">
              <a:latin typeface="Bahnschrift" panose="020B0502040204020203" pitchFamily="34" charset="0"/>
            </a:endParaRPr>
          </a:p>
          <a:p>
            <a:pPr marL="742950" lvl="1" indent="-285750" algn="just">
              <a:buFont typeface="Arial" panose="020B0604020202020204" pitchFamily="34" charset="0"/>
              <a:buChar char="•"/>
            </a:pPr>
            <a:r>
              <a:rPr lang="en-US" sz="2400" dirty="0">
                <a:latin typeface="Bahnschrift" panose="020B0502040204020203" pitchFamily="34" charset="0"/>
              </a:rPr>
              <a:t>To develop a single model for predicting the sales of 1,115 Rossmann Drug Stores</a:t>
            </a:r>
          </a:p>
          <a:p>
            <a:pPr marL="742950" lvl="1" indent="-285750" algn="just">
              <a:buFont typeface="Arial" panose="020B0604020202020204" pitchFamily="34" charset="0"/>
              <a:buChar char="•"/>
            </a:pPr>
            <a:endParaRPr lang="en-MY" sz="2400" dirty="0">
              <a:latin typeface="Bahnschrift" panose="020B0502040204020203" pitchFamily="34" charset="0"/>
            </a:endParaRPr>
          </a:p>
          <a:p>
            <a:pPr marL="742950" lvl="1" indent="-285750" algn="just">
              <a:buFont typeface="Arial" panose="020B0604020202020204" pitchFamily="34" charset="0"/>
              <a:buChar char="•"/>
            </a:pPr>
            <a:r>
              <a:rPr lang="en-US" sz="2400" dirty="0">
                <a:latin typeface="Bahnschrift" panose="020B0502040204020203" pitchFamily="34" charset="0"/>
              </a:rPr>
              <a:t>To evaluate the predicting model and identify the most accurate model which is suitable for the data sets of Rossmann Drug Stores.</a:t>
            </a:r>
            <a:endParaRPr lang="en-MY" sz="2400" dirty="0">
              <a:latin typeface="Bahnschrift" panose="020B0502040204020203" pitchFamily="34" charset="0"/>
            </a:endParaRP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99118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6"/>
            <a:ext cx="9602788" cy="2262781"/>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Functionality</a:t>
            </a:r>
          </a:p>
        </p:txBody>
      </p:sp>
      <p:sp>
        <p:nvSpPr>
          <p:cNvPr id="5" name="TextBox 4">
            <a:extLst>
              <a:ext uri="{FF2B5EF4-FFF2-40B4-BE49-F238E27FC236}">
                <a16:creationId xmlns:a16="http://schemas.microsoft.com/office/drawing/2014/main" id="{6FFF3F09-2EFE-4C5C-A163-E71DC6BC7BA1}"/>
              </a:ext>
            </a:extLst>
          </p:cNvPr>
          <p:cNvSpPr txBox="1"/>
          <p:nvPr/>
        </p:nvSpPr>
        <p:spPr>
          <a:xfrm>
            <a:off x="2191646" y="1807278"/>
            <a:ext cx="9284737" cy="3416320"/>
          </a:xfrm>
          <a:prstGeom prst="rect">
            <a:avLst/>
          </a:prstGeom>
          <a:noFill/>
        </p:spPr>
        <p:txBody>
          <a:bodyPr wrap="square" rtlCol="0">
            <a:spAutoFit/>
          </a:bodyPr>
          <a:lstStyle/>
          <a:p>
            <a:pPr marL="285750" lvl="0" indent="-285750" algn="just">
              <a:buFont typeface="Arial" panose="020B0604020202020204" pitchFamily="34" charset="0"/>
              <a:buChar char="•"/>
            </a:pPr>
            <a:r>
              <a:rPr lang="en-US" sz="2400" dirty="0">
                <a:latin typeface="Bahnschrift" panose="020B0502040204020203" pitchFamily="34" charset="0"/>
              </a:rPr>
              <a:t>To generate a single model which will analyze the sales prediction of 1,115 Rossmann drug stores in six-week advance.</a:t>
            </a:r>
          </a:p>
          <a:p>
            <a:pPr marL="285750" lvl="0" indent="-285750" algn="just">
              <a:buFont typeface="Arial" panose="020B0604020202020204" pitchFamily="34" charset="0"/>
              <a:buChar char="•"/>
            </a:pPr>
            <a:endParaRPr lang="en-MY" sz="2400" dirty="0">
              <a:latin typeface="Bahnschrift" panose="020B0502040204020203" pitchFamily="34" charset="0"/>
            </a:endParaRPr>
          </a:p>
          <a:p>
            <a:pPr marL="285750" lvl="0" indent="-285750" algn="just">
              <a:buFont typeface="Arial" panose="020B0604020202020204" pitchFamily="34" charset="0"/>
              <a:buChar char="•"/>
            </a:pPr>
            <a:r>
              <a:rPr lang="en-US" sz="2400" dirty="0">
                <a:latin typeface="Bahnschrift" panose="020B0502040204020203" pitchFamily="34" charset="0"/>
              </a:rPr>
              <a:t>To allow the user a visual interface which will show an important feature that contributes to the sales.</a:t>
            </a:r>
          </a:p>
          <a:p>
            <a:pPr marL="285750" lvl="0" indent="-285750" algn="just">
              <a:buFont typeface="Arial" panose="020B0604020202020204" pitchFamily="34" charset="0"/>
              <a:buChar char="•"/>
            </a:pPr>
            <a:endParaRPr lang="en-MY" sz="2400" dirty="0">
              <a:latin typeface="Bahnschrift" panose="020B0502040204020203" pitchFamily="34" charset="0"/>
            </a:endParaRPr>
          </a:p>
          <a:p>
            <a:pPr marL="285750" lvl="0" indent="-285750" algn="just">
              <a:buFont typeface="Arial" panose="020B0604020202020204" pitchFamily="34" charset="0"/>
              <a:buChar char="•"/>
            </a:pPr>
            <a:r>
              <a:rPr lang="en-US" sz="2400" dirty="0">
                <a:latin typeface="Bahnschrift" panose="020B0502040204020203" pitchFamily="34" charset="0"/>
              </a:rPr>
              <a:t>To predict the sales by identifying some trends and pattern in the data. </a:t>
            </a:r>
            <a:endParaRPr lang="en-MY" sz="2400" dirty="0">
              <a:latin typeface="Bahnschrift" panose="020B0502040204020203" pitchFamily="34" charset="0"/>
            </a:endParaRP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604819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6"/>
            <a:ext cx="9602788" cy="2262781"/>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Technical Research</a:t>
            </a:r>
          </a:p>
        </p:txBody>
      </p:sp>
      <p:sp>
        <p:nvSpPr>
          <p:cNvPr id="5" name="TextBox 4">
            <a:extLst>
              <a:ext uri="{FF2B5EF4-FFF2-40B4-BE49-F238E27FC236}">
                <a16:creationId xmlns:a16="http://schemas.microsoft.com/office/drawing/2014/main" id="{6FFF3F09-2EFE-4C5C-A163-E71DC6BC7BA1}"/>
              </a:ext>
            </a:extLst>
          </p:cNvPr>
          <p:cNvSpPr txBox="1"/>
          <p:nvPr/>
        </p:nvSpPr>
        <p:spPr>
          <a:xfrm>
            <a:off x="2191646" y="1807278"/>
            <a:ext cx="9284737"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Bahnschrift" panose="020B0502040204020203" pitchFamily="34" charset="0"/>
              </a:rPr>
              <a:t>Python’s pandas and NumPy packages were used for cleaning data and exploratory analysis.</a:t>
            </a:r>
          </a:p>
          <a:p>
            <a:pPr marL="571500" indent="-571500" algn="just">
              <a:buFont typeface="Arial" panose="020B0604020202020204" pitchFamily="34" charset="0"/>
              <a:buChar char="•"/>
            </a:pPr>
            <a:endParaRPr lang="en-US" sz="2400" dirty="0">
              <a:latin typeface="Bahnschrift" panose="020B0502040204020203" pitchFamily="34" charset="0"/>
            </a:endParaRPr>
          </a:p>
          <a:p>
            <a:pPr marL="342900" indent="-342900" algn="just">
              <a:buFont typeface="Arial" panose="020B0604020202020204" pitchFamily="34" charset="0"/>
              <a:buChar char="•"/>
            </a:pPr>
            <a:r>
              <a:rPr lang="en-US" sz="2400" dirty="0">
                <a:latin typeface="Bahnschrift" panose="020B0502040204020203" pitchFamily="34" charset="0"/>
              </a:rPr>
              <a:t>Python’s Scikit-Learn package was used for developing prediction models.</a:t>
            </a:r>
          </a:p>
          <a:p>
            <a:pPr marL="571500" indent="-571500" algn="just">
              <a:buFont typeface="Arial" panose="020B0604020202020204" pitchFamily="34" charset="0"/>
              <a:buChar char="•"/>
            </a:pPr>
            <a:endParaRPr lang="en-US" sz="2400" dirty="0">
              <a:latin typeface="Bahnschrift" panose="020B0502040204020203" pitchFamily="34" charset="0"/>
            </a:endParaRPr>
          </a:p>
          <a:p>
            <a:pPr marL="342900" indent="-342900" algn="just">
              <a:buFont typeface="Arial" panose="020B0604020202020204" pitchFamily="34" charset="0"/>
              <a:buChar char="•"/>
            </a:pPr>
            <a:r>
              <a:rPr lang="en-US" sz="2400" dirty="0">
                <a:latin typeface="Bahnschrift" panose="020B0502040204020203" pitchFamily="34" charset="0"/>
              </a:rPr>
              <a:t>Python XGBoost package was used for developing Xtreme Gradient Boosting models.</a:t>
            </a:r>
          </a:p>
          <a:p>
            <a:pPr marL="571500" indent="-571500" algn="just">
              <a:buFont typeface="Arial" panose="020B0604020202020204" pitchFamily="34" charset="0"/>
              <a:buChar char="•"/>
            </a:pPr>
            <a:endParaRPr lang="en-US" sz="2400" dirty="0">
              <a:latin typeface="Bahnschrift" panose="020B0502040204020203" pitchFamily="34" charset="0"/>
            </a:endParaRPr>
          </a:p>
          <a:p>
            <a:pPr marL="342900" indent="-342900" algn="just">
              <a:buFont typeface="Arial" panose="020B0604020202020204" pitchFamily="34" charset="0"/>
              <a:buChar char="•"/>
            </a:pPr>
            <a:r>
              <a:rPr lang="en-US" sz="2400" dirty="0">
                <a:latin typeface="Bahnschrift" panose="020B0502040204020203" pitchFamily="34" charset="0"/>
              </a:rPr>
              <a:t>Tableau was used for data visualization.</a:t>
            </a: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50079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Data Understanding</a:t>
            </a:r>
          </a:p>
        </p:txBody>
      </p:sp>
      <p:sp>
        <p:nvSpPr>
          <p:cNvPr id="5" name="TextBox 4">
            <a:extLst>
              <a:ext uri="{FF2B5EF4-FFF2-40B4-BE49-F238E27FC236}">
                <a16:creationId xmlns:a16="http://schemas.microsoft.com/office/drawing/2014/main" id="{6FFF3F09-2EFE-4C5C-A163-E71DC6BC7BA1}"/>
              </a:ext>
            </a:extLst>
          </p:cNvPr>
          <p:cNvSpPr txBox="1"/>
          <p:nvPr/>
        </p:nvSpPr>
        <p:spPr>
          <a:xfrm>
            <a:off x="2191646" y="1595021"/>
            <a:ext cx="9284737" cy="5262979"/>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Data provided by Rossmann as part of a Kaggle competition to predict sales.</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Three datasets have been provided a training data, testing data and  store data.</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Training and testing data contains 1017210 and 41089 records respectively containing historic sales data which is presented store-wise.</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Store data contains a lot of supplemental information like store type, assortment level, promos used and competition related data. </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75201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04A905-F5EA-4A6A-A118-AF623E16E65B}"/>
              </a:ext>
            </a:extLst>
          </p:cNvPr>
          <p:cNvSpPr txBox="1">
            <a:spLocks/>
          </p:cNvSpPr>
          <p:nvPr/>
        </p:nvSpPr>
        <p:spPr>
          <a:xfrm>
            <a:off x="2191646" y="662637"/>
            <a:ext cx="9602788" cy="848112"/>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MY" b="1" dirty="0"/>
              <a:t>Data Preparation</a:t>
            </a:r>
          </a:p>
        </p:txBody>
      </p:sp>
      <p:sp>
        <p:nvSpPr>
          <p:cNvPr id="5" name="TextBox 4">
            <a:extLst>
              <a:ext uri="{FF2B5EF4-FFF2-40B4-BE49-F238E27FC236}">
                <a16:creationId xmlns:a16="http://schemas.microsoft.com/office/drawing/2014/main" id="{6FFF3F09-2EFE-4C5C-A163-E71DC6BC7BA1}"/>
              </a:ext>
            </a:extLst>
          </p:cNvPr>
          <p:cNvSpPr txBox="1"/>
          <p:nvPr/>
        </p:nvSpPr>
        <p:spPr>
          <a:xfrm>
            <a:off x="2191646" y="1595021"/>
            <a:ext cx="9735311" cy="4154984"/>
          </a:xfrm>
          <a:prstGeom prst="rect">
            <a:avLst/>
          </a:prstGeom>
          <a:noFill/>
        </p:spPr>
        <p:txBody>
          <a:bodyPr wrap="square" rtlCol="0">
            <a:spAutoFit/>
          </a:bodyPr>
          <a:lstStyle/>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Replacing missing value by imputing zero, one and the mean value of the variables. </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Outlier Detection by plotting histogram and boxplots</a:t>
            </a:r>
          </a:p>
          <a:p>
            <a:pPr algn="just"/>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Converting Categorical to Numerical variables by using One-Hot encoding.</a:t>
            </a:r>
          </a:p>
          <a:p>
            <a:pPr marL="457200" indent="-457200" algn="just">
              <a:buFont typeface="Arial" panose="020B0604020202020204" pitchFamily="34" charset="0"/>
              <a:buChar char="•"/>
            </a:pPr>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Data Integrated by merging the train and store dataset. </a:t>
            </a:r>
          </a:p>
          <a:p>
            <a:pPr algn="just"/>
            <a:endParaRPr lang="en-US" sz="2400" dirty="0">
              <a:latin typeface="Bahnschrift" panose="020B0502040204020203" pitchFamily="34" charset="0"/>
              <a:cs typeface="Times New Roman" panose="02020603050405020304" pitchFamily="18" charset="0"/>
            </a:endParaRPr>
          </a:p>
          <a:p>
            <a:pPr marL="457200" indent="-457200" algn="just">
              <a:buFont typeface="Arial" panose="020B0604020202020204" pitchFamily="34" charset="0"/>
              <a:buChar char="•"/>
            </a:pPr>
            <a:r>
              <a:rPr lang="en-US" sz="2400" dirty="0">
                <a:latin typeface="Bahnschrift" panose="020B0502040204020203" pitchFamily="34" charset="0"/>
                <a:cs typeface="Times New Roman" panose="02020603050405020304" pitchFamily="18" charset="0"/>
              </a:rPr>
              <a:t>Log transformation is applied to the right skewed data. </a:t>
            </a:r>
          </a:p>
        </p:txBody>
      </p:sp>
    </p:spTree>
    <p:extLst>
      <p:ext uri="{BB962C8B-B14F-4D97-AF65-F5344CB8AC3E}">
        <p14:creationId xmlns:p14="http://schemas.microsoft.com/office/powerpoint/2010/main" val="11523325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29</TotalTime>
  <Words>599</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Bahnschrift</vt:lpstr>
      <vt:lpstr>Calibri</vt:lpstr>
      <vt:lpstr>Century Gothic</vt:lpstr>
      <vt:lpstr>Times New Roman</vt:lpstr>
      <vt:lpstr>Wingdings 3</vt:lpstr>
      <vt:lpstr>Wisp</vt:lpstr>
      <vt:lpstr>Predicting Sales For Rossmann Drug Stores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Sales For Rossmann Drug Stores</dc:title>
  <dc:creator>SHAMEE MRIMMOAEE AHMED</dc:creator>
  <cp:lastModifiedBy>SHAMEE MRIMMOAEE AHMED</cp:lastModifiedBy>
  <cp:revision>4</cp:revision>
  <dcterms:created xsi:type="dcterms:W3CDTF">2019-01-27T14:55:36Z</dcterms:created>
  <dcterms:modified xsi:type="dcterms:W3CDTF">2019-01-27T15:25:30Z</dcterms:modified>
</cp:coreProperties>
</file>