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30267275" cy="42794238"/>
  <p:notesSz cx="6858000" cy="9144000"/>
  <p:defaultTextStyle>
    <a:defPPr>
      <a:defRPr lang="en-US"/>
    </a:defPPr>
    <a:lvl1pPr marL="0" algn="l" defTabSz="3339874" rtl="0" eaLnBrk="1" latinLnBrk="0" hangingPunct="1">
      <a:defRPr sz="6600" kern="1200">
        <a:solidFill>
          <a:schemeClr val="tx1"/>
        </a:solidFill>
        <a:latin typeface="+mn-lt"/>
        <a:ea typeface="+mn-ea"/>
        <a:cs typeface="+mn-cs"/>
      </a:defRPr>
    </a:lvl1pPr>
    <a:lvl2pPr marL="1669937" algn="l" defTabSz="3339874" rtl="0" eaLnBrk="1" latinLnBrk="0" hangingPunct="1">
      <a:defRPr sz="6600" kern="1200">
        <a:solidFill>
          <a:schemeClr val="tx1"/>
        </a:solidFill>
        <a:latin typeface="+mn-lt"/>
        <a:ea typeface="+mn-ea"/>
        <a:cs typeface="+mn-cs"/>
      </a:defRPr>
    </a:lvl2pPr>
    <a:lvl3pPr marL="3339874" algn="l" defTabSz="3339874" rtl="0" eaLnBrk="1" latinLnBrk="0" hangingPunct="1">
      <a:defRPr sz="6600" kern="1200">
        <a:solidFill>
          <a:schemeClr val="tx1"/>
        </a:solidFill>
        <a:latin typeface="+mn-lt"/>
        <a:ea typeface="+mn-ea"/>
        <a:cs typeface="+mn-cs"/>
      </a:defRPr>
    </a:lvl3pPr>
    <a:lvl4pPr marL="5009813" algn="l" defTabSz="3339874" rtl="0" eaLnBrk="1" latinLnBrk="0" hangingPunct="1">
      <a:defRPr sz="6600" kern="1200">
        <a:solidFill>
          <a:schemeClr val="tx1"/>
        </a:solidFill>
        <a:latin typeface="+mn-lt"/>
        <a:ea typeface="+mn-ea"/>
        <a:cs typeface="+mn-cs"/>
      </a:defRPr>
    </a:lvl4pPr>
    <a:lvl5pPr marL="6679751" algn="l" defTabSz="3339874" rtl="0" eaLnBrk="1" latinLnBrk="0" hangingPunct="1">
      <a:defRPr sz="6600" kern="1200">
        <a:solidFill>
          <a:schemeClr val="tx1"/>
        </a:solidFill>
        <a:latin typeface="+mn-lt"/>
        <a:ea typeface="+mn-ea"/>
        <a:cs typeface="+mn-cs"/>
      </a:defRPr>
    </a:lvl5pPr>
    <a:lvl6pPr marL="8349688" algn="l" defTabSz="3339874" rtl="0" eaLnBrk="1" latinLnBrk="0" hangingPunct="1">
      <a:defRPr sz="6600" kern="1200">
        <a:solidFill>
          <a:schemeClr val="tx1"/>
        </a:solidFill>
        <a:latin typeface="+mn-lt"/>
        <a:ea typeface="+mn-ea"/>
        <a:cs typeface="+mn-cs"/>
      </a:defRPr>
    </a:lvl6pPr>
    <a:lvl7pPr marL="10019626" algn="l" defTabSz="3339874" rtl="0" eaLnBrk="1" latinLnBrk="0" hangingPunct="1">
      <a:defRPr sz="6600" kern="1200">
        <a:solidFill>
          <a:schemeClr val="tx1"/>
        </a:solidFill>
        <a:latin typeface="+mn-lt"/>
        <a:ea typeface="+mn-ea"/>
        <a:cs typeface="+mn-cs"/>
      </a:defRPr>
    </a:lvl7pPr>
    <a:lvl8pPr marL="11689563" algn="l" defTabSz="3339874" rtl="0" eaLnBrk="1" latinLnBrk="0" hangingPunct="1">
      <a:defRPr sz="6600" kern="1200">
        <a:solidFill>
          <a:schemeClr val="tx1"/>
        </a:solidFill>
        <a:latin typeface="+mn-lt"/>
        <a:ea typeface="+mn-ea"/>
        <a:cs typeface="+mn-cs"/>
      </a:defRPr>
    </a:lvl8pPr>
    <a:lvl9pPr marL="13359500" algn="l" defTabSz="3339874" rtl="0" eaLnBrk="1" latinLnBrk="0" hangingPunct="1">
      <a:defRPr sz="6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FFFF"/>
    <a:srgbClr val="B40000"/>
    <a:srgbClr val="C3260C"/>
    <a:srgbClr val="618197"/>
    <a:srgbClr val="969696"/>
    <a:srgbClr val="000000"/>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911" autoAdjust="0"/>
  </p:normalViewPr>
  <p:slideViewPr>
    <p:cSldViewPr>
      <p:cViewPr>
        <p:scale>
          <a:sx n="25" d="100"/>
          <a:sy n="25" d="100"/>
        </p:scale>
        <p:origin x="1356" y="18"/>
      </p:cViewPr>
      <p:guideLst>
        <p:guide orient="horz" pos="13479"/>
        <p:guide pos="95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2" name="Text Placeholder 61"/>
          <p:cNvSpPr>
            <a:spLocks noGrp="1"/>
          </p:cNvSpPr>
          <p:nvPr userDrawn="1">
            <p:ph type="body" sz="quarter" idx="10" hasCustomPrompt="1"/>
          </p:nvPr>
        </p:nvSpPr>
        <p:spPr>
          <a:xfrm>
            <a:off x="34422" y="-343299"/>
            <a:ext cx="19718371" cy="4473212"/>
          </a:xfrm>
        </p:spPr>
        <p:txBody>
          <a:bodyPr/>
          <a:lstStyle>
            <a:lvl1pPr marL="0" indent="0" algn="l">
              <a:buNone/>
              <a:defRPr sz="11700"/>
            </a:lvl1pPr>
            <a:lvl5pPr>
              <a:defRPr/>
            </a:lvl5pPr>
          </a:lstStyle>
          <a:p>
            <a:pPr algn="r"/>
            <a:r>
              <a:rPr lang="en-US" sz="8000" b="1" i="1" dirty="0">
                <a:solidFill>
                  <a:schemeClr val="bg2">
                    <a:lumMod val="25000"/>
                  </a:schemeClr>
                </a:solidFill>
                <a:cs typeface="Arial" pitchFamily="34" charset="0"/>
              </a:rPr>
              <a:t>This is a Scientific Poster Template created by </a:t>
            </a:r>
            <a:r>
              <a:rPr lang="en-US" sz="8000" b="1" i="1" dirty="0" err="1">
                <a:solidFill>
                  <a:schemeClr val="bg2">
                    <a:lumMod val="25000"/>
                  </a:schemeClr>
                </a:solidFill>
                <a:cs typeface="Arial" pitchFamily="34" charset="0"/>
              </a:rPr>
              <a:t>Graphicsland</a:t>
            </a:r>
            <a:r>
              <a:rPr lang="en-US" sz="8000" b="1" i="1" dirty="0">
                <a:solidFill>
                  <a:schemeClr val="bg2">
                    <a:lumMod val="25000"/>
                  </a:schemeClr>
                </a:solidFill>
                <a:cs typeface="Arial" pitchFamily="34" charset="0"/>
              </a:rPr>
              <a:t> &amp; </a:t>
            </a:r>
            <a:br>
              <a:rPr lang="en-US" sz="8000" b="1" i="1" dirty="0">
                <a:solidFill>
                  <a:schemeClr val="bg2">
                    <a:lumMod val="25000"/>
                  </a:schemeClr>
                </a:solidFill>
                <a:cs typeface="Arial" pitchFamily="34" charset="0"/>
              </a:rPr>
            </a:br>
            <a:r>
              <a:rPr lang="en-US" sz="8000" b="1" i="1" dirty="0">
                <a:solidFill>
                  <a:schemeClr val="bg2">
                    <a:lumMod val="25000"/>
                  </a:schemeClr>
                </a:solidFill>
                <a:cs typeface="Arial" pitchFamily="34" charset="0"/>
              </a:rPr>
              <a:t>MakeSigns.com  - Your poster title would go on these lines</a:t>
            </a:r>
          </a:p>
          <a:p>
            <a:pPr lvl="0"/>
            <a:endParaRPr lang="en-US" dirty="0"/>
          </a:p>
        </p:txBody>
      </p:sp>
      <p:sp>
        <p:nvSpPr>
          <p:cNvPr id="64" name="Text Placeholder 63"/>
          <p:cNvSpPr>
            <a:spLocks noGrp="1"/>
          </p:cNvSpPr>
          <p:nvPr userDrawn="1">
            <p:ph type="body" sz="quarter" idx="11" hasCustomPrompt="1"/>
          </p:nvPr>
        </p:nvSpPr>
        <p:spPr>
          <a:xfrm>
            <a:off x="76356" y="3714778"/>
            <a:ext cx="21623676" cy="3559995"/>
          </a:xfrm>
        </p:spPr>
        <p:txBody>
          <a:bodyPr/>
          <a:lstStyle>
            <a:lvl1pPr marL="0" indent="0" algn="l">
              <a:buNone/>
              <a:defRPr sz="11700"/>
            </a:lvl1pPr>
          </a:lstStyle>
          <a:p>
            <a:pPr algn="r"/>
            <a:r>
              <a:rPr lang="en-US" sz="4300" dirty="0">
                <a:solidFill>
                  <a:schemeClr val="bg2">
                    <a:lumMod val="25000"/>
                  </a:schemeClr>
                </a:solidFill>
                <a:cs typeface="Arial" pitchFamily="34" charset="0"/>
              </a:rPr>
              <a:t>Author Name, RN</a:t>
            </a:r>
            <a:r>
              <a:rPr lang="en-US" sz="4300" baseline="30000" dirty="0">
                <a:solidFill>
                  <a:schemeClr val="bg2">
                    <a:lumMod val="25000"/>
                  </a:schemeClr>
                </a:solidFill>
                <a:cs typeface="Arial" pitchFamily="34" charset="0"/>
              </a:rPr>
              <a:t>1</a:t>
            </a:r>
            <a:r>
              <a:rPr lang="en-US" sz="4300" dirty="0">
                <a:solidFill>
                  <a:schemeClr val="bg2">
                    <a:lumMod val="25000"/>
                  </a:schemeClr>
                </a:solidFill>
                <a:cs typeface="Arial" pitchFamily="34" charset="0"/>
              </a:rPr>
              <a:t>; Author Name, Ph.D</a:t>
            </a:r>
            <a:r>
              <a:rPr lang="en-US" sz="4300" baseline="30000" dirty="0">
                <a:solidFill>
                  <a:schemeClr val="bg2">
                    <a:lumMod val="25000"/>
                  </a:schemeClr>
                </a:solidFill>
                <a:cs typeface="Arial" pitchFamily="34" charset="0"/>
              </a:rPr>
              <a:t>2</a:t>
            </a:r>
            <a:r>
              <a:rPr lang="en-US" sz="4300" dirty="0">
                <a:solidFill>
                  <a:schemeClr val="bg2">
                    <a:lumMod val="25000"/>
                  </a:schemeClr>
                </a:solidFill>
                <a:cs typeface="Arial" pitchFamily="34" charset="0"/>
              </a:rPr>
              <a:t>, Author Name, RN</a:t>
            </a:r>
            <a:r>
              <a:rPr lang="en-US" sz="4300" baseline="30000" dirty="0">
                <a:solidFill>
                  <a:schemeClr val="bg2">
                    <a:lumMod val="25000"/>
                  </a:schemeClr>
                </a:solidFill>
                <a:cs typeface="Arial" pitchFamily="34" charset="0"/>
              </a:rPr>
              <a:t>2,3</a:t>
            </a:r>
            <a:r>
              <a:rPr lang="en-US" sz="4300" dirty="0">
                <a:solidFill>
                  <a:schemeClr val="bg2">
                    <a:lumMod val="25000"/>
                  </a:schemeClr>
                </a:solidFill>
                <a:cs typeface="Arial" pitchFamily="34" charset="0"/>
              </a:rPr>
              <a:t>; Author Name, Ph.D</a:t>
            </a:r>
            <a:r>
              <a:rPr lang="en-US" sz="4300" baseline="30000" dirty="0">
                <a:solidFill>
                  <a:schemeClr val="bg2">
                    <a:lumMod val="25000"/>
                  </a:schemeClr>
                </a:solidFill>
                <a:cs typeface="Arial" pitchFamily="34" charset="0"/>
              </a:rPr>
              <a:t>1,4</a:t>
            </a:r>
            <a:r>
              <a:rPr lang="en-US" sz="4300" dirty="0">
                <a:solidFill>
                  <a:schemeClr val="bg2">
                    <a:lumMod val="25000"/>
                  </a:schemeClr>
                </a:solidFill>
                <a:cs typeface="Arial" pitchFamily="34" charset="0"/>
              </a:rPr>
              <a:t> </a:t>
            </a:r>
            <a:br>
              <a:rPr lang="en-US" sz="4300" dirty="0">
                <a:solidFill>
                  <a:schemeClr val="bg2">
                    <a:lumMod val="25000"/>
                  </a:schemeClr>
                </a:solidFill>
                <a:cs typeface="Arial" pitchFamily="34" charset="0"/>
              </a:rPr>
            </a:br>
            <a:r>
              <a:rPr lang="en-US" sz="4300" baseline="30000" dirty="0">
                <a:solidFill>
                  <a:schemeClr val="bg2">
                    <a:lumMod val="25000"/>
                  </a:schemeClr>
                </a:solidFill>
                <a:cs typeface="Arial" pitchFamily="34" charset="0"/>
              </a:rPr>
              <a:t>1</a:t>
            </a:r>
            <a:r>
              <a:rPr lang="en-US" sz="4300" dirty="0">
                <a:solidFill>
                  <a:schemeClr val="bg2">
                    <a:lumMod val="25000"/>
                  </a:schemeClr>
                </a:solidFill>
                <a:cs typeface="Arial" pitchFamily="34" charset="0"/>
              </a:rPr>
              <a:t>Name of University, City, State; </a:t>
            </a:r>
            <a:r>
              <a:rPr lang="en-US" sz="4300" baseline="30000" dirty="0">
                <a:solidFill>
                  <a:schemeClr val="bg2">
                    <a:lumMod val="25000"/>
                  </a:schemeClr>
                </a:solidFill>
                <a:cs typeface="Arial" pitchFamily="34" charset="0"/>
              </a:rPr>
              <a:t>2</a:t>
            </a:r>
            <a:r>
              <a:rPr lang="en-US" sz="4300" dirty="0">
                <a:solidFill>
                  <a:schemeClr val="bg2">
                    <a:lumMod val="25000"/>
                  </a:schemeClr>
                </a:solidFill>
                <a:cs typeface="Arial" pitchFamily="34" charset="0"/>
              </a:rPr>
              <a:t>Name of University, City, State; </a:t>
            </a:r>
            <a:r>
              <a:rPr lang="en-US" sz="4300" baseline="30000" dirty="0">
                <a:solidFill>
                  <a:schemeClr val="bg2">
                    <a:lumMod val="25000"/>
                  </a:schemeClr>
                </a:solidFill>
                <a:cs typeface="Arial" pitchFamily="34" charset="0"/>
              </a:rPr>
              <a:t>3</a:t>
            </a:r>
            <a:r>
              <a:rPr lang="en-US" sz="4300" dirty="0">
                <a:solidFill>
                  <a:schemeClr val="bg2">
                    <a:lumMod val="25000"/>
                  </a:schemeClr>
                </a:solidFill>
                <a:cs typeface="Arial" pitchFamily="34" charset="0"/>
              </a:rPr>
              <a:t>Name of University, City, State; </a:t>
            </a:r>
            <a:r>
              <a:rPr lang="en-US" sz="4300" baseline="30000" dirty="0">
                <a:solidFill>
                  <a:schemeClr val="bg2">
                    <a:lumMod val="25000"/>
                  </a:schemeClr>
                </a:solidFill>
                <a:cs typeface="Arial" pitchFamily="34" charset="0"/>
              </a:rPr>
              <a:t>4</a:t>
            </a:r>
            <a:r>
              <a:rPr lang="en-US" sz="4300" dirty="0">
                <a:solidFill>
                  <a:schemeClr val="bg2">
                    <a:lumMod val="25000"/>
                  </a:schemeClr>
                </a:solidFill>
                <a:cs typeface="Arial" pitchFamily="34" charset="0"/>
              </a:rPr>
              <a:t>Name of University, City, State; </a:t>
            </a:r>
          </a:p>
          <a:p>
            <a:pPr lvl="0"/>
            <a:endParaRPr lang="en-US" dirty="0"/>
          </a:p>
        </p:txBody>
      </p:sp>
    </p:spTree>
    <p:extLst>
      <p:ext uri="{BB962C8B-B14F-4D97-AF65-F5344CB8AC3E}">
        <p14:creationId xmlns:p14="http://schemas.microsoft.com/office/powerpoint/2010/main" val="327550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0D83B-9652-4AB2-B7A6-4274F2D3DEE9}"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19223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668215" y="5487968"/>
            <a:ext cx="16342227" cy="1168421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31023" y="5487968"/>
            <a:ext cx="48532735" cy="116842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0D83B-9652-4AB2-B7A6-4274F2D3DEE9}"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389703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0D83B-9652-4AB2-B7A6-4274F2D3DEE9}"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74278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584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31026" y="31956997"/>
            <a:ext cx="32437480" cy="90373113"/>
          </a:xfrm>
        </p:spPr>
        <p:txBody>
          <a:bodyPr/>
          <a:lstStyle>
            <a:lvl1pPr>
              <a:defRPr sz="103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6572959" y="31956997"/>
            <a:ext cx="32437483" cy="90373113"/>
          </a:xfrm>
        </p:spPr>
        <p:txBody>
          <a:bodyPr/>
          <a:lstStyle>
            <a:lvl1pPr>
              <a:defRPr sz="103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00D83B-9652-4AB2-B7A6-4274F2D3DEE9}" type="datetimeFigureOut">
              <a:rPr lang="en-US" smtClean="0"/>
              <a:pPr/>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4101854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4" y="1713755"/>
            <a:ext cx="27240547" cy="713237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366" y="9579177"/>
            <a:ext cx="13373303" cy="3992144"/>
          </a:xfrm>
        </p:spPr>
        <p:txBody>
          <a:bodyPr anchor="b"/>
          <a:lstStyle>
            <a:lvl1pPr marL="0" indent="0">
              <a:buNone/>
              <a:defRPr sz="8800" b="1"/>
            </a:lvl1pPr>
            <a:lvl2pPr marL="1669937" indent="0">
              <a:buNone/>
              <a:defRPr sz="7300" b="1"/>
            </a:lvl2pPr>
            <a:lvl3pPr marL="3339874" indent="0">
              <a:buNone/>
              <a:defRPr sz="6600" b="1"/>
            </a:lvl3pPr>
            <a:lvl4pPr marL="5009813" indent="0">
              <a:buNone/>
              <a:defRPr sz="5900" b="1"/>
            </a:lvl4pPr>
            <a:lvl5pPr marL="6679751" indent="0">
              <a:buNone/>
              <a:defRPr sz="5900" b="1"/>
            </a:lvl5pPr>
            <a:lvl6pPr marL="8349688" indent="0">
              <a:buNone/>
              <a:defRPr sz="5900" b="1"/>
            </a:lvl6pPr>
            <a:lvl7pPr marL="10019626" indent="0">
              <a:buNone/>
              <a:defRPr sz="5900" b="1"/>
            </a:lvl7pPr>
            <a:lvl8pPr marL="11689563" indent="0">
              <a:buNone/>
              <a:defRPr sz="5900" b="1"/>
            </a:lvl8pPr>
            <a:lvl9pPr marL="13359500" indent="0">
              <a:buNone/>
              <a:defRPr sz="5900" b="1"/>
            </a:lvl9pPr>
          </a:lstStyle>
          <a:p>
            <a:pPr lvl="0"/>
            <a:r>
              <a:rPr lang="en-US"/>
              <a:t>Click to edit Master text styles</a:t>
            </a:r>
          </a:p>
        </p:txBody>
      </p:sp>
      <p:sp>
        <p:nvSpPr>
          <p:cNvPr id="4" name="Content Placeholder 3"/>
          <p:cNvSpPr>
            <a:spLocks noGrp="1"/>
          </p:cNvSpPr>
          <p:nvPr>
            <p:ph sz="half" idx="2"/>
          </p:nvPr>
        </p:nvSpPr>
        <p:spPr>
          <a:xfrm>
            <a:off x="1513366" y="13571322"/>
            <a:ext cx="13373303" cy="24656220"/>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356" y="9579177"/>
            <a:ext cx="13378556" cy="3992144"/>
          </a:xfrm>
        </p:spPr>
        <p:txBody>
          <a:bodyPr anchor="b"/>
          <a:lstStyle>
            <a:lvl1pPr marL="0" indent="0">
              <a:buNone/>
              <a:defRPr sz="8800" b="1"/>
            </a:lvl1pPr>
            <a:lvl2pPr marL="1669937" indent="0">
              <a:buNone/>
              <a:defRPr sz="7300" b="1"/>
            </a:lvl2pPr>
            <a:lvl3pPr marL="3339874" indent="0">
              <a:buNone/>
              <a:defRPr sz="6600" b="1"/>
            </a:lvl3pPr>
            <a:lvl4pPr marL="5009813" indent="0">
              <a:buNone/>
              <a:defRPr sz="5900" b="1"/>
            </a:lvl4pPr>
            <a:lvl5pPr marL="6679751" indent="0">
              <a:buNone/>
              <a:defRPr sz="5900" b="1"/>
            </a:lvl5pPr>
            <a:lvl6pPr marL="8349688" indent="0">
              <a:buNone/>
              <a:defRPr sz="5900" b="1"/>
            </a:lvl6pPr>
            <a:lvl7pPr marL="10019626" indent="0">
              <a:buNone/>
              <a:defRPr sz="5900" b="1"/>
            </a:lvl7pPr>
            <a:lvl8pPr marL="11689563" indent="0">
              <a:buNone/>
              <a:defRPr sz="5900" b="1"/>
            </a:lvl8pPr>
            <a:lvl9pPr marL="13359500" indent="0">
              <a:buNone/>
              <a:defRPr sz="5900" b="1"/>
            </a:lvl9pPr>
          </a:lstStyle>
          <a:p>
            <a:pPr lvl="0"/>
            <a:r>
              <a:rPr lang="en-US"/>
              <a:t>Click to edit Master text styles</a:t>
            </a:r>
          </a:p>
        </p:txBody>
      </p:sp>
      <p:sp>
        <p:nvSpPr>
          <p:cNvPr id="6" name="Content Placeholder 5"/>
          <p:cNvSpPr>
            <a:spLocks noGrp="1"/>
          </p:cNvSpPr>
          <p:nvPr>
            <p:ph sz="quarter" idx="4"/>
          </p:nvPr>
        </p:nvSpPr>
        <p:spPr>
          <a:xfrm>
            <a:off x="15375356" y="13571322"/>
            <a:ext cx="13378556" cy="24656220"/>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00D83B-9652-4AB2-B7A6-4274F2D3DEE9}" type="datetimeFigureOut">
              <a:rPr lang="en-US" smtClean="0"/>
              <a:pPr/>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121711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00D83B-9652-4AB2-B7A6-4274F2D3DEE9}" type="datetimeFigureOut">
              <a:rPr lang="en-US" smtClean="0"/>
              <a:pPr/>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370629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00D83B-9652-4AB2-B7A6-4274F2D3DEE9}" type="datetimeFigureOut">
              <a:rPr lang="en-US" smtClean="0"/>
              <a:pPr/>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405150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6" y="1703845"/>
            <a:ext cx="9957725" cy="7251246"/>
          </a:xfrm>
        </p:spPr>
        <p:txBody>
          <a:bodyPr anchor="b"/>
          <a:lstStyle>
            <a:lvl1pPr algn="l">
              <a:defRPr sz="7300" b="1"/>
            </a:lvl1pPr>
          </a:lstStyle>
          <a:p>
            <a:r>
              <a:rPr lang="en-US"/>
              <a:t>Click to edit Master title style</a:t>
            </a:r>
          </a:p>
        </p:txBody>
      </p:sp>
      <p:sp>
        <p:nvSpPr>
          <p:cNvPr id="3" name="Content Placeholder 2"/>
          <p:cNvSpPr>
            <a:spLocks noGrp="1"/>
          </p:cNvSpPr>
          <p:nvPr>
            <p:ph idx="1"/>
          </p:nvPr>
        </p:nvSpPr>
        <p:spPr>
          <a:xfrm>
            <a:off x="11833663" y="1703847"/>
            <a:ext cx="16920248" cy="36523697"/>
          </a:xfrm>
        </p:spPr>
        <p:txBody>
          <a:bodyPr/>
          <a:lstStyle>
            <a:lvl1pPr>
              <a:defRPr sz="11700"/>
            </a:lvl1pPr>
            <a:lvl2pPr>
              <a:defRPr sz="10300"/>
            </a:lvl2pPr>
            <a:lvl3pPr>
              <a:defRPr sz="88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366" y="8955093"/>
            <a:ext cx="9957725" cy="29272452"/>
          </a:xfrm>
        </p:spPr>
        <p:txBody>
          <a:bodyPr/>
          <a:lstStyle>
            <a:lvl1pPr marL="0" indent="0">
              <a:buNone/>
              <a:defRPr sz="5000"/>
            </a:lvl1pPr>
            <a:lvl2pPr marL="1669937" indent="0">
              <a:buNone/>
              <a:defRPr sz="4400"/>
            </a:lvl2pPr>
            <a:lvl3pPr marL="3339874" indent="0">
              <a:buNone/>
              <a:defRPr sz="3600"/>
            </a:lvl3pPr>
            <a:lvl4pPr marL="5009813" indent="0">
              <a:buNone/>
              <a:defRPr sz="3300"/>
            </a:lvl4pPr>
            <a:lvl5pPr marL="6679751" indent="0">
              <a:buNone/>
              <a:defRPr sz="3300"/>
            </a:lvl5pPr>
            <a:lvl6pPr marL="8349688" indent="0">
              <a:buNone/>
              <a:defRPr sz="3300"/>
            </a:lvl6pPr>
            <a:lvl7pPr marL="10019626" indent="0">
              <a:buNone/>
              <a:defRPr sz="3300"/>
            </a:lvl7pPr>
            <a:lvl8pPr marL="11689563" indent="0">
              <a:buNone/>
              <a:defRPr sz="3300"/>
            </a:lvl8pPr>
            <a:lvl9pPr marL="1335950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0700D83B-9652-4AB2-B7A6-4274F2D3DEE9}" type="datetimeFigureOut">
              <a:rPr lang="en-US" smtClean="0"/>
              <a:pPr/>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306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9" y="29955968"/>
            <a:ext cx="18160365" cy="3536473"/>
          </a:xfrm>
        </p:spPr>
        <p:txBody>
          <a:bodyPr anchor="b"/>
          <a:lstStyle>
            <a:lvl1pPr algn="l">
              <a:defRPr sz="7300" b="1"/>
            </a:lvl1pPr>
          </a:lstStyle>
          <a:p>
            <a:r>
              <a:rPr lang="en-US"/>
              <a:t>Click to edit Master title style</a:t>
            </a:r>
          </a:p>
        </p:txBody>
      </p:sp>
      <p:sp>
        <p:nvSpPr>
          <p:cNvPr id="3" name="Picture Placeholder 2"/>
          <p:cNvSpPr>
            <a:spLocks noGrp="1"/>
          </p:cNvSpPr>
          <p:nvPr>
            <p:ph type="pic" idx="1"/>
          </p:nvPr>
        </p:nvSpPr>
        <p:spPr>
          <a:xfrm>
            <a:off x="5932599" y="3823745"/>
            <a:ext cx="18160365" cy="25676543"/>
          </a:xfrm>
        </p:spPr>
        <p:txBody>
          <a:bodyPr/>
          <a:lstStyle>
            <a:lvl1pPr marL="0" indent="0">
              <a:buNone/>
              <a:defRPr sz="11700"/>
            </a:lvl1pPr>
            <a:lvl2pPr marL="1669937" indent="0">
              <a:buNone/>
              <a:defRPr sz="10300"/>
            </a:lvl2pPr>
            <a:lvl3pPr marL="3339874" indent="0">
              <a:buNone/>
              <a:defRPr sz="8800"/>
            </a:lvl3pPr>
            <a:lvl4pPr marL="5009813" indent="0">
              <a:buNone/>
              <a:defRPr sz="7300"/>
            </a:lvl4pPr>
            <a:lvl5pPr marL="6679751" indent="0">
              <a:buNone/>
              <a:defRPr sz="7300"/>
            </a:lvl5pPr>
            <a:lvl6pPr marL="8349688" indent="0">
              <a:buNone/>
              <a:defRPr sz="7300"/>
            </a:lvl6pPr>
            <a:lvl7pPr marL="10019626" indent="0">
              <a:buNone/>
              <a:defRPr sz="7300"/>
            </a:lvl7pPr>
            <a:lvl8pPr marL="11689563" indent="0">
              <a:buNone/>
              <a:defRPr sz="7300"/>
            </a:lvl8pPr>
            <a:lvl9pPr marL="13359500" indent="0">
              <a:buNone/>
              <a:defRPr sz="7300"/>
            </a:lvl9pPr>
          </a:lstStyle>
          <a:p>
            <a:endParaRPr lang="en-US"/>
          </a:p>
        </p:txBody>
      </p:sp>
      <p:sp>
        <p:nvSpPr>
          <p:cNvPr id="4" name="Text Placeholder 3"/>
          <p:cNvSpPr>
            <a:spLocks noGrp="1"/>
          </p:cNvSpPr>
          <p:nvPr>
            <p:ph type="body" sz="half" idx="2"/>
          </p:nvPr>
        </p:nvSpPr>
        <p:spPr>
          <a:xfrm>
            <a:off x="5932599" y="33492440"/>
            <a:ext cx="18160365" cy="5022375"/>
          </a:xfrm>
        </p:spPr>
        <p:txBody>
          <a:bodyPr/>
          <a:lstStyle>
            <a:lvl1pPr marL="0" indent="0">
              <a:buNone/>
              <a:defRPr sz="5000"/>
            </a:lvl1pPr>
            <a:lvl2pPr marL="1669937" indent="0">
              <a:buNone/>
              <a:defRPr sz="4400"/>
            </a:lvl2pPr>
            <a:lvl3pPr marL="3339874" indent="0">
              <a:buNone/>
              <a:defRPr sz="3600"/>
            </a:lvl3pPr>
            <a:lvl4pPr marL="5009813" indent="0">
              <a:buNone/>
              <a:defRPr sz="3300"/>
            </a:lvl4pPr>
            <a:lvl5pPr marL="6679751" indent="0">
              <a:buNone/>
              <a:defRPr sz="3300"/>
            </a:lvl5pPr>
            <a:lvl6pPr marL="8349688" indent="0">
              <a:buNone/>
              <a:defRPr sz="3300"/>
            </a:lvl6pPr>
            <a:lvl7pPr marL="10019626" indent="0">
              <a:buNone/>
              <a:defRPr sz="3300"/>
            </a:lvl7pPr>
            <a:lvl8pPr marL="11689563" indent="0">
              <a:buNone/>
              <a:defRPr sz="3300"/>
            </a:lvl8pPr>
            <a:lvl9pPr marL="1335950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0700D83B-9652-4AB2-B7A6-4274F2D3DEE9}" type="datetimeFigureOut">
              <a:rPr lang="en-US" smtClean="0"/>
              <a:pPr/>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115962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5"/>
            <a:ext cx="27240547" cy="7132373"/>
          </a:xfrm>
          <a:prstGeom prst="rect">
            <a:avLst/>
          </a:prstGeom>
        </p:spPr>
        <p:txBody>
          <a:bodyPr vert="horz" lIns="333988" tIns="166994" rIns="333988" bIns="166994" rtlCol="0" anchor="ctr">
            <a:normAutofit/>
          </a:bodyPr>
          <a:lstStyle/>
          <a:p>
            <a:r>
              <a:rPr lang="en-US"/>
              <a:t>Click to edit Master title style</a:t>
            </a:r>
          </a:p>
        </p:txBody>
      </p:sp>
      <p:sp>
        <p:nvSpPr>
          <p:cNvPr id="3" name="Text Placeholder 2"/>
          <p:cNvSpPr>
            <a:spLocks noGrp="1"/>
          </p:cNvSpPr>
          <p:nvPr>
            <p:ph type="body" idx="1"/>
          </p:nvPr>
        </p:nvSpPr>
        <p:spPr>
          <a:xfrm>
            <a:off x="1513364" y="9985325"/>
            <a:ext cx="27240547" cy="28242220"/>
          </a:xfrm>
          <a:prstGeom prst="rect">
            <a:avLst/>
          </a:prstGeom>
        </p:spPr>
        <p:txBody>
          <a:bodyPr vert="horz" lIns="333988" tIns="166994" rIns="333988" bIns="16699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364" y="39663923"/>
            <a:ext cx="7062364" cy="2278397"/>
          </a:xfrm>
          <a:prstGeom prst="rect">
            <a:avLst/>
          </a:prstGeom>
        </p:spPr>
        <p:txBody>
          <a:bodyPr vert="horz" lIns="333988" tIns="166994" rIns="333988" bIns="166994" rtlCol="0" anchor="ctr"/>
          <a:lstStyle>
            <a:lvl1pPr algn="l">
              <a:defRPr sz="4400">
                <a:solidFill>
                  <a:schemeClr val="tx1">
                    <a:tint val="75000"/>
                  </a:schemeClr>
                </a:solidFill>
              </a:defRPr>
            </a:lvl1pPr>
          </a:lstStyle>
          <a:p>
            <a:fld id="{0700D83B-9652-4AB2-B7A6-4274F2D3DEE9}" type="datetimeFigureOut">
              <a:rPr lang="en-US" smtClean="0"/>
              <a:pPr/>
              <a:t>1/15/2019</a:t>
            </a:fld>
            <a:endParaRPr lang="en-US"/>
          </a:p>
        </p:txBody>
      </p:sp>
      <p:sp>
        <p:nvSpPr>
          <p:cNvPr id="5" name="Footer Placeholder 4"/>
          <p:cNvSpPr>
            <a:spLocks noGrp="1"/>
          </p:cNvSpPr>
          <p:nvPr>
            <p:ph type="ftr" sz="quarter" idx="3"/>
          </p:nvPr>
        </p:nvSpPr>
        <p:spPr>
          <a:xfrm>
            <a:off x="10341320" y="39663923"/>
            <a:ext cx="9584637" cy="2278397"/>
          </a:xfrm>
          <a:prstGeom prst="rect">
            <a:avLst/>
          </a:prstGeom>
        </p:spPr>
        <p:txBody>
          <a:bodyPr vert="horz" lIns="333988" tIns="166994" rIns="333988" bIns="166994" rtlCol="0" anchor="ctr"/>
          <a:lstStyle>
            <a:lvl1pPr algn="ctr">
              <a:defRPr sz="4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3"/>
            <a:ext cx="7062364" cy="2278397"/>
          </a:xfrm>
          <a:prstGeom prst="rect">
            <a:avLst/>
          </a:prstGeom>
        </p:spPr>
        <p:txBody>
          <a:bodyPr vert="horz" lIns="333988" tIns="166994" rIns="333988" bIns="166994" rtlCol="0" anchor="ctr"/>
          <a:lstStyle>
            <a:lvl1pPr algn="r">
              <a:defRPr sz="4400">
                <a:solidFill>
                  <a:schemeClr val="tx1">
                    <a:tint val="75000"/>
                  </a:schemeClr>
                </a:solidFill>
              </a:defRPr>
            </a:lvl1pPr>
          </a:lstStyle>
          <a:p>
            <a:fld id="{E93B67EC-ED21-461C-A77E-FEA5E489A58D}" type="slidenum">
              <a:rPr lang="en-US" smtClean="0"/>
              <a:pPr/>
              <a:t>‹#›</a:t>
            </a:fld>
            <a:endParaRPr lang="en-US"/>
          </a:p>
        </p:txBody>
      </p:sp>
    </p:spTree>
    <p:extLst>
      <p:ext uri="{BB962C8B-B14F-4D97-AF65-F5344CB8AC3E}">
        <p14:creationId xmlns:p14="http://schemas.microsoft.com/office/powerpoint/2010/main" val="3053341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39874" rtl="0" eaLnBrk="1" latinLnBrk="0" hangingPunct="1">
        <a:spcBef>
          <a:spcPct val="0"/>
        </a:spcBef>
        <a:buNone/>
        <a:defRPr sz="16100" kern="1200">
          <a:solidFill>
            <a:schemeClr val="tx1"/>
          </a:solidFill>
          <a:latin typeface="+mj-lt"/>
          <a:ea typeface="+mj-ea"/>
          <a:cs typeface="+mj-cs"/>
        </a:defRPr>
      </a:lvl1pPr>
    </p:titleStyle>
    <p:bodyStyle>
      <a:lvl1pPr marL="1252453" indent="-1252453" algn="l" defTabSz="3339874" rtl="0" eaLnBrk="1" latinLnBrk="0" hangingPunct="1">
        <a:spcBef>
          <a:spcPct val="20000"/>
        </a:spcBef>
        <a:buFont typeface="Arial" pitchFamily="34" charset="0"/>
        <a:buChar char="•"/>
        <a:defRPr sz="11700" kern="1200">
          <a:solidFill>
            <a:schemeClr val="tx1"/>
          </a:solidFill>
          <a:latin typeface="+mn-lt"/>
          <a:ea typeface="+mn-ea"/>
          <a:cs typeface="+mn-cs"/>
        </a:defRPr>
      </a:lvl1pPr>
      <a:lvl2pPr marL="2713648" indent="-1043711" algn="l" defTabSz="3339874" rtl="0" eaLnBrk="1" latinLnBrk="0" hangingPunct="1">
        <a:spcBef>
          <a:spcPct val="20000"/>
        </a:spcBef>
        <a:buFont typeface="Arial" pitchFamily="34" charset="0"/>
        <a:buChar char="–"/>
        <a:defRPr sz="10300" kern="1200">
          <a:solidFill>
            <a:schemeClr val="tx1"/>
          </a:solidFill>
          <a:latin typeface="+mn-lt"/>
          <a:ea typeface="+mn-ea"/>
          <a:cs typeface="+mn-cs"/>
        </a:defRPr>
      </a:lvl2pPr>
      <a:lvl3pPr marL="4174843" indent="-834969" algn="l" defTabSz="3339874" rtl="0" eaLnBrk="1" latinLnBrk="0" hangingPunct="1">
        <a:spcBef>
          <a:spcPct val="20000"/>
        </a:spcBef>
        <a:buFont typeface="Arial" pitchFamily="34" charset="0"/>
        <a:buChar char="•"/>
        <a:defRPr sz="8800" kern="1200">
          <a:solidFill>
            <a:schemeClr val="tx1"/>
          </a:solidFill>
          <a:latin typeface="+mn-lt"/>
          <a:ea typeface="+mn-ea"/>
          <a:cs typeface="+mn-cs"/>
        </a:defRPr>
      </a:lvl3pPr>
      <a:lvl4pPr marL="5844783"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4pPr>
      <a:lvl5pPr marL="7514720"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5pPr>
      <a:lvl6pPr marL="9184657"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6pPr>
      <a:lvl7pPr marL="10854594"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7pPr>
      <a:lvl8pPr marL="12524531"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8pPr>
      <a:lvl9pPr marL="14194469"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9pPr>
    </p:bodyStyle>
    <p:otherStyle>
      <a:defPPr>
        <a:defRPr lang="en-US"/>
      </a:defPPr>
      <a:lvl1pPr marL="0" algn="l" defTabSz="3339874" rtl="0" eaLnBrk="1" latinLnBrk="0" hangingPunct="1">
        <a:defRPr sz="6600" kern="1200">
          <a:solidFill>
            <a:schemeClr val="tx1"/>
          </a:solidFill>
          <a:latin typeface="+mn-lt"/>
          <a:ea typeface="+mn-ea"/>
          <a:cs typeface="+mn-cs"/>
        </a:defRPr>
      </a:lvl1pPr>
      <a:lvl2pPr marL="1669937" algn="l" defTabSz="3339874" rtl="0" eaLnBrk="1" latinLnBrk="0" hangingPunct="1">
        <a:defRPr sz="6600" kern="1200">
          <a:solidFill>
            <a:schemeClr val="tx1"/>
          </a:solidFill>
          <a:latin typeface="+mn-lt"/>
          <a:ea typeface="+mn-ea"/>
          <a:cs typeface="+mn-cs"/>
        </a:defRPr>
      </a:lvl2pPr>
      <a:lvl3pPr marL="3339874" algn="l" defTabSz="3339874" rtl="0" eaLnBrk="1" latinLnBrk="0" hangingPunct="1">
        <a:defRPr sz="6600" kern="1200">
          <a:solidFill>
            <a:schemeClr val="tx1"/>
          </a:solidFill>
          <a:latin typeface="+mn-lt"/>
          <a:ea typeface="+mn-ea"/>
          <a:cs typeface="+mn-cs"/>
        </a:defRPr>
      </a:lvl3pPr>
      <a:lvl4pPr marL="5009813" algn="l" defTabSz="3339874" rtl="0" eaLnBrk="1" latinLnBrk="0" hangingPunct="1">
        <a:defRPr sz="6600" kern="1200">
          <a:solidFill>
            <a:schemeClr val="tx1"/>
          </a:solidFill>
          <a:latin typeface="+mn-lt"/>
          <a:ea typeface="+mn-ea"/>
          <a:cs typeface="+mn-cs"/>
        </a:defRPr>
      </a:lvl4pPr>
      <a:lvl5pPr marL="6679751" algn="l" defTabSz="3339874" rtl="0" eaLnBrk="1" latinLnBrk="0" hangingPunct="1">
        <a:defRPr sz="6600" kern="1200">
          <a:solidFill>
            <a:schemeClr val="tx1"/>
          </a:solidFill>
          <a:latin typeface="+mn-lt"/>
          <a:ea typeface="+mn-ea"/>
          <a:cs typeface="+mn-cs"/>
        </a:defRPr>
      </a:lvl5pPr>
      <a:lvl6pPr marL="8349688" algn="l" defTabSz="3339874" rtl="0" eaLnBrk="1" latinLnBrk="0" hangingPunct="1">
        <a:defRPr sz="6600" kern="1200">
          <a:solidFill>
            <a:schemeClr val="tx1"/>
          </a:solidFill>
          <a:latin typeface="+mn-lt"/>
          <a:ea typeface="+mn-ea"/>
          <a:cs typeface="+mn-cs"/>
        </a:defRPr>
      </a:lvl6pPr>
      <a:lvl7pPr marL="10019626" algn="l" defTabSz="3339874" rtl="0" eaLnBrk="1" latinLnBrk="0" hangingPunct="1">
        <a:defRPr sz="6600" kern="1200">
          <a:solidFill>
            <a:schemeClr val="tx1"/>
          </a:solidFill>
          <a:latin typeface="+mn-lt"/>
          <a:ea typeface="+mn-ea"/>
          <a:cs typeface="+mn-cs"/>
        </a:defRPr>
      </a:lvl7pPr>
      <a:lvl8pPr marL="11689563" algn="l" defTabSz="3339874" rtl="0" eaLnBrk="1" latinLnBrk="0" hangingPunct="1">
        <a:defRPr sz="6600" kern="1200">
          <a:solidFill>
            <a:schemeClr val="tx1"/>
          </a:solidFill>
          <a:latin typeface="+mn-lt"/>
          <a:ea typeface="+mn-ea"/>
          <a:cs typeface="+mn-cs"/>
        </a:defRPr>
      </a:lvl8pPr>
      <a:lvl9pPr marL="13359500" algn="l" defTabSz="3339874" rtl="0" eaLnBrk="1" latinLnBrk="0" hangingPunct="1">
        <a:defRPr sz="6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close up of a logo&#10;&#10;Description generated with high confidence">
            <a:extLst>
              <a:ext uri="{FF2B5EF4-FFF2-40B4-BE49-F238E27FC236}">
                <a16:creationId xmlns:a16="http://schemas.microsoft.com/office/drawing/2014/main" id="{A43B4A95-5051-429B-8B3A-0CE42EE84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8" y="3623415"/>
            <a:ext cx="30246217" cy="39474805"/>
          </a:xfrm>
          <a:prstGeom prst="rect">
            <a:avLst/>
          </a:prstGeom>
        </p:spPr>
      </p:pic>
      <p:pic>
        <p:nvPicPr>
          <p:cNvPr id="19" name="Picture 18" descr="A close up of a logo&#10;&#10;Description generated with very high confidence">
            <a:extLst>
              <a:ext uri="{FF2B5EF4-FFF2-40B4-BE49-F238E27FC236}">
                <a16:creationId xmlns:a16="http://schemas.microsoft.com/office/drawing/2014/main" id="{529D7B41-824E-448C-B763-AAE5562B4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9" y="0"/>
            <a:ext cx="30256746" cy="3740738"/>
          </a:xfrm>
          <a:prstGeom prst="rect">
            <a:avLst/>
          </a:prstGeom>
        </p:spPr>
      </p:pic>
      <p:sp>
        <p:nvSpPr>
          <p:cNvPr id="133" name="Text Placeholder 2"/>
          <p:cNvSpPr>
            <a:spLocks noGrp="1"/>
          </p:cNvSpPr>
          <p:nvPr>
            <p:ph type="body" sz="quarter" idx="11"/>
          </p:nvPr>
        </p:nvSpPr>
        <p:spPr>
          <a:xfrm>
            <a:off x="1489326" y="1940538"/>
            <a:ext cx="18574226" cy="1800200"/>
          </a:xfrm>
        </p:spPr>
        <p:txBody>
          <a:bodyPr>
            <a:normAutofit/>
          </a:bodyPr>
          <a:lstStyle/>
          <a:p>
            <a:pPr algn="ctr"/>
            <a:r>
              <a:rPr lang="en-US" sz="4000" dirty="0">
                <a:solidFill>
                  <a:schemeClr val="bg1"/>
                </a:solidFill>
                <a:latin typeface="Bahnschrift" panose="020B0502040204020203" pitchFamily="34" charset="0"/>
              </a:rPr>
              <a:t>Shamee Mrimmoaee Ahmed</a:t>
            </a:r>
          </a:p>
          <a:p>
            <a:pPr algn="ctr"/>
            <a:r>
              <a:rPr lang="en-US" sz="4000" dirty="0">
                <a:solidFill>
                  <a:schemeClr val="bg1"/>
                </a:solidFill>
                <a:latin typeface="Bahnschrift" panose="020B0502040204020203" pitchFamily="34" charset="0"/>
              </a:rPr>
              <a:t>BSc (Hons) in Software Engineering – UC3F1805SE</a:t>
            </a:r>
          </a:p>
        </p:txBody>
      </p:sp>
      <p:sp>
        <p:nvSpPr>
          <p:cNvPr id="132" name="Text Placeholder 1"/>
          <p:cNvSpPr>
            <a:spLocks noGrp="1"/>
          </p:cNvSpPr>
          <p:nvPr>
            <p:ph type="body" sz="quarter" idx="10"/>
          </p:nvPr>
        </p:nvSpPr>
        <p:spPr>
          <a:xfrm>
            <a:off x="155973" y="314740"/>
            <a:ext cx="21386376" cy="2057860"/>
          </a:xfrm>
        </p:spPr>
        <p:txBody>
          <a:bodyPr>
            <a:normAutofit/>
          </a:bodyPr>
          <a:lstStyle/>
          <a:p>
            <a:r>
              <a:rPr lang="en-US" sz="8800" b="1" i="1" dirty="0">
                <a:solidFill>
                  <a:schemeClr val="bg1"/>
                </a:solidFill>
                <a:latin typeface="Calisto MT" panose="02040603050505030304" pitchFamily="18" charset="0"/>
              </a:rPr>
              <a:t>Predicting Sales For Rossmann Drug Stores</a:t>
            </a:r>
          </a:p>
        </p:txBody>
      </p:sp>
      <p:pic>
        <p:nvPicPr>
          <p:cNvPr id="51" name="Picture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78253" y="298775"/>
            <a:ext cx="9251466" cy="3009900"/>
          </a:xfrm>
          <a:prstGeom prst="rect">
            <a:avLst/>
          </a:prstGeom>
        </p:spPr>
      </p:pic>
      <p:pic>
        <p:nvPicPr>
          <p:cNvPr id="30" name="Picture 29" descr="A close up of a logo&#10;&#10;Description generated with very high confidence">
            <a:extLst>
              <a:ext uri="{FF2B5EF4-FFF2-40B4-BE49-F238E27FC236}">
                <a16:creationId xmlns:a16="http://schemas.microsoft.com/office/drawing/2014/main" id="{BF2C779E-6F3F-4485-80B8-F25CB19D83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543" y="3998000"/>
            <a:ext cx="15653192" cy="9478240"/>
          </a:xfrm>
          <a:prstGeom prst="rect">
            <a:avLst/>
          </a:prstGeom>
        </p:spPr>
      </p:pic>
      <p:sp>
        <p:nvSpPr>
          <p:cNvPr id="22" name="TextBox 21">
            <a:extLst>
              <a:ext uri="{FF2B5EF4-FFF2-40B4-BE49-F238E27FC236}">
                <a16:creationId xmlns:a16="http://schemas.microsoft.com/office/drawing/2014/main" id="{CBA79243-2D58-4C22-BD04-F0C594F26386}"/>
              </a:ext>
            </a:extLst>
          </p:cNvPr>
          <p:cNvSpPr txBox="1"/>
          <p:nvPr/>
        </p:nvSpPr>
        <p:spPr>
          <a:xfrm>
            <a:off x="244046" y="3996511"/>
            <a:ext cx="15649767" cy="1107996"/>
          </a:xfrm>
          <a:prstGeom prst="rect">
            <a:avLst/>
          </a:prstGeom>
          <a:solidFill>
            <a:schemeClr val="tx2">
              <a:lumMod val="20000"/>
              <a:lumOff val="80000"/>
            </a:schemeClr>
          </a:solidFill>
          <a:ln>
            <a:noFill/>
          </a:ln>
        </p:spPr>
        <p:txBody>
          <a:bodyPr wrap="square" rtlCol="0">
            <a:spAutoFit/>
          </a:bodyPr>
          <a:lstStyle/>
          <a:p>
            <a:pPr algn="ctr"/>
            <a:r>
              <a:rPr lang="en-MY" dirty="0">
                <a:latin typeface="Arial Black" panose="020B0A04020102020204" pitchFamily="34" charset="0"/>
              </a:rPr>
              <a:t>Introduction</a:t>
            </a:r>
          </a:p>
        </p:txBody>
      </p:sp>
      <p:pic>
        <p:nvPicPr>
          <p:cNvPr id="32" name="Picture 31">
            <a:extLst>
              <a:ext uri="{FF2B5EF4-FFF2-40B4-BE49-F238E27FC236}">
                <a16:creationId xmlns:a16="http://schemas.microsoft.com/office/drawing/2014/main" id="{0994F8F8-1890-44F6-AEB0-D6701373AB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74065" y="11770067"/>
            <a:ext cx="2867025" cy="1590675"/>
          </a:xfrm>
          <a:prstGeom prst="rect">
            <a:avLst/>
          </a:prstGeom>
        </p:spPr>
      </p:pic>
      <p:pic>
        <p:nvPicPr>
          <p:cNvPr id="34" name="Picture 33">
            <a:extLst>
              <a:ext uri="{FF2B5EF4-FFF2-40B4-BE49-F238E27FC236}">
                <a16:creationId xmlns:a16="http://schemas.microsoft.com/office/drawing/2014/main" id="{43264D18-6550-4F68-8DF1-7985BC7B2611}"/>
              </a:ext>
            </a:extLst>
          </p:cNvPr>
          <p:cNvPicPr>
            <a:picLocks noChangeAspect="1"/>
          </p:cNvPicPr>
          <p:nvPr/>
        </p:nvPicPr>
        <p:blipFill>
          <a:blip r:embed="rId7"/>
          <a:stretch>
            <a:fillRect/>
          </a:stretch>
        </p:blipFill>
        <p:spPr>
          <a:xfrm>
            <a:off x="226544" y="13970238"/>
            <a:ext cx="15649766" cy="12084761"/>
          </a:xfrm>
          <a:prstGeom prst="rect">
            <a:avLst/>
          </a:prstGeom>
        </p:spPr>
      </p:pic>
      <p:sp>
        <p:nvSpPr>
          <p:cNvPr id="85" name="TextBox 84">
            <a:extLst>
              <a:ext uri="{FF2B5EF4-FFF2-40B4-BE49-F238E27FC236}">
                <a16:creationId xmlns:a16="http://schemas.microsoft.com/office/drawing/2014/main" id="{F3B92DD4-1EBA-45DE-8834-F0813CFC6CA5}"/>
              </a:ext>
            </a:extLst>
          </p:cNvPr>
          <p:cNvSpPr txBox="1"/>
          <p:nvPr/>
        </p:nvSpPr>
        <p:spPr>
          <a:xfrm>
            <a:off x="1288772" y="5248698"/>
            <a:ext cx="13738662" cy="7848302"/>
          </a:xfrm>
          <a:prstGeom prst="rect">
            <a:avLst/>
          </a:prstGeom>
          <a:noFill/>
        </p:spPr>
        <p:txBody>
          <a:bodyPr wrap="square" rtlCol="0">
            <a:spAutoFit/>
          </a:bodyPr>
          <a:lstStyle/>
          <a:p>
            <a:pPr marL="457200" indent="-457200" algn="just">
              <a:buFont typeface="Arial" panose="020B0604020202020204" pitchFamily="34" charset="0"/>
              <a:buChar char="•"/>
            </a:pPr>
            <a:r>
              <a:rPr lang="en-US" sz="3600" dirty="0">
                <a:latin typeface="Bahnschrift" panose="020B0502040204020203" pitchFamily="34" charset="0"/>
                <a:cs typeface="Times New Roman" panose="02020603050405020304" pitchFamily="18" charset="0"/>
              </a:rPr>
              <a:t>Rossmann operates over 3,000 drug stores in 7 European countries.</a:t>
            </a:r>
          </a:p>
          <a:p>
            <a:pPr marL="457200" indent="-457200" algn="just">
              <a:buFont typeface="Arial" panose="020B0604020202020204" pitchFamily="34" charset="0"/>
              <a:buChar char="•"/>
            </a:pPr>
            <a:endParaRPr lang="en-US" sz="36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3600" dirty="0">
                <a:latin typeface="Bahnschrift" panose="020B0502040204020203" pitchFamily="34" charset="0"/>
                <a:cs typeface="Times New Roman" panose="02020603050405020304" pitchFamily="18" charset="0"/>
              </a:rPr>
              <a:t>Stores sales are influenced by many factors, including promotions, competition, school and state holidays, seasonality, and locality. Reliable sales forecasts enable store managers to create effective staff schedules that increase product. </a:t>
            </a:r>
          </a:p>
          <a:p>
            <a:pPr algn="just"/>
            <a:endParaRPr lang="en-US" sz="36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3600" dirty="0">
                <a:latin typeface="Bahnschrift" panose="020B0502040204020203" pitchFamily="34" charset="0"/>
              </a:rPr>
              <a:t>The aim of this project is to develop a decision support system which will predict sales in six weeks advance of Rossmann Drug Store. A visualization dashboard will be provided which will be showing all the relevant information about the sales of each store.</a:t>
            </a:r>
            <a:endParaRPr lang="en-MY" sz="3600" dirty="0">
              <a:latin typeface="Bahnschrift" panose="020B0502040204020203" pitchFamily="34" charset="0"/>
            </a:endParaRPr>
          </a:p>
          <a:p>
            <a:pPr marL="457200" indent="-457200">
              <a:buFont typeface="Arial" panose="020B0604020202020204" pitchFamily="34" charset="0"/>
              <a:buChar char="•"/>
            </a:pPr>
            <a:endParaRPr lang="en-MY" sz="3600" dirty="0">
              <a:latin typeface="Cooper Black" panose="0208090404030B0204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EF3EAE3-9309-4607-AD6D-4C47DC666CBB}"/>
              </a:ext>
            </a:extLst>
          </p:cNvPr>
          <p:cNvSpPr txBox="1"/>
          <p:nvPr/>
        </p:nvSpPr>
        <p:spPr>
          <a:xfrm>
            <a:off x="934277" y="15484144"/>
            <a:ext cx="14093157" cy="10741402"/>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Training and Testing Data Sets are provided by Rossmann on Kaggle.</a:t>
            </a:r>
          </a:p>
          <a:p>
            <a:pPr algn="just"/>
            <a:r>
              <a:rPr lang="en-US" sz="3600" dirty="0">
                <a:latin typeface="Times New Roman" panose="02020603050405020304" pitchFamily="18" charset="0"/>
                <a:cs typeface="Times New Roman" panose="02020603050405020304" pitchFamily="18" charset="0"/>
              </a:rPr>
              <a:t>The following variables / features were considered:</a:t>
            </a:r>
          </a:p>
          <a:p>
            <a:pPr marL="2241437" lvl="1" indent="-57150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Open</a:t>
            </a:r>
          </a:p>
          <a:p>
            <a:pPr marL="2241437" lvl="1" indent="-57150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Holiday: State Holiday, School Holiday</a:t>
            </a:r>
          </a:p>
          <a:p>
            <a:pPr marL="2241437" lvl="1" indent="-57150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Promotion: Promo, Promo2, Promo Since [Year/Week], Promo Interval</a:t>
            </a:r>
          </a:p>
          <a:p>
            <a:pPr marL="2241437" lvl="1" indent="-57150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Store: ID (Location), Type</a:t>
            </a:r>
          </a:p>
          <a:p>
            <a:pPr marL="2241437" lvl="1" indent="-57150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Competitors: Comp. Open Since [Year/Week], Comp. Distance</a:t>
            </a:r>
          </a:p>
          <a:p>
            <a:pPr marL="2241437" lvl="1" indent="-57150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Date: Day of Week, Month, Day, Year, Week</a:t>
            </a:r>
          </a:p>
          <a:p>
            <a:pPr algn="just"/>
            <a:endParaRPr lang="en-US" sz="3600"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rPr>
              <a:t>Additional Feature Created</a:t>
            </a:r>
          </a:p>
          <a:p>
            <a:pPr marL="2241437" lvl="1" indent="-57150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AvgCustStore: - Average Customer in each store.</a:t>
            </a:r>
            <a:endParaRPr lang="en-MY" sz="3600" dirty="0">
              <a:latin typeface="Times New Roman" panose="02020603050405020304" pitchFamily="18" charset="0"/>
              <a:cs typeface="Times New Roman" panose="02020603050405020304" pitchFamily="18" charset="0"/>
            </a:endParaRPr>
          </a:p>
          <a:p>
            <a:pPr marL="2241437" lvl="1" indent="-57150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AvgCustStoreMonth: - Average Customer in each store per month.</a:t>
            </a:r>
            <a:endParaRPr lang="en-MY" sz="3600" dirty="0">
              <a:latin typeface="Times New Roman" panose="02020603050405020304" pitchFamily="18" charset="0"/>
              <a:cs typeface="Times New Roman" panose="02020603050405020304" pitchFamily="18" charset="0"/>
            </a:endParaRPr>
          </a:p>
          <a:p>
            <a:pPr marL="2241437" lvl="1" indent="-57150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AvgCustStoreYear: - Average Customer in each store per Year.</a:t>
            </a:r>
            <a:endParaRPr lang="en-MY" sz="3600" dirty="0">
              <a:latin typeface="Times New Roman" panose="02020603050405020304" pitchFamily="18" charset="0"/>
              <a:cs typeface="Times New Roman" panose="02020603050405020304" pitchFamily="18" charset="0"/>
            </a:endParaRPr>
          </a:p>
          <a:p>
            <a:pPr marL="2241437" lvl="1" indent="-57150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AvgSalesPerCustomer: - Average Sales in each store per Customer.</a:t>
            </a:r>
            <a:endParaRPr lang="en-MY" sz="3600" dirty="0">
              <a:latin typeface="Times New Roman" panose="02020603050405020304" pitchFamily="18" charset="0"/>
              <a:cs typeface="Times New Roman" panose="02020603050405020304" pitchFamily="18" charset="0"/>
            </a:endParaRPr>
          </a:p>
          <a:p>
            <a:pPr marL="2241437" lvl="1" indent="-57150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AvgSalesPerStore: - Average Sales in each store.</a:t>
            </a:r>
            <a:endParaRPr lang="en-MY"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p:txBody>
      </p:sp>
      <p:pic>
        <p:nvPicPr>
          <p:cNvPr id="86" name="Picture 85">
            <a:extLst>
              <a:ext uri="{FF2B5EF4-FFF2-40B4-BE49-F238E27FC236}">
                <a16:creationId xmlns:a16="http://schemas.microsoft.com/office/drawing/2014/main" id="{93313577-69BC-4DDC-B869-75AD5A4E2991}"/>
              </a:ext>
            </a:extLst>
          </p:cNvPr>
          <p:cNvPicPr>
            <a:picLocks noChangeAspect="1"/>
          </p:cNvPicPr>
          <p:nvPr/>
        </p:nvPicPr>
        <p:blipFill>
          <a:blip r:embed="rId7"/>
          <a:stretch>
            <a:fillRect/>
          </a:stretch>
        </p:blipFill>
        <p:spPr>
          <a:xfrm>
            <a:off x="254257" y="26404980"/>
            <a:ext cx="15649766" cy="5505249"/>
          </a:xfrm>
          <a:prstGeom prst="rect">
            <a:avLst/>
          </a:prstGeom>
        </p:spPr>
      </p:pic>
      <p:sp>
        <p:nvSpPr>
          <p:cNvPr id="87" name="TextBox 86">
            <a:extLst>
              <a:ext uri="{FF2B5EF4-FFF2-40B4-BE49-F238E27FC236}">
                <a16:creationId xmlns:a16="http://schemas.microsoft.com/office/drawing/2014/main" id="{B6767991-9E77-479E-9678-943B137976F0}"/>
              </a:ext>
            </a:extLst>
          </p:cNvPr>
          <p:cNvSpPr txBox="1"/>
          <p:nvPr/>
        </p:nvSpPr>
        <p:spPr>
          <a:xfrm>
            <a:off x="231504" y="26404980"/>
            <a:ext cx="15649767" cy="1107996"/>
          </a:xfrm>
          <a:prstGeom prst="rect">
            <a:avLst/>
          </a:prstGeom>
          <a:solidFill>
            <a:schemeClr val="tx2">
              <a:lumMod val="20000"/>
              <a:lumOff val="80000"/>
            </a:schemeClr>
          </a:solidFill>
          <a:ln>
            <a:noFill/>
          </a:ln>
        </p:spPr>
        <p:txBody>
          <a:bodyPr wrap="square" rtlCol="0">
            <a:spAutoFit/>
          </a:bodyPr>
          <a:lstStyle/>
          <a:p>
            <a:pPr algn="ctr"/>
            <a:r>
              <a:rPr lang="en-MY" dirty="0">
                <a:latin typeface="Arial Black" panose="020B0A04020102020204" pitchFamily="34" charset="0"/>
              </a:rPr>
              <a:t>Technology</a:t>
            </a:r>
          </a:p>
        </p:txBody>
      </p:sp>
      <p:sp>
        <p:nvSpPr>
          <p:cNvPr id="88" name="TextBox 87">
            <a:extLst>
              <a:ext uri="{FF2B5EF4-FFF2-40B4-BE49-F238E27FC236}">
                <a16:creationId xmlns:a16="http://schemas.microsoft.com/office/drawing/2014/main" id="{B665CF2A-7F4A-499F-A230-CE4C486F7C97}"/>
              </a:ext>
            </a:extLst>
          </p:cNvPr>
          <p:cNvSpPr txBox="1"/>
          <p:nvPr/>
        </p:nvSpPr>
        <p:spPr>
          <a:xfrm>
            <a:off x="1056103" y="27896418"/>
            <a:ext cx="14093157" cy="3970318"/>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t>Python’s pandas and NumPy packages were used for cleaning data and exploratory analysis </a:t>
            </a:r>
          </a:p>
          <a:p>
            <a:pPr marL="571500" indent="-571500" algn="just">
              <a:buFont typeface="Arial" panose="020B0604020202020204" pitchFamily="34" charset="0"/>
              <a:buChar char="•"/>
            </a:pPr>
            <a:r>
              <a:rPr lang="en-US" sz="3600" dirty="0"/>
              <a:t>Python’s Scikit-Learn package was used for developing prediction models </a:t>
            </a:r>
          </a:p>
          <a:p>
            <a:pPr marL="571500" indent="-571500" algn="just">
              <a:buFont typeface="Arial" panose="020B0604020202020204" pitchFamily="34" charset="0"/>
              <a:buChar char="•"/>
            </a:pPr>
            <a:r>
              <a:rPr lang="en-US" sz="3600" dirty="0"/>
              <a:t>Python XGBoost package was used for developing Xtreme Gradient Boosting models</a:t>
            </a:r>
          </a:p>
          <a:p>
            <a:pPr marL="571500" indent="-571500" algn="just">
              <a:buFont typeface="Arial" panose="020B0604020202020204" pitchFamily="34" charset="0"/>
              <a:buChar char="•"/>
            </a:pPr>
            <a:r>
              <a:rPr lang="en-US" sz="3600" dirty="0"/>
              <a:t>Tableau was used for data visualization </a:t>
            </a:r>
            <a:endParaRPr lang="en-US" sz="3600" dirty="0">
              <a:latin typeface="Times New Roman" panose="02020603050405020304" pitchFamily="18" charset="0"/>
              <a:cs typeface="Times New Roman" panose="02020603050405020304" pitchFamily="18" charset="0"/>
            </a:endParaRPr>
          </a:p>
        </p:txBody>
      </p:sp>
      <p:pic>
        <p:nvPicPr>
          <p:cNvPr id="36" name="Picture 35">
            <a:extLst>
              <a:ext uri="{FF2B5EF4-FFF2-40B4-BE49-F238E27FC236}">
                <a16:creationId xmlns:a16="http://schemas.microsoft.com/office/drawing/2014/main" id="{DD4AC970-AAFF-4998-A150-142B6A690B6B}"/>
              </a:ext>
            </a:extLst>
          </p:cNvPr>
          <p:cNvPicPr>
            <a:picLocks noChangeAspect="1"/>
          </p:cNvPicPr>
          <p:nvPr/>
        </p:nvPicPr>
        <p:blipFill>
          <a:blip r:embed="rId8"/>
          <a:stretch>
            <a:fillRect/>
          </a:stretch>
        </p:blipFill>
        <p:spPr>
          <a:xfrm>
            <a:off x="277787" y="32456604"/>
            <a:ext cx="15649788" cy="10337633"/>
          </a:xfrm>
          <a:prstGeom prst="rect">
            <a:avLst/>
          </a:prstGeom>
        </p:spPr>
      </p:pic>
      <p:sp>
        <p:nvSpPr>
          <p:cNvPr id="91" name="TextBox 90">
            <a:extLst>
              <a:ext uri="{FF2B5EF4-FFF2-40B4-BE49-F238E27FC236}">
                <a16:creationId xmlns:a16="http://schemas.microsoft.com/office/drawing/2014/main" id="{E8603E24-1795-40F7-927B-9EE0A985B0A9}"/>
              </a:ext>
            </a:extLst>
          </p:cNvPr>
          <p:cNvSpPr txBox="1"/>
          <p:nvPr/>
        </p:nvSpPr>
        <p:spPr>
          <a:xfrm>
            <a:off x="254257" y="32438914"/>
            <a:ext cx="15673318" cy="1107996"/>
          </a:xfrm>
          <a:prstGeom prst="rect">
            <a:avLst/>
          </a:prstGeom>
          <a:solidFill>
            <a:schemeClr val="tx2">
              <a:lumMod val="20000"/>
              <a:lumOff val="80000"/>
            </a:schemeClr>
          </a:solidFill>
          <a:ln>
            <a:noFill/>
          </a:ln>
        </p:spPr>
        <p:txBody>
          <a:bodyPr wrap="square" rtlCol="0">
            <a:spAutoFit/>
          </a:bodyPr>
          <a:lstStyle/>
          <a:p>
            <a:pPr algn="ctr"/>
            <a:r>
              <a:rPr lang="en-MY" dirty="0">
                <a:latin typeface="Arial Black" panose="020B0A04020102020204" pitchFamily="34" charset="0"/>
              </a:rPr>
              <a:t>Methodology</a:t>
            </a:r>
          </a:p>
        </p:txBody>
      </p:sp>
      <p:pic>
        <p:nvPicPr>
          <p:cNvPr id="40" name="Picture 39" descr="A close up of a logo&#10;&#10;Description generated with high confidence">
            <a:extLst>
              <a:ext uri="{FF2B5EF4-FFF2-40B4-BE49-F238E27FC236}">
                <a16:creationId xmlns:a16="http://schemas.microsoft.com/office/drawing/2014/main" id="{1F6FECBA-C668-4D9C-A579-E2853DEA1D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20109" y="34131193"/>
            <a:ext cx="7707912" cy="7929588"/>
          </a:xfrm>
          <a:prstGeom prst="rect">
            <a:avLst/>
          </a:prstGeom>
        </p:spPr>
      </p:pic>
      <p:sp>
        <p:nvSpPr>
          <p:cNvPr id="41" name="TextBox 40">
            <a:extLst>
              <a:ext uri="{FF2B5EF4-FFF2-40B4-BE49-F238E27FC236}">
                <a16:creationId xmlns:a16="http://schemas.microsoft.com/office/drawing/2014/main" id="{28C99E33-799C-4993-8287-0A45C6A1F1F3}"/>
              </a:ext>
            </a:extLst>
          </p:cNvPr>
          <p:cNvSpPr txBox="1"/>
          <p:nvPr/>
        </p:nvSpPr>
        <p:spPr>
          <a:xfrm>
            <a:off x="1080297" y="35125943"/>
            <a:ext cx="6604829" cy="5940088"/>
          </a:xfrm>
          <a:prstGeom prst="rect">
            <a:avLst/>
          </a:prstGeom>
          <a:noFill/>
        </p:spPr>
        <p:txBody>
          <a:bodyPr wrap="square" rtlCol="0">
            <a:spAutoFit/>
          </a:bodyPr>
          <a:lstStyle/>
          <a:p>
            <a:pPr algn="just"/>
            <a:r>
              <a:rPr lang="en-US" sz="3600" dirty="0"/>
              <a:t>Cross Industry standard process (CRISP) is chosen because it covers the business understanding that helps the developer to get a clear understanding about business perspective and uncover some essential factor that might influence the outcome of the project. </a:t>
            </a:r>
          </a:p>
          <a:p>
            <a:endParaRPr lang="en-US" sz="2800" dirty="0"/>
          </a:p>
          <a:p>
            <a:endParaRPr lang="en-MY" sz="2800" dirty="0"/>
          </a:p>
        </p:txBody>
      </p:sp>
      <p:sp>
        <p:nvSpPr>
          <p:cNvPr id="97" name="TextBox 96">
            <a:extLst>
              <a:ext uri="{FF2B5EF4-FFF2-40B4-BE49-F238E27FC236}">
                <a16:creationId xmlns:a16="http://schemas.microsoft.com/office/drawing/2014/main" id="{50C89055-9550-4955-90D3-E208F13C0AFA}"/>
              </a:ext>
            </a:extLst>
          </p:cNvPr>
          <p:cNvSpPr txBox="1"/>
          <p:nvPr/>
        </p:nvSpPr>
        <p:spPr>
          <a:xfrm>
            <a:off x="244046" y="13992706"/>
            <a:ext cx="15649767" cy="1107996"/>
          </a:xfrm>
          <a:prstGeom prst="rect">
            <a:avLst/>
          </a:prstGeom>
          <a:solidFill>
            <a:schemeClr val="tx2">
              <a:lumMod val="20000"/>
              <a:lumOff val="80000"/>
            </a:schemeClr>
          </a:solidFill>
          <a:ln>
            <a:noFill/>
          </a:ln>
        </p:spPr>
        <p:txBody>
          <a:bodyPr wrap="square" rtlCol="0">
            <a:spAutoFit/>
          </a:bodyPr>
          <a:lstStyle/>
          <a:p>
            <a:pPr algn="ctr"/>
            <a:r>
              <a:rPr lang="en-MY" dirty="0">
                <a:latin typeface="Arial Black" panose="020B0A04020102020204" pitchFamily="34" charset="0"/>
              </a:rPr>
              <a:t>Data Source</a:t>
            </a:r>
          </a:p>
        </p:txBody>
      </p:sp>
      <p:sp>
        <p:nvSpPr>
          <p:cNvPr id="42" name="Rectangle: Rounded Corners 41">
            <a:extLst>
              <a:ext uri="{FF2B5EF4-FFF2-40B4-BE49-F238E27FC236}">
                <a16:creationId xmlns:a16="http://schemas.microsoft.com/office/drawing/2014/main" id="{304940FB-9D9D-4D4D-B55C-546B907245D0}"/>
              </a:ext>
            </a:extLst>
          </p:cNvPr>
          <p:cNvSpPr/>
          <p:nvPr/>
        </p:nvSpPr>
        <p:spPr>
          <a:xfrm>
            <a:off x="16087158" y="4030718"/>
            <a:ext cx="13919026" cy="623702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3" name="TextBox 42">
            <a:extLst>
              <a:ext uri="{FF2B5EF4-FFF2-40B4-BE49-F238E27FC236}">
                <a16:creationId xmlns:a16="http://schemas.microsoft.com/office/drawing/2014/main" id="{65B72E7A-3581-4057-BED4-A3DE7673F2FB}"/>
              </a:ext>
            </a:extLst>
          </p:cNvPr>
          <p:cNvSpPr txBox="1"/>
          <p:nvPr/>
        </p:nvSpPr>
        <p:spPr>
          <a:xfrm>
            <a:off x="19783085" y="4063254"/>
            <a:ext cx="6527172" cy="1107996"/>
          </a:xfrm>
          <a:prstGeom prst="rect">
            <a:avLst/>
          </a:prstGeom>
          <a:noFill/>
        </p:spPr>
        <p:txBody>
          <a:bodyPr wrap="square" rtlCol="0">
            <a:spAutoFit/>
          </a:bodyPr>
          <a:lstStyle/>
          <a:p>
            <a:r>
              <a:rPr lang="en-MY" dirty="0">
                <a:solidFill>
                  <a:schemeClr val="accent6"/>
                </a:solidFill>
                <a:latin typeface="Britannic Bold" panose="020B0903060703020204" pitchFamily="34" charset="0"/>
              </a:rPr>
              <a:t>Model Evaluation</a:t>
            </a:r>
          </a:p>
        </p:txBody>
      </p:sp>
      <p:pic>
        <p:nvPicPr>
          <p:cNvPr id="45" name="Picture 44" descr="A screenshot of a cell phone&#10;&#10;Description generated with very high confidence">
            <a:extLst>
              <a:ext uri="{FF2B5EF4-FFF2-40B4-BE49-F238E27FC236}">
                <a16:creationId xmlns:a16="http://schemas.microsoft.com/office/drawing/2014/main" id="{44469115-F573-444C-AE72-88F244E8FD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321319" y="5366537"/>
            <a:ext cx="10657184" cy="4635624"/>
          </a:xfrm>
          <a:prstGeom prst="rect">
            <a:avLst/>
          </a:prstGeom>
        </p:spPr>
      </p:pic>
      <p:sp>
        <p:nvSpPr>
          <p:cNvPr id="54" name="Flowchart: Alternate Process 53">
            <a:extLst>
              <a:ext uri="{FF2B5EF4-FFF2-40B4-BE49-F238E27FC236}">
                <a16:creationId xmlns:a16="http://schemas.microsoft.com/office/drawing/2014/main" id="{571FD053-2DA6-457D-B89D-E1013DAD9B4A}"/>
              </a:ext>
            </a:extLst>
          </p:cNvPr>
          <p:cNvSpPr/>
          <p:nvPr/>
        </p:nvSpPr>
        <p:spPr>
          <a:xfrm>
            <a:off x="16273927" y="10459450"/>
            <a:ext cx="13545041" cy="16452922"/>
          </a:xfrm>
          <a:prstGeom prst="flowChartAlternateProcess">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19" name="TextBox 118">
            <a:extLst>
              <a:ext uri="{FF2B5EF4-FFF2-40B4-BE49-F238E27FC236}">
                <a16:creationId xmlns:a16="http://schemas.microsoft.com/office/drawing/2014/main" id="{10B09B7B-45AD-40FA-9124-61D3631685BF}"/>
              </a:ext>
            </a:extLst>
          </p:cNvPr>
          <p:cNvSpPr txBox="1"/>
          <p:nvPr/>
        </p:nvSpPr>
        <p:spPr>
          <a:xfrm>
            <a:off x="18441193" y="10533189"/>
            <a:ext cx="9913916" cy="1107996"/>
          </a:xfrm>
          <a:prstGeom prst="rect">
            <a:avLst/>
          </a:prstGeom>
          <a:noFill/>
        </p:spPr>
        <p:txBody>
          <a:bodyPr wrap="square" rtlCol="0">
            <a:spAutoFit/>
          </a:bodyPr>
          <a:lstStyle/>
          <a:p>
            <a:r>
              <a:rPr lang="en-MY" dirty="0">
                <a:solidFill>
                  <a:schemeClr val="accent6">
                    <a:lumMod val="50000"/>
                  </a:schemeClr>
                </a:solidFill>
                <a:latin typeface="Arial Black" panose="020B0A04020102020204" pitchFamily="34" charset="0"/>
              </a:rPr>
              <a:t>Exploratory Analysis</a:t>
            </a:r>
          </a:p>
        </p:txBody>
      </p:sp>
      <p:pic>
        <p:nvPicPr>
          <p:cNvPr id="58" name="Picture 57" descr="A pencil and paper&#10;&#10;Description generated with high confidence">
            <a:extLst>
              <a:ext uri="{FF2B5EF4-FFF2-40B4-BE49-F238E27FC236}">
                <a16:creationId xmlns:a16="http://schemas.microsoft.com/office/drawing/2014/main" id="{701892B6-9366-47BC-AFBC-886017B0E3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109675" y="12721473"/>
            <a:ext cx="5704284" cy="37874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0" name="Picture 59" descr="A close up of a piece of paper&#10;&#10;Description generated with high confidence">
            <a:extLst>
              <a:ext uri="{FF2B5EF4-FFF2-40B4-BE49-F238E27FC236}">
                <a16:creationId xmlns:a16="http://schemas.microsoft.com/office/drawing/2014/main" id="{C54B48B2-54C3-453C-B7CA-BAA792FA51B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546345" y="12682611"/>
            <a:ext cx="5704284" cy="37874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1" name="TextBox 60">
            <a:extLst>
              <a:ext uri="{FF2B5EF4-FFF2-40B4-BE49-F238E27FC236}">
                <a16:creationId xmlns:a16="http://schemas.microsoft.com/office/drawing/2014/main" id="{E495C7C2-8C81-4B26-B464-0C7400529156}"/>
              </a:ext>
            </a:extLst>
          </p:cNvPr>
          <p:cNvSpPr txBox="1"/>
          <p:nvPr/>
        </p:nvSpPr>
        <p:spPr>
          <a:xfrm flipH="1">
            <a:off x="17338741" y="16772376"/>
            <a:ext cx="12118820" cy="1200329"/>
          </a:xfrm>
          <a:prstGeom prst="rect">
            <a:avLst/>
          </a:prstGeom>
          <a:noFill/>
        </p:spPr>
        <p:txBody>
          <a:bodyPr wrap="square" rtlCol="0">
            <a:spAutoFit/>
          </a:bodyPr>
          <a:lstStyle/>
          <a:p>
            <a:pPr algn="just"/>
            <a:r>
              <a:rPr lang="en-MY" sz="3600" b="1" dirty="0">
                <a:solidFill>
                  <a:srgbClr val="002060"/>
                </a:solidFill>
                <a:latin typeface="Times New Roman" panose="02020603050405020304" pitchFamily="18" charset="0"/>
                <a:cs typeface="Times New Roman" panose="02020603050405020304" pitchFamily="18" charset="0"/>
              </a:rPr>
              <a:t>Providing a graphical view about how promotion increase monthly and yearly avg. sales. </a:t>
            </a:r>
          </a:p>
        </p:txBody>
      </p:sp>
      <p:sp>
        <p:nvSpPr>
          <p:cNvPr id="134" name="TextBox 133">
            <a:extLst>
              <a:ext uri="{FF2B5EF4-FFF2-40B4-BE49-F238E27FC236}">
                <a16:creationId xmlns:a16="http://schemas.microsoft.com/office/drawing/2014/main" id="{200AC7BA-D90C-416C-B2D5-CB36619F740B}"/>
              </a:ext>
            </a:extLst>
          </p:cNvPr>
          <p:cNvSpPr txBox="1"/>
          <p:nvPr/>
        </p:nvSpPr>
        <p:spPr>
          <a:xfrm flipH="1">
            <a:off x="17012143" y="11907860"/>
            <a:ext cx="10520025" cy="646331"/>
          </a:xfrm>
          <a:prstGeom prst="rect">
            <a:avLst/>
          </a:prstGeom>
          <a:noFill/>
        </p:spPr>
        <p:txBody>
          <a:bodyPr wrap="square" rtlCol="0">
            <a:spAutoFit/>
          </a:bodyPr>
          <a:lstStyle/>
          <a:p>
            <a:pPr marL="571500" indent="-571500">
              <a:buFont typeface="Arial" panose="020B0604020202020204" pitchFamily="34" charset="0"/>
              <a:buChar char="•"/>
            </a:pPr>
            <a:r>
              <a:rPr lang="en-MY" sz="3600" b="1" dirty="0">
                <a:solidFill>
                  <a:schemeClr val="tx1">
                    <a:lumMod val="95000"/>
                    <a:lumOff val="5000"/>
                  </a:schemeClr>
                </a:solidFill>
                <a:latin typeface="Arial Black" panose="020B0A04020102020204" pitchFamily="34" charset="0"/>
              </a:rPr>
              <a:t>Single View Analysis</a:t>
            </a:r>
          </a:p>
        </p:txBody>
      </p:sp>
      <p:sp>
        <p:nvSpPr>
          <p:cNvPr id="139" name="TextBox 138">
            <a:extLst>
              <a:ext uri="{FF2B5EF4-FFF2-40B4-BE49-F238E27FC236}">
                <a16:creationId xmlns:a16="http://schemas.microsoft.com/office/drawing/2014/main" id="{17119326-8784-444C-BF5C-7889CFBD11B0}"/>
              </a:ext>
            </a:extLst>
          </p:cNvPr>
          <p:cNvSpPr txBox="1"/>
          <p:nvPr/>
        </p:nvSpPr>
        <p:spPr>
          <a:xfrm flipH="1">
            <a:off x="17099971" y="18275010"/>
            <a:ext cx="10520025" cy="646331"/>
          </a:xfrm>
          <a:prstGeom prst="rect">
            <a:avLst/>
          </a:prstGeom>
          <a:noFill/>
        </p:spPr>
        <p:txBody>
          <a:bodyPr wrap="square" rtlCol="0">
            <a:spAutoFit/>
          </a:bodyPr>
          <a:lstStyle/>
          <a:p>
            <a:pPr marL="571500" indent="-571500">
              <a:buFont typeface="Arial" panose="020B0604020202020204" pitchFamily="34" charset="0"/>
              <a:buChar char="•"/>
            </a:pPr>
            <a:r>
              <a:rPr lang="en-MY" sz="3600" b="1" dirty="0">
                <a:solidFill>
                  <a:schemeClr val="tx1">
                    <a:lumMod val="95000"/>
                    <a:lumOff val="5000"/>
                  </a:schemeClr>
                </a:solidFill>
                <a:latin typeface="Arial Black" panose="020B0A04020102020204" pitchFamily="34" charset="0"/>
              </a:rPr>
              <a:t>Interactive Dashboard</a:t>
            </a:r>
          </a:p>
        </p:txBody>
      </p:sp>
      <p:pic>
        <p:nvPicPr>
          <p:cNvPr id="63" name="Picture 62" descr="A screenshot of a cell phone&#10;&#10;Description generated with high confidence">
            <a:extLst>
              <a:ext uri="{FF2B5EF4-FFF2-40B4-BE49-F238E27FC236}">
                <a16:creationId xmlns:a16="http://schemas.microsoft.com/office/drawing/2014/main" id="{E27240FD-EDC4-4301-9656-6B214FA86D0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817307" y="19121356"/>
            <a:ext cx="7458075" cy="548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0" name="TextBox 139">
            <a:extLst>
              <a:ext uri="{FF2B5EF4-FFF2-40B4-BE49-F238E27FC236}">
                <a16:creationId xmlns:a16="http://schemas.microsoft.com/office/drawing/2014/main" id="{4BEE27CA-77E8-4386-8D58-EDB66415E771}"/>
              </a:ext>
            </a:extLst>
          </p:cNvPr>
          <p:cNvSpPr txBox="1"/>
          <p:nvPr/>
        </p:nvSpPr>
        <p:spPr>
          <a:xfrm flipH="1">
            <a:off x="17304759" y="24729466"/>
            <a:ext cx="12118820" cy="1754326"/>
          </a:xfrm>
          <a:prstGeom prst="rect">
            <a:avLst/>
          </a:prstGeom>
          <a:noFill/>
        </p:spPr>
        <p:txBody>
          <a:bodyPr wrap="square" rtlCol="0">
            <a:spAutoFit/>
          </a:bodyPr>
          <a:lstStyle/>
          <a:p>
            <a:pPr algn="just"/>
            <a:r>
              <a:rPr lang="en-US" sz="3600" b="1" dirty="0">
                <a:solidFill>
                  <a:srgbClr val="002060"/>
                </a:solidFill>
                <a:latin typeface="Times New Roman" panose="02020603050405020304" pitchFamily="18" charset="0"/>
                <a:cs typeface="Times New Roman" panose="02020603050405020304" pitchFamily="18" charset="0"/>
              </a:rPr>
              <a:t>This dashboard will show the individual store sales performance by providing different factor influencing about higher and lower sales</a:t>
            </a:r>
            <a:endParaRPr lang="en-MY" sz="3600" b="1" dirty="0">
              <a:solidFill>
                <a:srgbClr val="002060"/>
              </a:solidFill>
              <a:latin typeface="Times New Roman" panose="02020603050405020304" pitchFamily="18" charset="0"/>
              <a:cs typeface="Times New Roman" panose="02020603050405020304" pitchFamily="18" charset="0"/>
            </a:endParaRPr>
          </a:p>
        </p:txBody>
      </p:sp>
      <p:sp>
        <p:nvSpPr>
          <p:cNvPr id="64" name="Rectangle: Diagonal Corners Rounded 63">
            <a:extLst>
              <a:ext uri="{FF2B5EF4-FFF2-40B4-BE49-F238E27FC236}">
                <a16:creationId xmlns:a16="http://schemas.microsoft.com/office/drawing/2014/main" id="{9A083172-2306-48A9-AE87-B8376FB5F5DF}"/>
              </a:ext>
            </a:extLst>
          </p:cNvPr>
          <p:cNvSpPr/>
          <p:nvPr/>
        </p:nvSpPr>
        <p:spPr>
          <a:xfrm>
            <a:off x="16328778" y="26958978"/>
            <a:ext cx="13490190" cy="15835260"/>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41" name="TextBox 140">
            <a:extLst>
              <a:ext uri="{FF2B5EF4-FFF2-40B4-BE49-F238E27FC236}">
                <a16:creationId xmlns:a16="http://schemas.microsoft.com/office/drawing/2014/main" id="{0F784741-4995-445A-911E-63F6B603C4C0}"/>
              </a:ext>
            </a:extLst>
          </p:cNvPr>
          <p:cNvSpPr txBox="1"/>
          <p:nvPr/>
        </p:nvSpPr>
        <p:spPr>
          <a:xfrm>
            <a:off x="17959689" y="27069742"/>
            <a:ext cx="11497872" cy="1107996"/>
          </a:xfrm>
          <a:prstGeom prst="rect">
            <a:avLst/>
          </a:prstGeom>
          <a:solidFill>
            <a:schemeClr val="bg1"/>
          </a:solidFill>
          <a:ln>
            <a:noFill/>
          </a:ln>
        </p:spPr>
        <p:txBody>
          <a:bodyPr wrap="square" rtlCol="0">
            <a:spAutoFit/>
          </a:bodyPr>
          <a:lstStyle/>
          <a:p>
            <a:pPr algn="ctr"/>
            <a:r>
              <a:rPr lang="en-MY" dirty="0">
                <a:solidFill>
                  <a:schemeClr val="accent3">
                    <a:lumMod val="50000"/>
                  </a:schemeClr>
                </a:solidFill>
                <a:latin typeface="Arial Black" panose="020B0A04020102020204" pitchFamily="34" charset="0"/>
              </a:rPr>
              <a:t>Model Performance</a:t>
            </a:r>
          </a:p>
        </p:txBody>
      </p:sp>
      <p:sp>
        <p:nvSpPr>
          <p:cNvPr id="142" name="TextBox 141">
            <a:extLst>
              <a:ext uri="{FF2B5EF4-FFF2-40B4-BE49-F238E27FC236}">
                <a16:creationId xmlns:a16="http://schemas.microsoft.com/office/drawing/2014/main" id="{01294E03-170B-4099-8478-231F438F8D12}"/>
              </a:ext>
            </a:extLst>
          </p:cNvPr>
          <p:cNvSpPr txBox="1"/>
          <p:nvPr/>
        </p:nvSpPr>
        <p:spPr>
          <a:xfrm flipH="1">
            <a:off x="17139727" y="28208592"/>
            <a:ext cx="12118820" cy="646331"/>
          </a:xfrm>
          <a:prstGeom prst="rect">
            <a:avLst/>
          </a:prstGeom>
          <a:noFill/>
        </p:spPr>
        <p:txBody>
          <a:bodyPr wrap="square" rtlCol="0">
            <a:spAutoFit/>
          </a:bodyPr>
          <a:lstStyle/>
          <a:p>
            <a:pPr marL="571500" indent="-571500" algn="just">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To better predict sales, the following models is developed</a:t>
            </a:r>
            <a:endParaRPr lang="en-MY" sz="36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66" name="Table 65">
            <a:extLst>
              <a:ext uri="{FF2B5EF4-FFF2-40B4-BE49-F238E27FC236}">
                <a16:creationId xmlns:a16="http://schemas.microsoft.com/office/drawing/2014/main" id="{452524AC-8289-4159-B7C6-54C217D34B52}"/>
              </a:ext>
            </a:extLst>
          </p:cNvPr>
          <p:cNvGraphicFramePr>
            <a:graphicFrameLocks noGrp="1"/>
          </p:cNvGraphicFramePr>
          <p:nvPr>
            <p:extLst>
              <p:ext uri="{D42A27DB-BD31-4B8C-83A1-F6EECF244321}">
                <p14:modId xmlns:p14="http://schemas.microsoft.com/office/powerpoint/2010/main" val="1931489834"/>
              </p:ext>
            </p:extLst>
          </p:nvPr>
        </p:nvGraphicFramePr>
        <p:xfrm>
          <a:off x="19109285" y="29003981"/>
          <a:ext cx="8874118" cy="3657600"/>
        </p:xfrm>
        <a:graphic>
          <a:graphicData uri="http://schemas.openxmlformats.org/drawingml/2006/table">
            <a:tbl>
              <a:tblPr firstRow="1" bandRow="1">
                <a:tableStyleId>{5C22544A-7EE6-4342-B048-85BDC9FD1C3A}</a:tableStyleId>
              </a:tblPr>
              <a:tblGrid>
                <a:gridCol w="5043151">
                  <a:extLst>
                    <a:ext uri="{9D8B030D-6E8A-4147-A177-3AD203B41FA5}">
                      <a16:colId xmlns:a16="http://schemas.microsoft.com/office/drawing/2014/main" val="2306818982"/>
                    </a:ext>
                  </a:extLst>
                </a:gridCol>
                <a:gridCol w="3830967">
                  <a:extLst>
                    <a:ext uri="{9D8B030D-6E8A-4147-A177-3AD203B41FA5}">
                      <a16:colId xmlns:a16="http://schemas.microsoft.com/office/drawing/2014/main" val="1943556368"/>
                    </a:ext>
                  </a:extLst>
                </a:gridCol>
              </a:tblGrid>
              <a:tr h="530909">
                <a:tc>
                  <a:txBody>
                    <a:bodyPr/>
                    <a:lstStyle/>
                    <a:p>
                      <a:pPr algn="ctr"/>
                      <a:r>
                        <a:rPr lang="en-MY" sz="3600" dirty="0"/>
                        <a:t>Model</a:t>
                      </a:r>
                    </a:p>
                  </a:txBody>
                  <a:tcPr/>
                </a:tc>
                <a:tc>
                  <a:txBody>
                    <a:bodyPr/>
                    <a:lstStyle/>
                    <a:p>
                      <a:pPr algn="ctr"/>
                      <a:r>
                        <a:rPr lang="en-MY" sz="3600" dirty="0"/>
                        <a:t>RMSPE</a:t>
                      </a:r>
                    </a:p>
                  </a:txBody>
                  <a:tcPr/>
                </a:tc>
                <a:extLst>
                  <a:ext uri="{0D108BD9-81ED-4DB2-BD59-A6C34878D82A}">
                    <a16:rowId xmlns:a16="http://schemas.microsoft.com/office/drawing/2014/main" val="2765418763"/>
                  </a:ext>
                </a:extLst>
              </a:tr>
              <a:tr h="530909">
                <a:tc>
                  <a:txBody>
                    <a:bodyPr/>
                    <a:lstStyle/>
                    <a:p>
                      <a:pPr algn="ctr"/>
                      <a:r>
                        <a:rPr lang="en-MY" sz="3600" dirty="0">
                          <a:latin typeface="Times New Roman" panose="02020603050405020304" pitchFamily="18" charset="0"/>
                          <a:cs typeface="Times New Roman" panose="02020603050405020304" pitchFamily="18" charset="0"/>
                        </a:rPr>
                        <a:t>Linear Regression</a:t>
                      </a:r>
                    </a:p>
                  </a:txBody>
                  <a:tcPr/>
                </a:tc>
                <a:tc>
                  <a:txBody>
                    <a:bodyPr/>
                    <a:lstStyle/>
                    <a:p>
                      <a:pPr algn="ctr"/>
                      <a:r>
                        <a:rPr lang="en-MY" sz="3600" dirty="0"/>
                        <a:t>0.2348</a:t>
                      </a:r>
                    </a:p>
                  </a:txBody>
                  <a:tcPr/>
                </a:tc>
                <a:extLst>
                  <a:ext uri="{0D108BD9-81ED-4DB2-BD59-A6C34878D82A}">
                    <a16:rowId xmlns:a16="http://schemas.microsoft.com/office/drawing/2014/main" val="4195887268"/>
                  </a:ext>
                </a:extLst>
              </a:tr>
              <a:tr h="985974">
                <a:tc>
                  <a:txBody>
                    <a:bodyPr/>
                    <a:lstStyle/>
                    <a:p>
                      <a:pPr algn="ctr"/>
                      <a:r>
                        <a:rPr lang="en-MY" sz="3600" dirty="0">
                          <a:latin typeface="Times New Roman" panose="02020603050405020304" pitchFamily="18" charset="0"/>
                          <a:cs typeface="Times New Roman" panose="02020603050405020304" pitchFamily="18" charset="0"/>
                        </a:rPr>
                        <a:t>Random Forest Regressor</a:t>
                      </a:r>
                    </a:p>
                    <a:p>
                      <a:pPr algn="ctr"/>
                      <a:r>
                        <a:rPr lang="en-MY" sz="3600" dirty="0">
                          <a:latin typeface="Times New Roman" panose="02020603050405020304" pitchFamily="18" charset="0"/>
                          <a:cs typeface="Times New Roman" panose="02020603050405020304" pitchFamily="18" charset="0"/>
                        </a:rPr>
                        <a:t> (100 tress)</a:t>
                      </a:r>
                    </a:p>
                  </a:txBody>
                  <a:tcPr/>
                </a:tc>
                <a:tc>
                  <a:txBody>
                    <a:bodyPr/>
                    <a:lstStyle/>
                    <a:p>
                      <a:pPr algn="ctr"/>
                      <a:r>
                        <a:rPr lang="en-MY" sz="3600" dirty="0"/>
                        <a:t>0.1193</a:t>
                      </a:r>
                    </a:p>
                  </a:txBody>
                  <a:tcPr/>
                </a:tc>
                <a:extLst>
                  <a:ext uri="{0D108BD9-81ED-4DB2-BD59-A6C34878D82A}">
                    <a16:rowId xmlns:a16="http://schemas.microsoft.com/office/drawing/2014/main" val="2269655887"/>
                  </a:ext>
                </a:extLst>
              </a:tr>
              <a:tr h="985974">
                <a:tc>
                  <a:txBody>
                    <a:bodyPr/>
                    <a:lstStyle/>
                    <a:p>
                      <a:pPr algn="ctr"/>
                      <a:r>
                        <a:rPr lang="en-MY" sz="3600" dirty="0">
                          <a:latin typeface="Times New Roman" panose="02020603050405020304" pitchFamily="18" charset="0"/>
                          <a:cs typeface="Times New Roman" panose="02020603050405020304" pitchFamily="18" charset="0"/>
                        </a:rPr>
                        <a:t>Xtreme Gradient Boosting (1000 trees)</a:t>
                      </a:r>
                    </a:p>
                  </a:txBody>
                  <a:tcPr/>
                </a:tc>
                <a:tc>
                  <a:txBody>
                    <a:bodyPr/>
                    <a:lstStyle/>
                    <a:p>
                      <a:pPr algn="ctr"/>
                      <a:r>
                        <a:rPr lang="en-MY" sz="3600" dirty="0"/>
                        <a:t>0.0999</a:t>
                      </a:r>
                    </a:p>
                  </a:txBody>
                  <a:tcPr/>
                </a:tc>
                <a:extLst>
                  <a:ext uri="{0D108BD9-81ED-4DB2-BD59-A6C34878D82A}">
                    <a16:rowId xmlns:a16="http://schemas.microsoft.com/office/drawing/2014/main" val="1902338179"/>
                  </a:ext>
                </a:extLst>
              </a:tr>
            </a:tbl>
          </a:graphicData>
        </a:graphic>
      </p:graphicFrame>
      <p:sp>
        <p:nvSpPr>
          <p:cNvPr id="69" name="Frame 68">
            <a:extLst>
              <a:ext uri="{FF2B5EF4-FFF2-40B4-BE49-F238E27FC236}">
                <a16:creationId xmlns:a16="http://schemas.microsoft.com/office/drawing/2014/main" id="{48C60451-B642-4D69-9B42-8C21118A8EA6}"/>
              </a:ext>
            </a:extLst>
          </p:cNvPr>
          <p:cNvSpPr/>
          <p:nvPr/>
        </p:nvSpPr>
        <p:spPr>
          <a:xfrm>
            <a:off x="17815913" y="31464153"/>
            <a:ext cx="11396593" cy="1512168"/>
          </a:xfrm>
          <a:prstGeom prst="frame">
            <a:avLst/>
          </a:prstGeom>
          <a:solidFill>
            <a:schemeClr val="accent6">
              <a:lumMod val="75000"/>
            </a:schemeClr>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sp>
        <p:nvSpPr>
          <p:cNvPr id="144" name="TextBox 143">
            <a:extLst>
              <a:ext uri="{FF2B5EF4-FFF2-40B4-BE49-F238E27FC236}">
                <a16:creationId xmlns:a16="http://schemas.microsoft.com/office/drawing/2014/main" id="{8008A960-EFC9-41DF-B9E2-7D855B5EDB88}"/>
              </a:ext>
            </a:extLst>
          </p:cNvPr>
          <p:cNvSpPr txBox="1"/>
          <p:nvPr/>
        </p:nvSpPr>
        <p:spPr>
          <a:xfrm flipH="1">
            <a:off x="17213972" y="33097393"/>
            <a:ext cx="12118820" cy="1200329"/>
          </a:xfrm>
          <a:prstGeom prst="rect">
            <a:avLst/>
          </a:prstGeom>
          <a:noFill/>
        </p:spPr>
        <p:txBody>
          <a:bodyPr wrap="square" rtlCol="0">
            <a:spAutoFit/>
          </a:bodyPr>
          <a:lstStyle/>
          <a:p>
            <a:pPr marL="2241437" lvl="1" indent="-571500" algn="just">
              <a:buFont typeface="Wingdings" panose="05000000000000000000" pitchFamily="2" charset="2"/>
              <a:buChar char="§"/>
            </a:pPr>
            <a:r>
              <a:rPr lang="en-US" sz="3600" b="1" dirty="0">
                <a:solidFill>
                  <a:srgbClr val="002060"/>
                </a:solidFill>
                <a:latin typeface="Times New Roman" panose="02020603050405020304" pitchFamily="18" charset="0"/>
                <a:cs typeface="Times New Roman" panose="02020603050405020304" pitchFamily="18" charset="0"/>
              </a:rPr>
              <a:t>XG Boost demonstrated better performance compared to the other algorithms</a:t>
            </a:r>
            <a:endParaRPr lang="en-MY" sz="3600" b="1" dirty="0">
              <a:solidFill>
                <a:srgbClr val="002060"/>
              </a:solidFill>
              <a:latin typeface="Times New Roman" panose="02020603050405020304" pitchFamily="18" charset="0"/>
              <a:cs typeface="Times New Roman" panose="02020603050405020304" pitchFamily="18" charset="0"/>
            </a:endParaRPr>
          </a:p>
        </p:txBody>
      </p:sp>
      <p:sp>
        <p:nvSpPr>
          <p:cNvPr id="145" name="TextBox 144">
            <a:extLst>
              <a:ext uri="{FF2B5EF4-FFF2-40B4-BE49-F238E27FC236}">
                <a16:creationId xmlns:a16="http://schemas.microsoft.com/office/drawing/2014/main" id="{A2901C95-1AEF-42DC-B197-E6F7744C52E7}"/>
              </a:ext>
            </a:extLst>
          </p:cNvPr>
          <p:cNvSpPr txBox="1"/>
          <p:nvPr/>
        </p:nvSpPr>
        <p:spPr>
          <a:xfrm flipH="1">
            <a:off x="17208051" y="34553442"/>
            <a:ext cx="12118820" cy="646331"/>
          </a:xfrm>
          <a:prstGeom prst="rect">
            <a:avLst/>
          </a:prstGeom>
          <a:noFill/>
        </p:spPr>
        <p:txBody>
          <a:bodyPr wrap="square" rtlCol="0">
            <a:spAutoFit/>
          </a:bodyPr>
          <a:lstStyle/>
          <a:p>
            <a:pPr marL="571500" indent="-571500" algn="just">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Best Feature Selection</a:t>
            </a:r>
            <a:endParaRPr lang="en-MY" sz="3600" b="1" dirty="0">
              <a:solidFill>
                <a:srgbClr val="002060"/>
              </a:solidFill>
              <a:latin typeface="Times New Roman" panose="02020603050405020304" pitchFamily="18" charset="0"/>
              <a:cs typeface="Times New Roman" panose="02020603050405020304" pitchFamily="18" charset="0"/>
            </a:endParaRPr>
          </a:p>
        </p:txBody>
      </p:sp>
      <p:pic>
        <p:nvPicPr>
          <p:cNvPr id="76" name="Picture 75" descr="A screenshot of a cell phone&#10;&#10;Description generated with high confidence">
            <a:extLst>
              <a:ext uri="{FF2B5EF4-FFF2-40B4-BE49-F238E27FC236}">
                <a16:creationId xmlns:a16="http://schemas.microsoft.com/office/drawing/2014/main" id="{F437F51D-B6FD-4755-AD94-2F97E684EF8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679984" y="35436493"/>
            <a:ext cx="6814693" cy="7029628"/>
          </a:xfrm>
          <a:prstGeom prst="rect">
            <a:avLst/>
          </a:prstGeom>
          <a:ln w="12700" cap="sq">
            <a:solidFill>
              <a:srgbClr val="E6E6E6"/>
            </a:solidFill>
            <a:miter lim="800000"/>
          </a:ln>
          <a:effectLst>
            <a:outerShdw blurRad="57150" dist="50800" dir="2700000" algn="tl" rotWithShape="0">
              <a:srgbClr val="000000">
                <a:alpha val="40000"/>
              </a:srgbClr>
            </a:outerShdw>
          </a:effectLst>
        </p:spPr>
      </p:pic>
      <p:sp>
        <p:nvSpPr>
          <p:cNvPr id="146" name="TextBox 145">
            <a:extLst>
              <a:ext uri="{FF2B5EF4-FFF2-40B4-BE49-F238E27FC236}">
                <a16:creationId xmlns:a16="http://schemas.microsoft.com/office/drawing/2014/main" id="{4BEF5B81-6E95-4A39-8ED2-D883B12122FA}"/>
              </a:ext>
            </a:extLst>
          </p:cNvPr>
          <p:cNvSpPr txBox="1"/>
          <p:nvPr/>
        </p:nvSpPr>
        <p:spPr>
          <a:xfrm flipH="1">
            <a:off x="24824479" y="36450588"/>
            <a:ext cx="4664686" cy="2862322"/>
          </a:xfrm>
          <a:prstGeom prst="rect">
            <a:avLst/>
          </a:prstGeom>
          <a:noFill/>
        </p:spPr>
        <p:txBody>
          <a:bodyPr wrap="square" rtlCol="0">
            <a:spAutoFit/>
          </a:bodyPr>
          <a:lstStyle/>
          <a:p>
            <a:pPr marL="571500" indent="-571500">
              <a:buFont typeface="Wingdings" panose="05000000000000000000" pitchFamily="2" charset="2"/>
              <a:buChar char="Ø"/>
            </a:pPr>
            <a:r>
              <a:rPr lang="en-US" sz="3600" b="1" dirty="0">
                <a:solidFill>
                  <a:srgbClr val="002060"/>
                </a:solidFill>
                <a:latin typeface="Times New Roman" panose="02020603050405020304" pitchFamily="18" charset="0"/>
                <a:cs typeface="Times New Roman" panose="02020603050405020304" pitchFamily="18" charset="0"/>
              </a:rPr>
              <a:t>Number of feature selected by the Random Forest Feature Selection is the best features</a:t>
            </a:r>
            <a:endParaRPr lang="en-MY" sz="36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236335"/>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1158</TotalTime>
  <Words>433</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Arial Black</vt:lpstr>
      <vt:lpstr>Bahnschrift</vt:lpstr>
      <vt:lpstr>Britannic Bold</vt:lpstr>
      <vt:lpstr>Calibri</vt:lpstr>
      <vt:lpstr>Calisto MT</vt:lpstr>
      <vt:lpstr>Cooper Black</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How To Make A Scientific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SHAMEE MRIMMOAEE AHMED</cp:lastModifiedBy>
  <cp:revision>35</cp:revision>
  <dcterms:created xsi:type="dcterms:W3CDTF">2012-08-06T20:12:21Z</dcterms:created>
  <dcterms:modified xsi:type="dcterms:W3CDTF">2019-01-15T03:58:05Z</dcterms:modified>
  <cp:category>templates for scientific poster</cp:category>
</cp:coreProperties>
</file>