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951422716939028E-2"/>
          <c:y val="4.0854224698235839E-2"/>
          <c:w val="0.87082809554333918"/>
          <c:h val="0.9182915506035282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A7-482F-ABCA-E207AE5527A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A7-482F-ABCA-E207AE5527A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A7-482F-ABCA-E207AE5527A9}"/>
              </c:ext>
            </c:extLst>
          </c:dPt>
          <c:cat>
            <c:numRef>
              <c:f>Sheet1!$J$2:$L$2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Sheet1!$J$3:$L$3</c:f>
              <c:numCache>
                <c:formatCode>General</c:formatCode>
                <c:ptCount val="3"/>
                <c:pt idx="0">
                  <c:v>22.760799231975493</c:v>
                </c:pt>
                <c:pt idx="1">
                  <c:v>36.772642630204523</c:v>
                </c:pt>
                <c:pt idx="2">
                  <c:v>-9.1743575918625915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A7-482F-ABCA-E207AE552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460913320"/>
        <c:axId val="460913976"/>
      </c:barChart>
      <c:catAx>
        <c:axId val="460913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0913976"/>
        <c:crosses val="autoZero"/>
        <c:auto val="1"/>
        <c:lblAlgn val="ctr"/>
        <c:lblOffset val="100"/>
        <c:noMultiLvlLbl val="0"/>
      </c:catAx>
      <c:valAx>
        <c:axId val="4609139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09133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Sheet1!$C$1:$F$1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Sheet1!$C$2:$F$2</c:f>
              <c:numCache>
                <c:formatCode>General</c:formatCode>
                <c:ptCount val="4"/>
                <c:pt idx="0">
                  <c:v>12192.782695</c:v>
                </c:pt>
                <c:pt idx="1">
                  <c:v>14967.957485000001</c:v>
                </c:pt>
                <c:pt idx="2">
                  <c:v>20472.071</c:v>
                </c:pt>
                <c:pt idx="3">
                  <c:v>18593.89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2-4990-BDDF-FD386E5D8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7954784"/>
        <c:axId val="627956752"/>
      </c:barChart>
      <c:lineChart>
        <c:grouping val="standard"/>
        <c:varyColors val="0"/>
        <c:ser>
          <c:idx val="1"/>
          <c:order val="1"/>
          <c:tx>
            <c:strRef>
              <c:f>Sheet1!$B$3</c:f>
              <c:strCache>
                <c:ptCount val="1"/>
                <c:pt idx="0">
                  <c:v>증가율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Sheet1!$C$1:$F$1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Sheet1!$C$3:$F$3</c:f>
              <c:numCache>
                <c:formatCode>General</c:formatCode>
                <c:ptCount val="4"/>
                <c:pt idx="0">
                  <c:v>142.96572313113941</c:v>
                </c:pt>
                <c:pt idx="1">
                  <c:v>22.760799231975493</c:v>
                </c:pt>
                <c:pt idx="2">
                  <c:v>36.772642630204523</c:v>
                </c:pt>
                <c:pt idx="3">
                  <c:v>-9.1743575918625915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52-4990-BDDF-FD386E5D8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26168"/>
        <c:axId val="576129120"/>
      </c:lineChart>
      <c:catAx>
        <c:axId val="62795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7956752"/>
        <c:crosses val="autoZero"/>
        <c:auto val="1"/>
        <c:lblAlgn val="ctr"/>
        <c:lblOffset val="100"/>
        <c:noMultiLvlLbl val="0"/>
      </c:catAx>
      <c:valAx>
        <c:axId val="62795675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7954784"/>
        <c:crosses val="autoZero"/>
        <c:crossBetween val="between"/>
      </c:valAx>
      <c:valAx>
        <c:axId val="576129120"/>
        <c:scaling>
          <c:orientation val="minMax"/>
          <c:min val="-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6126168"/>
        <c:crosses val="max"/>
        <c:crossBetween val="between"/>
      </c:valAx>
      <c:catAx>
        <c:axId val="576126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6129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Sheet2!$B$10:$F$10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Sheet2!$B$11:$F$11</c:f>
              <c:numCache>
                <c:formatCode>General</c:formatCode>
                <c:ptCount val="5"/>
                <c:pt idx="0">
                  <c:v>1017</c:v>
                </c:pt>
                <c:pt idx="1">
                  <c:v>1615</c:v>
                </c:pt>
                <c:pt idx="2">
                  <c:v>2264</c:v>
                </c:pt>
                <c:pt idx="3">
                  <c:v>3079</c:v>
                </c:pt>
                <c:pt idx="4">
                  <c:v>3080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44-40FD-876D-15886CD63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095232"/>
        <c:axId val="485096216"/>
      </c:lineChart>
      <c:catAx>
        <c:axId val="48509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096216"/>
        <c:crosses val="autoZero"/>
        <c:auto val="1"/>
        <c:lblAlgn val="ctr"/>
        <c:lblOffset val="100"/>
        <c:noMultiLvlLbl val="0"/>
      </c:catAx>
      <c:valAx>
        <c:axId val="4850962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09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558D87-7D2F-4F27-B37E-9FB4E9F4165C}"/>
              </a:ext>
            </a:extLst>
          </p:cNvPr>
          <p:cNvSpPr/>
          <p:nvPr/>
        </p:nvSpPr>
        <p:spPr>
          <a:xfrm>
            <a:off x="0" y="1497858"/>
            <a:ext cx="12192000" cy="3638112"/>
          </a:xfrm>
          <a:prstGeom prst="rect">
            <a:avLst/>
          </a:prstGeom>
          <a:solidFill>
            <a:srgbClr val="1B4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3FC38-494C-40CF-B709-8B22D5F96FC2}"/>
              </a:ext>
            </a:extLst>
          </p:cNvPr>
          <p:cNvSpPr txBox="1"/>
          <p:nvPr/>
        </p:nvSpPr>
        <p:spPr>
          <a:xfrm>
            <a:off x="94891" y="1609944"/>
            <a:ext cx="506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포스코 청년 </a:t>
            </a:r>
            <a:r>
              <a:rPr lang="en-US" altLang="ko-KR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AI·Bigdata </a:t>
            </a:r>
            <a:r>
              <a:rPr lang="ko-KR" altLang="en-US" sz="16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아카데미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27C0BD0B-D440-4DE5-BFCE-B8168F0A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8181"/>
            <a:ext cx="9144000" cy="948678"/>
          </a:xfrm>
        </p:spPr>
        <p:txBody>
          <a:bodyPr>
            <a:noAutofit/>
          </a:bodyPr>
          <a:lstStyle/>
          <a:p>
            <a:r>
              <a:rPr lang="ko-KR" altLang="en-US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</a:rPr>
              <a:t>영화 선별 알고리즘 향상을 통한 </a:t>
            </a:r>
            <a:r>
              <a:rPr lang="en-US" altLang="ko-KR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</a:rPr>
              <a:t>OTT </a:t>
            </a:r>
            <a:r>
              <a:rPr lang="ko-KR" altLang="en-US" sz="43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</a:rPr>
              <a:t>비즈니스 수익성 개선안</a:t>
            </a:r>
            <a:endParaRPr lang="ko-KR" altLang="en-US" sz="43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</a:endParaRP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87A25ACF-EE88-4864-871C-923AFD110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680" y="4084637"/>
            <a:ext cx="5882640" cy="1077154"/>
          </a:xfrm>
        </p:spPr>
        <p:txBody>
          <a:bodyPr>
            <a:normAutofit fontScale="92500"/>
          </a:bodyPr>
          <a:lstStyle/>
          <a:p>
            <a:pPr algn="ctr"/>
            <a:r>
              <a:rPr lang="en-US" altLang="ko-KR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분반 </a:t>
            </a:r>
            <a:r>
              <a:rPr lang="en-US" altLang="ko-KR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조</a:t>
            </a:r>
            <a:endParaRPr lang="en-US" altLang="ko-KR" sz="2400" b="1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김진명 김채은 김한빈 이경원 이다연 이상엽</a:t>
            </a:r>
            <a:endParaRPr lang="ko-KR" altLang="en-US" sz="2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774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42A8F3-D188-46D3-BC6B-CBB6E3A573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B4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7AE5433-7477-40BB-9A58-AD977140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863"/>
            <a:ext cx="10515600" cy="98537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341CF7-41C0-4168-A44F-6700A58BBB34}"/>
              </a:ext>
            </a:extLst>
          </p:cNvPr>
          <p:cNvCxnSpPr/>
          <p:nvPr/>
        </p:nvCxnSpPr>
        <p:spPr>
          <a:xfrm>
            <a:off x="810207" y="578856"/>
            <a:ext cx="0" cy="812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1CB51B-4589-4854-A083-1F8394D0D6A6}"/>
              </a:ext>
            </a:extLst>
          </p:cNvPr>
          <p:cNvGrpSpPr/>
          <p:nvPr/>
        </p:nvGrpSpPr>
        <p:grpSpPr>
          <a:xfrm>
            <a:off x="1532096" y="2188608"/>
            <a:ext cx="4253330" cy="615553"/>
            <a:chOff x="1498541" y="2037606"/>
            <a:chExt cx="4253330" cy="6155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FC3932-17D0-436C-AEF6-FA192B5CBBFB}"/>
                </a:ext>
              </a:extLst>
            </p:cNvPr>
            <p:cNvSpPr txBox="1"/>
            <p:nvPr/>
          </p:nvSpPr>
          <p:spPr>
            <a:xfrm>
              <a:off x="1498541" y="2037606"/>
              <a:ext cx="42533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   </a:t>
              </a:r>
              <a:r>
                <a:rPr lang="ko-KR" altLang="en-US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추진 배경</a:t>
              </a:r>
              <a:endParaRPr lang="ko-KR" altLang="en-US" sz="3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E5E58049-517F-42DB-A64A-147F4388F2E4}"/>
                </a:ext>
              </a:extLst>
            </p:cNvPr>
            <p:cNvSpPr/>
            <p:nvPr/>
          </p:nvSpPr>
          <p:spPr>
            <a:xfrm>
              <a:off x="1702965" y="2395504"/>
              <a:ext cx="151003" cy="180384"/>
            </a:xfrm>
            <a:prstGeom prst="triangle">
              <a:avLst>
                <a:gd name="adj" fmla="val 8944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DF4A8F-DD49-4668-AE07-98F355809B85}"/>
              </a:ext>
            </a:extLst>
          </p:cNvPr>
          <p:cNvGrpSpPr/>
          <p:nvPr/>
        </p:nvGrpSpPr>
        <p:grpSpPr>
          <a:xfrm>
            <a:off x="1532096" y="3167049"/>
            <a:ext cx="4253330" cy="1706956"/>
            <a:chOff x="1498541" y="526064"/>
            <a:chExt cx="4253330" cy="21018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3B5E98-5DB0-494C-B413-99545562F909}"/>
                </a:ext>
              </a:extLst>
            </p:cNvPr>
            <p:cNvSpPr txBox="1"/>
            <p:nvPr/>
          </p:nvSpPr>
          <p:spPr>
            <a:xfrm>
              <a:off x="1498541" y="526064"/>
              <a:ext cx="42533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   </a:t>
              </a:r>
              <a:r>
                <a:rPr lang="ko-KR" altLang="en-US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현황 및 개선기회</a:t>
              </a:r>
              <a:endParaRPr lang="ko-KR" altLang="en-US" sz="3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4B9E521E-4D8C-4B34-BF45-FEBA555049A3}"/>
                </a:ext>
              </a:extLst>
            </p:cNvPr>
            <p:cNvSpPr/>
            <p:nvPr/>
          </p:nvSpPr>
          <p:spPr>
            <a:xfrm>
              <a:off x="1766330" y="2403996"/>
              <a:ext cx="165949" cy="178242"/>
            </a:xfrm>
            <a:prstGeom prst="triangle">
              <a:avLst>
                <a:gd name="adj" fmla="val 89441"/>
              </a:avLst>
            </a:prstGeom>
            <a:solidFill>
              <a:srgbClr val="2759B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C9F8EE7-C984-45C8-B690-46D50A264CF5}"/>
                </a:ext>
              </a:extLst>
            </p:cNvPr>
            <p:cNvSpPr/>
            <p:nvPr/>
          </p:nvSpPr>
          <p:spPr>
            <a:xfrm>
              <a:off x="1766330" y="2582238"/>
              <a:ext cx="165949" cy="45719"/>
            </a:xfrm>
            <a:prstGeom prst="rect">
              <a:avLst/>
            </a:prstGeom>
            <a:solidFill>
              <a:srgbClr val="2759B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C640948-1DD7-4AA0-8695-660BC784DA72}"/>
              </a:ext>
            </a:extLst>
          </p:cNvPr>
          <p:cNvSpPr/>
          <p:nvPr/>
        </p:nvSpPr>
        <p:spPr>
          <a:xfrm>
            <a:off x="1816663" y="3573905"/>
            <a:ext cx="165949" cy="178242"/>
          </a:xfrm>
          <a:prstGeom prst="triangle">
            <a:avLst>
              <a:gd name="adj" fmla="val 89441"/>
            </a:avLst>
          </a:prstGeom>
          <a:solidFill>
            <a:srgbClr val="275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1F24A89E-FCFC-4F4E-8575-E136077D391E}"/>
              </a:ext>
            </a:extLst>
          </p:cNvPr>
          <p:cNvSpPr/>
          <p:nvPr/>
        </p:nvSpPr>
        <p:spPr>
          <a:xfrm>
            <a:off x="1757940" y="3528734"/>
            <a:ext cx="151003" cy="180384"/>
          </a:xfrm>
          <a:prstGeom prst="triangle">
            <a:avLst>
              <a:gd name="adj" fmla="val 8944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8E029C-4347-4481-948D-5D3185DCDABE}"/>
              </a:ext>
            </a:extLst>
          </p:cNvPr>
          <p:cNvGrpSpPr/>
          <p:nvPr/>
        </p:nvGrpSpPr>
        <p:grpSpPr>
          <a:xfrm>
            <a:off x="1532096" y="4201536"/>
            <a:ext cx="4474420" cy="1138773"/>
            <a:chOff x="1498541" y="2037606"/>
            <a:chExt cx="4253330" cy="11387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8A0766-5C02-407C-8455-2D4AA4E6C66B}"/>
                </a:ext>
              </a:extLst>
            </p:cNvPr>
            <p:cNvSpPr txBox="1"/>
            <p:nvPr/>
          </p:nvSpPr>
          <p:spPr>
            <a:xfrm>
              <a:off x="1498541" y="2037606"/>
              <a:ext cx="425333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   </a:t>
              </a:r>
              <a:r>
                <a:rPr lang="ko-KR" altLang="en-US" sz="340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분석 계획 및 결과</a:t>
              </a:r>
              <a:endParaRPr lang="ko-KR" altLang="en-US" sz="34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25D1F919-69E6-4548-9341-A7418FB704B7}"/>
                </a:ext>
              </a:extLst>
            </p:cNvPr>
            <p:cNvSpPr/>
            <p:nvPr/>
          </p:nvSpPr>
          <p:spPr>
            <a:xfrm>
              <a:off x="1694576" y="2395504"/>
              <a:ext cx="151003" cy="180384"/>
            </a:xfrm>
            <a:prstGeom prst="triangle">
              <a:avLst>
                <a:gd name="adj" fmla="val 8944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461135F-FADB-4544-953A-BEE002C970B4}"/>
              </a:ext>
            </a:extLst>
          </p:cNvPr>
          <p:cNvGrpSpPr/>
          <p:nvPr/>
        </p:nvGrpSpPr>
        <p:grpSpPr>
          <a:xfrm>
            <a:off x="6607912" y="2607542"/>
            <a:ext cx="4253330" cy="615553"/>
            <a:chOff x="1498541" y="2037606"/>
            <a:chExt cx="4253330" cy="6155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2AEAEE-8F43-4101-BB3F-A8B92CCA8AF7}"/>
                </a:ext>
              </a:extLst>
            </p:cNvPr>
            <p:cNvSpPr txBox="1"/>
            <p:nvPr/>
          </p:nvSpPr>
          <p:spPr>
            <a:xfrm>
              <a:off x="1498541" y="2037606"/>
              <a:ext cx="42533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>
                  <a:latin typeface="HY견고딕" panose="02030600000101010101" pitchFamily="18" charset="-127"/>
                  <a:ea typeface="HY견고딕" panose="02030600000101010101" pitchFamily="18" charset="-127"/>
                </a:rPr>
                <a:t>4   </a:t>
              </a:r>
              <a:r>
                <a:rPr lang="ko-KR" altLang="en-US" sz="3400">
                  <a:latin typeface="HY견고딕" panose="02030600000101010101" pitchFamily="18" charset="-127"/>
                  <a:ea typeface="HY견고딕" panose="02030600000101010101" pitchFamily="18" charset="-127"/>
                </a:rPr>
                <a:t>개선안 적용 방안</a:t>
              </a:r>
              <a:endParaRPr lang="ko-KR" altLang="en-US" sz="3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834630BE-3285-4FC4-A893-21351D7B38D0}"/>
                </a:ext>
              </a:extLst>
            </p:cNvPr>
            <p:cNvSpPr/>
            <p:nvPr/>
          </p:nvSpPr>
          <p:spPr>
            <a:xfrm>
              <a:off x="1702965" y="2395504"/>
              <a:ext cx="151003" cy="180384"/>
            </a:xfrm>
            <a:prstGeom prst="triangle">
              <a:avLst>
                <a:gd name="adj" fmla="val 89441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647B8DE-402A-458B-B5DC-A57F8EC97178}"/>
              </a:ext>
            </a:extLst>
          </p:cNvPr>
          <p:cNvSpPr txBox="1"/>
          <p:nvPr/>
        </p:nvSpPr>
        <p:spPr>
          <a:xfrm>
            <a:off x="6607911" y="3585983"/>
            <a:ext cx="4821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>
                <a:latin typeface="HY견고딕" panose="02030600000101010101" pitchFamily="18" charset="-127"/>
                <a:ea typeface="HY견고딕" panose="02030600000101010101" pitchFamily="18" charset="-127"/>
              </a:rPr>
              <a:t>5   Lessons leanred</a:t>
            </a:r>
            <a:endParaRPr lang="ko-KR" altLang="en-US" sz="3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6F735CD-BCDC-46D9-8207-A56598D27F73}"/>
              </a:ext>
            </a:extLst>
          </p:cNvPr>
          <p:cNvSpPr/>
          <p:nvPr/>
        </p:nvSpPr>
        <p:spPr>
          <a:xfrm>
            <a:off x="6833756" y="3947668"/>
            <a:ext cx="151003" cy="180384"/>
          </a:xfrm>
          <a:prstGeom prst="triangle">
            <a:avLst>
              <a:gd name="adj" fmla="val 894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바닥글 개체 틀 28">
            <a:extLst>
              <a:ext uri="{FF2B5EF4-FFF2-40B4-BE49-F238E27FC236}">
                <a16:creationId xmlns:a16="http://schemas.microsoft.com/office/drawing/2014/main" id="{CC9E0260-58C4-4B0C-827F-3032DBA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04064" y="6492875"/>
            <a:ext cx="2487936" cy="365125"/>
          </a:xfrm>
        </p:spPr>
        <p:txBody>
          <a:bodyPr/>
          <a:lstStyle/>
          <a:p>
            <a:r>
              <a:rPr lang="ko-KR" altLang="en-US" b="1"/>
              <a:t>포스코 청년 </a:t>
            </a:r>
            <a:r>
              <a:rPr lang="en-US" altLang="ko-KR" b="1"/>
              <a:t>AI·Bigdata </a:t>
            </a:r>
            <a:r>
              <a:rPr lang="ko-KR" altLang="en-US" b="1"/>
              <a:t>아카데미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043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Ⅰ. </a:t>
            </a:r>
            <a:r>
              <a:rPr lang="ko-KR" altLang="en-US" sz="2000"/>
              <a:t>추진배경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A2C131-0A13-42B0-834E-3088C20FB49C}"/>
              </a:ext>
            </a:extLst>
          </p:cNvPr>
          <p:cNvSpPr txBox="1">
            <a:spLocks/>
          </p:cNvSpPr>
          <p:nvPr/>
        </p:nvSpPr>
        <p:spPr>
          <a:xfrm>
            <a:off x="196864" y="802950"/>
            <a:ext cx="12130481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실적 부진과 어두운 전망으로 경영 위기에 처한 ㈜좋은영화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CEBDDB2-A8D2-481C-A326-BF007C2818C5}"/>
              </a:ext>
            </a:extLst>
          </p:cNvPr>
          <p:cNvGrpSpPr/>
          <p:nvPr/>
        </p:nvGrpSpPr>
        <p:grpSpPr>
          <a:xfrm>
            <a:off x="299740" y="7199957"/>
            <a:ext cx="3386192" cy="2874184"/>
            <a:chOff x="2367595" y="975948"/>
            <a:chExt cx="3249434" cy="28501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DC4BF45-474F-4F35-9767-E3AFEA3D23A5}"/>
                </a:ext>
              </a:extLst>
            </p:cNvPr>
            <p:cNvGrpSpPr/>
            <p:nvPr/>
          </p:nvGrpSpPr>
          <p:grpSpPr>
            <a:xfrm>
              <a:off x="2367595" y="1286236"/>
              <a:ext cx="3249434" cy="2539819"/>
              <a:chOff x="2712827" y="1612303"/>
              <a:chExt cx="3249434" cy="2539819"/>
            </a:xfrm>
          </p:grpSpPr>
          <p:graphicFrame>
            <p:nvGraphicFramePr>
              <p:cNvPr id="5" name="차트 4">
                <a:extLst>
                  <a:ext uri="{FF2B5EF4-FFF2-40B4-BE49-F238E27FC236}">
                    <a16:creationId xmlns:a16="http://schemas.microsoft.com/office/drawing/2014/main" id="{AE5A6557-1567-4850-A3AE-8B3B5B8AF2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87439452"/>
                  </p:ext>
                </p:extLst>
              </p:nvPr>
            </p:nvGraphicFramePr>
            <p:xfrm>
              <a:off x="2712827" y="1612303"/>
              <a:ext cx="3249434" cy="25398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187E7F5D-20F8-48EE-803B-EB7450CAA74C}"/>
                  </a:ext>
                </a:extLst>
              </p:cNvPr>
              <p:cNvCxnSpPr/>
              <p:nvPr/>
            </p:nvCxnSpPr>
            <p:spPr>
              <a:xfrm>
                <a:off x="2995128" y="3266055"/>
                <a:ext cx="2774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0CD0E-6CCD-4AAE-B564-0C1E3D79606F}"/>
                  </a:ext>
                </a:extLst>
              </p:cNvPr>
              <p:cNvSpPr txBox="1"/>
              <p:nvPr/>
            </p:nvSpPr>
            <p:spPr>
              <a:xfrm>
                <a:off x="3209730" y="3817928"/>
                <a:ext cx="569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/>
                  <a:t>2016</a:t>
                </a:r>
                <a:endParaRPr lang="ko-KR" altLang="en-US" sz="10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68DCE9-EBBC-4480-9D51-4AC3C7AC67D4}"/>
                  </a:ext>
                </a:extLst>
              </p:cNvPr>
              <p:cNvSpPr txBox="1"/>
              <p:nvPr/>
            </p:nvSpPr>
            <p:spPr>
              <a:xfrm>
                <a:off x="4153849" y="3817928"/>
                <a:ext cx="569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/>
                  <a:t>2017</a:t>
                </a:r>
                <a:endParaRPr lang="ko-KR" altLang="en-US" sz="10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BB3B4-A452-4EE1-8E5D-6A6321E43859}"/>
                  </a:ext>
                </a:extLst>
              </p:cNvPr>
              <p:cNvSpPr txBox="1"/>
              <p:nvPr/>
            </p:nvSpPr>
            <p:spPr>
              <a:xfrm>
                <a:off x="5097968" y="3817928"/>
                <a:ext cx="5691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/>
                  <a:t>2018</a:t>
                </a:r>
                <a:endParaRPr lang="ko-KR" altLang="en-US" sz="10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5E0C05-1DFC-4A23-AF10-468D6B64033B}"/>
                  </a:ext>
                </a:extLst>
              </p:cNvPr>
              <p:cNvSpPr txBox="1"/>
              <p:nvPr/>
            </p:nvSpPr>
            <p:spPr>
              <a:xfrm>
                <a:off x="3209730" y="2098369"/>
                <a:ext cx="643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/>
                  <a:t>22.7%</a:t>
                </a:r>
                <a:endParaRPr lang="ko-KR" altLang="en-US" sz="1100" b="1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563FAE-DC25-44B1-9332-20396561AAA0}"/>
                  </a:ext>
                </a:extLst>
              </p:cNvPr>
              <p:cNvSpPr txBox="1"/>
              <p:nvPr/>
            </p:nvSpPr>
            <p:spPr>
              <a:xfrm>
                <a:off x="4125857" y="1612303"/>
                <a:ext cx="643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/>
                  <a:t>36.7%</a:t>
                </a:r>
                <a:endParaRPr lang="ko-KR" altLang="en-US" sz="1100" b="1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E7F25D-7F32-46FC-B490-C8DCE168C4E3}"/>
                  </a:ext>
                </a:extLst>
              </p:cNvPr>
              <p:cNvSpPr txBox="1"/>
              <p:nvPr/>
            </p:nvSpPr>
            <p:spPr>
              <a:xfrm>
                <a:off x="5038530" y="2989056"/>
                <a:ext cx="7219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/>
                  <a:t>-9.17%</a:t>
                </a:r>
                <a:endParaRPr lang="ko-KR" altLang="en-US" sz="1100" b="1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3032B0-9EF1-414A-BD07-037F1C57C54E}"/>
                </a:ext>
              </a:extLst>
            </p:cNvPr>
            <p:cNvSpPr txBox="1"/>
            <p:nvPr/>
          </p:nvSpPr>
          <p:spPr>
            <a:xfrm>
              <a:off x="2992188" y="975948"/>
              <a:ext cx="25315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/>
                <a:t>최근 </a:t>
              </a:r>
              <a:r>
                <a:rPr lang="en-US" altLang="ko-KR" sz="1500"/>
                <a:t>3</a:t>
              </a:r>
              <a:r>
                <a:rPr lang="ko-KR" altLang="en-US" sz="1500"/>
                <a:t>년간 매출 증가율</a:t>
              </a:r>
            </a:p>
          </p:txBody>
        </p: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BE1BD18D-3745-4A6E-A35E-58C1690B666E}"/>
              </a:ext>
            </a:extLst>
          </p:cNvPr>
          <p:cNvSpPr txBox="1">
            <a:spLocks/>
          </p:cNvSpPr>
          <p:nvPr/>
        </p:nvSpPr>
        <p:spPr>
          <a:xfrm>
            <a:off x="79987" y="2225117"/>
            <a:ext cx="655024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/>
              <a:t>연간 매출액 및 매출 증가율 추이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AD7C4A1-2131-45B5-AE05-2B79387D5B72}"/>
              </a:ext>
            </a:extLst>
          </p:cNvPr>
          <p:cNvSpPr txBox="1">
            <a:spLocks/>
          </p:cNvSpPr>
          <p:nvPr/>
        </p:nvSpPr>
        <p:spPr>
          <a:xfrm>
            <a:off x="5906749" y="2245646"/>
            <a:ext cx="655024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/>
              <a:t>미국 디지털 엔터테인먼트 소비자 지출액</a:t>
            </a:r>
          </a:p>
        </p:txBody>
      </p: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B93D2F7D-4B08-4545-B122-26CAD0107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91320"/>
              </p:ext>
            </p:extLst>
          </p:nvPr>
        </p:nvGraphicFramePr>
        <p:xfrm>
          <a:off x="1008785" y="2710793"/>
          <a:ext cx="4408312" cy="324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B0D0337B-E90C-48CB-B5A6-BF47136B9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420" y="2711722"/>
            <a:ext cx="5720676" cy="3023989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F8419606-82E6-4124-ABF1-90C256A28C26}"/>
              </a:ext>
            </a:extLst>
          </p:cNvPr>
          <p:cNvSpPr txBox="1">
            <a:spLocks/>
          </p:cNvSpPr>
          <p:nvPr/>
        </p:nvSpPr>
        <p:spPr>
          <a:xfrm>
            <a:off x="61519" y="6174698"/>
            <a:ext cx="6200586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매출 증가율의 지속적 감소에 이은 매출액 감소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F12EC90D-1CFB-4071-A448-56D1FE1E093A}"/>
              </a:ext>
            </a:extLst>
          </p:cNvPr>
          <p:cNvSpPr txBox="1">
            <a:spLocks/>
          </p:cNvSpPr>
          <p:nvPr/>
        </p:nvSpPr>
        <p:spPr>
          <a:xfrm>
            <a:off x="5906749" y="6174698"/>
            <a:ext cx="6200586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/>
              <a:t>OTT </a:t>
            </a:r>
            <a:r>
              <a:rPr lang="ko-KR" altLang="en-US" sz="2000" b="1"/>
              <a:t>비즈니스의 성장은 구독형 비즈니스에 국한됨</a:t>
            </a:r>
          </a:p>
        </p:txBody>
      </p:sp>
    </p:spTree>
    <p:extLst>
      <p:ext uri="{BB962C8B-B14F-4D97-AF65-F5344CB8AC3E}">
        <p14:creationId xmlns:p14="http://schemas.microsoft.com/office/powerpoint/2010/main" val="23559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Ⅱ. </a:t>
            </a:r>
            <a:r>
              <a:rPr lang="ko-KR" altLang="en-US" sz="2000"/>
              <a:t>현황 및 개선기회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A2C131-0A13-42B0-834E-3088C20FB49C}"/>
              </a:ext>
            </a:extLst>
          </p:cNvPr>
          <p:cNvSpPr txBox="1">
            <a:spLocks/>
          </p:cNvSpPr>
          <p:nvPr/>
        </p:nvSpPr>
        <p:spPr>
          <a:xfrm>
            <a:off x="246526" y="6253893"/>
            <a:ext cx="12130481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강점은 더 강화하고 약점은 보완하여 개선기회 발견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BE1BD18D-3745-4A6E-A35E-58C1690B666E}"/>
              </a:ext>
            </a:extLst>
          </p:cNvPr>
          <p:cNvSpPr txBox="1">
            <a:spLocks/>
          </p:cNvSpPr>
          <p:nvPr/>
        </p:nvSpPr>
        <p:spPr>
          <a:xfrm>
            <a:off x="6311766" y="998377"/>
            <a:ext cx="5659410" cy="486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1800"/>
              <a:t>강점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고객반응이 높은 영화 선별 능력과 추천 알고리즘을 통해 작은 규모임에도 불구한 빠른 성장을 이끌어낸 경험</a:t>
            </a:r>
            <a:endParaRPr lang="en-US" altLang="ko-KR" sz="1800"/>
          </a:p>
          <a:p>
            <a:pPr>
              <a:lnSpc>
                <a:spcPct val="170000"/>
              </a:lnSpc>
            </a:pPr>
            <a:r>
              <a:rPr lang="ko-KR" altLang="en-US" sz="1800"/>
              <a:t>약점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소규모 기업으로서 보유한 영화 수의 한계로 매출 신장에 한계 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보유 영화 </a:t>
            </a:r>
            <a:r>
              <a:rPr lang="en-US" altLang="ko-KR" sz="1800"/>
              <a:t>106</a:t>
            </a:r>
            <a:r>
              <a:rPr lang="ko-KR" altLang="en-US" sz="1800"/>
              <a:t>개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데이터 부족</a:t>
            </a:r>
            <a:r>
              <a:rPr lang="en-US" altLang="ko-KR" sz="1800"/>
              <a:t> </a:t>
            </a:r>
            <a:br>
              <a:rPr lang="en-US" altLang="ko-KR" sz="1800"/>
            </a:br>
            <a:r>
              <a:rPr lang="en-US" altLang="ko-KR" sz="1800"/>
              <a:t>- DB</a:t>
            </a:r>
            <a:r>
              <a:rPr lang="ko-KR" altLang="en-US" sz="1800"/>
              <a:t>에 저장된 영화 </a:t>
            </a:r>
            <a:r>
              <a:rPr lang="en-US" altLang="ko-KR" sz="1800"/>
              <a:t>2184</a:t>
            </a:r>
            <a:r>
              <a:rPr lang="ko-KR" altLang="en-US" sz="1800"/>
              <a:t>개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가격 정책 미비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발매년도 제외 가격과 상관성 있는 변수 없음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ko-KR" altLang="en-US" sz="180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F991BDA-36AB-45D0-82FC-0EA424278E26}"/>
              </a:ext>
            </a:extLst>
          </p:cNvPr>
          <p:cNvSpPr txBox="1">
            <a:spLocks/>
          </p:cNvSpPr>
          <p:nvPr/>
        </p:nvSpPr>
        <p:spPr>
          <a:xfrm>
            <a:off x="6344815" y="1689484"/>
            <a:ext cx="5296415" cy="4170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ko-KR" altLang="en-US" sz="180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86D039B-97E8-4679-AFDE-35E0D399A3AD}"/>
              </a:ext>
            </a:extLst>
          </p:cNvPr>
          <p:cNvSpPr txBox="1">
            <a:spLocks/>
          </p:cNvSpPr>
          <p:nvPr/>
        </p:nvSpPr>
        <p:spPr>
          <a:xfrm>
            <a:off x="408258" y="540294"/>
            <a:ext cx="2549546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㈜좋은영화 현황 분석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C8F3924-874D-4E5B-8D6C-9AEE83BC825C}"/>
              </a:ext>
            </a:extLst>
          </p:cNvPr>
          <p:cNvGrpSpPr/>
          <p:nvPr/>
        </p:nvGrpSpPr>
        <p:grpSpPr>
          <a:xfrm>
            <a:off x="672067" y="884136"/>
            <a:ext cx="5086869" cy="2735265"/>
            <a:chOff x="6310862" y="933529"/>
            <a:chExt cx="3486199" cy="2922887"/>
          </a:xfrm>
        </p:grpSpPr>
        <p:graphicFrame>
          <p:nvGraphicFramePr>
            <p:cNvPr id="26" name="차트 25">
              <a:extLst>
                <a:ext uri="{FF2B5EF4-FFF2-40B4-BE49-F238E27FC236}">
                  <a16:creationId xmlns:a16="http://schemas.microsoft.com/office/drawing/2014/main" id="{860BCF5A-6ACB-4F66-9B5C-ADE57D22F12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8678831"/>
                </p:ext>
              </p:extLst>
            </p:nvPr>
          </p:nvGraphicFramePr>
          <p:xfrm>
            <a:off x="6310862" y="1316596"/>
            <a:ext cx="3486199" cy="25398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07A01A-A006-4B56-84F0-0C95EB2F2460}"/>
                </a:ext>
              </a:extLst>
            </p:cNvPr>
            <p:cNvSpPr txBox="1"/>
            <p:nvPr/>
          </p:nvSpPr>
          <p:spPr>
            <a:xfrm>
              <a:off x="6722359" y="933529"/>
              <a:ext cx="2663205" cy="34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/>
                <a:t>최근 </a:t>
              </a:r>
              <a:r>
                <a:rPr lang="en-US" altLang="ko-KR" sz="1500"/>
                <a:t>5</a:t>
              </a:r>
              <a:r>
                <a:rPr lang="ko-KR" altLang="en-US" sz="1500"/>
                <a:t>년간 순회원수 및 활성화 회원 추이</a:t>
              </a: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81C59F9B-8359-4188-8F58-63C2539A38FB}"/>
              </a:ext>
            </a:extLst>
          </p:cNvPr>
          <p:cNvSpPr txBox="1">
            <a:spLocks/>
          </p:cNvSpPr>
          <p:nvPr/>
        </p:nvSpPr>
        <p:spPr>
          <a:xfrm>
            <a:off x="672067" y="3876665"/>
            <a:ext cx="5086869" cy="19829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1800"/>
              <a:t>ROI</a:t>
            </a:r>
            <a:r>
              <a:rPr lang="ko-KR" altLang="en-US" sz="1800"/>
              <a:t> 추이</a:t>
            </a:r>
            <a:r>
              <a:rPr lang="en-US" altLang="ko-KR" sz="1800"/>
              <a:t>, </a:t>
            </a:r>
            <a:r>
              <a:rPr lang="ko-KR" altLang="en-US" sz="1800"/>
              <a:t>적자추이 차트</a:t>
            </a:r>
          </a:p>
        </p:txBody>
      </p:sp>
    </p:spTree>
    <p:extLst>
      <p:ext uri="{BB962C8B-B14F-4D97-AF65-F5344CB8AC3E}">
        <p14:creationId xmlns:p14="http://schemas.microsoft.com/office/powerpoint/2010/main" val="32899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Ⅱ. </a:t>
            </a:r>
            <a:r>
              <a:rPr lang="ko-KR" altLang="en-US" sz="2000"/>
              <a:t>현황 및 개선기회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A2C131-0A13-42B0-834E-3088C20FB49C}"/>
              </a:ext>
            </a:extLst>
          </p:cNvPr>
          <p:cNvSpPr txBox="1">
            <a:spLocks/>
          </p:cNvSpPr>
          <p:nvPr/>
        </p:nvSpPr>
        <p:spPr>
          <a:xfrm>
            <a:off x="246526" y="6253893"/>
            <a:ext cx="12130481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강점은 더 강화하고 약점은 보완하여 개선기회 발견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BE1BD18D-3745-4A6E-A35E-58C1690B666E}"/>
              </a:ext>
            </a:extLst>
          </p:cNvPr>
          <p:cNvSpPr txBox="1">
            <a:spLocks/>
          </p:cNvSpPr>
          <p:nvPr/>
        </p:nvSpPr>
        <p:spPr>
          <a:xfrm>
            <a:off x="652355" y="838886"/>
            <a:ext cx="7101383" cy="486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1800"/>
              <a:t>강점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매출을 극대화 하는 영화 특성과 고객 특성의 최적 조합 도출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고객특징과 연관규칙을 활용한 추천 정확도 향상</a:t>
            </a:r>
            <a:endParaRPr lang="en-US" altLang="ko-KR" sz="1800"/>
          </a:p>
          <a:p>
            <a:pPr>
              <a:lnSpc>
                <a:spcPct val="170000"/>
              </a:lnSpc>
            </a:pPr>
            <a:r>
              <a:rPr lang="ko-KR" altLang="en-US" sz="1800"/>
              <a:t>약점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데이터 수집을 통한 </a:t>
            </a:r>
            <a:r>
              <a:rPr lang="en-US" altLang="ko-KR" sz="1800"/>
              <a:t>DB </a:t>
            </a:r>
            <a:r>
              <a:rPr lang="ko-KR" altLang="en-US" sz="1800"/>
              <a:t>확장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가격 시뮬레이션을 통한 수익성 향상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ko-KR" altLang="en-US" sz="180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F991BDA-36AB-45D0-82FC-0EA424278E26}"/>
              </a:ext>
            </a:extLst>
          </p:cNvPr>
          <p:cNvSpPr txBox="1">
            <a:spLocks/>
          </p:cNvSpPr>
          <p:nvPr/>
        </p:nvSpPr>
        <p:spPr>
          <a:xfrm>
            <a:off x="6344815" y="1689484"/>
            <a:ext cx="5296415" cy="4170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2834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25609E7-818C-4B9F-853D-948F34F2E393}"/>
              </a:ext>
            </a:extLst>
          </p:cNvPr>
          <p:cNvSpPr txBox="1">
            <a:spLocks/>
          </p:cNvSpPr>
          <p:nvPr/>
        </p:nvSpPr>
        <p:spPr>
          <a:xfrm>
            <a:off x="226373" y="1713450"/>
            <a:ext cx="1436915" cy="44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/>
              <a:t>DB</a:t>
            </a:r>
            <a:r>
              <a:rPr lang="ko-KR" altLang="en-US" sz="2000" b="1"/>
              <a:t>확장</a:t>
            </a:r>
            <a:endParaRPr lang="en-US" altLang="ko-KR" sz="2000" b="1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226373" y="2355201"/>
            <a:ext cx="1436915" cy="3412945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Web Scraping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6A148FC-E31A-4662-A0F8-8BAF2C8809AC}"/>
              </a:ext>
            </a:extLst>
          </p:cNvPr>
          <p:cNvSpPr txBox="1">
            <a:spLocks/>
          </p:cNvSpPr>
          <p:nvPr/>
        </p:nvSpPr>
        <p:spPr>
          <a:xfrm>
            <a:off x="1964978" y="1713450"/>
            <a:ext cx="1564432" cy="44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파생변수 생성</a:t>
            </a:r>
            <a:endParaRPr lang="en-US" altLang="ko-KR" sz="2000" b="1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529EA0B-8D5C-4A43-A21B-2EA8AA179BE6}"/>
              </a:ext>
            </a:extLst>
          </p:cNvPr>
          <p:cNvSpPr/>
          <p:nvPr/>
        </p:nvSpPr>
        <p:spPr>
          <a:xfrm>
            <a:off x="1964978" y="2355202"/>
            <a:ext cx="1564432" cy="1441909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LSTM</a:t>
            </a:r>
            <a:r>
              <a:rPr lang="ko-KR" altLang="en-US" sz="1600">
                <a:solidFill>
                  <a:schemeClr val="tx1"/>
                </a:solidFill>
              </a:rPr>
              <a:t>을 활용한 줄거리 감정분석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14BECE68-8383-40C1-835C-C0B399DFC90F}"/>
              </a:ext>
            </a:extLst>
          </p:cNvPr>
          <p:cNvSpPr/>
          <p:nvPr/>
        </p:nvSpPr>
        <p:spPr>
          <a:xfrm>
            <a:off x="1964977" y="4061673"/>
            <a:ext cx="1564432" cy="169219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추가적으로 분석에 요구되는 변수 생성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B473B5E-8BD6-4E17-B80F-322BFE66B04B}"/>
              </a:ext>
            </a:extLst>
          </p:cNvPr>
          <p:cNvSpPr txBox="1">
            <a:spLocks/>
          </p:cNvSpPr>
          <p:nvPr/>
        </p:nvSpPr>
        <p:spPr>
          <a:xfrm>
            <a:off x="3854034" y="1711197"/>
            <a:ext cx="1564432" cy="44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/>
              <a:t>EDA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A33E7D49-4865-49D2-81B4-7E8E8A5E41C4}"/>
              </a:ext>
            </a:extLst>
          </p:cNvPr>
          <p:cNvSpPr/>
          <p:nvPr/>
        </p:nvSpPr>
        <p:spPr>
          <a:xfrm>
            <a:off x="3854034" y="2355201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고객 </a:t>
            </a:r>
            <a:r>
              <a:rPr lang="en-US" altLang="ko-KR" sz="1600">
                <a:solidFill>
                  <a:schemeClr val="tx1"/>
                </a:solidFill>
              </a:rPr>
              <a:t>DATA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C3B8FDD-6A49-4794-A56C-403F2DFCDC92}"/>
              </a:ext>
            </a:extLst>
          </p:cNvPr>
          <p:cNvSpPr/>
          <p:nvPr/>
        </p:nvSpPr>
        <p:spPr>
          <a:xfrm>
            <a:off x="3854034" y="3079266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영화 </a:t>
            </a:r>
            <a:r>
              <a:rPr lang="en-US" altLang="ko-KR" sz="1600">
                <a:solidFill>
                  <a:schemeClr val="tx1"/>
                </a:solidFill>
              </a:rPr>
              <a:t>DATA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DDE702A9-E818-4FBC-A078-3A83F73BCE31}"/>
              </a:ext>
            </a:extLst>
          </p:cNvPr>
          <p:cNvSpPr/>
          <p:nvPr/>
        </p:nvSpPr>
        <p:spPr>
          <a:xfrm>
            <a:off x="3870559" y="3797111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다운로드 </a:t>
            </a:r>
            <a:r>
              <a:rPr lang="en-US" altLang="ko-KR" sz="1600">
                <a:solidFill>
                  <a:schemeClr val="tx1"/>
                </a:solidFill>
              </a:rPr>
              <a:t>DATA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6F1EF07C-CA7B-4D9E-BD50-847FF8EB837C}"/>
              </a:ext>
            </a:extLst>
          </p:cNvPr>
          <p:cNvSpPr/>
          <p:nvPr/>
        </p:nvSpPr>
        <p:spPr>
          <a:xfrm>
            <a:off x="3865313" y="4519075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가격 </a:t>
            </a:r>
            <a:r>
              <a:rPr lang="en-US" altLang="ko-KR" sz="1600">
                <a:solidFill>
                  <a:schemeClr val="tx1"/>
                </a:solidFill>
              </a:rPr>
              <a:t>DATA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E182BC7-B670-45F7-B03A-CBEB768DF91D}"/>
              </a:ext>
            </a:extLst>
          </p:cNvPr>
          <p:cNvSpPr txBox="1">
            <a:spLocks/>
          </p:cNvSpPr>
          <p:nvPr/>
        </p:nvSpPr>
        <p:spPr>
          <a:xfrm>
            <a:off x="5743089" y="1711196"/>
            <a:ext cx="6222537" cy="44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</a:t>
            </a:r>
            <a:endParaRPr lang="en-US" altLang="ko-KR" sz="2000" b="1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DDA41462-C190-49C3-9746-232AAF1BCEB6}"/>
              </a:ext>
            </a:extLst>
          </p:cNvPr>
          <p:cNvSpPr/>
          <p:nvPr/>
        </p:nvSpPr>
        <p:spPr>
          <a:xfrm>
            <a:off x="5743910" y="2355201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군집분석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F6DC7119-174B-4E09-BD86-880BDF2A2375}"/>
              </a:ext>
            </a:extLst>
          </p:cNvPr>
          <p:cNvSpPr/>
          <p:nvPr/>
        </p:nvSpPr>
        <p:spPr>
          <a:xfrm>
            <a:off x="7466599" y="2355201"/>
            <a:ext cx="4450702" cy="563312"/>
          </a:xfrm>
          <a:prstGeom prst="chevron">
            <a:avLst>
              <a:gd name="adj" fmla="val 20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 </a:t>
            </a:r>
            <a:r>
              <a:rPr lang="en-US" altLang="ko-KR">
                <a:solidFill>
                  <a:schemeClr val="tx1"/>
                </a:solidFill>
              </a:rPr>
              <a:t>DB </a:t>
            </a:r>
            <a:r>
              <a:rPr lang="ko-KR" altLang="en-US">
                <a:solidFill>
                  <a:schemeClr val="tx1"/>
                </a:solidFill>
              </a:rPr>
              <a:t>영화별 군집 형성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9328E70A-0B23-4881-98E2-665B03CE3751}"/>
              </a:ext>
            </a:extLst>
          </p:cNvPr>
          <p:cNvSpPr/>
          <p:nvPr/>
        </p:nvSpPr>
        <p:spPr>
          <a:xfrm>
            <a:off x="5743090" y="3079266"/>
            <a:ext cx="1564432" cy="563312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연관분석</a:t>
            </a:r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03AEB073-20F3-4B6A-9C99-8E4DECAAF887}"/>
              </a:ext>
            </a:extLst>
          </p:cNvPr>
          <p:cNvSpPr/>
          <p:nvPr/>
        </p:nvSpPr>
        <p:spPr>
          <a:xfrm>
            <a:off x="7466599" y="3079266"/>
            <a:ext cx="4450702" cy="563312"/>
          </a:xfrm>
          <a:prstGeom prst="chevron">
            <a:avLst>
              <a:gd name="adj" fmla="val 20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보유 영화의 다운로드 </a:t>
            </a:r>
            <a:r>
              <a:rPr lang="en-US" altLang="ko-KR">
                <a:solidFill>
                  <a:schemeClr val="tx1"/>
                </a:solidFill>
              </a:rPr>
              <a:t>DATA </a:t>
            </a:r>
            <a:r>
              <a:rPr lang="ko-KR" altLang="en-US">
                <a:solidFill>
                  <a:schemeClr val="tx1"/>
                </a:solidFill>
              </a:rPr>
              <a:t>활용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4F3BB60E-8DEE-46ED-9596-B5ED75ED130D}"/>
              </a:ext>
            </a:extLst>
          </p:cNvPr>
          <p:cNvSpPr/>
          <p:nvPr/>
        </p:nvSpPr>
        <p:spPr>
          <a:xfrm>
            <a:off x="5743090" y="3819315"/>
            <a:ext cx="1564432" cy="1285771"/>
          </a:xfrm>
          <a:prstGeom prst="homePlate">
            <a:avLst>
              <a:gd name="adj" fmla="val 107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예측</a:t>
            </a: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2E95D7D-4ED3-41FE-8373-553A117969E5}"/>
              </a:ext>
            </a:extLst>
          </p:cNvPr>
          <p:cNvSpPr/>
          <p:nvPr/>
        </p:nvSpPr>
        <p:spPr>
          <a:xfrm>
            <a:off x="7466599" y="3838327"/>
            <a:ext cx="4450702" cy="563312"/>
          </a:xfrm>
          <a:prstGeom prst="chevron">
            <a:avLst>
              <a:gd name="adj" fmla="val 20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고객 특성을 이용한 고객별 매출 예측</a:t>
            </a: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1CB10F50-BD23-4982-BCA0-5AE3B083E6C7}"/>
              </a:ext>
            </a:extLst>
          </p:cNvPr>
          <p:cNvSpPr/>
          <p:nvPr/>
        </p:nvSpPr>
        <p:spPr>
          <a:xfrm>
            <a:off x="7500813" y="4486498"/>
            <a:ext cx="4450702" cy="563312"/>
          </a:xfrm>
          <a:prstGeom prst="chevron">
            <a:avLst>
              <a:gd name="adj" fmla="val 20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영화 특성을 이용한 영화별 매출 예측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계획</a:t>
            </a:r>
          </a:p>
        </p:txBody>
      </p:sp>
    </p:spTree>
    <p:extLst>
      <p:ext uri="{BB962C8B-B14F-4D97-AF65-F5344CB8AC3E}">
        <p14:creationId xmlns:p14="http://schemas.microsoft.com/office/powerpoint/2010/main" val="421879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D8B9-0ED2-4545-B314-1787FCC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30481" cy="444617"/>
          </a:xfrm>
        </p:spPr>
        <p:txBody>
          <a:bodyPr>
            <a:normAutofit/>
          </a:bodyPr>
          <a:lstStyle/>
          <a:p>
            <a:r>
              <a:rPr lang="en-US" altLang="ko-KR" sz="2000"/>
              <a:t>Ⅲ. </a:t>
            </a:r>
            <a:r>
              <a:rPr lang="ko-KR" altLang="en-US" sz="2000"/>
              <a:t>분석계획 및 결과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B267428-1581-43EB-AA86-063C48C7EC68}"/>
              </a:ext>
            </a:extLst>
          </p:cNvPr>
          <p:cNvSpPr/>
          <p:nvPr/>
        </p:nvSpPr>
        <p:spPr>
          <a:xfrm>
            <a:off x="352207" y="1078678"/>
            <a:ext cx="1921210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Web Scraping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96172C9-CA3F-4285-8F7A-54AC6F5502FB}"/>
              </a:ext>
            </a:extLst>
          </p:cNvPr>
          <p:cNvSpPr txBox="1">
            <a:spLocks/>
          </p:cNvSpPr>
          <p:nvPr/>
        </p:nvSpPr>
        <p:spPr>
          <a:xfrm>
            <a:off x="226373" y="539339"/>
            <a:ext cx="1436915" cy="44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분석 결과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B0B2839-82D9-4F90-A8AA-C24CF52F1CE0}"/>
              </a:ext>
            </a:extLst>
          </p:cNvPr>
          <p:cNvSpPr txBox="1">
            <a:spLocks/>
          </p:cNvSpPr>
          <p:nvPr/>
        </p:nvSpPr>
        <p:spPr>
          <a:xfrm>
            <a:off x="352206" y="1553008"/>
            <a:ext cx="11778273" cy="161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IMDB, The Numbers </a:t>
            </a:r>
            <a:r>
              <a:rPr lang="ko-KR" altLang="en-US" sz="1800"/>
              <a:t>등 영화 </a:t>
            </a:r>
            <a:r>
              <a:rPr lang="en-US" altLang="ko-KR" sz="1800"/>
              <a:t>DB </a:t>
            </a:r>
            <a:r>
              <a:rPr lang="ko-KR" altLang="en-US" sz="1800"/>
              <a:t>웹사이트를 스크래핑하여 변수</a:t>
            </a:r>
            <a:r>
              <a:rPr lang="en-US" altLang="ko-KR" sz="1800"/>
              <a:t>(feature)</a:t>
            </a:r>
            <a:r>
              <a:rPr lang="ko-KR" altLang="en-US" sz="1800"/>
              <a:t> 및 관측치 수정</a:t>
            </a:r>
            <a:r>
              <a:rPr lang="en-US" altLang="ko-KR" sz="1800"/>
              <a:t>·</a:t>
            </a:r>
            <a:r>
              <a:rPr lang="ko-KR" altLang="en-US" sz="1800"/>
              <a:t>보완</a:t>
            </a:r>
            <a:br>
              <a:rPr lang="en-US" altLang="ko-KR" sz="1800"/>
            </a:br>
            <a:r>
              <a:rPr lang="en-US" altLang="ko-KR" sz="1800"/>
              <a:t>- # of Obs : 2,184 → 4,560</a:t>
            </a:r>
            <a:br>
              <a:rPr lang="en-US" altLang="ko-KR" sz="1800"/>
            </a:br>
            <a:r>
              <a:rPr lang="en-US" altLang="ko-KR" sz="1800"/>
              <a:t>- # of Features : 31 → 90 (metascore,</a:t>
            </a:r>
            <a:r>
              <a:rPr lang="ko-KR" altLang="en-US" sz="1800"/>
              <a:t> 언어</a:t>
            </a:r>
            <a:r>
              <a:rPr lang="en-US" altLang="ko-KR" sz="1800"/>
              <a:t>, </a:t>
            </a:r>
            <a:r>
              <a:rPr lang="ko-KR" altLang="en-US" sz="1800"/>
              <a:t>개봉 첫주 극장 수</a:t>
            </a:r>
            <a:r>
              <a:rPr lang="en-US" altLang="ko-KR" sz="1800"/>
              <a:t>, </a:t>
            </a:r>
            <a:r>
              <a:rPr lang="ko-KR" altLang="en-US" sz="1800"/>
              <a:t>시리즈</a:t>
            </a:r>
            <a:r>
              <a:rPr lang="en-US" altLang="ko-KR" sz="1800"/>
              <a:t>, </a:t>
            </a:r>
            <a:r>
              <a:rPr lang="ko-KR" altLang="en-US" sz="1800"/>
              <a:t>원작</a:t>
            </a:r>
            <a:r>
              <a:rPr lang="en-US" altLang="ko-KR" sz="1800"/>
              <a:t>, </a:t>
            </a:r>
            <a:r>
              <a:rPr lang="ko-KR" altLang="en-US" sz="1800"/>
              <a:t>제작방식</a:t>
            </a:r>
            <a:r>
              <a:rPr lang="en-US" altLang="ko-KR" sz="1800"/>
              <a:t>, </a:t>
            </a:r>
            <a:r>
              <a:rPr lang="ko-KR" altLang="en-US" sz="1800"/>
              <a:t>인플레이션 조정 매출</a:t>
            </a:r>
            <a:r>
              <a:rPr lang="en-US" altLang="ko-KR" sz="1800"/>
              <a:t>, </a:t>
            </a:r>
            <a:r>
              <a:rPr lang="ko-KR" altLang="en-US" sz="1800"/>
              <a:t>수상기록 등</a:t>
            </a:r>
            <a:r>
              <a:rPr lang="en-US" altLang="ko-KR" sz="1800"/>
              <a:t>)</a:t>
            </a: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8949DC55-4C60-4998-92EA-3A6AB497FB3B}"/>
              </a:ext>
            </a:extLst>
          </p:cNvPr>
          <p:cNvSpPr/>
          <p:nvPr/>
        </p:nvSpPr>
        <p:spPr>
          <a:xfrm>
            <a:off x="352206" y="3542855"/>
            <a:ext cx="1921210" cy="379608"/>
          </a:xfrm>
          <a:prstGeom prst="homePlate">
            <a:avLst>
              <a:gd name="adj" fmla="val 16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파생변수 생성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FB53246-8136-4D14-B462-E5F2DAF169FC}"/>
              </a:ext>
            </a:extLst>
          </p:cNvPr>
          <p:cNvSpPr txBox="1">
            <a:spLocks/>
          </p:cNvSpPr>
          <p:nvPr/>
        </p:nvSpPr>
        <p:spPr>
          <a:xfrm>
            <a:off x="413727" y="3995602"/>
            <a:ext cx="11778273" cy="2547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LSTM</a:t>
            </a:r>
            <a:r>
              <a:rPr lang="ko-KR" altLang="en-US" sz="1800"/>
              <a:t>을 활용한 영화 줄거리 감정분석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줄거리가 가진 긍정도에 따라 </a:t>
            </a:r>
            <a:r>
              <a:rPr lang="en-US" altLang="ko-KR" sz="1800"/>
              <a:t>0~100 </a:t>
            </a:r>
            <a:r>
              <a:rPr lang="ko-KR" altLang="en-US" sz="1800"/>
              <a:t>스케일로 점수 부여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수상 기록 파생변수</a:t>
            </a:r>
            <a:r>
              <a:rPr lang="en-US" altLang="ko-KR" sz="1800"/>
              <a:t> 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권위 있는 수상 횟수</a:t>
            </a:r>
            <a:r>
              <a:rPr lang="en-US" altLang="ko-KR" sz="1800"/>
              <a:t>(</a:t>
            </a:r>
            <a:r>
              <a:rPr lang="ko-KR" altLang="en-US" sz="1800"/>
              <a:t>기준</a:t>
            </a:r>
            <a:r>
              <a:rPr lang="en-US" altLang="ko-KR" sz="1800"/>
              <a:t>), </a:t>
            </a:r>
            <a:r>
              <a:rPr lang="ko-KR" altLang="en-US" sz="1800"/>
              <a:t>일반 수상 횟수</a:t>
            </a:r>
            <a:r>
              <a:rPr lang="en-US" altLang="ko-KR" sz="1800"/>
              <a:t>, </a:t>
            </a:r>
            <a:r>
              <a:rPr lang="ko-KR" altLang="en-US" sz="1800"/>
              <a:t>일반 후보 횟수</a:t>
            </a:r>
            <a:endParaRPr lang="en-US" altLang="ko-KR" sz="1800"/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감독 등급제</a:t>
            </a:r>
            <a:br>
              <a:rPr lang="en-US" altLang="ko-KR" sz="1800"/>
            </a:br>
            <a:r>
              <a:rPr lang="en-US" altLang="ko-KR" sz="1800"/>
              <a:t>- </a:t>
            </a:r>
            <a:r>
              <a:rPr lang="ko-KR" altLang="en-US" sz="1800"/>
              <a:t>개봉 영화 개수에 따른 감독 등급 부여</a:t>
            </a:r>
            <a:r>
              <a:rPr lang="en-US" altLang="ko-KR" sz="1800"/>
              <a:t>(</a:t>
            </a:r>
            <a:r>
              <a:rPr lang="ko-KR" altLang="en-US" sz="1800"/>
              <a:t>기준</a:t>
            </a:r>
            <a:r>
              <a:rPr lang="en-US" altLang="ko-KR" sz="1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863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290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맑은 고딕</vt:lpstr>
      <vt:lpstr>Arial</vt:lpstr>
      <vt:lpstr>Wingdings</vt:lpstr>
      <vt:lpstr>Office 테마</vt:lpstr>
      <vt:lpstr>영화 선별 알고리즘 향상을 통한 OTT 비즈니스 수익성 개선안</vt:lpstr>
      <vt:lpstr>목차</vt:lpstr>
      <vt:lpstr>Ⅰ. 추진배경</vt:lpstr>
      <vt:lpstr>Ⅱ. 현황 및 개선기회</vt:lpstr>
      <vt:lpstr>Ⅱ. 현황 및 개선기회</vt:lpstr>
      <vt:lpstr>Ⅲ. 분석계획 및 결과</vt:lpstr>
      <vt:lpstr>Ⅲ. 분석계획 및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Kim Hanbin</cp:lastModifiedBy>
  <cp:revision>24</cp:revision>
  <dcterms:created xsi:type="dcterms:W3CDTF">2020-05-06T16:18:29Z</dcterms:created>
  <dcterms:modified xsi:type="dcterms:W3CDTF">2020-05-06T21:14:32Z</dcterms:modified>
</cp:coreProperties>
</file>