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8"/>
  </p:notesMasterIdLst>
  <p:sldIdLst>
    <p:sldId id="1757" r:id="rId2"/>
    <p:sldId id="1770" r:id="rId3"/>
    <p:sldId id="1771" r:id="rId4"/>
    <p:sldId id="1777" r:id="rId5"/>
    <p:sldId id="1779" r:id="rId6"/>
    <p:sldId id="1778" r:id="rId7"/>
    <p:sldId id="1772" r:id="rId8"/>
    <p:sldId id="1774" r:id="rId9"/>
    <p:sldId id="1787" r:id="rId10"/>
    <p:sldId id="1786" r:id="rId11"/>
    <p:sldId id="1788" r:id="rId12"/>
    <p:sldId id="1758" r:id="rId13"/>
    <p:sldId id="1791" r:id="rId14"/>
    <p:sldId id="1801" r:id="rId15"/>
    <p:sldId id="1802" r:id="rId16"/>
    <p:sldId id="1792" r:id="rId17"/>
    <p:sldId id="1781" r:id="rId18"/>
    <p:sldId id="1793" r:id="rId19"/>
    <p:sldId id="1794" r:id="rId20"/>
    <p:sldId id="1797" r:id="rId21"/>
    <p:sldId id="1798" r:id="rId22"/>
    <p:sldId id="1800" r:id="rId23"/>
    <p:sldId id="1807" r:id="rId24"/>
    <p:sldId id="1808" r:id="rId25"/>
    <p:sldId id="1805" r:id="rId26"/>
    <p:sldId id="1806" r:id="rId27"/>
  </p:sldIdLst>
  <p:sldSz cx="12192000" cy="6858000"/>
  <p:notesSz cx="6797675" cy="9928225"/>
  <p:defaultTextStyle>
    <a:defPPr marL="0" marR="0" indent="0" algn="l" defTabSz="67347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7347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7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36736" algn="l" defTabSz="67347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7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73471" algn="l" defTabSz="67347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7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10207" algn="l" defTabSz="67347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7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46941" algn="l" defTabSz="67347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7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683676" algn="l" defTabSz="67347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7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20411" algn="l" defTabSz="67347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7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357147" algn="l" defTabSz="67347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7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693882" algn="l" defTabSz="67347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7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준혁" initials="C준" lastIdx="1" clrIdx="0">
    <p:extLst>
      <p:ext uri="{19B8F6BF-5375-455C-9EA6-DF929625EA0E}">
        <p15:presenceInfo xmlns:p15="http://schemas.microsoft.com/office/powerpoint/2012/main" userId="2120792de787d99b" providerId="Windows Live"/>
      </p:ext>
    </p:extLst>
  </p:cmAuthor>
  <p:cmAuthor id="2" name="IDEA" initials="I" lastIdx="12" clrIdx="1">
    <p:extLst>
      <p:ext uri="{19B8F6BF-5375-455C-9EA6-DF929625EA0E}">
        <p15:presenceInfo xmlns:p15="http://schemas.microsoft.com/office/powerpoint/2012/main" userId="IDEA" providerId="None"/>
      </p:ext>
    </p:extLst>
  </p:cmAuthor>
  <p:cmAuthor id="3" name="조재봉" initials="조" lastIdx="5" clrIdx="2">
    <p:extLst>
      <p:ext uri="{19B8F6BF-5375-455C-9EA6-DF929625EA0E}">
        <p15:presenceInfo xmlns:p15="http://schemas.microsoft.com/office/powerpoint/2012/main" userId="조재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66CC"/>
    <a:srgbClr val="996633"/>
    <a:srgbClr val="CCCC00"/>
    <a:srgbClr val="FF9900"/>
    <a:srgbClr val="9933FF"/>
    <a:srgbClr val="0404FF"/>
    <a:srgbClr val="FF0000"/>
    <a:srgbClr val="FFFFCC"/>
    <a:srgbClr val="20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2" autoAdjust="0"/>
    <p:restoredTop sz="96259" autoAdjust="0"/>
  </p:normalViewPr>
  <p:slideViewPr>
    <p:cSldViewPr snapToGrid="0" snapToObjects="1">
      <p:cViewPr varScale="1">
        <p:scale>
          <a:sx n="79" d="100"/>
          <a:sy n="79" d="100"/>
        </p:scale>
        <p:origin x="97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 lIns="91433" tIns="45717" rIns="91433" bIns="45717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06357" y="4715908"/>
            <a:ext cx="4984962" cy="4467701"/>
          </a:xfrm>
          <a:prstGeom prst="rect">
            <a:avLst/>
          </a:prstGeom>
        </p:spPr>
        <p:txBody>
          <a:bodyPr lIns="91433" tIns="45717" rIns="91433" bIns="45717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0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6736" latinLnBrk="0">
      <a:defRPr sz="1031">
        <a:latin typeface="+mn-lt"/>
        <a:ea typeface="+mn-ea"/>
        <a:cs typeface="+mn-cs"/>
        <a:sym typeface="Helvetica Neue"/>
      </a:defRPr>
    </a:lvl1pPr>
    <a:lvl2pPr indent="168367" defTabSz="336736" latinLnBrk="0">
      <a:defRPr sz="1031">
        <a:latin typeface="+mn-lt"/>
        <a:ea typeface="+mn-ea"/>
        <a:cs typeface="+mn-cs"/>
        <a:sym typeface="Helvetica Neue"/>
      </a:defRPr>
    </a:lvl2pPr>
    <a:lvl3pPr indent="336736" defTabSz="336736" latinLnBrk="0">
      <a:defRPr sz="1031">
        <a:latin typeface="+mn-lt"/>
        <a:ea typeface="+mn-ea"/>
        <a:cs typeface="+mn-cs"/>
        <a:sym typeface="Helvetica Neue"/>
      </a:defRPr>
    </a:lvl3pPr>
    <a:lvl4pPr indent="505102" defTabSz="336736" latinLnBrk="0">
      <a:defRPr sz="1031">
        <a:latin typeface="+mn-lt"/>
        <a:ea typeface="+mn-ea"/>
        <a:cs typeface="+mn-cs"/>
        <a:sym typeface="Helvetica Neue"/>
      </a:defRPr>
    </a:lvl4pPr>
    <a:lvl5pPr indent="673471" defTabSz="336736" latinLnBrk="0">
      <a:defRPr sz="1031">
        <a:latin typeface="+mn-lt"/>
        <a:ea typeface="+mn-ea"/>
        <a:cs typeface="+mn-cs"/>
        <a:sym typeface="Helvetica Neue"/>
      </a:defRPr>
    </a:lvl5pPr>
    <a:lvl6pPr indent="841838" defTabSz="336736" latinLnBrk="0">
      <a:defRPr sz="1031">
        <a:latin typeface="+mn-lt"/>
        <a:ea typeface="+mn-ea"/>
        <a:cs typeface="+mn-cs"/>
        <a:sym typeface="Helvetica Neue"/>
      </a:defRPr>
    </a:lvl6pPr>
    <a:lvl7pPr indent="1010207" defTabSz="336736" latinLnBrk="0">
      <a:defRPr sz="1031">
        <a:latin typeface="+mn-lt"/>
        <a:ea typeface="+mn-ea"/>
        <a:cs typeface="+mn-cs"/>
        <a:sym typeface="Helvetica Neue"/>
      </a:defRPr>
    </a:lvl7pPr>
    <a:lvl8pPr indent="1178573" defTabSz="336736" latinLnBrk="0">
      <a:defRPr sz="1031">
        <a:latin typeface="+mn-lt"/>
        <a:ea typeface="+mn-ea"/>
        <a:cs typeface="+mn-cs"/>
        <a:sym typeface="Helvetica Neue"/>
      </a:defRPr>
    </a:lvl8pPr>
    <a:lvl9pPr indent="1346941" defTabSz="336736" latinLnBrk="0">
      <a:defRPr sz="1031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837282" y="2983705"/>
            <a:ext cx="10521108" cy="1511177"/>
          </a:xfrm>
          <a:prstGeom prst="rect">
            <a:avLst/>
          </a:prstGeom>
        </p:spPr>
        <p:txBody>
          <a:bodyPr>
            <a:normAutofit/>
          </a:bodyPr>
          <a:lstStyle>
            <a:lvl1pPr algn="ctr" latinLnBrk="0">
              <a:defRPr sz="4000"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1170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47DE-6237-8A4F-81BD-6120ABA7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710201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4823-146C-EC4E-B862-32DD77D1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9474-E30C-D94C-811A-6CEBAA512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47" y="1435101"/>
            <a:ext cx="11440921" cy="4926013"/>
          </a:xfrm>
          <a:prstGeom prst="rect">
            <a:avLst/>
          </a:prstGeom>
        </p:spPr>
        <p:txBody>
          <a:bodyPr/>
          <a:lstStyle>
            <a:lvl1pPr marL="577121" indent="-577121">
              <a:spcBef>
                <a:spcPts val="738"/>
              </a:spcBef>
              <a:buFont typeface="Wingdings" panose="05000000000000000000" pitchFamily="2" charset="2"/>
              <a:buChar char=""/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51888" indent="-409035">
              <a:spcBef>
                <a:spcPts val="738"/>
              </a:spcBef>
              <a:buFont typeface="Wingdings" panose="05000000000000000000" pitchFamily="2" charset="2"/>
              <a:buChar char="§"/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495104" indent="-405787">
              <a:spcBef>
                <a:spcPts val="738"/>
              </a:spcBef>
              <a:buFont typeface="Courier New" panose="02070309020205020404" pitchFamily="49" charset="0"/>
              <a:buChar char="o"/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spcBef>
                <a:spcPts val="738"/>
              </a:spcBef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spcBef>
                <a:spcPts val="738"/>
              </a:spcBef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177108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ead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38DA-59A5-DE4D-B380-98CABE67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B32280FA-2204-8D46-B344-C1EC535E6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0235" y="1266584"/>
            <a:ext cx="10652634" cy="688021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68841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ead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91AD-0BBE-C741-9AA3-FD393F5E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9B2F87-FC61-8546-BFB4-21B495EA7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747" y="2240687"/>
            <a:ext cx="11465121" cy="4120426"/>
          </a:xfrm>
          <a:prstGeom prst="rect">
            <a:avLst/>
          </a:prstGeom>
        </p:spPr>
        <p:txBody>
          <a:bodyPr/>
          <a:lstStyle>
            <a:lvl1pPr marL="577121" indent="-577121">
              <a:lnSpc>
                <a:spcPct val="100000"/>
              </a:lnSpc>
              <a:spcBef>
                <a:spcPts val="738"/>
              </a:spcBef>
              <a:buFont typeface="Wingdings" panose="05000000000000000000" pitchFamily="2" charset="2"/>
              <a:buChar char="q"/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51888" indent="-409035">
              <a:lnSpc>
                <a:spcPct val="100000"/>
              </a:lnSpc>
              <a:spcBef>
                <a:spcPts val="738"/>
              </a:spcBef>
              <a:buFont typeface="Wingdings" panose="05000000000000000000" pitchFamily="2" charset="2"/>
              <a:buChar char="§"/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495104" indent="-405787">
              <a:lnSpc>
                <a:spcPct val="100000"/>
              </a:lnSpc>
              <a:spcBef>
                <a:spcPts val="738"/>
              </a:spcBef>
              <a:buFont typeface="Courier New" panose="02070309020205020404" pitchFamily="49" charset="0"/>
              <a:buChar char="o"/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lnSpc>
                <a:spcPct val="100000"/>
              </a:lnSpc>
              <a:spcBef>
                <a:spcPts val="738"/>
              </a:spcBef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lnSpc>
                <a:spcPct val="100000"/>
              </a:lnSpc>
              <a:spcBef>
                <a:spcPts val="738"/>
              </a:spcBef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C7D67179-FD5D-BA48-A73E-4B058022B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0235" y="1266584"/>
            <a:ext cx="10652634" cy="688021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0855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3BADAF-8FBB-6943-BFA6-A63CE9A8AD0F}"/>
              </a:ext>
            </a:extLst>
          </p:cNvPr>
          <p:cNvSpPr/>
          <p:nvPr userDrawn="1"/>
        </p:nvSpPr>
        <p:spPr bwMode="auto">
          <a:xfrm>
            <a:off x="0" y="6552493"/>
            <a:ext cx="12192000" cy="312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56271" rIns="66462" bIns="5627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62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FEBA4-8E36-0848-BE37-901BDE42B549}"/>
              </a:ext>
            </a:extLst>
          </p:cNvPr>
          <p:cNvSpPr txBox="1"/>
          <p:nvPr userDrawn="1"/>
        </p:nvSpPr>
        <p:spPr>
          <a:xfrm>
            <a:off x="6077266" y="6546238"/>
            <a:ext cx="333907" cy="3193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2945" tIns="62945" rIns="62945" bIns="62945" numCol="1" spcCol="38100" rtlCol="0" anchor="t">
            <a:spAutoFit/>
          </a:bodyPr>
          <a:lstStyle/>
          <a:p>
            <a:pPr marL="0" marR="0" indent="0" algn="l" defTabSz="95893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uk-UA" sz="1249" b="1" smtClean="0">
                <a:solidFill>
                  <a:srgbClr val="0432FF"/>
                </a:solidFill>
                <a:latin typeface="Malgun Gothic" charset="-127"/>
                <a:ea typeface="Malgun Gothic" charset="-127"/>
                <a:cs typeface="Malgun Gothic" charset="-127"/>
              </a:rPr>
              <a:pPr marL="0" marR="0" indent="0" algn="l" defTabSz="95893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ko-KR" altLang="en-US" sz="1249" b="1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Malgun Gothic" charset="-127"/>
              <a:ea typeface="Malgun Gothic" charset="-127"/>
              <a:cs typeface="Malgun Gothic" charset="-127"/>
              <a:sym typeface="Helvetica Neue"/>
            </a:endParaRP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5B32FE56-0E39-3244-925F-CE870E49E3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486" y="6633602"/>
            <a:ext cx="979961" cy="144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E26581AC-E98C-C843-86B5-4F7AECCECEE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730" y="6614898"/>
            <a:ext cx="505723" cy="182033"/>
          </a:xfrm>
          <a:prstGeom prst="rect">
            <a:avLst/>
          </a:prstGeom>
          <a:noFill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0F46-7CF3-D149-8DB7-62AEAE7F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28" y="88771"/>
            <a:ext cx="10282841" cy="89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86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66" r:id="rId4"/>
    <p:sldLayoutId id="2147483667" r:id="rId5"/>
  </p:sldLayoutIdLst>
  <p:transition spd="med"/>
  <p:hf sldNum="0" hdr="0" ftr="0" dt="0"/>
  <p:txStyles>
    <p:titleStyle>
      <a:lvl1pPr marL="0" marR="0" indent="0" algn="l" defTabSz="108931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1" u="none" strike="noStrike" cap="none" spc="0" baseline="0">
          <a:ln>
            <a:noFill/>
          </a:ln>
          <a:solidFill>
            <a:srgbClr val="CC0000"/>
          </a:solidFill>
          <a:effectLst/>
          <a:uFillTx/>
          <a:latin typeface="Malgun Gothic" charset="-127"/>
          <a:ea typeface="Malgun Gothic" charset="-127"/>
          <a:cs typeface="Malgun Gothic" charset="-127"/>
          <a:sym typeface="Helvetica Neue"/>
        </a:defRPr>
      </a:lvl1pPr>
      <a:lvl2pPr marL="0" marR="0" indent="0" algn="l" defTabSz="1089315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90" b="1" i="1" u="none" strike="noStrike" cap="none" spc="0" baseline="0">
          <a:ln>
            <a:noFill/>
          </a:ln>
          <a:solidFill>
            <a:srgbClr val="CC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089315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90" b="1" i="1" u="none" strike="noStrike" cap="none" spc="0" baseline="0">
          <a:ln>
            <a:noFill/>
          </a:ln>
          <a:solidFill>
            <a:srgbClr val="CC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089315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90" b="1" i="1" u="none" strike="noStrike" cap="none" spc="0" baseline="0">
          <a:ln>
            <a:noFill/>
          </a:ln>
          <a:solidFill>
            <a:srgbClr val="CC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089315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90" b="1" i="1" u="none" strike="noStrike" cap="none" spc="0" baseline="0">
          <a:ln>
            <a:noFill/>
          </a:ln>
          <a:solidFill>
            <a:srgbClr val="CC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519409" algn="l" defTabSz="1089315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90" b="1" i="1" u="none" strike="noStrike" cap="none" spc="0" baseline="0">
          <a:ln>
            <a:noFill/>
          </a:ln>
          <a:solidFill>
            <a:srgbClr val="CC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038819" algn="l" defTabSz="1089315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90" b="1" i="1" u="none" strike="noStrike" cap="none" spc="0" baseline="0">
          <a:ln>
            <a:noFill/>
          </a:ln>
          <a:solidFill>
            <a:srgbClr val="CC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558226" algn="l" defTabSz="1089315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90" b="1" i="1" u="none" strike="noStrike" cap="none" spc="0" baseline="0">
          <a:ln>
            <a:noFill/>
          </a:ln>
          <a:solidFill>
            <a:srgbClr val="CC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2077635" algn="l" defTabSz="1089315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90" b="1" i="1" u="none" strike="noStrike" cap="none" spc="0" baseline="0">
          <a:ln>
            <a:noFill/>
          </a:ln>
          <a:solidFill>
            <a:srgbClr val="CC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77121" marR="0" indent="-577121" algn="l" defTabSz="1089315" eaLnBrk="1" latinLnBrk="1" hangingPunct="1">
        <a:lnSpc>
          <a:spcPct val="100000"/>
        </a:lnSpc>
        <a:spcBef>
          <a:spcPts val="683"/>
        </a:spcBef>
        <a:spcAft>
          <a:spcPts val="0"/>
        </a:spcAft>
        <a:buClrTx/>
        <a:buSzPct val="100000"/>
        <a:buFont typeface="Wingdings"/>
        <a:buChar char="❑"/>
        <a:tabLst/>
        <a:defRPr sz="272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51888" marR="0" indent="-409035" algn="l" defTabSz="1089315" eaLnBrk="1" latinLnBrk="1" hangingPunct="1">
        <a:lnSpc>
          <a:spcPct val="100000"/>
        </a:lnSpc>
        <a:spcBef>
          <a:spcPts val="683"/>
        </a:spcBef>
        <a:spcAft>
          <a:spcPts val="0"/>
        </a:spcAft>
        <a:buClrTx/>
        <a:buSzPct val="100000"/>
        <a:buFont typeface="Wingdings"/>
        <a:buChar char="▪"/>
        <a:tabLst/>
        <a:defRPr sz="272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95104" marR="0" indent="-405787" algn="l" defTabSz="1089315" eaLnBrk="1" latinLnBrk="1" hangingPunct="1">
        <a:lnSpc>
          <a:spcPct val="100000"/>
        </a:lnSpc>
        <a:spcBef>
          <a:spcPts val="683"/>
        </a:spcBef>
        <a:spcAft>
          <a:spcPts val="0"/>
        </a:spcAft>
        <a:buClrTx/>
        <a:buSzPct val="100000"/>
        <a:buFont typeface="Wingdings"/>
        <a:buChar char="–"/>
        <a:tabLst/>
        <a:defRPr sz="272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73887" marR="0" indent="-341717" algn="l" defTabSz="1089315" eaLnBrk="1" latinLnBrk="1" hangingPunct="1">
        <a:lnSpc>
          <a:spcPct val="100000"/>
        </a:lnSpc>
        <a:spcBef>
          <a:spcPts val="683"/>
        </a:spcBef>
        <a:spcAft>
          <a:spcPts val="0"/>
        </a:spcAft>
        <a:buClrTx/>
        <a:buSzPct val="100000"/>
        <a:buFont typeface="Wingdings"/>
        <a:buChar char="–"/>
        <a:tabLst/>
        <a:defRPr sz="272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520825" marR="0" indent="-343995" algn="l" defTabSz="1089315" eaLnBrk="1" latinLnBrk="1" hangingPunct="1">
        <a:lnSpc>
          <a:spcPct val="100000"/>
        </a:lnSpc>
        <a:spcBef>
          <a:spcPts val="683"/>
        </a:spcBef>
        <a:spcAft>
          <a:spcPts val="0"/>
        </a:spcAft>
        <a:buClrTx/>
        <a:buSzPct val="100000"/>
        <a:buFont typeface="Wingdings"/>
        <a:buChar char="»"/>
        <a:tabLst/>
        <a:defRPr sz="272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040231" marR="0" indent="-343995" algn="l" defTabSz="1089315" eaLnBrk="1" latinLnBrk="1" hangingPunct="1">
        <a:lnSpc>
          <a:spcPct val="100000"/>
        </a:lnSpc>
        <a:spcBef>
          <a:spcPts val="683"/>
        </a:spcBef>
        <a:spcAft>
          <a:spcPts val="0"/>
        </a:spcAft>
        <a:buClrTx/>
        <a:buSzPct val="100000"/>
        <a:buFont typeface="Wingdings"/>
        <a:buChar char="»"/>
        <a:tabLst/>
        <a:defRPr sz="272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559641" marR="0" indent="-343995" algn="l" defTabSz="1089315" eaLnBrk="1" latinLnBrk="1" hangingPunct="1">
        <a:lnSpc>
          <a:spcPct val="100000"/>
        </a:lnSpc>
        <a:spcBef>
          <a:spcPts val="683"/>
        </a:spcBef>
        <a:spcAft>
          <a:spcPts val="0"/>
        </a:spcAft>
        <a:buClrTx/>
        <a:buSzPct val="100000"/>
        <a:buFont typeface="Wingdings"/>
        <a:buChar char="»"/>
        <a:tabLst/>
        <a:defRPr sz="272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079048" marR="0" indent="-343995" algn="l" defTabSz="1089315" eaLnBrk="1" latinLnBrk="1" hangingPunct="1">
        <a:lnSpc>
          <a:spcPct val="100000"/>
        </a:lnSpc>
        <a:spcBef>
          <a:spcPts val="683"/>
        </a:spcBef>
        <a:spcAft>
          <a:spcPts val="0"/>
        </a:spcAft>
        <a:buClrTx/>
        <a:buSzPct val="100000"/>
        <a:buFont typeface="Wingdings"/>
        <a:buChar char="»"/>
        <a:tabLst/>
        <a:defRPr sz="272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598457" marR="0" indent="-343995" algn="l" defTabSz="1089315" eaLnBrk="1" latinLnBrk="1" hangingPunct="1">
        <a:lnSpc>
          <a:spcPct val="100000"/>
        </a:lnSpc>
        <a:spcBef>
          <a:spcPts val="683"/>
        </a:spcBef>
        <a:spcAft>
          <a:spcPts val="0"/>
        </a:spcAft>
        <a:buClrTx/>
        <a:buSzPct val="100000"/>
        <a:buFont typeface="Wingdings"/>
        <a:buChar char="»"/>
        <a:tabLst/>
        <a:defRPr sz="272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038819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64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519409" algn="ctr" defTabSz="1038819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64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1038819" algn="ctr" defTabSz="1038819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64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558226" algn="ctr" defTabSz="1038819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64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2077635" algn="ctr" defTabSz="1038819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64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597045" algn="ctr" defTabSz="1038819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64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3116453" algn="ctr" defTabSz="1038819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64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635863" algn="ctr" defTabSz="1038819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64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4155272" algn="ctr" defTabSz="1038819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64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C568B9-0BF7-4CE6-AB78-816EF8CF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</a:t>
            </a:r>
            <a:r>
              <a:rPr lang="ko-KR" altLang="en-US" dirty="0"/>
              <a:t> </a:t>
            </a:r>
            <a:r>
              <a:rPr lang="en-US" altLang="ko-KR" dirty="0"/>
              <a:t>Parameters</a:t>
            </a:r>
            <a:br>
              <a:rPr lang="en-US" altLang="ko-KR" dirty="0"/>
            </a:br>
            <a:r>
              <a:rPr lang="en-US" altLang="ko-KR" dirty="0"/>
              <a:t>- Moving average, Threshold, Sliding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365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DA58-4D90-431B-A7ED-6BE0C94C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Precision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1597AB-0DBD-4432-BE9F-FBADC2D92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98450"/>
              </p:ext>
            </p:extLst>
          </p:nvPr>
        </p:nvGraphicFramePr>
        <p:xfrm>
          <a:off x="646611" y="1154611"/>
          <a:ext cx="11018524" cy="6621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1684">
                  <a:extLst>
                    <a:ext uri="{9D8B030D-6E8A-4147-A177-3AD203B41FA5}">
                      <a16:colId xmlns:a16="http://schemas.microsoft.com/office/drawing/2014/main" val="2752419176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1183991893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1242517114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1955590096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815638360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346558241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569532820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202186262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476962757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727560969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4158509770"/>
                    </a:ext>
                  </a:extLst>
                </a:gridCol>
              </a:tblGrid>
              <a:tr h="2069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skincare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foundation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eyebrow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blusher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shading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highlighter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34606"/>
                  </a:ext>
                </a:extLst>
              </a:tr>
              <a:tr h="1712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15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25.53191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46.37681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36.02941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24.13793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20.14388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18.88112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20.68966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21.2766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19.2053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84895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30.43478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43.93939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36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22.72727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22.96296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28.77698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18.65672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23.48485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27.08333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61509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38.63636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33.33333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44.91525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22.76423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25.98425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31.61765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25.38462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27.5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27.40741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29879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47.61905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28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46.36364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36.97479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29.75207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33.6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31.66667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18.18182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34.64567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907775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0.65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40.54054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28.57143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50.96154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40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34.51327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43.44262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33.63636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38.98305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33223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0.7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23.52941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55.55556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54.08163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43.92523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32.11009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48.67257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33.98058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34.78261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45.53571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74051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0.75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43.75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58.13953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45.54455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42.30769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55.66038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35.35354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32.5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43.51852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847381"/>
                  </a:ext>
                </a:extLst>
              </a:tr>
              <a:tr h="1712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0.45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33.33333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34.375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39.68254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21.21212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24.61538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25.53191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21.42857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20.93023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28.96552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03525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37.77778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33.33333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39.31624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26.6129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25.78125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34.81481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27.81955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18.10345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31.11111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28770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0.55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44.18605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26.92308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43.51852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35.83333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30.0813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40.8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25.21008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27.02703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33.84615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98861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37.83784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36.58537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48.07692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42.47788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33.62832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43.58974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36.11111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28.71287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40.51724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97222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28.57143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40.625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47.91667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45.63107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40.59406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53.91304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39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26.74419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46.2963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67098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20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47.05882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52.94118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52.47525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47.91667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54.28571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40.625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22.22222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55.55556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9421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50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56.33803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58.51064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47.25275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49.50495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52.12766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24.19355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59.78261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25583"/>
                  </a:ext>
                </a:extLst>
              </a:tr>
              <a:tr h="1712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41.86047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31.57895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36.13445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26.19048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25.78125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25.38462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24.79339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27.94118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55862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46.51163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28.84615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38.39286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36.88525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40.90909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24.13793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36.71875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79432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35.71429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29.78723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44.7619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45.53571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33.94495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33.02752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30.69307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43.22034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43376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38.23529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51.04167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47.16981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42.42424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52.63158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35.57692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27.38095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40.36697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4796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17.3913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53.48837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56.38298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50.52632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52.33645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39.3617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31.94444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47.87234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64444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28.57143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59.72222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57.44681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47.12644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49.52381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50.58824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60.67416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828833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5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62.5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59.77011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55.12821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54.80769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20.83333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66.66667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897349"/>
                  </a:ext>
                </a:extLst>
              </a:tr>
              <a:tr h="1712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44.18605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36.60714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35.77236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30.57851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32.59259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30.70866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28.81356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28.24427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36772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43.90244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31.37255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41.81818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42.01681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41.07143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38.21138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31.30435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29.90654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37.06897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7269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0.55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32.43243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32.43243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49.49495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53.77358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41.17647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44.91525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36.4486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35.95506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49.0566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93271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32.14286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52.17391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45.83333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55.45455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32.43243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6689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13.04348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38.88889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55.91398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51.68539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51.92308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49.39759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22.95082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55.68182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36920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58.62069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59.77011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63.15789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49.53271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55.40541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22.22222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67.05882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2396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5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57.14286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56.36364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60.49383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60.86957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51.48515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53.62319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68.23529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272413"/>
                  </a:ext>
                </a:extLst>
              </a:tr>
              <a:tr h="1712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57.14286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29.41176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40.17857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39.66942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31.25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35.83333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23.89381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36.06557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54951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46.15385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27.65957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44.23077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38.67925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42.37288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31.19266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28.86598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43.92523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47902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0.55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37.5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37.14286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52.08333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43.75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48.71795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44.89796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29.87013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30308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26.92308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44.44444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53.65854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55.91398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55.55556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49.07407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47.67442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25.80645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53.84615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88335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15.78947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56.52174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59.09091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60.25641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57.28155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42.85714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29.78723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64.70588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94265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37.5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50.84746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61.7284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57.14286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47.14286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27.77778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69.5122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99446"/>
                  </a:ext>
                </a:extLst>
              </a:tr>
              <a:tr h="171264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5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52.17391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68.49315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48.95833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42.85714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70.88608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2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3670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EC7D0-1618-45B0-9C8A-533D5481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 Score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6C043C-FE13-45B4-A7C7-0833ED1A2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07016"/>
              </p:ext>
            </p:extLst>
          </p:nvPr>
        </p:nvGraphicFramePr>
        <p:xfrm>
          <a:off x="104503" y="1154611"/>
          <a:ext cx="11959044" cy="6621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587">
                  <a:extLst>
                    <a:ext uri="{9D8B030D-6E8A-4147-A177-3AD203B41FA5}">
                      <a16:colId xmlns:a16="http://schemas.microsoft.com/office/drawing/2014/main" val="2752419176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1183991893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1242517114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1955590096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3815638360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3346558241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3569532820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3202186262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3476962757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727560969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4158509770"/>
                    </a:ext>
                  </a:extLst>
                </a:gridCol>
                <a:gridCol w="996587">
                  <a:extLst>
                    <a:ext uri="{9D8B030D-6E8A-4147-A177-3AD203B41FA5}">
                      <a16:colId xmlns:a16="http://schemas.microsoft.com/office/drawing/2014/main" val="2439640314"/>
                    </a:ext>
                  </a:extLst>
                </a:gridCol>
              </a:tblGrid>
              <a:tr h="152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skincare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foundation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eyebrow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blusher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shading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highlighter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34606"/>
                  </a:ext>
                </a:extLst>
              </a:tr>
              <a:tr h="128931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15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38.28221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55.31418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48.83888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37.80301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33.09649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30.7088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33.59799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20.61856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31.75327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50.35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84895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41.39785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50.46221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47.79691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35.69911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36.46806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42.5155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30.78645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21.60279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41.72623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61509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44.67153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39.39394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54.08798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35.74468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39.61585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45.40402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39.40299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20.22989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41.94361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29879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47.33728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31.18406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53.23591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51.00202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43.70342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47.11417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45.58505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11.11111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49.92484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907775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0.65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37.73585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29.09091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53.82582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53.80875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47.4777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55.35569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45.85198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12.12121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53.99061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33223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0.7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11.9403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38.64734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53.1985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54.92302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43.77487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58.63611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45.31607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59.60594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74051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0.75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22.44489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50.65766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55.79515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51.44766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62.14467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45.7641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57.14764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847381"/>
                  </a:ext>
                </a:extLst>
              </a:tr>
              <a:tr h="128931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43.53741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41.34228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50.52799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33.88383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38.42196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38.76892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34.46475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20.45455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43.83513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51.1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03525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43.39715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39.39394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48.72755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40.2055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39.14234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48.45361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41.79666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19.00452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46.14734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28770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44.63739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32.42105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50.77562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49.53424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43.5969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53.3663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38.18358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16.6205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48.85585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98861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36.52174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32.74216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50.82499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55.29954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46.23426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55.02023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48.67937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12.51348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55.29126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97222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23.80952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30.23256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48.55295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56.15844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51.3314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60.71898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49.45473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12.31593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59.29505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67098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6.896552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22.85714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46.87961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60.34801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56.00152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58.91473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49.55393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66.33602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9421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18.46154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43.32841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61.87797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53.51931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55.20684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55.3091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68.7091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25583"/>
                  </a:ext>
                </a:extLst>
              </a:tr>
              <a:tr h="128931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46.75325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38.14181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45.58202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39.48593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39.37947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46.70051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39.12923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22.14022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42.56582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51.5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328700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48.64359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34.98542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47.10674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50.53026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43.51145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53.45953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43.63636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19.24399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51.77947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83007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36.46833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32.26198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49.71692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57.56125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46.53264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54.58494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46.28685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12.69191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57.41569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97950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30.43478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29.54545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49.69244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56.9981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53.06577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59.58073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47.83337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12.38223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54.19708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436590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12.86174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27.8481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47.09291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61.51581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57.48503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56.92404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48.04502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7.109737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59.94291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80209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7.407407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20.89552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46.14682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59.92483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52.7897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53.47852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55.008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68.13667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21384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5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16.66667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40.29038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59.98631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56.04328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56.88706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51.6129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71.01449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832692"/>
                  </a:ext>
                </a:extLst>
              </a:tr>
              <a:tr h="128931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48.16901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37.39837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45.2907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49.47595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44.58851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45.82022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44.78192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16.94352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42.73805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22627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44.92675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35.44814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48.69117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54.36701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53.58942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49.93438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44.95714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12.62327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51.57491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99923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0.55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31.16883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29.92519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50.13589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61.92886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52.90048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54.03339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47.68069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13.08793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61.72275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49339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27.79923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31.76265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61.84942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54.66361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59.09537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49.74093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12.83422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62.10409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1573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8.333333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19.44444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47.22374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59.08008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57.00356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54.8469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53.15635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64.66323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84769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5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19.35484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38.31294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59.47545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61.87246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52.58338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53.32162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69.84293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79907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5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13.55932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36.75889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57.1083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55.22451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52.2527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50.99429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69.25833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44751"/>
                  </a:ext>
                </a:extLst>
              </a:tr>
              <a:tr h="128931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57.97101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34.79576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47.66949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51.4708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47.0948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43.58974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49.23823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15.97633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50.86445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50.8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81127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45.05119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30.23256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47.78845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59.01639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50.79393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52.6451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43.70388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12.52796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57.49719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59304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0.55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34.90909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31.78484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48.87091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59.57025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53.7844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55.15773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53.51204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12.62003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63.07763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5384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23.21725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26.14379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45.30364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59.08008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59.73025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53.21521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52.69765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6.926407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62.61981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882294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10.76233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18.22126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42.98347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58.8373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60.33643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55.96147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47.56098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67.70351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12481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5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12.97297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36.19588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58.2273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54.21304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47.18251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69.63958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07247"/>
                  </a:ext>
                </a:extLst>
              </a:tr>
              <a:tr h="128931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5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10.52632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29.09091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60.44019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47.87946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48.15026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41.52745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68.15416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150" b="0" i="0" u="none" strike="noStrike" dirty="0"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6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9732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C568B9-0BF7-4CE6-AB78-816EF8CF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36084970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5E518-973B-485A-A196-F96F950E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Makeup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r>
              <a:rPr lang="ko-KR" altLang="en-US" dirty="0"/>
              <a:t> </a:t>
            </a:r>
            <a:r>
              <a:rPr lang="en-US" altLang="ko-KR" dirty="0"/>
              <a:t>Recognition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Videos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04163C-C985-455A-8E9F-D75B3969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33209"/>
              </p:ext>
            </p:extLst>
          </p:nvPr>
        </p:nvGraphicFramePr>
        <p:xfrm>
          <a:off x="6771448" y="2188029"/>
          <a:ext cx="4937100" cy="3980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275">
                  <a:extLst>
                    <a:ext uri="{9D8B030D-6E8A-4147-A177-3AD203B41FA5}">
                      <a16:colId xmlns:a16="http://schemas.microsoft.com/office/drawing/2014/main" val="2973491914"/>
                    </a:ext>
                  </a:extLst>
                </a:gridCol>
                <a:gridCol w="1234275">
                  <a:extLst>
                    <a:ext uri="{9D8B030D-6E8A-4147-A177-3AD203B41FA5}">
                      <a16:colId xmlns:a16="http://schemas.microsoft.com/office/drawing/2014/main" val="1785063964"/>
                    </a:ext>
                  </a:extLst>
                </a:gridCol>
                <a:gridCol w="1234275">
                  <a:extLst>
                    <a:ext uri="{9D8B030D-6E8A-4147-A177-3AD203B41FA5}">
                      <a16:colId xmlns:a16="http://schemas.microsoft.com/office/drawing/2014/main" val="1827845831"/>
                    </a:ext>
                  </a:extLst>
                </a:gridCol>
                <a:gridCol w="1234275">
                  <a:extLst>
                    <a:ext uri="{9D8B030D-6E8A-4147-A177-3AD203B41FA5}">
                      <a16:colId xmlns:a16="http://schemas.microsoft.com/office/drawing/2014/main" val="499445869"/>
                    </a:ext>
                  </a:extLst>
                </a:gridCol>
              </a:tblGrid>
              <a:tr h="653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CNN-LSTM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Predicted Value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Case 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14441"/>
                  </a:ext>
                </a:extLst>
              </a:tr>
              <a:tr h="66545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Label O</a:t>
                      </a:r>
                      <a:endParaRPr lang="ko-KR" alt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Label 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True Recognition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Case 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169227"/>
                  </a:ext>
                </a:extLst>
              </a:tr>
              <a:tr h="6654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388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False Recognition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  <a:sym typeface="Helvetica Neue"/>
                        </a:rPr>
                        <a:t>Case 3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497384"/>
                  </a:ext>
                </a:extLst>
              </a:tr>
              <a:tr h="6654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Label 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388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False Recognition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  <a:sym typeface="Helvetica Neue"/>
                        </a:rPr>
                        <a:t>Case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132327"/>
                  </a:ext>
                </a:extLst>
              </a:tr>
              <a:tr h="665453">
                <a:tc>
                  <a:txBody>
                    <a:bodyPr/>
                    <a:lstStyle/>
                    <a:p>
                      <a:pPr marL="0" marR="0" lvl="0" indent="0" algn="ctr" defTabSz="10388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Label 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Label 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388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False Recognition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  <a:sym typeface="Helvetica Neue"/>
                        </a:rPr>
                        <a:t>Case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8130"/>
                  </a:ext>
                </a:extLst>
              </a:tr>
              <a:tr h="665453">
                <a:tc gridSpan="3">
                  <a:txBody>
                    <a:bodyPr/>
                    <a:lstStyle/>
                    <a:p>
                      <a:pPr marL="0" marR="0" lvl="0" indent="0" algn="ctr" defTabSz="10388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No results</a:t>
                      </a:r>
                      <a:endParaRPr lang="ko-KR" altLang="en-US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0388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388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Case 4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418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47438-F558-4CDD-A275-4DD624717BB7}"/>
              </a:ext>
            </a:extLst>
          </p:cNvPr>
          <p:cNvSpPr/>
          <p:nvPr/>
        </p:nvSpPr>
        <p:spPr>
          <a:xfrm>
            <a:off x="1562583" y="1568838"/>
            <a:ext cx="1067149" cy="49341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Test results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2B8D24-2D23-49FE-83A9-8E4F1FDF8EF4}"/>
              </a:ext>
            </a:extLst>
          </p:cNvPr>
          <p:cNvSpPr/>
          <p:nvPr/>
        </p:nvSpPr>
        <p:spPr>
          <a:xfrm>
            <a:off x="403961" y="3245523"/>
            <a:ext cx="1242372" cy="49614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Visually good results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D79CD-123E-4A7C-A9E8-8F4FEED27A06}"/>
              </a:ext>
            </a:extLst>
          </p:cNvPr>
          <p:cNvSpPr/>
          <p:nvPr/>
        </p:nvSpPr>
        <p:spPr>
          <a:xfrm>
            <a:off x="2638376" y="3245523"/>
            <a:ext cx="1242372" cy="49614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Visually NG results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FC1A0E-EF08-4640-B296-C6CE764B6DF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969017" y="2118382"/>
            <a:ext cx="1183272" cy="1071011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연결선 6">
            <a:extLst>
              <a:ext uri="{FF2B5EF4-FFF2-40B4-BE49-F238E27FC236}">
                <a16:creationId xmlns:a16="http://schemas.microsoft.com/office/drawing/2014/main" id="{F7E39994-8EC9-4EDA-90DB-44B22661696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086224" y="2072185"/>
            <a:ext cx="1183272" cy="116340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D92CB-8A7C-4122-86C1-4B8B2730826F}"/>
              </a:ext>
            </a:extLst>
          </p:cNvPr>
          <p:cNvSpPr/>
          <p:nvPr/>
        </p:nvSpPr>
        <p:spPr>
          <a:xfrm>
            <a:off x="922076" y="5239440"/>
            <a:ext cx="1433403" cy="51331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Label 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X</a:t>
            </a:r>
          </a:p>
          <a:p>
            <a:pPr marL="0" marR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Recognition 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O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9C8A7-195F-485E-8A8B-2FB8460C9A3D}"/>
              </a:ext>
            </a:extLst>
          </p:cNvPr>
          <p:cNvSpPr/>
          <p:nvPr/>
        </p:nvSpPr>
        <p:spPr>
          <a:xfrm>
            <a:off x="2531246" y="5239440"/>
            <a:ext cx="1433403" cy="51331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Label 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O</a:t>
            </a:r>
          </a:p>
          <a:p>
            <a:pPr marL="0" marR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Recognition 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X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963E6176-ACA3-4FA7-BBEB-BB179E0336B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1700284" y="3680162"/>
            <a:ext cx="1497772" cy="162078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연결선 6">
            <a:extLst>
              <a:ext uri="{FF2B5EF4-FFF2-40B4-BE49-F238E27FC236}">
                <a16:creationId xmlns:a16="http://schemas.microsoft.com/office/drawing/2014/main" id="{44E37388-6203-42D3-8135-900B13849E5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2504869" y="4484747"/>
            <a:ext cx="1497772" cy="1161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BE9BB5C3-0E2D-483A-9F58-121F4D0214F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3305641" y="3695589"/>
            <a:ext cx="1497772" cy="1589930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502E06-CB9D-4A9A-9313-37AFF6FBB284}"/>
              </a:ext>
            </a:extLst>
          </p:cNvPr>
          <p:cNvSpPr/>
          <p:nvPr/>
        </p:nvSpPr>
        <p:spPr>
          <a:xfrm>
            <a:off x="4132790" y="5239440"/>
            <a:ext cx="1433403" cy="51331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Totally wrong results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D51AE-DEF1-4B64-9534-BAA26BFBC20F}"/>
              </a:ext>
            </a:extLst>
          </p:cNvPr>
          <p:cNvSpPr txBox="1"/>
          <p:nvPr/>
        </p:nvSpPr>
        <p:spPr>
          <a:xfrm>
            <a:off x="1015824" y="2878085"/>
            <a:ext cx="830005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Case 1</a:t>
            </a:r>
            <a:endParaRPr kumimoji="1" lang="ko-KR" altLang="en-US" sz="1400" b="1" i="1" dirty="0">
              <a:solidFill>
                <a:srgbClr val="FF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15351-BA33-4DF1-BD17-6C58802ECB78}"/>
              </a:ext>
            </a:extLst>
          </p:cNvPr>
          <p:cNvSpPr txBox="1"/>
          <p:nvPr/>
        </p:nvSpPr>
        <p:spPr>
          <a:xfrm>
            <a:off x="1671231" y="4872002"/>
            <a:ext cx="830005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Case 2</a:t>
            </a:r>
            <a:endParaRPr kumimoji="1" lang="ko-KR" altLang="en-US" sz="1400" b="1" i="1" dirty="0">
              <a:solidFill>
                <a:srgbClr val="FF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5FAF5-985E-4692-B602-D0AD175151CF}"/>
              </a:ext>
            </a:extLst>
          </p:cNvPr>
          <p:cNvSpPr txBox="1"/>
          <p:nvPr/>
        </p:nvSpPr>
        <p:spPr>
          <a:xfrm>
            <a:off x="3284943" y="4872002"/>
            <a:ext cx="830005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Case 3</a:t>
            </a:r>
            <a:endParaRPr kumimoji="1" lang="ko-KR" altLang="en-US" sz="1400" b="1" i="1" dirty="0">
              <a:solidFill>
                <a:srgbClr val="FF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BA4103-EC75-45AE-B478-7C8320710253}"/>
              </a:ext>
            </a:extLst>
          </p:cNvPr>
          <p:cNvSpPr txBox="1"/>
          <p:nvPr/>
        </p:nvSpPr>
        <p:spPr>
          <a:xfrm>
            <a:off x="4888753" y="4872002"/>
            <a:ext cx="830005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Case 4</a:t>
            </a:r>
            <a:endParaRPr kumimoji="1" lang="ko-KR" altLang="en-US" sz="1400" b="1" i="1" dirty="0">
              <a:solidFill>
                <a:srgbClr val="FF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7092E12-79CA-4E15-8E45-4034667B13B3}"/>
              </a:ext>
            </a:extLst>
          </p:cNvPr>
          <p:cNvCxnSpPr/>
          <p:nvPr/>
        </p:nvCxnSpPr>
        <p:spPr>
          <a:xfrm>
            <a:off x="6217920" y="1325880"/>
            <a:ext cx="0" cy="4924697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dash"/>
            <a:bevel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37001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2B4C38-9C31-49B9-8FB9-DD25068E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Moving Average =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8894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A5605-2FDF-425D-AD09-CA34D3F1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별 성능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02207-E600-4047-93DD-4FDD3DE28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앞서 실험한 </a:t>
            </a:r>
            <a:r>
              <a:rPr lang="en-US" altLang="ko-KR" dirty="0"/>
              <a:t>Optimal Parameter (Moving Average, Class </a:t>
            </a:r>
            <a:r>
              <a:rPr lang="ko-KR" altLang="en-US" dirty="0"/>
              <a:t>별 </a:t>
            </a:r>
            <a:r>
              <a:rPr lang="en-US" altLang="ko-KR" dirty="0"/>
              <a:t>Threshold)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적용하였을 때</a:t>
            </a:r>
            <a:r>
              <a:rPr lang="en-US" altLang="ko-KR" dirty="0"/>
              <a:t>, Case</a:t>
            </a:r>
            <a:r>
              <a:rPr lang="ko-KR" altLang="en-US" dirty="0"/>
              <a:t>별 성능은 다음과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89C09D-DB7D-4BA5-86C3-840E8956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43921"/>
              </p:ext>
            </p:extLst>
          </p:nvPr>
        </p:nvGraphicFramePr>
        <p:xfrm>
          <a:off x="1580606" y="2319064"/>
          <a:ext cx="9209114" cy="9205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797335391"/>
                    </a:ext>
                  </a:extLst>
                </a:gridCol>
                <a:gridCol w="1018866">
                  <a:extLst>
                    <a:ext uri="{9D8B030D-6E8A-4147-A177-3AD203B41FA5}">
                      <a16:colId xmlns:a16="http://schemas.microsoft.com/office/drawing/2014/main" val="843007850"/>
                    </a:ext>
                  </a:extLst>
                </a:gridCol>
                <a:gridCol w="783808">
                  <a:extLst>
                    <a:ext uri="{9D8B030D-6E8A-4147-A177-3AD203B41FA5}">
                      <a16:colId xmlns:a16="http://schemas.microsoft.com/office/drawing/2014/main" val="1784862469"/>
                    </a:ext>
                  </a:extLst>
                </a:gridCol>
                <a:gridCol w="1058014">
                  <a:extLst>
                    <a:ext uri="{9D8B030D-6E8A-4147-A177-3AD203B41FA5}">
                      <a16:colId xmlns:a16="http://schemas.microsoft.com/office/drawing/2014/main" val="154455318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63878167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82774256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38031145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4191640277"/>
                    </a:ext>
                  </a:extLst>
                </a:gridCol>
                <a:gridCol w="1097439">
                  <a:extLst>
                    <a:ext uri="{9D8B030D-6E8A-4147-A177-3AD203B41FA5}">
                      <a16:colId xmlns:a16="http://schemas.microsoft.com/office/drawing/2014/main" val="942949988"/>
                    </a:ext>
                  </a:extLst>
                </a:gridCol>
                <a:gridCol w="744383">
                  <a:extLst>
                    <a:ext uri="{9D8B030D-6E8A-4147-A177-3AD203B41FA5}">
                      <a16:colId xmlns:a16="http://schemas.microsoft.com/office/drawing/2014/main" val="2728226422"/>
                    </a:ext>
                  </a:extLst>
                </a:gridCol>
              </a:tblGrid>
              <a:tr h="30684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Avg.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Threshold (Average F1 Score = 50.35)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51394"/>
                  </a:ext>
                </a:extLst>
              </a:tr>
              <a:tr h="306841">
                <a:tc v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skincare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foundation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eyebrow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blusher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shading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highlighter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52432"/>
                  </a:ext>
                </a:extLst>
              </a:tr>
              <a:tr h="3068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8105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513587E-7D1A-4AFA-970C-9EC655FB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21" y="3364087"/>
            <a:ext cx="4443684" cy="297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199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2B4C38-9C31-49B9-8FB9-DD25068E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Moving Average =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9477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A5605-2FDF-425D-AD09-CA34D3F1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별 성능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02207-E600-4047-93DD-4FDD3DE28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앞서 실험한 </a:t>
            </a:r>
            <a:r>
              <a:rPr lang="en-US" altLang="ko-KR" dirty="0"/>
              <a:t>Optimal Parameter (Moving Average, Class </a:t>
            </a:r>
            <a:r>
              <a:rPr lang="ko-KR" altLang="en-US" dirty="0"/>
              <a:t>별 </a:t>
            </a:r>
            <a:r>
              <a:rPr lang="en-US" altLang="ko-KR" dirty="0"/>
              <a:t>Threshold)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적용하였을 때</a:t>
            </a:r>
            <a:r>
              <a:rPr lang="en-US" altLang="ko-KR" dirty="0"/>
              <a:t>, Case</a:t>
            </a:r>
            <a:r>
              <a:rPr lang="ko-KR" altLang="en-US" dirty="0"/>
              <a:t>별 성능은 다음과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89C09D-DB7D-4BA5-86C3-840E8956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62700"/>
              </p:ext>
            </p:extLst>
          </p:nvPr>
        </p:nvGraphicFramePr>
        <p:xfrm>
          <a:off x="1580606" y="2319064"/>
          <a:ext cx="9209114" cy="9205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797335391"/>
                    </a:ext>
                  </a:extLst>
                </a:gridCol>
                <a:gridCol w="1018866">
                  <a:extLst>
                    <a:ext uri="{9D8B030D-6E8A-4147-A177-3AD203B41FA5}">
                      <a16:colId xmlns:a16="http://schemas.microsoft.com/office/drawing/2014/main" val="843007850"/>
                    </a:ext>
                  </a:extLst>
                </a:gridCol>
                <a:gridCol w="783808">
                  <a:extLst>
                    <a:ext uri="{9D8B030D-6E8A-4147-A177-3AD203B41FA5}">
                      <a16:colId xmlns:a16="http://schemas.microsoft.com/office/drawing/2014/main" val="1784862469"/>
                    </a:ext>
                  </a:extLst>
                </a:gridCol>
                <a:gridCol w="1058014">
                  <a:extLst>
                    <a:ext uri="{9D8B030D-6E8A-4147-A177-3AD203B41FA5}">
                      <a16:colId xmlns:a16="http://schemas.microsoft.com/office/drawing/2014/main" val="154455318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63878167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82774256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38031145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4191640277"/>
                    </a:ext>
                  </a:extLst>
                </a:gridCol>
                <a:gridCol w="1097439">
                  <a:extLst>
                    <a:ext uri="{9D8B030D-6E8A-4147-A177-3AD203B41FA5}">
                      <a16:colId xmlns:a16="http://schemas.microsoft.com/office/drawing/2014/main" val="942949988"/>
                    </a:ext>
                  </a:extLst>
                </a:gridCol>
                <a:gridCol w="744383">
                  <a:extLst>
                    <a:ext uri="{9D8B030D-6E8A-4147-A177-3AD203B41FA5}">
                      <a16:colId xmlns:a16="http://schemas.microsoft.com/office/drawing/2014/main" val="2728226422"/>
                    </a:ext>
                  </a:extLst>
                </a:gridCol>
              </a:tblGrid>
              <a:tr h="30684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Avg.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Threshold (Average F1 Score = 51.1)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51394"/>
                  </a:ext>
                </a:extLst>
              </a:tr>
              <a:tr h="306841">
                <a:tc v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skincare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foundation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eyebrow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blusher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shading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highlighter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52432"/>
                  </a:ext>
                </a:extLst>
              </a:tr>
              <a:tr h="3068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810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40825EA-D7AC-49E8-A3E7-79B703E2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446" y="3429000"/>
            <a:ext cx="4497433" cy="30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09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2B4C38-9C31-49B9-8FB9-DD25068E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Moving Average =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5222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A5605-2FDF-425D-AD09-CA34D3F1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별 성능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02207-E600-4047-93DD-4FDD3DE28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앞서 실험한 </a:t>
            </a:r>
            <a:r>
              <a:rPr lang="en-US" altLang="ko-KR" dirty="0"/>
              <a:t>Optimal Parameter (Moving Average, Class </a:t>
            </a:r>
            <a:r>
              <a:rPr lang="ko-KR" altLang="en-US" dirty="0"/>
              <a:t>별 </a:t>
            </a:r>
            <a:r>
              <a:rPr lang="en-US" altLang="ko-KR" dirty="0"/>
              <a:t>Threshold)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적용하였을 때</a:t>
            </a:r>
            <a:r>
              <a:rPr lang="en-US" altLang="ko-KR" dirty="0"/>
              <a:t>, Case</a:t>
            </a:r>
            <a:r>
              <a:rPr lang="ko-KR" altLang="en-US" dirty="0"/>
              <a:t>별 성능은 다음과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89C09D-DB7D-4BA5-86C3-840E8956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73828"/>
              </p:ext>
            </p:extLst>
          </p:nvPr>
        </p:nvGraphicFramePr>
        <p:xfrm>
          <a:off x="1580606" y="2319064"/>
          <a:ext cx="9209114" cy="9205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797335391"/>
                    </a:ext>
                  </a:extLst>
                </a:gridCol>
                <a:gridCol w="1018866">
                  <a:extLst>
                    <a:ext uri="{9D8B030D-6E8A-4147-A177-3AD203B41FA5}">
                      <a16:colId xmlns:a16="http://schemas.microsoft.com/office/drawing/2014/main" val="843007850"/>
                    </a:ext>
                  </a:extLst>
                </a:gridCol>
                <a:gridCol w="783808">
                  <a:extLst>
                    <a:ext uri="{9D8B030D-6E8A-4147-A177-3AD203B41FA5}">
                      <a16:colId xmlns:a16="http://schemas.microsoft.com/office/drawing/2014/main" val="1784862469"/>
                    </a:ext>
                  </a:extLst>
                </a:gridCol>
                <a:gridCol w="1058014">
                  <a:extLst>
                    <a:ext uri="{9D8B030D-6E8A-4147-A177-3AD203B41FA5}">
                      <a16:colId xmlns:a16="http://schemas.microsoft.com/office/drawing/2014/main" val="154455318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63878167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82774256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38031145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4191640277"/>
                    </a:ext>
                  </a:extLst>
                </a:gridCol>
                <a:gridCol w="1097439">
                  <a:extLst>
                    <a:ext uri="{9D8B030D-6E8A-4147-A177-3AD203B41FA5}">
                      <a16:colId xmlns:a16="http://schemas.microsoft.com/office/drawing/2014/main" val="942949988"/>
                    </a:ext>
                  </a:extLst>
                </a:gridCol>
                <a:gridCol w="744383">
                  <a:extLst>
                    <a:ext uri="{9D8B030D-6E8A-4147-A177-3AD203B41FA5}">
                      <a16:colId xmlns:a16="http://schemas.microsoft.com/office/drawing/2014/main" val="2728226422"/>
                    </a:ext>
                  </a:extLst>
                </a:gridCol>
              </a:tblGrid>
              <a:tr h="30684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Avg.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Threshold (Average F1 Score = 51.1)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51394"/>
                  </a:ext>
                </a:extLst>
              </a:tr>
              <a:tr h="306841">
                <a:tc v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skincare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foundation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eyebrow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blusher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shading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highlighter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52432"/>
                  </a:ext>
                </a:extLst>
              </a:tr>
              <a:tr h="3068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8105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D7D1A7F-8557-4C4F-98ED-FAE574C6B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23" y="3429000"/>
            <a:ext cx="4450368" cy="29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099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572CB68-C65B-4712-8D86-6A96D22C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6A3D98F9-27BA-416A-A925-2E4AEC9EB2D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평가기준</a:t>
                </a:r>
                <a:r>
                  <a:rPr lang="en-US" altLang="ko-KR" dirty="0"/>
                  <a:t>: Recall ( TP / TP+FN )</a:t>
                </a:r>
              </a:p>
              <a:p>
                <a:r>
                  <a:rPr lang="en-US" altLang="ko-KR" dirty="0"/>
                  <a:t>Sample Size: 50 videos</a:t>
                </a:r>
              </a:p>
              <a:p>
                <a:r>
                  <a:rPr lang="en-US" altLang="ko-KR" dirty="0"/>
                  <a:t>1) </a:t>
                </a:r>
                <a:r>
                  <a:rPr lang="ko-KR" altLang="en-US" dirty="0"/>
                  <a:t>허용 범위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dirty="0"/>
                  <a:t>2 seconds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dirty="0"/>
                  <a:t>10 frames)</a:t>
                </a:r>
              </a:p>
              <a:p>
                <a:r>
                  <a:rPr lang="en-US" altLang="ko-KR" dirty="0"/>
                  <a:t>2) </a:t>
                </a:r>
                <a:r>
                  <a:rPr lang="ko-KR" altLang="en-US" dirty="0"/>
                  <a:t>허용 범위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dirty="0"/>
                  <a:t>5 seconds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dirty="0"/>
                  <a:t>25 frames)</a:t>
                </a:r>
              </a:p>
              <a:p>
                <a:r>
                  <a:rPr lang="en-US" altLang="ko-KR" dirty="0"/>
                  <a:t>Optimal parameter candidates</a:t>
                </a:r>
              </a:p>
              <a:p>
                <a:pPr lvl="1"/>
                <a:r>
                  <a:rPr lang="en-US" altLang="ko-KR" dirty="0"/>
                  <a:t>Moving average : [10, 15, 20, 25, 30, 35, 40, 45, 50]</a:t>
                </a:r>
              </a:p>
              <a:p>
                <a:pPr lvl="1"/>
                <a:r>
                  <a:rPr lang="en-US" altLang="ko-KR" dirty="0"/>
                  <a:t>Threshold: [0.5, 0.55, 0.6, 0.65, 0.7, 0.75, 0.8]</a:t>
                </a: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6A3D98F9-27BA-416A-A925-2E4AEC9EB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3" t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2666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2B4C38-9C31-49B9-8FB9-DD25068E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Moving Average =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75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A5605-2FDF-425D-AD09-CA34D3F1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별 성능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02207-E600-4047-93DD-4FDD3DE28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앞서 실험한 </a:t>
            </a:r>
            <a:r>
              <a:rPr lang="en-US" altLang="ko-KR" dirty="0"/>
              <a:t>Optimal Parameter (Moving Average, Class </a:t>
            </a:r>
            <a:r>
              <a:rPr lang="ko-KR" altLang="en-US" dirty="0"/>
              <a:t>별 </a:t>
            </a:r>
            <a:r>
              <a:rPr lang="en-US" altLang="ko-KR" dirty="0"/>
              <a:t>Threshold)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적용하였을 때</a:t>
            </a:r>
            <a:r>
              <a:rPr lang="en-US" altLang="ko-KR" dirty="0"/>
              <a:t>, Case</a:t>
            </a:r>
            <a:r>
              <a:rPr lang="ko-KR" altLang="en-US" dirty="0"/>
              <a:t>별 성능은 다음과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89C09D-DB7D-4BA5-86C3-840E8956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64449"/>
              </p:ext>
            </p:extLst>
          </p:nvPr>
        </p:nvGraphicFramePr>
        <p:xfrm>
          <a:off x="1580606" y="2319064"/>
          <a:ext cx="9209114" cy="9205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797335391"/>
                    </a:ext>
                  </a:extLst>
                </a:gridCol>
                <a:gridCol w="1018866">
                  <a:extLst>
                    <a:ext uri="{9D8B030D-6E8A-4147-A177-3AD203B41FA5}">
                      <a16:colId xmlns:a16="http://schemas.microsoft.com/office/drawing/2014/main" val="843007850"/>
                    </a:ext>
                  </a:extLst>
                </a:gridCol>
                <a:gridCol w="783808">
                  <a:extLst>
                    <a:ext uri="{9D8B030D-6E8A-4147-A177-3AD203B41FA5}">
                      <a16:colId xmlns:a16="http://schemas.microsoft.com/office/drawing/2014/main" val="1784862469"/>
                    </a:ext>
                  </a:extLst>
                </a:gridCol>
                <a:gridCol w="1058014">
                  <a:extLst>
                    <a:ext uri="{9D8B030D-6E8A-4147-A177-3AD203B41FA5}">
                      <a16:colId xmlns:a16="http://schemas.microsoft.com/office/drawing/2014/main" val="154455318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63878167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82774256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38031145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4191640277"/>
                    </a:ext>
                  </a:extLst>
                </a:gridCol>
                <a:gridCol w="1097439">
                  <a:extLst>
                    <a:ext uri="{9D8B030D-6E8A-4147-A177-3AD203B41FA5}">
                      <a16:colId xmlns:a16="http://schemas.microsoft.com/office/drawing/2014/main" val="942949988"/>
                    </a:ext>
                  </a:extLst>
                </a:gridCol>
                <a:gridCol w="744383">
                  <a:extLst>
                    <a:ext uri="{9D8B030D-6E8A-4147-A177-3AD203B41FA5}">
                      <a16:colId xmlns:a16="http://schemas.microsoft.com/office/drawing/2014/main" val="2728226422"/>
                    </a:ext>
                  </a:extLst>
                </a:gridCol>
              </a:tblGrid>
              <a:tr h="30684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Avg.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Threshold (Average F1 Score = 51.1)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51394"/>
                  </a:ext>
                </a:extLst>
              </a:tr>
              <a:tr h="306841">
                <a:tc v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skincare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foundation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eyebrow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blusher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shading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highlighter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52432"/>
                  </a:ext>
                </a:extLst>
              </a:tr>
              <a:tr h="3068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8105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3780B35-6B72-4F61-B817-EEA8F2A3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750" y="3357155"/>
            <a:ext cx="4652826" cy="3101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34074-8CC4-4015-B0DA-07F2D684F9AA}"/>
              </a:ext>
            </a:extLst>
          </p:cNvPr>
          <p:cNvSpPr txBox="1"/>
          <p:nvPr/>
        </p:nvSpPr>
        <p:spPr>
          <a:xfrm rot="20413223">
            <a:off x="1043104" y="1933856"/>
            <a:ext cx="1075004" cy="613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BEST</a:t>
            </a:r>
            <a:endParaRPr kumimoji="1" lang="ko-KR" altLang="en-US" sz="3200" b="1" dirty="0">
              <a:solidFill>
                <a:srgbClr val="FF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595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BF3E5-D7CF-4503-9AEB-F5687224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</a:t>
            </a:r>
            <a:r>
              <a:rPr kumimoji="1" lang="ko-KR" altLang="en-US" dirty="0"/>
              <a:t> </a:t>
            </a:r>
            <a:r>
              <a:rPr kumimoji="1" lang="en-US" altLang="ko-KR" dirty="0"/>
              <a:t>2 </a:t>
            </a:r>
            <a:r>
              <a:rPr kumimoji="1" lang="ko-KR" altLang="en-US" dirty="0"/>
              <a:t>분석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2A163-4EAC-48C7-8710-409D5BC9E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0D84A-B8D7-43AA-928D-D75643ED06D5}"/>
              </a:ext>
            </a:extLst>
          </p:cNvPr>
          <p:cNvSpPr txBox="1"/>
          <p:nvPr/>
        </p:nvSpPr>
        <p:spPr>
          <a:xfrm>
            <a:off x="9301782" y="2415419"/>
            <a:ext cx="1975891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3) Wrong recognition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C1C7F-3314-48EA-BC57-54B5C76B8341}"/>
              </a:ext>
            </a:extLst>
          </p:cNvPr>
          <p:cNvSpPr txBox="1"/>
          <p:nvPr/>
        </p:nvSpPr>
        <p:spPr>
          <a:xfrm>
            <a:off x="4436402" y="2415419"/>
            <a:ext cx="3227836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2) Advertising in the beginning part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C4A9D-CB01-4511-A00D-6DE9E87A8A1B}"/>
              </a:ext>
            </a:extLst>
          </p:cNvPr>
          <p:cNvSpPr txBox="1"/>
          <p:nvPr/>
        </p:nvSpPr>
        <p:spPr>
          <a:xfrm>
            <a:off x="871312" y="2436016"/>
            <a:ext cx="1517432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defTabSz="914400"/>
            <a:r>
              <a:rPr kumimoji="1" lang="en-US" altLang="ko-KR" sz="1400" b="1" dirty="0">
                <a:latin typeface="Malgun Gothic" charset="-127"/>
                <a:ea typeface="Malgun Gothic" charset="-127"/>
              </a:rPr>
              <a:t>1) Label missing</a:t>
            </a:r>
            <a:endParaRPr kumimoji="1" lang="ko-KR" altLang="en-US" sz="1400" b="1" dirty="0">
              <a:latin typeface="Malgun Gothic" charset="-127"/>
              <a:ea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6167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BF3E5-D7CF-4503-9AEB-F5687224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</a:t>
            </a:r>
            <a:r>
              <a:rPr kumimoji="1" lang="ko-KR" altLang="en-US" dirty="0"/>
              <a:t> </a:t>
            </a:r>
            <a:r>
              <a:rPr kumimoji="1" lang="en-US" altLang="ko-KR" dirty="0"/>
              <a:t>3 </a:t>
            </a:r>
            <a:r>
              <a:rPr kumimoji="1" lang="ko-KR" altLang="en-US" dirty="0"/>
              <a:t>분석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2A163-4EAC-48C7-8710-409D5BC9E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341C0-202D-453F-A287-FF11F9C3B24F}"/>
              </a:ext>
            </a:extLst>
          </p:cNvPr>
          <p:cNvSpPr txBox="1"/>
          <p:nvPr/>
        </p:nvSpPr>
        <p:spPr>
          <a:xfrm>
            <a:off x="6374700" y="2224000"/>
            <a:ext cx="3925143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defTabSz="914400"/>
            <a:r>
              <a:rPr kumimoji="1" lang="en-US" altLang="ko-KR" sz="1400" b="1" dirty="0">
                <a:latin typeface="Malgun Gothic" charset="-127"/>
                <a:ea typeface="Malgun Gothic" charset="-127"/>
              </a:rPr>
              <a:t>2) Confusion among similar makeup activity</a:t>
            </a:r>
            <a:endParaRPr kumimoji="1" lang="ko-KR" altLang="en-US" sz="1400" b="1" dirty="0">
              <a:latin typeface="Malgun Gothic" charset="-127"/>
              <a:ea typeface="Malgun Gothic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4D0C9-BD5D-4FE8-98DB-5E8DA986801A}"/>
              </a:ext>
            </a:extLst>
          </p:cNvPr>
          <p:cNvSpPr txBox="1"/>
          <p:nvPr/>
        </p:nvSpPr>
        <p:spPr>
          <a:xfrm>
            <a:off x="812000" y="2206451"/>
            <a:ext cx="3443129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1) Low probability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78532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BF3E5-D7CF-4503-9AEB-F5687224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</a:t>
            </a:r>
            <a:r>
              <a:rPr kumimoji="1" lang="ko-KR" altLang="en-US" dirty="0"/>
              <a:t> </a:t>
            </a:r>
            <a:r>
              <a:rPr kumimoji="1" lang="en-US" altLang="ko-KR" dirty="0"/>
              <a:t>4 </a:t>
            </a:r>
            <a:r>
              <a:rPr kumimoji="1" lang="ko-KR" altLang="en-US" dirty="0"/>
              <a:t>분석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2A163-4EAC-48C7-8710-409D5BC9E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8037F-AFC7-4EF8-AF95-328FB3CAD732}"/>
              </a:ext>
            </a:extLst>
          </p:cNvPr>
          <p:cNvSpPr txBox="1"/>
          <p:nvPr/>
        </p:nvSpPr>
        <p:spPr>
          <a:xfrm>
            <a:off x="6374700" y="2598402"/>
            <a:ext cx="2001539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defTabSz="914400"/>
            <a:r>
              <a:rPr kumimoji="1" lang="en-US" altLang="ko-KR" sz="1400" b="1" dirty="0">
                <a:latin typeface="Malgun Gothic" charset="-127"/>
                <a:ea typeface="Malgun Gothic" charset="-127"/>
              </a:rPr>
              <a:t>2) Non-makeup video</a:t>
            </a:r>
            <a:endParaRPr kumimoji="1" lang="ko-KR" altLang="en-US" sz="1400" b="1" dirty="0">
              <a:latin typeface="Malgun Gothic" charset="-127"/>
              <a:ea typeface="Malgun Gothic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1D0E1-439D-420F-9911-D48852082EFF}"/>
              </a:ext>
            </a:extLst>
          </p:cNvPr>
          <p:cNvSpPr txBox="1"/>
          <p:nvPr/>
        </p:nvSpPr>
        <p:spPr>
          <a:xfrm>
            <a:off x="812000" y="2580853"/>
            <a:ext cx="2141000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1) Weird makeup video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2414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2B4C38-9C31-49B9-8FB9-DD25068E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Moving Average = 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59329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A5605-2FDF-425D-AD09-CA34D3F1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별 성능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02207-E600-4047-93DD-4FDD3DE28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앞서 실험한 </a:t>
            </a:r>
            <a:r>
              <a:rPr lang="en-US" altLang="ko-KR" dirty="0"/>
              <a:t>Optimal Parameter (Moving Average, Class </a:t>
            </a:r>
            <a:r>
              <a:rPr lang="ko-KR" altLang="en-US" dirty="0"/>
              <a:t>별 </a:t>
            </a:r>
            <a:r>
              <a:rPr lang="en-US" altLang="ko-KR" dirty="0"/>
              <a:t>Threshold)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적용하였을 때</a:t>
            </a:r>
            <a:r>
              <a:rPr lang="en-US" altLang="ko-KR" dirty="0"/>
              <a:t>, Case</a:t>
            </a:r>
            <a:r>
              <a:rPr lang="ko-KR" altLang="en-US" dirty="0"/>
              <a:t>별 성능은 다음과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89C09D-DB7D-4BA5-86C3-840E8956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45836"/>
              </p:ext>
            </p:extLst>
          </p:nvPr>
        </p:nvGraphicFramePr>
        <p:xfrm>
          <a:off x="1580606" y="2319064"/>
          <a:ext cx="9209114" cy="9205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797335391"/>
                    </a:ext>
                  </a:extLst>
                </a:gridCol>
                <a:gridCol w="1018866">
                  <a:extLst>
                    <a:ext uri="{9D8B030D-6E8A-4147-A177-3AD203B41FA5}">
                      <a16:colId xmlns:a16="http://schemas.microsoft.com/office/drawing/2014/main" val="843007850"/>
                    </a:ext>
                  </a:extLst>
                </a:gridCol>
                <a:gridCol w="783808">
                  <a:extLst>
                    <a:ext uri="{9D8B030D-6E8A-4147-A177-3AD203B41FA5}">
                      <a16:colId xmlns:a16="http://schemas.microsoft.com/office/drawing/2014/main" val="1784862469"/>
                    </a:ext>
                  </a:extLst>
                </a:gridCol>
                <a:gridCol w="1058014">
                  <a:extLst>
                    <a:ext uri="{9D8B030D-6E8A-4147-A177-3AD203B41FA5}">
                      <a16:colId xmlns:a16="http://schemas.microsoft.com/office/drawing/2014/main" val="154455318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63878167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827742568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1380311450"/>
                    </a:ext>
                  </a:extLst>
                </a:gridCol>
                <a:gridCol w="920911">
                  <a:extLst>
                    <a:ext uri="{9D8B030D-6E8A-4147-A177-3AD203B41FA5}">
                      <a16:colId xmlns:a16="http://schemas.microsoft.com/office/drawing/2014/main" val="4191640277"/>
                    </a:ext>
                  </a:extLst>
                </a:gridCol>
                <a:gridCol w="1097439">
                  <a:extLst>
                    <a:ext uri="{9D8B030D-6E8A-4147-A177-3AD203B41FA5}">
                      <a16:colId xmlns:a16="http://schemas.microsoft.com/office/drawing/2014/main" val="942949988"/>
                    </a:ext>
                  </a:extLst>
                </a:gridCol>
                <a:gridCol w="744383">
                  <a:extLst>
                    <a:ext uri="{9D8B030D-6E8A-4147-A177-3AD203B41FA5}">
                      <a16:colId xmlns:a16="http://schemas.microsoft.com/office/drawing/2014/main" val="2728226422"/>
                    </a:ext>
                  </a:extLst>
                </a:gridCol>
              </a:tblGrid>
              <a:tr h="30684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Avg.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Threshold (Average F1 Score = 51.1)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51394"/>
                  </a:ext>
                </a:extLst>
              </a:tr>
              <a:tr h="306841">
                <a:tc vMerge="1"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skincare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foundation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eyebrow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blusher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shading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highlighter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52432"/>
                  </a:ext>
                </a:extLst>
              </a:tr>
              <a:tr h="3068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8105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1BF39EA-1503-4D61-81E3-428D9AA0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091" y="3384575"/>
            <a:ext cx="4399817" cy="29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08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A06B8BB-97EE-422B-83ED-5F6032369F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1) </a:t>
                </a:r>
                <a:r>
                  <a:rPr lang="ko-KR" altLang="en-US" dirty="0"/>
                  <a:t>실험 결과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2 seconds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A06B8BB-97EE-422B-83ED-5F6032369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2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A35C6A2-821F-4806-B286-D45DD4B25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12" y="1387558"/>
            <a:ext cx="4773313" cy="24401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DD5D0E-C820-4D1A-AA1A-8B70F98A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12" y="3973801"/>
            <a:ext cx="4773313" cy="2435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C42B7-52AC-4EFB-92FE-B5785F7BB261}"/>
              </a:ext>
            </a:extLst>
          </p:cNvPr>
          <p:cNvSpPr txBox="1"/>
          <p:nvPr/>
        </p:nvSpPr>
        <p:spPr>
          <a:xfrm>
            <a:off x="0" y="1387558"/>
            <a:ext cx="1044546" cy="33666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latin typeface="Malgun Gothic" charset="-127"/>
                <a:ea typeface="Malgun Gothic" charset="-127"/>
                <a:cs typeface="Malgun Gothic" charset="-127"/>
              </a:rPr>
              <a:t>평균 </a:t>
            </a: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Recall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A30A1-E463-4D86-A7E2-4867867C58F4}"/>
              </a:ext>
            </a:extLst>
          </p:cNvPr>
          <p:cNvSpPr txBox="1"/>
          <p:nvPr/>
        </p:nvSpPr>
        <p:spPr>
          <a:xfrm>
            <a:off x="5745900" y="3560720"/>
            <a:ext cx="1216068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Moving Avg.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9EBF2-89BF-48B3-AECC-8C7D9705F0D7}"/>
              </a:ext>
            </a:extLst>
          </p:cNvPr>
          <p:cNvSpPr txBox="1"/>
          <p:nvPr/>
        </p:nvSpPr>
        <p:spPr>
          <a:xfrm>
            <a:off x="5745900" y="6148822"/>
            <a:ext cx="969205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Threshold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DD7AED1-C19E-4EC4-A554-518366ABE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23109"/>
              </p:ext>
            </p:extLst>
          </p:nvPr>
        </p:nvGraphicFramePr>
        <p:xfrm>
          <a:off x="7438955" y="1475495"/>
          <a:ext cx="3503952" cy="4933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6318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1113817">
                  <a:extLst>
                    <a:ext uri="{9D8B030D-6E8A-4147-A177-3AD203B41FA5}">
                      <a16:colId xmlns:a16="http://schemas.microsoft.com/office/drawing/2014/main" val="989316326"/>
                    </a:ext>
                  </a:extLst>
                </a:gridCol>
                <a:gridCol w="1113817">
                  <a:extLst>
                    <a:ext uri="{9D8B030D-6E8A-4147-A177-3AD203B41FA5}">
                      <a16:colId xmlns:a16="http://schemas.microsoft.com/office/drawing/2014/main" val="17384588"/>
                    </a:ext>
                  </a:extLst>
                </a:gridCol>
              </a:tblGrid>
              <a:tr h="2349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Avg.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Recall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76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79.21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5920435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76.40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9231514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73.59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7609465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72.47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1080122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70.22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8721244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69.10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25210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67.97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846705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65.16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622907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64.60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9633131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62.92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727948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20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0.55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62.92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56554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10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0.75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60.67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4422237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25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0.5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60.67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4487077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15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0.7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59.55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84232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20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0.6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59.55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977019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10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0.8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56.17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9099483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25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0.55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56.17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498767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30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0.5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55.61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193067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20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0.65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55.05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9284793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25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>
                          <a:effectLst/>
                        </a:rPr>
                        <a:t>0.6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</a:rPr>
                        <a:t>53.37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002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8181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6535F4D-516C-4C45-A5EA-916D5A623D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2) </a:t>
                </a:r>
                <a:r>
                  <a:rPr lang="ko-KR" altLang="en-US" dirty="0"/>
                  <a:t>실험 결과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5 seconds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6535F4D-516C-4C45-A5EA-916D5A623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2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DE593EF-079E-44A7-B315-4A33738D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46" y="1387558"/>
            <a:ext cx="4778125" cy="2440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65CF79-D926-431F-946B-3516327DD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46" y="3975660"/>
            <a:ext cx="4778382" cy="244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7090C9-F615-453B-8712-064394FAD142}"/>
              </a:ext>
            </a:extLst>
          </p:cNvPr>
          <p:cNvSpPr txBox="1"/>
          <p:nvPr/>
        </p:nvSpPr>
        <p:spPr>
          <a:xfrm>
            <a:off x="0" y="1387558"/>
            <a:ext cx="1044546" cy="33666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latin typeface="Malgun Gothic" charset="-127"/>
                <a:ea typeface="Malgun Gothic" charset="-127"/>
                <a:cs typeface="Malgun Gothic" charset="-127"/>
              </a:rPr>
              <a:t>평균 </a:t>
            </a: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Recall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A691F-2ABB-47F4-8904-F8AE9F568FBE}"/>
              </a:ext>
            </a:extLst>
          </p:cNvPr>
          <p:cNvSpPr txBox="1"/>
          <p:nvPr/>
        </p:nvSpPr>
        <p:spPr>
          <a:xfrm>
            <a:off x="5745900" y="3560720"/>
            <a:ext cx="1216068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Moving Avg.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FE549-7BB0-446F-B1E6-3890F6DC20DB}"/>
              </a:ext>
            </a:extLst>
          </p:cNvPr>
          <p:cNvSpPr txBox="1"/>
          <p:nvPr/>
        </p:nvSpPr>
        <p:spPr>
          <a:xfrm>
            <a:off x="5745900" y="6148822"/>
            <a:ext cx="969205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Threshold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31B0A0-8097-43EB-9D06-E894935E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28926"/>
              </p:ext>
            </p:extLst>
          </p:nvPr>
        </p:nvGraphicFramePr>
        <p:xfrm>
          <a:off x="7438955" y="1475495"/>
          <a:ext cx="3503952" cy="4933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6318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1113817">
                  <a:extLst>
                    <a:ext uri="{9D8B030D-6E8A-4147-A177-3AD203B41FA5}">
                      <a16:colId xmlns:a16="http://schemas.microsoft.com/office/drawing/2014/main" val="989316326"/>
                    </a:ext>
                  </a:extLst>
                </a:gridCol>
                <a:gridCol w="1113817">
                  <a:extLst>
                    <a:ext uri="{9D8B030D-6E8A-4147-A177-3AD203B41FA5}">
                      <a16:colId xmlns:a16="http://schemas.microsoft.com/office/drawing/2014/main" val="17384588"/>
                    </a:ext>
                  </a:extLst>
                </a:gridCol>
              </a:tblGrid>
              <a:tr h="2349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Avg.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Recall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76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86.51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5920435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83.70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9231514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80.89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7609465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80.89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1080122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78.08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8721244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77.52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325210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76.40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8846705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73.59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7622907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73.03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9633131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71.91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727948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71.34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56554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70.78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422237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487077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484232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977019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67.97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9099483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67.97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498767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67.41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193067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66.29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9284793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65.16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002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8565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572CB68-C65B-4712-8D86-6A96D22C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6A3D98F9-27BA-416A-A925-2E4AEC9EB2D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평가기준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Recall ( TP / TP+FN )</a:t>
                </a:r>
              </a:p>
              <a:p>
                <a:pPr lvl="1"/>
                <a:r>
                  <a:rPr lang="en-US" altLang="ko-KR" dirty="0"/>
                  <a:t>Precision ( TP / TP + FP )</a:t>
                </a:r>
              </a:p>
              <a:p>
                <a:pPr lvl="1"/>
                <a:r>
                  <a:rPr lang="en-US" altLang="ko-KR" dirty="0"/>
                  <a:t>F1 Score (Precision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Recall</a:t>
                </a:r>
                <a:r>
                  <a:rPr lang="ko-KR" altLang="en-US" dirty="0"/>
                  <a:t>의 조화평균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Sample Size: 195 videos</a:t>
                </a:r>
              </a:p>
              <a:p>
                <a:r>
                  <a:rPr lang="ko-KR" altLang="en-US" dirty="0"/>
                  <a:t>허용 범위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dirty="0"/>
                  <a:t>5 seconds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dirty="0"/>
                  <a:t>25 frames)</a:t>
                </a:r>
              </a:p>
              <a:p>
                <a:r>
                  <a:rPr lang="en-US" altLang="ko-KR" dirty="0"/>
                  <a:t>Optimal parameter candidates</a:t>
                </a:r>
              </a:p>
              <a:p>
                <a:pPr lvl="1"/>
                <a:r>
                  <a:rPr lang="en-US" altLang="ko-KR" dirty="0"/>
                  <a:t>Moving average : [10, 15, 20, 25, 30]</a:t>
                </a:r>
              </a:p>
              <a:p>
                <a:pPr lvl="1"/>
                <a:r>
                  <a:rPr lang="en-US" altLang="ko-KR" dirty="0"/>
                  <a:t>Threshold: [0.5, 0.55, 0.6, 0.65, 0.7]</a:t>
                </a: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6A3D98F9-27BA-416A-A925-2E4AEC9EB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3" t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839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6535F4D-516C-4C45-A5EA-916D5A623D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2) </a:t>
                </a:r>
                <a:r>
                  <a:rPr lang="ko-KR" altLang="en-US" dirty="0"/>
                  <a:t>실험 결과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5 seconds, 195 samples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6535F4D-516C-4C45-A5EA-916D5A623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2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31B0A0-8097-43EB-9D06-E894935E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69249"/>
              </p:ext>
            </p:extLst>
          </p:nvPr>
        </p:nvGraphicFramePr>
        <p:xfrm>
          <a:off x="3113143" y="1337726"/>
          <a:ext cx="5782833" cy="4933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7729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1123776">
                  <a:extLst>
                    <a:ext uri="{9D8B030D-6E8A-4147-A177-3AD203B41FA5}">
                      <a16:colId xmlns:a16="http://schemas.microsoft.com/office/drawing/2014/main" val="989316326"/>
                    </a:ext>
                  </a:extLst>
                </a:gridCol>
                <a:gridCol w="1123776">
                  <a:extLst>
                    <a:ext uri="{9D8B030D-6E8A-4147-A177-3AD203B41FA5}">
                      <a16:colId xmlns:a16="http://schemas.microsoft.com/office/drawing/2014/main" val="17384588"/>
                    </a:ext>
                  </a:extLst>
                </a:gridCol>
                <a:gridCol w="1123776">
                  <a:extLst>
                    <a:ext uri="{9D8B030D-6E8A-4147-A177-3AD203B41FA5}">
                      <a16:colId xmlns:a16="http://schemas.microsoft.com/office/drawing/2014/main" val="839664022"/>
                    </a:ext>
                  </a:extLst>
                </a:gridCol>
                <a:gridCol w="1123776">
                  <a:extLst>
                    <a:ext uri="{9D8B030D-6E8A-4147-A177-3AD203B41FA5}">
                      <a16:colId xmlns:a16="http://schemas.microsoft.com/office/drawing/2014/main" val="1701342774"/>
                    </a:ext>
                  </a:extLst>
                </a:gridCol>
              </a:tblGrid>
              <a:tr h="2349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Avg.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Recall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F1 Score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76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55.6567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42.81407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48.39791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920435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60.41397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37.31225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46.13258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31514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61.43959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35.25127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44.79893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09465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65.98203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32.93147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43.93506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80122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67.26573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31.38643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42.80152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21244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70.3466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27.75551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39.80558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5210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71.6303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26.95611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39.1712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846705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68.42105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27.14071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38.86483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22907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74.5828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23.95042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36.25761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33131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73.68421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22.99528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35.05168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27948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75.22465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22.52457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34.66836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6554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77.5353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20.21893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32.07392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422237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78.43389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18.74259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30.25535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87077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80.74454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17.23871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28.41163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232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82.54172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14.31776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24.40263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7019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55.6567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42.81407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48.39791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99483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60.41397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37.31225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46.13258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87679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61.43959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35.25127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44.79893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0676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65.98203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32.93147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43.93506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84793"/>
                  </a:ext>
                </a:extLst>
              </a:tr>
              <a:tr h="2349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67.26573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31.38643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42.80152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24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B65448-3A03-4EDF-9B4E-867EAFD61497}"/>
              </a:ext>
            </a:extLst>
          </p:cNvPr>
          <p:cNvSpPr txBox="1"/>
          <p:nvPr/>
        </p:nvSpPr>
        <p:spPr>
          <a:xfrm>
            <a:off x="8941697" y="1515292"/>
            <a:ext cx="614941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Top 1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A6CF5-D8E2-4F80-970A-529D9968C49D}"/>
              </a:ext>
            </a:extLst>
          </p:cNvPr>
          <p:cNvSpPr txBox="1"/>
          <p:nvPr/>
        </p:nvSpPr>
        <p:spPr>
          <a:xfrm>
            <a:off x="8941697" y="1763486"/>
            <a:ext cx="614941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Top 2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08E08-2E21-4207-BE96-AF72C4F58D1B}"/>
              </a:ext>
            </a:extLst>
          </p:cNvPr>
          <p:cNvSpPr txBox="1"/>
          <p:nvPr/>
        </p:nvSpPr>
        <p:spPr>
          <a:xfrm>
            <a:off x="8941697" y="2011680"/>
            <a:ext cx="614941" cy="336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0022" tIns="60022" rIns="60022" bIns="60022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Malgun Gothic" charset="-127"/>
                <a:ea typeface="Malgun Gothic" charset="-127"/>
                <a:cs typeface="Malgun Gothic" charset="-127"/>
              </a:rPr>
              <a:t>Top 3</a:t>
            </a:r>
            <a:endParaRPr kumimoji="1" lang="ko-KR" altLang="en-US" sz="14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5175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C568B9-0BF7-4CE6-AB78-816EF8CF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</a:t>
            </a:r>
            <a:r>
              <a:rPr lang="ko-KR" altLang="en-US" dirty="0"/>
              <a:t> </a:t>
            </a:r>
            <a:r>
              <a:rPr lang="en-US" altLang="ko-KR" dirty="0"/>
              <a:t>Parameters</a:t>
            </a:r>
            <a:br>
              <a:rPr lang="en-US" altLang="ko-KR" dirty="0"/>
            </a:br>
            <a:r>
              <a:rPr lang="en-US" altLang="ko-KR" dirty="0"/>
              <a:t>- Threshold by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5832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572CB68-C65B-4712-8D86-6A96D22C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6A3D98F9-27BA-416A-A925-2E4AEC9EB2D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평가기준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Recall ( TP / TP+FN )</a:t>
                </a:r>
              </a:p>
              <a:p>
                <a:pPr lvl="1"/>
                <a:r>
                  <a:rPr lang="en-US" altLang="ko-KR" dirty="0"/>
                  <a:t>Precision ( TP / TP + FP )</a:t>
                </a:r>
              </a:p>
              <a:p>
                <a:pPr lvl="1"/>
                <a:r>
                  <a:rPr lang="en-US" altLang="ko-KR" dirty="0"/>
                  <a:t>F1 Score (Precision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Recall</a:t>
                </a:r>
                <a:r>
                  <a:rPr lang="ko-KR" altLang="en-US" dirty="0"/>
                  <a:t>의 조화평균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허용 범위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5 seconds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dirty="0"/>
                  <a:t>10 frames)</a:t>
                </a:r>
              </a:p>
              <a:p>
                <a:r>
                  <a:rPr lang="en-US" altLang="ko-KR" dirty="0"/>
                  <a:t>Optimal parameter candidates</a:t>
                </a:r>
              </a:p>
              <a:p>
                <a:pPr lvl="1"/>
                <a:r>
                  <a:rPr lang="en-US" altLang="ko-KR" dirty="0"/>
                  <a:t>Moving Average: [15, 20]</a:t>
                </a:r>
              </a:p>
              <a:p>
                <a:pPr lvl="1"/>
                <a:r>
                  <a:rPr lang="en-US" altLang="ko-KR" dirty="0"/>
                  <a:t>Threshold: [0.45, 0.5, 0.55, 0.6, 0.65, 0.7, 0.75]</a:t>
                </a: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6A3D98F9-27BA-416A-A925-2E4AEC9EB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3" t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1910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DA58-4D90-431B-A7ED-6BE0C94C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33626B-3FFD-489C-8299-13A43B90A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59762"/>
              </p:ext>
            </p:extLst>
          </p:nvPr>
        </p:nvGraphicFramePr>
        <p:xfrm>
          <a:off x="646611" y="1164771"/>
          <a:ext cx="11018524" cy="6621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1684">
                  <a:extLst>
                    <a:ext uri="{9D8B030D-6E8A-4147-A177-3AD203B41FA5}">
                      <a16:colId xmlns:a16="http://schemas.microsoft.com/office/drawing/2014/main" val="2752419176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1183991893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1242517114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1955590096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815638360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346558241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569532820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202186262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3476962757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727560969"/>
                    </a:ext>
                  </a:extLst>
                </a:gridCol>
                <a:gridCol w="1001684">
                  <a:extLst>
                    <a:ext uri="{9D8B030D-6E8A-4147-A177-3AD203B41FA5}">
                      <a16:colId xmlns:a16="http://schemas.microsoft.com/office/drawing/2014/main" val="4158509770"/>
                    </a:ext>
                  </a:extLst>
                </a:gridCol>
              </a:tblGrid>
              <a:tr h="169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Moving Av.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skincare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foundation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eyebrow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blusher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eye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shading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highlighter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lip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34606"/>
                  </a:ext>
                </a:extLst>
              </a:tr>
              <a:tr h="139958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15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76.47059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68.51852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75.78125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87.12871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92.70833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82.20339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89.33333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91.60305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84895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64.70588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59.25926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71.09375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83.16832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88.54167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81.35593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90.83969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61509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52.94118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48.14815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67.96875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83.16832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80.50847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89.31298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29879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47.05882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35.18519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62.5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82.17822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82.29167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78.81356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81.33333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89.31298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907775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0.65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35.29412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29.62963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57.03125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82.17822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76.04167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76.27119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87.78626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33223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0.7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29.62963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52.34375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73.26733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68.75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73.72881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86.25954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74051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0.75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15.09434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44.88189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65.625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70.33898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64.86486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83.20611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847381"/>
                  </a:ext>
                </a:extLst>
              </a:tr>
              <a:tr h="139958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62.7451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51.85185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69.53125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84.15842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87.5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80.50847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1" i="0" u="none" strike="noStrike" dirty="0">
                          <a:effectLst/>
                          <a:latin typeface="+mn-lt"/>
                        </a:rPr>
                        <a:t>90.07634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03525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50.98039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48.14815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64.0625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82.17822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81.25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79.66102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89.31298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28770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0.55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45.09804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40.74074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60.9375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80.19802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79.16667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77.11864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78.66667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87.78626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98861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35.29412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29.62963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53.90625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79.20792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73.95833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74.57627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74.66667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87.0229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97222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20.40816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24.07407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49.20635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69.79167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69.49153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67.56757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82.44275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67098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4.166667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15.09434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42.06349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67.36842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64.40678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63.51351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82.30769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9421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11.32075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35.2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65.65657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61.70213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62.39316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58.90411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i="0" u="none" strike="noStrike" dirty="0">
                          <a:effectLst/>
                          <a:latin typeface="+mn-lt"/>
                        </a:rPr>
                        <a:t>80.76923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25583"/>
                  </a:ext>
                </a:extLst>
              </a:tr>
              <a:tr h="139958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52.94118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48.14815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61.71875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80.19802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77.9661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85.33333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89.31298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78610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50.98039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44.44444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60.9375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80.19802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79.16667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77.11864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87.78626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61302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37.2549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35.18519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55.90551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78.21782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73.95833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73.72881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77.33333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85.49618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87601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24.07407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48.4127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70.83333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68.64407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72.97297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82.44275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378280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10.20408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20.37037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42.06349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67.67677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66.66667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62.39316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61.64384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80.15267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6994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4.255319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13.20755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37.6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62.62626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58.11966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60.27397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77.69231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72065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9.615385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30.32787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60.20408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56.98925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59.13043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75.96899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89301"/>
                  </a:ext>
                </a:extLst>
              </a:tr>
              <a:tr h="139958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52.94118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42.59259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59.375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80.19802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82.29167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77.11864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82.66667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87.78626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12220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40.74074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58.26772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77.08333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72.0339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79.72973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84.73282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27011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0.55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27.77778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50.79365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73.95833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67.79661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68.91892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83.20611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5085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24.4898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24.07407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44.44444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68.68687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67.70833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63.24786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65.75342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79.38931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31639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6.122449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12.96296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39.51613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62.62626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63.54167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58.11966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57.53425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77.09924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93897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11.53846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28.45528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59.18367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60.6383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56.03448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51.38889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72.86822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06314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7.692308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27.27273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54.08163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50.53763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53.04348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48.61111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70.3125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74644"/>
                  </a:ext>
                </a:extLst>
              </a:tr>
              <a:tr h="139958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0.45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58.82353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42.59259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58.59375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73.26733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80.20833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72.0339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78.66667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86.25954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04460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33.33333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51.9685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73.95833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69.49153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72.97297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83.20611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861301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>
                          <a:effectLst/>
                        </a:rPr>
                        <a:t>0.55</a:t>
                      </a:r>
                      <a:endParaRPr lang="en-US" altLang="ko-KR" sz="11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32.65306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27.77778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46.03175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69.79167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63.55932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66.21622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80.15267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68523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20.40816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18.51852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39.2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62.62626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64.58333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58.11966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58.90411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74.80916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14527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0.65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8.163265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11.32075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34.67742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58.58586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60.41667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54.70085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53.42466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70.99237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61534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7.843137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28.09917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55.10204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53.44828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47.22222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69.76744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960916"/>
                  </a:ext>
                </a:extLst>
              </a:tr>
              <a:tr h="139958"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50" b="0" u="none" strike="noStrike" dirty="0">
                          <a:effectLst/>
                        </a:rPr>
                        <a:t>0.75</a:t>
                      </a:r>
                      <a:endParaRPr lang="en-US" altLang="ko-K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5.882353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20.16807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54.08163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42.3913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47.36842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40.27778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8819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65.625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4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624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chemeClr val="tx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0022" tIns="60022" rIns="60022" bIns="60022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맑은 고딕" panose="020B0503020000020004" pitchFamily="50" charset="-127"/>
            <a:ea typeface="맑은 고딕" panose="020B0503020000020004" pitchFamily="50" charset="-127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tx1"/>
          </a:solidFill>
          <a:prstDash val="solid"/>
          <a:bevel/>
          <a:headEnd type="none" w="med" len="med"/>
          <a:tailEnd type="none" w="med" len="med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60022" tIns="60022" rIns="60022" bIns="60022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600" dirty="0" smtClean="0">
            <a:latin typeface="Malgun Gothic" charset="-127"/>
            <a:ea typeface="Malgun Gothic" charset="-127"/>
            <a:cs typeface="Malgun Gothic" charset="-127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0022" tIns="60022" rIns="60022" bIns="60022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0022" tIns="60022" rIns="60022" bIns="60022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{1E0A6183-65EE-2448-A215-C7E847AE05A3}tf10001122</Template>
  <TotalTime>183409</TotalTime>
  <Words>2037</Words>
  <Application>Microsoft Office PowerPoint</Application>
  <PresentationFormat>와이드스크린</PresentationFormat>
  <Paragraphs>1533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Helvetica Neue</vt:lpstr>
      <vt:lpstr>굴림</vt:lpstr>
      <vt:lpstr>Malgun Gothic</vt:lpstr>
      <vt:lpstr>Malgun Gothic</vt:lpstr>
      <vt:lpstr>Arial</vt:lpstr>
      <vt:lpstr>Cambria Math</vt:lpstr>
      <vt:lpstr>Courier New</vt:lpstr>
      <vt:lpstr>Wingdings</vt:lpstr>
      <vt:lpstr>Default</vt:lpstr>
      <vt:lpstr>Optimal Parameters - Moving average, Threshold, Sliding</vt:lpstr>
      <vt:lpstr>실험 개요</vt:lpstr>
      <vt:lpstr>1) 실험 결과 : ± 2 seconds</vt:lpstr>
      <vt:lpstr>2) 실험 결과 : ± 5 seconds</vt:lpstr>
      <vt:lpstr>실험 개요</vt:lpstr>
      <vt:lpstr>2) 실험 결과 : ± 5 seconds, 195 samples</vt:lpstr>
      <vt:lpstr>Optimal Parameters - Threshold by Class</vt:lpstr>
      <vt:lpstr>실험 개요</vt:lpstr>
      <vt:lpstr>Recall</vt:lpstr>
      <vt:lpstr>Precision</vt:lpstr>
      <vt:lpstr>F1 Score</vt:lpstr>
      <vt:lpstr>결과 분석</vt:lpstr>
      <vt:lpstr>Makeup Activity Recognition in Test Videos</vt:lpstr>
      <vt:lpstr>Moving Average = 15</vt:lpstr>
      <vt:lpstr>Case별 성능</vt:lpstr>
      <vt:lpstr>Moving Average = 20</vt:lpstr>
      <vt:lpstr>Case별 성능</vt:lpstr>
      <vt:lpstr>Moving Average = 25</vt:lpstr>
      <vt:lpstr>Case별 성능</vt:lpstr>
      <vt:lpstr>Moving Average = 30</vt:lpstr>
      <vt:lpstr>Case별 성능</vt:lpstr>
      <vt:lpstr>Case 2 분석</vt:lpstr>
      <vt:lpstr>Case 3 분석</vt:lpstr>
      <vt:lpstr>Case 4 분석</vt:lpstr>
      <vt:lpstr>Moving Average = 35</vt:lpstr>
      <vt:lpstr>Case별 성능</vt:lpstr>
    </vt:vector>
  </TitlesOfParts>
  <Manager/>
  <Company>POSTECH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Factory &amp; Value</dc:title>
  <dc:subject/>
  <dc:creator>Hyunbo Cho</dc:creator>
  <cp:keywords/>
  <dc:description/>
  <cp:lastModifiedBy>박예은 Park Ye Un</cp:lastModifiedBy>
  <cp:revision>15998</cp:revision>
  <cp:lastPrinted>2020-03-23T06:26:43Z</cp:lastPrinted>
  <dcterms:modified xsi:type="dcterms:W3CDTF">2021-08-03T04:36:40Z</dcterms:modified>
  <cp:category/>
</cp:coreProperties>
</file>