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9" r:id="rId7"/>
    <p:sldId id="401" r:id="rId8"/>
    <p:sldId id="402" r:id="rId9"/>
    <p:sldId id="415" r:id="rId10"/>
    <p:sldId id="403" r:id="rId11"/>
    <p:sldId id="410" r:id="rId12"/>
    <p:sldId id="404" r:id="rId13"/>
    <p:sldId id="411" r:id="rId14"/>
    <p:sldId id="412" r:id="rId15"/>
    <p:sldId id="413" r:id="rId16"/>
    <p:sldId id="414" r:id="rId17"/>
    <p:sldId id="405" r:id="rId18"/>
    <p:sldId id="406" r:id="rId19"/>
    <p:sldId id="407" r:id="rId20"/>
    <p:sldId id="4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6" d="100"/>
          <a:sy n="86" d="100"/>
        </p:scale>
        <p:origin x="78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Anomaly Detection in Network Activities</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832525" y="4553999"/>
            <a:ext cx="2281778" cy="1938992"/>
          </a:xfrm>
          <a:prstGeom prst="rect">
            <a:avLst/>
          </a:prstGeom>
          <a:noFill/>
        </p:spPr>
        <p:txBody>
          <a:bodyPr wrap="none" rtlCol="0">
            <a:spAutoFit/>
          </a:bodyPr>
          <a:lstStyle/>
          <a:p>
            <a:r>
              <a:rPr lang="en-US" sz="2000" b="1" dirty="0"/>
              <a:t>Submitted by: </a:t>
            </a:r>
          </a:p>
          <a:p>
            <a:r>
              <a:rPr lang="en-US" sz="2000" dirty="0"/>
              <a:t>A. GEETHA SAATVIK </a:t>
            </a:r>
          </a:p>
          <a:p>
            <a:r>
              <a:rPr lang="en-US" sz="2000" dirty="0"/>
              <a:t>18BCS3850 </a:t>
            </a:r>
          </a:p>
          <a:p>
            <a:r>
              <a:rPr lang="en-US" sz="2000" dirty="0"/>
              <a:t>K. HARADEEP</a:t>
            </a:r>
          </a:p>
          <a:p>
            <a:r>
              <a:rPr lang="en-US" sz="2000" dirty="0"/>
              <a:t>18BCS3798</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OCHIN SIR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IN" dirty="0"/>
              <a:t>In our project, the pie chart indicates the percentage of the total number of packets that belong to each protocol. </a:t>
            </a:r>
            <a:endParaRPr lang="en-US" dirty="0"/>
          </a:p>
          <a:p>
            <a:endParaRPr lang="en-US" dirty="0"/>
          </a:p>
          <a:p>
            <a:r>
              <a:rPr lang="en-IN" dirty="0"/>
              <a:t>The bar graph gives us information about the total number of packets with respect to each protocol. </a:t>
            </a:r>
            <a:endParaRPr lang="en-US" dirty="0"/>
          </a:p>
          <a:p>
            <a:endParaRPr lang="en-US" dirty="0"/>
          </a:p>
          <a:p>
            <a:r>
              <a:rPr lang="en-IN" dirty="0"/>
              <a:t>The time plot gives us information about the total number of packets belonging to each protocol with respect to time spent after starting the evaluation.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B020-CD68-4826-84C8-D5102FECC7D3}"/>
              </a:ext>
            </a:extLst>
          </p:cNvPr>
          <p:cNvSpPr>
            <a:spLocks noGrp="1"/>
          </p:cNvSpPr>
          <p:nvPr>
            <p:ph type="title"/>
          </p:nvPr>
        </p:nvSpPr>
        <p:spPr/>
        <p:txBody>
          <a:bodyPr/>
          <a:lstStyle/>
          <a:p>
            <a:r>
              <a:rPr lang="en-US" dirty="0"/>
              <a:t>Results and Outputs</a:t>
            </a:r>
            <a:endParaRPr lang="en-IN" dirty="0"/>
          </a:p>
        </p:txBody>
      </p:sp>
      <p:sp>
        <p:nvSpPr>
          <p:cNvPr id="3" name="Content Placeholder 2">
            <a:extLst>
              <a:ext uri="{FF2B5EF4-FFF2-40B4-BE49-F238E27FC236}">
                <a16:creationId xmlns:a16="http://schemas.microsoft.com/office/drawing/2014/main" id="{E41872AE-947E-464F-9D5B-0502BE2D64C9}"/>
              </a:ext>
            </a:extLst>
          </p:cNvPr>
          <p:cNvSpPr>
            <a:spLocks noGrp="1"/>
          </p:cNvSpPr>
          <p:nvPr>
            <p:ph idx="1"/>
          </p:nvPr>
        </p:nvSpPr>
        <p:spPr/>
        <p:txBody>
          <a:bodyPr/>
          <a:lstStyle/>
          <a:p>
            <a:r>
              <a:rPr lang="en-IN" dirty="0"/>
              <a:t>Our project helps users to keep track of their live internet traffic and detect an anomaly whenever there is a DOS attack.</a:t>
            </a:r>
          </a:p>
          <a:p>
            <a:endParaRPr lang="en-IN" dirty="0"/>
          </a:p>
          <a:p>
            <a:endParaRPr lang="en-US" dirty="0"/>
          </a:p>
          <a:p>
            <a:endParaRPr lang="en-IN" dirty="0"/>
          </a:p>
        </p:txBody>
      </p:sp>
      <p:sp>
        <p:nvSpPr>
          <p:cNvPr id="4" name="Slide Number Placeholder 3">
            <a:extLst>
              <a:ext uri="{FF2B5EF4-FFF2-40B4-BE49-F238E27FC236}">
                <a16:creationId xmlns:a16="http://schemas.microsoft.com/office/drawing/2014/main" id="{F3C48EF0-2081-4046-9FB0-62A4E93C8C51}"/>
              </a:ext>
            </a:extLst>
          </p:cNvPr>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6" name="Picture 5">
            <a:extLst>
              <a:ext uri="{FF2B5EF4-FFF2-40B4-BE49-F238E27FC236}">
                <a16:creationId xmlns:a16="http://schemas.microsoft.com/office/drawing/2014/main" id="{83F7FC47-B0FB-4161-B50A-BBC307625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670" y="3104357"/>
            <a:ext cx="3268980" cy="3162300"/>
          </a:xfrm>
          <a:prstGeom prst="rect">
            <a:avLst/>
          </a:prstGeom>
        </p:spPr>
      </p:pic>
    </p:spTree>
    <p:extLst>
      <p:ext uri="{BB962C8B-B14F-4D97-AF65-F5344CB8AC3E}">
        <p14:creationId xmlns:p14="http://schemas.microsoft.com/office/powerpoint/2010/main" val="396410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4A39-F23D-474C-84B5-D6D435DDCD07}"/>
              </a:ext>
            </a:extLst>
          </p:cNvPr>
          <p:cNvSpPr>
            <a:spLocks noGrp="1"/>
          </p:cNvSpPr>
          <p:nvPr>
            <p:ph type="title"/>
          </p:nvPr>
        </p:nvSpPr>
        <p:spPr/>
        <p:txBody>
          <a:bodyPr/>
          <a:lstStyle/>
          <a:p>
            <a:r>
              <a:rPr lang="en-US" dirty="0"/>
              <a:t>Results and Outputs</a:t>
            </a:r>
            <a:endParaRPr lang="en-IN" dirty="0"/>
          </a:p>
        </p:txBody>
      </p:sp>
      <p:pic>
        <p:nvPicPr>
          <p:cNvPr id="10" name="Content Placeholder 9">
            <a:extLst>
              <a:ext uri="{FF2B5EF4-FFF2-40B4-BE49-F238E27FC236}">
                <a16:creationId xmlns:a16="http://schemas.microsoft.com/office/drawing/2014/main" id="{03AC5846-9B10-43AC-97F2-113636CFE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387" y="1690688"/>
            <a:ext cx="3890415" cy="4155879"/>
          </a:xfrm>
        </p:spPr>
      </p:pic>
      <p:sp>
        <p:nvSpPr>
          <p:cNvPr id="4" name="Slide Number Placeholder 3">
            <a:extLst>
              <a:ext uri="{FF2B5EF4-FFF2-40B4-BE49-F238E27FC236}">
                <a16:creationId xmlns:a16="http://schemas.microsoft.com/office/drawing/2014/main" id="{181B08D2-F841-454C-9DA7-2C506D8E0DF4}"/>
              </a:ext>
            </a:extLst>
          </p:cNvPr>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12" name="Picture 11">
            <a:extLst>
              <a:ext uri="{FF2B5EF4-FFF2-40B4-BE49-F238E27FC236}">
                <a16:creationId xmlns:a16="http://schemas.microsoft.com/office/drawing/2014/main" id="{194F6D26-555B-446A-AAF4-D4D785D6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367" y="1690688"/>
            <a:ext cx="3891600" cy="4308881"/>
          </a:xfrm>
          <a:prstGeom prst="rect">
            <a:avLst/>
          </a:prstGeom>
        </p:spPr>
      </p:pic>
    </p:spTree>
    <p:extLst>
      <p:ext uri="{BB962C8B-B14F-4D97-AF65-F5344CB8AC3E}">
        <p14:creationId xmlns:p14="http://schemas.microsoft.com/office/powerpoint/2010/main" val="174277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28B0-973D-4FF4-A319-F96BD55C4E14}"/>
              </a:ext>
            </a:extLst>
          </p:cNvPr>
          <p:cNvSpPr>
            <a:spLocks noGrp="1"/>
          </p:cNvSpPr>
          <p:nvPr>
            <p:ph type="title"/>
          </p:nvPr>
        </p:nvSpPr>
        <p:spPr/>
        <p:txBody>
          <a:bodyPr/>
          <a:lstStyle/>
          <a:p>
            <a:r>
              <a:rPr lang="en-US" dirty="0"/>
              <a:t>Results and Outputs</a:t>
            </a:r>
            <a:endParaRPr lang="en-IN" dirty="0"/>
          </a:p>
        </p:txBody>
      </p:sp>
      <p:sp>
        <p:nvSpPr>
          <p:cNvPr id="3" name="Content Placeholder 2">
            <a:extLst>
              <a:ext uri="{FF2B5EF4-FFF2-40B4-BE49-F238E27FC236}">
                <a16:creationId xmlns:a16="http://schemas.microsoft.com/office/drawing/2014/main" id="{A98F767D-BFA3-4D34-8213-244864033ED8}"/>
              </a:ext>
            </a:extLst>
          </p:cNvPr>
          <p:cNvSpPr>
            <a:spLocks noGrp="1"/>
          </p:cNvSpPr>
          <p:nvPr>
            <p:ph idx="1"/>
          </p:nvPr>
        </p:nvSpPr>
        <p:spPr/>
        <p:txBody>
          <a:bodyPr/>
          <a:lstStyle/>
          <a:p>
            <a:r>
              <a:rPr lang="en-US" dirty="0"/>
              <a:t>If such an anomaly occurs, a message box - created with the help of the </a:t>
            </a:r>
            <a:r>
              <a:rPr lang="en-US" dirty="0" err="1"/>
              <a:t>Tkinter</a:t>
            </a:r>
            <a:r>
              <a:rPr lang="en-US" dirty="0"/>
              <a:t> Library of Python - pops up notifying the anomaly and the program breaks out of the loop. </a:t>
            </a:r>
            <a:endParaRPr lang="en-IN" dirty="0"/>
          </a:p>
        </p:txBody>
      </p:sp>
      <p:sp>
        <p:nvSpPr>
          <p:cNvPr id="4" name="Slide Number Placeholder 3">
            <a:extLst>
              <a:ext uri="{FF2B5EF4-FFF2-40B4-BE49-F238E27FC236}">
                <a16:creationId xmlns:a16="http://schemas.microsoft.com/office/drawing/2014/main" id="{729CB752-9921-46B0-8170-2C4746683C09}"/>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C477B627-CAE4-4273-ACA5-FE140B63D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013" y="3429000"/>
            <a:ext cx="3307653" cy="1991705"/>
          </a:xfrm>
          <a:prstGeom prst="rect">
            <a:avLst/>
          </a:prstGeom>
        </p:spPr>
      </p:pic>
    </p:spTree>
    <p:extLst>
      <p:ext uri="{BB962C8B-B14F-4D97-AF65-F5344CB8AC3E}">
        <p14:creationId xmlns:p14="http://schemas.microsoft.com/office/powerpoint/2010/main" val="1572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916F-DFD2-4313-BE67-6CE7D934B352}"/>
              </a:ext>
            </a:extLst>
          </p:cNvPr>
          <p:cNvSpPr>
            <a:spLocks noGrp="1"/>
          </p:cNvSpPr>
          <p:nvPr>
            <p:ph type="title"/>
          </p:nvPr>
        </p:nvSpPr>
        <p:spPr/>
        <p:txBody>
          <a:bodyPr/>
          <a:lstStyle/>
          <a:p>
            <a:r>
              <a:rPr lang="en-US" dirty="0"/>
              <a:t>Results and Outputs</a:t>
            </a:r>
            <a:endParaRPr lang="en-IN" dirty="0"/>
          </a:p>
        </p:txBody>
      </p:sp>
      <p:pic>
        <p:nvPicPr>
          <p:cNvPr id="6" name="Content Placeholder 5">
            <a:extLst>
              <a:ext uri="{FF2B5EF4-FFF2-40B4-BE49-F238E27FC236}">
                <a16:creationId xmlns:a16="http://schemas.microsoft.com/office/drawing/2014/main" id="{0F842D98-C376-4790-9E67-54E2B218E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4979" y="1690688"/>
            <a:ext cx="7735712" cy="4351338"/>
          </a:xfrm>
        </p:spPr>
      </p:pic>
      <p:sp>
        <p:nvSpPr>
          <p:cNvPr id="4" name="Slide Number Placeholder 3">
            <a:extLst>
              <a:ext uri="{FF2B5EF4-FFF2-40B4-BE49-F238E27FC236}">
                <a16:creationId xmlns:a16="http://schemas.microsoft.com/office/drawing/2014/main" id="{FEECAC90-03B5-4736-9517-E66F8B175C20}"/>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41188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r>
              <a:rPr lang="en-US" dirty="0"/>
              <a:t>Faster computation speeds.</a:t>
            </a:r>
          </a:p>
          <a:p>
            <a:pPr marL="0" indent="0">
              <a:buNone/>
            </a:pPr>
            <a:endParaRPr lang="en-US" dirty="0"/>
          </a:p>
          <a:p>
            <a:r>
              <a:rPr lang="en-US" dirty="0"/>
              <a:t>Lighter and more efficient software.</a:t>
            </a:r>
          </a:p>
          <a:p>
            <a:pPr marL="0" indent="0">
              <a:buNone/>
            </a:pPr>
            <a:endParaRPr lang="en-US" dirty="0"/>
          </a:p>
          <a:p>
            <a:r>
              <a:rPr lang="en-US" dirty="0"/>
              <a:t>Ability to detect the name of the protocol that had been used to launch the attack.</a:t>
            </a:r>
          </a:p>
          <a:p>
            <a:pPr marL="0" indent="0">
              <a:buNone/>
            </a:pPr>
            <a:endParaRPr lang="en-US" dirty="0"/>
          </a:p>
          <a:p>
            <a:r>
              <a:rPr lang="en-US" dirty="0"/>
              <a:t>Large scale implementation of our project in industrial servers. </a:t>
            </a:r>
          </a:p>
          <a:p>
            <a:pPr marL="0" indent="0">
              <a:buNone/>
            </a:pPr>
            <a:endParaRPr lang="en-US" dirty="0"/>
          </a:p>
          <a:p>
            <a:r>
              <a:rPr lang="en-US" dirty="0"/>
              <a:t>For PC users, we have come up with an idea to tailor our software according to their daily needs. Internet usage is not the same throughout the day and often varies widely across the days of the week. So with the help of Artificial Intelligence we have attempted to study the daily and timely internet usage patterns of users and as a result be better able to differentiate between legitimate requests and attacks.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8804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a:t>We can make our software much lighter, much faster and gives users the accurate real time information about the network traffic in their computer.</a:t>
            </a:r>
          </a:p>
          <a:p>
            <a:endParaRPr lang="en-US" dirty="0"/>
          </a:p>
          <a:p>
            <a:r>
              <a:rPr lang="en-US" dirty="0"/>
              <a:t>We can also make our software’s user interface much better.</a:t>
            </a:r>
          </a:p>
          <a:p>
            <a:endParaRPr lang="en-US" dirty="0"/>
          </a:p>
          <a:p>
            <a:r>
              <a:rPr lang="en-US" dirty="0"/>
              <a:t>We will make our software to monitor everything about your network and the packet flow going through it. </a:t>
            </a:r>
          </a:p>
          <a:p>
            <a:endParaRPr lang="en-US" dirty="0"/>
          </a:p>
          <a:p>
            <a:r>
              <a:rPr lang="en-US" dirty="0"/>
              <a:t>In addition to this, we can also track other attacks also apart from DOS and DDOS attacks.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524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r>
              <a:rPr lang="en-US" sz="1600" i="1" dirty="0">
                <a:latin typeface="Times New Roman" panose="02020603050405020304" pitchFamily="18" charset="0"/>
                <a:cs typeface="Times New Roman" panose="02020603050405020304" pitchFamily="18" charset="0"/>
              </a:rPr>
              <a:t>Petersen, B. and Chung, E., Broadcom Corp, 2009. Network activity anomaly detection. U.S. Patent Application 12/015,387.</a:t>
            </a:r>
          </a:p>
          <a:p>
            <a:pPr marL="0" indent="0">
              <a:buNone/>
            </a:pPr>
            <a:endParaRPr lang="en-US"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Garcia-Teodoro, P., Diaz-Verdejo, J., </a:t>
            </a:r>
            <a:r>
              <a:rPr lang="en-IN" sz="1600" i="1" dirty="0" err="1">
                <a:latin typeface="Times New Roman" panose="02020603050405020304" pitchFamily="18" charset="0"/>
                <a:cs typeface="Times New Roman" panose="02020603050405020304" pitchFamily="18" charset="0"/>
              </a:rPr>
              <a:t>MaciáFernández</a:t>
            </a:r>
            <a:r>
              <a:rPr lang="en-IN" sz="1600" i="1" dirty="0">
                <a:latin typeface="Times New Roman" panose="02020603050405020304" pitchFamily="18" charset="0"/>
                <a:cs typeface="Times New Roman" panose="02020603050405020304" pitchFamily="18" charset="0"/>
              </a:rPr>
              <a:t>, G. and Vázquez, E., 2009. Anomaly-based network intrusion detection: Techniques, systems and challenges. computers &amp; security, 28(1-2), pp.18-28.</a:t>
            </a:r>
          </a:p>
          <a:p>
            <a:endParaRPr lang="en-IN" sz="1600" i="1" dirty="0">
              <a:latin typeface="Times New Roman" panose="02020603050405020304" pitchFamily="18" charset="0"/>
              <a:cs typeface="Times New Roman" panose="02020603050405020304" pitchFamily="18" charset="0"/>
            </a:endParaRPr>
          </a:p>
          <a:p>
            <a:r>
              <a:rPr lang="en-US" sz="1600" i="1" dirty="0" err="1">
                <a:latin typeface="Times New Roman" panose="02020603050405020304" pitchFamily="18" charset="0"/>
                <a:cs typeface="Times New Roman" panose="02020603050405020304" pitchFamily="18" charset="0"/>
              </a:rPr>
              <a:t>Krügel</a:t>
            </a:r>
            <a:r>
              <a:rPr lang="en-US" sz="1600" i="1" dirty="0">
                <a:latin typeface="Times New Roman" panose="02020603050405020304" pitchFamily="18" charset="0"/>
                <a:cs typeface="Times New Roman" panose="02020603050405020304" pitchFamily="18" charset="0"/>
              </a:rPr>
              <a:t>, C., Toth, T. and </a:t>
            </a:r>
            <a:r>
              <a:rPr lang="en-US" sz="1600" i="1" dirty="0" err="1">
                <a:latin typeface="Times New Roman" panose="02020603050405020304" pitchFamily="18" charset="0"/>
                <a:cs typeface="Times New Roman" panose="02020603050405020304" pitchFamily="18" charset="0"/>
              </a:rPr>
              <a:t>Kirda</a:t>
            </a:r>
            <a:r>
              <a:rPr lang="en-US" sz="1600" i="1" dirty="0">
                <a:latin typeface="Times New Roman" panose="02020603050405020304" pitchFamily="18" charset="0"/>
                <a:cs typeface="Times New Roman" panose="02020603050405020304" pitchFamily="18" charset="0"/>
              </a:rPr>
              <a:t>, E., 2002, March. Service specific anomaly detection for network intrusion detection. In Proceedings of the 2002 ACM symposium on Applied computing (pp. 201-208).</a:t>
            </a:r>
          </a:p>
          <a:p>
            <a:endParaRPr lang="en-US" sz="1600" i="1" dirty="0">
              <a:latin typeface="Times New Roman" panose="02020603050405020304" pitchFamily="18" charset="0"/>
              <a:cs typeface="Times New Roman" panose="02020603050405020304" pitchFamily="18" charset="0"/>
            </a:endParaRPr>
          </a:p>
          <a:p>
            <a:r>
              <a:rPr lang="en-IN" sz="1600" i="1" dirty="0" err="1">
                <a:latin typeface="Times New Roman" panose="02020603050405020304" pitchFamily="18" charset="0"/>
                <a:cs typeface="Times New Roman" panose="02020603050405020304" pitchFamily="18" charset="0"/>
              </a:rPr>
              <a:t>Simmross</a:t>
            </a:r>
            <a:r>
              <a:rPr lang="en-IN" sz="1600" i="1" dirty="0">
                <a:latin typeface="Times New Roman" panose="02020603050405020304" pitchFamily="18" charset="0"/>
                <a:cs typeface="Times New Roman" panose="02020603050405020304" pitchFamily="18" charset="0"/>
              </a:rPr>
              <a:t>-Wattenberg, F., Asensio-Perez, J.I., </a:t>
            </a:r>
            <a:r>
              <a:rPr lang="en-IN" sz="1600" i="1" dirty="0" err="1">
                <a:latin typeface="Times New Roman" panose="02020603050405020304" pitchFamily="18" charset="0"/>
                <a:cs typeface="Times New Roman" panose="02020603050405020304" pitchFamily="18" charset="0"/>
              </a:rPr>
              <a:t>Casaseca</a:t>
            </a:r>
            <a:r>
              <a:rPr lang="en-IN" sz="1600" i="1" dirty="0">
                <a:latin typeface="Times New Roman" panose="02020603050405020304" pitchFamily="18" charset="0"/>
                <a:cs typeface="Times New Roman" panose="02020603050405020304" pitchFamily="18" charset="0"/>
              </a:rPr>
              <a:t>-De-La-Higuera, P., Martin-Fernandez, M., </a:t>
            </a:r>
            <a:r>
              <a:rPr lang="en-IN" sz="1600" i="1" dirty="0" err="1">
                <a:latin typeface="Times New Roman" panose="02020603050405020304" pitchFamily="18" charset="0"/>
                <a:cs typeface="Times New Roman" panose="02020603050405020304" pitchFamily="18" charset="0"/>
              </a:rPr>
              <a:t>Dimitriadis</a:t>
            </a:r>
            <a:r>
              <a:rPr lang="en-IN" sz="1600" i="1" dirty="0">
                <a:latin typeface="Times New Roman" panose="02020603050405020304" pitchFamily="18" charset="0"/>
                <a:cs typeface="Times New Roman" panose="02020603050405020304" pitchFamily="18" charset="0"/>
              </a:rPr>
              <a:t>, I.A. and </a:t>
            </a:r>
            <a:r>
              <a:rPr lang="en-IN" sz="1600" i="1" dirty="0" err="1">
                <a:latin typeface="Times New Roman" panose="02020603050405020304" pitchFamily="18" charset="0"/>
                <a:cs typeface="Times New Roman" panose="02020603050405020304" pitchFamily="18" charset="0"/>
              </a:rPr>
              <a:t>Alberola</a:t>
            </a:r>
            <a:r>
              <a:rPr lang="en-IN" sz="1600" i="1" dirty="0">
                <a:latin typeface="Times New Roman" panose="02020603050405020304" pitchFamily="18" charset="0"/>
                <a:cs typeface="Times New Roman" panose="02020603050405020304" pitchFamily="18" charset="0"/>
              </a:rPr>
              <a:t>-Lopez, C., 2011. Anomaly detection in network traffic based on statistical inference and\alpha-stable </a:t>
            </a:r>
            <a:r>
              <a:rPr lang="en-IN" sz="1600" i="1" dirty="0" err="1">
                <a:latin typeface="Times New Roman" panose="02020603050405020304" pitchFamily="18" charset="0"/>
                <a:cs typeface="Times New Roman" panose="02020603050405020304" pitchFamily="18" charset="0"/>
              </a:rPr>
              <a:t>modeling</a:t>
            </a:r>
            <a:r>
              <a:rPr lang="en-IN" sz="1600" i="1" dirty="0">
                <a:latin typeface="Times New Roman" panose="02020603050405020304" pitchFamily="18" charset="0"/>
                <a:cs typeface="Times New Roman" panose="02020603050405020304" pitchFamily="18" charset="0"/>
              </a:rPr>
              <a:t>. IEEE Transactions on Dependable and Secure Computing, 8(4), pp.494-509.</a:t>
            </a:r>
            <a:endParaRPr lang="en-US" sz="1600" i="1" dirty="0">
              <a:latin typeface="Times New Roman" panose="02020603050405020304" pitchFamily="18" charset="0"/>
              <a:cs typeface="Times New Roman" panose="02020603050405020304" pitchFamily="18" charset="0"/>
            </a:endParaRP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Gao, J., Hu, G., Yao, X. and Chang, R.K., 2006, August. Anomaly detection of network traffic based on wavelet packet. In 2006 Asia-Pacific Conference on Communications (pp. 1-5). IEEE.</a:t>
            </a:r>
            <a:endParaRPr lang="en-IN" sz="1600" i="1" dirty="0">
              <a:latin typeface="Times New Roman" panose="02020603050405020304" pitchFamily="18" charset="0"/>
              <a:cs typeface="Times New Roman" panose="02020603050405020304" pitchFamily="18" charset="0"/>
            </a:endParaRPr>
          </a:p>
          <a:p>
            <a:endParaRPr lang="en-US"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12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51BA-9A1C-428C-8EEF-2ED429B6C88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895001C-6507-485E-8489-3A795170C155}"/>
              </a:ext>
            </a:extLst>
          </p:cNvPr>
          <p:cNvSpPr>
            <a:spLocks noGrp="1"/>
          </p:cNvSpPr>
          <p:nvPr>
            <p:ph idx="1"/>
          </p:nvPr>
        </p:nvSpPr>
        <p:spPr/>
        <p:txBody>
          <a:bodyPr>
            <a:noAutofit/>
          </a:bodyPr>
          <a:lstStyle/>
          <a:p>
            <a:r>
              <a:rPr lang="en-US" sz="1600" i="1" dirty="0">
                <a:latin typeface="Times New Roman" panose="02020603050405020304" pitchFamily="18" charset="0"/>
                <a:cs typeface="Times New Roman" panose="02020603050405020304" pitchFamily="18" charset="0"/>
              </a:rPr>
              <a:t>Chan, P.K., Mahoney, M.V. and Arshad, M.H., 2005. Learning rules and clusters for anomaly detection in network traffic. In Managing Cyber Threats (pp. 81-99). Springer, Boston, MA.</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Noble, C.C. and Cook, D.J., 2003, August. </a:t>
            </a:r>
            <a:r>
              <a:rPr lang="en-US" sz="1600" i="1" dirty="0" err="1">
                <a:latin typeface="Times New Roman" panose="02020603050405020304" pitchFamily="18" charset="0"/>
                <a:cs typeface="Times New Roman" panose="02020603050405020304" pitchFamily="18" charset="0"/>
              </a:rPr>
              <a:t>Graphbased</a:t>
            </a:r>
            <a:r>
              <a:rPr lang="en-US" sz="1600" i="1" dirty="0">
                <a:latin typeface="Times New Roman" panose="02020603050405020304" pitchFamily="18" charset="0"/>
                <a:cs typeface="Times New Roman" panose="02020603050405020304" pitchFamily="18" charset="0"/>
              </a:rPr>
              <a:t> anomaly detection. In Proceedings of the ninth ACM SIGKDD international conference on Knowledge discovery and data mining (pp. 631-636).</a:t>
            </a:r>
          </a:p>
          <a:p>
            <a:endParaRPr lang="en-US" sz="1600" i="1" dirty="0">
              <a:latin typeface="Times New Roman" panose="02020603050405020304" pitchFamily="18" charset="0"/>
              <a:cs typeface="Times New Roman" panose="02020603050405020304" pitchFamily="18" charset="0"/>
            </a:endParaRPr>
          </a:p>
          <a:p>
            <a:r>
              <a:rPr lang="en-IN" sz="1600" i="1" dirty="0" err="1">
                <a:latin typeface="Times New Roman" panose="02020603050405020304" pitchFamily="18" charset="0"/>
                <a:cs typeface="Times New Roman" panose="02020603050405020304" pitchFamily="18" charset="0"/>
              </a:rPr>
              <a:t>Pavithirakini</a:t>
            </a:r>
            <a:r>
              <a:rPr lang="en-IN" sz="1600" i="1" dirty="0">
                <a:latin typeface="Times New Roman" panose="02020603050405020304" pitchFamily="18" charset="0"/>
                <a:cs typeface="Times New Roman" panose="02020603050405020304" pitchFamily="18" charset="0"/>
              </a:rPr>
              <a:t>, S., Bandara, D.D.M.M., </a:t>
            </a:r>
            <a:r>
              <a:rPr lang="en-IN" sz="1600" i="1" dirty="0" err="1">
                <a:latin typeface="Times New Roman" panose="02020603050405020304" pitchFamily="18" charset="0"/>
                <a:cs typeface="Times New Roman" panose="02020603050405020304" pitchFamily="18" charset="0"/>
              </a:rPr>
              <a:t>Gunawardhana</a:t>
            </a:r>
            <a:r>
              <a:rPr lang="en-IN" sz="1600" i="1" dirty="0">
                <a:latin typeface="Times New Roman" panose="02020603050405020304" pitchFamily="18" charset="0"/>
                <a:cs typeface="Times New Roman" panose="02020603050405020304" pitchFamily="18" charset="0"/>
              </a:rPr>
              <a:t>, C.N., </a:t>
            </a:r>
            <a:r>
              <a:rPr lang="en-IN" sz="1600" i="1" dirty="0" err="1">
                <a:latin typeface="Times New Roman" panose="02020603050405020304" pitchFamily="18" charset="0"/>
                <a:cs typeface="Times New Roman" panose="02020603050405020304" pitchFamily="18" charset="0"/>
              </a:rPr>
              <a:t>Perera</a:t>
            </a:r>
            <a:r>
              <a:rPr lang="en-IN" sz="1600" i="1" dirty="0">
                <a:latin typeface="Times New Roman" panose="02020603050405020304" pitchFamily="18" charset="0"/>
                <a:cs typeface="Times New Roman" panose="02020603050405020304" pitchFamily="18" charset="0"/>
              </a:rPr>
              <a:t>, K.K.S., </a:t>
            </a:r>
            <a:r>
              <a:rPr lang="en-IN" sz="1600" i="1" dirty="0" err="1">
                <a:latin typeface="Times New Roman" panose="02020603050405020304" pitchFamily="18" charset="0"/>
                <a:cs typeface="Times New Roman" panose="02020603050405020304" pitchFamily="18" charset="0"/>
              </a:rPr>
              <a:t>Abeyrathne</a:t>
            </a:r>
            <a:r>
              <a:rPr lang="en-IN" sz="1600" i="1" dirty="0">
                <a:latin typeface="Times New Roman" panose="02020603050405020304" pitchFamily="18" charset="0"/>
                <a:cs typeface="Times New Roman" panose="02020603050405020304" pitchFamily="18" charset="0"/>
              </a:rPr>
              <a:t>, B.G.M.M. and </a:t>
            </a:r>
            <a:r>
              <a:rPr lang="en-IN" sz="1600" i="1" dirty="0" err="1">
                <a:latin typeface="Times New Roman" panose="02020603050405020304" pitchFamily="18" charset="0"/>
                <a:cs typeface="Times New Roman" panose="02020603050405020304" pitchFamily="18" charset="0"/>
              </a:rPr>
              <a:t>Dhammearatchi</a:t>
            </a:r>
            <a:r>
              <a:rPr lang="en-IN" sz="1600" i="1" dirty="0">
                <a:latin typeface="Times New Roman" panose="02020603050405020304" pitchFamily="18" charset="0"/>
                <a:cs typeface="Times New Roman" panose="02020603050405020304" pitchFamily="18" charset="0"/>
              </a:rPr>
              <a:t>, D., 2016. Improve the Capabilities of Wireshark as a tool for Intrusion Detection in DOS Attacks. International Journal of Scientific and Research Publications, 6(4), pp.378-384. </a:t>
            </a:r>
          </a:p>
          <a:p>
            <a:endParaRPr lang="en-IN"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Othman, Z.A. and </a:t>
            </a:r>
            <a:r>
              <a:rPr lang="en-US" sz="1600" i="1" dirty="0" err="1">
                <a:latin typeface="Times New Roman" panose="02020603050405020304" pitchFamily="18" charset="0"/>
                <a:cs typeface="Times New Roman" panose="02020603050405020304" pitchFamily="18" charset="0"/>
              </a:rPr>
              <a:t>Eljadi</a:t>
            </a:r>
            <a:r>
              <a:rPr lang="en-US" sz="1600" i="1" dirty="0">
                <a:latin typeface="Times New Roman" panose="02020603050405020304" pitchFamily="18" charset="0"/>
                <a:cs typeface="Times New Roman" panose="02020603050405020304" pitchFamily="18" charset="0"/>
              </a:rPr>
              <a:t>, E.E., 2011, July. Network anomaly detection tools based on association rules. In Proceedings of the 2011 International Conference on Electrical Engineering and Informatics (pp. 1-7). IEEE.</a:t>
            </a:r>
            <a:endParaRPr lang="en-IN" sz="1600" i="1" dirty="0">
              <a:latin typeface="Times New Roman" panose="02020603050405020304" pitchFamily="18" charset="0"/>
              <a:cs typeface="Times New Roman" panose="02020603050405020304" pitchFamily="18" charset="0"/>
            </a:endParaRPr>
          </a:p>
          <a:p>
            <a:endParaRPr lang="en-IN" sz="1600" i="1" dirty="0">
              <a:latin typeface="Times New Roman" panose="02020603050405020304" pitchFamily="18" charset="0"/>
              <a:cs typeface="Times New Roman" panose="02020603050405020304" pitchFamily="18" charset="0"/>
            </a:endParaRPr>
          </a:p>
          <a:p>
            <a:r>
              <a:rPr lang="en-US" sz="1600" i="1" dirty="0" err="1">
                <a:latin typeface="Times New Roman" panose="02020603050405020304" pitchFamily="18" charset="0"/>
                <a:cs typeface="Times New Roman" panose="02020603050405020304" pitchFamily="18" charset="0"/>
              </a:rPr>
              <a:t>Mantere</a:t>
            </a:r>
            <a:r>
              <a:rPr lang="en-US" sz="1600" i="1" dirty="0">
                <a:latin typeface="Times New Roman" panose="02020603050405020304" pitchFamily="18" charset="0"/>
                <a:cs typeface="Times New Roman" panose="02020603050405020304" pitchFamily="18" charset="0"/>
              </a:rPr>
              <a:t>, M., </a:t>
            </a:r>
            <a:r>
              <a:rPr lang="en-US" sz="1600" i="1" dirty="0" err="1">
                <a:latin typeface="Times New Roman" panose="02020603050405020304" pitchFamily="18" charset="0"/>
                <a:cs typeface="Times New Roman" panose="02020603050405020304" pitchFamily="18" charset="0"/>
              </a:rPr>
              <a:t>Sailio</a:t>
            </a:r>
            <a:r>
              <a:rPr lang="en-US" sz="1600" i="1" dirty="0">
                <a:latin typeface="Times New Roman" panose="02020603050405020304" pitchFamily="18" charset="0"/>
                <a:cs typeface="Times New Roman" panose="02020603050405020304" pitchFamily="18" charset="0"/>
              </a:rPr>
              <a:t>, M. and </a:t>
            </a:r>
            <a:r>
              <a:rPr lang="en-US" sz="1600" i="1" dirty="0" err="1">
                <a:latin typeface="Times New Roman" panose="02020603050405020304" pitchFamily="18" charset="0"/>
                <a:cs typeface="Times New Roman" panose="02020603050405020304" pitchFamily="18" charset="0"/>
              </a:rPr>
              <a:t>Noponen</a:t>
            </a:r>
            <a:r>
              <a:rPr lang="en-US" sz="1600" i="1" dirty="0">
                <a:latin typeface="Times New Roman" panose="02020603050405020304" pitchFamily="18" charset="0"/>
                <a:cs typeface="Times New Roman" panose="02020603050405020304" pitchFamily="18" charset="0"/>
              </a:rPr>
              <a:t>, S., 2014, April. A module for anomaly detection in ICS networks. In Proceedings of the 3rd international conference on High confidence networked systems (pp. 49-56).</a:t>
            </a:r>
            <a:endParaRPr lang="en-IN" sz="1600"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20F216-A3EC-4718-B4BA-158DCCE9668D}"/>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200251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a:t>
            </a:r>
          </a:p>
          <a:p>
            <a:r>
              <a:rPr lang="en-US" dirty="0">
                <a:latin typeface="Times New Roman"/>
                <a:cs typeface="Times New Roman"/>
              </a:rPr>
              <a:t>Steps to run Project</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lnSpcReduction="10000"/>
          </a:bodyPr>
          <a:lstStyle/>
          <a:p>
            <a:r>
              <a:rPr lang="en-US" dirty="0"/>
              <a:t>Network Behavior Anomaly Detection (NBAD) affords a method to network security threat detection.</a:t>
            </a:r>
          </a:p>
          <a:p>
            <a:pPr marL="0" indent="0">
              <a:buNone/>
            </a:pPr>
            <a:endParaRPr lang="en-US" dirty="0"/>
          </a:p>
          <a:p>
            <a:r>
              <a:rPr lang="en-US" dirty="0"/>
              <a:t>NBAD is the process of endlessly watching a network for unusual events or trends. </a:t>
            </a:r>
          </a:p>
          <a:p>
            <a:pPr marL="0" indent="0">
              <a:buNone/>
            </a:pPr>
            <a:endParaRPr lang="en-US" dirty="0"/>
          </a:p>
          <a:p>
            <a:r>
              <a:rPr lang="en-US" dirty="0"/>
              <a:t>NBAD is an integral part of network behavior analysis (NBA), that offers security in addition to the services provided by ancient anti-threat applications like firewalls, intrusion detection systems, antivirus computer code, and spyware-detection computer code.</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D5C8-59DB-4762-8760-F6946E68194C}"/>
              </a:ext>
            </a:extLst>
          </p:cNvPr>
          <p:cNvSpPr>
            <a:spLocks noGrp="1"/>
          </p:cNvSpPr>
          <p:nvPr>
            <p:ph type="title"/>
          </p:nvPr>
        </p:nvSpPr>
        <p:spPr/>
        <p:txBody>
          <a:bodyPr/>
          <a:lstStyle/>
          <a:p>
            <a:r>
              <a:rPr lang="en-US" dirty="0"/>
              <a:t>Introduction to Project</a:t>
            </a:r>
            <a:endParaRPr lang="en-IN" dirty="0"/>
          </a:p>
        </p:txBody>
      </p:sp>
      <p:sp>
        <p:nvSpPr>
          <p:cNvPr id="3" name="Content Placeholder 2">
            <a:extLst>
              <a:ext uri="{FF2B5EF4-FFF2-40B4-BE49-F238E27FC236}">
                <a16:creationId xmlns:a16="http://schemas.microsoft.com/office/drawing/2014/main" id="{7F0267A9-4CF5-492F-99B5-48FF070EEE66}"/>
              </a:ext>
            </a:extLst>
          </p:cNvPr>
          <p:cNvSpPr>
            <a:spLocks noGrp="1"/>
          </p:cNvSpPr>
          <p:nvPr>
            <p:ph idx="1"/>
          </p:nvPr>
        </p:nvSpPr>
        <p:spPr/>
        <p:txBody>
          <a:bodyPr/>
          <a:lstStyle/>
          <a:p>
            <a:r>
              <a:rPr lang="en-US" dirty="0"/>
              <a:t>The mass usage of processed systems has given rise to crucial threats like zero-day vulnerabilities, mobile threats, etc. </a:t>
            </a:r>
          </a:p>
          <a:p>
            <a:endParaRPr lang="en-US" dirty="0"/>
          </a:p>
          <a:p>
            <a:r>
              <a:rPr lang="en-US" dirty="0"/>
              <a:t>The evolution of laptop networks has greatly exacerbated laptop security considerations, notably web security in today's networking setting and advanced computing facilities.</a:t>
            </a:r>
          </a:p>
          <a:p>
            <a:endParaRPr lang="en-US" dirty="0"/>
          </a:p>
          <a:p>
            <a:r>
              <a:rPr lang="en-US" dirty="0"/>
              <a:t>Anomaly detection is a crucial knowledge analysis task that detects abnormal or malicious knowledge from a given dataset.</a:t>
            </a:r>
            <a:endParaRPr lang="en-IN" dirty="0"/>
          </a:p>
        </p:txBody>
      </p:sp>
      <p:sp>
        <p:nvSpPr>
          <p:cNvPr id="4" name="Slide Number Placeholder 3">
            <a:extLst>
              <a:ext uri="{FF2B5EF4-FFF2-40B4-BE49-F238E27FC236}">
                <a16:creationId xmlns:a16="http://schemas.microsoft.com/office/drawing/2014/main" id="{2DABDD2C-0E0D-4FC8-93FB-F0520755D816}"/>
              </a:ext>
            </a:extLst>
          </p:cNvPr>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247907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Our project concerns the field of Cyber Security and aims at detecting DOS or DDOS attacks.</a:t>
            </a:r>
          </a:p>
          <a:p>
            <a:endParaRPr lang="en-US" dirty="0"/>
          </a:p>
          <a:p>
            <a:r>
              <a:rPr lang="en-US" dirty="0"/>
              <a:t>The project presented below is developed with the sole motive of detecting a DOS attack by distinguishing it from legitimate network traffic efficiently.</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6" name="Picture 5">
            <a:extLst>
              <a:ext uri="{FF2B5EF4-FFF2-40B4-BE49-F238E27FC236}">
                <a16:creationId xmlns:a16="http://schemas.microsoft.com/office/drawing/2014/main" id="{7D09351E-31D9-4B98-956A-E74BE1DC1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274" y="4068339"/>
            <a:ext cx="3361272" cy="2108624"/>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Analysis of Network Places.</a:t>
            </a:r>
          </a:p>
          <a:p>
            <a:r>
              <a:rPr lang="en-US" dirty="0"/>
              <a:t>Showing Statistics of different places.</a:t>
            </a:r>
          </a:p>
          <a:p>
            <a:r>
              <a:rPr lang="en-US" dirty="0"/>
              <a:t>In this project we are sniffing packets with respect to six protocols namely: TCP, UDP, DNS, IP, FTP, and HTTP.</a:t>
            </a:r>
          </a:p>
          <a:p>
            <a:r>
              <a:rPr lang="en-US" dirty="0"/>
              <a:t>After updating the count for each protocol, the program plots the pie chart, bar graph, time slot. Detecting DOS and DDOS attacks.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5B26-8582-49D7-9E0D-8D72072E6D8F}"/>
              </a:ext>
            </a:extLst>
          </p:cNvPr>
          <p:cNvSpPr>
            <a:spLocks noGrp="1"/>
          </p:cNvSpPr>
          <p:nvPr>
            <p:ph type="title"/>
          </p:nvPr>
        </p:nvSpPr>
        <p:spPr/>
        <p:txBody>
          <a:bodyPr/>
          <a:lstStyle/>
          <a:p>
            <a:r>
              <a:rPr lang="en-US" dirty="0"/>
              <a:t>Steps to run Project</a:t>
            </a:r>
            <a:endParaRPr lang="en-IN" dirty="0"/>
          </a:p>
        </p:txBody>
      </p:sp>
      <p:sp>
        <p:nvSpPr>
          <p:cNvPr id="3" name="Content Placeholder 2">
            <a:extLst>
              <a:ext uri="{FF2B5EF4-FFF2-40B4-BE49-F238E27FC236}">
                <a16:creationId xmlns:a16="http://schemas.microsoft.com/office/drawing/2014/main" id="{16D3D4FE-1DB3-4F41-B8AF-C1BE48FEE616}"/>
              </a:ext>
            </a:extLst>
          </p:cNvPr>
          <p:cNvSpPr>
            <a:spLocks noGrp="1"/>
          </p:cNvSpPr>
          <p:nvPr>
            <p:ph idx="1"/>
          </p:nvPr>
        </p:nvSpPr>
        <p:spPr/>
        <p:txBody>
          <a:bodyPr>
            <a:normAutofit fontScale="92500"/>
          </a:bodyPr>
          <a:lstStyle/>
          <a:p>
            <a:r>
              <a:rPr lang="en-IN" b="0" i="0" dirty="0">
                <a:solidFill>
                  <a:srgbClr val="24292E"/>
                </a:solidFill>
                <a:effectLst/>
                <a:latin typeface="SFMono-Regular"/>
              </a:rPr>
              <a:t>Open Spyder in Anacond</a:t>
            </a:r>
            <a:r>
              <a:rPr lang="en-IN" dirty="0">
                <a:solidFill>
                  <a:srgbClr val="24292E"/>
                </a:solidFill>
                <a:latin typeface="SFMono-Regular"/>
              </a:rPr>
              <a:t>a Navigator.</a:t>
            </a:r>
          </a:p>
          <a:p>
            <a:r>
              <a:rPr lang="en-IN" dirty="0">
                <a:solidFill>
                  <a:srgbClr val="24292E"/>
                </a:solidFill>
                <a:latin typeface="SFMono-Regular"/>
              </a:rPr>
              <a:t>Run our</a:t>
            </a:r>
            <a:r>
              <a:rPr lang="en-IN" b="0" i="0" dirty="0">
                <a:solidFill>
                  <a:srgbClr val="24292E"/>
                </a:solidFill>
                <a:effectLst/>
                <a:latin typeface="SFMono-Regular"/>
              </a:rPr>
              <a:t> code.</a:t>
            </a:r>
            <a:endParaRPr lang="en-IN" dirty="0">
              <a:solidFill>
                <a:srgbClr val="24292E"/>
              </a:solidFill>
              <a:latin typeface="SFMono-Regular"/>
            </a:endParaRPr>
          </a:p>
          <a:p>
            <a:r>
              <a:rPr lang="en-US" b="0" i="0" dirty="0">
                <a:solidFill>
                  <a:srgbClr val="24292E"/>
                </a:solidFill>
                <a:effectLst/>
                <a:latin typeface="SFMono-Regular"/>
              </a:rPr>
              <a:t>Install </a:t>
            </a:r>
            <a:r>
              <a:rPr lang="en-US" b="0" i="0" dirty="0" err="1">
                <a:solidFill>
                  <a:srgbClr val="24292E"/>
                </a:solidFill>
                <a:effectLst/>
                <a:latin typeface="SFMono-Regular"/>
              </a:rPr>
              <a:t>Scapy</a:t>
            </a:r>
            <a:r>
              <a:rPr lang="en-US" b="0" i="0" dirty="0">
                <a:solidFill>
                  <a:srgbClr val="24292E"/>
                </a:solidFill>
                <a:effectLst/>
                <a:latin typeface="SFMono-Regular"/>
              </a:rPr>
              <a:t> library(if not there)</a:t>
            </a:r>
            <a:endParaRPr lang="en-IN" dirty="0">
              <a:solidFill>
                <a:srgbClr val="24292E"/>
              </a:solidFill>
              <a:latin typeface="SFMono-Regular"/>
            </a:endParaRPr>
          </a:p>
          <a:p>
            <a:r>
              <a:rPr lang="en-US" b="0" i="0" dirty="0">
                <a:solidFill>
                  <a:srgbClr val="24292E"/>
                </a:solidFill>
                <a:effectLst/>
                <a:latin typeface="SFMono-Regular"/>
              </a:rPr>
              <a:t>Install </a:t>
            </a:r>
            <a:r>
              <a:rPr lang="en-US" b="0" i="0" dirty="0" err="1">
                <a:solidFill>
                  <a:srgbClr val="24292E"/>
                </a:solidFill>
                <a:effectLst/>
                <a:latin typeface="SFMono-Regular"/>
              </a:rPr>
              <a:t>Winprap</a:t>
            </a:r>
            <a:r>
              <a:rPr lang="en-US" b="0" i="0" dirty="0">
                <a:solidFill>
                  <a:srgbClr val="24292E"/>
                </a:solidFill>
                <a:effectLst/>
                <a:latin typeface="SFMono-Regular"/>
              </a:rPr>
              <a:t> in PC(if not there)</a:t>
            </a:r>
          </a:p>
          <a:p>
            <a:r>
              <a:rPr lang="en-US" b="0" i="0" dirty="0">
                <a:solidFill>
                  <a:srgbClr val="24292E"/>
                </a:solidFill>
                <a:effectLst/>
                <a:latin typeface="SFMono-Regular"/>
              </a:rPr>
              <a:t>Install </a:t>
            </a:r>
            <a:r>
              <a:rPr lang="en-US" b="0" i="0" dirty="0" err="1">
                <a:solidFill>
                  <a:srgbClr val="24292E"/>
                </a:solidFill>
                <a:effectLst/>
                <a:latin typeface="SFMono-Regular"/>
              </a:rPr>
              <a:t>SwitchBlade</a:t>
            </a:r>
            <a:r>
              <a:rPr lang="en-US" b="0" i="0" dirty="0">
                <a:solidFill>
                  <a:srgbClr val="24292E"/>
                </a:solidFill>
                <a:effectLst/>
                <a:latin typeface="SFMono-Regular"/>
              </a:rPr>
              <a:t> for artificially generating DOS </a:t>
            </a:r>
            <a:r>
              <a:rPr lang="en-US" b="0" i="0" dirty="0" err="1">
                <a:solidFill>
                  <a:srgbClr val="24292E"/>
                </a:solidFill>
                <a:effectLst/>
                <a:latin typeface="SFMono-Regular"/>
              </a:rPr>
              <a:t>attacts</a:t>
            </a:r>
            <a:endParaRPr lang="en-US" dirty="0">
              <a:solidFill>
                <a:srgbClr val="24292E"/>
              </a:solidFill>
              <a:latin typeface="SFMono-Regular"/>
            </a:endParaRPr>
          </a:p>
          <a:p>
            <a:r>
              <a:rPr lang="en-US" b="0" i="0" dirty="0">
                <a:solidFill>
                  <a:srgbClr val="24292E"/>
                </a:solidFill>
                <a:effectLst/>
                <a:latin typeface="SFMono-Regular"/>
              </a:rPr>
              <a:t>Again open </a:t>
            </a:r>
            <a:r>
              <a:rPr lang="en-US" b="0" i="0" dirty="0" err="1">
                <a:solidFill>
                  <a:srgbClr val="24292E"/>
                </a:solidFill>
                <a:effectLst/>
                <a:latin typeface="SFMono-Regular"/>
              </a:rPr>
              <a:t>Syper</a:t>
            </a:r>
            <a:r>
              <a:rPr lang="en-US" b="0" i="0" dirty="0">
                <a:solidFill>
                  <a:srgbClr val="24292E"/>
                </a:solidFill>
                <a:effectLst/>
                <a:latin typeface="SFMono-Regular"/>
              </a:rPr>
              <a:t> and run the code.</a:t>
            </a:r>
          </a:p>
          <a:p>
            <a:r>
              <a:rPr lang="en-US" b="0" i="0" dirty="0">
                <a:solidFill>
                  <a:srgbClr val="24292E"/>
                </a:solidFill>
                <a:effectLst/>
                <a:latin typeface="SFMono-Regular"/>
              </a:rPr>
              <a:t>Suffer internet so that </a:t>
            </a:r>
            <a:r>
              <a:rPr lang="en-US" b="0" i="0" dirty="0" err="1">
                <a:solidFill>
                  <a:srgbClr val="24292E"/>
                </a:solidFill>
                <a:effectLst/>
                <a:latin typeface="SFMono-Regular"/>
              </a:rPr>
              <a:t>differt</a:t>
            </a:r>
            <a:r>
              <a:rPr lang="en-US" b="0" i="0" dirty="0">
                <a:solidFill>
                  <a:srgbClr val="24292E"/>
                </a:solidFill>
                <a:effectLst/>
                <a:latin typeface="SFMono-Regular"/>
              </a:rPr>
              <a:t> network packets get detected by our project.</a:t>
            </a:r>
            <a:endParaRPr lang="en-US" dirty="0">
              <a:solidFill>
                <a:srgbClr val="24292E"/>
              </a:solidFill>
              <a:latin typeface="SFMono-Regular"/>
            </a:endParaRPr>
          </a:p>
          <a:p>
            <a:r>
              <a:rPr lang="en-US" b="0" i="0" dirty="0">
                <a:solidFill>
                  <a:srgbClr val="24292E"/>
                </a:solidFill>
                <a:effectLst/>
                <a:latin typeface="SFMono-Regular"/>
              </a:rPr>
              <a:t>Artificially generate DO DOS </a:t>
            </a:r>
            <a:r>
              <a:rPr lang="en-US" b="0" i="0" dirty="0" err="1">
                <a:solidFill>
                  <a:srgbClr val="24292E"/>
                </a:solidFill>
                <a:effectLst/>
                <a:latin typeface="SFMono-Regular"/>
              </a:rPr>
              <a:t>ATTACKS,our</a:t>
            </a:r>
            <a:r>
              <a:rPr lang="en-US" b="0" i="0" dirty="0">
                <a:solidFill>
                  <a:srgbClr val="24292E"/>
                </a:solidFill>
                <a:effectLst/>
                <a:latin typeface="SFMono-Regular"/>
              </a:rPr>
              <a:t> project recognizes it and displays a warning message.</a:t>
            </a:r>
            <a:endParaRPr lang="en-IN" dirty="0"/>
          </a:p>
        </p:txBody>
      </p:sp>
      <p:sp>
        <p:nvSpPr>
          <p:cNvPr id="4" name="Slide Number Placeholder 3">
            <a:extLst>
              <a:ext uri="{FF2B5EF4-FFF2-40B4-BE49-F238E27FC236}">
                <a16:creationId xmlns:a16="http://schemas.microsoft.com/office/drawing/2014/main" id="{FCB2A7A8-501B-4D1C-99BD-810DE95244F5}"/>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69943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r>
              <a:rPr lang="en-US" dirty="0"/>
              <a:t>In our project, we make use of the </a:t>
            </a:r>
            <a:r>
              <a:rPr lang="en-US" dirty="0" err="1"/>
              <a:t>Scapy</a:t>
            </a:r>
            <a:r>
              <a:rPr lang="en-US" dirty="0"/>
              <a:t> Library of Python to sniff network packets.</a:t>
            </a:r>
          </a:p>
          <a:p>
            <a:pPr marL="0" indent="0">
              <a:buNone/>
            </a:pPr>
            <a:endParaRPr lang="en-US" dirty="0"/>
          </a:p>
          <a:p>
            <a:r>
              <a:rPr lang="en-US" dirty="0"/>
              <a:t>The </a:t>
            </a:r>
            <a:r>
              <a:rPr lang="en-US" dirty="0" err="1"/>
              <a:t>Tkinter</a:t>
            </a:r>
            <a:r>
              <a:rPr lang="en-US" dirty="0"/>
              <a:t> Library is used to make the GUI in python to provide the user with a more interactive interface.</a:t>
            </a:r>
          </a:p>
          <a:p>
            <a:endParaRPr lang="en-US" dirty="0"/>
          </a:p>
          <a:p>
            <a:r>
              <a:rPr lang="en-US" dirty="0"/>
              <a:t>The Matplotlib Library is used to plot the pie chart, the bar graph, and the time plot.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DCFC-9ED1-4833-8F65-79AD14F78683}"/>
              </a:ext>
            </a:extLst>
          </p:cNvPr>
          <p:cNvSpPr>
            <a:spLocks noGrp="1"/>
          </p:cNvSpPr>
          <p:nvPr>
            <p:ph type="title"/>
          </p:nvPr>
        </p:nvSpPr>
        <p:spPr/>
        <p:txBody>
          <a:bodyPr/>
          <a:lstStyle/>
          <a:p>
            <a:r>
              <a:rPr lang="en-US" dirty="0"/>
              <a:t>Methodology used</a:t>
            </a:r>
            <a:endParaRPr lang="en-IN" dirty="0"/>
          </a:p>
        </p:txBody>
      </p:sp>
      <p:sp>
        <p:nvSpPr>
          <p:cNvPr id="3" name="Content Placeholder 2">
            <a:extLst>
              <a:ext uri="{FF2B5EF4-FFF2-40B4-BE49-F238E27FC236}">
                <a16:creationId xmlns:a16="http://schemas.microsoft.com/office/drawing/2014/main" id="{64B8BD02-E692-4A6D-B8DE-3D9F26CD7325}"/>
              </a:ext>
            </a:extLst>
          </p:cNvPr>
          <p:cNvSpPr>
            <a:spLocks noGrp="1"/>
          </p:cNvSpPr>
          <p:nvPr>
            <p:ph idx="1"/>
          </p:nvPr>
        </p:nvSpPr>
        <p:spPr/>
        <p:txBody>
          <a:bodyPr/>
          <a:lstStyle/>
          <a:p>
            <a:r>
              <a:rPr lang="en-US" dirty="0"/>
              <a:t>The Math Library is used to do some mathematical formatting.</a:t>
            </a:r>
          </a:p>
          <a:p>
            <a:endParaRPr lang="en-US" dirty="0"/>
          </a:p>
          <a:p>
            <a:r>
              <a:rPr lang="en-US" dirty="0"/>
              <a:t>The Time library is used to get the current time. </a:t>
            </a:r>
          </a:p>
          <a:p>
            <a:endParaRPr lang="en-US" dirty="0"/>
          </a:p>
          <a:p>
            <a:endParaRPr lang="en-IN" dirty="0"/>
          </a:p>
        </p:txBody>
      </p:sp>
      <p:sp>
        <p:nvSpPr>
          <p:cNvPr id="4" name="Slide Number Placeholder 3">
            <a:extLst>
              <a:ext uri="{FF2B5EF4-FFF2-40B4-BE49-F238E27FC236}">
                <a16:creationId xmlns:a16="http://schemas.microsoft.com/office/drawing/2014/main" id="{337B3A78-AF6E-4D3D-AD78-772791283D62}"/>
              </a:ext>
            </a:extLst>
          </p:cNvPr>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365469300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6513</TotalTime>
  <Words>1303</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Arial Black</vt:lpstr>
      <vt:lpstr>Calibri</vt:lpstr>
      <vt:lpstr>Calibri Light</vt:lpstr>
      <vt:lpstr>Casper</vt:lpstr>
      <vt:lpstr>SFMono-Regular</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vt:lpstr>
      <vt:lpstr>Steps to run Project</vt:lpstr>
      <vt:lpstr>Methodology used</vt:lpstr>
      <vt:lpstr>Methodology used</vt:lpstr>
      <vt:lpstr>Results and Outputs</vt:lpstr>
      <vt:lpstr>Results and Outputs</vt:lpstr>
      <vt:lpstr>Results and Outputs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Geetha</cp:lastModifiedBy>
  <cp:revision>514</cp:revision>
  <dcterms:created xsi:type="dcterms:W3CDTF">2019-01-09T10:33:58Z</dcterms:created>
  <dcterms:modified xsi:type="dcterms:W3CDTF">2020-12-07T17:49:54Z</dcterms:modified>
</cp:coreProperties>
</file>