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300" r:id="rId7"/>
    <p:sldId id="273" r:id="rId8"/>
    <p:sldId id="301" r:id="rId9"/>
    <p:sldId id="270" r:id="rId10"/>
    <p:sldId id="302" r:id="rId11"/>
    <p:sldId id="271" r:id="rId12"/>
    <p:sldId id="272" r:id="rId13"/>
  </p:sldIdLst>
  <p:sldSz cx="9144000" cy="5143500" type="screen16x9"/>
  <p:notesSz cx="6858000" cy="9144000"/>
  <p:embeddedFontLst>
    <p:embeddedFont>
      <p:font typeface="Bebas Neue" panose="020B0604020202020204" charset="0"/>
      <p:regular r:id="rId15"/>
    </p:embeddedFont>
    <p:embeddedFont>
      <p:font typeface="Cascadia Mono" panose="020B0609020000020004" pitchFamily="49" charset="0"/>
      <p:regular r:id="rId16"/>
      <p:bold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Karla" pitchFamily="2" charset="0"/>
      <p:regular r:id="rId22"/>
      <p:bold r:id="rId23"/>
      <p:italic r:id="rId24"/>
      <p:boldItalic r:id="rId25"/>
    </p:embeddedFont>
    <p:embeddedFont>
      <p:font typeface="Rubik Black" panose="020B0604020202020204" charset="-79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2B96BF-91C3-4E79-85B3-CA74B9E3724C}">
  <a:tblStyle styleId="{CF2B96BF-91C3-4E79-85B3-CA74B9E372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0CDB699-50C0-4FE7-A14D-01A809A1474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974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4e0c60b85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14e0c60b85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4e1613f9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14e1613f9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fb8bc67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fb8bc67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1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4e1613f9b3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4e1613f9b3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823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4e084505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14e084505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TITLE_AND_TWO_COLUMNS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64" name="Google Shape;264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66" name="Google Shape;266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67" name="Google Shape;267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68" name="Google Shape;268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69" name="Google Shape;269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0" name="Google Shape;270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" name="Google Shape;271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72" name="Google Shape;272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3" name="Google Shape;273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4" name="Google Shape;274;p17"/>
          <p:cNvSpPr txBox="1">
            <a:spLocks noGrp="1"/>
          </p:cNvSpPr>
          <p:nvPr>
            <p:ph type="subTitle" idx="1"/>
          </p:nvPr>
        </p:nvSpPr>
        <p:spPr>
          <a:xfrm>
            <a:off x="714325" y="2754900"/>
            <a:ext cx="36747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7"/>
          <p:cNvSpPr txBox="1">
            <a:spLocks noGrp="1"/>
          </p:cNvSpPr>
          <p:nvPr>
            <p:ph type="title"/>
          </p:nvPr>
        </p:nvSpPr>
        <p:spPr>
          <a:xfrm>
            <a:off x="714325" y="731400"/>
            <a:ext cx="3674700" cy="1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91440"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7"/>
          <p:cNvSpPr>
            <a:spLocks noGrp="1"/>
          </p:cNvSpPr>
          <p:nvPr>
            <p:ph type="pic" idx="2"/>
          </p:nvPr>
        </p:nvSpPr>
        <p:spPr>
          <a:xfrm>
            <a:off x="4769625" y="1271375"/>
            <a:ext cx="3644400" cy="321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51" name="Google Shape;51;p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3" name="Google Shape;53;p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4" name="Google Shape;54;p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5" name="Google Shape;55;p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6" name="Google Shape;56;p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7" name="Google Shape;57;p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9" name="Google Shape;59;p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0" name="Google Shape;60;p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1" name="Google Shape;61;p4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715100" y="1417200"/>
            <a:ext cx="7713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66" name="Google Shape;66;p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" name="Google Shape;67;p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68" name="Google Shape;68;p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69" name="Google Shape;69;p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0" name="Google Shape;70;p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1" name="Google Shape;71;p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2" name="Google Shape;72;p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4" name="Google Shape;74;p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" name="Google Shape;75;p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6" name="Google Shape;76;p5"/>
          <p:cNvSpPr txBox="1">
            <a:spLocks noGrp="1"/>
          </p:cNvSpPr>
          <p:nvPr>
            <p:ph type="subTitle" idx="1"/>
          </p:nvPr>
        </p:nvSpPr>
        <p:spPr>
          <a:xfrm>
            <a:off x="2639725" y="2147800"/>
            <a:ext cx="1566300" cy="8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2"/>
          </p:nvPr>
        </p:nvSpPr>
        <p:spPr>
          <a:xfrm>
            <a:off x="6682288" y="2147800"/>
            <a:ext cx="1563600" cy="8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3"/>
          </p:nvPr>
        </p:nvSpPr>
        <p:spPr>
          <a:xfrm>
            <a:off x="2639725" y="2892425"/>
            <a:ext cx="15663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4"/>
          </p:nvPr>
        </p:nvSpPr>
        <p:spPr>
          <a:xfrm>
            <a:off x="6682288" y="2892425"/>
            <a:ext cx="15636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7"/>
          <p:cNvGrpSpPr/>
          <p:nvPr/>
        </p:nvGrpSpPr>
        <p:grpSpPr>
          <a:xfrm>
            <a:off x="1438985" y="535000"/>
            <a:ext cx="5919000" cy="4425900"/>
            <a:chOff x="274200" y="274200"/>
            <a:chExt cx="5919000" cy="4425900"/>
          </a:xfrm>
        </p:grpSpPr>
        <p:sp>
          <p:nvSpPr>
            <p:cNvPr id="98" name="Google Shape;9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00" name="Google Shape;10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1" name="Google Shape;10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" name="Google Shape;10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" name="Google Shape;10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7" name="Google Shape;107;p7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108" name="Google Shape;10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" name="Google Shape;10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" name="Google Shape;11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2" name="Google Shape;11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" name="Google Shape;11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14" name="Google Shape;11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5" name="Google Shape;11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8"/>
          <p:cNvGrpSpPr/>
          <p:nvPr/>
        </p:nvGrpSpPr>
        <p:grpSpPr>
          <a:xfrm>
            <a:off x="2028115" y="535000"/>
            <a:ext cx="6492300" cy="3749100"/>
            <a:chOff x="1371300" y="742950"/>
            <a:chExt cx="6492300" cy="3749100"/>
          </a:xfrm>
        </p:grpSpPr>
        <p:sp>
          <p:nvSpPr>
            <p:cNvPr id="122" name="Google Shape;12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5" name="Google Shape;12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26" name="Google Shape;12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27" name="Google Shape;12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29" name="Google Shape;12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0" name="Google Shape;13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1" name="Google Shape;131;p8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32" name="Google Shape;13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" name="Google Shape;13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5" name="Google Shape;13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36" name="Google Shape;13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7" name="Google Shape;13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39" name="Google Shape;13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0" name="Google Shape;14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hasCustomPrompt="1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8" hasCustomPrompt="1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3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WeatherApp</a:t>
            </a:r>
            <a:endParaRPr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Dubenco</a:t>
            </a:r>
            <a:r>
              <a:rPr lang="en-US" dirty="0"/>
              <a:t> </a:t>
            </a:r>
            <a:r>
              <a:rPr lang="en-US" dirty="0" err="1"/>
              <a:t>Alexandru</a:t>
            </a:r>
            <a:r>
              <a:rPr lang="en-US" dirty="0"/>
              <a:t> B-2031</a:t>
            </a:r>
            <a:endParaRPr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04</a:t>
            </a:r>
            <a:endParaRPr sz="6000"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Login+DB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Forma de login,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si</a:t>
            </a:r>
            <a:r>
              <a:rPr lang="en-US" dirty="0"/>
              <a:t> cum </a:t>
            </a:r>
            <a:r>
              <a:rPr lang="en-US" dirty="0" err="1"/>
              <a:t>lucreaza</a:t>
            </a:r>
            <a:endParaRPr dirty="0"/>
          </a:p>
        </p:txBody>
      </p: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26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" name="Google Shape;942;p44"/>
          <p:cNvGrpSpPr/>
          <p:nvPr/>
        </p:nvGrpSpPr>
        <p:grpSpPr>
          <a:xfrm>
            <a:off x="4754842" y="806824"/>
            <a:ext cx="3763405" cy="3886199"/>
            <a:chOff x="4754842" y="1601102"/>
            <a:chExt cx="3763405" cy="2916165"/>
          </a:xfrm>
        </p:grpSpPr>
        <p:sp>
          <p:nvSpPr>
            <p:cNvPr id="943" name="Google Shape;943;p44"/>
            <p:cNvSpPr/>
            <p:nvPr/>
          </p:nvSpPr>
          <p:spPr>
            <a:xfrm>
              <a:off x="4844447" y="1692467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4" name="Google Shape;944;p44"/>
            <p:cNvGrpSpPr/>
            <p:nvPr/>
          </p:nvGrpSpPr>
          <p:grpSpPr>
            <a:xfrm>
              <a:off x="4754842" y="1601102"/>
              <a:ext cx="3674345" cy="2824800"/>
              <a:chOff x="715067" y="1600275"/>
              <a:chExt cx="3674345" cy="2824800"/>
            </a:xfrm>
          </p:grpSpPr>
          <p:grpSp>
            <p:nvGrpSpPr>
              <p:cNvPr id="945" name="Google Shape;945;p44"/>
              <p:cNvGrpSpPr/>
              <p:nvPr/>
            </p:nvGrpSpPr>
            <p:grpSpPr>
              <a:xfrm>
                <a:off x="715067" y="1600275"/>
                <a:ext cx="3674345" cy="2824800"/>
                <a:chOff x="715100" y="1600339"/>
                <a:chExt cx="3674713" cy="2824800"/>
              </a:xfrm>
            </p:grpSpPr>
            <p:sp>
              <p:nvSpPr>
                <p:cNvPr id="946" name="Google Shape;946;p44"/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47" name="Google Shape;947;p44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48" name="Google Shape;948;p44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949" name="Google Shape;949;p44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50" name="Google Shape;950;p44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951" name="Google Shape;951;p44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52" name="Google Shape;952;p44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953" name="Google Shape;953;p44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954" name="Google Shape;954;p44"/>
          <p:cNvGrpSpPr/>
          <p:nvPr/>
        </p:nvGrpSpPr>
        <p:grpSpPr>
          <a:xfrm>
            <a:off x="715067" y="806824"/>
            <a:ext cx="3763405" cy="3886199"/>
            <a:chOff x="715067" y="1600275"/>
            <a:chExt cx="3763405" cy="2916165"/>
          </a:xfrm>
        </p:grpSpPr>
        <p:sp>
          <p:nvSpPr>
            <p:cNvPr id="955" name="Google Shape;955;p44"/>
            <p:cNvSpPr/>
            <p:nvPr/>
          </p:nvSpPr>
          <p:spPr>
            <a:xfrm>
              <a:off x="804672" y="1691640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6" name="Google Shape;956;p44"/>
            <p:cNvGrpSpPr/>
            <p:nvPr/>
          </p:nvGrpSpPr>
          <p:grpSpPr>
            <a:xfrm>
              <a:off x="715067" y="1600275"/>
              <a:ext cx="3674345" cy="2824800"/>
              <a:chOff x="715067" y="1600275"/>
              <a:chExt cx="3674345" cy="2824800"/>
            </a:xfrm>
          </p:grpSpPr>
          <p:grpSp>
            <p:nvGrpSpPr>
              <p:cNvPr id="957" name="Google Shape;957;p44"/>
              <p:cNvGrpSpPr/>
              <p:nvPr/>
            </p:nvGrpSpPr>
            <p:grpSpPr>
              <a:xfrm>
                <a:off x="715067" y="1600275"/>
                <a:ext cx="3674345" cy="2824800"/>
                <a:chOff x="715100" y="1600339"/>
                <a:chExt cx="3674713" cy="2824800"/>
              </a:xfrm>
            </p:grpSpPr>
            <p:sp>
              <p:nvSpPr>
                <p:cNvPr id="958" name="Google Shape;958;p44"/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59" name="Google Shape;959;p44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60" name="Google Shape;960;p44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961" name="Google Shape;961;p44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62" name="Google Shape;962;p44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963" name="Google Shape;963;p44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64" name="Google Shape;964;p44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965" name="Google Shape;965;p44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688A71E-0AFF-4FD1-B1CD-726868D00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10" y="1538164"/>
            <a:ext cx="3490872" cy="24703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24F03C8-5F56-40DD-AD45-339086385C6E}"/>
              </a:ext>
            </a:extLst>
          </p:cNvPr>
          <p:cNvSpPr txBox="1"/>
          <p:nvPr/>
        </p:nvSpPr>
        <p:spPr>
          <a:xfrm>
            <a:off x="4755203" y="1294245"/>
            <a:ext cx="36734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 Login_admin</a:t>
            </a:r>
            <a:r>
              <a:rPr lang="ro-RO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ro-R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o-R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 Login_admin</a:t>
            </a:r>
            <a:r>
              <a:rPr lang="ro-RO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ro-R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o-R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 Login_new</a:t>
            </a:r>
            <a:r>
              <a:rPr lang="ro-RO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ro-R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 username 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ro-RO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ro-RO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ro-R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</a:rPr>
              <a:t>password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ro-RO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ro-RO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ro-R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ro-R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Login_new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password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endParaRPr lang="ro-R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FF0000"/>
                </a:solidFill>
                <a:latin typeface="Consolas" panose="020B0609020204030204" pitchFamily="49" charset="0"/>
              </a:rPr>
              <a:t>'Admin'</a:t>
            </a:r>
            <a:r>
              <a:rPr lang="ro-RO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ro-RO" dirty="0">
                <a:solidFill>
                  <a:srgbClr val="FF0000"/>
                </a:solidFill>
                <a:latin typeface="Consolas" panose="020B0609020204030204" pitchFamily="49" charset="0"/>
              </a:rPr>
              <a:t>'admin123'</a:t>
            </a:r>
            <a:r>
              <a:rPr lang="ro-RO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ro-RO" sz="3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45"/>
          <p:cNvSpPr txBox="1">
            <a:spLocks noGrp="1"/>
          </p:cNvSpPr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o-RO" sz="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o-RO" sz="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 artanButton1_Click(</a:t>
            </a:r>
            <a:r>
              <a:rPr lang="ro-RO" sz="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 sender, EventArgs e)</a:t>
            </a:r>
            <a:b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  <a:b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String username, user_password;</a:t>
            </a:r>
            <a:b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username = tb_username.Text;</a:t>
            </a:r>
            <a:b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user_password = tb_password.Text;</a:t>
            </a:r>
            <a:b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o-RO" sz="400" dirty="0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b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  <a:b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String </a:t>
            </a:r>
            <a:r>
              <a:rPr lang="en-US" sz="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querry</a:t>
            </a:r>
            <a:r>
              <a:rPr lang="en-US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400" dirty="0">
                <a:solidFill>
                  <a:srgbClr val="A31515"/>
                </a:solidFill>
                <a:latin typeface="Cascadia Mono" panose="020B0609020000020004" pitchFamily="49" charset="0"/>
              </a:rPr>
              <a:t>"SELECT *  FROM  </a:t>
            </a:r>
            <a:r>
              <a:rPr lang="en-US" sz="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Login_new</a:t>
            </a:r>
            <a:r>
              <a:rPr lang="en-US" sz="400" dirty="0">
                <a:solidFill>
                  <a:srgbClr val="A31515"/>
                </a:solidFill>
                <a:latin typeface="Cascadia Mono" panose="020B0609020000020004" pitchFamily="49" charset="0"/>
              </a:rPr>
              <a:t> WHERE username = '"</a:t>
            </a:r>
            <a:r>
              <a:rPr lang="en-US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+</a:t>
            </a:r>
            <a:r>
              <a:rPr lang="en-US" sz="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tb_username.Text</a:t>
            </a:r>
            <a:r>
              <a:rPr lang="en-US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+</a:t>
            </a:r>
            <a:r>
              <a:rPr lang="en-US" sz="400" dirty="0">
                <a:solidFill>
                  <a:srgbClr val="A31515"/>
                </a:solidFill>
                <a:latin typeface="Cascadia Mono" panose="020B0609020000020004" pitchFamily="49" charset="0"/>
              </a:rPr>
              <a:t>"' AND password = '"</a:t>
            </a:r>
            <a:r>
              <a:rPr lang="en-US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+</a:t>
            </a:r>
            <a:r>
              <a:rPr lang="en-US" sz="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tb_password.Text</a:t>
            </a:r>
            <a:r>
              <a:rPr lang="en-US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+</a:t>
            </a:r>
            <a:r>
              <a:rPr lang="en-US" sz="400" dirty="0">
                <a:solidFill>
                  <a:srgbClr val="A31515"/>
                </a:solidFill>
                <a:latin typeface="Cascadia Mono" panose="020B0609020000020004" pitchFamily="49" charset="0"/>
              </a:rPr>
              <a:t>"' "</a:t>
            </a:r>
            <a:r>
              <a:rPr lang="en-US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en-US" sz="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SqlDataAdapter sda = </a:t>
            </a:r>
            <a:r>
              <a:rPr lang="ro-RO" sz="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 SqlDataAdapter(querry, conn);</a:t>
            </a:r>
            <a:b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DataTable  dTable = </a:t>
            </a:r>
            <a:r>
              <a:rPr lang="ro-RO" sz="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 DataTable();</a:t>
            </a:r>
            <a:b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sda.Fill(dTable);</a:t>
            </a:r>
            <a:b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dTable.Rows.Count</a:t>
            </a:r>
            <a:r>
              <a:rPr lang="en-US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 &gt; 0 ) </a:t>
            </a:r>
            <a:br>
              <a:rPr lang="en-US" sz="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 </a:t>
            </a:r>
            <a:b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username = tb_username.Text;</a:t>
            </a:r>
            <a:b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user_password = tb_password.Text;</a:t>
            </a:r>
            <a:b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it-IT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it-IT" sz="400" dirty="0">
                <a:solidFill>
                  <a:srgbClr val="008000"/>
                </a:solidFill>
                <a:latin typeface="Cascadia Mono" panose="020B0609020000020004" pitchFamily="49" charset="0"/>
              </a:rPr>
              <a:t>//pagina ce trebuie pe care ne comutam</a:t>
            </a:r>
            <a:br>
              <a:rPr lang="it-IT" sz="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Form1 form2 = </a:t>
            </a:r>
            <a:r>
              <a:rPr lang="ro-RO" sz="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 Form1();</a:t>
            </a:r>
            <a:b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form2.Show();</a:t>
            </a:r>
            <a:b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ro-RO" sz="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.Hide();</a:t>
            </a:r>
            <a:b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</a:t>
            </a:r>
            <a:b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ro-RO" sz="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b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</a:t>
            </a:r>
            <a:b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US" sz="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MessageBox.Show</a:t>
            </a:r>
            <a:r>
              <a:rPr lang="en-US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400" dirty="0">
                <a:solidFill>
                  <a:srgbClr val="A31515"/>
                </a:solidFill>
                <a:latin typeface="Cascadia Mono" panose="020B0609020000020004" pitchFamily="49" charset="0"/>
              </a:rPr>
              <a:t>"Invalid login details"</a:t>
            </a:r>
            <a:r>
              <a:rPr lang="en-US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400" dirty="0">
                <a:solidFill>
                  <a:srgbClr val="A31515"/>
                </a:solidFill>
                <a:latin typeface="Cascadia Mono" panose="020B0609020000020004" pitchFamily="49" charset="0"/>
              </a:rPr>
              <a:t>"Error"</a:t>
            </a:r>
            <a:r>
              <a:rPr lang="en-US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MessageBoxButtons.OK</a:t>
            </a:r>
            <a:r>
              <a:rPr lang="en-US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MessageBoxIcon.Error</a:t>
            </a:r>
            <a:r>
              <a:rPr lang="en-US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br>
              <a:rPr lang="en-US" sz="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tb_username.Clear();</a:t>
            </a:r>
            <a:b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tb_password.Clear();</a:t>
            </a:r>
            <a:b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ro-RO" sz="400" dirty="0">
                <a:solidFill>
                  <a:srgbClr val="008000"/>
                </a:solidFill>
                <a:latin typeface="Cascadia Mono" panose="020B0609020000020004" pitchFamily="49" charset="0"/>
              </a:rPr>
              <a:t>//to focus username</a:t>
            </a:r>
            <a:b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tb_username.Focus();</a:t>
            </a:r>
            <a:b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</a:t>
            </a:r>
            <a:b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  <a:b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o-RO" sz="400" dirty="0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b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  <a:b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MessageBox.Show(</a:t>
            </a:r>
            <a:r>
              <a:rPr lang="ro-RO" sz="400" dirty="0">
                <a:solidFill>
                  <a:srgbClr val="A31515"/>
                </a:solidFill>
                <a:latin typeface="Cascadia Mono" panose="020B0609020000020004" pitchFamily="49" charset="0"/>
              </a:rPr>
              <a:t>"error"</a:t>
            </a:r>
            <a: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b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  <a:b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o-RO" sz="400" dirty="0">
                <a:solidFill>
                  <a:srgbClr val="0000FF"/>
                </a:solidFill>
                <a:latin typeface="Cascadia Mono" panose="020B0609020000020004" pitchFamily="49" charset="0"/>
              </a:rPr>
              <a:t>finally</a:t>
            </a:r>
            <a:b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  <a:b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conn.Close();</a:t>
            </a:r>
            <a:b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  <a:b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ro-RO" sz="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sz="1800" dirty="0"/>
          </a:p>
        </p:txBody>
      </p:sp>
      <p:grpSp>
        <p:nvGrpSpPr>
          <p:cNvPr id="988" name="Google Shape;988;p45"/>
          <p:cNvGrpSpPr/>
          <p:nvPr/>
        </p:nvGrpSpPr>
        <p:grpSpPr>
          <a:xfrm>
            <a:off x="48054" y="1062931"/>
            <a:ext cx="1827475" cy="2846624"/>
            <a:chOff x="274188" y="1278048"/>
            <a:chExt cx="1827475" cy="1051350"/>
          </a:xfrm>
        </p:grpSpPr>
        <p:sp>
          <p:nvSpPr>
            <p:cNvPr id="989" name="Google Shape;989;p45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0" name="Google Shape;990;p45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991" name="Google Shape;991;p45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92" name="Google Shape;992;p45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99" name="Google Shape;999;p45"/>
          <p:cNvSpPr/>
          <p:nvPr/>
        </p:nvSpPr>
        <p:spPr>
          <a:xfrm>
            <a:off x="1646925" y="396670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45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45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26DE227-866C-4471-9302-BE96B54BC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ECB70D-FA21-41ED-986B-126FFBE2E501}"/>
              </a:ext>
            </a:extLst>
          </p:cNvPr>
          <p:cNvSpPr txBox="1"/>
          <p:nvPr/>
        </p:nvSpPr>
        <p:spPr>
          <a:xfrm>
            <a:off x="40579" y="1608882"/>
            <a:ext cx="17373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Karla" pitchFamily="2" charset="0"/>
              </a:rPr>
              <a:t>Codul este un eveniment de tratare a unui clic pe un buton (</a:t>
            </a:r>
            <a:r>
              <a:rPr kumimoji="0" lang="ro-RO" altLang="ro-RO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rla" pitchFamily="2" charset="0"/>
              </a:rPr>
              <a:t>artanButton1_Click</a:t>
            </a:r>
            <a:r>
              <a:rPr kumimoji="0" lang="ro-RO" altLang="ro-RO" sz="1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Karla" pitchFamily="2" charset="0"/>
              </a:rPr>
              <a:t>), responsabil pentru funcționalitatea de autentificare. Acesta verifică dacă numele de utilizator și parola introduse se potrivesc cu o înregistrare din tabela "Login_new" a unei baze de date.</a:t>
            </a:r>
            <a:r>
              <a:rPr kumimoji="0" lang="ro-RO" altLang="ro-RO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rla" pitchFamily="2" charset="0"/>
              </a:rPr>
              <a:t> </a:t>
            </a:r>
            <a:endParaRPr kumimoji="0" lang="ro-RO" altLang="ro-RO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arla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0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Aplicatie desktop meteo</a:t>
            </a:r>
            <a:endParaRPr dirty="0"/>
          </a:p>
        </p:txBody>
      </p:sp>
      <p:sp>
        <p:nvSpPr>
          <p:cNvPr id="468" name="Google Shape;468;p30"/>
          <p:cNvSpPr txBox="1">
            <a:spLocks noGrp="1"/>
          </p:cNvSpPr>
          <p:nvPr>
            <p:ph type="body" idx="1"/>
          </p:nvPr>
        </p:nvSpPr>
        <p:spPr>
          <a:xfrm>
            <a:off x="715100" y="1417200"/>
            <a:ext cx="7713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Tema</a:t>
            </a:r>
            <a:r>
              <a:rPr lang="en-US" dirty="0"/>
              <a:t>: </a:t>
            </a:r>
            <a:r>
              <a:rPr lang="en-US" dirty="0" err="1"/>
              <a:t>accesarea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meteo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o </a:t>
            </a:r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personal.</a:t>
            </a:r>
            <a:endParaRPr dirty="0"/>
          </a:p>
        </p:txBody>
      </p:sp>
      <p:sp>
        <p:nvSpPr>
          <p:cNvPr id="469" name="Google Shape;469;p30"/>
          <p:cNvSpPr txBox="1"/>
          <p:nvPr/>
        </p:nvSpPr>
        <p:spPr>
          <a:xfrm>
            <a:off x="715050" y="4151183"/>
            <a:ext cx="3674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API-site:</a:t>
            </a:r>
            <a:br>
              <a:rPr lang="en" sz="1100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ro-RO" sz="1100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https://openweathermap.org/</a:t>
            </a:r>
            <a:endParaRPr sz="1100" b="1" u="sng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2" name="Google Shape;472;p30"/>
          <p:cNvSpPr/>
          <p:nvPr/>
        </p:nvSpPr>
        <p:spPr>
          <a:xfrm>
            <a:off x="947450" y="1565988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0"/>
          <p:cNvSpPr/>
          <p:nvPr/>
        </p:nvSpPr>
        <p:spPr>
          <a:xfrm>
            <a:off x="715110" y="1417336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0"/>
          <p:cNvSpPr/>
          <p:nvPr/>
        </p:nvSpPr>
        <p:spPr>
          <a:xfrm>
            <a:off x="7971698" y="15180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F61F9B-40E5-4CB1-8637-28346C1BAFB5}"/>
              </a:ext>
            </a:extLst>
          </p:cNvPr>
          <p:cNvSpPr txBox="1"/>
          <p:nvPr/>
        </p:nvSpPr>
        <p:spPr>
          <a:xfrm>
            <a:off x="1993526" y="2310140"/>
            <a:ext cx="51569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arla" pitchFamily="2" charset="0"/>
              </a:rPr>
              <a:t>Idea </a:t>
            </a:r>
            <a:r>
              <a:rPr lang="en-US" dirty="0" err="1">
                <a:latin typeface="Karla" pitchFamily="2" charset="0"/>
              </a:rPr>
              <a:t>principala</a:t>
            </a:r>
            <a:r>
              <a:rPr lang="en-US" dirty="0">
                <a:latin typeface="Karla" pitchFamily="2" charset="0"/>
              </a:rPr>
              <a:t> a </a:t>
            </a:r>
            <a:r>
              <a:rPr lang="en-US" dirty="0" err="1">
                <a:latin typeface="Karla" pitchFamily="2" charset="0"/>
              </a:rPr>
              <a:t>aplicatiei</a:t>
            </a:r>
            <a:r>
              <a:rPr lang="en-US" dirty="0">
                <a:latin typeface="Karla" pitchFamily="2" charset="0"/>
              </a:rPr>
              <a:t> </a:t>
            </a:r>
            <a:r>
              <a:rPr lang="en-US" dirty="0" err="1">
                <a:latin typeface="Karla" pitchFamily="2" charset="0"/>
              </a:rPr>
              <a:t>consta</a:t>
            </a:r>
            <a:r>
              <a:rPr lang="en-US" dirty="0">
                <a:latin typeface="Karla" pitchFamily="2" charset="0"/>
              </a:rPr>
              <a:t> in </a:t>
            </a:r>
            <a:r>
              <a:rPr lang="en-US" dirty="0" err="1">
                <a:latin typeface="Karla" pitchFamily="2" charset="0"/>
              </a:rPr>
              <a:t>faptul</a:t>
            </a:r>
            <a:r>
              <a:rPr lang="en-US" dirty="0">
                <a:latin typeface="Karla" pitchFamily="2" charset="0"/>
              </a:rPr>
              <a:t> de a </a:t>
            </a:r>
            <a:r>
              <a:rPr lang="en-US" dirty="0" err="1">
                <a:latin typeface="Karla" pitchFamily="2" charset="0"/>
              </a:rPr>
              <a:t>crea</a:t>
            </a:r>
            <a:r>
              <a:rPr lang="en-US" dirty="0">
                <a:latin typeface="Karla" pitchFamily="2" charset="0"/>
              </a:rPr>
              <a:t> o </a:t>
            </a:r>
            <a:r>
              <a:rPr lang="en-US" dirty="0" err="1">
                <a:latin typeface="Karla" pitchFamily="2" charset="0"/>
              </a:rPr>
              <a:t>aplicatie</a:t>
            </a:r>
            <a:r>
              <a:rPr lang="en-US" dirty="0">
                <a:latin typeface="Karla" pitchFamily="2" charset="0"/>
              </a:rPr>
              <a:t> care ma </a:t>
            </a:r>
            <a:r>
              <a:rPr lang="en-US" dirty="0" err="1">
                <a:latin typeface="Karla" pitchFamily="2" charset="0"/>
              </a:rPr>
              <a:t>va</a:t>
            </a:r>
            <a:r>
              <a:rPr lang="en-US" dirty="0">
                <a:latin typeface="Karla" pitchFamily="2" charset="0"/>
              </a:rPr>
              <a:t> </a:t>
            </a:r>
            <a:r>
              <a:rPr lang="en-US" dirty="0" err="1">
                <a:latin typeface="Karla" pitchFamily="2" charset="0"/>
              </a:rPr>
              <a:t>informa</a:t>
            </a:r>
            <a:r>
              <a:rPr lang="en-US" dirty="0">
                <a:latin typeface="Karla" pitchFamily="2" charset="0"/>
              </a:rPr>
              <a:t> </a:t>
            </a:r>
            <a:r>
              <a:rPr lang="en-US" dirty="0" err="1">
                <a:latin typeface="Karla" pitchFamily="2" charset="0"/>
              </a:rPr>
              <a:t>despre</a:t>
            </a:r>
            <a:r>
              <a:rPr lang="en-US" dirty="0">
                <a:latin typeface="Karla" pitchFamily="2" charset="0"/>
              </a:rPr>
              <a:t> </a:t>
            </a:r>
            <a:r>
              <a:rPr lang="en-US" dirty="0" err="1">
                <a:latin typeface="Karla" pitchFamily="2" charset="0"/>
              </a:rPr>
              <a:t>schimbarile</a:t>
            </a:r>
            <a:r>
              <a:rPr lang="en-US" dirty="0">
                <a:latin typeface="Karla" pitchFamily="2" charset="0"/>
              </a:rPr>
              <a:t> </a:t>
            </a:r>
            <a:r>
              <a:rPr lang="en-US" dirty="0" err="1">
                <a:latin typeface="Karla" pitchFamily="2" charset="0"/>
              </a:rPr>
              <a:t>meteorologice</a:t>
            </a:r>
            <a:r>
              <a:rPr lang="en-US" dirty="0">
                <a:latin typeface="Karla" pitchFamily="2" charset="0"/>
              </a:rPr>
              <a:t>.</a:t>
            </a:r>
            <a:endParaRPr lang="ro-RO" dirty="0">
              <a:latin typeface="Karla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31"/>
          <p:cNvGrpSpPr/>
          <p:nvPr/>
        </p:nvGrpSpPr>
        <p:grpSpPr>
          <a:xfrm>
            <a:off x="4754850" y="3195960"/>
            <a:ext cx="3771900" cy="1412550"/>
            <a:chOff x="4754850" y="1600325"/>
            <a:chExt cx="3771900" cy="1412550"/>
          </a:xfrm>
        </p:grpSpPr>
        <p:sp>
          <p:nvSpPr>
            <p:cNvPr id="480" name="Google Shape;480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2" name="Google Shape;482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3" name="Google Shape;483;p31"/>
          <p:cNvGrpSpPr/>
          <p:nvPr/>
        </p:nvGrpSpPr>
        <p:grpSpPr>
          <a:xfrm>
            <a:off x="715100" y="3195863"/>
            <a:ext cx="3771900" cy="1412550"/>
            <a:chOff x="4754850" y="1600325"/>
            <a:chExt cx="3771900" cy="1412550"/>
          </a:xfrm>
        </p:grpSpPr>
        <p:sp>
          <p:nvSpPr>
            <p:cNvPr id="484" name="Google Shape;484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6" name="Google Shape;486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7" name="Google Shape;487;p31"/>
          <p:cNvGrpSpPr/>
          <p:nvPr/>
        </p:nvGrpSpPr>
        <p:grpSpPr>
          <a:xfrm>
            <a:off x="715100" y="1600313"/>
            <a:ext cx="3771900" cy="1412550"/>
            <a:chOff x="4754850" y="1600325"/>
            <a:chExt cx="3771900" cy="1412550"/>
          </a:xfrm>
        </p:grpSpPr>
        <p:sp>
          <p:nvSpPr>
            <p:cNvPr id="488" name="Google Shape;488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0" name="Google Shape;490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1" name="Google Shape;491;p31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492" name="Google Shape;492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4" name="Google Shape;494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5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</a:t>
            </a:r>
            <a:endParaRPr dirty="0"/>
          </a:p>
        </p:txBody>
      </p:sp>
      <p:sp>
        <p:nvSpPr>
          <p:cNvPr id="496" name="Google Shape;496;p31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App’s logic</a:t>
            </a:r>
            <a:endParaRPr dirty="0"/>
          </a:p>
        </p:txBody>
      </p:sp>
      <p:sp>
        <p:nvSpPr>
          <p:cNvPr id="497" name="Google Shape;497;p31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</a:t>
            </a:r>
            <a:endParaRPr dirty="0"/>
          </a:p>
        </p:txBody>
      </p:sp>
      <p:sp>
        <p:nvSpPr>
          <p:cNvPr id="498" name="Google Shape;498;p31"/>
          <p:cNvSpPr txBox="1">
            <a:spLocks noGrp="1"/>
          </p:cNvSpPr>
          <p:nvPr>
            <p:ph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9" name="Google Shape;499;p31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Cum lucreaza si rolul in proiectul meu.</a:t>
            </a:r>
          </a:p>
        </p:txBody>
      </p:sp>
      <p:sp>
        <p:nvSpPr>
          <p:cNvPr id="500" name="Google Shape;500;p31"/>
          <p:cNvSpPr txBox="1">
            <a:spLocks noGrp="1"/>
          </p:cNvSpPr>
          <p:nvPr>
            <p:ph type="title" idx="6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Designul formei aplicatiei.</a:t>
            </a:r>
          </a:p>
        </p:txBody>
      </p:sp>
      <p:sp>
        <p:nvSpPr>
          <p:cNvPr id="502" name="Google Shape;502;p31"/>
          <p:cNvSpPr txBox="1">
            <a:spLocks noGrp="1"/>
          </p:cNvSpPr>
          <p:nvPr>
            <p:ph type="title" idx="8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3" name="Google Shape;503;p31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Logica </a:t>
            </a:r>
            <a:r>
              <a:rPr lang="en-US" dirty="0" err="1"/>
              <a:t>aplicatiei</a:t>
            </a:r>
            <a:endParaRPr lang="en-US" dirty="0"/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505" name="Google Shape;505;p31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Login+DB</a:t>
            </a:r>
            <a:endParaRPr dirty="0"/>
          </a:p>
        </p:txBody>
      </p:sp>
      <p:sp>
        <p:nvSpPr>
          <p:cNvPr id="506" name="Google Shape;506;p31"/>
          <p:cNvSpPr txBox="1">
            <a:spLocks noGrp="1"/>
          </p:cNvSpPr>
          <p:nvPr>
            <p:ph type="title" idx="13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07" name="Google Shape;507;p31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Forma de </a:t>
            </a:r>
            <a:r>
              <a:rPr lang="es-ES" dirty="0" err="1"/>
              <a:t>login</a:t>
            </a:r>
            <a:r>
              <a:rPr lang="es-ES" dirty="0"/>
              <a:t>, baza de date si cum </a:t>
            </a:r>
            <a:r>
              <a:rPr lang="es-ES" dirty="0" err="1"/>
              <a:t>lucreaza</a:t>
            </a:r>
            <a:endParaRPr lang="es-ES" dirty="0"/>
          </a:p>
        </p:txBody>
      </p:sp>
      <p:sp>
        <p:nvSpPr>
          <p:cNvPr id="508" name="Google Shape;508;p31"/>
          <p:cNvSpPr/>
          <p:nvPr/>
        </p:nvSpPr>
        <p:spPr>
          <a:xfrm>
            <a:off x="7971738" y="122598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1"/>
          <p:cNvSpPr/>
          <p:nvPr/>
        </p:nvSpPr>
        <p:spPr>
          <a:xfrm>
            <a:off x="7739398" y="107733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1"/>
          <p:cNvSpPr/>
          <p:nvPr/>
        </p:nvSpPr>
        <p:spPr>
          <a:xfrm>
            <a:off x="715100" y="912725"/>
            <a:ext cx="457208" cy="164598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</a:t>
            </a:r>
            <a:endParaRPr dirty="0"/>
          </a:p>
        </p:txBody>
      </p:sp>
      <p:grpSp>
        <p:nvGrpSpPr>
          <p:cNvPr id="547" name="Google Shape;547;p32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Cum lucreaza si rolul in proiectul meu.</a:t>
            </a:r>
            <a:endParaRPr dirty="0"/>
          </a:p>
        </p:txBody>
      </p: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320653-079A-4657-96C5-F4F9C91B45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8324" y="1122828"/>
            <a:ext cx="6380629" cy="32743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02</a:t>
            </a:r>
            <a:endParaRPr sz="6000"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</a:t>
            </a:r>
            <a:endParaRPr dirty="0"/>
          </a:p>
        </p:txBody>
      </p:sp>
      <p:grpSp>
        <p:nvGrpSpPr>
          <p:cNvPr id="547" name="Google Shape;547;p32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Designul formei aplicatiei.</a:t>
            </a:r>
            <a:endParaRPr dirty="0"/>
          </a:p>
        </p:txBody>
      </p: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113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6"/>
          <p:cNvSpPr txBox="1">
            <a:spLocks noGrp="1"/>
          </p:cNvSpPr>
          <p:nvPr>
            <p:ph type="title"/>
          </p:nvPr>
        </p:nvSpPr>
        <p:spPr>
          <a:xfrm>
            <a:off x="714325" y="731400"/>
            <a:ext cx="3674700" cy="12453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Design-ul minimalist</a:t>
            </a:r>
            <a:endParaRPr dirty="0"/>
          </a:p>
        </p:txBody>
      </p:sp>
      <p:sp>
        <p:nvSpPr>
          <p:cNvPr id="1013" name="Google Shape;1013;p46"/>
          <p:cNvSpPr txBox="1">
            <a:spLocks noGrp="1"/>
          </p:cNvSpPr>
          <p:nvPr>
            <p:ph type="subTitle" idx="1"/>
          </p:nvPr>
        </p:nvSpPr>
        <p:spPr>
          <a:xfrm>
            <a:off x="714325" y="2754899"/>
            <a:ext cx="3674700" cy="9766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Am </a:t>
            </a:r>
            <a:r>
              <a:rPr lang="en-US" dirty="0" err="1"/>
              <a:t>creat</a:t>
            </a:r>
            <a:r>
              <a:rPr lang="en-US" dirty="0"/>
              <a:t> un design </a:t>
            </a:r>
            <a:r>
              <a:rPr lang="en-US" dirty="0" err="1"/>
              <a:t>simplu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am un </a:t>
            </a:r>
            <a:r>
              <a:rPr lang="en-US" dirty="0" err="1"/>
              <a:t>buton</a:t>
            </a:r>
            <a:r>
              <a:rPr lang="en-US" dirty="0"/>
              <a:t>, textbox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label-</a:t>
            </a:r>
            <a:r>
              <a:rPr lang="en-US" dirty="0" err="1"/>
              <a:t>uri</a:t>
            </a:r>
            <a:r>
              <a:rPr lang="en-US" dirty="0"/>
              <a:t> care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schimb</a:t>
            </a:r>
            <a:r>
              <a:rPr lang="en-US" dirty="0"/>
              <a:t> </a:t>
            </a:r>
            <a:r>
              <a:rPr lang="en-US" dirty="0" err="1"/>
              <a:t>textul</a:t>
            </a:r>
            <a:r>
              <a:rPr lang="en-US" dirty="0"/>
              <a:t> conform </a:t>
            </a:r>
            <a:r>
              <a:rPr lang="en-US" dirty="0" err="1"/>
              <a:t>datelor</a:t>
            </a:r>
            <a:r>
              <a:rPr lang="en-US" dirty="0"/>
              <a:t> din json file.</a:t>
            </a:r>
            <a:endParaRPr dirty="0"/>
          </a:p>
        </p:txBody>
      </p:sp>
      <p:grpSp>
        <p:nvGrpSpPr>
          <p:cNvPr id="1014" name="Google Shape;1014;p46"/>
          <p:cNvGrpSpPr/>
          <p:nvPr/>
        </p:nvGrpSpPr>
        <p:grpSpPr>
          <a:xfrm>
            <a:off x="4754850" y="887475"/>
            <a:ext cx="3763400" cy="3725700"/>
            <a:chOff x="4754850" y="887475"/>
            <a:chExt cx="3763400" cy="3725700"/>
          </a:xfrm>
        </p:grpSpPr>
        <p:sp>
          <p:nvSpPr>
            <p:cNvPr id="1015" name="Google Shape;1015;p46"/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6" name="Google Shape;1016;p46"/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1017" name="Google Shape;1017;p46"/>
              <p:cNvSpPr/>
              <p:nvPr/>
            </p:nvSpPr>
            <p:spPr>
              <a:xfrm>
                <a:off x="4754850" y="887475"/>
                <a:ext cx="3673733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18" name="Google Shape;1018;p46"/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19" name="Google Shape;1019;p46"/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20" name="Google Shape;1020;p46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21" name="Google Shape;1021;p46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022" name="Google Shape;1022;p46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3" name="Google Shape;1023;p46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024" name="Google Shape;1024;p46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pic>
        <p:nvPicPr>
          <p:cNvPr id="1025" name="Google Shape;1025;p46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12191" r="12191"/>
          <a:stretch/>
        </p:blipFill>
        <p:spPr>
          <a:xfrm>
            <a:off x="4784182" y="1253333"/>
            <a:ext cx="3644401" cy="3217801"/>
          </a:xfrm>
          <a:prstGeom prst="rect">
            <a:avLst/>
          </a:prstGeom>
        </p:spPr>
      </p:pic>
      <p:sp>
        <p:nvSpPr>
          <p:cNvPr id="1026" name="Google Shape;1026;p46"/>
          <p:cNvSpPr/>
          <p:nvPr/>
        </p:nvSpPr>
        <p:spPr>
          <a:xfrm>
            <a:off x="1500283" y="431258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46"/>
          <p:cNvSpPr/>
          <p:nvPr/>
        </p:nvSpPr>
        <p:spPr>
          <a:xfrm>
            <a:off x="1964428" y="41617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6"/>
          <p:cNvSpPr/>
          <p:nvPr/>
        </p:nvSpPr>
        <p:spPr>
          <a:xfrm>
            <a:off x="714314" y="400843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03</a:t>
            </a:r>
            <a:endParaRPr sz="6000"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o-RO" dirty="0"/>
              <a:t>App’s logic</a:t>
            </a:r>
            <a:endParaRPr dirty="0"/>
          </a:p>
        </p:txBody>
      </p:sp>
      <p:grpSp>
        <p:nvGrpSpPr>
          <p:cNvPr id="547" name="Google Shape;547;p32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Logica </a:t>
            </a:r>
            <a:r>
              <a:rPr lang="en-US" dirty="0" err="1"/>
              <a:t>aplicatiei</a:t>
            </a:r>
            <a:endParaRPr dirty="0"/>
          </a:p>
        </p:txBody>
      </p: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10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3"/>
          <p:cNvSpPr txBox="1">
            <a:spLocks noGrp="1"/>
          </p:cNvSpPr>
          <p:nvPr>
            <p:ph type="title"/>
          </p:nvPr>
        </p:nvSpPr>
        <p:spPr>
          <a:xfrm>
            <a:off x="768037" y="723550"/>
            <a:ext cx="4812491" cy="507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Form1.cs</a:t>
            </a:r>
            <a:endParaRPr sz="2800" dirty="0"/>
          </a:p>
        </p:txBody>
      </p:sp>
      <p:sp>
        <p:nvSpPr>
          <p:cNvPr id="896" name="Google Shape;896;p43"/>
          <p:cNvSpPr txBox="1">
            <a:spLocks noGrp="1"/>
          </p:cNvSpPr>
          <p:nvPr>
            <p:ph type="body" idx="1"/>
          </p:nvPr>
        </p:nvSpPr>
        <p:spPr>
          <a:xfrm>
            <a:off x="715850" y="1296021"/>
            <a:ext cx="5019900" cy="28690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7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btn_search_Click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7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sender,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EventArgs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pPr marL="139700" indent="0">
              <a:buNone/>
            </a:pPr>
            <a:r>
              <a:rPr lang="ro-RO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139700" indent="0">
              <a:buNone/>
            </a:pPr>
            <a:r>
              <a:rPr lang="ro-RO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getWeather();</a:t>
            </a:r>
          </a:p>
          <a:p>
            <a:pPr marL="139700" indent="0">
              <a:buNone/>
            </a:pPr>
            <a:r>
              <a:rPr lang="ro-RO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139700" indent="0">
              <a:buNone/>
            </a:pPr>
            <a:endParaRPr lang="ro-RO" sz="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39700" indent="0">
              <a:buNone/>
            </a:pPr>
            <a:r>
              <a:rPr lang="ro-RO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o-RO" sz="7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ro-RO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o-RO" sz="7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ro-RO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getWeather()</a:t>
            </a:r>
          </a:p>
          <a:p>
            <a:pPr marL="139700" indent="0">
              <a:buNone/>
            </a:pPr>
            <a:r>
              <a:rPr lang="ro-RO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139700" indent="0">
              <a:buNone/>
            </a:pP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WebClient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web = </a:t>
            </a:r>
            <a:r>
              <a:rPr lang="en-US" sz="7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WebClient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pPr marL="139700" indent="0">
              <a:buNone/>
            </a:pPr>
            <a:r>
              <a:rPr lang="ro-RO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pPr marL="139700" indent="0">
              <a:buNone/>
            </a:pP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url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7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.Format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700" dirty="0">
                <a:solidFill>
                  <a:srgbClr val="A31515"/>
                </a:solidFill>
                <a:latin typeface="Cascadia Mono" panose="020B0609020000020004" pitchFamily="49" charset="0"/>
              </a:rPr>
              <a:t>"https://api.openweathermap.org/data/2.5/</a:t>
            </a:r>
            <a:r>
              <a:rPr lang="en-US" sz="7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weather?q</a:t>
            </a:r>
            <a:r>
              <a:rPr lang="en-US" sz="700" dirty="0">
                <a:solidFill>
                  <a:srgbClr val="A31515"/>
                </a:solidFill>
                <a:latin typeface="Cascadia Mono" panose="020B0609020000020004" pitchFamily="49" charset="0"/>
              </a:rPr>
              <a:t>={0}&amp;</a:t>
            </a:r>
            <a:r>
              <a:rPr lang="en-US" sz="7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appid</a:t>
            </a:r>
            <a:r>
              <a:rPr lang="en-US" sz="700" dirty="0">
                <a:solidFill>
                  <a:srgbClr val="A31515"/>
                </a:solidFill>
                <a:latin typeface="Cascadia Mono" panose="020B0609020000020004" pitchFamily="49" charset="0"/>
              </a:rPr>
              <a:t>={1}"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TbCity.Text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APIKey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39700" indent="0">
              <a:buNone/>
            </a:pPr>
            <a:r>
              <a:rPr lang="ro-RO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ro-RO" sz="7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ro-RO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json = web.DownloadString(url);</a:t>
            </a:r>
          </a:p>
          <a:p>
            <a:pPr marL="139700" indent="0">
              <a:buNone/>
            </a:pPr>
            <a:r>
              <a:rPr lang="ro-RO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InfoWeather.root Info = JsonConvert.DeserializeObject&lt;InfoWeather.root&gt;(json);</a:t>
            </a:r>
          </a:p>
          <a:p>
            <a:pPr marL="139700" indent="0">
              <a:buNone/>
            </a:pP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lab_condition.Text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Info.weather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[0].main;</a:t>
            </a:r>
          </a:p>
          <a:p>
            <a:pPr marL="139700" indent="0">
              <a:buNone/>
            </a:pPr>
            <a:r>
              <a:rPr lang="ro-RO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lab_detail.Text = Info.weather[0].description;</a:t>
            </a:r>
          </a:p>
          <a:p>
            <a:pPr marL="139700" indent="0">
              <a:buNone/>
            </a:pPr>
            <a:r>
              <a:rPr lang="ro-RO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lab_sunset.Text = convertDateTime(Info.sys.sunset).ToString();</a:t>
            </a:r>
          </a:p>
          <a:p>
            <a:pPr marL="139700" indent="0">
              <a:buNone/>
            </a:pPr>
            <a:r>
              <a:rPr lang="ro-RO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lab_sunrise.Text = convertDateTime(Info.sys.sunrise).ToString();</a:t>
            </a:r>
          </a:p>
          <a:p>
            <a:pPr marL="139700" indent="0">
              <a:buNone/>
            </a:pPr>
            <a:r>
              <a:rPr lang="ro-RO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lab_windspeed.Text = Info.wind.speed.ToString();</a:t>
            </a:r>
          </a:p>
          <a:p>
            <a:pPr marL="139700" indent="0">
              <a:buNone/>
            </a:pPr>
            <a:r>
              <a:rPr lang="ro-RO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lab_pressure.Text = Info.main.pressure.ToString();</a:t>
            </a:r>
          </a:p>
          <a:p>
            <a:pPr marL="139700" indent="0">
              <a:buNone/>
            </a:pP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label_country.Text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Info.sys.country.ToString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139700" indent="0">
              <a:buNone/>
            </a:pPr>
            <a:r>
              <a:rPr lang="ro-RO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lab_deg.Text = Info.wind.deg.ToString();</a:t>
            </a:r>
          </a:p>
          <a:p>
            <a:pPr marL="139700" indent="0">
              <a:buNone/>
            </a:pPr>
            <a:r>
              <a:rPr lang="ro-RO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lab_temp_min.Text = Info.main.temp_min.ToString();</a:t>
            </a:r>
          </a:p>
          <a:p>
            <a:pPr marL="139700" indent="0">
              <a:buNone/>
            </a:pPr>
            <a:r>
              <a:rPr lang="ro-RO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lab_temp_max.Text = Info.main.temp_max.ToString();</a:t>
            </a:r>
          </a:p>
          <a:p>
            <a:pPr marL="139700" indent="0">
              <a:buNone/>
            </a:pPr>
            <a:endParaRPr lang="ro-RO" sz="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39700" indent="0">
              <a:buNone/>
            </a:pPr>
            <a:r>
              <a:rPr lang="ro-RO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pPr marL="139700" indent="0">
              <a:buNone/>
            </a:pPr>
            <a:r>
              <a:rPr lang="ro-RO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sz="500" dirty="0"/>
          </a:p>
        </p:txBody>
      </p:sp>
      <p:grpSp>
        <p:nvGrpSpPr>
          <p:cNvPr id="897" name="Google Shape;897;p43"/>
          <p:cNvGrpSpPr/>
          <p:nvPr/>
        </p:nvGrpSpPr>
        <p:grpSpPr>
          <a:xfrm>
            <a:off x="5918609" y="2672656"/>
            <a:ext cx="1646100" cy="1442143"/>
            <a:chOff x="7403363" y="1047512"/>
            <a:chExt cx="1646100" cy="1188900"/>
          </a:xfrm>
        </p:grpSpPr>
        <p:sp>
          <p:nvSpPr>
            <p:cNvPr id="898" name="Google Shape;898;p43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00" name="Google Shape;900;p43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21" name="Google Shape;921;p43"/>
          <p:cNvGrpSpPr/>
          <p:nvPr/>
        </p:nvGrpSpPr>
        <p:grpSpPr>
          <a:xfrm>
            <a:off x="5781717" y="1373927"/>
            <a:ext cx="1827475" cy="1051350"/>
            <a:chOff x="274188" y="1278048"/>
            <a:chExt cx="1827475" cy="1051350"/>
          </a:xfrm>
        </p:grpSpPr>
        <p:sp>
          <p:nvSpPr>
            <p:cNvPr id="922" name="Google Shape;922;p43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3" name="Google Shape;923;p43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924" name="Google Shape;924;p43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925" name="Google Shape;925;p43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31" name="Google Shape;931;p43"/>
          <p:cNvSpPr/>
          <p:nvPr/>
        </p:nvSpPr>
        <p:spPr>
          <a:xfrm>
            <a:off x="5047325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43"/>
          <p:cNvSpPr/>
          <p:nvPr/>
        </p:nvSpPr>
        <p:spPr>
          <a:xfrm>
            <a:off x="5272757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43"/>
          <p:cNvSpPr/>
          <p:nvPr/>
        </p:nvSpPr>
        <p:spPr>
          <a:xfrm>
            <a:off x="4160539" y="104461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962D22-7BD3-4D4D-AC19-30D4D4E1767D}"/>
              </a:ext>
            </a:extLst>
          </p:cNvPr>
          <p:cNvSpPr txBox="1"/>
          <p:nvPr/>
        </p:nvSpPr>
        <p:spPr>
          <a:xfrm>
            <a:off x="5795682" y="1580029"/>
            <a:ext cx="16775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Karla" pitchFamily="2" charset="0"/>
              </a:rPr>
              <a:t>Primul</a:t>
            </a:r>
            <a:r>
              <a:rPr lang="en-US" dirty="0">
                <a:latin typeface="Karla" pitchFamily="2" charset="0"/>
              </a:rPr>
              <a:t> </a:t>
            </a:r>
            <a:r>
              <a:rPr lang="en-US" dirty="0" err="1">
                <a:latin typeface="Karla" pitchFamily="2" charset="0"/>
              </a:rPr>
              <a:t>obiect</a:t>
            </a:r>
            <a:r>
              <a:rPr lang="en-US" dirty="0">
                <a:latin typeface="Karla" pitchFamily="2" charset="0"/>
              </a:rPr>
              <a:t> </a:t>
            </a:r>
            <a:r>
              <a:rPr lang="en-US" dirty="0" err="1">
                <a:latin typeface="Karla" pitchFamily="2" charset="0"/>
              </a:rPr>
              <a:t>defineste</a:t>
            </a:r>
            <a:r>
              <a:rPr lang="en-US" dirty="0">
                <a:latin typeface="Karla" pitchFamily="2" charset="0"/>
              </a:rPr>
              <a:t> </a:t>
            </a:r>
            <a:r>
              <a:rPr lang="en-US" dirty="0" err="1">
                <a:latin typeface="Karla" pitchFamily="2" charset="0"/>
              </a:rPr>
              <a:t>metoda</a:t>
            </a:r>
            <a:r>
              <a:rPr lang="en-US" dirty="0">
                <a:latin typeface="Karla" pitchFamily="2" charset="0"/>
              </a:rPr>
              <a:t> </a:t>
            </a:r>
            <a:r>
              <a:rPr lang="en-US" dirty="0" err="1">
                <a:latin typeface="Karla" pitchFamily="2" charset="0"/>
              </a:rPr>
              <a:t>getWeather</a:t>
            </a:r>
            <a:r>
              <a:rPr lang="en-US" dirty="0">
                <a:latin typeface="Karla" pitchFamily="2" charset="0"/>
              </a:rPr>
              <a:t>(). </a:t>
            </a:r>
            <a:endParaRPr lang="ro-RO" dirty="0">
              <a:latin typeface="Karl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6B4B7-6C6C-476F-B420-B5E187E5BC5E}"/>
              </a:ext>
            </a:extLst>
          </p:cNvPr>
          <p:cNvSpPr txBox="1"/>
          <p:nvPr/>
        </p:nvSpPr>
        <p:spPr>
          <a:xfrm>
            <a:off x="5918547" y="2894636"/>
            <a:ext cx="1544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600" dirty="0">
                <a:latin typeface="Karla" pitchFamily="2" charset="0"/>
              </a:rPr>
              <a:t>Metoda getWeather() este o metodă privată definită în fragmentul de cod pe care l-ați furnizat. Acesta este responsabil pentru preluarea informațiilor meteo din API-ul OpenWeatherMap pe baza orașului introdus într-o casetă de text (TbCity) și pentru actualizarea diferitelor etichete din interfața de utilizator cu datele preluate.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858</Words>
  <Application>Microsoft Office PowerPoint</Application>
  <PresentationFormat>On-screen Show (16:9)</PresentationFormat>
  <Paragraphs>74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Karla</vt:lpstr>
      <vt:lpstr>Arial</vt:lpstr>
      <vt:lpstr>Rubik Black</vt:lpstr>
      <vt:lpstr>Bebas Neue</vt:lpstr>
      <vt:lpstr>Consolas</vt:lpstr>
      <vt:lpstr>Cascadia Mono</vt:lpstr>
      <vt:lpstr>Soft Colors UI Design for Agencies by Slidesgo</vt:lpstr>
      <vt:lpstr>WeatherApp</vt:lpstr>
      <vt:lpstr>Aplicatie desktop meteo</vt:lpstr>
      <vt:lpstr>01</vt:lpstr>
      <vt:lpstr>01</vt:lpstr>
      <vt:lpstr>PowerPoint Presentation</vt:lpstr>
      <vt:lpstr>02</vt:lpstr>
      <vt:lpstr>Design-ul minimalist</vt:lpstr>
      <vt:lpstr>03</vt:lpstr>
      <vt:lpstr>Form1.cs</vt:lpstr>
      <vt:lpstr>04</vt:lpstr>
      <vt:lpstr>PowerPoint Presentation</vt:lpstr>
      <vt:lpstr>private void artanButton1_Click(object sender, EventArgs e)         {             String username, user_password;              username = tb_username.Text;             user_password = tb_password.Text;              try             {                 String querry = "SELECT *  FROM  Login_new WHERE username = '"+tb_username.Text+"' AND password = '"+tb_password.Text+"' ";                 SqlDataAdapter sda = new SqlDataAdapter(querry, conn);                  DataTable  dTable = new DataTable();                 sda.Fill(dTable);                  if(dTable.Rows.Count &gt; 0 )                  {                      username = tb_username.Text;                     user_password = tb_password.Text;                      //pagina ce trebuie pe care ne comutam                     Form1 form2 = new Form1();                     form2.Show();                     this.Hide();                 }                 else                 {                     MessageBox.Show("Invalid login details", "Error", MessageBoxButtons.OK, MessageBoxIcon.Error);                     tb_username.Clear();                     tb_password.Clear();                      //to focus username                     tb_username.Focus();                 }             }             catch             {                 MessageBox.Show("error");             }             finally             {                 conn.Close();             }         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Colors UI Design for Agencies</dc:title>
  <dc:creator>L36_Pc02</dc:creator>
  <cp:lastModifiedBy>L36_Pc02</cp:lastModifiedBy>
  <cp:revision>8</cp:revision>
  <dcterms:modified xsi:type="dcterms:W3CDTF">2023-05-25T07:07:03Z</dcterms:modified>
</cp:coreProperties>
</file>