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7" r:id="rId3"/>
    <p:sldId id="266" r:id="rId4"/>
    <p:sldId id="268" r:id="rId6"/>
    <p:sldId id="269" r:id="rId7"/>
    <p:sldId id="257" r:id="rId8"/>
    <p:sldId id="26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9E3AB-8062-47ED-BF75-8C9FC46DB1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1081E-7FC9-47D1-8281-D32AAB7AFE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1081E-7FC9-47D1-8281-D32AAB7AFE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7FFE-87B7-40CB-A1FD-BEC0AD3B2847}" type="datetime1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1B72-20DB-481D-B3C1-D93AA315926E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77FEF-CBC6-4AB5-BD4A-5FC37F5F269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1B72-20DB-481D-B3C1-D93AA31592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2A98-C158-45C7-B7D8-221FF0A7C74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1B72-20DB-481D-B3C1-D93AA31592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4624-6C34-4698-844E-C9C92A840A8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1B72-20DB-481D-B3C1-D93AA31592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3682-9AB0-4317-B5B5-0F5C2CEDA6F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1B72-20DB-481D-B3C1-D93AA315926E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3D7B-D88F-41A5-9C56-1E79E887F2B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1B72-20DB-481D-B3C1-D93AA31592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C815-8070-4289-B069-A051BCC4457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1B72-20DB-481D-B3C1-D93AA31592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712E5-5A42-4F69-B9D1-1F0E44E678FF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1B72-20DB-481D-B3C1-D93AA31592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4B27-1D72-407B-A366-AD8159BB76D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1B72-20DB-481D-B3C1-D93AA31592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407-2064-42F9-82CB-FBCE933578C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1B72-20DB-481D-B3C1-D93AA31592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09E5-FAC1-4BA3-92FE-19E9327A039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61B72-20DB-481D-B3C1-D93AA315926E}" type="slidenum">
              <a:rPr lang="zh-CN" altLang="en-US" smtClean="0"/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520FF1-F9E8-4E48-B32D-540165E87B89}" type="datetime1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61B72-20DB-481D-B3C1-D93AA315926E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367240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微耕实业  门禁专家 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zh-CN" altLang="en-US" dirty="0" smtClean="0"/>
              <a:t>应用云控制器 </a:t>
            </a:r>
            <a:br>
              <a:rPr lang="en-US" altLang="zh-CN" dirty="0" smtClean="0"/>
            </a:br>
            <a:r>
              <a:rPr lang="zh-CN" altLang="en-US" dirty="0" smtClean="0"/>
              <a:t>                                  </a:t>
            </a:r>
            <a:br>
              <a:rPr lang="en-US" altLang="zh-CN" dirty="0" smtClean="0"/>
            </a:br>
            <a:r>
              <a:rPr lang="zh-CN" altLang="en-US" dirty="0" smtClean="0"/>
              <a:t>开发二维码透传远程开门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79208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开发二维码透传远程开门</a:t>
            </a:r>
            <a:endParaRPr lang="en-US" altLang="zh-CN" sz="4000" dirty="0">
              <a:latin typeface="+mj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3891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latin typeface="+mn-ea"/>
              </a:rPr>
              <a:t>说明</a:t>
            </a:r>
            <a:endParaRPr lang="en-US" altLang="zh-CN" sz="1800" b="1" dirty="0" smtClean="0">
              <a:latin typeface="+mn-ea"/>
            </a:endParaRPr>
          </a:p>
          <a:p>
            <a:pPr>
              <a:buNone/>
            </a:pPr>
            <a:endParaRPr lang="en-US" altLang="zh-CN" sz="500" dirty="0" smtClean="0">
              <a:latin typeface="+mn-ea"/>
            </a:endParaRPr>
          </a:p>
          <a:p>
            <a:pPr>
              <a:buNone/>
            </a:pPr>
            <a:r>
              <a:rPr lang="en-US" altLang="zh-CN" sz="1100" dirty="0" smtClean="0">
                <a:latin typeface="+mn-ea"/>
              </a:rPr>
              <a:t>1、</a:t>
            </a:r>
            <a:r>
              <a:rPr lang="zh-CN" altLang="en-US" sz="1100" dirty="0" smtClean="0">
                <a:latin typeface="+mn-ea"/>
              </a:rPr>
              <a:t>基于 </a:t>
            </a:r>
            <a:r>
              <a:rPr lang="zh-CN" altLang="en-US" sz="1100" dirty="0" smtClean="0">
                <a:solidFill>
                  <a:srgbClr val="FF0000"/>
                </a:solidFill>
                <a:latin typeface="+mn-ea"/>
              </a:rPr>
              <a:t>云服务器项目 </a:t>
            </a:r>
            <a:r>
              <a:rPr lang="zh-CN" altLang="en-US" sz="1100" dirty="0" smtClean="0">
                <a:latin typeface="+mn-ea"/>
              </a:rPr>
              <a:t>开发，适合二维码规则自己定义。</a:t>
            </a:r>
            <a:endParaRPr lang="en-US" altLang="zh-CN" sz="1100" dirty="0" smtClean="0">
              <a:solidFill>
                <a:srgbClr val="FF0000"/>
              </a:solidFill>
              <a:latin typeface="+mn-ea"/>
            </a:endParaRPr>
          </a:p>
          <a:p>
            <a:pPr>
              <a:buNone/>
            </a:pPr>
            <a:endParaRPr lang="en-US" altLang="zh-CN" sz="500" dirty="0" smtClean="0">
              <a:latin typeface="+mn-ea"/>
            </a:endParaRPr>
          </a:p>
          <a:p>
            <a:pPr>
              <a:buNone/>
            </a:pPr>
            <a:r>
              <a:rPr lang="en-US" altLang="zh-CN" sz="1100" dirty="0" smtClean="0">
                <a:latin typeface="+mn-ea"/>
              </a:rPr>
              <a:t>2、</a:t>
            </a:r>
            <a:r>
              <a:rPr lang="zh-CN" altLang="en-US" sz="1100" dirty="0" smtClean="0">
                <a:latin typeface="+mn-ea"/>
              </a:rPr>
              <a:t>云平台使用的是阿里云。</a:t>
            </a:r>
            <a:endParaRPr lang="en-US" altLang="zh-CN" sz="1100" dirty="0" smtClean="0">
              <a:solidFill>
                <a:srgbClr val="FF0000"/>
              </a:solidFill>
              <a:latin typeface="+mn-ea"/>
            </a:endParaRPr>
          </a:p>
          <a:p>
            <a:pPr>
              <a:buNone/>
            </a:pPr>
            <a:r>
              <a:rPr lang="zh-CN" altLang="en-US" sz="1600" dirty="0" smtClean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en-US" sz="1100" dirty="0" smtClean="0">
                <a:solidFill>
                  <a:srgbClr val="FF0000"/>
                </a:solidFill>
                <a:latin typeface="+mn-ea"/>
              </a:rPr>
              <a:t>云服务器 公网</a:t>
            </a:r>
            <a:r>
              <a:rPr lang="en-US" altLang="zh-CN" sz="11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100" dirty="0" smtClean="0">
                <a:solidFill>
                  <a:srgbClr val="FF0000"/>
                </a:solidFill>
                <a:latin typeface="+mn-ea"/>
              </a:rPr>
              <a:t>外网</a:t>
            </a:r>
            <a:r>
              <a:rPr lang="en-US" altLang="zh-CN" sz="1100" dirty="0" smtClean="0">
                <a:solidFill>
                  <a:srgbClr val="FF0000"/>
                </a:solidFill>
                <a:latin typeface="+mn-ea"/>
              </a:rPr>
              <a:t>)IP</a:t>
            </a:r>
            <a:r>
              <a:rPr lang="zh-CN" altLang="en-US" sz="1100" dirty="0" smtClean="0">
                <a:latin typeface="+mn-ea"/>
              </a:rPr>
              <a:t>是</a:t>
            </a:r>
            <a:r>
              <a:rPr lang="en-US" altLang="zh-CN" sz="1100" dirty="0" smtClean="0">
                <a:latin typeface="+mn-ea"/>
              </a:rPr>
              <a:t>:</a:t>
            </a:r>
            <a:r>
              <a:rPr lang="en-US" altLang="zh-CN" sz="11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</a:rPr>
              <a:t>47.106.194.208</a:t>
            </a:r>
            <a:endParaRPr lang="en-US" altLang="zh-CN" sz="1600" b="1" dirty="0" smtClean="0">
              <a:solidFill>
                <a:srgbClr val="FF0000"/>
              </a:solidFill>
              <a:latin typeface="+mn-ea"/>
            </a:endParaRPr>
          </a:p>
          <a:p>
            <a:pPr>
              <a:buNone/>
            </a:pPr>
            <a:r>
              <a:rPr lang="zh-CN" altLang="en-US" sz="1600" b="1" dirty="0" smtClean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en-US" sz="1100" dirty="0" smtClean="0">
                <a:solidFill>
                  <a:srgbClr val="FF0000"/>
                </a:solidFill>
                <a:latin typeface="+mn-ea"/>
              </a:rPr>
              <a:t>云服务器 私有</a:t>
            </a:r>
            <a:r>
              <a:rPr lang="en-US" altLang="zh-CN" sz="11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100" dirty="0" smtClean="0">
                <a:solidFill>
                  <a:srgbClr val="FF0000"/>
                </a:solidFill>
                <a:latin typeface="+mn-ea"/>
              </a:rPr>
              <a:t>内网</a:t>
            </a:r>
            <a:r>
              <a:rPr lang="en-US" altLang="zh-CN" sz="1100" dirty="0" smtClean="0">
                <a:solidFill>
                  <a:srgbClr val="FF0000"/>
                </a:solidFill>
                <a:latin typeface="+mn-ea"/>
              </a:rPr>
              <a:t>)IP</a:t>
            </a:r>
            <a:r>
              <a:rPr lang="zh-CN" altLang="en-US" sz="1100" dirty="0" smtClean="0">
                <a:latin typeface="+mn-ea"/>
              </a:rPr>
              <a:t>是</a:t>
            </a:r>
            <a:r>
              <a:rPr lang="en-US" altLang="zh-CN" sz="1100" dirty="0" smtClean="0">
                <a:latin typeface="+mn-ea"/>
              </a:rPr>
              <a:t>:</a:t>
            </a:r>
            <a:r>
              <a:rPr lang="en-US" altLang="zh-CN" sz="11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</a:rPr>
              <a:t>172.18.124.25</a:t>
            </a:r>
            <a:endParaRPr lang="en-US" altLang="zh-CN" sz="1600" b="1" dirty="0" smtClean="0">
              <a:solidFill>
                <a:srgbClr val="FF0000"/>
              </a:solidFill>
              <a:latin typeface="+mn-ea"/>
            </a:endParaRPr>
          </a:p>
          <a:p>
            <a:pPr>
              <a:buNone/>
            </a:pPr>
            <a:endParaRPr lang="en-US" altLang="zh-CN" sz="500" dirty="0" smtClean="0">
              <a:latin typeface="+mn-ea"/>
            </a:endParaRPr>
          </a:p>
          <a:p>
            <a:pPr>
              <a:buNone/>
            </a:pPr>
            <a:r>
              <a:rPr lang="en-US" altLang="zh-CN" sz="1100" dirty="0" smtClean="0">
                <a:latin typeface="+mn-ea"/>
              </a:rPr>
              <a:t>3、</a:t>
            </a:r>
            <a:r>
              <a:rPr lang="zh-CN" altLang="en-US" sz="1100" dirty="0" smtClean="0">
                <a:latin typeface="+mn-ea"/>
              </a:rPr>
              <a:t>门禁 </a:t>
            </a:r>
            <a:r>
              <a:rPr lang="zh-CN" altLang="en-US" sz="1100" dirty="0" smtClean="0">
                <a:solidFill>
                  <a:srgbClr val="FF0000"/>
                </a:solidFill>
                <a:latin typeface="+mn-ea"/>
              </a:rPr>
              <a:t>控制器</a:t>
            </a:r>
            <a:r>
              <a:rPr lang="en-US" altLang="zh-CN" sz="1100" dirty="0" smtClean="0">
                <a:solidFill>
                  <a:srgbClr val="FF0000"/>
                </a:solidFill>
                <a:latin typeface="+mn-ea"/>
              </a:rPr>
              <a:t>SN </a:t>
            </a:r>
            <a:r>
              <a:rPr lang="zh-CN" altLang="en-US" sz="1100" dirty="0" smtClean="0">
                <a:latin typeface="+mn-ea"/>
              </a:rPr>
              <a:t>是</a:t>
            </a:r>
            <a:r>
              <a:rPr lang="en-US" altLang="zh-CN" sz="1100" dirty="0" smtClean="0">
                <a:latin typeface="+mn-ea"/>
              </a:rPr>
              <a:t>:</a:t>
            </a:r>
            <a:r>
              <a:rPr lang="en-US" altLang="zh-CN" sz="11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</a:rPr>
              <a:t>253118850</a:t>
            </a:r>
            <a:endParaRPr lang="en-US" altLang="zh-CN" sz="1600" b="1" dirty="0" smtClean="0">
              <a:solidFill>
                <a:srgbClr val="FF0000"/>
              </a:solidFill>
              <a:latin typeface="+mn-ea"/>
            </a:endParaRPr>
          </a:p>
          <a:p>
            <a:pPr>
              <a:buNone/>
            </a:pP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1" dirty="0" smtClean="0"/>
              <a:t>步聚</a:t>
            </a:r>
            <a:endParaRPr lang="en-US" altLang="zh-CN" sz="18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500" b="1" dirty="0" smtClean="0"/>
          </a:p>
          <a:p>
            <a:pPr>
              <a:buNone/>
            </a:pPr>
            <a:r>
              <a:rPr lang="en-US" altLang="zh-CN" sz="1100" dirty="0" smtClean="0">
                <a:latin typeface="+mn-ea"/>
              </a:rPr>
              <a:t>1、</a:t>
            </a:r>
            <a:r>
              <a:rPr lang="zh-CN" altLang="en-US" sz="1100" dirty="0" smtClean="0">
                <a:latin typeface="+mn-ea"/>
              </a:rPr>
              <a:t>本地端 </a:t>
            </a:r>
            <a:r>
              <a:rPr lang="en-US" altLang="zh-CN" sz="1100" dirty="0" smtClean="0">
                <a:latin typeface="+mn-ea"/>
              </a:rPr>
              <a:t>– </a:t>
            </a:r>
            <a:r>
              <a:rPr lang="zh-CN" altLang="en-US" sz="1100" dirty="0" smtClean="0">
                <a:latin typeface="+mn-ea"/>
              </a:rPr>
              <a:t>配置门禁控制器。</a:t>
            </a:r>
            <a:endParaRPr lang="en-US" altLang="zh-CN" sz="1100" dirty="0" smtClean="0">
              <a:latin typeface="+mn-ea"/>
            </a:endParaRPr>
          </a:p>
          <a:p>
            <a:pPr>
              <a:buNone/>
            </a:pPr>
            <a:endParaRPr lang="en-US" altLang="zh-CN" sz="500" dirty="0" smtClean="0">
              <a:latin typeface="+mn-ea"/>
            </a:endParaRPr>
          </a:p>
          <a:p>
            <a:pPr>
              <a:buNone/>
            </a:pPr>
            <a:r>
              <a:rPr lang="en-US" altLang="zh-CN" sz="1100" dirty="0" smtClean="0">
                <a:latin typeface="+mn-ea"/>
              </a:rPr>
              <a:t>2、</a:t>
            </a:r>
            <a:r>
              <a:rPr lang="zh-CN" altLang="en-US" sz="1100" dirty="0" smtClean="0">
                <a:latin typeface="+mn-ea"/>
              </a:rPr>
              <a:t>服务器端 </a:t>
            </a:r>
            <a:r>
              <a:rPr lang="en-US" altLang="zh-CN" sz="1100" dirty="0" smtClean="0">
                <a:latin typeface="+mn-ea"/>
              </a:rPr>
              <a:t>– </a:t>
            </a:r>
            <a:r>
              <a:rPr lang="zh-CN" altLang="en-US" sz="1100" dirty="0" smtClean="0">
                <a:latin typeface="+mn-ea"/>
              </a:rPr>
              <a:t>接收二维码数据并远程开门。</a:t>
            </a:r>
            <a:endParaRPr lang="en-US" altLang="zh-CN" sz="1100" dirty="0" smtClean="0">
              <a:latin typeface="+mn-ea"/>
            </a:endParaRPr>
          </a:p>
          <a:p>
            <a:pPr>
              <a:buNone/>
            </a:pPr>
            <a:endParaRPr lang="zh-CN" altLang="en-US" sz="11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2008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一 本地端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配置控制器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6064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100" dirty="0" smtClean="0">
                <a:latin typeface="+mn-ea"/>
              </a:rPr>
              <a:t>在本地端配置 控制器</a:t>
            </a:r>
            <a:r>
              <a:rPr lang="en-US" altLang="zh-CN" sz="1100" dirty="0" smtClean="0">
                <a:latin typeface="+mn-ea"/>
              </a:rPr>
              <a:t>IP </a:t>
            </a:r>
            <a:r>
              <a:rPr lang="zh-CN" altLang="en-US" sz="1100" dirty="0" smtClean="0">
                <a:latin typeface="+mn-ea"/>
              </a:rPr>
              <a:t>和 接收服务器</a:t>
            </a:r>
            <a:r>
              <a:rPr lang="en-US" altLang="zh-CN" sz="1100" dirty="0" smtClean="0">
                <a:latin typeface="+mn-ea"/>
              </a:rPr>
              <a:t>IP。</a:t>
            </a:r>
            <a:endParaRPr lang="en-US" altLang="zh-CN" sz="1100" dirty="0" smtClean="0">
              <a:latin typeface="+mn-ea"/>
            </a:endParaRPr>
          </a:p>
          <a:p>
            <a:pPr>
              <a:buNone/>
            </a:pPr>
            <a:r>
              <a:rPr lang="zh-CN" altLang="en-US" sz="1100" dirty="0" smtClean="0">
                <a:latin typeface="+mn-ea"/>
              </a:rPr>
              <a:t>在</a:t>
            </a:r>
            <a:r>
              <a:rPr lang="zh-CN" altLang="en-US" sz="1100" dirty="0" smtClean="0">
                <a:solidFill>
                  <a:srgbClr val="FF0000"/>
                </a:solidFill>
                <a:latin typeface="+mn-ea"/>
              </a:rPr>
              <a:t> 本地 </a:t>
            </a:r>
            <a:r>
              <a:rPr lang="zh-CN" altLang="en-US" sz="1100" dirty="0" smtClean="0">
                <a:latin typeface="+mn-ea"/>
              </a:rPr>
              <a:t>电脑上</a:t>
            </a:r>
            <a:r>
              <a:rPr lang="en-US" altLang="zh-CN" sz="1100" dirty="0" smtClean="0">
                <a:latin typeface="+mn-ea"/>
              </a:rPr>
              <a:t> </a:t>
            </a:r>
            <a:r>
              <a:rPr lang="zh-CN" altLang="en-US" sz="1100" dirty="0" smtClean="0">
                <a:latin typeface="+mn-ea"/>
              </a:rPr>
              <a:t>打开云服务器项目，</a:t>
            </a:r>
            <a:r>
              <a:rPr lang="zh-CN" altLang="zh-CN" sz="1100" dirty="0" smtClean="0">
                <a:latin typeface="+mn-ea"/>
              </a:rPr>
              <a:t>运行“</a:t>
            </a:r>
            <a:r>
              <a:rPr lang="en-US" altLang="zh-CN" sz="1100" dirty="0" smtClean="0">
                <a:latin typeface="+mn-ea"/>
              </a:rPr>
              <a:t>WGController32_CSharp.exe</a:t>
            </a:r>
            <a:r>
              <a:rPr lang="zh-CN" altLang="zh-CN" sz="1100" dirty="0" smtClean="0">
                <a:latin typeface="+mn-ea"/>
              </a:rPr>
              <a:t>”。</a:t>
            </a:r>
            <a:endParaRPr lang="en-US" altLang="zh-CN" sz="1100" dirty="0" smtClean="0">
              <a:solidFill>
                <a:srgbClr val="FF0000"/>
              </a:solidFill>
              <a:latin typeface="+mn-ea"/>
            </a:endParaRPr>
          </a:p>
          <a:p>
            <a:pPr>
              <a:buNone/>
            </a:pPr>
            <a:r>
              <a:rPr lang="zh-CN" altLang="zh-CN" sz="1100" dirty="0" smtClean="0">
                <a:solidFill>
                  <a:srgbClr val="FF0000"/>
                </a:solidFill>
                <a:latin typeface="+mn-ea"/>
              </a:rPr>
              <a:t>打开路径</a:t>
            </a:r>
            <a:r>
              <a:rPr lang="zh-CN" altLang="zh-CN" sz="1100" dirty="0" smtClean="0">
                <a:latin typeface="+mn-ea"/>
              </a:rPr>
              <a:t>：“云服务器项目</a:t>
            </a:r>
            <a:r>
              <a:rPr lang="en-US" altLang="zh-CN" sz="1100" dirty="0" smtClean="0">
                <a:latin typeface="+mn-ea"/>
              </a:rPr>
              <a:t>\</a:t>
            </a:r>
            <a:r>
              <a:rPr lang="zh-CN" altLang="en-US" sz="1100" dirty="0" smtClean="0">
                <a:latin typeface="+mn-ea"/>
              </a:rPr>
              <a:t>项目源代码</a:t>
            </a:r>
            <a:r>
              <a:rPr lang="en-US" altLang="zh-CN" sz="1100" dirty="0" smtClean="0">
                <a:latin typeface="+mn-ea"/>
              </a:rPr>
              <a:t>\</a:t>
            </a:r>
            <a:r>
              <a:rPr lang="zh-CN" altLang="zh-CN" sz="1100" dirty="0" smtClean="0">
                <a:solidFill>
                  <a:srgbClr val="FF0000"/>
                </a:solidFill>
                <a:latin typeface="+mn-ea"/>
              </a:rPr>
              <a:t>控制器端</a:t>
            </a:r>
            <a:r>
              <a:rPr lang="en-US" altLang="zh-CN" sz="1100" dirty="0" smtClean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zh-CN" sz="1100" dirty="0" smtClean="0">
                <a:solidFill>
                  <a:srgbClr val="FF0000"/>
                </a:solidFill>
                <a:latin typeface="+mn-ea"/>
              </a:rPr>
              <a:t>设置</a:t>
            </a:r>
            <a:r>
              <a:rPr lang="en-US" altLang="zh-CN" sz="1100" dirty="0" smtClean="0">
                <a:latin typeface="+mn-ea"/>
              </a:rPr>
              <a:t>\WGController32_CSharp\bin\Release</a:t>
            </a:r>
            <a:r>
              <a:rPr lang="zh-CN" altLang="zh-CN" sz="1100" dirty="0" smtClean="0">
                <a:latin typeface="+mn-ea"/>
              </a:rPr>
              <a:t>”。</a:t>
            </a:r>
            <a:endParaRPr lang="en-US" altLang="zh-CN" sz="1100" dirty="0" smtClean="0">
              <a:latin typeface="+mn-ea"/>
            </a:endParaRPr>
          </a:p>
          <a:p>
            <a:pPr>
              <a:buNone/>
            </a:pPr>
            <a:endParaRPr lang="en-US" altLang="zh-CN" sz="500" dirty="0" smtClean="0">
              <a:latin typeface="+mn-ea"/>
            </a:endParaRPr>
          </a:p>
          <a:p>
            <a:pPr>
              <a:buNone/>
            </a:pPr>
            <a:r>
              <a:rPr lang="en-US" altLang="zh-CN" sz="1100" dirty="0" smtClean="0">
                <a:latin typeface="+mn-ea"/>
              </a:rPr>
              <a:t>1、</a:t>
            </a:r>
            <a:r>
              <a:rPr lang="zh-CN" altLang="en-US" sz="1100" dirty="0" smtClean="0">
                <a:latin typeface="+mn-ea"/>
              </a:rPr>
              <a:t>单击</a:t>
            </a:r>
            <a:r>
              <a:rPr lang="en-US" altLang="zh-CN" sz="1100" dirty="0" smtClean="0">
                <a:latin typeface="+mn-ea"/>
              </a:rPr>
              <a:t>“Configure</a:t>
            </a:r>
            <a:r>
              <a:rPr lang="zh-CN" altLang="en-US" sz="1100" dirty="0" smtClean="0">
                <a:latin typeface="+mn-ea"/>
              </a:rPr>
              <a:t>设置</a:t>
            </a:r>
            <a:r>
              <a:rPr lang="en-US" altLang="zh-CN" sz="1100" dirty="0" smtClean="0">
                <a:latin typeface="+mn-ea"/>
              </a:rPr>
              <a:t>”</a:t>
            </a:r>
            <a:r>
              <a:rPr lang="zh-CN" altLang="zh-CN" sz="1100" dirty="0" smtClean="0">
                <a:latin typeface="+mn-ea"/>
              </a:rPr>
              <a:t>。</a:t>
            </a:r>
            <a:endParaRPr lang="en-US" altLang="zh-CN" sz="1100" dirty="0" smtClean="0">
              <a:latin typeface="+mn-ea"/>
            </a:endParaRPr>
          </a:p>
          <a:p>
            <a:pPr>
              <a:buNone/>
            </a:pPr>
            <a:endParaRPr lang="en-US" altLang="zh-CN" sz="500" dirty="0" smtClean="0">
              <a:latin typeface="+mn-ea"/>
            </a:endParaRPr>
          </a:p>
          <a:p>
            <a:pPr>
              <a:buNone/>
            </a:pPr>
            <a:r>
              <a:rPr lang="en-US" altLang="zh-CN" sz="1100" dirty="0" smtClean="0">
                <a:latin typeface="+mn-ea"/>
              </a:rPr>
              <a:t>2、</a:t>
            </a:r>
            <a:r>
              <a:rPr lang="zh-CN" altLang="en-US" sz="1100" dirty="0" smtClean="0">
                <a:latin typeface="+mn-ea"/>
              </a:rPr>
              <a:t>单击</a:t>
            </a:r>
            <a:r>
              <a:rPr lang="en-US" altLang="zh-CN" sz="1100" dirty="0" smtClean="0">
                <a:latin typeface="+mn-ea"/>
              </a:rPr>
              <a:t>“</a:t>
            </a:r>
            <a:r>
              <a:rPr lang="zh-CN" altLang="en-US" sz="1100" dirty="0" smtClean="0">
                <a:latin typeface="+mn-ea"/>
              </a:rPr>
              <a:t>推荐配置</a:t>
            </a:r>
            <a:r>
              <a:rPr lang="en-US" altLang="zh-CN" sz="1100" dirty="0" smtClean="0">
                <a:latin typeface="+mn-ea"/>
              </a:rPr>
              <a:t>”</a:t>
            </a:r>
            <a:r>
              <a:rPr lang="zh-CN" altLang="zh-CN" sz="1100" dirty="0" smtClean="0">
                <a:latin typeface="+mn-ea"/>
              </a:rPr>
              <a:t>。</a:t>
            </a:r>
            <a:endParaRPr lang="en-US" altLang="zh-CN" sz="1100" dirty="0" smtClean="0">
              <a:latin typeface="+mn-ea"/>
            </a:endParaRPr>
          </a:p>
          <a:p>
            <a:pPr>
              <a:buNone/>
            </a:pPr>
            <a:endParaRPr lang="en-US" altLang="zh-CN" sz="500" dirty="0" smtClean="0">
              <a:latin typeface="+mn-ea"/>
            </a:endParaRPr>
          </a:p>
          <a:p>
            <a:pPr>
              <a:buNone/>
            </a:pPr>
            <a:r>
              <a:rPr lang="en-US" altLang="zh-CN" sz="1100" dirty="0" smtClean="0">
                <a:latin typeface="+mn-ea"/>
              </a:rPr>
              <a:t>3、</a:t>
            </a:r>
            <a:r>
              <a:rPr lang="zh-CN" altLang="en-US" sz="1100" dirty="0" smtClean="0">
                <a:latin typeface="+mn-ea"/>
              </a:rPr>
              <a:t>填写 </a:t>
            </a:r>
            <a:r>
              <a:rPr lang="en-US" altLang="zh-CN" sz="1100" dirty="0" smtClean="0">
                <a:latin typeface="+mn-ea"/>
              </a:rPr>
              <a:t>“</a:t>
            </a:r>
            <a:r>
              <a:rPr lang="zh-CN" altLang="en-US" sz="1100" dirty="0" smtClean="0">
                <a:solidFill>
                  <a:srgbClr val="FF0000"/>
                </a:solidFill>
                <a:latin typeface="+mn-ea"/>
              </a:rPr>
              <a:t>接收服务器</a:t>
            </a:r>
            <a:r>
              <a:rPr lang="en-US" altLang="zh-CN" sz="1100" dirty="0" smtClean="0">
                <a:solidFill>
                  <a:srgbClr val="FF0000"/>
                </a:solidFill>
                <a:latin typeface="+mn-ea"/>
              </a:rPr>
              <a:t>IP</a:t>
            </a:r>
            <a:r>
              <a:rPr lang="en-US" altLang="zh-CN" sz="1100" dirty="0" smtClean="0">
                <a:latin typeface="+mn-ea"/>
              </a:rPr>
              <a:t>” </a:t>
            </a:r>
            <a:r>
              <a:rPr lang="zh-CN" altLang="zh-CN" sz="1100" dirty="0" smtClean="0">
                <a:latin typeface="+mn-ea"/>
              </a:rPr>
              <a:t>。</a:t>
            </a:r>
            <a:endParaRPr lang="en-US" altLang="zh-CN" sz="1100" dirty="0" smtClean="0">
              <a:latin typeface="+mn-ea"/>
            </a:endParaRPr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2363" y="2276872"/>
            <a:ext cx="8964133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圆角矩形标注 7"/>
          <p:cNvSpPr/>
          <p:nvPr/>
        </p:nvSpPr>
        <p:spPr>
          <a:xfrm>
            <a:off x="4860032" y="5085184"/>
            <a:ext cx="1763688" cy="504056"/>
          </a:xfrm>
          <a:prstGeom prst="wedgeRoundRectCallout">
            <a:avLst>
              <a:gd name="adj1" fmla="val 63669"/>
              <a:gd name="adj2" fmla="val -112472"/>
              <a:gd name="adj3" fmla="val 1666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  <a:latin typeface="+mn-ea"/>
              </a:rPr>
              <a:t>47.106.194.208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2008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二 本地端 </a:t>
            </a:r>
            <a:r>
              <a:rPr lang="en-US" altLang="zh-CN" sz="4000" dirty="0" smtClean="0"/>
              <a:t>–</a:t>
            </a:r>
            <a:r>
              <a:rPr lang="zh-CN" altLang="en-US" sz="4000" dirty="0" smtClean="0"/>
              <a:t> 启用二维码透传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6064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100" dirty="0" smtClean="0">
                <a:latin typeface="+mn-ea"/>
              </a:rPr>
              <a:t>在本地端</a:t>
            </a:r>
            <a:r>
              <a:rPr lang="zh-CN" altLang="zh-CN" sz="1100" dirty="0" smtClean="0"/>
              <a:t>登陆</a:t>
            </a:r>
            <a:r>
              <a:rPr lang="zh-CN" altLang="zh-CN" sz="1100" dirty="0" smtClean="0">
                <a:latin typeface="+mn-ea"/>
              </a:rPr>
              <a:t>“</a:t>
            </a:r>
            <a:r>
              <a:rPr lang="zh-CN" altLang="zh-CN" sz="1100" b="1" dirty="0" smtClean="0"/>
              <a:t>专业智能门禁管理系统</a:t>
            </a:r>
            <a:r>
              <a:rPr lang="en-US" altLang="zh-CN" sz="1100" dirty="0" smtClean="0">
                <a:latin typeface="+mn-ea"/>
              </a:rPr>
              <a:t>”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pPr>
              <a:buNone/>
            </a:pPr>
            <a:r>
              <a:rPr lang="zh-CN" altLang="zh-CN" sz="1100" dirty="0" smtClean="0">
                <a:latin typeface="+mn-ea"/>
              </a:rPr>
              <a:t>单击“设置</a:t>
            </a:r>
            <a:r>
              <a:rPr lang="en-US" altLang="zh-CN" sz="1100" dirty="0" smtClean="0">
                <a:latin typeface="+mn-ea"/>
              </a:rPr>
              <a:t>”–&gt;</a:t>
            </a:r>
            <a:r>
              <a:rPr lang="zh-CN" altLang="zh-CN" sz="1100" dirty="0" smtClean="0">
                <a:latin typeface="+mn-ea"/>
              </a:rPr>
              <a:t>“控制器</a:t>
            </a:r>
            <a:r>
              <a:rPr lang="en-US" altLang="zh-CN" sz="1100" dirty="0" smtClean="0">
                <a:latin typeface="+mn-ea"/>
              </a:rPr>
              <a:t>”–&gt;</a:t>
            </a:r>
            <a:r>
              <a:rPr lang="zh-CN" altLang="zh-CN" sz="1100" dirty="0" smtClean="0">
                <a:latin typeface="+mn-ea"/>
              </a:rPr>
              <a:t>“搜索</a:t>
            </a:r>
            <a:r>
              <a:rPr lang="en-US" altLang="zh-CN" sz="1100" dirty="0" smtClean="0">
                <a:latin typeface="+mn-ea"/>
              </a:rPr>
              <a:t>”</a:t>
            </a:r>
            <a:r>
              <a:rPr lang="zh-CN" altLang="zh-CN" sz="1100" dirty="0" smtClean="0">
                <a:latin typeface="+mn-ea"/>
              </a:rPr>
              <a:t>，</a:t>
            </a:r>
            <a:r>
              <a:rPr lang="zh-CN" altLang="zh-CN" sz="1100" dirty="0" smtClean="0">
                <a:latin typeface="+mn-ea"/>
              </a:rPr>
              <a:t>按</a:t>
            </a:r>
            <a:r>
              <a:rPr lang="en-US" altLang="zh-CN" sz="1100" dirty="0" smtClean="0">
                <a:latin typeface="+mn-ea"/>
              </a:rPr>
              <a:t>Ctrl + Shift + Q</a:t>
            </a:r>
            <a:r>
              <a:rPr lang="zh-CN" altLang="en-US" sz="1100" dirty="0" smtClean="0">
                <a:latin typeface="+mn-ea"/>
              </a:rPr>
              <a:t>，输</a:t>
            </a:r>
            <a:r>
              <a:rPr lang="en-US" altLang="zh-CN" sz="1100" dirty="0" smtClean="0">
                <a:latin typeface="+mn-ea"/>
              </a:rPr>
              <a:t>5678，</a:t>
            </a:r>
            <a:r>
              <a:rPr lang="zh-CN" altLang="en-US" sz="1100" dirty="0" smtClean="0">
                <a:latin typeface="+mn-ea"/>
              </a:rPr>
              <a:t>再按</a:t>
            </a:r>
            <a:r>
              <a:rPr lang="zh-CN" altLang="zh-CN" sz="1100" dirty="0" smtClean="0">
                <a:latin typeface="+mn-ea"/>
              </a:rPr>
              <a:t>鼠标</a:t>
            </a:r>
            <a:r>
              <a:rPr lang="zh-CN" altLang="zh-CN" sz="1100" dirty="0" smtClean="0">
                <a:latin typeface="+mn-ea"/>
              </a:rPr>
              <a:t>右键，</a:t>
            </a:r>
            <a:r>
              <a:rPr lang="zh-CN" altLang="zh-CN" sz="1100" dirty="0" smtClean="0">
                <a:latin typeface="+mn-ea"/>
              </a:rPr>
              <a:t>选</a:t>
            </a:r>
            <a:r>
              <a:rPr lang="zh-CN" altLang="zh-CN" sz="1100" dirty="0" smtClean="0">
                <a:latin typeface="+mn-ea"/>
              </a:rPr>
              <a:t>“</a:t>
            </a:r>
            <a:r>
              <a:rPr lang="zh-CN" altLang="en-US" sz="1100" dirty="0" smtClean="0">
                <a:latin typeface="+mn-ea"/>
              </a:rPr>
              <a:t>其他工具</a:t>
            </a:r>
            <a:r>
              <a:rPr lang="en-US" altLang="zh-CN" sz="1100" dirty="0" smtClean="0">
                <a:latin typeface="+mn-ea"/>
              </a:rPr>
              <a:t>”</a:t>
            </a:r>
            <a:r>
              <a:rPr lang="en-US" altLang="zh-CN" sz="1100" dirty="0" smtClean="0">
                <a:latin typeface="+mn-ea"/>
              </a:rPr>
              <a:t>-&gt;</a:t>
            </a:r>
            <a:r>
              <a:rPr lang="zh-CN" altLang="zh-CN" sz="1100" dirty="0" smtClean="0">
                <a:latin typeface="+mn-ea"/>
              </a:rPr>
              <a:t>“</a:t>
            </a:r>
            <a:r>
              <a:rPr lang="en-US" altLang="zh-CN" sz="1100" dirty="0" smtClean="0">
                <a:latin typeface="+mn-ea"/>
              </a:rPr>
              <a:t>WG</a:t>
            </a:r>
            <a:r>
              <a:rPr lang="zh-CN" altLang="zh-CN" sz="1100" dirty="0" smtClean="0">
                <a:latin typeface="+mn-ea"/>
              </a:rPr>
              <a:t>二维</a:t>
            </a:r>
            <a:r>
              <a:rPr lang="zh-CN" altLang="zh-CN" sz="1100" dirty="0" smtClean="0">
                <a:latin typeface="+mn-ea"/>
              </a:rPr>
              <a:t>码</a:t>
            </a:r>
            <a:r>
              <a:rPr lang="zh-CN" altLang="en-US" sz="1100" dirty="0" smtClean="0">
                <a:latin typeface="+mn-ea"/>
              </a:rPr>
              <a:t>设</a:t>
            </a:r>
            <a:r>
              <a:rPr lang="zh-CN" altLang="zh-CN" sz="1100" dirty="0" smtClean="0">
                <a:latin typeface="+mn-ea"/>
              </a:rPr>
              <a:t>置</a:t>
            </a:r>
            <a:r>
              <a:rPr lang="en-US" altLang="zh-CN" sz="1100" dirty="0" smtClean="0">
                <a:latin typeface="+mn-ea"/>
              </a:rPr>
              <a:t>(</a:t>
            </a:r>
            <a:r>
              <a:rPr lang="zh-CN" altLang="zh-CN" sz="1100" dirty="0" smtClean="0">
                <a:latin typeface="+mn-ea"/>
              </a:rPr>
              <a:t>硬件</a:t>
            </a:r>
            <a:endParaRPr lang="en-US" altLang="zh-CN" sz="1100" dirty="0" smtClean="0">
              <a:latin typeface="+mn-ea"/>
            </a:endParaRPr>
          </a:p>
          <a:p>
            <a:pPr>
              <a:buNone/>
            </a:pPr>
            <a:r>
              <a:rPr lang="zh-CN" altLang="zh-CN" sz="1100" dirty="0" smtClean="0">
                <a:latin typeface="+mn-ea"/>
              </a:rPr>
              <a:t>驱动</a:t>
            </a:r>
            <a:r>
              <a:rPr lang="en-US" altLang="zh-CN" sz="1100" dirty="0" smtClean="0">
                <a:latin typeface="+mn-ea"/>
              </a:rPr>
              <a:t>V8.92</a:t>
            </a:r>
            <a:r>
              <a:rPr lang="zh-CN" altLang="zh-CN" sz="1100" dirty="0" smtClean="0">
                <a:latin typeface="+mn-ea"/>
              </a:rPr>
              <a:t>或以上</a:t>
            </a:r>
            <a:r>
              <a:rPr lang="en-US" altLang="zh-CN" sz="1100" dirty="0" smtClean="0">
                <a:latin typeface="+mn-ea"/>
              </a:rPr>
              <a:t>) ”</a:t>
            </a:r>
            <a:r>
              <a:rPr lang="zh-CN" altLang="zh-CN" sz="1100" dirty="0" smtClean="0">
                <a:latin typeface="+mn-ea"/>
              </a:rPr>
              <a:t>，选“</a:t>
            </a:r>
            <a:r>
              <a:rPr lang="zh-CN" altLang="zh-CN" sz="1100" b="1" dirty="0" smtClean="0">
                <a:latin typeface="+mn-ea"/>
              </a:rPr>
              <a:t>启用 二维码透传</a:t>
            </a:r>
            <a:r>
              <a:rPr lang="en-US" altLang="zh-CN" sz="1100" dirty="0" smtClean="0">
                <a:latin typeface="+mn-ea"/>
              </a:rPr>
              <a:t>”</a:t>
            </a:r>
            <a:r>
              <a:rPr lang="zh-CN" altLang="zh-CN" sz="1100" dirty="0" smtClean="0">
                <a:latin typeface="+mn-ea"/>
              </a:rPr>
              <a:t>。</a:t>
            </a:r>
            <a:endParaRPr lang="zh-CN" altLang="zh-CN" sz="1100" dirty="0" smtClean="0">
              <a:latin typeface="+mn-ea"/>
            </a:endParaRPr>
          </a:p>
          <a:p>
            <a:pPr>
              <a:buNone/>
            </a:pPr>
            <a:endParaRPr lang="en-US" altLang="zh-CN" sz="500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51720" y="1377280"/>
            <a:ext cx="45243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8496944" cy="780696"/>
          </a:xfrm>
        </p:spPr>
        <p:txBody>
          <a:bodyPr>
            <a:normAutofit fontScale="90000"/>
          </a:bodyPr>
          <a:lstStyle/>
          <a:p>
            <a:pPr marL="0" indent="0"/>
            <a:r>
              <a:rPr lang="zh-CN" altLang="en-US" sz="4000" dirty="0" smtClean="0"/>
              <a:t>三 服务器端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接收二维码数据并远程开门</a:t>
            </a:r>
            <a:endParaRPr lang="en-US" altLang="zh-CN" sz="40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100" dirty="0" smtClean="0">
                <a:latin typeface="+mn-ea"/>
              </a:rPr>
              <a:t>将 云服务器项目 </a:t>
            </a:r>
            <a:r>
              <a:rPr lang="zh-CN" altLang="en-US" sz="1100" dirty="0" smtClean="0">
                <a:solidFill>
                  <a:srgbClr val="FF0000"/>
                </a:solidFill>
                <a:latin typeface="+mn-ea"/>
              </a:rPr>
              <a:t>拷备</a:t>
            </a:r>
            <a:r>
              <a:rPr lang="zh-CN" altLang="en-US" sz="1100" dirty="0" smtClean="0">
                <a:latin typeface="+mn-ea"/>
              </a:rPr>
              <a:t> 到 云服务器端。</a:t>
            </a:r>
            <a:endParaRPr lang="en-US" altLang="zh-CN" sz="1100" dirty="0" smtClean="0">
              <a:latin typeface="+mn-ea"/>
            </a:endParaRPr>
          </a:p>
          <a:p>
            <a:pPr>
              <a:buNone/>
            </a:pPr>
            <a:r>
              <a:rPr lang="zh-CN" altLang="en-US" sz="1100" dirty="0" smtClean="0">
                <a:latin typeface="+mn-ea"/>
              </a:rPr>
              <a:t>在 </a:t>
            </a:r>
            <a:r>
              <a:rPr lang="zh-CN" altLang="en-US" sz="1100" dirty="0" smtClean="0">
                <a:solidFill>
                  <a:srgbClr val="FF0000"/>
                </a:solidFill>
                <a:latin typeface="+mn-ea"/>
              </a:rPr>
              <a:t>云服务器端 </a:t>
            </a:r>
            <a:r>
              <a:rPr lang="zh-CN" altLang="zh-CN" sz="1100" dirty="0" smtClean="0">
                <a:latin typeface="+mn-ea"/>
              </a:rPr>
              <a:t>运行“</a:t>
            </a:r>
            <a:r>
              <a:rPr lang="en-US" altLang="zh-CN" sz="1100" dirty="0" smtClean="0">
                <a:latin typeface="+mn-ea"/>
              </a:rPr>
              <a:t>WGController32_CSharp.exe</a:t>
            </a:r>
            <a:r>
              <a:rPr lang="zh-CN" altLang="zh-CN" sz="1100" dirty="0" smtClean="0">
                <a:latin typeface="+mn-ea"/>
              </a:rPr>
              <a:t>”</a:t>
            </a:r>
            <a:r>
              <a:rPr lang="zh-CN" altLang="en-US" sz="1100" dirty="0" smtClean="0">
                <a:latin typeface="+mn-ea"/>
              </a:rPr>
              <a:t>。</a:t>
            </a:r>
            <a:endParaRPr lang="en-US" altLang="zh-CN" sz="1100" dirty="0" smtClean="0">
              <a:latin typeface="+mn-ea"/>
            </a:endParaRPr>
          </a:p>
          <a:p>
            <a:pPr>
              <a:buNone/>
            </a:pPr>
            <a:r>
              <a:rPr lang="zh-CN" altLang="zh-CN" sz="1100" dirty="0" smtClean="0">
                <a:solidFill>
                  <a:srgbClr val="FF0000"/>
                </a:solidFill>
                <a:latin typeface="+mn-ea"/>
              </a:rPr>
              <a:t>打开路径</a:t>
            </a:r>
            <a:r>
              <a:rPr lang="zh-CN" altLang="zh-CN" sz="1100" dirty="0" smtClean="0">
                <a:latin typeface="+mn-ea"/>
              </a:rPr>
              <a:t>：“</a:t>
            </a:r>
            <a:r>
              <a:rPr lang="zh-CN" altLang="en-US" sz="1100" dirty="0" smtClean="0">
                <a:latin typeface="+mn-ea"/>
              </a:rPr>
              <a:t>云服务器项目</a:t>
            </a:r>
            <a:r>
              <a:rPr lang="en-US" altLang="zh-CN" sz="1100" dirty="0" smtClean="0">
                <a:latin typeface="+mn-ea"/>
              </a:rPr>
              <a:t>\</a:t>
            </a:r>
            <a:r>
              <a:rPr lang="zh-CN" altLang="en-US" sz="1100" dirty="0" smtClean="0">
                <a:latin typeface="+mn-ea"/>
              </a:rPr>
              <a:t>项目源代码</a:t>
            </a:r>
            <a:r>
              <a:rPr lang="en-US" altLang="zh-CN" sz="1100" dirty="0" smtClean="0">
                <a:latin typeface="+mn-ea"/>
              </a:rPr>
              <a:t>\</a:t>
            </a:r>
            <a:r>
              <a:rPr lang="zh-CN" altLang="en-US" sz="1100" dirty="0" smtClean="0">
                <a:solidFill>
                  <a:srgbClr val="FF0000"/>
                </a:solidFill>
                <a:latin typeface="+mn-ea"/>
              </a:rPr>
              <a:t>云服务器</a:t>
            </a:r>
            <a:r>
              <a:rPr lang="en-US" altLang="zh-CN" sz="1100" dirty="0" smtClean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100" dirty="0" smtClean="0">
                <a:solidFill>
                  <a:srgbClr val="FF0000"/>
                </a:solidFill>
                <a:latin typeface="+mn-ea"/>
              </a:rPr>
              <a:t>实时接收数据</a:t>
            </a:r>
            <a:r>
              <a:rPr lang="en-US" altLang="zh-CN" sz="1100" dirty="0" smtClean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100" dirty="0" smtClean="0">
                <a:solidFill>
                  <a:srgbClr val="FF0000"/>
                </a:solidFill>
                <a:latin typeface="+mn-ea"/>
              </a:rPr>
              <a:t>远程开门</a:t>
            </a:r>
            <a:r>
              <a:rPr lang="en-US" altLang="zh-CN" sz="1100" dirty="0" smtClean="0">
                <a:latin typeface="+mn-ea"/>
              </a:rPr>
              <a:t>\WGController32_CSharp\bin\Release</a:t>
            </a:r>
            <a:r>
              <a:rPr lang="zh-CN" altLang="zh-CN" sz="1100" dirty="0" smtClean="0">
                <a:latin typeface="+mn-ea"/>
              </a:rPr>
              <a:t>”。</a:t>
            </a:r>
            <a:endParaRPr lang="zh-CN" altLang="zh-CN" sz="1100" dirty="0" smtClean="0">
              <a:latin typeface="+mn-ea"/>
            </a:endParaRPr>
          </a:p>
          <a:p>
            <a:pPr>
              <a:buNone/>
            </a:pPr>
            <a:endParaRPr lang="en-US" altLang="zh-CN" sz="500" dirty="0" smtClean="0">
              <a:latin typeface="+mn-ea"/>
            </a:endParaRPr>
          </a:p>
          <a:p>
            <a:pPr>
              <a:buNone/>
            </a:pPr>
            <a:r>
              <a:rPr lang="en-US" altLang="zh-CN" sz="1100" dirty="0" smtClean="0">
                <a:latin typeface="+mn-ea"/>
              </a:rPr>
              <a:t>1、</a:t>
            </a:r>
            <a:r>
              <a:rPr lang="zh-CN" altLang="en-US" sz="1100" dirty="0" smtClean="0">
                <a:latin typeface="+mn-ea"/>
              </a:rPr>
              <a:t>填写</a:t>
            </a:r>
            <a:r>
              <a:rPr lang="en-US" altLang="zh-CN" sz="1100" dirty="0" smtClean="0">
                <a:latin typeface="+mn-ea"/>
              </a:rPr>
              <a:t>“</a:t>
            </a:r>
            <a:r>
              <a:rPr lang="zh-CN" altLang="en-US" sz="1100" dirty="0" smtClean="0">
                <a:solidFill>
                  <a:srgbClr val="FF0000"/>
                </a:solidFill>
                <a:latin typeface="+mn-ea"/>
              </a:rPr>
              <a:t>接收服务器</a:t>
            </a:r>
            <a:r>
              <a:rPr lang="en-US" altLang="zh-CN" sz="1100" dirty="0" smtClean="0">
                <a:solidFill>
                  <a:srgbClr val="FF0000"/>
                </a:solidFill>
                <a:latin typeface="+mn-ea"/>
              </a:rPr>
              <a:t>IP</a:t>
            </a:r>
            <a:r>
              <a:rPr lang="zh-CN" altLang="en-US" sz="1100" dirty="0" smtClean="0">
                <a:solidFill>
                  <a:srgbClr val="FF0000"/>
                </a:solidFill>
                <a:latin typeface="+mn-ea"/>
              </a:rPr>
              <a:t>地址</a:t>
            </a:r>
            <a:r>
              <a:rPr lang="en-US" altLang="zh-CN" sz="1100" dirty="0" smtClean="0">
                <a:solidFill>
                  <a:srgbClr val="FF0000"/>
                </a:solidFill>
                <a:latin typeface="+mn-ea"/>
              </a:rPr>
              <a:t>”</a:t>
            </a:r>
            <a:r>
              <a:rPr lang="zh-CN" altLang="en-US" sz="1100" dirty="0" smtClean="0">
                <a:latin typeface="+mn-ea"/>
              </a:rPr>
              <a:t>。</a:t>
            </a:r>
            <a:endParaRPr lang="en-US" altLang="zh-CN" sz="1100" dirty="0" smtClean="0">
              <a:latin typeface="+mn-ea"/>
            </a:endParaRPr>
          </a:p>
          <a:p>
            <a:pPr indent="0">
              <a:buNone/>
            </a:pPr>
            <a:r>
              <a:rPr lang="zh-CN" altLang="en-US" sz="500" dirty="0" smtClean="0">
                <a:latin typeface="+mn-ea"/>
              </a:rPr>
              <a:t>        </a:t>
            </a:r>
            <a:endParaRPr lang="en-US" altLang="zh-CN" sz="500" dirty="0" smtClean="0">
              <a:latin typeface="+mn-ea"/>
            </a:endParaRPr>
          </a:p>
          <a:p>
            <a:pPr>
              <a:buNone/>
            </a:pPr>
            <a:r>
              <a:rPr lang="en-US" altLang="zh-CN" sz="1100" dirty="0" smtClean="0">
                <a:latin typeface="+mn-ea"/>
              </a:rPr>
              <a:t>2</a:t>
            </a:r>
            <a:r>
              <a:rPr lang="zh-CN" altLang="en-US" sz="1100" dirty="0" smtClean="0">
                <a:latin typeface="+mn-ea"/>
              </a:rPr>
              <a:t>、单击</a:t>
            </a:r>
            <a:r>
              <a:rPr lang="en-US" altLang="zh-CN" sz="1100" dirty="0" smtClean="0">
                <a:latin typeface="+mn-ea"/>
              </a:rPr>
              <a:t>“</a:t>
            </a:r>
            <a:r>
              <a:rPr lang="zh-CN" altLang="en-US" sz="1100" dirty="0" smtClean="0">
                <a:latin typeface="+mn-ea"/>
              </a:rPr>
              <a:t>打开接收服务器</a:t>
            </a:r>
            <a:r>
              <a:rPr lang="en-US" altLang="zh-CN" sz="1100" dirty="0" smtClean="0">
                <a:latin typeface="+mn-ea"/>
              </a:rPr>
              <a:t>”</a:t>
            </a:r>
            <a:r>
              <a:rPr lang="zh-CN" altLang="zh-CN" sz="1100" dirty="0" smtClean="0">
                <a:latin typeface="+mn-ea"/>
              </a:rPr>
              <a:t>。</a:t>
            </a:r>
            <a:endParaRPr lang="en-US" altLang="zh-CN" sz="1100" dirty="0" smtClean="0">
              <a:latin typeface="+mn-ea"/>
            </a:endParaRPr>
          </a:p>
          <a:p>
            <a:pPr>
              <a:buNone/>
            </a:pPr>
            <a:endParaRPr lang="en-US" altLang="zh-CN" sz="500" dirty="0" smtClean="0">
              <a:latin typeface="+mn-ea"/>
            </a:endParaRPr>
          </a:p>
          <a:p>
            <a:pPr>
              <a:buNone/>
            </a:pPr>
            <a:r>
              <a:rPr lang="en-US" altLang="zh-CN" sz="1100" dirty="0" smtClean="0">
                <a:latin typeface="+mn-ea"/>
              </a:rPr>
              <a:t>3、</a:t>
            </a:r>
            <a:r>
              <a:rPr lang="zh-CN" altLang="en-US" sz="1100" dirty="0" smtClean="0">
                <a:latin typeface="+mn-ea"/>
              </a:rPr>
              <a:t>云服务器端接入控制器，扫下方二维码，接收到二维码数据并远程开门</a:t>
            </a:r>
            <a:r>
              <a:rPr lang="zh-CN" altLang="zh-CN" sz="1100" dirty="0" smtClean="0">
                <a:latin typeface="+mn-ea"/>
              </a:rPr>
              <a:t>。</a:t>
            </a:r>
            <a:endParaRPr lang="en-US" altLang="zh-CN" sz="1100" dirty="0" smtClean="0"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5496" y="3147789"/>
            <a:ext cx="27146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 descr="2018201820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6129" y="2420888"/>
            <a:ext cx="6527871" cy="4437112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755576" y="2564904"/>
            <a:ext cx="1763688" cy="504056"/>
          </a:xfrm>
          <a:prstGeom prst="wedgeRoundRectCallout">
            <a:avLst>
              <a:gd name="adj1" fmla="val 72630"/>
              <a:gd name="adj2" fmla="val -25127"/>
              <a:gd name="adj3" fmla="val 1666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  <a:latin typeface="+mn-ea"/>
              </a:rPr>
              <a:t>172.18.124.25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389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2000" dirty="0" smtClean="0"/>
          </a:p>
          <a:p>
            <a:pPr marL="0" indent="0" algn="ctr">
              <a:buNone/>
            </a:pPr>
            <a:endParaRPr lang="en-US" altLang="zh-CN" sz="2000" dirty="0" smtClean="0"/>
          </a:p>
          <a:p>
            <a:pPr marL="0" indent="0" algn="ctr">
              <a:buNone/>
            </a:pPr>
            <a:r>
              <a:rPr lang="zh-CN" altLang="en-US" sz="2000" dirty="0" smtClean="0"/>
              <a:t>代码见</a:t>
            </a:r>
            <a:r>
              <a:rPr lang="zh-CN" altLang="zh-CN" sz="2000" dirty="0" smtClean="0">
                <a:latin typeface="+mn-ea"/>
              </a:rPr>
              <a:t>“</a:t>
            </a:r>
            <a:r>
              <a:rPr lang="zh-CN" altLang="en-US" sz="2000" dirty="0" smtClean="0"/>
              <a:t>项目源代码</a:t>
            </a:r>
            <a:r>
              <a:rPr lang="en-US" altLang="zh-CN" sz="2000" dirty="0" smtClean="0"/>
              <a:t>\</a:t>
            </a:r>
            <a:r>
              <a:rPr lang="zh-CN" altLang="en-US" sz="2000" dirty="0" smtClean="0"/>
              <a:t>控制器端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设置</a:t>
            </a:r>
            <a:r>
              <a:rPr lang="zh-CN" altLang="zh-CN" sz="2000" dirty="0" smtClean="0">
                <a:latin typeface="+mn-ea"/>
              </a:rPr>
              <a:t>”</a:t>
            </a:r>
            <a:r>
              <a:rPr lang="zh-CN" altLang="en-US" sz="2000" dirty="0" smtClean="0">
                <a:latin typeface="+mn-ea"/>
              </a:rPr>
              <a:t>，</a:t>
            </a:r>
            <a:endParaRPr lang="en-US" altLang="zh-CN" sz="2000" dirty="0" smtClean="0">
              <a:latin typeface="+mn-ea"/>
            </a:endParaRPr>
          </a:p>
          <a:p>
            <a:pPr marL="0" indent="0" algn="ctr">
              <a:buNone/>
            </a:pPr>
            <a:r>
              <a:rPr lang="zh-CN" altLang="zh-CN" sz="2000" dirty="0" smtClean="0">
                <a:latin typeface="+mn-ea"/>
              </a:rPr>
              <a:t>“</a:t>
            </a:r>
            <a:r>
              <a:rPr lang="zh-CN" altLang="en-US" sz="2000" dirty="0" smtClean="0"/>
              <a:t>项目源代码</a:t>
            </a:r>
            <a:r>
              <a:rPr lang="en-US" altLang="zh-CN" sz="2000" dirty="0" smtClean="0"/>
              <a:t>\</a:t>
            </a:r>
            <a:r>
              <a:rPr lang="zh-CN" altLang="en-US" sz="2000" dirty="0" smtClean="0"/>
              <a:t>云服务器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实时接收数据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远程开门</a:t>
            </a:r>
            <a:r>
              <a:rPr lang="zh-CN" altLang="zh-CN" sz="2000" dirty="0" smtClean="0">
                <a:latin typeface="+mn-ea"/>
              </a:rPr>
              <a:t>” </a:t>
            </a:r>
            <a:r>
              <a:rPr lang="en-US" altLang="zh-CN" sz="2000" dirty="0" smtClean="0"/>
              <a:t>。 </a:t>
            </a:r>
            <a:endParaRPr lang="en-US" altLang="zh-CN" sz="2000" dirty="0" smtClean="0"/>
          </a:p>
          <a:p>
            <a:pPr marL="0" indent="0" algn="ctr">
              <a:buNone/>
            </a:pPr>
            <a:endParaRPr lang="en-US" altLang="zh-CN" sz="2000" dirty="0" smtClean="0"/>
          </a:p>
          <a:p>
            <a:pPr marL="0" indent="0" algn="ctr">
              <a:buNone/>
            </a:pPr>
            <a:endParaRPr lang="en-US" altLang="zh-CN" sz="2000" dirty="0" smtClean="0"/>
          </a:p>
          <a:p>
            <a:pPr marL="0" indent="0" algn="ctr">
              <a:buNone/>
            </a:pP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4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itchFamily="2" charset="-122"/>
                <a:ea typeface="华文楷体" pitchFamily="2" charset="-122"/>
              </a:rPr>
              <a:t>END</a:t>
            </a:r>
            <a:endParaRPr lang="en-US" altLang="zh-CN" sz="4800" dirty="0" smtClean="0">
              <a:solidFill>
                <a:schemeClr val="tx2">
                  <a:lumMod val="60000"/>
                  <a:lumOff val="4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pPr marL="0" indent="0" algn="ctr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868</Words>
  <Application>WPS 演示</Application>
  <PresentationFormat>全屏显示(4:3)</PresentationFormat>
  <Paragraphs>66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Wingdings 2</vt:lpstr>
      <vt:lpstr>华文楷体</vt:lpstr>
      <vt:lpstr>Constantia</vt:lpstr>
      <vt:lpstr>隶书</vt:lpstr>
      <vt:lpstr>微软雅黑</vt:lpstr>
      <vt:lpstr>Calibri</vt:lpstr>
      <vt:lpstr>Arial Unicode MS</vt:lpstr>
      <vt:lpstr>Wingdings</vt:lpstr>
      <vt:lpstr>流畅</vt:lpstr>
      <vt:lpstr>微耕实业  门禁专家   应用云控制器                                     开发二维码透传远程开门</vt:lpstr>
      <vt:lpstr>开发二维码透传远程开门</vt:lpstr>
      <vt:lpstr>一 本地端 – 配置控制器</vt:lpstr>
      <vt:lpstr>二 本地端 – 启用二维码透传</vt:lpstr>
      <vt:lpstr>三 服务器端 – 接收二维码数据并远程开门</vt:lpstr>
      <vt:lpstr>PowerPoint 演示文稿</vt:lpstr>
    </vt:vector>
  </TitlesOfParts>
  <Company>wg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chensn</dc:creator>
  <cp:lastModifiedBy>硬汉™</cp:lastModifiedBy>
  <cp:revision>313</cp:revision>
  <dcterms:created xsi:type="dcterms:W3CDTF">2018-03-20T15:08:00Z</dcterms:created>
  <dcterms:modified xsi:type="dcterms:W3CDTF">2019-05-31T08:04:39Z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