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7C41E1E-009E-4087-A939-F4EDC5541443}">
  <a:tblStyle styleId="{47C41E1E-009E-4087-A939-F4EDC55414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6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5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8.xml"/><Relationship Id="rId46" Type="http://schemas.openxmlformats.org/officeDocument/2006/relationships/font" Target="fonts/Lato-bold.fntdata"/><Relationship Id="rId23" Type="http://schemas.openxmlformats.org/officeDocument/2006/relationships/slide" Target="slides/slide17.xml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Lato-boldItalic.fntdata"/><Relationship Id="rId25" Type="http://schemas.openxmlformats.org/officeDocument/2006/relationships/slide" Target="slides/slide19.xml"/><Relationship Id="rId47" Type="http://schemas.openxmlformats.org/officeDocument/2006/relationships/font" Target="fonts/Lat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3136feb4e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3136feb4e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Larkin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fe49595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fe49595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Larkin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3136feb4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3136feb4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Larkin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fe495958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fe495958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Larkin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2e691fbb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2e691fbb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3136feb4e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3136feb4e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3136feb4e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3136feb4e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3136feb4e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3136feb4e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3136feb4e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3136feb4e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3136feb4e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3136feb4e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fe49595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fe49595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3136feb4e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3136feb4e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3136feb4e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3136feb4e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3136feb4e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3136feb4e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3136feb4e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3136feb4e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3136feb4e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3136feb4e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3136feb4e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3136feb4e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3136feb4e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3136feb4e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3136feb4e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3136feb4e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3136feb4e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3136feb4e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Pellegrino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2e691fbb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2e691fbb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e691fbb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e691fbb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2e691fbb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2e691fb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2e691fbb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2e691fbb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fe495958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fe495958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3136feb4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3136feb4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3136feb4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3136feb4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3136feb4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3136feb4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Larkin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3136feb4e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3136feb4e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Larkin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3136feb4e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3136feb4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Larkin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Solution(i == 3, c== 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check if solution is in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no-&gt; compute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not case 1 (since wi &lt; 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yes case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solution to c== 3, i == 3 is max(solution(i==2, c==3), solution(i==2, c==3-wi)) where wi is the weight of the 3rd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we need to recurse here 2 times to compute the solutions to both subproblems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by the time the first recursion is completed, we have stored the value of Solution(i==2, c==1) for the second recursion to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we calculate the max and then find the solution to (i==3, c==3)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3136feb4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3136feb4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Larkin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3136feb4e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3136feb4e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Larkin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3136feb4e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3136feb4e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Larkin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465300" y="1149725"/>
            <a:ext cx="6678600" cy="23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0-1 Knapsack Problem: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Recursive with Memoization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vs.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Bottom-Up Dynamic Programming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50750" y="3857700"/>
            <a:ext cx="5313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Larkin Wisdom, Miguel Gomez, Nicholas Pellegrino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type="title"/>
          </p:nvPr>
        </p:nvSpPr>
        <p:spPr>
          <a:xfrm>
            <a:off x="1145100" y="393750"/>
            <a:ext cx="794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 (2/2)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w/Memo.	     Bottom-Up Dynamic Prog.</a:t>
            </a:r>
            <a:endParaRPr/>
          </a:p>
        </p:txBody>
      </p:sp>
      <p:sp>
        <p:nvSpPr>
          <p:cNvPr id="272" name="Google Shape;272;p22"/>
          <p:cNvSpPr txBox="1"/>
          <p:nvPr>
            <p:ph idx="1" type="body"/>
          </p:nvPr>
        </p:nvSpPr>
        <p:spPr>
          <a:xfrm>
            <a:off x="1145100" y="16437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FEATURES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Storage &amp; Retrieval system for calculations already completed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Ensures each unique case will never go through calculations more than once</a:t>
            </a:r>
            <a:endParaRPr sz="1800"/>
          </a:p>
        </p:txBody>
      </p:sp>
      <p:sp>
        <p:nvSpPr>
          <p:cNvPr id="273" name="Google Shape;273;p22"/>
          <p:cNvSpPr txBox="1"/>
          <p:nvPr>
            <p:ph idx="2" type="body"/>
          </p:nvPr>
        </p:nvSpPr>
        <p:spPr>
          <a:xfrm>
            <a:off x="4792021" y="16437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FEATURES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Does O(1) calculations on a matrix table instead of traversing through a tree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Ensures each unique case goes through calculations only once</a:t>
            </a:r>
            <a:endParaRPr sz="1800"/>
          </a:p>
        </p:txBody>
      </p:sp>
      <p:cxnSp>
        <p:nvCxnSpPr>
          <p:cNvPr id="274" name="Google Shape;274;p22"/>
          <p:cNvCxnSpPr/>
          <p:nvPr/>
        </p:nvCxnSpPr>
        <p:spPr>
          <a:xfrm>
            <a:off x="4579325" y="1241200"/>
            <a:ext cx="18900" cy="35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1297500" y="393750"/>
            <a:ext cx="7555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Screenshots of the Code</a:t>
            </a:r>
            <a:endParaRPr/>
          </a:p>
        </p:txBody>
      </p:sp>
      <p:pic>
        <p:nvPicPr>
          <p:cNvPr id="280" name="Google Shape;2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825" y="896850"/>
            <a:ext cx="4678325" cy="18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937" y="2809500"/>
            <a:ext cx="4426125" cy="22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1297500" y="393750"/>
            <a:ext cx="7555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87" name="Google Shape;287;p24"/>
          <p:cNvSpPr txBox="1"/>
          <p:nvPr>
            <p:ph idx="1" type="body"/>
          </p:nvPr>
        </p:nvSpPr>
        <p:spPr>
          <a:xfrm>
            <a:off x="1297500" y="1338950"/>
            <a:ext cx="7038900" cy="3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structures: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Vectors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Structs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Programming Language</a:t>
            </a:r>
            <a:r>
              <a:rPr lang="en" sz="1800"/>
              <a:t>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Algorithms in C++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Compiled with -o3 optimization flag</a:t>
            </a:r>
            <a:endParaRPr sz="18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Data Generation in python</a:t>
            </a:r>
            <a:endParaRPr sz="1800"/>
          </a:p>
        </p:txBody>
      </p:sp>
      <p:pic>
        <p:nvPicPr>
          <p:cNvPr id="288" name="Google Shape;2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450" y="3386650"/>
            <a:ext cx="5357300" cy="7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94" name="Google Shape;294;p25"/>
          <p:cNvSpPr txBox="1"/>
          <p:nvPr/>
        </p:nvSpPr>
        <p:spPr>
          <a:xfrm>
            <a:off x="3311275" y="1165825"/>
            <a:ext cx="5769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Bottom-Up Output		                                                        Recursive w/ Memo Output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25"/>
          <p:cNvSpPr txBox="1"/>
          <p:nvPr>
            <p:ph type="title"/>
          </p:nvPr>
        </p:nvSpPr>
        <p:spPr>
          <a:xfrm>
            <a:off x="233363" y="2364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INPUT FORMAT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 1:  Item Weights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 2: Item Values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Line3: Capacity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_______________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______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7 3 5 3 2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98 40 20 20 95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175" y="1575873"/>
            <a:ext cx="2952275" cy="23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100" y="1575875"/>
            <a:ext cx="2371361" cy="23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390350" y="2053000"/>
            <a:ext cx="63348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r>
              <a:rPr lang="en"/>
              <a:t> &amp; Experiments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(Our Question)</a:t>
            </a:r>
            <a:endParaRPr/>
          </a:p>
        </p:txBody>
      </p:sp>
      <p:sp>
        <p:nvSpPr>
          <p:cNvPr id="308" name="Google Shape;308;p27"/>
          <p:cNvSpPr txBox="1"/>
          <p:nvPr>
            <p:ph idx="1" type="body"/>
          </p:nvPr>
        </p:nvSpPr>
        <p:spPr>
          <a:xfrm>
            <a:off x="79500" y="2067000"/>
            <a:ext cx="8985000" cy="25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Significance of this Question: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Both algorithms have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Θ (N * C)</a:t>
            </a:r>
            <a:r>
              <a:rPr lang="en" sz="1800"/>
              <a:t> </a:t>
            </a:r>
            <a:r>
              <a:rPr b="1" lang="en" sz="1800"/>
              <a:t>growth </a:t>
            </a:r>
            <a:r>
              <a:rPr lang="en" sz="1800"/>
              <a:t>complexity, but experiment is needed to determine if one is better/faster than the other by a constant amount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Gives insight into which approach is better for specific situations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Opens discussion for flaws of each approach</a:t>
            </a:r>
            <a:endParaRPr sz="1800"/>
          </a:p>
        </p:txBody>
      </p:sp>
      <p:sp>
        <p:nvSpPr>
          <p:cNvPr id="309" name="Google Shape;309;p27"/>
          <p:cNvSpPr txBox="1"/>
          <p:nvPr>
            <p:ph idx="1" type="body"/>
          </p:nvPr>
        </p:nvSpPr>
        <p:spPr>
          <a:xfrm>
            <a:off x="1052550" y="1307850"/>
            <a:ext cx="70389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Is one </a:t>
            </a:r>
            <a:r>
              <a:rPr lang="en" sz="2400"/>
              <a:t>algorithm</a:t>
            </a:r>
            <a:r>
              <a:rPr lang="en" sz="2400"/>
              <a:t> faster than the other in practice?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type="title"/>
          </p:nvPr>
        </p:nvSpPr>
        <p:spPr>
          <a:xfrm>
            <a:off x="12975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 &amp; Experiments</a:t>
            </a:r>
            <a:endParaRPr/>
          </a:p>
        </p:txBody>
      </p:sp>
      <p:sp>
        <p:nvSpPr>
          <p:cNvPr id="315" name="Google Shape;315;p28"/>
          <p:cNvSpPr txBox="1"/>
          <p:nvPr>
            <p:ph idx="1" type="body"/>
          </p:nvPr>
        </p:nvSpPr>
        <p:spPr>
          <a:xfrm>
            <a:off x="1120350" y="774450"/>
            <a:ext cx="79611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we designed our experiments: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dependent variable is algorithm runtime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 all experiments, we generated 50 different cases of N items with random weights in the range of 1 to (C + 2) and profit in the range of ($1 - $100). We then kept those generated items constant between both algorithms tested for that experiment.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Experiment #1</a:t>
            </a:r>
            <a:r>
              <a:rPr lang="en" sz="1800"/>
              <a:t> is our control group, where our constants are: N = 5, C = 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independent variable in </a:t>
            </a:r>
            <a:r>
              <a:rPr b="1" lang="en" sz="1800"/>
              <a:t>Experiments #2-3</a:t>
            </a:r>
            <a:r>
              <a:rPr lang="en" sz="1800"/>
              <a:t> is N, constant: C = 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independent variable in </a:t>
            </a:r>
            <a:r>
              <a:rPr b="1" lang="en" sz="1800"/>
              <a:t>Experiments #4-6</a:t>
            </a:r>
            <a:r>
              <a:rPr lang="en" sz="1800"/>
              <a:t> is C, constant: N = 5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Algorithms compared as:</a:t>
            </a:r>
            <a:br>
              <a:rPr lang="en" sz="1800"/>
            </a:br>
            <a:r>
              <a:rPr lang="en" sz="1800"/>
              <a:t> “faster is [((slower runtime/faster runtime)-1)*100]% faster than slower”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1297500" y="393750"/>
            <a:ext cx="74772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#1: Control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5, C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FOR EACH EXPERIMENT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 1:  Item Weights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 2: Item Values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Line3: Capacity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_____________________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7 3 5 3 2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98 40 20 20 95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2 6 8 6 4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31 12 2 13 47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2 8 4 7 7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46 49 32 56 7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2500"/>
          </a:p>
        </p:txBody>
      </p:sp>
      <p:pic>
        <p:nvPicPr>
          <p:cNvPr id="321" name="Google Shape;3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428" y="1453525"/>
            <a:ext cx="1898925" cy="35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7350" y="1453525"/>
            <a:ext cx="1983538" cy="35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9"/>
          <p:cNvSpPr txBox="1"/>
          <p:nvPr/>
        </p:nvSpPr>
        <p:spPr>
          <a:xfrm>
            <a:off x="4529775" y="1165875"/>
            <a:ext cx="42711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Bottom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-Up Output		            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Recursive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w/ Memo Output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1297500" y="393750"/>
            <a:ext cx="747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#1: Control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5, C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329" name="Google Shape;329;p30"/>
          <p:cNvSpPr txBox="1"/>
          <p:nvPr/>
        </p:nvSpPr>
        <p:spPr>
          <a:xfrm>
            <a:off x="1007600" y="2150050"/>
            <a:ext cx="36555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Bottom-Up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Total Runtime: 283100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Average Runtime: 5662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4572000" y="2150050"/>
            <a:ext cx="41595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Recursive w/Memo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Total Runtime: 526200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Average Runtime: 10524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0"/>
          <p:cNvSpPr txBox="1"/>
          <p:nvPr>
            <p:ph type="title"/>
          </p:nvPr>
        </p:nvSpPr>
        <p:spPr>
          <a:xfrm>
            <a:off x="833400" y="3674450"/>
            <a:ext cx="747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Bottom-Up around 86% faster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type="title"/>
          </p:nvPr>
        </p:nvSpPr>
        <p:spPr>
          <a:xfrm>
            <a:off x="1297500" y="393750"/>
            <a:ext cx="7477200" cy="46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#2: Large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120, C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INPUT FORMAT FOR EACH EXPERIMENT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 1:  Item Weights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 2: Item Values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Line3: Capacity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_____________________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8 8 1 7 4 ...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17 9 78 70 59 ...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1 1 2 5 7 ...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85 61 10 99 98 ...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6 7 5 4 1 ...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16 84 24 75 76 ...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10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31"/>
          <p:cNvSpPr txBox="1"/>
          <p:nvPr/>
        </p:nvSpPr>
        <p:spPr>
          <a:xfrm>
            <a:off x="4529775" y="1165875"/>
            <a:ext cx="42711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Bottom-Up Output		            Recursive w/ Memo Output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8" name="Google Shape;3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975" y="1499100"/>
            <a:ext cx="1939292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325" y="1515925"/>
            <a:ext cx="1939300" cy="34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84875" y="764200"/>
            <a:ext cx="70389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is my birthday (April 29)!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-Nick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900" y="1514550"/>
            <a:ext cx="3256643" cy="3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idx="4294967295" type="body"/>
          </p:nvPr>
        </p:nvSpPr>
        <p:spPr>
          <a:xfrm>
            <a:off x="6679375" y="4639975"/>
            <a:ext cx="18336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pixabay.com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/>
          <p:nvPr>
            <p:ph type="title"/>
          </p:nvPr>
        </p:nvSpPr>
        <p:spPr>
          <a:xfrm>
            <a:off x="1297500" y="393750"/>
            <a:ext cx="747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#2: Large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120, C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345" name="Google Shape;345;p32"/>
          <p:cNvSpPr txBox="1"/>
          <p:nvPr/>
        </p:nvSpPr>
        <p:spPr>
          <a:xfrm>
            <a:off x="1007600" y="2150050"/>
            <a:ext cx="36555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Bottom-Up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Total Runtime: 4131900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Average Runtime: 82638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4572000" y="2150050"/>
            <a:ext cx="41595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Recursive w/Memo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Total Runtime: 20380100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Average Runtime: 407602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32"/>
          <p:cNvSpPr txBox="1"/>
          <p:nvPr>
            <p:ph type="title"/>
          </p:nvPr>
        </p:nvSpPr>
        <p:spPr>
          <a:xfrm>
            <a:off x="833400" y="3674450"/>
            <a:ext cx="747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Bottom-Up around 393% faster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type="title"/>
          </p:nvPr>
        </p:nvSpPr>
        <p:spPr>
          <a:xfrm>
            <a:off x="1297500" y="393750"/>
            <a:ext cx="7477200" cy="45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#3: Small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1, C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INPUT FORMAT FOR EACH EXPERIMENT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 1:  Item Weights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 2: Item Values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Line3: Capacity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_____________________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39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4529775" y="1165875"/>
            <a:ext cx="42711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Bottom-Up Output		            Recursive w/ Memo Output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775" y="1453581"/>
            <a:ext cx="1585025" cy="3653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1749" y="1453575"/>
            <a:ext cx="1632450" cy="365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>
            <p:ph type="title"/>
          </p:nvPr>
        </p:nvSpPr>
        <p:spPr>
          <a:xfrm>
            <a:off x="1297500" y="393750"/>
            <a:ext cx="747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#3: Small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1, C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361" name="Google Shape;361;p34"/>
          <p:cNvSpPr txBox="1"/>
          <p:nvPr/>
        </p:nvSpPr>
        <p:spPr>
          <a:xfrm>
            <a:off x="1007600" y="2150050"/>
            <a:ext cx="36555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Bottom-Up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Total Runtime: 119200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Average Runtime: 2384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34"/>
          <p:cNvSpPr txBox="1"/>
          <p:nvPr/>
        </p:nvSpPr>
        <p:spPr>
          <a:xfrm>
            <a:off x="4572000" y="2150050"/>
            <a:ext cx="41595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Recursive w/Memo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Total Runtime: 247800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Average Runtime: 4956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34"/>
          <p:cNvSpPr txBox="1"/>
          <p:nvPr>
            <p:ph type="title"/>
          </p:nvPr>
        </p:nvSpPr>
        <p:spPr>
          <a:xfrm>
            <a:off x="833400" y="3674450"/>
            <a:ext cx="747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Bottom-Up around 108% faster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type="title"/>
          </p:nvPr>
        </p:nvSpPr>
        <p:spPr>
          <a:xfrm>
            <a:off x="1297500" y="393750"/>
            <a:ext cx="7477200" cy="45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#4: Large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5, C = 120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INPUT FORMAT FOR EACH EXPERIMENT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 1:  Item Weights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 2: Item Values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Line3: Capacity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_____________________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16 118 122 59 95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86 7 62 33 72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59 52 51 101 44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88 2 64 41 39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6 103 3 65 4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95 23 40 16 82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4529775" y="1165875"/>
            <a:ext cx="42711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Bottom-Up Output		            Recursive w/ Memo Output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00" y="1453575"/>
            <a:ext cx="1925525" cy="357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550" y="1453575"/>
            <a:ext cx="1925525" cy="35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/>
          <p:nvPr>
            <p:ph type="title"/>
          </p:nvPr>
        </p:nvSpPr>
        <p:spPr>
          <a:xfrm>
            <a:off x="1297500" y="393750"/>
            <a:ext cx="747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#4: Large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5, C = 120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377" name="Google Shape;377;p36"/>
          <p:cNvSpPr txBox="1"/>
          <p:nvPr/>
        </p:nvSpPr>
        <p:spPr>
          <a:xfrm>
            <a:off x="1007600" y="2150050"/>
            <a:ext cx="36555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Bottom-Up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Total Runtime: 1917300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Average Runtime: 38346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36"/>
          <p:cNvSpPr txBox="1"/>
          <p:nvPr/>
        </p:nvSpPr>
        <p:spPr>
          <a:xfrm>
            <a:off x="4572000" y="2150050"/>
            <a:ext cx="41595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Recursive w/Memo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Total Runtime: 1687600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Average Runtime: 33752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36"/>
          <p:cNvSpPr txBox="1"/>
          <p:nvPr>
            <p:ph type="title"/>
          </p:nvPr>
        </p:nvSpPr>
        <p:spPr>
          <a:xfrm>
            <a:off x="833400" y="3674450"/>
            <a:ext cx="747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Bottom-Up around 14% faster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/>
          <p:nvPr>
            <p:ph type="title"/>
          </p:nvPr>
        </p:nvSpPr>
        <p:spPr>
          <a:xfrm>
            <a:off x="1297500" y="393750"/>
            <a:ext cx="7477200" cy="4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#5: Small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5, C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INPUT FORMAT FOR EACH EXPERIMENT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 1:  Item Weights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 2: Item Values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Line3: Capacity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_____________________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2 2 1 3 4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27 79 67 11 51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1 2 2 4 2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86 10 63 63 76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4 1 4 4 2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64 47 3 49 59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4529775" y="1165875"/>
            <a:ext cx="42711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Bottom-Up Output		            Recursive w/ Memo Output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6" name="Google Shape;3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175" y="1453575"/>
            <a:ext cx="1923523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750" y="1453575"/>
            <a:ext cx="196011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/>
          <p:nvPr>
            <p:ph type="title"/>
          </p:nvPr>
        </p:nvSpPr>
        <p:spPr>
          <a:xfrm>
            <a:off x="1297500" y="393750"/>
            <a:ext cx="747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#5: Small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5, C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393" name="Google Shape;393;p38"/>
          <p:cNvSpPr txBox="1"/>
          <p:nvPr/>
        </p:nvSpPr>
        <p:spPr>
          <a:xfrm>
            <a:off x="1007600" y="2150050"/>
            <a:ext cx="36555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Bottom-Up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Total Runtime: 203800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Average Runtime: 4076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38"/>
          <p:cNvSpPr txBox="1"/>
          <p:nvPr/>
        </p:nvSpPr>
        <p:spPr>
          <a:xfrm>
            <a:off x="4572000" y="2150050"/>
            <a:ext cx="41595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Recursive w/Memo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Total Runtime: 255200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Average Runtime: 5104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38"/>
          <p:cNvSpPr txBox="1"/>
          <p:nvPr>
            <p:ph type="title"/>
          </p:nvPr>
        </p:nvSpPr>
        <p:spPr>
          <a:xfrm>
            <a:off x="833400" y="3674450"/>
            <a:ext cx="747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Bottom-Up around 25% faster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"/>
          <p:cNvSpPr txBox="1"/>
          <p:nvPr>
            <p:ph type="title"/>
          </p:nvPr>
        </p:nvSpPr>
        <p:spPr>
          <a:xfrm>
            <a:off x="1297500" y="393750"/>
            <a:ext cx="747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#6: No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5, C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INPUT FORMAT FOR EACH EXPERIMENT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 1:  Item Weights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 2: Item Values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Line3: Capacity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_____________________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1 2 2 1 2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16 94 100 32 37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3 1 2 2 2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2 58 34 16 63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3 3 1 2 2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36 24 38 55 52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39"/>
          <p:cNvSpPr txBox="1"/>
          <p:nvPr/>
        </p:nvSpPr>
        <p:spPr>
          <a:xfrm>
            <a:off x="4529775" y="1165875"/>
            <a:ext cx="42711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Bottom-Up Output		            Recursive w/ Memo Output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2" name="Google Shape;4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775" y="1453575"/>
            <a:ext cx="1898163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050" y="1453575"/>
            <a:ext cx="190427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"/>
          <p:cNvSpPr txBox="1"/>
          <p:nvPr>
            <p:ph type="title"/>
          </p:nvPr>
        </p:nvSpPr>
        <p:spPr>
          <a:xfrm>
            <a:off x="1297500" y="393750"/>
            <a:ext cx="747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#6: No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5, C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409" name="Google Shape;409;p40"/>
          <p:cNvSpPr txBox="1"/>
          <p:nvPr/>
        </p:nvSpPr>
        <p:spPr>
          <a:xfrm>
            <a:off x="1007600" y="2150050"/>
            <a:ext cx="36555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Bottom-Up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Total Runtime: 154500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Average Runtime: 3090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40"/>
          <p:cNvSpPr txBox="1"/>
          <p:nvPr/>
        </p:nvSpPr>
        <p:spPr>
          <a:xfrm>
            <a:off x="4572000" y="2150050"/>
            <a:ext cx="41595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Recursive w/Memo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Total Runtime: 150100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Average Runtime: 3002 nanoseconds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40"/>
          <p:cNvSpPr txBox="1"/>
          <p:nvPr>
            <p:ph type="title"/>
          </p:nvPr>
        </p:nvSpPr>
        <p:spPr>
          <a:xfrm>
            <a:off x="833400" y="3674450"/>
            <a:ext cx="747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Recursive w/Memo around 3% faster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 txBox="1"/>
          <p:nvPr>
            <p:ph type="title"/>
          </p:nvPr>
        </p:nvSpPr>
        <p:spPr>
          <a:xfrm>
            <a:off x="390350" y="2053000"/>
            <a:ext cx="63348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 &amp; Key Takeaways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390350" y="2053000"/>
            <a:ext cx="63348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 &amp; Solutions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/>
          <p:nvPr>
            <p:ph type="title"/>
          </p:nvPr>
        </p:nvSpPr>
        <p:spPr>
          <a:xfrm>
            <a:off x="405300" y="4657300"/>
            <a:ext cx="83334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Each bullet point represents 50 tests with C = 5 and N randomized items.</a:t>
            </a:r>
            <a:endParaRPr sz="1700"/>
          </a:p>
        </p:txBody>
      </p:sp>
      <p:pic>
        <p:nvPicPr>
          <p:cNvPr id="422" name="Google Shape;42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300" y="1553458"/>
            <a:ext cx="3833325" cy="2304243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2"/>
          <p:cNvSpPr txBox="1"/>
          <p:nvPr>
            <p:ph type="title"/>
          </p:nvPr>
        </p:nvSpPr>
        <p:spPr>
          <a:xfrm rot="-5400000">
            <a:off x="-1146900" y="2378500"/>
            <a:ext cx="28050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Average Runtime (ns)</a:t>
            </a:r>
            <a:endParaRPr sz="1700"/>
          </a:p>
        </p:txBody>
      </p:sp>
      <p:sp>
        <p:nvSpPr>
          <p:cNvPr id="424" name="Google Shape;424;p42"/>
          <p:cNvSpPr txBox="1"/>
          <p:nvPr>
            <p:ph type="title"/>
          </p:nvPr>
        </p:nvSpPr>
        <p:spPr>
          <a:xfrm>
            <a:off x="1927163" y="3857700"/>
            <a:ext cx="7896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</a:t>
            </a:r>
            <a:endParaRPr sz="1700"/>
          </a:p>
        </p:txBody>
      </p:sp>
      <p:pic>
        <p:nvPicPr>
          <p:cNvPr id="425" name="Google Shape;42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850" y="1553458"/>
            <a:ext cx="3833325" cy="2304243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2"/>
          <p:cNvSpPr txBox="1"/>
          <p:nvPr>
            <p:ph type="title"/>
          </p:nvPr>
        </p:nvSpPr>
        <p:spPr>
          <a:xfrm rot="-5400000">
            <a:off x="3425100" y="2449975"/>
            <a:ext cx="28050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Average Runtime (ns)</a:t>
            </a:r>
            <a:endParaRPr sz="1700"/>
          </a:p>
        </p:txBody>
      </p:sp>
      <p:sp>
        <p:nvSpPr>
          <p:cNvPr id="427" name="Google Shape;427;p42"/>
          <p:cNvSpPr txBox="1"/>
          <p:nvPr>
            <p:ph type="title"/>
          </p:nvPr>
        </p:nvSpPr>
        <p:spPr>
          <a:xfrm>
            <a:off x="6522700" y="3857700"/>
            <a:ext cx="7896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</a:t>
            </a:r>
            <a:endParaRPr sz="1700"/>
          </a:p>
        </p:txBody>
      </p:sp>
      <p:sp>
        <p:nvSpPr>
          <p:cNvPr id="428" name="Google Shape;428;p42"/>
          <p:cNvSpPr txBox="1"/>
          <p:nvPr>
            <p:ph type="title"/>
          </p:nvPr>
        </p:nvSpPr>
        <p:spPr>
          <a:xfrm>
            <a:off x="1297500" y="393750"/>
            <a:ext cx="747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 &amp; Key Takeaways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300" y="1553458"/>
            <a:ext cx="3833325" cy="2304243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3"/>
          <p:cNvSpPr txBox="1"/>
          <p:nvPr>
            <p:ph type="title"/>
          </p:nvPr>
        </p:nvSpPr>
        <p:spPr>
          <a:xfrm rot="-5400000">
            <a:off x="-1146900" y="2378500"/>
            <a:ext cx="28050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Average Runtime (ns)</a:t>
            </a:r>
            <a:endParaRPr sz="1700"/>
          </a:p>
        </p:txBody>
      </p:sp>
      <p:sp>
        <p:nvSpPr>
          <p:cNvPr id="435" name="Google Shape;435;p43"/>
          <p:cNvSpPr txBox="1"/>
          <p:nvPr>
            <p:ph type="title"/>
          </p:nvPr>
        </p:nvSpPr>
        <p:spPr>
          <a:xfrm>
            <a:off x="1927163" y="3857700"/>
            <a:ext cx="7896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pic>
        <p:nvPicPr>
          <p:cNvPr id="436" name="Google Shape;43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850" y="1553458"/>
            <a:ext cx="3833325" cy="230424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3"/>
          <p:cNvSpPr txBox="1"/>
          <p:nvPr>
            <p:ph type="title"/>
          </p:nvPr>
        </p:nvSpPr>
        <p:spPr>
          <a:xfrm rot="-5400000">
            <a:off x="3425100" y="2449975"/>
            <a:ext cx="28050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Average Runtime (ns)</a:t>
            </a:r>
            <a:endParaRPr sz="1700"/>
          </a:p>
        </p:txBody>
      </p:sp>
      <p:sp>
        <p:nvSpPr>
          <p:cNvPr id="438" name="Google Shape;438;p43"/>
          <p:cNvSpPr txBox="1"/>
          <p:nvPr>
            <p:ph type="title"/>
          </p:nvPr>
        </p:nvSpPr>
        <p:spPr>
          <a:xfrm>
            <a:off x="6522700" y="3857700"/>
            <a:ext cx="7896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sp>
        <p:nvSpPr>
          <p:cNvPr id="439" name="Google Shape;439;p43"/>
          <p:cNvSpPr txBox="1"/>
          <p:nvPr>
            <p:ph type="title"/>
          </p:nvPr>
        </p:nvSpPr>
        <p:spPr>
          <a:xfrm>
            <a:off x="128875" y="4657300"/>
            <a:ext cx="88575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Each bullet point represents 50 tests with varying C’s and 5 randomized items.</a:t>
            </a:r>
            <a:endParaRPr sz="1700"/>
          </a:p>
        </p:txBody>
      </p:sp>
      <p:sp>
        <p:nvSpPr>
          <p:cNvPr id="440" name="Google Shape;440;p43"/>
          <p:cNvSpPr txBox="1"/>
          <p:nvPr>
            <p:ph type="title"/>
          </p:nvPr>
        </p:nvSpPr>
        <p:spPr>
          <a:xfrm>
            <a:off x="1297500" y="393750"/>
            <a:ext cx="747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 &amp; Key Takeaways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From Results</a:t>
            </a:r>
            <a:endParaRPr/>
          </a:p>
        </p:txBody>
      </p:sp>
      <p:sp>
        <p:nvSpPr>
          <p:cNvPr id="446" name="Google Shape;446;p44"/>
          <p:cNvSpPr txBox="1"/>
          <p:nvPr>
            <p:ph idx="1" type="body"/>
          </p:nvPr>
        </p:nvSpPr>
        <p:spPr>
          <a:xfrm>
            <a:off x="1246225" y="1482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Both algorithms have the same growth class, but different slopes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Bottom-Up is O(k*N*C)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Recursive-with-Memo is O(k’*N*C)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...with constants 0&lt;k&lt;k’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Recursive calls heavily influence runtime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Bottom-Up outperforms Recursive-with-Memo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Works</a:t>
            </a:r>
            <a:endParaRPr/>
          </a:p>
        </p:txBody>
      </p:sp>
      <p:sp>
        <p:nvSpPr>
          <p:cNvPr id="452" name="Google Shape;452;p45"/>
          <p:cNvSpPr txBox="1"/>
          <p:nvPr>
            <p:ph idx="1" type="body"/>
          </p:nvPr>
        </p:nvSpPr>
        <p:spPr>
          <a:xfrm>
            <a:off x="1297500" y="1328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unique &amp; varied experiments could improve our results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New situations (different Ns and Cs)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New constants (instead of always using N=5, C=5)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Focus on item weights/profits instead of randomizing them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tests per experiment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Instead of just 50 tests per experiment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Testing different methods of storage &amp; retrieval for memoization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Different types of hash maps/hash tables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Remarks</a:t>
            </a:r>
            <a:endParaRPr/>
          </a:p>
        </p:txBody>
      </p:sp>
      <p:sp>
        <p:nvSpPr>
          <p:cNvPr id="458" name="Google Shape;458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All group members contributed equally to the following: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Project Design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</a:t>
            </a:r>
            <a:r>
              <a:rPr lang="en" sz="1800"/>
              <a:t>rogramming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 implementation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</a:t>
            </a:r>
            <a:r>
              <a:rPr lang="en" sz="1800"/>
              <a:t>xperiment design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Running experiments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Presentation creation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 rot="10800000">
            <a:off x="6865175" y="2924125"/>
            <a:ext cx="1927500" cy="16887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0-1 Knapsack Problem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488238"/>
            <a:ext cx="70389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Given </a:t>
            </a:r>
            <a:r>
              <a:rPr i="1" lang="en" sz="1800"/>
              <a:t>N</a:t>
            </a:r>
            <a:r>
              <a:rPr lang="en" sz="1800"/>
              <a:t> items with associated weights and values, and a knapsack with capacity </a:t>
            </a:r>
            <a:r>
              <a:rPr i="1" lang="en" sz="1800"/>
              <a:t>C</a:t>
            </a:r>
            <a:r>
              <a:rPr lang="en" sz="1800"/>
              <a:t>, which items do we include in the knapsack to maximize profit? Items cannot be divided fractionally.</a:t>
            </a:r>
            <a:endParaRPr sz="1800"/>
          </a:p>
        </p:txBody>
      </p:sp>
      <p:sp>
        <p:nvSpPr>
          <p:cNvPr id="155" name="Google Shape;155;p16"/>
          <p:cNvSpPr txBox="1"/>
          <p:nvPr>
            <p:ph idx="4294967295" type="body"/>
          </p:nvPr>
        </p:nvSpPr>
        <p:spPr>
          <a:xfrm>
            <a:off x="6228075" y="271525"/>
            <a:ext cx="27009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Key:</a:t>
            </a:r>
            <a:br>
              <a:rPr lang="en" sz="1800"/>
            </a:br>
            <a:r>
              <a:rPr i="1" lang="en" sz="1800"/>
              <a:t>N</a:t>
            </a:r>
            <a:r>
              <a:rPr lang="en" sz="1800"/>
              <a:t> = number of items</a:t>
            </a:r>
            <a:br>
              <a:rPr lang="en" sz="1800"/>
            </a:br>
            <a:r>
              <a:rPr i="1" lang="en" sz="1800"/>
              <a:t>C</a:t>
            </a:r>
            <a:r>
              <a:rPr lang="en" sz="1800"/>
              <a:t> = capacity of knapsack</a:t>
            </a:r>
            <a:endParaRPr sz="1800"/>
          </a:p>
        </p:txBody>
      </p:sp>
      <p:sp>
        <p:nvSpPr>
          <p:cNvPr id="156" name="Google Shape;156;p16"/>
          <p:cNvSpPr/>
          <p:nvPr/>
        </p:nvSpPr>
        <p:spPr>
          <a:xfrm>
            <a:off x="292350" y="2999875"/>
            <a:ext cx="1862400" cy="60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1308325" y="3844050"/>
            <a:ext cx="1862400" cy="60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2532725" y="2924125"/>
            <a:ext cx="1862400" cy="60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4982775" y="3606175"/>
            <a:ext cx="1245300" cy="4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865875" y="4644900"/>
            <a:ext cx="7473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/>
              <a:t>N</a:t>
            </a:r>
            <a:r>
              <a:rPr lang="en" sz="1800"/>
              <a:t> = 3</a:t>
            </a:r>
            <a:endParaRPr sz="1800"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400500" y="3063525"/>
            <a:ext cx="16461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w</a:t>
            </a:r>
            <a:r>
              <a:rPr lang="en" sz="1800">
                <a:solidFill>
                  <a:srgbClr val="000000"/>
                </a:solidFill>
              </a:rPr>
              <a:t> = 10, </a:t>
            </a:r>
            <a:r>
              <a:rPr i="1" lang="en" sz="1800">
                <a:solidFill>
                  <a:srgbClr val="000000"/>
                </a:solidFill>
              </a:rPr>
              <a:t>p</a:t>
            </a:r>
            <a:r>
              <a:rPr lang="en" sz="1800">
                <a:solidFill>
                  <a:srgbClr val="000000"/>
                </a:solidFill>
              </a:rPr>
              <a:t> = $4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2640875" y="2999875"/>
            <a:ext cx="16461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w</a:t>
            </a:r>
            <a:r>
              <a:rPr lang="en" sz="1800">
                <a:solidFill>
                  <a:srgbClr val="000000"/>
                </a:solidFill>
              </a:rPr>
              <a:t> = 15, </a:t>
            </a:r>
            <a:r>
              <a:rPr i="1" lang="en" sz="1800">
                <a:solidFill>
                  <a:srgbClr val="000000"/>
                </a:solidFill>
              </a:rPr>
              <a:t>p</a:t>
            </a:r>
            <a:r>
              <a:rPr lang="en" sz="1800">
                <a:solidFill>
                  <a:srgbClr val="000000"/>
                </a:solidFill>
              </a:rPr>
              <a:t> = $7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1416475" y="3919800"/>
            <a:ext cx="16461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w</a:t>
            </a:r>
            <a:r>
              <a:rPr lang="en" sz="1800">
                <a:solidFill>
                  <a:srgbClr val="000000"/>
                </a:solidFill>
              </a:rPr>
              <a:t> = 20, </a:t>
            </a:r>
            <a:r>
              <a:rPr i="1" lang="en" sz="1800">
                <a:solidFill>
                  <a:srgbClr val="000000"/>
                </a:solidFill>
              </a:rPr>
              <a:t>p</a:t>
            </a:r>
            <a:r>
              <a:rPr lang="en" sz="1800">
                <a:solidFill>
                  <a:srgbClr val="000000"/>
                </a:solidFill>
              </a:rPr>
              <a:t> = $9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7428300" y="3541075"/>
            <a:ext cx="9366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C </a:t>
            </a:r>
            <a:r>
              <a:rPr lang="en" sz="1800">
                <a:solidFill>
                  <a:srgbClr val="000000"/>
                </a:solidFill>
              </a:rPr>
              <a:t>= 30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5399875" y="3189375"/>
            <a:ext cx="7473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?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#1: Recursive with Memoization</a:t>
            </a:r>
            <a:endParaRPr/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699350" y="1546600"/>
            <a:ext cx="7839600" cy="30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getSolution(table knapsack, int i, int c):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knapsack[i][c] ≥ 0: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return knapsack[i][c]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else if current item will exceed weight cap: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solution := </a:t>
            </a:r>
            <a:r>
              <a:rPr lang="en" sz="1400"/>
              <a:t>getSolution</a:t>
            </a:r>
            <a:r>
              <a:rPr lang="en" sz="1400"/>
              <a:t>(knapsack, i-1, c)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knapsack[i][c] = solution // save solution in table for future use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return knapsack[i][c]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else: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// choose whether or not to add the current item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solution := max(</a:t>
            </a:r>
            <a:r>
              <a:rPr lang="en" sz="1400"/>
              <a:t>getSolution</a:t>
            </a:r>
            <a:r>
              <a:rPr lang="en" sz="1400"/>
              <a:t>(knapsack, </a:t>
            </a:r>
            <a:r>
              <a:rPr b="1" lang="en" sz="1400"/>
              <a:t>i-1</a:t>
            </a:r>
            <a:r>
              <a:rPr lang="en" sz="1400"/>
              <a:t>, </a:t>
            </a:r>
            <a:r>
              <a:rPr b="1" lang="en" sz="1400"/>
              <a:t>c</a:t>
            </a:r>
            <a:r>
              <a:rPr lang="en" sz="1400"/>
              <a:t>),  </a:t>
            </a:r>
            <a:r>
              <a:rPr lang="en" sz="1400"/>
              <a:t>getSolution(knapsack, </a:t>
            </a:r>
            <a:r>
              <a:rPr b="1" lang="en" sz="1400"/>
              <a:t>i-1</a:t>
            </a:r>
            <a:r>
              <a:rPr lang="en" sz="1400"/>
              <a:t>, </a:t>
            </a:r>
            <a:r>
              <a:rPr b="1" lang="en" sz="1400"/>
              <a:t>c-wi</a:t>
            </a:r>
            <a:r>
              <a:rPr lang="en" sz="1400"/>
              <a:t>)+</a:t>
            </a:r>
            <a:r>
              <a:rPr b="1" lang="en" sz="1400"/>
              <a:t>pi</a:t>
            </a:r>
            <a:r>
              <a:rPr lang="en" sz="1400"/>
              <a:t>)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knapsack[i][c] := solution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return solution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84350"/>
            <a:ext cx="70395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#1: Recursive with Memoization</a:t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2861725" y="917447"/>
            <a:ext cx="630000" cy="53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2093388" y="2122084"/>
            <a:ext cx="630000" cy="53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1573250" y="3108947"/>
            <a:ext cx="630000" cy="53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2460675" y="3099922"/>
            <a:ext cx="630000" cy="53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3901188" y="2126647"/>
            <a:ext cx="630000" cy="53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2845550" y="982097"/>
            <a:ext cx="7572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i=3, c=3</a:t>
            </a:r>
            <a:endParaRPr sz="1200">
              <a:solidFill>
                <a:srgbClr val="000000"/>
              </a:solidFill>
            </a:endParaRPr>
          </a:p>
        </p:txBody>
      </p:sp>
      <p:cxnSp>
        <p:nvCxnSpPr>
          <p:cNvPr id="183" name="Google Shape;183;p18"/>
          <p:cNvCxnSpPr>
            <a:stCxn id="177" idx="2"/>
            <a:endCxn id="178" idx="0"/>
          </p:cNvCxnSpPr>
          <p:nvPr/>
        </p:nvCxnSpPr>
        <p:spPr>
          <a:xfrm flipH="1">
            <a:off x="2408425" y="1448747"/>
            <a:ext cx="768300" cy="6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8"/>
          <p:cNvCxnSpPr>
            <a:stCxn id="177" idx="2"/>
            <a:endCxn id="181" idx="0"/>
          </p:cNvCxnSpPr>
          <p:nvPr/>
        </p:nvCxnSpPr>
        <p:spPr>
          <a:xfrm>
            <a:off x="3176725" y="1448747"/>
            <a:ext cx="1039500" cy="6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8"/>
          <p:cNvCxnSpPr>
            <a:stCxn id="178" idx="2"/>
            <a:endCxn id="179" idx="0"/>
          </p:cNvCxnSpPr>
          <p:nvPr/>
        </p:nvCxnSpPr>
        <p:spPr>
          <a:xfrm flipH="1">
            <a:off x="1888188" y="2653384"/>
            <a:ext cx="520200" cy="4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8"/>
          <p:cNvCxnSpPr>
            <a:stCxn id="178" idx="2"/>
            <a:endCxn id="180" idx="0"/>
          </p:cNvCxnSpPr>
          <p:nvPr/>
        </p:nvCxnSpPr>
        <p:spPr>
          <a:xfrm>
            <a:off x="2408388" y="2653384"/>
            <a:ext cx="3672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7" name="Google Shape;187;p18"/>
          <p:cNvGraphicFramePr/>
          <p:nvPr/>
        </p:nvGraphicFramePr>
        <p:xfrm>
          <a:off x="5895653" y="134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{47C41E1E-009E-4087-A939-F4EDC5541443}</a:tableStyleId>
              </a:tblPr>
              <a:tblGrid>
                <a:gridCol w="802875"/>
                <a:gridCol w="802875"/>
                <a:gridCol w="802875"/>
                <a:gridCol w="802875"/>
              </a:tblGrid>
              <a:tr h="63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3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0FF00"/>
                          </a:solidFill>
                        </a:rPr>
                        <a:t>1</a:t>
                      </a:r>
                      <a:endParaRPr b="1" sz="24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3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-1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3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-1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-1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6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6015653" y="915050"/>
            <a:ext cx="29868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c=0	        c=1	     c=2	  c=3</a:t>
            </a:r>
            <a:endParaRPr sz="1800"/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5325850" y="1368500"/>
            <a:ext cx="6300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i=0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i=1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i=2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i=3</a:t>
            </a:r>
            <a:endParaRPr sz="1800"/>
          </a:p>
        </p:txBody>
      </p:sp>
      <p:sp>
        <p:nvSpPr>
          <p:cNvPr id="190" name="Google Shape;190;p18"/>
          <p:cNvSpPr txBox="1"/>
          <p:nvPr>
            <p:ph idx="1" type="body"/>
          </p:nvPr>
        </p:nvSpPr>
        <p:spPr>
          <a:xfrm>
            <a:off x="2029788" y="2186784"/>
            <a:ext cx="7572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i=2, c=3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3824525" y="2191297"/>
            <a:ext cx="7572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i=2, c=2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0" y="1289450"/>
            <a:ext cx="1171800" cy="19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Items (N=3, C=3):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1 : Weight=1, Profit=1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2: Weight=</a:t>
            </a:r>
            <a:r>
              <a:rPr lang="en" sz="1000">
                <a:solidFill>
                  <a:srgbClr val="FFFFFF"/>
                </a:solidFill>
              </a:rPr>
              <a:t>1</a:t>
            </a:r>
            <a:r>
              <a:rPr lang="en" sz="1000">
                <a:solidFill>
                  <a:srgbClr val="FFFFFF"/>
                </a:solidFill>
              </a:rPr>
              <a:t>, Profit=</a:t>
            </a:r>
            <a:r>
              <a:rPr lang="en" sz="1000">
                <a:solidFill>
                  <a:srgbClr val="FFFFFF"/>
                </a:solidFill>
              </a:rPr>
              <a:t>2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3: Weight=1, Profit=3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1509650" y="3173447"/>
            <a:ext cx="7572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i=1, c=3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2391575" y="3164447"/>
            <a:ext cx="7572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i=1, c=2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 rot="-2472587">
            <a:off x="2023751" y="1502364"/>
            <a:ext cx="1084670" cy="40201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solution(i=2, c=3)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96" name="Google Shape;196;p18"/>
          <p:cNvSpPr txBox="1"/>
          <p:nvPr>
            <p:ph idx="1" type="body"/>
          </p:nvPr>
        </p:nvSpPr>
        <p:spPr>
          <a:xfrm rot="2260535">
            <a:off x="3298930" y="1591759"/>
            <a:ext cx="1126491" cy="40228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solution(i=2,c=1)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187375" y="4374197"/>
            <a:ext cx="630000" cy="53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950075" y="4374047"/>
            <a:ext cx="630000" cy="53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1860525" y="4374197"/>
            <a:ext cx="630000" cy="53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2624175" y="4374197"/>
            <a:ext cx="630000" cy="53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123775" y="4438700"/>
            <a:ext cx="7683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i=0, c=3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02" name="Google Shape;202;p18"/>
          <p:cNvSpPr txBox="1"/>
          <p:nvPr>
            <p:ph idx="1" type="body"/>
          </p:nvPr>
        </p:nvSpPr>
        <p:spPr>
          <a:xfrm>
            <a:off x="880975" y="4438572"/>
            <a:ext cx="7572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i=0, c=2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1784325" y="4438697"/>
            <a:ext cx="7572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i=0, c=2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2616475" y="4438697"/>
            <a:ext cx="7572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i=0, c=1</a:t>
            </a:r>
            <a:endParaRPr sz="1200">
              <a:solidFill>
                <a:srgbClr val="000000"/>
              </a:solidFill>
            </a:endParaRPr>
          </a:p>
        </p:txBody>
      </p:sp>
      <p:cxnSp>
        <p:nvCxnSpPr>
          <p:cNvPr id="205" name="Google Shape;205;p18"/>
          <p:cNvCxnSpPr>
            <a:stCxn id="179" idx="2"/>
            <a:endCxn id="197" idx="0"/>
          </p:cNvCxnSpPr>
          <p:nvPr/>
        </p:nvCxnSpPr>
        <p:spPr>
          <a:xfrm flipH="1">
            <a:off x="502250" y="3640247"/>
            <a:ext cx="1386000" cy="73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8"/>
          <p:cNvCxnSpPr>
            <a:stCxn id="180" idx="2"/>
            <a:endCxn id="199" idx="0"/>
          </p:cNvCxnSpPr>
          <p:nvPr/>
        </p:nvCxnSpPr>
        <p:spPr>
          <a:xfrm flipH="1">
            <a:off x="2175675" y="3631222"/>
            <a:ext cx="60000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8"/>
          <p:cNvCxnSpPr>
            <a:stCxn id="180" idx="2"/>
            <a:endCxn id="200" idx="0"/>
          </p:cNvCxnSpPr>
          <p:nvPr/>
        </p:nvCxnSpPr>
        <p:spPr>
          <a:xfrm>
            <a:off x="2775675" y="3631222"/>
            <a:ext cx="16350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8"/>
          <p:cNvCxnSpPr>
            <a:stCxn id="179" idx="2"/>
            <a:endCxn id="198" idx="0"/>
          </p:cNvCxnSpPr>
          <p:nvPr/>
        </p:nvCxnSpPr>
        <p:spPr>
          <a:xfrm flipH="1">
            <a:off x="1265150" y="3640247"/>
            <a:ext cx="623100" cy="7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2025625" y="912450"/>
            <a:ext cx="1055100" cy="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Step #1 →</a:t>
            </a:r>
            <a:r>
              <a:rPr lang="en" sz="1200">
                <a:solidFill>
                  <a:srgbClr val="FFFFFF"/>
                </a:solidFill>
              </a:rPr>
              <a:t>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0" name="Google Shape;210;p18"/>
          <p:cNvSpPr txBox="1"/>
          <p:nvPr>
            <p:ph idx="1" type="body"/>
          </p:nvPr>
        </p:nvSpPr>
        <p:spPr>
          <a:xfrm>
            <a:off x="1170224" y="2077238"/>
            <a:ext cx="10551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Step #2 --&gt;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667700" y="3106525"/>
            <a:ext cx="10551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Step #3 →</a:t>
            </a:r>
            <a:r>
              <a:rPr lang="en" sz="1200">
                <a:solidFill>
                  <a:srgbClr val="FFFFFF"/>
                </a:solidFill>
              </a:rPr>
              <a:t>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2" name="Google Shape;212;p18"/>
          <p:cNvSpPr txBox="1"/>
          <p:nvPr>
            <p:ph idx="1" type="body"/>
          </p:nvPr>
        </p:nvSpPr>
        <p:spPr>
          <a:xfrm rot="1994833">
            <a:off x="496488" y="3963332"/>
            <a:ext cx="1054988" cy="4021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Step #5 →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3" name="Google Shape;213;p18"/>
          <p:cNvSpPr txBox="1"/>
          <p:nvPr>
            <p:ph idx="1" type="body"/>
          </p:nvPr>
        </p:nvSpPr>
        <p:spPr>
          <a:xfrm rot="-627">
            <a:off x="2925749" y="3737047"/>
            <a:ext cx="1646100" cy="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Retrieve 1</a:t>
            </a:r>
            <a:r>
              <a:rPr lang="en" sz="900">
                <a:solidFill>
                  <a:srgbClr val="00FF00"/>
                </a:solidFill>
              </a:rPr>
              <a:t> from [i=1, c=2]</a:t>
            </a:r>
            <a:endParaRPr sz="900">
              <a:solidFill>
                <a:srgbClr val="00FF00"/>
              </a:solidFill>
            </a:endParaRPr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6951600" y="4107050"/>
            <a:ext cx="13854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 = item considered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c = current capacity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 rot="1994833">
            <a:off x="-100862" y="3963332"/>
            <a:ext cx="1054988" cy="4021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Step #4 →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667700" y="3335125"/>
            <a:ext cx="10551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Step #6 →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 (store 1  in table)</a:t>
            </a:r>
            <a:endParaRPr sz="900">
              <a:solidFill>
                <a:srgbClr val="00FF00"/>
              </a:solidFill>
            </a:endParaRPr>
          </a:p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 flipH="1" rot="-1994833">
            <a:off x="2708367" y="2546092"/>
            <a:ext cx="1054988" cy="29313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← </a:t>
            </a:r>
            <a:r>
              <a:rPr lang="en" sz="1200">
                <a:solidFill>
                  <a:srgbClr val="FFFFFF"/>
                </a:solidFill>
              </a:rPr>
              <a:t>Step #7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 flipH="1" rot="-1994833">
            <a:off x="2897680" y="2662354"/>
            <a:ext cx="1054988" cy="29313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← Step #10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(store 1 in table)</a:t>
            </a:r>
            <a:endParaRPr sz="900">
              <a:solidFill>
                <a:srgbClr val="00FF00"/>
              </a:solidFill>
            </a:endParaRPr>
          </a:p>
        </p:txBody>
      </p:sp>
      <p:sp>
        <p:nvSpPr>
          <p:cNvPr id="219" name="Google Shape;219;p18"/>
          <p:cNvSpPr txBox="1"/>
          <p:nvPr>
            <p:ph idx="1" type="body"/>
          </p:nvPr>
        </p:nvSpPr>
        <p:spPr>
          <a:xfrm flipH="1" rot="-1994833">
            <a:off x="2653299" y="1891725"/>
            <a:ext cx="1054988" cy="44890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← Step #9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(store 3 in table)</a:t>
            </a:r>
            <a:endParaRPr sz="900">
              <a:solidFill>
                <a:srgbClr val="00FF00"/>
              </a:solidFill>
            </a:endParaRPr>
          </a:p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 flipH="1" rot="-1994833">
            <a:off x="4281711" y="1562350"/>
            <a:ext cx="1054988" cy="44890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← Step #12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(store 3  in table)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FF00"/>
              </a:solidFill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3386175" y="3154997"/>
            <a:ext cx="630000" cy="531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4452975" y="3154997"/>
            <a:ext cx="630000" cy="53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18"/>
          <p:cNvCxnSpPr>
            <a:stCxn id="181" idx="2"/>
            <a:endCxn id="221" idx="0"/>
          </p:cNvCxnSpPr>
          <p:nvPr/>
        </p:nvCxnSpPr>
        <p:spPr>
          <a:xfrm flipH="1">
            <a:off x="3701088" y="2657947"/>
            <a:ext cx="5151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8"/>
          <p:cNvCxnSpPr>
            <a:stCxn id="181" idx="2"/>
            <a:endCxn id="222" idx="0"/>
          </p:cNvCxnSpPr>
          <p:nvPr/>
        </p:nvCxnSpPr>
        <p:spPr>
          <a:xfrm>
            <a:off x="4216188" y="2657947"/>
            <a:ext cx="5517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8"/>
          <p:cNvSpPr txBox="1"/>
          <p:nvPr>
            <p:ph idx="1" type="body"/>
          </p:nvPr>
        </p:nvSpPr>
        <p:spPr>
          <a:xfrm>
            <a:off x="3305975" y="3240647"/>
            <a:ext cx="7572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i=1, c=2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>
            <a:off x="4448975" y="3240647"/>
            <a:ext cx="7572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i=1, c=1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4071975" y="4145597"/>
            <a:ext cx="630000" cy="53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4900325" y="4166647"/>
            <a:ext cx="630000" cy="53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18"/>
          <p:cNvCxnSpPr>
            <a:stCxn id="226" idx="2"/>
            <a:endCxn id="227" idx="0"/>
          </p:cNvCxnSpPr>
          <p:nvPr/>
        </p:nvCxnSpPr>
        <p:spPr>
          <a:xfrm flipH="1">
            <a:off x="4386875" y="3642647"/>
            <a:ext cx="4407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8"/>
          <p:cNvCxnSpPr>
            <a:stCxn id="226" idx="2"/>
            <a:endCxn id="228" idx="0"/>
          </p:cNvCxnSpPr>
          <p:nvPr/>
        </p:nvCxnSpPr>
        <p:spPr>
          <a:xfrm>
            <a:off x="4827575" y="3642647"/>
            <a:ext cx="38790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18"/>
          <p:cNvSpPr txBox="1"/>
          <p:nvPr>
            <p:ph idx="1" type="body"/>
          </p:nvPr>
        </p:nvSpPr>
        <p:spPr>
          <a:xfrm>
            <a:off x="3991775" y="4231247"/>
            <a:ext cx="7572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i=0, c=1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4829975" y="4231247"/>
            <a:ext cx="7572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i=0, c=0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3549625" y="912450"/>
            <a:ext cx="1055100" cy="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← </a:t>
            </a:r>
            <a:r>
              <a:rPr lang="en" sz="1200">
                <a:solidFill>
                  <a:srgbClr val="FFFFFF"/>
                </a:solidFill>
              </a:rPr>
              <a:t>Step #19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</a:rPr>
              <a:t>(store 6 in table)</a:t>
            </a:r>
            <a:endParaRPr sz="900">
              <a:solidFill>
                <a:srgbClr val="00FF00"/>
              </a:solidFill>
            </a:endParaRPr>
          </a:p>
        </p:txBody>
      </p:sp>
      <p:sp>
        <p:nvSpPr>
          <p:cNvPr id="234" name="Google Shape;234;p18"/>
          <p:cNvSpPr txBox="1"/>
          <p:nvPr>
            <p:ph idx="1" type="body"/>
          </p:nvPr>
        </p:nvSpPr>
        <p:spPr>
          <a:xfrm rot="1994833">
            <a:off x="5543688" y="4566432"/>
            <a:ext cx="1054988" cy="4021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← </a:t>
            </a:r>
            <a:r>
              <a:rPr lang="en" sz="1200">
                <a:solidFill>
                  <a:srgbClr val="FFFFFF"/>
                </a:solidFill>
              </a:rPr>
              <a:t>Step #16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35" name="Google Shape;235;p18"/>
          <p:cNvSpPr txBox="1"/>
          <p:nvPr>
            <p:ph idx="1" type="body"/>
          </p:nvPr>
        </p:nvSpPr>
        <p:spPr>
          <a:xfrm>
            <a:off x="1120274" y="2274338"/>
            <a:ext cx="10551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Step #11 --&gt;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 flipH="1" rot="-1994833">
            <a:off x="3941561" y="2728700"/>
            <a:ext cx="1054988" cy="44890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← Step #13</a:t>
            </a:r>
            <a:endParaRPr sz="9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1243125" y="401525"/>
            <a:ext cx="7555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#2: Bottom-Up Dynamic Programming</a:t>
            </a:r>
            <a:endParaRPr/>
          </a:p>
        </p:txBody>
      </p:sp>
      <p:sp>
        <p:nvSpPr>
          <p:cNvPr id="242" name="Google Shape;24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Initialize first column and first row of table to all 0s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i ∊ [0, n]: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for c ∊ [1, C]: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if wi &lt;= c: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if </a:t>
            </a:r>
            <a:r>
              <a:rPr b="1" lang="en" sz="1400"/>
              <a:t>P[i-1, c-wi]</a:t>
            </a:r>
            <a:r>
              <a:rPr lang="en" sz="1400"/>
              <a:t> + pi &gt;</a:t>
            </a:r>
            <a:r>
              <a:rPr b="1" lang="en" sz="1400"/>
              <a:t> P[i-1, c]</a:t>
            </a:r>
            <a:r>
              <a:rPr lang="en" sz="1400"/>
              <a:t>: // case 1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	</a:t>
            </a:r>
            <a:r>
              <a:rPr b="1" lang="en" sz="1400"/>
              <a:t>P[i,c] </a:t>
            </a:r>
            <a:r>
              <a:rPr lang="en" sz="1400"/>
              <a:t>:= </a:t>
            </a:r>
            <a:r>
              <a:rPr b="1" lang="en" sz="1400"/>
              <a:t>P[i-1, c]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else: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	</a:t>
            </a:r>
            <a:r>
              <a:rPr b="1" lang="en" sz="1400"/>
              <a:t>P[i,c]</a:t>
            </a:r>
            <a:r>
              <a:rPr lang="en" sz="1400"/>
              <a:t> := </a:t>
            </a:r>
            <a:r>
              <a:rPr b="1" lang="en" sz="1400"/>
              <a:t>P[i-1, c]</a:t>
            </a:r>
            <a:r>
              <a:rPr lang="en" sz="1400"/>
              <a:t> // case 2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else: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</a:t>
            </a:r>
            <a:r>
              <a:rPr b="1" lang="en" sz="1400"/>
              <a:t>P[i,c]</a:t>
            </a:r>
            <a:r>
              <a:rPr lang="en" sz="1400"/>
              <a:t> = </a:t>
            </a:r>
            <a:r>
              <a:rPr b="1" lang="en" sz="1400"/>
              <a:t>P[i-1, c] </a:t>
            </a:r>
            <a:r>
              <a:rPr lang="en" sz="1400"/>
              <a:t>// case 3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1216575" y="410325"/>
            <a:ext cx="75552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#2: Bottom-Up Dynamic Programming</a:t>
            </a:r>
            <a:endParaRPr/>
          </a:p>
        </p:txBody>
      </p:sp>
      <p:graphicFrame>
        <p:nvGraphicFramePr>
          <p:cNvPr id="248" name="Google Shape;248;p20"/>
          <p:cNvGraphicFramePr/>
          <p:nvPr/>
        </p:nvGraphicFramePr>
        <p:xfrm>
          <a:off x="987975" y="146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{47C41E1E-009E-4087-A939-F4EDC5541443}</a:tableStyleId>
              </a:tblPr>
              <a:tblGrid>
                <a:gridCol w="879775"/>
                <a:gridCol w="879775"/>
                <a:gridCol w="879775"/>
                <a:gridCol w="879775"/>
                <a:gridCol w="879775"/>
                <a:gridCol w="879775"/>
              </a:tblGrid>
              <a:tr h="58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8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8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40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40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8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40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40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8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40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40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8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95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95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95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49" name="Google Shape;249;p20"/>
          <p:cNvSpPr txBox="1"/>
          <p:nvPr>
            <p:ph type="title"/>
          </p:nvPr>
        </p:nvSpPr>
        <p:spPr>
          <a:xfrm>
            <a:off x="987975" y="951150"/>
            <a:ext cx="5381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c=0	c=1		c=2	c=3	c=4	c=5</a:t>
            </a:r>
            <a:endParaRPr/>
          </a:p>
        </p:txBody>
      </p:sp>
      <p:sp>
        <p:nvSpPr>
          <p:cNvPr id="250" name="Google Shape;250;p20"/>
          <p:cNvSpPr txBox="1"/>
          <p:nvPr>
            <p:ph type="title"/>
          </p:nvPr>
        </p:nvSpPr>
        <p:spPr>
          <a:xfrm>
            <a:off x="159975" y="1432350"/>
            <a:ext cx="904200" cy="3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=3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=4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=5</a:t>
            </a:r>
            <a:endParaRPr/>
          </a:p>
        </p:txBody>
      </p:sp>
      <p:sp>
        <p:nvSpPr>
          <p:cNvPr id="251" name="Google Shape;251;p20"/>
          <p:cNvSpPr txBox="1"/>
          <p:nvPr>
            <p:ph type="title"/>
          </p:nvPr>
        </p:nvSpPr>
        <p:spPr>
          <a:xfrm>
            <a:off x="7732650" y="2074513"/>
            <a:ext cx="14037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 &gt; c</a:t>
            </a:r>
            <a:endParaRPr/>
          </a:p>
        </p:txBody>
      </p:sp>
      <p:sp>
        <p:nvSpPr>
          <p:cNvPr id="252" name="Google Shape;252;p20"/>
          <p:cNvSpPr txBox="1"/>
          <p:nvPr>
            <p:ph type="title"/>
          </p:nvPr>
        </p:nvSpPr>
        <p:spPr>
          <a:xfrm>
            <a:off x="6392600" y="891525"/>
            <a:ext cx="27750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item i of weight w and profit p &amp; each size c:</a:t>
            </a:r>
            <a:endParaRPr/>
          </a:p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7078250" y="3450200"/>
            <a:ext cx="14037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 ≤ c</a:t>
            </a:r>
            <a:endParaRPr/>
          </a:p>
        </p:txBody>
      </p:sp>
      <p:graphicFrame>
        <p:nvGraphicFramePr>
          <p:cNvPr id="254" name="Google Shape;254;p20"/>
          <p:cNvGraphicFramePr/>
          <p:nvPr/>
        </p:nvGraphicFramePr>
        <p:xfrm>
          <a:off x="7900675" y="268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{47C41E1E-009E-4087-A939-F4EDC5541443}</a:tableStyleId>
              </a:tblPr>
              <a:tblGrid>
                <a:gridCol w="1067650"/>
              </a:tblGrid>
              <a:tr h="38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[i-1, c]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[i, c]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55" name="Google Shape;255;p20"/>
          <p:cNvGraphicFramePr/>
          <p:nvPr/>
        </p:nvGraphicFramePr>
        <p:xfrm>
          <a:off x="6425525" y="400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{47C41E1E-009E-4087-A939-F4EDC5541443}</a:tableStyleId>
              </a:tblPr>
              <a:tblGrid>
                <a:gridCol w="992900"/>
                <a:gridCol w="557000"/>
                <a:gridCol w="992900"/>
              </a:tblGrid>
              <a:tr h="50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[i-1, C-w]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?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[i-1, C]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[i, C-w]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?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[i, C]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256" name="Google Shape;256;p20"/>
          <p:cNvCxnSpPr/>
          <p:nvPr/>
        </p:nvCxnSpPr>
        <p:spPr>
          <a:xfrm>
            <a:off x="7366700" y="4345625"/>
            <a:ext cx="8421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0"/>
          <p:cNvCxnSpPr/>
          <p:nvPr/>
        </p:nvCxnSpPr>
        <p:spPr>
          <a:xfrm>
            <a:off x="8816950" y="2824625"/>
            <a:ext cx="12600" cy="4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0"/>
          <p:cNvCxnSpPr/>
          <p:nvPr/>
        </p:nvCxnSpPr>
        <p:spPr>
          <a:xfrm>
            <a:off x="8816950" y="4266725"/>
            <a:ext cx="12600" cy="4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1145100" y="393750"/>
            <a:ext cx="794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 (</a:t>
            </a:r>
            <a:r>
              <a:rPr lang="en"/>
              <a:t>1/2)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w/Memo.	     Bottom-Up Dynamic Prog.</a:t>
            </a:r>
            <a:endParaRPr/>
          </a:p>
        </p:txBody>
      </p:sp>
      <p:sp>
        <p:nvSpPr>
          <p:cNvPr id="264" name="Google Shape;264;p21"/>
          <p:cNvSpPr txBox="1"/>
          <p:nvPr>
            <p:ph idx="1" type="body"/>
          </p:nvPr>
        </p:nvSpPr>
        <p:spPr>
          <a:xfrm>
            <a:off x="1145100" y="16437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 COMPLEXITY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Θ (N * C)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CALCULATION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We only go through unique cases at most </a:t>
            </a:r>
            <a:r>
              <a:rPr lang="en" sz="1800"/>
              <a:t>once </a:t>
            </a:r>
            <a:r>
              <a:rPr lang="en" sz="1800"/>
              <a:t>due to the memoization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There are  N* C cases</a:t>
            </a:r>
            <a:endParaRPr sz="1800"/>
          </a:p>
        </p:txBody>
      </p:sp>
      <p:sp>
        <p:nvSpPr>
          <p:cNvPr id="265" name="Google Shape;265;p21"/>
          <p:cNvSpPr txBox="1"/>
          <p:nvPr>
            <p:ph idx="2" type="body"/>
          </p:nvPr>
        </p:nvSpPr>
        <p:spPr>
          <a:xfrm>
            <a:off x="4792026" y="1643750"/>
            <a:ext cx="4021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 COMPLEXITY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Θ (N * C)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CALCULATION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We do a O(1) calculation (N+1) * (C+1)  times to fill a table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Because the table is an (N+1) * (C+1) matrix</a:t>
            </a:r>
            <a:endParaRPr sz="1800"/>
          </a:p>
        </p:txBody>
      </p:sp>
      <p:cxnSp>
        <p:nvCxnSpPr>
          <p:cNvPr id="266" name="Google Shape;266;p21"/>
          <p:cNvCxnSpPr/>
          <p:nvPr/>
        </p:nvCxnSpPr>
        <p:spPr>
          <a:xfrm>
            <a:off x="4579325" y="1241200"/>
            <a:ext cx="18900" cy="35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