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10287000" cx="18288000"/>
  <p:notesSz cx="6858000" cy="9144000"/>
  <p:embeddedFontLst>
    <p:embeddedFont>
      <p:font typeface="Montserrat SemiBold"/>
      <p:regular r:id="rId29"/>
      <p:bold r:id="rId30"/>
      <p:italic r:id="rId31"/>
      <p:boldItalic r:id="rId32"/>
    </p:embeddedFont>
    <p:embeddedFont>
      <p:font typeface="Poppins"/>
      <p:regular r:id="rId33"/>
      <p:bold r:id="rId34"/>
      <p:italic r:id="rId35"/>
      <p:boldItalic r:id="rId36"/>
    </p:embeddedFont>
    <p:embeddedFont>
      <p:font typeface="Montserrat"/>
      <p:regular r:id="rId37"/>
      <p:bold r:id="rId38"/>
      <p:italic r:id="rId39"/>
      <p:boldItalic r:id="rId40"/>
    </p:embeddedFont>
    <p:embeddedFont>
      <p:font typeface="Poppins Medium"/>
      <p:regular r:id="rId41"/>
      <p:bold r:id="rId42"/>
      <p:italic r:id="rId43"/>
      <p:boldItalic r:id="rId44"/>
    </p:embeddedFont>
    <p:embeddedFont>
      <p:font typeface="Open Sans Light"/>
      <p:regular r:id="rId45"/>
      <p:bold r:id="rId46"/>
      <p:italic r:id="rId47"/>
      <p:boldItalic r:id="rId48"/>
    </p:embeddedFont>
    <p:embeddedFont>
      <p:font typeface="Open Sans"/>
      <p:regular r:id="rId49"/>
      <p:bold r:id="rId50"/>
      <p:italic r:id="rId51"/>
      <p:boldItalic r:id="rId52"/>
    </p:embeddedFont>
    <p:embeddedFont>
      <p:font typeface="Playfair Display Black"/>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5" roundtripDataSignature="AMtx7mhypoFhqVJF/cEVd2SSRBIO8n8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PoppinsMedium-bold.fntdata"/><Relationship Id="rId41" Type="http://schemas.openxmlformats.org/officeDocument/2006/relationships/font" Target="fonts/PoppinsMedium-regular.fntdata"/><Relationship Id="rId44" Type="http://schemas.openxmlformats.org/officeDocument/2006/relationships/font" Target="fonts/PoppinsMedium-boldItalic.fntdata"/><Relationship Id="rId43" Type="http://schemas.openxmlformats.org/officeDocument/2006/relationships/font" Target="fonts/PoppinsMedium-italic.fntdata"/><Relationship Id="rId46" Type="http://schemas.openxmlformats.org/officeDocument/2006/relationships/font" Target="fonts/OpenSansLight-bold.fntdata"/><Relationship Id="rId45"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Light-boldItalic.fntdata"/><Relationship Id="rId47" Type="http://schemas.openxmlformats.org/officeDocument/2006/relationships/font" Target="fonts/OpenSansLight-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33" Type="http://schemas.openxmlformats.org/officeDocument/2006/relationships/font" Target="fonts/Poppins-regular.fntdata"/><Relationship Id="rId32" Type="http://schemas.openxmlformats.org/officeDocument/2006/relationships/font" Target="fonts/MontserratSemiBold-boldItalic.fntdata"/><Relationship Id="rId35" Type="http://schemas.openxmlformats.org/officeDocument/2006/relationships/font" Target="fonts/Poppins-italic.fntdata"/><Relationship Id="rId34" Type="http://schemas.openxmlformats.org/officeDocument/2006/relationships/font" Target="fonts/Poppins-bold.fntdata"/><Relationship Id="rId37" Type="http://schemas.openxmlformats.org/officeDocument/2006/relationships/font" Target="fonts/Montserrat-regular.fntdata"/><Relationship Id="rId36" Type="http://schemas.openxmlformats.org/officeDocument/2006/relationships/font" Target="fonts/Poppins-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MontserratSemiBold-regular.fntdata"/><Relationship Id="rId51" Type="http://schemas.openxmlformats.org/officeDocument/2006/relationships/font" Target="fonts/OpenSans-italic.fntdata"/><Relationship Id="rId50" Type="http://schemas.openxmlformats.org/officeDocument/2006/relationships/font" Target="fonts/OpenSans-bold.fntdata"/><Relationship Id="rId53" Type="http://schemas.openxmlformats.org/officeDocument/2006/relationships/font" Target="fonts/PlayfairDisplayBlack-bold.fntdata"/><Relationship Id="rId52" Type="http://schemas.openxmlformats.org/officeDocument/2006/relationships/font" Target="fonts/OpenSans-boldItalic.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PlayfairDisplayBlack-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hyperlink" Target="https://youtu.be/MA4iYUyWyX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jpg"/><Relationship Id="rId4" Type="http://schemas.openxmlformats.org/officeDocument/2006/relationships/image" Target="../media/image3.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jpg"/><Relationship Id="rId4" Type="http://schemas.openxmlformats.org/officeDocument/2006/relationships/image" Target="../media/image13.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83" name="Shape 83"/>
        <p:cNvGrpSpPr/>
        <p:nvPr/>
      </p:nvGrpSpPr>
      <p:grpSpPr>
        <a:xfrm>
          <a:off x="0" y="0"/>
          <a:ext cx="0" cy="0"/>
          <a:chOff x="0" y="0"/>
          <a:chExt cx="0" cy="0"/>
        </a:xfrm>
      </p:grpSpPr>
      <p:sp>
        <p:nvSpPr>
          <p:cNvPr id="84" name="Google Shape;84;p1"/>
          <p:cNvSpPr txBox="1"/>
          <p:nvPr/>
        </p:nvSpPr>
        <p:spPr>
          <a:xfrm>
            <a:off x="9108130" y="798241"/>
            <a:ext cx="7322748" cy="96393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b="0" i="0" lang="en-US" sz="4200" u="none" cap="none" strike="noStrike">
                <a:solidFill>
                  <a:srgbClr val="FFFFFF"/>
                </a:solidFill>
                <a:latin typeface="Open Sans"/>
                <a:ea typeface="Open Sans"/>
                <a:cs typeface="Open Sans"/>
                <a:sym typeface="Open Sans"/>
              </a:rPr>
              <a:t>What is Jive?</a:t>
            </a:r>
            <a:endParaRPr/>
          </a:p>
        </p:txBody>
      </p:sp>
      <p:sp>
        <p:nvSpPr>
          <p:cNvPr id="85" name="Google Shape;85;p1"/>
          <p:cNvSpPr/>
          <p:nvPr/>
        </p:nvSpPr>
        <p:spPr>
          <a:xfrm>
            <a:off x="7694035" y="1028700"/>
            <a:ext cx="768554" cy="771999"/>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7805707" y="1018269"/>
            <a:ext cx="545211" cy="669036"/>
          </a:xfrm>
          <a:prstGeom prst="rect">
            <a:avLst/>
          </a:prstGeom>
          <a:noFill/>
          <a:ln>
            <a:noFill/>
          </a:ln>
        </p:spPr>
        <p:txBody>
          <a:bodyPr anchorCtr="0" anchor="t" bIns="0" lIns="0" spcFirstLastPara="1" rIns="0" wrap="square" tIns="0">
            <a:spAutoFit/>
          </a:bodyPr>
          <a:lstStyle/>
          <a:p>
            <a:pPr indent="0" lvl="0" marL="0" marR="0" rtl="0" algn="ctr">
              <a:lnSpc>
                <a:spcPct val="157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1</a:t>
            </a:r>
            <a:endParaRPr/>
          </a:p>
        </p:txBody>
      </p:sp>
      <p:sp>
        <p:nvSpPr>
          <p:cNvPr id="87" name="Google Shape;87;p1"/>
          <p:cNvSpPr txBox="1"/>
          <p:nvPr/>
        </p:nvSpPr>
        <p:spPr>
          <a:xfrm>
            <a:off x="9108130" y="2080310"/>
            <a:ext cx="7322748" cy="963930"/>
          </a:xfrm>
          <a:prstGeom prst="rect">
            <a:avLst/>
          </a:prstGeom>
          <a:noFill/>
          <a:ln>
            <a:noFill/>
          </a:ln>
        </p:spPr>
        <p:txBody>
          <a:bodyPr anchorCtr="0" anchor="t" bIns="0" lIns="0" spcFirstLastPara="1" rIns="0" wrap="square" tIns="0">
            <a:spAutoFit/>
          </a:bodyPr>
          <a:lstStyle/>
          <a:p>
            <a:pPr indent="0" lvl="1" marL="0" marR="0" rtl="0" algn="l">
              <a:lnSpc>
                <a:spcPct val="200000"/>
              </a:lnSpc>
              <a:spcBef>
                <a:spcPts val="0"/>
              </a:spcBef>
              <a:spcAft>
                <a:spcPts val="0"/>
              </a:spcAft>
              <a:buNone/>
            </a:pPr>
            <a:r>
              <a:rPr b="0" i="0" lang="en-US" sz="4200" u="none" cap="none" strike="noStrike">
                <a:solidFill>
                  <a:srgbClr val="FFFFFF"/>
                </a:solidFill>
                <a:latin typeface="Open Sans"/>
                <a:ea typeface="Open Sans"/>
                <a:cs typeface="Open Sans"/>
                <a:sym typeface="Open Sans"/>
              </a:rPr>
              <a:t>History of Jive</a:t>
            </a:r>
            <a:endParaRPr/>
          </a:p>
        </p:txBody>
      </p:sp>
      <p:sp>
        <p:nvSpPr>
          <p:cNvPr id="88" name="Google Shape;88;p1"/>
          <p:cNvSpPr/>
          <p:nvPr/>
        </p:nvSpPr>
        <p:spPr>
          <a:xfrm>
            <a:off x="7694035" y="2308541"/>
            <a:ext cx="768554" cy="771999"/>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7805707" y="2298109"/>
            <a:ext cx="545211" cy="669036"/>
          </a:xfrm>
          <a:prstGeom prst="rect">
            <a:avLst/>
          </a:prstGeom>
          <a:noFill/>
          <a:ln>
            <a:noFill/>
          </a:ln>
        </p:spPr>
        <p:txBody>
          <a:bodyPr anchorCtr="0" anchor="t" bIns="0" lIns="0" spcFirstLastPara="1" rIns="0" wrap="square" tIns="0">
            <a:spAutoFit/>
          </a:bodyPr>
          <a:lstStyle/>
          <a:p>
            <a:pPr indent="0" lvl="1" marL="0" marR="0" rtl="0" algn="ctr">
              <a:lnSpc>
                <a:spcPct val="157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2</a:t>
            </a:r>
            <a:endParaRPr/>
          </a:p>
        </p:txBody>
      </p:sp>
      <p:sp>
        <p:nvSpPr>
          <p:cNvPr id="90" name="Google Shape;90;p1"/>
          <p:cNvSpPr txBox="1"/>
          <p:nvPr/>
        </p:nvSpPr>
        <p:spPr>
          <a:xfrm>
            <a:off x="9108130" y="5824212"/>
            <a:ext cx="7322748" cy="963930"/>
          </a:xfrm>
          <a:prstGeom prst="rect">
            <a:avLst/>
          </a:prstGeom>
          <a:noFill/>
          <a:ln>
            <a:noFill/>
          </a:ln>
        </p:spPr>
        <p:txBody>
          <a:bodyPr anchorCtr="0" anchor="t" bIns="0" lIns="0" spcFirstLastPara="1" rIns="0" wrap="square" tIns="0">
            <a:spAutoFit/>
          </a:bodyPr>
          <a:lstStyle/>
          <a:p>
            <a:pPr indent="0" lvl="1" marL="0" marR="0" rtl="0" algn="l">
              <a:lnSpc>
                <a:spcPct val="200000"/>
              </a:lnSpc>
              <a:spcBef>
                <a:spcPts val="0"/>
              </a:spcBef>
              <a:spcAft>
                <a:spcPts val="0"/>
              </a:spcAft>
              <a:buNone/>
            </a:pPr>
            <a:r>
              <a:rPr b="0" i="0" lang="en-US" sz="4200" u="none" cap="none" strike="noStrike">
                <a:solidFill>
                  <a:srgbClr val="FFFFFF"/>
                </a:solidFill>
                <a:latin typeface="Open Sans"/>
                <a:ea typeface="Open Sans"/>
                <a:cs typeface="Open Sans"/>
                <a:sym typeface="Open Sans"/>
              </a:rPr>
              <a:t>Movement Skills of Jive</a:t>
            </a:r>
            <a:endParaRPr/>
          </a:p>
        </p:txBody>
      </p:sp>
      <p:sp>
        <p:nvSpPr>
          <p:cNvPr id="91" name="Google Shape;91;p1"/>
          <p:cNvSpPr/>
          <p:nvPr/>
        </p:nvSpPr>
        <p:spPr>
          <a:xfrm>
            <a:off x="7694035" y="4868222"/>
            <a:ext cx="768554" cy="771999"/>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7805707" y="4857791"/>
            <a:ext cx="545211" cy="669036"/>
          </a:xfrm>
          <a:prstGeom prst="rect">
            <a:avLst/>
          </a:prstGeom>
          <a:noFill/>
          <a:ln>
            <a:noFill/>
          </a:ln>
        </p:spPr>
        <p:txBody>
          <a:bodyPr anchorCtr="0" anchor="t" bIns="0" lIns="0" spcFirstLastPara="1" rIns="0" wrap="square" tIns="0">
            <a:spAutoFit/>
          </a:bodyPr>
          <a:lstStyle/>
          <a:p>
            <a:pPr indent="0" lvl="1" marL="0" marR="0" rtl="0" algn="ctr">
              <a:lnSpc>
                <a:spcPct val="157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4</a:t>
            </a:r>
            <a:endParaRPr/>
          </a:p>
        </p:txBody>
      </p:sp>
      <p:sp>
        <p:nvSpPr>
          <p:cNvPr id="93" name="Google Shape;93;p1"/>
          <p:cNvSpPr txBox="1"/>
          <p:nvPr/>
        </p:nvSpPr>
        <p:spPr>
          <a:xfrm>
            <a:off x="9108130" y="3362378"/>
            <a:ext cx="7322748" cy="963930"/>
          </a:xfrm>
          <a:prstGeom prst="rect">
            <a:avLst/>
          </a:prstGeom>
          <a:noFill/>
          <a:ln>
            <a:noFill/>
          </a:ln>
        </p:spPr>
        <p:txBody>
          <a:bodyPr anchorCtr="0" anchor="t" bIns="0" lIns="0" spcFirstLastPara="1" rIns="0" wrap="square" tIns="0">
            <a:spAutoFit/>
          </a:bodyPr>
          <a:lstStyle/>
          <a:p>
            <a:pPr indent="0" lvl="1" marL="0" marR="0" rtl="0" algn="l">
              <a:lnSpc>
                <a:spcPct val="200000"/>
              </a:lnSpc>
              <a:spcBef>
                <a:spcPts val="0"/>
              </a:spcBef>
              <a:spcAft>
                <a:spcPts val="0"/>
              </a:spcAft>
              <a:buNone/>
            </a:pPr>
            <a:r>
              <a:rPr b="0" i="0" lang="en-US" sz="4200" u="none" cap="none" strike="noStrike">
                <a:solidFill>
                  <a:srgbClr val="FFFFFF"/>
                </a:solidFill>
                <a:latin typeface="Open Sans"/>
                <a:ea typeface="Open Sans"/>
                <a:cs typeface="Open Sans"/>
                <a:sym typeface="Open Sans"/>
              </a:rPr>
              <a:t>Characteristics of Jive</a:t>
            </a:r>
            <a:endParaRPr/>
          </a:p>
        </p:txBody>
      </p:sp>
      <p:sp>
        <p:nvSpPr>
          <p:cNvPr id="94" name="Google Shape;94;p1"/>
          <p:cNvSpPr/>
          <p:nvPr/>
        </p:nvSpPr>
        <p:spPr>
          <a:xfrm>
            <a:off x="7694035" y="3588381"/>
            <a:ext cx="768554" cy="771999"/>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txBox="1"/>
          <p:nvPr/>
        </p:nvSpPr>
        <p:spPr>
          <a:xfrm>
            <a:off x="7805707" y="3577950"/>
            <a:ext cx="545211" cy="669036"/>
          </a:xfrm>
          <a:prstGeom prst="rect">
            <a:avLst/>
          </a:prstGeom>
          <a:noFill/>
          <a:ln>
            <a:noFill/>
          </a:ln>
        </p:spPr>
        <p:txBody>
          <a:bodyPr anchorCtr="0" anchor="t" bIns="0" lIns="0" spcFirstLastPara="1" rIns="0" wrap="square" tIns="0">
            <a:spAutoFit/>
          </a:bodyPr>
          <a:lstStyle/>
          <a:p>
            <a:pPr indent="0" lvl="1" marL="0" marR="0" rtl="0" algn="ctr">
              <a:lnSpc>
                <a:spcPct val="157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3</a:t>
            </a:r>
            <a:endParaRPr/>
          </a:p>
        </p:txBody>
      </p:sp>
      <p:sp>
        <p:nvSpPr>
          <p:cNvPr id="96" name="Google Shape;96;p1"/>
          <p:cNvSpPr txBox="1"/>
          <p:nvPr/>
        </p:nvSpPr>
        <p:spPr>
          <a:xfrm>
            <a:off x="9108130" y="7106280"/>
            <a:ext cx="7322748" cy="963930"/>
          </a:xfrm>
          <a:prstGeom prst="rect">
            <a:avLst/>
          </a:prstGeom>
          <a:noFill/>
          <a:ln>
            <a:noFill/>
          </a:ln>
        </p:spPr>
        <p:txBody>
          <a:bodyPr anchorCtr="0" anchor="t" bIns="0" lIns="0" spcFirstLastPara="1" rIns="0" wrap="square" tIns="0">
            <a:spAutoFit/>
          </a:bodyPr>
          <a:lstStyle/>
          <a:p>
            <a:pPr indent="0" lvl="1" marL="0" marR="0" rtl="0" algn="l">
              <a:lnSpc>
                <a:spcPct val="200000"/>
              </a:lnSpc>
              <a:spcBef>
                <a:spcPts val="0"/>
              </a:spcBef>
              <a:spcAft>
                <a:spcPts val="0"/>
              </a:spcAft>
              <a:buNone/>
            </a:pPr>
            <a:r>
              <a:rPr b="0" i="0" lang="en-US" sz="4200" u="none" cap="none" strike="noStrike">
                <a:solidFill>
                  <a:srgbClr val="FFFFFF"/>
                </a:solidFill>
                <a:latin typeface="Open Sans"/>
                <a:ea typeface="Open Sans"/>
                <a:cs typeface="Open Sans"/>
                <a:sym typeface="Open Sans"/>
              </a:rPr>
              <a:t>Fitness Benefits of Jive</a:t>
            </a:r>
            <a:endParaRPr/>
          </a:p>
        </p:txBody>
      </p:sp>
      <p:sp>
        <p:nvSpPr>
          <p:cNvPr id="97" name="Google Shape;97;p1"/>
          <p:cNvSpPr/>
          <p:nvPr/>
        </p:nvSpPr>
        <p:spPr>
          <a:xfrm>
            <a:off x="7694035" y="6148062"/>
            <a:ext cx="768554" cy="771999"/>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txBox="1"/>
          <p:nvPr/>
        </p:nvSpPr>
        <p:spPr>
          <a:xfrm>
            <a:off x="7805707" y="6137631"/>
            <a:ext cx="545211" cy="669036"/>
          </a:xfrm>
          <a:prstGeom prst="rect">
            <a:avLst/>
          </a:prstGeom>
          <a:noFill/>
          <a:ln>
            <a:noFill/>
          </a:ln>
        </p:spPr>
        <p:txBody>
          <a:bodyPr anchorCtr="0" anchor="t" bIns="0" lIns="0" spcFirstLastPara="1" rIns="0" wrap="square" tIns="0">
            <a:spAutoFit/>
          </a:bodyPr>
          <a:lstStyle/>
          <a:p>
            <a:pPr indent="0" lvl="1" marL="0" marR="0" rtl="0" algn="ctr">
              <a:lnSpc>
                <a:spcPct val="157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5</a:t>
            </a:r>
            <a:endParaRPr/>
          </a:p>
        </p:txBody>
      </p:sp>
      <p:sp>
        <p:nvSpPr>
          <p:cNvPr id="99" name="Google Shape;99;p1"/>
          <p:cNvSpPr txBox="1"/>
          <p:nvPr/>
        </p:nvSpPr>
        <p:spPr>
          <a:xfrm>
            <a:off x="2612729" y="1202734"/>
            <a:ext cx="4257587" cy="1219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000" u="none" cap="none" strike="noStrike">
                <a:solidFill>
                  <a:srgbClr val="FFFFFF"/>
                </a:solidFill>
                <a:latin typeface="Open Sans"/>
                <a:ea typeface="Open Sans"/>
                <a:cs typeface="Open Sans"/>
                <a:sym typeface="Open Sans"/>
              </a:rPr>
              <a:t>JIVE</a:t>
            </a:r>
            <a:endParaRPr/>
          </a:p>
        </p:txBody>
      </p:sp>
      <p:sp>
        <p:nvSpPr>
          <p:cNvPr id="100" name="Google Shape;100;p1"/>
          <p:cNvSpPr txBox="1"/>
          <p:nvPr/>
        </p:nvSpPr>
        <p:spPr>
          <a:xfrm>
            <a:off x="9108130" y="8281378"/>
            <a:ext cx="7322748" cy="963930"/>
          </a:xfrm>
          <a:prstGeom prst="rect">
            <a:avLst/>
          </a:prstGeom>
          <a:noFill/>
          <a:ln>
            <a:noFill/>
          </a:ln>
        </p:spPr>
        <p:txBody>
          <a:bodyPr anchorCtr="0" anchor="t" bIns="0" lIns="0" spcFirstLastPara="1" rIns="0" wrap="square" tIns="0">
            <a:spAutoFit/>
          </a:bodyPr>
          <a:lstStyle/>
          <a:p>
            <a:pPr indent="0" lvl="1" marL="0" marR="0" rtl="0" algn="l">
              <a:lnSpc>
                <a:spcPct val="200000"/>
              </a:lnSpc>
              <a:spcBef>
                <a:spcPts val="0"/>
              </a:spcBef>
              <a:spcAft>
                <a:spcPts val="0"/>
              </a:spcAft>
              <a:buNone/>
            </a:pPr>
            <a:r>
              <a:rPr b="0" i="0" lang="en-US" sz="4200" u="none" cap="none" strike="noStrike">
                <a:solidFill>
                  <a:srgbClr val="FFFFFF"/>
                </a:solidFill>
                <a:latin typeface="Open Sans"/>
                <a:ea typeface="Open Sans"/>
                <a:cs typeface="Open Sans"/>
                <a:sym typeface="Open Sans"/>
              </a:rPr>
              <a:t>Dietary Goals of Jive</a:t>
            </a:r>
            <a:endParaRPr/>
          </a:p>
        </p:txBody>
      </p:sp>
      <p:sp>
        <p:nvSpPr>
          <p:cNvPr id="101" name="Google Shape;101;p1"/>
          <p:cNvSpPr/>
          <p:nvPr/>
        </p:nvSpPr>
        <p:spPr>
          <a:xfrm>
            <a:off x="7694035" y="7323160"/>
            <a:ext cx="768554" cy="771999"/>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txBox="1"/>
          <p:nvPr/>
        </p:nvSpPr>
        <p:spPr>
          <a:xfrm>
            <a:off x="7805707" y="7312729"/>
            <a:ext cx="545211" cy="669036"/>
          </a:xfrm>
          <a:prstGeom prst="rect">
            <a:avLst/>
          </a:prstGeom>
          <a:noFill/>
          <a:ln>
            <a:noFill/>
          </a:ln>
        </p:spPr>
        <p:txBody>
          <a:bodyPr anchorCtr="0" anchor="t" bIns="0" lIns="0" spcFirstLastPara="1" rIns="0" wrap="square" tIns="0">
            <a:spAutoFit/>
          </a:bodyPr>
          <a:lstStyle/>
          <a:p>
            <a:pPr indent="0" lvl="1" marL="0" marR="0" rtl="0" algn="ctr">
              <a:lnSpc>
                <a:spcPct val="157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6</a:t>
            </a:r>
            <a:endParaRPr/>
          </a:p>
        </p:txBody>
      </p:sp>
      <p:sp>
        <p:nvSpPr>
          <p:cNvPr id="103" name="Google Shape;103;p1"/>
          <p:cNvSpPr txBox="1"/>
          <p:nvPr/>
        </p:nvSpPr>
        <p:spPr>
          <a:xfrm>
            <a:off x="9144000" y="4650732"/>
            <a:ext cx="7322748" cy="963930"/>
          </a:xfrm>
          <a:prstGeom prst="rect">
            <a:avLst/>
          </a:prstGeom>
          <a:noFill/>
          <a:ln>
            <a:noFill/>
          </a:ln>
        </p:spPr>
        <p:txBody>
          <a:bodyPr anchorCtr="0" anchor="t" bIns="0" lIns="0" spcFirstLastPara="1" rIns="0" wrap="square" tIns="0">
            <a:spAutoFit/>
          </a:bodyPr>
          <a:lstStyle/>
          <a:p>
            <a:pPr indent="0" lvl="1" marL="0" marR="0" rtl="0" algn="l">
              <a:lnSpc>
                <a:spcPct val="200000"/>
              </a:lnSpc>
              <a:spcBef>
                <a:spcPts val="0"/>
              </a:spcBef>
              <a:spcAft>
                <a:spcPts val="0"/>
              </a:spcAft>
              <a:buNone/>
            </a:pPr>
            <a:r>
              <a:rPr b="0" i="0" lang="en-US" sz="4200" u="none" cap="none" strike="noStrike">
                <a:solidFill>
                  <a:srgbClr val="FFFFFF"/>
                </a:solidFill>
                <a:latin typeface="Open Sans"/>
                <a:ea typeface="Open Sans"/>
                <a:cs typeface="Open Sans"/>
                <a:sym typeface="Open Sans"/>
              </a:rPr>
              <a:t>Video Presentation of Jive</a:t>
            </a:r>
            <a:endParaRPr/>
          </a:p>
        </p:txBody>
      </p:sp>
      <p:sp>
        <p:nvSpPr>
          <p:cNvPr id="104" name="Google Shape;104;p1"/>
          <p:cNvSpPr/>
          <p:nvPr/>
        </p:nvSpPr>
        <p:spPr>
          <a:xfrm>
            <a:off x="7694035" y="8599984"/>
            <a:ext cx="768554" cy="771999"/>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txBox="1"/>
          <p:nvPr/>
        </p:nvSpPr>
        <p:spPr>
          <a:xfrm>
            <a:off x="7805707" y="8589553"/>
            <a:ext cx="545211" cy="669036"/>
          </a:xfrm>
          <a:prstGeom prst="rect">
            <a:avLst/>
          </a:prstGeom>
          <a:noFill/>
          <a:ln>
            <a:noFill/>
          </a:ln>
        </p:spPr>
        <p:txBody>
          <a:bodyPr anchorCtr="0" anchor="t" bIns="0" lIns="0" spcFirstLastPara="1" rIns="0" wrap="square" tIns="0">
            <a:spAutoFit/>
          </a:bodyPr>
          <a:lstStyle/>
          <a:p>
            <a:pPr indent="0" lvl="1" marL="0" marR="0" rtl="0" algn="ctr">
              <a:lnSpc>
                <a:spcPct val="157000"/>
              </a:lnSpc>
              <a:spcBef>
                <a:spcPts val="0"/>
              </a:spcBef>
              <a:spcAft>
                <a:spcPts val="0"/>
              </a:spcAft>
              <a:buNone/>
            </a:pPr>
            <a:r>
              <a:rPr b="1" i="0" lang="en-US" sz="3600" u="none" cap="none" strike="noStrike">
                <a:solidFill>
                  <a:srgbClr val="000000"/>
                </a:solidFill>
                <a:latin typeface="Open Sans"/>
                <a:ea typeface="Open Sans"/>
                <a:cs typeface="Open Sans"/>
                <a:sym typeface="Open Sans"/>
              </a:rPr>
              <a:t>7</a:t>
            </a:r>
            <a:endParaRPr/>
          </a:p>
        </p:txBody>
      </p:sp>
      <p:sp>
        <p:nvSpPr>
          <p:cNvPr id="106" name="Google Shape;106;p1"/>
          <p:cNvSpPr/>
          <p:nvPr/>
        </p:nvSpPr>
        <p:spPr>
          <a:xfrm>
            <a:off x="494576" y="3080539"/>
            <a:ext cx="6375740" cy="5748723"/>
          </a:xfrm>
          <a:custGeom>
            <a:rect b="b" l="l" r="r" t="t"/>
            <a:pathLst>
              <a:path extrusionOk="0" h="5748723" w="6375740">
                <a:moveTo>
                  <a:pt x="0" y="0"/>
                </a:moveTo>
                <a:lnTo>
                  <a:pt x="6375740" y="0"/>
                </a:lnTo>
                <a:lnTo>
                  <a:pt x="6375740" y="5748724"/>
                </a:lnTo>
                <a:lnTo>
                  <a:pt x="0" y="5748724"/>
                </a:lnTo>
                <a:lnTo>
                  <a:pt x="0" y="0"/>
                </a:lnTo>
                <a:close/>
              </a:path>
            </a:pathLst>
          </a:custGeom>
          <a:blipFill rotWithShape="1">
            <a:blip r:embed="rId3">
              <a:alphaModFix/>
            </a:blip>
            <a:stretch>
              <a:fillRect b="-33729" l="0" r="0" t="-21186"/>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99" name="Shape 199"/>
        <p:cNvGrpSpPr/>
        <p:nvPr/>
      </p:nvGrpSpPr>
      <p:grpSpPr>
        <a:xfrm>
          <a:off x="0" y="0"/>
          <a:ext cx="0" cy="0"/>
          <a:chOff x="0" y="0"/>
          <a:chExt cx="0" cy="0"/>
        </a:xfrm>
      </p:grpSpPr>
      <p:sp>
        <p:nvSpPr>
          <p:cNvPr id="200" name="Google Shape;200;p10"/>
          <p:cNvSpPr/>
          <p:nvPr/>
        </p:nvSpPr>
        <p:spPr>
          <a:xfrm flipH="1">
            <a:off x="4459687" y="3554987"/>
            <a:ext cx="2754602" cy="3177026"/>
          </a:xfrm>
          <a:custGeom>
            <a:rect b="b" l="l" r="r" t="t"/>
            <a:pathLst>
              <a:path extrusionOk="0" h="3177026" w="2754602">
                <a:moveTo>
                  <a:pt x="2754602" y="0"/>
                </a:moveTo>
                <a:lnTo>
                  <a:pt x="0" y="0"/>
                </a:lnTo>
                <a:lnTo>
                  <a:pt x="0" y="3177026"/>
                </a:lnTo>
                <a:lnTo>
                  <a:pt x="2754602" y="3177026"/>
                </a:lnTo>
                <a:lnTo>
                  <a:pt x="2754602" y="0"/>
                </a:lnTo>
                <a:close/>
              </a:path>
            </a:pathLst>
          </a:custGeom>
          <a:blipFill rotWithShape="1">
            <a:blip r:embed="rId3">
              <a:alphaModFix/>
            </a:blip>
            <a:stretch>
              <a:fillRect b="0" l="0" r="0" t="0"/>
            </a:stretch>
          </a:blipFill>
          <a:ln>
            <a:noFill/>
          </a:ln>
        </p:spPr>
      </p:sp>
      <p:sp>
        <p:nvSpPr>
          <p:cNvPr id="201" name="Google Shape;201;p10"/>
          <p:cNvSpPr txBox="1"/>
          <p:nvPr/>
        </p:nvSpPr>
        <p:spPr>
          <a:xfrm>
            <a:off x="5030072" y="4534856"/>
            <a:ext cx="11275857" cy="131253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9299" u="none" cap="none" strike="noStrike">
                <a:solidFill>
                  <a:srgbClr val="FFFFFF"/>
                </a:solidFill>
                <a:latin typeface="Poppins Medium"/>
                <a:ea typeface="Poppins Medium"/>
                <a:cs typeface="Poppins Medium"/>
                <a:sym typeface="Poppins Medium"/>
              </a:rPr>
              <a:t>LET'S JIVE IN!</a:t>
            </a:r>
            <a:endParaRPr/>
          </a:p>
        </p:txBody>
      </p:sp>
      <p:sp>
        <p:nvSpPr>
          <p:cNvPr id="202" name="Google Shape;202;p10"/>
          <p:cNvSpPr txBox="1"/>
          <p:nvPr/>
        </p:nvSpPr>
        <p:spPr>
          <a:xfrm>
            <a:off x="7038769" y="4018399"/>
            <a:ext cx="4782472"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HOW TO DO BASIC JIVE STEPS</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206" name="Shape 206"/>
        <p:cNvGrpSpPr/>
        <p:nvPr/>
      </p:nvGrpSpPr>
      <p:grpSpPr>
        <a:xfrm>
          <a:off x="0" y="0"/>
          <a:ext cx="0" cy="0"/>
          <a:chOff x="0" y="0"/>
          <a:chExt cx="0" cy="0"/>
        </a:xfrm>
      </p:grpSpPr>
      <p:pic>
        <p:nvPicPr>
          <p:cNvPr id="207" name="Google Shape;207;p11"/>
          <p:cNvPicPr preferRelativeResize="0"/>
          <p:nvPr/>
        </p:nvPicPr>
        <p:blipFill rotWithShape="1">
          <a:blip r:embed="rId3">
            <a:alphaModFix/>
          </a:blip>
          <a:srcRect b="0" l="0" r="0" t="0"/>
          <a:stretch/>
        </p:blipFill>
        <p:spPr>
          <a:xfrm>
            <a:off x="1974535" y="1110676"/>
            <a:ext cx="14338931" cy="8065648"/>
          </a:xfrm>
          <a:prstGeom prst="rect">
            <a:avLst/>
          </a:prstGeom>
          <a:noFill/>
          <a:ln>
            <a:noFill/>
          </a:ln>
        </p:spPr>
      </p:pic>
      <p:sp>
        <p:nvSpPr>
          <p:cNvPr id="208" name="Google Shape;208;p11"/>
          <p:cNvSpPr txBox="1"/>
          <p:nvPr/>
        </p:nvSpPr>
        <p:spPr>
          <a:xfrm>
            <a:off x="6747989" y="9318422"/>
            <a:ext cx="4792021" cy="7175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sng" cap="none" strike="noStrike">
                <a:solidFill>
                  <a:srgbClr val="FFFFFF"/>
                </a:solidFill>
                <a:latin typeface="Poppins"/>
                <a:ea typeface="Poppins"/>
                <a:cs typeface="Poppins"/>
                <a:sym typeface="Poppins"/>
                <a:hlinkClick r:id="rId4">
                  <a:extLst>
                    <a:ext uri="{A12FA001-AC4F-418D-AE19-62706E023703}">
                      <ahyp:hlinkClr val="tx"/>
                    </a:ext>
                  </a:extLst>
                </a:hlinkClick>
              </a:rPr>
              <a:t>Basic Jive Steps</a:t>
            </a:r>
            <a:endParaRPr/>
          </a:p>
        </p:txBody>
      </p:sp>
      <p:sp>
        <p:nvSpPr>
          <p:cNvPr id="209" name="Google Shape;209;p11"/>
          <p:cNvSpPr txBox="1"/>
          <p:nvPr/>
        </p:nvSpPr>
        <p:spPr>
          <a:xfrm>
            <a:off x="5876999" y="245266"/>
            <a:ext cx="6534002" cy="45783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600" u="none" cap="none" strike="noStrike">
                <a:solidFill>
                  <a:srgbClr val="FFFFFF"/>
                </a:solidFill>
                <a:latin typeface="Poppins"/>
                <a:ea typeface="Poppins"/>
                <a:cs typeface="Poppins"/>
                <a:sym typeface="Poppins"/>
              </a:rPr>
              <a:t>https://youtu.be/MA4iYUyWyXw</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213" name="Shape 213"/>
        <p:cNvGrpSpPr/>
        <p:nvPr/>
      </p:nvGrpSpPr>
      <p:grpSpPr>
        <a:xfrm>
          <a:off x="0" y="0"/>
          <a:ext cx="0" cy="0"/>
          <a:chOff x="0" y="0"/>
          <a:chExt cx="0" cy="0"/>
        </a:xfrm>
      </p:grpSpPr>
      <p:pic>
        <p:nvPicPr>
          <p:cNvPr id="214" name="Google Shape;214;p12"/>
          <p:cNvPicPr preferRelativeResize="0"/>
          <p:nvPr/>
        </p:nvPicPr>
        <p:blipFill rotWithShape="1">
          <a:blip r:embed="rId3">
            <a:alphaModFix/>
          </a:blip>
          <a:srcRect b="0" l="16070" r="29037" t="0"/>
          <a:stretch/>
        </p:blipFill>
        <p:spPr>
          <a:xfrm>
            <a:off x="3064051" y="0"/>
            <a:ext cx="6830478" cy="10287000"/>
          </a:xfrm>
          <a:prstGeom prst="rect">
            <a:avLst/>
          </a:prstGeom>
          <a:noFill/>
          <a:ln>
            <a:noFill/>
          </a:ln>
        </p:spPr>
      </p:pic>
      <p:sp>
        <p:nvSpPr>
          <p:cNvPr id="215" name="Google Shape;215;p12"/>
          <p:cNvSpPr/>
          <p:nvPr/>
        </p:nvSpPr>
        <p:spPr>
          <a:xfrm>
            <a:off x="13432757" y="7300882"/>
            <a:ext cx="122046" cy="200900"/>
          </a:xfrm>
          <a:custGeom>
            <a:rect b="b" l="l" r="r" t="t"/>
            <a:pathLst>
              <a:path extrusionOk="0" h="200900" w="122046">
                <a:moveTo>
                  <a:pt x="0" y="0"/>
                </a:moveTo>
                <a:lnTo>
                  <a:pt x="122047" y="0"/>
                </a:lnTo>
                <a:lnTo>
                  <a:pt x="122047" y="200900"/>
                </a:lnTo>
                <a:lnTo>
                  <a:pt x="0" y="200900"/>
                </a:lnTo>
                <a:lnTo>
                  <a:pt x="0" y="0"/>
                </a:lnTo>
                <a:close/>
              </a:path>
            </a:pathLst>
          </a:custGeom>
          <a:blipFill rotWithShape="1">
            <a:blip r:embed="rId4">
              <a:alphaModFix/>
            </a:blip>
            <a:stretch>
              <a:fillRect b="0" l="0" r="0" t="0"/>
            </a:stretch>
          </a:blipFill>
          <a:ln>
            <a:noFill/>
          </a:ln>
        </p:spPr>
      </p:sp>
      <p:grpSp>
        <p:nvGrpSpPr>
          <p:cNvPr id="216" name="Google Shape;216;p12"/>
          <p:cNvGrpSpPr/>
          <p:nvPr/>
        </p:nvGrpSpPr>
        <p:grpSpPr>
          <a:xfrm>
            <a:off x="18046305" y="1066656"/>
            <a:ext cx="3891018" cy="7971296"/>
            <a:chOff x="0" y="-38100"/>
            <a:chExt cx="812800" cy="1665127"/>
          </a:xfrm>
        </p:grpSpPr>
        <p:sp>
          <p:nvSpPr>
            <p:cNvPr id="217" name="Google Shape;217;p12"/>
            <p:cNvSpPr/>
            <p:nvPr/>
          </p:nvSpPr>
          <p:spPr>
            <a:xfrm>
              <a:off x="0" y="0"/>
              <a:ext cx="50488" cy="1627027"/>
            </a:xfrm>
            <a:custGeom>
              <a:rect b="b" l="l" r="r" t="t"/>
              <a:pathLst>
                <a:path extrusionOk="0" h="1627027" w="50488">
                  <a:moveTo>
                    <a:pt x="0" y="0"/>
                  </a:moveTo>
                  <a:lnTo>
                    <a:pt x="50488" y="0"/>
                  </a:lnTo>
                  <a:lnTo>
                    <a:pt x="50488" y="1627027"/>
                  </a:lnTo>
                  <a:lnTo>
                    <a:pt x="0" y="1627027"/>
                  </a:lnTo>
                  <a:close/>
                </a:path>
              </a:pathLst>
            </a:custGeom>
            <a:solidFill>
              <a:srgbClr val="FFFFFF"/>
            </a:solidFill>
            <a:ln>
              <a:noFill/>
            </a:ln>
          </p:spPr>
        </p:sp>
        <p:sp>
          <p:nvSpPr>
            <p:cNvPr id="218" name="Google Shape;218;p1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12"/>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220" name="Google Shape;220;p12"/>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221" name="Google Shape;221;p12"/>
          <p:cNvSpPr/>
          <p:nvPr/>
        </p:nvSpPr>
        <p:spPr>
          <a:xfrm>
            <a:off x="-419889" y="7684239"/>
            <a:ext cx="1448589" cy="2299347"/>
          </a:xfrm>
          <a:custGeom>
            <a:rect b="b" l="l" r="r" t="t"/>
            <a:pathLst>
              <a:path extrusionOk="0" h="2299347" w="1448589">
                <a:moveTo>
                  <a:pt x="0" y="0"/>
                </a:moveTo>
                <a:lnTo>
                  <a:pt x="1448589" y="0"/>
                </a:lnTo>
                <a:lnTo>
                  <a:pt x="1448589" y="2299347"/>
                </a:lnTo>
                <a:lnTo>
                  <a:pt x="0" y="2299347"/>
                </a:lnTo>
                <a:lnTo>
                  <a:pt x="0" y="0"/>
                </a:lnTo>
                <a:close/>
              </a:path>
            </a:pathLst>
          </a:custGeom>
          <a:blipFill rotWithShape="1">
            <a:blip r:embed="rId6">
              <a:alphaModFix/>
            </a:blip>
            <a:stretch>
              <a:fillRect b="0" l="0" r="0" t="0"/>
            </a:stretch>
          </a:blipFill>
          <a:ln>
            <a:noFill/>
          </a:ln>
        </p:spPr>
      </p:sp>
      <p:sp>
        <p:nvSpPr>
          <p:cNvPr id="222" name="Google Shape;222;p12"/>
          <p:cNvSpPr txBox="1"/>
          <p:nvPr/>
        </p:nvSpPr>
        <p:spPr>
          <a:xfrm>
            <a:off x="10234852" y="1873055"/>
            <a:ext cx="7571259" cy="7042710"/>
          </a:xfrm>
          <a:prstGeom prst="rect">
            <a:avLst/>
          </a:prstGeom>
          <a:noFill/>
          <a:ln>
            <a:noFill/>
          </a:ln>
        </p:spPr>
        <p:txBody>
          <a:bodyPr anchorCtr="0" anchor="t" bIns="0" lIns="0" spcFirstLastPara="1" rIns="0" wrap="square" tIns="0">
            <a:spAutoFit/>
          </a:bodyPr>
          <a:lstStyle/>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Step back with your left foot (Rock step)</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Right foot in place, weight shifts to it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left with your left foot (Chasse to the left)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Move your right foot to your left foot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left with your left foot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Right foot in place, weight shifts to it (Chasse to the right)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right with your left foot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right with your right foot</a:t>
            </a:r>
            <a:endParaRPr/>
          </a:p>
          <a:p>
            <a:pPr indent="0" lvl="0" marL="0" marR="0" rtl="0" algn="l">
              <a:lnSpc>
                <a:spcPct val="140000"/>
              </a:lnSpc>
              <a:spcBef>
                <a:spcPts val="0"/>
              </a:spcBef>
              <a:spcAft>
                <a:spcPts val="0"/>
              </a:spcAft>
              <a:buNone/>
            </a:pPr>
            <a:r>
              <a:t/>
            </a:r>
            <a:endParaRPr b="0" i="0" sz="2845" u="none" cap="none" strike="noStrike">
              <a:solidFill>
                <a:srgbClr val="FFFFFF"/>
              </a:solidFill>
              <a:latin typeface="Montserrat"/>
              <a:ea typeface="Montserrat"/>
              <a:cs typeface="Montserrat"/>
              <a:sym typeface="Montserrat"/>
            </a:endParaRPr>
          </a:p>
        </p:txBody>
      </p:sp>
      <p:sp>
        <p:nvSpPr>
          <p:cNvPr id="223" name="Google Shape;223;p12"/>
          <p:cNvSpPr txBox="1"/>
          <p:nvPr/>
        </p:nvSpPr>
        <p:spPr>
          <a:xfrm>
            <a:off x="11421813" y="7195909"/>
            <a:ext cx="1830673"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SemiBold"/>
                <a:ea typeface="Montserrat SemiBold"/>
                <a:cs typeface="Montserrat SemiBold"/>
                <a:sym typeface="Montserrat SemiBold"/>
              </a:rPr>
              <a:t>Learn More</a:t>
            </a:r>
            <a:endParaRPr/>
          </a:p>
        </p:txBody>
      </p:sp>
      <p:sp>
        <p:nvSpPr>
          <p:cNvPr id="224" name="Google Shape;224;p12"/>
          <p:cNvSpPr txBox="1"/>
          <p:nvPr/>
        </p:nvSpPr>
        <p:spPr>
          <a:xfrm>
            <a:off x="544606" y="446798"/>
            <a:ext cx="8164408" cy="19450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MOVEMENT SKILLS</a:t>
            </a:r>
            <a:endParaRPr/>
          </a:p>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OF JIVE</a:t>
            </a:r>
            <a:endParaRPr/>
          </a:p>
        </p:txBody>
      </p:sp>
      <p:sp>
        <p:nvSpPr>
          <p:cNvPr id="225" name="Google Shape;225;p12"/>
          <p:cNvSpPr txBox="1"/>
          <p:nvPr/>
        </p:nvSpPr>
        <p:spPr>
          <a:xfrm>
            <a:off x="10707388" y="588552"/>
            <a:ext cx="5090195" cy="7175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Basic Men's Steps</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229" name="Shape 229"/>
        <p:cNvGrpSpPr/>
        <p:nvPr/>
      </p:nvGrpSpPr>
      <p:grpSpPr>
        <a:xfrm>
          <a:off x="0" y="0"/>
          <a:ext cx="0" cy="0"/>
          <a:chOff x="0" y="0"/>
          <a:chExt cx="0" cy="0"/>
        </a:xfrm>
      </p:grpSpPr>
      <p:pic>
        <p:nvPicPr>
          <p:cNvPr id="230" name="Google Shape;230;p13"/>
          <p:cNvPicPr preferRelativeResize="0"/>
          <p:nvPr/>
        </p:nvPicPr>
        <p:blipFill rotWithShape="1">
          <a:blip r:embed="rId3">
            <a:alphaModFix/>
          </a:blip>
          <a:srcRect b="0" l="16070" r="29037" t="0"/>
          <a:stretch/>
        </p:blipFill>
        <p:spPr>
          <a:xfrm>
            <a:off x="3064051" y="0"/>
            <a:ext cx="6830478" cy="10287000"/>
          </a:xfrm>
          <a:prstGeom prst="rect">
            <a:avLst/>
          </a:prstGeom>
          <a:noFill/>
          <a:ln>
            <a:noFill/>
          </a:ln>
        </p:spPr>
      </p:pic>
      <p:sp>
        <p:nvSpPr>
          <p:cNvPr id="231" name="Google Shape;231;p13"/>
          <p:cNvSpPr/>
          <p:nvPr/>
        </p:nvSpPr>
        <p:spPr>
          <a:xfrm>
            <a:off x="13432757" y="7300882"/>
            <a:ext cx="122046" cy="200900"/>
          </a:xfrm>
          <a:custGeom>
            <a:rect b="b" l="l" r="r" t="t"/>
            <a:pathLst>
              <a:path extrusionOk="0" h="200900" w="122046">
                <a:moveTo>
                  <a:pt x="0" y="0"/>
                </a:moveTo>
                <a:lnTo>
                  <a:pt x="122047" y="0"/>
                </a:lnTo>
                <a:lnTo>
                  <a:pt x="122047" y="200900"/>
                </a:lnTo>
                <a:lnTo>
                  <a:pt x="0" y="200900"/>
                </a:lnTo>
                <a:lnTo>
                  <a:pt x="0" y="0"/>
                </a:lnTo>
                <a:close/>
              </a:path>
            </a:pathLst>
          </a:custGeom>
          <a:blipFill rotWithShape="1">
            <a:blip r:embed="rId4">
              <a:alphaModFix/>
            </a:blip>
            <a:stretch>
              <a:fillRect b="0" l="0" r="0" t="0"/>
            </a:stretch>
          </a:blipFill>
          <a:ln>
            <a:noFill/>
          </a:ln>
        </p:spPr>
      </p:sp>
      <p:grpSp>
        <p:nvGrpSpPr>
          <p:cNvPr id="232" name="Google Shape;232;p13"/>
          <p:cNvGrpSpPr/>
          <p:nvPr/>
        </p:nvGrpSpPr>
        <p:grpSpPr>
          <a:xfrm>
            <a:off x="18046305" y="1066656"/>
            <a:ext cx="3891018" cy="7971296"/>
            <a:chOff x="0" y="-38100"/>
            <a:chExt cx="812800" cy="1665127"/>
          </a:xfrm>
        </p:grpSpPr>
        <p:sp>
          <p:nvSpPr>
            <p:cNvPr id="233" name="Google Shape;233;p13"/>
            <p:cNvSpPr/>
            <p:nvPr/>
          </p:nvSpPr>
          <p:spPr>
            <a:xfrm>
              <a:off x="0" y="0"/>
              <a:ext cx="50488" cy="1627027"/>
            </a:xfrm>
            <a:custGeom>
              <a:rect b="b" l="l" r="r" t="t"/>
              <a:pathLst>
                <a:path extrusionOk="0" h="1627027" w="50488">
                  <a:moveTo>
                    <a:pt x="0" y="0"/>
                  </a:moveTo>
                  <a:lnTo>
                    <a:pt x="50488" y="0"/>
                  </a:lnTo>
                  <a:lnTo>
                    <a:pt x="50488" y="1627027"/>
                  </a:lnTo>
                  <a:lnTo>
                    <a:pt x="0" y="1627027"/>
                  </a:lnTo>
                  <a:close/>
                </a:path>
              </a:pathLst>
            </a:custGeom>
            <a:solidFill>
              <a:srgbClr val="FFFFFF"/>
            </a:solidFill>
            <a:ln>
              <a:noFill/>
            </a:ln>
          </p:spPr>
        </p:sp>
        <p:sp>
          <p:nvSpPr>
            <p:cNvPr id="234" name="Google Shape;234;p1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5" name="Google Shape;235;p13"/>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236" name="Google Shape;236;p13"/>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237" name="Google Shape;237;p13"/>
          <p:cNvSpPr/>
          <p:nvPr/>
        </p:nvSpPr>
        <p:spPr>
          <a:xfrm>
            <a:off x="-419889" y="7684239"/>
            <a:ext cx="1448589" cy="2299347"/>
          </a:xfrm>
          <a:custGeom>
            <a:rect b="b" l="l" r="r" t="t"/>
            <a:pathLst>
              <a:path extrusionOk="0" h="2299347" w="1448589">
                <a:moveTo>
                  <a:pt x="0" y="0"/>
                </a:moveTo>
                <a:lnTo>
                  <a:pt x="1448589" y="0"/>
                </a:lnTo>
                <a:lnTo>
                  <a:pt x="1448589" y="2299347"/>
                </a:lnTo>
                <a:lnTo>
                  <a:pt x="0" y="2299347"/>
                </a:lnTo>
                <a:lnTo>
                  <a:pt x="0" y="0"/>
                </a:lnTo>
                <a:close/>
              </a:path>
            </a:pathLst>
          </a:custGeom>
          <a:blipFill rotWithShape="1">
            <a:blip r:embed="rId6">
              <a:alphaModFix/>
            </a:blip>
            <a:stretch>
              <a:fillRect b="0" l="0" r="0" t="0"/>
            </a:stretch>
          </a:blipFill>
          <a:ln>
            <a:noFill/>
          </a:ln>
        </p:spPr>
      </p:sp>
      <p:sp>
        <p:nvSpPr>
          <p:cNvPr id="238" name="Google Shape;238;p13"/>
          <p:cNvSpPr/>
          <p:nvPr/>
        </p:nvSpPr>
        <p:spPr>
          <a:xfrm>
            <a:off x="10180034" y="2325479"/>
            <a:ext cx="7580767" cy="4975403"/>
          </a:xfrm>
          <a:custGeom>
            <a:rect b="b" l="l" r="r" t="t"/>
            <a:pathLst>
              <a:path extrusionOk="0" h="4975403" w="7580767">
                <a:moveTo>
                  <a:pt x="0" y="0"/>
                </a:moveTo>
                <a:lnTo>
                  <a:pt x="7580767" y="0"/>
                </a:lnTo>
                <a:lnTo>
                  <a:pt x="7580767" y="4975403"/>
                </a:lnTo>
                <a:lnTo>
                  <a:pt x="0" y="4975403"/>
                </a:lnTo>
                <a:lnTo>
                  <a:pt x="0" y="0"/>
                </a:lnTo>
                <a:close/>
              </a:path>
            </a:pathLst>
          </a:custGeom>
          <a:blipFill rotWithShape="1">
            <a:blip r:embed="rId7">
              <a:alphaModFix/>
            </a:blip>
            <a:stretch>
              <a:fillRect b="0" l="0" r="0" t="0"/>
            </a:stretch>
          </a:blipFill>
          <a:ln>
            <a:noFill/>
          </a:ln>
        </p:spPr>
      </p:sp>
      <p:sp>
        <p:nvSpPr>
          <p:cNvPr id="239" name="Google Shape;239;p13"/>
          <p:cNvSpPr txBox="1"/>
          <p:nvPr/>
        </p:nvSpPr>
        <p:spPr>
          <a:xfrm>
            <a:off x="11421813" y="7195909"/>
            <a:ext cx="1830673"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SemiBold"/>
                <a:ea typeface="Montserrat SemiBold"/>
                <a:cs typeface="Montserrat SemiBold"/>
                <a:sym typeface="Montserrat SemiBold"/>
              </a:rPr>
              <a:t>Learn More</a:t>
            </a:r>
            <a:endParaRPr/>
          </a:p>
        </p:txBody>
      </p:sp>
      <p:sp>
        <p:nvSpPr>
          <p:cNvPr id="240" name="Google Shape;240;p13"/>
          <p:cNvSpPr txBox="1"/>
          <p:nvPr/>
        </p:nvSpPr>
        <p:spPr>
          <a:xfrm>
            <a:off x="544606" y="446798"/>
            <a:ext cx="8164408" cy="19450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MOVEMENT SKILLS</a:t>
            </a:r>
            <a:endParaRPr/>
          </a:p>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OF JIVE</a:t>
            </a:r>
            <a:endParaRPr/>
          </a:p>
        </p:txBody>
      </p:sp>
      <p:sp>
        <p:nvSpPr>
          <p:cNvPr id="241" name="Google Shape;241;p13"/>
          <p:cNvSpPr txBox="1"/>
          <p:nvPr/>
        </p:nvSpPr>
        <p:spPr>
          <a:xfrm>
            <a:off x="11208888" y="618598"/>
            <a:ext cx="6551912" cy="868681"/>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799" u="none" cap="none" strike="noStrike">
                <a:solidFill>
                  <a:srgbClr val="FFFFFF"/>
                </a:solidFill>
                <a:latin typeface="Poppins"/>
                <a:ea typeface="Poppins"/>
                <a:cs typeface="Poppins"/>
                <a:sym typeface="Poppins"/>
              </a:rPr>
              <a:t>Basic Men's Steps</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245" name="Shape 245"/>
        <p:cNvGrpSpPr/>
        <p:nvPr/>
      </p:nvGrpSpPr>
      <p:grpSpPr>
        <a:xfrm>
          <a:off x="0" y="0"/>
          <a:ext cx="0" cy="0"/>
          <a:chOff x="0" y="0"/>
          <a:chExt cx="0" cy="0"/>
        </a:xfrm>
      </p:grpSpPr>
      <p:pic>
        <p:nvPicPr>
          <p:cNvPr id="246" name="Google Shape;246;p14"/>
          <p:cNvPicPr preferRelativeResize="0"/>
          <p:nvPr/>
        </p:nvPicPr>
        <p:blipFill rotWithShape="1">
          <a:blip r:embed="rId3">
            <a:alphaModFix/>
          </a:blip>
          <a:srcRect b="0" l="16070" r="29037" t="0"/>
          <a:stretch/>
        </p:blipFill>
        <p:spPr>
          <a:xfrm>
            <a:off x="3064051" y="0"/>
            <a:ext cx="6830478" cy="10287000"/>
          </a:xfrm>
          <a:prstGeom prst="rect">
            <a:avLst/>
          </a:prstGeom>
          <a:noFill/>
          <a:ln>
            <a:noFill/>
          </a:ln>
        </p:spPr>
      </p:pic>
      <p:sp>
        <p:nvSpPr>
          <p:cNvPr id="247" name="Google Shape;247;p14"/>
          <p:cNvSpPr/>
          <p:nvPr/>
        </p:nvSpPr>
        <p:spPr>
          <a:xfrm>
            <a:off x="13432757" y="7300882"/>
            <a:ext cx="122046" cy="200900"/>
          </a:xfrm>
          <a:custGeom>
            <a:rect b="b" l="l" r="r" t="t"/>
            <a:pathLst>
              <a:path extrusionOk="0" h="200900" w="122046">
                <a:moveTo>
                  <a:pt x="0" y="0"/>
                </a:moveTo>
                <a:lnTo>
                  <a:pt x="122047" y="0"/>
                </a:lnTo>
                <a:lnTo>
                  <a:pt x="122047" y="200900"/>
                </a:lnTo>
                <a:lnTo>
                  <a:pt x="0" y="200900"/>
                </a:lnTo>
                <a:lnTo>
                  <a:pt x="0" y="0"/>
                </a:lnTo>
                <a:close/>
              </a:path>
            </a:pathLst>
          </a:custGeom>
          <a:blipFill rotWithShape="1">
            <a:blip r:embed="rId4">
              <a:alphaModFix/>
            </a:blip>
            <a:stretch>
              <a:fillRect b="0" l="0" r="0" t="0"/>
            </a:stretch>
          </a:blipFill>
          <a:ln>
            <a:noFill/>
          </a:ln>
        </p:spPr>
      </p:sp>
      <p:grpSp>
        <p:nvGrpSpPr>
          <p:cNvPr id="248" name="Google Shape;248;p14"/>
          <p:cNvGrpSpPr/>
          <p:nvPr/>
        </p:nvGrpSpPr>
        <p:grpSpPr>
          <a:xfrm>
            <a:off x="18046305" y="1066656"/>
            <a:ext cx="3891018" cy="7971296"/>
            <a:chOff x="0" y="-38100"/>
            <a:chExt cx="812800" cy="1665127"/>
          </a:xfrm>
        </p:grpSpPr>
        <p:sp>
          <p:nvSpPr>
            <p:cNvPr id="249" name="Google Shape;249;p14"/>
            <p:cNvSpPr/>
            <p:nvPr/>
          </p:nvSpPr>
          <p:spPr>
            <a:xfrm>
              <a:off x="0" y="0"/>
              <a:ext cx="50488" cy="1627027"/>
            </a:xfrm>
            <a:custGeom>
              <a:rect b="b" l="l" r="r" t="t"/>
              <a:pathLst>
                <a:path extrusionOk="0" h="1627027" w="50488">
                  <a:moveTo>
                    <a:pt x="0" y="0"/>
                  </a:moveTo>
                  <a:lnTo>
                    <a:pt x="50488" y="0"/>
                  </a:lnTo>
                  <a:lnTo>
                    <a:pt x="50488" y="1627027"/>
                  </a:lnTo>
                  <a:lnTo>
                    <a:pt x="0" y="1627027"/>
                  </a:lnTo>
                  <a:close/>
                </a:path>
              </a:pathLst>
            </a:custGeom>
            <a:solidFill>
              <a:srgbClr val="FFFFFF"/>
            </a:solidFill>
            <a:ln>
              <a:noFill/>
            </a:ln>
          </p:spPr>
        </p:sp>
        <p:sp>
          <p:nvSpPr>
            <p:cNvPr id="250" name="Google Shape;250;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1" name="Google Shape;251;p14"/>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252" name="Google Shape;252;p14"/>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253" name="Google Shape;253;p14"/>
          <p:cNvSpPr/>
          <p:nvPr/>
        </p:nvSpPr>
        <p:spPr>
          <a:xfrm>
            <a:off x="-419889" y="7684239"/>
            <a:ext cx="1448589" cy="2299347"/>
          </a:xfrm>
          <a:custGeom>
            <a:rect b="b" l="l" r="r" t="t"/>
            <a:pathLst>
              <a:path extrusionOk="0" h="2299347" w="1448589">
                <a:moveTo>
                  <a:pt x="0" y="0"/>
                </a:moveTo>
                <a:lnTo>
                  <a:pt x="1448589" y="0"/>
                </a:lnTo>
                <a:lnTo>
                  <a:pt x="1448589" y="2299347"/>
                </a:lnTo>
                <a:lnTo>
                  <a:pt x="0" y="2299347"/>
                </a:lnTo>
                <a:lnTo>
                  <a:pt x="0" y="0"/>
                </a:lnTo>
                <a:close/>
              </a:path>
            </a:pathLst>
          </a:custGeom>
          <a:blipFill rotWithShape="1">
            <a:blip r:embed="rId6">
              <a:alphaModFix/>
            </a:blip>
            <a:stretch>
              <a:fillRect b="0" l="0" r="0" t="0"/>
            </a:stretch>
          </a:blipFill>
          <a:ln>
            <a:noFill/>
          </a:ln>
        </p:spPr>
      </p:sp>
      <p:sp>
        <p:nvSpPr>
          <p:cNvPr id="254" name="Google Shape;254;p14"/>
          <p:cNvSpPr txBox="1"/>
          <p:nvPr/>
        </p:nvSpPr>
        <p:spPr>
          <a:xfrm>
            <a:off x="10234852" y="1873055"/>
            <a:ext cx="7571259" cy="7042710"/>
          </a:xfrm>
          <a:prstGeom prst="rect">
            <a:avLst/>
          </a:prstGeom>
          <a:noFill/>
          <a:ln>
            <a:noFill/>
          </a:ln>
        </p:spPr>
        <p:txBody>
          <a:bodyPr anchorCtr="0" anchor="t" bIns="0" lIns="0" spcFirstLastPara="1" rIns="0" wrap="square" tIns="0">
            <a:spAutoFit/>
          </a:bodyPr>
          <a:lstStyle/>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Step back with your right foot (Rock step)</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Left foot in place, weight shifts to it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right with your right foot (Chasse to the right)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Move your left foot to your right foot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right with your right foot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Left foot in place, weight shifts to it (Chasse to the left)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left with your right foot</a:t>
            </a:r>
            <a:endParaRPr/>
          </a:p>
          <a:p>
            <a:pPr indent="-307143" lvl="1" marL="614286" marR="0" rtl="0" algn="l">
              <a:lnSpc>
                <a:spcPct val="140000"/>
              </a:lnSpc>
              <a:spcBef>
                <a:spcPts val="0"/>
              </a:spcBef>
              <a:spcAft>
                <a:spcPts val="0"/>
              </a:spcAft>
              <a:buClr>
                <a:srgbClr val="FFFFFF"/>
              </a:buClr>
              <a:buSzPts val="2845"/>
              <a:buFont typeface="Arial"/>
              <a:buChar char="•"/>
            </a:pPr>
            <a:r>
              <a:rPr b="0" i="0" lang="en-US" sz="2845" u="none" cap="none" strike="noStrike">
                <a:solidFill>
                  <a:srgbClr val="FFFFFF"/>
                </a:solidFill>
                <a:latin typeface="Montserrat"/>
                <a:ea typeface="Montserrat"/>
                <a:cs typeface="Montserrat"/>
                <a:sym typeface="Montserrat"/>
              </a:rPr>
              <a:t>Sidestep to the left with your left foot</a:t>
            </a:r>
            <a:endParaRPr/>
          </a:p>
          <a:p>
            <a:pPr indent="0" lvl="0" marL="0" marR="0" rtl="0" algn="l">
              <a:lnSpc>
                <a:spcPct val="140000"/>
              </a:lnSpc>
              <a:spcBef>
                <a:spcPts val="0"/>
              </a:spcBef>
              <a:spcAft>
                <a:spcPts val="0"/>
              </a:spcAft>
              <a:buNone/>
            </a:pPr>
            <a:r>
              <a:t/>
            </a:r>
            <a:endParaRPr b="0" i="0" sz="2845" u="none" cap="none" strike="noStrike">
              <a:solidFill>
                <a:srgbClr val="FFFFFF"/>
              </a:solidFill>
              <a:latin typeface="Montserrat"/>
              <a:ea typeface="Montserrat"/>
              <a:cs typeface="Montserrat"/>
              <a:sym typeface="Montserrat"/>
            </a:endParaRPr>
          </a:p>
        </p:txBody>
      </p:sp>
      <p:sp>
        <p:nvSpPr>
          <p:cNvPr id="255" name="Google Shape;255;p14"/>
          <p:cNvSpPr txBox="1"/>
          <p:nvPr/>
        </p:nvSpPr>
        <p:spPr>
          <a:xfrm>
            <a:off x="11421813" y="7195909"/>
            <a:ext cx="1830673"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SemiBold"/>
                <a:ea typeface="Montserrat SemiBold"/>
                <a:cs typeface="Montserrat SemiBold"/>
                <a:sym typeface="Montserrat SemiBold"/>
              </a:rPr>
              <a:t>Learn More</a:t>
            </a:r>
            <a:endParaRPr/>
          </a:p>
        </p:txBody>
      </p:sp>
      <p:sp>
        <p:nvSpPr>
          <p:cNvPr id="256" name="Google Shape;256;p14"/>
          <p:cNvSpPr txBox="1"/>
          <p:nvPr/>
        </p:nvSpPr>
        <p:spPr>
          <a:xfrm>
            <a:off x="544606" y="446798"/>
            <a:ext cx="8164408" cy="19450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MOVEMENT SKILLS</a:t>
            </a:r>
            <a:endParaRPr/>
          </a:p>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OF JIVE</a:t>
            </a:r>
            <a:endParaRPr/>
          </a:p>
        </p:txBody>
      </p:sp>
      <p:sp>
        <p:nvSpPr>
          <p:cNvPr id="257" name="Google Shape;257;p14"/>
          <p:cNvSpPr txBox="1"/>
          <p:nvPr/>
        </p:nvSpPr>
        <p:spPr>
          <a:xfrm>
            <a:off x="10707388" y="588552"/>
            <a:ext cx="5090195" cy="7175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Basic Lady's Steps</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261" name="Shape 261"/>
        <p:cNvGrpSpPr/>
        <p:nvPr/>
      </p:nvGrpSpPr>
      <p:grpSpPr>
        <a:xfrm>
          <a:off x="0" y="0"/>
          <a:ext cx="0" cy="0"/>
          <a:chOff x="0" y="0"/>
          <a:chExt cx="0" cy="0"/>
        </a:xfrm>
      </p:grpSpPr>
      <p:pic>
        <p:nvPicPr>
          <p:cNvPr id="262" name="Google Shape;262;p15"/>
          <p:cNvPicPr preferRelativeResize="0"/>
          <p:nvPr/>
        </p:nvPicPr>
        <p:blipFill rotWithShape="1">
          <a:blip r:embed="rId3">
            <a:alphaModFix/>
          </a:blip>
          <a:srcRect b="0" l="16070" r="29037" t="0"/>
          <a:stretch/>
        </p:blipFill>
        <p:spPr>
          <a:xfrm>
            <a:off x="3064051" y="0"/>
            <a:ext cx="6830478" cy="10287000"/>
          </a:xfrm>
          <a:prstGeom prst="rect">
            <a:avLst/>
          </a:prstGeom>
          <a:noFill/>
          <a:ln>
            <a:noFill/>
          </a:ln>
        </p:spPr>
      </p:pic>
      <p:grpSp>
        <p:nvGrpSpPr>
          <p:cNvPr id="263" name="Google Shape;263;p15"/>
          <p:cNvGrpSpPr/>
          <p:nvPr/>
        </p:nvGrpSpPr>
        <p:grpSpPr>
          <a:xfrm>
            <a:off x="18046305" y="1066656"/>
            <a:ext cx="3891018" cy="7971296"/>
            <a:chOff x="0" y="-38100"/>
            <a:chExt cx="812800" cy="1665127"/>
          </a:xfrm>
        </p:grpSpPr>
        <p:sp>
          <p:nvSpPr>
            <p:cNvPr id="264" name="Google Shape;264;p15"/>
            <p:cNvSpPr/>
            <p:nvPr/>
          </p:nvSpPr>
          <p:spPr>
            <a:xfrm>
              <a:off x="0" y="0"/>
              <a:ext cx="50488" cy="1627027"/>
            </a:xfrm>
            <a:custGeom>
              <a:rect b="b" l="l" r="r" t="t"/>
              <a:pathLst>
                <a:path extrusionOk="0" h="1627027" w="50488">
                  <a:moveTo>
                    <a:pt x="0" y="0"/>
                  </a:moveTo>
                  <a:lnTo>
                    <a:pt x="50488" y="0"/>
                  </a:lnTo>
                  <a:lnTo>
                    <a:pt x="50488" y="1627027"/>
                  </a:lnTo>
                  <a:lnTo>
                    <a:pt x="0" y="1627027"/>
                  </a:lnTo>
                  <a:close/>
                </a:path>
              </a:pathLst>
            </a:custGeom>
            <a:solidFill>
              <a:srgbClr val="FFFFFF"/>
            </a:solidFill>
            <a:ln>
              <a:noFill/>
            </a:ln>
          </p:spPr>
        </p:sp>
        <p:sp>
          <p:nvSpPr>
            <p:cNvPr id="265" name="Google Shape;265;p1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6" name="Google Shape;266;p15"/>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4">
              <a:alphaModFix/>
            </a:blip>
            <a:stretch>
              <a:fillRect b="0" l="0" r="0" t="0"/>
            </a:stretch>
          </a:blipFill>
          <a:ln>
            <a:noFill/>
          </a:ln>
        </p:spPr>
      </p:sp>
      <p:sp>
        <p:nvSpPr>
          <p:cNvPr id="267" name="Google Shape;267;p15"/>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4">
              <a:alphaModFix/>
            </a:blip>
            <a:stretch>
              <a:fillRect b="0" l="0" r="0" t="0"/>
            </a:stretch>
          </a:blipFill>
          <a:ln>
            <a:noFill/>
          </a:ln>
        </p:spPr>
      </p:sp>
      <p:sp>
        <p:nvSpPr>
          <p:cNvPr id="268" name="Google Shape;268;p15"/>
          <p:cNvSpPr/>
          <p:nvPr/>
        </p:nvSpPr>
        <p:spPr>
          <a:xfrm>
            <a:off x="-419889" y="7684239"/>
            <a:ext cx="1448589" cy="2299347"/>
          </a:xfrm>
          <a:custGeom>
            <a:rect b="b" l="l" r="r" t="t"/>
            <a:pathLst>
              <a:path extrusionOk="0" h="2299347" w="1448589">
                <a:moveTo>
                  <a:pt x="0" y="0"/>
                </a:moveTo>
                <a:lnTo>
                  <a:pt x="1448589" y="0"/>
                </a:lnTo>
                <a:lnTo>
                  <a:pt x="1448589" y="2299347"/>
                </a:lnTo>
                <a:lnTo>
                  <a:pt x="0" y="2299347"/>
                </a:lnTo>
                <a:lnTo>
                  <a:pt x="0" y="0"/>
                </a:lnTo>
                <a:close/>
              </a:path>
            </a:pathLst>
          </a:custGeom>
          <a:blipFill rotWithShape="1">
            <a:blip r:embed="rId5">
              <a:alphaModFix/>
            </a:blip>
            <a:stretch>
              <a:fillRect b="0" l="0" r="0" t="0"/>
            </a:stretch>
          </a:blipFill>
          <a:ln>
            <a:noFill/>
          </a:ln>
        </p:spPr>
      </p:sp>
      <p:sp>
        <p:nvSpPr>
          <p:cNvPr id="269" name="Google Shape;269;p15"/>
          <p:cNvSpPr/>
          <p:nvPr/>
        </p:nvSpPr>
        <p:spPr>
          <a:xfrm>
            <a:off x="10180034" y="2325479"/>
            <a:ext cx="7580767" cy="4975403"/>
          </a:xfrm>
          <a:custGeom>
            <a:rect b="b" l="l" r="r" t="t"/>
            <a:pathLst>
              <a:path extrusionOk="0" h="4975403" w="7580767">
                <a:moveTo>
                  <a:pt x="0" y="0"/>
                </a:moveTo>
                <a:lnTo>
                  <a:pt x="7580767" y="0"/>
                </a:lnTo>
                <a:lnTo>
                  <a:pt x="7580767" y="4975403"/>
                </a:lnTo>
                <a:lnTo>
                  <a:pt x="0" y="4975403"/>
                </a:lnTo>
                <a:lnTo>
                  <a:pt x="0" y="0"/>
                </a:lnTo>
                <a:close/>
              </a:path>
            </a:pathLst>
          </a:custGeom>
          <a:blipFill rotWithShape="1">
            <a:blip r:embed="rId6">
              <a:alphaModFix/>
            </a:blip>
            <a:stretch>
              <a:fillRect b="0" l="0" r="0" t="0"/>
            </a:stretch>
          </a:blipFill>
          <a:ln>
            <a:noFill/>
          </a:ln>
        </p:spPr>
      </p:sp>
      <p:sp>
        <p:nvSpPr>
          <p:cNvPr id="270" name="Google Shape;270;p15"/>
          <p:cNvSpPr txBox="1"/>
          <p:nvPr/>
        </p:nvSpPr>
        <p:spPr>
          <a:xfrm>
            <a:off x="11421813" y="7195909"/>
            <a:ext cx="1830673"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SemiBold"/>
                <a:ea typeface="Montserrat SemiBold"/>
                <a:cs typeface="Montserrat SemiBold"/>
                <a:sym typeface="Montserrat SemiBold"/>
              </a:rPr>
              <a:t>Learn More</a:t>
            </a:r>
            <a:endParaRPr/>
          </a:p>
        </p:txBody>
      </p:sp>
      <p:sp>
        <p:nvSpPr>
          <p:cNvPr id="271" name="Google Shape;271;p15"/>
          <p:cNvSpPr txBox="1"/>
          <p:nvPr/>
        </p:nvSpPr>
        <p:spPr>
          <a:xfrm>
            <a:off x="544606" y="446798"/>
            <a:ext cx="8164408" cy="19450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MOVEMENT SKILLS</a:t>
            </a:r>
            <a:endParaRPr/>
          </a:p>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OF JIVE</a:t>
            </a:r>
            <a:endParaRPr/>
          </a:p>
        </p:txBody>
      </p:sp>
      <p:sp>
        <p:nvSpPr>
          <p:cNvPr id="272" name="Google Shape;272;p15"/>
          <p:cNvSpPr txBox="1"/>
          <p:nvPr/>
        </p:nvSpPr>
        <p:spPr>
          <a:xfrm>
            <a:off x="11260195" y="618598"/>
            <a:ext cx="5823843" cy="868681"/>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799" u="none" cap="none" strike="noStrike">
                <a:solidFill>
                  <a:srgbClr val="FFFFFF"/>
                </a:solidFill>
                <a:latin typeface="Poppins"/>
                <a:ea typeface="Poppins"/>
                <a:cs typeface="Poppins"/>
                <a:sym typeface="Poppins"/>
              </a:rPr>
              <a:t>Basic Lady's Steps</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276" name="Shape 276"/>
        <p:cNvGrpSpPr/>
        <p:nvPr/>
      </p:nvGrpSpPr>
      <p:grpSpPr>
        <a:xfrm>
          <a:off x="0" y="0"/>
          <a:ext cx="0" cy="0"/>
          <a:chOff x="0" y="0"/>
          <a:chExt cx="0" cy="0"/>
        </a:xfrm>
      </p:grpSpPr>
      <p:grpSp>
        <p:nvGrpSpPr>
          <p:cNvPr id="277" name="Google Shape;277;p16"/>
          <p:cNvGrpSpPr/>
          <p:nvPr/>
        </p:nvGrpSpPr>
        <p:grpSpPr>
          <a:xfrm>
            <a:off x="2165976" y="349841"/>
            <a:ext cx="4773317" cy="8908459"/>
            <a:chOff x="0" y="-38100"/>
            <a:chExt cx="997100" cy="1860891"/>
          </a:xfrm>
        </p:grpSpPr>
        <p:sp>
          <p:nvSpPr>
            <p:cNvPr id="278" name="Google Shape;278;p16"/>
            <p:cNvSpPr/>
            <p:nvPr/>
          </p:nvSpPr>
          <p:spPr>
            <a:xfrm>
              <a:off x="0" y="0"/>
              <a:ext cx="997100" cy="1822791"/>
            </a:xfrm>
            <a:custGeom>
              <a:rect b="b" l="l" r="r" t="t"/>
              <a:pathLst>
                <a:path extrusionOk="0" h="1822791" w="997100">
                  <a:moveTo>
                    <a:pt x="0" y="0"/>
                  </a:moveTo>
                  <a:lnTo>
                    <a:pt x="997100" y="0"/>
                  </a:lnTo>
                  <a:lnTo>
                    <a:pt x="997100" y="1822791"/>
                  </a:lnTo>
                  <a:lnTo>
                    <a:pt x="0" y="1822791"/>
                  </a:lnTo>
                  <a:close/>
                </a:path>
              </a:pathLst>
            </a:custGeom>
            <a:solidFill>
              <a:srgbClr val="FFFFFF"/>
            </a:solidFill>
            <a:ln>
              <a:noFill/>
            </a:ln>
          </p:spPr>
        </p:sp>
        <p:sp>
          <p:nvSpPr>
            <p:cNvPr id="279" name="Google Shape;279;p1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80" name="Google Shape;280;p16"/>
          <p:cNvPicPr preferRelativeResize="0"/>
          <p:nvPr/>
        </p:nvPicPr>
        <p:blipFill rotWithShape="1">
          <a:blip r:embed="rId3">
            <a:alphaModFix/>
          </a:blip>
          <a:srcRect b="515" l="0" r="0" t="516"/>
          <a:stretch/>
        </p:blipFill>
        <p:spPr>
          <a:xfrm>
            <a:off x="237076" y="259897"/>
            <a:ext cx="6579453" cy="9767207"/>
          </a:xfrm>
          <a:prstGeom prst="rect">
            <a:avLst/>
          </a:prstGeom>
          <a:noFill/>
          <a:ln>
            <a:noFill/>
          </a:ln>
        </p:spPr>
      </p:pic>
      <p:sp>
        <p:nvSpPr>
          <p:cNvPr id="281" name="Google Shape;281;p16"/>
          <p:cNvSpPr/>
          <p:nvPr/>
        </p:nvSpPr>
        <p:spPr>
          <a:xfrm rot="-5400000">
            <a:off x="8071858" y="5358002"/>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282" name="Google Shape;282;p16"/>
          <p:cNvSpPr/>
          <p:nvPr/>
        </p:nvSpPr>
        <p:spPr>
          <a:xfrm rot="-5400000">
            <a:off x="8071858" y="6779448"/>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283" name="Google Shape;283;p16"/>
          <p:cNvSpPr txBox="1"/>
          <p:nvPr/>
        </p:nvSpPr>
        <p:spPr>
          <a:xfrm>
            <a:off x="9358774" y="5323541"/>
            <a:ext cx="6714972" cy="1009501"/>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Jive dancing is a high-energy activity that gets your heart pumping and can help improve your cardiovascular fitness.</a:t>
            </a:r>
            <a:endParaRPr/>
          </a:p>
        </p:txBody>
      </p:sp>
      <p:sp>
        <p:nvSpPr>
          <p:cNvPr id="284" name="Google Shape;284;p16"/>
          <p:cNvSpPr txBox="1"/>
          <p:nvPr/>
        </p:nvSpPr>
        <p:spPr>
          <a:xfrm>
            <a:off x="8072769" y="5570735"/>
            <a:ext cx="695725" cy="276606"/>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01</a:t>
            </a:r>
            <a:endParaRPr/>
          </a:p>
        </p:txBody>
      </p:sp>
      <p:sp>
        <p:nvSpPr>
          <p:cNvPr id="285" name="Google Shape;285;p16"/>
          <p:cNvSpPr txBox="1"/>
          <p:nvPr/>
        </p:nvSpPr>
        <p:spPr>
          <a:xfrm>
            <a:off x="8072769" y="6988087"/>
            <a:ext cx="695725" cy="276606"/>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02</a:t>
            </a:r>
            <a:endParaRPr/>
          </a:p>
        </p:txBody>
      </p:sp>
      <p:sp>
        <p:nvSpPr>
          <p:cNvPr id="286" name="Google Shape;286;p16"/>
          <p:cNvSpPr txBox="1"/>
          <p:nvPr/>
        </p:nvSpPr>
        <p:spPr>
          <a:xfrm>
            <a:off x="7905622" y="1728052"/>
            <a:ext cx="7272358" cy="18315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760" u="none" cap="none" strike="noStrike">
                <a:solidFill>
                  <a:srgbClr val="FFFFFF"/>
                </a:solidFill>
                <a:latin typeface="Poppins Medium"/>
                <a:ea typeface="Poppins Medium"/>
                <a:cs typeface="Poppins Medium"/>
                <a:sym typeface="Poppins Medium"/>
              </a:rPr>
              <a:t>HEALTH BENEFITS OF JIVE</a:t>
            </a:r>
            <a:endParaRPr/>
          </a:p>
        </p:txBody>
      </p:sp>
      <p:sp>
        <p:nvSpPr>
          <p:cNvPr id="287" name="Google Shape;287;p16"/>
          <p:cNvSpPr/>
          <p:nvPr/>
        </p:nvSpPr>
        <p:spPr>
          <a:xfrm>
            <a:off x="16073746" y="8102554"/>
            <a:ext cx="1717305" cy="2393456"/>
          </a:xfrm>
          <a:custGeom>
            <a:rect b="b" l="l" r="r" t="t"/>
            <a:pathLst>
              <a:path extrusionOk="0" h="2393456" w="1717305">
                <a:moveTo>
                  <a:pt x="0" y="0"/>
                </a:moveTo>
                <a:lnTo>
                  <a:pt x="1717305" y="0"/>
                </a:lnTo>
                <a:lnTo>
                  <a:pt x="1717305" y="2393456"/>
                </a:lnTo>
                <a:lnTo>
                  <a:pt x="0" y="2393456"/>
                </a:lnTo>
                <a:lnTo>
                  <a:pt x="0" y="0"/>
                </a:lnTo>
                <a:close/>
              </a:path>
            </a:pathLst>
          </a:custGeom>
          <a:blipFill rotWithShape="1">
            <a:blip r:embed="rId4">
              <a:alphaModFix/>
            </a:blip>
            <a:stretch>
              <a:fillRect b="0" l="0" r="0" t="0"/>
            </a:stretch>
          </a:blipFill>
          <a:ln>
            <a:noFill/>
          </a:ln>
        </p:spPr>
      </p:sp>
      <p:sp>
        <p:nvSpPr>
          <p:cNvPr id="288" name="Google Shape;288;p16"/>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4">
              <a:alphaModFix/>
            </a:blip>
            <a:stretch>
              <a:fillRect b="0" l="0" r="0" t="0"/>
            </a:stretch>
          </a:blipFill>
          <a:ln>
            <a:noFill/>
          </a:ln>
        </p:spPr>
      </p:sp>
      <p:sp>
        <p:nvSpPr>
          <p:cNvPr id="289" name="Google Shape;289;p16"/>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5">
              <a:alphaModFix/>
            </a:blip>
            <a:stretch>
              <a:fillRect b="0" l="0" r="0" t="0"/>
            </a:stretch>
          </a:blipFill>
          <a:ln>
            <a:noFill/>
          </a:ln>
        </p:spPr>
      </p:sp>
      <p:sp>
        <p:nvSpPr>
          <p:cNvPr id="290" name="Google Shape;290;p16"/>
          <p:cNvSpPr txBox="1"/>
          <p:nvPr/>
        </p:nvSpPr>
        <p:spPr>
          <a:xfrm>
            <a:off x="8072769" y="3978736"/>
            <a:ext cx="4357134" cy="486850"/>
          </a:xfrm>
          <a:prstGeom prst="rect">
            <a:avLst/>
          </a:prstGeom>
          <a:noFill/>
          <a:ln>
            <a:noFill/>
          </a:ln>
        </p:spPr>
        <p:txBody>
          <a:bodyPr anchorCtr="0" anchor="t" bIns="0" lIns="0" spcFirstLastPara="1" rIns="0" wrap="square" tIns="0">
            <a:spAutoFit/>
          </a:bodyPr>
          <a:lstStyle/>
          <a:p>
            <a:pPr indent="0" lvl="0" marL="0" marR="0" rtl="0" algn="l">
              <a:lnSpc>
                <a:spcPct val="100029"/>
              </a:lnSpc>
              <a:spcBef>
                <a:spcPts val="0"/>
              </a:spcBef>
              <a:spcAft>
                <a:spcPts val="0"/>
              </a:spcAft>
              <a:buNone/>
            </a:pPr>
            <a:r>
              <a:rPr b="0" i="0" lang="en-US" sz="3443" u="none" cap="none" strike="noStrike">
                <a:solidFill>
                  <a:srgbClr val="FFFFFF"/>
                </a:solidFill>
                <a:latin typeface="Poppins Medium"/>
                <a:ea typeface="Poppins Medium"/>
                <a:cs typeface="Poppins Medium"/>
                <a:sym typeface="Poppins Medium"/>
              </a:rPr>
              <a:t>PHYSICAL BENEFITS:</a:t>
            </a:r>
            <a:endParaRPr/>
          </a:p>
        </p:txBody>
      </p:sp>
      <p:sp>
        <p:nvSpPr>
          <p:cNvPr id="291" name="Google Shape;291;p16"/>
          <p:cNvSpPr txBox="1"/>
          <p:nvPr/>
        </p:nvSpPr>
        <p:spPr>
          <a:xfrm>
            <a:off x="9144000" y="4827536"/>
            <a:ext cx="6179651"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IMPROVES CARDIOVASCULAR FITNESS </a:t>
            </a:r>
            <a:endParaRPr/>
          </a:p>
        </p:txBody>
      </p:sp>
      <p:sp>
        <p:nvSpPr>
          <p:cNvPr id="292" name="Google Shape;292;p16"/>
          <p:cNvSpPr txBox="1"/>
          <p:nvPr/>
        </p:nvSpPr>
        <p:spPr>
          <a:xfrm>
            <a:off x="9358774" y="7254978"/>
            <a:ext cx="6714972" cy="1349583"/>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The fast-paced and energetic movements of jive dancing can help to tone and strengthen your muscles, as well as increase your flexibility.</a:t>
            </a:r>
            <a:endParaRPr/>
          </a:p>
          <a:p>
            <a:pPr indent="0" lvl="0" marL="0" marR="0" rtl="0" algn="l">
              <a:lnSpc>
                <a:spcPct val="139989"/>
              </a:lnSpc>
              <a:spcBef>
                <a:spcPts val="0"/>
              </a:spcBef>
              <a:spcAft>
                <a:spcPts val="0"/>
              </a:spcAft>
              <a:buNone/>
            </a:pPr>
            <a:r>
              <a:t/>
            </a:r>
            <a:endParaRPr b="0" i="0" sz="1923" u="none" cap="none" strike="noStrike">
              <a:solidFill>
                <a:srgbClr val="FFFFFF"/>
              </a:solidFill>
              <a:latin typeface="Montserrat"/>
              <a:ea typeface="Montserrat"/>
              <a:cs typeface="Montserrat"/>
              <a:sym typeface="Montserrat"/>
            </a:endParaRPr>
          </a:p>
        </p:txBody>
      </p:sp>
      <p:sp>
        <p:nvSpPr>
          <p:cNvPr id="293" name="Google Shape;293;p16"/>
          <p:cNvSpPr txBox="1"/>
          <p:nvPr/>
        </p:nvSpPr>
        <p:spPr>
          <a:xfrm>
            <a:off x="9144000" y="6761512"/>
            <a:ext cx="7676901"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INCREASE MUSCLE STRENGTH AND FLEXIBILITY</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297" name="Shape 297"/>
        <p:cNvGrpSpPr/>
        <p:nvPr/>
      </p:nvGrpSpPr>
      <p:grpSpPr>
        <a:xfrm>
          <a:off x="0" y="0"/>
          <a:ext cx="0" cy="0"/>
          <a:chOff x="0" y="0"/>
          <a:chExt cx="0" cy="0"/>
        </a:xfrm>
      </p:grpSpPr>
      <p:grpSp>
        <p:nvGrpSpPr>
          <p:cNvPr id="298" name="Google Shape;298;p17"/>
          <p:cNvGrpSpPr/>
          <p:nvPr/>
        </p:nvGrpSpPr>
        <p:grpSpPr>
          <a:xfrm>
            <a:off x="2165976" y="349841"/>
            <a:ext cx="4773317" cy="8908459"/>
            <a:chOff x="0" y="-38100"/>
            <a:chExt cx="997100" cy="1860891"/>
          </a:xfrm>
        </p:grpSpPr>
        <p:sp>
          <p:nvSpPr>
            <p:cNvPr id="299" name="Google Shape;299;p17"/>
            <p:cNvSpPr/>
            <p:nvPr/>
          </p:nvSpPr>
          <p:spPr>
            <a:xfrm>
              <a:off x="0" y="0"/>
              <a:ext cx="997100" cy="1822791"/>
            </a:xfrm>
            <a:custGeom>
              <a:rect b="b" l="l" r="r" t="t"/>
              <a:pathLst>
                <a:path extrusionOk="0" h="1822791" w="997100">
                  <a:moveTo>
                    <a:pt x="0" y="0"/>
                  </a:moveTo>
                  <a:lnTo>
                    <a:pt x="997100" y="0"/>
                  </a:lnTo>
                  <a:lnTo>
                    <a:pt x="997100" y="1822791"/>
                  </a:lnTo>
                  <a:lnTo>
                    <a:pt x="0" y="1822791"/>
                  </a:lnTo>
                  <a:close/>
                </a:path>
              </a:pathLst>
            </a:custGeom>
            <a:solidFill>
              <a:srgbClr val="FFFFFF"/>
            </a:solidFill>
            <a:ln>
              <a:noFill/>
            </a:ln>
          </p:spPr>
        </p:sp>
        <p:sp>
          <p:nvSpPr>
            <p:cNvPr id="300" name="Google Shape;300;p1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1" name="Google Shape;301;p17"/>
          <p:cNvSpPr/>
          <p:nvPr/>
        </p:nvSpPr>
        <p:spPr>
          <a:xfrm rot="-5400000">
            <a:off x="8071858" y="5358002"/>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02" name="Google Shape;302;p17"/>
          <p:cNvSpPr/>
          <p:nvPr/>
        </p:nvSpPr>
        <p:spPr>
          <a:xfrm rot="-5400000">
            <a:off x="8071858" y="6779448"/>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03" name="Google Shape;303;p17"/>
          <p:cNvSpPr txBox="1"/>
          <p:nvPr/>
        </p:nvSpPr>
        <p:spPr>
          <a:xfrm>
            <a:off x="9358774" y="5323541"/>
            <a:ext cx="6714972" cy="1009501"/>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Jive dance requires proper coordination of footwork and body movement. This repetitive practice improves your coordination and balance.</a:t>
            </a:r>
            <a:endParaRPr/>
          </a:p>
        </p:txBody>
      </p:sp>
      <p:sp>
        <p:nvSpPr>
          <p:cNvPr id="304" name="Google Shape;304;p17"/>
          <p:cNvSpPr txBox="1"/>
          <p:nvPr/>
        </p:nvSpPr>
        <p:spPr>
          <a:xfrm>
            <a:off x="8072769" y="5570735"/>
            <a:ext cx="695725" cy="276517"/>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03</a:t>
            </a:r>
            <a:endParaRPr/>
          </a:p>
        </p:txBody>
      </p:sp>
      <p:sp>
        <p:nvSpPr>
          <p:cNvPr id="305" name="Google Shape;305;p17"/>
          <p:cNvSpPr txBox="1"/>
          <p:nvPr/>
        </p:nvSpPr>
        <p:spPr>
          <a:xfrm>
            <a:off x="8072769" y="6988087"/>
            <a:ext cx="695725" cy="276517"/>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04</a:t>
            </a:r>
            <a:endParaRPr/>
          </a:p>
        </p:txBody>
      </p:sp>
      <p:sp>
        <p:nvSpPr>
          <p:cNvPr id="306" name="Google Shape;306;p17"/>
          <p:cNvSpPr txBox="1"/>
          <p:nvPr/>
        </p:nvSpPr>
        <p:spPr>
          <a:xfrm>
            <a:off x="7905622" y="1728052"/>
            <a:ext cx="7272358" cy="18315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760" u="none" cap="none" strike="noStrike">
                <a:solidFill>
                  <a:srgbClr val="FFFFFF"/>
                </a:solidFill>
                <a:latin typeface="Poppins Medium"/>
                <a:ea typeface="Poppins Medium"/>
                <a:cs typeface="Poppins Medium"/>
                <a:sym typeface="Poppins Medium"/>
              </a:rPr>
              <a:t>HEALTH BENEFITS OF JIVE</a:t>
            </a:r>
            <a:endParaRPr/>
          </a:p>
        </p:txBody>
      </p:sp>
      <p:sp>
        <p:nvSpPr>
          <p:cNvPr id="307" name="Google Shape;307;p17"/>
          <p:cNvSpPr/>
          <p:nvPr/>
        </p:nvSpPr>
        <p:spPr>
          <a:xfrm>
            <a:off x="16073746" y="8102554"/>
            <a:ext cx="1717305" cy="2393456"/>
          </a:xfrm>
          <a:custGeom>
            <a:rect b="b" l="l" r="r" t="t"/>
            <a:pathLst>
              <a:path extrusionOk="0" h="2393456" w="1717305">
                <a:moveTo>
                  <a:pt x="0" y="0"/>
                </a:moveTo>
                <a:lnTo>
                  <a:pt x="1717305" y="0"/>
                </a:lnTo>
                <a:lnTo>
                  <a:pt x="1717305" y="2393456"/>
                </a:lnTo>
                <a:lnTo>
                  <a:pt x="0" y="2393456"/>
                </a:lnTo>
                <a:lnTo>
                  <a:pt x="0" y="0"/>
                </a:lnTo>
                <a:close/>
              </a:path>
            </a:pathLst>
          </a:custGeom>
          <a:blipFill rotWithShape="1">
            <a:blip r:embed="rId3">
              <a:alphaModFix/>
            </a:blip>
            <a:stretch>
              <a:fillRect b="0" l="0" r="0" t="0"/>
            </a:stretch>
          </a:blipFill>
          <a:ln>
            <a:noFill/>
          </a:ln>
        </p:spPr>
      </p:sp>
      <p:sp>
        <p:nvSpPr>
          <p:cNvPr id="308" name="Google Shape;308;p17"/>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3">
              <a:alphaModFix/>
            </a:blip>
            <a:stretch>
              <a:fillRect b="0" l="0" r="0" t="0"/>
            </a:stretch>
          </a:blipFill>
          <a:ln>
            <a:noFill/>
          </a:ln>
        </p:spPr>
      </p:sp>
      <p:sp>
        <p:nvSpPr>
          <p:cNvPr id="309" name="Google Shape;309;p17"/>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4">
              <a:alphaModFix/>
            </a:blip>
            <a:stretch>
              <a:fillRect b="0" l="0" r="0" t="0"/>
            </a:stretch>
          </a:blipFill>
          <a:ln>
            <a:noFill/>
          </a:ln>
        </p:spPr>
      </p:sp>
      <p:sp>
        <p:nvSpPr>
          <p:cNvPr id="310" name="Google Shape;310;p17"/>
          <p:cNvSpPr txBox="1"/>
          <p:nvPr/>
        </p:nvSpPr>
        <p:spPr>
          <a:xfrm>
            <a:off x="8072769" y="3978736"/>
            <a:ext cx="4357134" cy="486850"/>
          </a:xfrm>
          <a:prstGeom prst="rect">
            <a:avLst/>
          </a:prstGeom>
          <a:noFill/>
          <a:ln>
            <a:noFill/>
          </a:ln>
        </p:spPr>
        <p:txBody>
          <a:bodyPr anchorCtr="0" anchor="t" bIns="0" lIns="0" spcFirstLastPara="1" rIns="0" wrap="square" tIns="0">
            <a:spAutoFit/>
          </a:bodyPr>
          <a:lstStyle/>
          <a:p>
            <a:pPr indent="0" lvl="0" marL="0" marR="0" rtl="0" algn="l">
              <a:lnSpc>
                <a:spcPct val="100029"/>
              </a:lnSpc>
              <a:spcBef>
                <a:spcPts val="0"/>
              </a:spcBef>
              <a:spcAft>
                <a:spcPts val="0"/>
              </a:spcAft>
              <a:buNone/>
            </a:pPr>
            <a:r>
              <a:rPr b="0" i="0" lang="en-US" sz="3443" u="none" cap="none" strike="noStrike">
                <a:solidFill>
                  <a:srgbClr val="FFFFFF"/>
                </a:solidFill>
                <a:latin typeface="Poppins Medium"/>
                <a:ea typeface="Poppins Medium"/>
                <a:cs typeface="Poppins Medium"/>
                <a:sym typeface="Poppins Medium"/>
              </a:rPr>
              <a:t>PHYSICAL BENEFITS:</a:t>
            </a:r>
            <a:endParaRPr/>
          </a:p>
        </p:txBody>
      </p:sp>
      <p:sp>
        <p:nvSpPr>
          <p:cNvPr id="311" name="Google Shape;311;p17"/>
          <p:cNvSpPr txBox="1"/>
          <p:nvPr/>
        </p:nvSpPr>
        <p:spPr>
          <a:xfrm>
            <a:off x="9144000" y="4827536"/>
            <a:ext cx="6929746"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ENHANCES COORDINATION AND BALANCE</a:t>
            </a:r>
            <a:endParaRPr/>
          </a:p>
        </p:txBody>
      </p:sp>
      <p:sp>
        <p:nvSpPr>
          <p:cNvPr id="312" name="Google Shape;312;p17"/>
          <p:cNvSpPr txBox="1"/>
          <p:nvPr/>
        </p:nvSpPr>
        <p:spPr>
          <a:xfrm>
            <a:off x="9358774" y="7254978"/>
            <a:ext cx="6714972" cy="669419"/>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Jive is a high-impact cardio dance, it burns calories and can help you lose weight.</a:t>
            </a:r>
            <a:endParaRPr/>
          </a:p>
        </p:txBody>
      </p:sp>
      <p:sp>
        <p:nvSpPr>
          <p:cNvPr id="313" name="Google Shape;313;p17"/>
          <p:cNvSpPr txBox="1"/>
          <p:nvPr/>
        </p:nvSpPr>
        <p:spPr>
          <a:xfrm>
            <a:off x="9144000" y="6761512"/>
            <a:ext cx="7676901"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WEIGHT LOSS</a:t>
            </a:r>
            <a:endParaRPr/>
          </a:p>
        </p:txBody>
      </p:sp>
      <p:pic>
        <p:nvPicPr>
          <p:cNvPr id="314" name="Google Shape;314;p17"/>
          <p:cNvPicPr preferRelativeResize="0"/>
          <p:nvPr/>
        </p:nvPicPr>
        <p:blipFill rotWithShape="1">
          <a:blip r:embed="rId5">
            <a:alphaModFix/>
          </a:blip>
          <a:srcRect b="515" l="0" r="0" t="516"/>
          <a:stretch/>
        </p:blipFill>
        <p:spPr>
          <a:xfrm>
            <a:off x="237076" y="259897"/>
            <a:ext cx="6579453" cy="9767207"/>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318" name="Shape 318"/>
        <p:cNvGrpSpPr/>
        <p:nvPr/>
      </p:nvGrpSpPr>
      <p:grpSpPr>
        <a:xfrm>
          <a:off x="0" y="0"/>
          <a:ext cx="0" cy="0"/>
          <a:chOff x="0" y="0"/>
          <a:chExt cx="0" cy="0"/>
        </a:xfrm>
      </p:grpSpPr>
      <p:grpSp>
        <p:nvGrpSpPr>
          <p:cNvPr id="319" name="Google Shape;319;p18"/>
          <p:cNvGrpSpPr/>
          <p:nvPr/>
        </p:nvGrpSpPr>
        <p:grpSpPr>
          <a:xfrm>
            <a:off x="2165976" y="349841"/>
            <a:ext cx="4773317" cy="8908459"/>
            <a:chOff x="0" y="-38100"/>
            <a:chExt cx="997100" cy="1860891"/>
          </a:xfrm>
        </p:grpSpPr>
        <p:sp>
          <p:nvSpPr>
            <p:cNvPr id="320" name="Google Shape;320;p18"/>
            <p:cNvSpPr/>
            <p:nvPr/>
          </p:nvSpPr>
          <p:spPr>
            <a:xfrm>
              <a:off x="0" y="0"/>
              <a:ext cx="997100" cy="1822791"/>
            </a:xfrm>
            <a:custGeom>
              <a:rect b="b" l="l" r="r" t="t"/>
              <a:pathLst>
                <a:path extrusionOk="0" h="1822791" w="997100">
                  <a:moveTo>
                    <a:pt x="0" y="0"/>
                  </a:moveTo>
                  <a:lnTo>
                    <a:pt x="997100" y="0"/>
                  </a:lnTo>
                  <a:lnTo>
                    <a:pt x="997100" y="1822791"/>
                  </a:lnTo>
                  <a:lnTo>
                    <a:pt x="0" y="1822791"/>
                  </a:lnTo>
                  <a:close/>
                </a:path>
              </a:pathLst>
            </a:custGeom>
            <a:solidFill>
              <a:srgbClr val="FFFFFF"/>
            </a:solidFill>
            <a:ln>
              <a:noFill/>
            </a:ln>
          </p:spPr>
        </p:sp>
        <p:sp>
          <p:nvSpPr>
            <p:cNvPr id="321" name="Google Shape;321;p1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2" name="Google Shape;322;p18"/>
          <p:cNvSpPr/>
          <p:nvPr/>
        </p:nvSpPr>
        <p:spPr>
          <a:xfrm rot="-5400000">
            <a:off x="8071858" y="5358002"/>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23" name="Google Shape;323;p18"/>
          <p:cNvSpPr/>
          <p:nvPr/>
        </p:nvSpPr>
        <p:spPr>
          <a:xfrm rot="-5400000">
            <a:off x="8071858" y="6888985"/>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24" name="Google Shape;324;p18"/>
          <p:cNvSpPr txBox="1"/>
          <p:nvPr/>
        </p:nvSpPr>
        <p:spPr>
          <a:xfrm>
            <a:off x="9358774" y="5323541"/>
            <a:ext cx="7018989" cy="1009501"/>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Dancing has been shown to release endorphins, which are chemicals in the brain that help to reduce stress and promote feelings of happiness and well-being.</a:t>
            </a:r>
            <a:endParaRPr/>
          </a:p>
        </p:txBody>
      </p:sp>
      <p:sp>
        <p:nvSpPr>
          <p:cNvPr id="325" name="Google Shape;325;p18"/>
          <p:cNvSpPr txBox="1"/>
          <p:nvPr/>
        </p:nvSpPr>
        <p:spPr>
          <a:xfrm>
            <a:off x="8072769" y="5570735"/>
            <a:ext cx="695725" cy="276517"/>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01</a:t>
            </a:r>
            <a:endParaRPr/>
          </a:p>
        </p:txBody>
      </p:sp>
      <p:sp>
        <p:nvSpPr>
          <p:cNvPr id="326" name="Google Shape;326;p18"/>
          <p:cNvSpPr txBox="1"/>
          <p:nvPr/>
        </p:nvSpPr>
        <p:spPr>
          <a:xfrm>
            <a:off x="8072769" y="7097625"/>
            <a:ext cx="695725" cy="276517"/>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02</a:t>
            </a:r>
            <a:endParaRPr/>
          </a:p>
        </p:txBody>
      </p:sp>
      <p:sp>
        <p:nvSpPr>
          <p:cNvPr id="327" name="Google Shape;327;p18"/>
          <p:cNvSpPr txBox="1"/>
          <p:nvPr/>
        </p:nvSpPr>
        <p:spPr>
          <a:xfrm>
            <a:off x="7905622" y="1728052"/>
            <a:ext cx="7272358" cy="18315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760" u="none" cap="none" strike="noStrike">
                <a:solidFill>
                  <a:srgbClr val="FFFFFF"/>
                </a:solidFill>
                <a:latin typeface="Poppins Medium"/>
                <a:ea typeface="Poppins Medium"/>
                <a:cs typeface="Poppins Medium"/>
                <a:sym typeface="Poppins Medium"/>
              </a:rPr>
              <a:t>HEALTH BENEFITS OF JIVE</a:t>
            </a:r>
            <a:endParaRPr/>
          </a:p>
        </p:txBody>
      </p:sp>
      <p:sp>
        <p:nvSpPr>
          <p:cNvPr id="328" name="Google Shape;328;p18"/>
          <p:cNvSpPr/>
          <p:nvPr/>
        </p:nvSpPr>
        <p:spPr>
          <a:xfrm>
            <a:off x="16073746" y="8102554"/>
            <a:ext cx="1717305" cy="2393456"/>
          </a:xfrm>
          <a:custGeom>
            <a:rect b="b" l="l" r="r" t="t"/>
            <a:pathLst>
              <a:path extrusionOk="0" h="2393456" w="1717305">
                <a:moveTo>
                  <a:pt x="0" y="0"/>
                </a:moveTo>
                <a:lnTo>
                  <a:pt x="1717305" y="0"/>
                </a:lnTo>
                <a:lnTo>
                  <a:pt x="1717305" y="2393456"/>
                </a:lnTo>
                <a:lnTo>
                  <a:pt x="0" y="2393456"/>
                </a:lnTo>
                <a:lnTo>
                  <a:pt x="0" y="0"/>
                </a:lnTo>
                <a:close/>
              </a:path>
            </a:pathLst>
          </a:custGeom>
          <a:blipFill rotWithShape="1">
            <a:blip r:embed="rId3">
              <a:alphaModFix/>
            </a:blip>
            <a:stretch>
              <a:fillRect b="0" l="0" r="0" t="0"/>
            </a:stretch>
          </a:blipFill>
          <a:ln>
            <a:noFill/>
          </a:ln>
        </p:spPr>
      </p:sp>
      <p:sp>
        <p:nvSpPr>
          <p:cNvPr id="329" name="Google Shape;329;p18"/>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3">
              <a:alphaModFix/>
            </a:blip>
            <a:stretch>
              <a:fillRect b="0" l="0" r="0" t="0"/>
            </a:stretch>
          </a:blipFill>
          <a:ln>
            <a:noFill/>
          </a:ln>
        </p:spPr>
      </p:sp>
      <p:sp>
        <p:nvSpPr>
          <p:cNvPr id="330" name="Google Shape;330;p18"/>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4">
              <a:alphaModFix/>
            </a:blip>
            <a:stretch>
              <a:fillRect b="0" l="0" r="0" t="0"/>
            </a:stretch>
          </a:blipFill>
          <a:ln>
            <a:noFill/>
          </a:ln>
        </p:spPr>
      </p:sp>
      <p:sp>
        <p:nvSpPr>
          <p:cNvPr id="331" name="Google Shape;331;p18"/>
          <p:cNvSpPr txBox="1"/>
          <p:nvPr/>
        </p:nvSpPr>
        <p:spPr>
          <a:xfrm>
            <a:off x="8072769" y="3978736"/>
            <a:ext cx="4357134" cy="486850"/>
          </a:xfrm>
          <a:prstGeom prst="rect">
            <a:avLst/>
          </a:prstGeom>
          <a:noFill/>
          <a:ln>
            <a:noFill/>
          </a:ln>
        </p:spPr>
        <p:txBody>
          <a:bodyPr anchorCtr="0" anchor="t" bIns="0" lIns="0" spcFirstLastPara="1" rIns="0" wrap="square" tIns="0">
            <a:spAutoFit/>
          </a:bodyPr>
          <a:lstStyle/>
          <a:p>
            <a:pPr indent="0" lvl="0" marL="0" marR="0" rtl="0" algn="l">
              <a:lnSpc>
                <a:spcPct val="100029"/>
              </a:lnSpc>
              <a:spcBef>
                <a:spcPts val="0"/>
              </a:spcBef>
              <a:spcAft>
                <a:spcPts val="0"/>
              </a:spcAft>
              <a:buNone/>
            </a:pPr>
            <a:r>
              <a:rPr b="0" i="0" lang="en-US" sz="3443" u="none" cap="none" strike="noStrike">
                <a:solidFill>
                  <a:srgbClr val="FFFFFF"/>
                </a:solidFill>
                <a:latin typeface="Poppins Medium"/>
                <a:ea typeface="Poppins Medium"/>
                <a:cs typeface="Poppins Medium"/>
                <a:sym typeface="Poppins Medium"/>
              </a:rPr>
              <a:t>MENTAL BENEFITS:</a:t>
            </a:r>
            <a:endParaRPr/>
          </a:p>
        </p:txBody>
      </p:sp>
      <p:sp>
        <p:nvSpPr>
          <p:cNvPr id="332" name="Google Shape;332;p18"/>
          <p:cNvSpPr txBox="1"/>
          <p:nvPr/>
        </p:nvSpPr>
        <p:spPr>
          <a:xfrm>
            <a:off x="9144000" y="4827536"/>
            <a:ext cx="6929746"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STRESS RELIEF</a:t>
            </a:r>
            <a:endParaRPr/>
          </a:p>
        </p:txBody>
      </p:sp>
      <p:sp>
        <p:nvSpPr>
          <p:cNvPr id="333" name="Google Shape;333;p18"/>
          <p:cNvSpPr txBox="1"/>
          <p:nvPr/>
        </p:nvSpPr>
        <p:spPr>
          <a:xfrm>
            <a:off x="9358774" y="7254978"/>
            <a:ext cx="7018989" cy="1009501"/>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Jive dance requires mental focus, memory, and concentration, practicing Jive can help sharpen cognitive function.</a:t>
            </a:r>
            <a:endParaRPr/>
          </a:p>
        </p:txBody>
      </p:sp>
      <p:sp>
        <p:nvSpPr>
          <p:cNvPr id="334" name="Google Shape;334;p18"/>
          <p:cNvSpPr txBox="1"/>
          <p:nvPr/>
        </p:nvSpPr>
        <p:spPr>
          <a:xfrm>
            <a:off x="9144000" y="6761512"/>
            <a:ext cx="7994183"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ENHANCES MEMORY AND COGNITIVE FUNCTIONS </a:t>
            </a:r>
            <a:endParaRPr/>
          </a:p>
        </p:txBody>
      </p:sp>
      <p:sp>
        <p:nvSpPr>
          <p:cNvPr id="335" name="Google Shape;335;p18"/>
          <p:cNvSpPr/>
          <p:nvPr/>
        </p:nvSpPr>
        <p:spPr>
          <a:xfrm rot="-5400000">
            <a:off x="8071858" y="8419969"/>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36" name="Google Shape;336;p18"/>
          <p:cNvSpPr txBox="1"/>
          <p:nvPr/>
        </p:nvSpPr>
        <p:spPr>
          <a:xfrm>
            <a:off x="8072769" y="8628608"/>
            <a:ext cx="695725" cy="276517"/>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03</a:t>
            </a:r>
            <a:endParaRPr/>
          </a:p>
        </p:txBody>
      </p:sp>
      <p:sp>
        <p:nvSpPr>
          <p:cNvPr id="337" name="Google Shape;337;p18"/>
          <p:cNvSpPr txBox="1"/>
          <p:nvPr/>
        </p:nvSpPr>
        <p:spPr>
          <a:xfrm>
            <a:off x="9144000" y="8447633"/>
            <a:ext cx="7994183"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a:ea typeface="Poppins"/>
                <a:cs typeface="Poppins"/>
                <a:sym typeface="Poppins"/>
              </a:rPr>
              <a:t>BOOST CONFIDENCE AND SELF-ESTEEM </a:t>
            </a:r>
            <a:endParaRPr/>
          </a:p>
        </p:txBody>
      </p:sp>
      <p:sp>
        <p:nvSpPr>
          <p:cNvPr id="338" name="Google Shape;338;p18"/>
          <p:cNvSpPr txBox="1"/>
          <p:nvPr/>
        </p:nvSpPr>
        <p:spPr>
          <a:xfrm>
            <a:off x="9358774" y="8941099"/>
            <a:ext cx="7018989" cy="669419"/>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Jive dance is a fun and social activity that can help you feel more confident and positive about yourself.</a:t>
            </a:r>
            <a:endParaRPr/>
          </a:p>
        </p:txBody>
      </p:sp>
      <p:pic>
        <p:nvPicPr>
          <p:cNvPr id="339" name="Google Shape;339;p18"/>
          <p:cNvPicPr preferRelativeResize="0"/>
          <p:nvPr/>
        </p:nvPicPr>
        <p:blipFill rotWithShape="1">
          <a:blip r:embed="rId5">
            <a:alphaModFix/>
          </a:blip>
          <a:srcRect b="515" l="0" r="0" t="516"/>
          <a:stretch/>
        </p:blipFill>
        <p:spPr>
          <a:xfrm>
            <a:off x="237076" y="259897"/>
            <a:ext cx="6579453" cy="9767207"/>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343" name="Shape 343"/>
        <p:cNvGrpSpPr/>
        <p:nvPr/>
      </p:nvGrpSpPr>
      <p:grpSpPr>
        <a:xfrm>
          <a:off x="0" y="0"/>
          <a:ext cx="0" cy="0"/>
          <a:chOff x="0" y="0"/>
          <a:chExt cx="0" cy="0"/>
        </a:xfrm>
      </p:grpSpPr>
      <p:grpSp>
        <p:nvGrpSpPr>
          <p:cNvPr id="344" name="Google Shape;344;p19"/>
          <p:cNvGrpSpPr/>
          <p:nvPr/>
        </p:nvGrpSpPr>
        <p:grpSpPr>
          <a:xfrm>
            <a:off x="2165976" y="349841"/>
            <a:ext cx="4773317" cy="8908459"/>
            <a:chOff x="0" y="-38100"/>
            <a:chExt cx="997100" cy="1860891"/>
          </a:xfrm>
        </p:grpSpPr>
        <p:sp>
          <p:nvSpPr>
            <p:cNvPr id="345" name="Google Shape;345;p19"/>
            <p:cNvSpPr/>
            <p:nvPr/>
          </p:nvSpPr>
          <p:spPr>
            <a:xfrm>
              <a:off x="0" y="0"/>
              <a:ext cx="997100" cy="1822791"/>
            </a:xfrm>
            <a:custGeom>
              <a:rect b="b" l="l" r="r" t="t"/>
              <a:pathLst>
                <a:path extrusionOk="0" h="1822791" w="997100">
                  <a:moveTo>
                    <a:pt x="0" y="0"/>
                  </a:moveTo>
                  <a:lnTo>
                    <a:pt x="997100" y="0"/>
                  </a:lnTo>
                  <a:lnTo>
                    <a:pt x="997100" y="1822791"/>
                  </a:lnTo>
                  <a:lnTo>
                    <a:pt x="0" y="1822791"/>
                  </a:lnTo>
                  <a:close/>
                </a:path>
              </a:pathLst>
            </a:custGeom>
            <a:solidFill>
              <a:srgbClr val="FFFFFF"/>
            </a:solidFill>
            <a:ln>
              <a:noFill/>
            </a:ln>
          </p:spPr>
        </p:sp>
        <p:sp>
          <p:nvSpPr>
            <p:cNvPr id="346" name="Google Shape;346;p1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7" name="Google Shape;347;p19"/>
          <p:cNvSpPr/>
          <p:nvPr/>
        </p:nvSpPr>
        <p:spPr>
          <a:xfrm rot="-5400000">
            <a:off x="8071858" y="5358002"/>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48" name="Google Shape;348;p19"/>
          <p:cNvSpPr/>
          <p:nvPr/>
        </p:nvSpPr>
        <p:spPr>
          <a:xfrm rot="-5400000">
            <a:off x="8071858" y="6779448"/>
            <a:ext cx="697546" cy="695725"/>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49" name="Google Shape;349;p19"/>
          <p:cNvSpPr txBox="1"/>
          <p:nvPr/>
        </p:nvSpPr>
        <p:spPr>
          <a:xfrm>
            <a:off x="9358774" y="5323541"/>
            <a:ext cx="6714972" cy="1009501"/>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Jive dance is often performed with a partner, which can help improve communication and social skills, as well as build stronger relationships.</a:t>
            </a:r>
            <a:endParaRPr/>
          </a:p>
        </p:txBody>
      </p:sp>
      <p:sp>
        <p:nvSpPr>
          <p:cNvPr id="350" name="Google Shape;350;p19"/>
          <p:cNvSpPr txBox="1"/>
          <p:nvPr/>
        </p:nvSpPr>
        <p:spPr>
          <a:xfrm>
            <a:off x="8072769" y="5570735"/>
            <a:ext cx="695725" cy="276517"/>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01</a:t>
            </a:r>
            <a:endParaRPr/>
          </a:p>
        </p:txBody>
      </p:sp>
      <p:sp>
        <p:nvSpPr>
          <p:cNvPr id="351" name="Google Shape;351;p19"/>
          <p:cNvSpPr txBox="1"/>
          <p:nvPr/>
        </p:nvSpPr>
        <p:spPr>
          <a:xfrm>
            <a:off x="8072769" y="6988087"/>
            <a:ext cx="695725" cy="276517"/>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02</a:t>
            </a:r>
            <a:endParaRPr/>
          </a:p>
        </p:txBody>
      </p:sp>
      <p:sp>
        <p:nvSpPr>
          <p:cNvPr id="352" name="Google Shape;352;p19"/>
          <p:cNvSpPr txBox="1"/>
          <p:nvPr/>
        </p:nvSpPr>
        <p:spPr>
          <a:xfrm>
            <a:off x="7905622" y="1728052"/>
            <a:ext cx="7272358" cy="18315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760" u="none" cap="none" strike="noStrike">
                <a:solidFill>
                  <a:srgbClr val="FFFFFF"/>
                </a:solidFill>
                <a:latin typeface="Poppins Medium"/>
                <a:ea typeface="Poppins Medium"/>
                <a:cs typeface="Poppins Medium"/>
                <a:sym typeface="Poppins Medium"/>
              </a:rPr>
              <a:t>HEALTH BENEFITS OF JIVE</a:t>
            </a:r>
            <a:endParaRPr/>
          </a:p>
        </p:txBody>
      </p:sp>
      <p:sp>
        <p:nvSpPr>
          <p:cNvPr id="353" name="Google Shape;353;p19"/>
          <p:cNvSpPr/>
          <p:nvPr/>
        </p:nvSpPr>
        <p:spPr>
          <a:xfrm>
            <a:off x="16073746" y="8102554"/>
            <a:ext cx="1717305" cy="2393456"/>
          </a:xfrm>
          <a:custGeom>
            <a:rect b="b" l="l" r="r" t="t"/>
            <a:pathLst>
              <a:path extrusionOk="0" h="2393456" w="1717305">
                <a:moveTo>
                  <a:pt x="0" y="0"/>
                </a:moveTo>
                <a:lnTo>
                  <a:pt x="1717305" y="0"/>
                </a:lnTo>
                <a:lnTo>
                  <a:pt x="1717305" y="2393456"/>
                </a:lnTo>
                <a:lnTo>
                  <a:pt x="0" y="2393456"/>
                </a:lnTo>
                <a:lnTo>
                  <a:pt x="0" y="0"/>
                </a:lnTo>
                <a:close/>
              </a:path>
            </a:pathLst>
          </a:custGeom>
          <a:blipFill rotWithShape="1">
            <a:blip r:embed="rId3">
              <a:alphaModFix/>
            </a:blip>
            <a:stretch>
              <a:fillRect b="0" l="0" r="0" t="0"/>
            </a:stretch>
          </a:blipFill>
          <a:ln>
            <a:noFill/>
          </a:ln>
        </p:spPr>
      </p:sp>
      <p:sp>
        <p:nvSpPr>
          <p:cNvPr id="354" name="Google Shape;354;p19"/>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3">
              <a:alphaModFix/>
            </a:blip>
            <a:stretch>
              <a:fillRect b="0" l="0" r="0" t="0"/>
            </a:stretch>
          </a:blipFill>
          <a:ln>
            <a:noFill/>
          </a:ln>
        </p:spPr>
      </p:sp>
      <p:sp>
        <p:nvSpPr>
          <p:cNvPr id="355" name="Google Shape;355;p19"/>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4">
              <a:alphaModFix/>
            </a:blip>
            <a:stretch>
              <a:fillRect b="0" l="0" r="0" t="0"/>
            </a:stretch>
          </a:blipFill>
          <a:ln>
            <a:noFill/>
          </a:ln>
        </p:spPr>
      </p:sp>
      <p:sp>
        <p:nvSpPr>
          <p:cNvPr id="356" name="Google Shape;356;p19"/>
          <p:cNvSpPr txBox="1"/>
          <p:nvPr/>
        </p:nvSpPr>
        <p:spPr>
          <a:xfrm>
            <a:off x="8072769" y="3978736"/>
            <a:ext cx="4357134" cy="486850"/>
          </a:xfrm>
          <a:prstGeom prst="rect">
            <a:avLst/>
          </a:prstGeom>
          <a:noFill/>
          <a:ln>
            <a:noFill/>
          </a:ln>
        </p:spPr>
        <p:txBody>
          <a:bodyPr anchorCtr="0" anchor="t" bIns="0" lIns="0" spcFirstLastPara="1" rIns="0" wrap="square" tIns="0">
            <a:spAutoFit/>
          </a:bodyPr>
          <a:lstStyle/>
          <a:p>
            <a:pPr indent="0" lvl="0" marL="0" marR="0" rtl="0" algn="l">
              <a:lnSpc>
                <a:spcPct val="100029"/>
              </a:lnSpc>
              <a:spcBef>
                <a:spcPts val="0"/>
              </a:spcBef>
              <a:spcAft>
                <a:spcPts val="0"/>
              </a:spcAft>
              <a:buNone/>
            </a:pPr>
            <a:r>
              <a:rPr b="0" i="0" lang="en-US" sz="3443" u="none" cap="none" strike="noStrike">
                <a:solidFill>
                  <a:srgbClr val="FFFFFF"/>
                </a:solidFill>
                <a:latin typeface="Poppins Medium"/>
                <a:ea typeface="Poppins Medium"/>
                <a:cs typeface="Poppins Medium"/>
                <a:sym typeface="Poppins Medium"/>
              </a:rPr>
              <a:t>SOCIAL BENEFITS:</a:t>
            </a:r>
            <a:endParaRPr/>
          </a:p>
        </p:txBody>
      </p:sp>
      <p:sp>
        <p:nvSpPr>
          <p:cNvPr id="357" name="Google Shape;357;p19"/>
          <p:cNvSpPr txBox="1"/>
          <p:nvPr/>
        </p:nvSpPr>
        <p:spPr>
          <a:xfrm>
            <a:off x="9144000" y="4827536"/>
            <a:ext cx="7220197"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IMPROVE SOCIAL SKILLS AND RELATIONSHIPS</a:t>
            </a:r>
            <a:endParaRPr/>
          </a:p>
        </p:txBody>
      </p:sp>
      <p:sp>
        <p:nvSpPr>
          <p:cNvPr id="358" name="Google Shape;358;p19"/>
          <p:cNvSpPr txBox="1"/>
          <p:nvPr/>
        </p:nvSpPr>
        <p:spPr>
          <a:xfrm>
            <a:off x="9358774" y="7254978"/>
            <a:ext cx="6714972" cy="1009501"/>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Dancing in a group class or social setting can create a sense of community and belonging among participants.</a:t>
            </a:r>
            <a:endParaRPr/>
          </a:p>
        </p:txBody>
      </p:sp>
      <p:sp>
        <p:nvSpPr>
          <p:cNvPr id="359" name="Google Shape;359;p19"/>
          <p:cNvSpPr txBox="1"/>
          <p:nvPr/>
        </p:nvSpPr>
        <p:spPr>
          <a:xfrm>
            <a:off x="9144000" y="6761512"/>
            <a:ext cx="7676901" cy="36964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CREATE A SENSE OF COMMUNITY</a:t>
            </a:r>
            <a:endParaRPr/>
          </a:p>
        </p:txBody>
      </p:sp>
      <p:pic>
        <p:nvPicPr>
          <p:cNvPr id="360" name="Google Shape;360;p19"/>
          <p:cNvPicPr preferRelativeResize="0"/>
          <p:nvPr/>
        </p:nvPicPr>
        <p:blipFill rotWithShape="1">
          <a:blip r:embed="rId5">
            <a:alphaModFix/>
          </a:blip>
          <a:srcRect b="515" l="0" r="0" t="516"/>
          <a:stretch/>
        </p:blipFill>
        <p:spPr>
          <a:xfrm>
            <a:off x="237076" y="259897"/>
            <a:ext cx="6579453" cy="9767207"/>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10" name="Shape 110"/>
        <p:cNvGrpSpPr/>
        <p:nvPr/>
      </p:nvGrpSpPr>
      <p:grpSpPr>
        <a:xfrm>
          <a:off x="0" y="0"/>
          <a:ext cx="0" cy="0"/>
          <a:chOff x="0" y="0"/>
          <a:chExt cx="0" cy="0"/>
        </a:xfrm>
      </p:grpSpPr>
      <p:sp>
        <p:nvSpPr>
          <p:cNvPr id="111" name="Google Shape;111;p2"/>
          <p:cNvSpPr/>
          <p:nvPr/>
        </p:nvSpPr>
        <p:spPr>
          <a:xfrm>
            <a:off x="5131613" y="7109349"/>
            <a:ext cx="122046" cy="200900"/>
          </a:xfrm>
          <a:custGeom>
            <a:rect b="b" l="l" r="r" t="t"/>
            <a:pathLst>
              <a:path extrusionOk="0" h="200900" w="122046">
                <a:moveTo>
                  <a:pt x="0" y="0"/>
                </a:moveTo>
                <a:lnTo>
                  <a:pt x="122046" y="0"/>
                </a:lnTo>
                <a:lnTo>
                  <a:pt x="122046" y="200900"/>
                </a:lnTo>
                <a:lnTo>
                  <a:pt x="0" y="200900"/>
                </a:lnTo>
                <a:lnTo>
                  <a:pt x="0" y="0"/>
                </a:lnTo>
                <a:close/>
              </a:path>
            </a:pathLst>
          </a:custGeom>
          <a:blipFill rotWithShape="1">
            <a:blip r:embed="rId3">
              <a:alphaModFix/>
            </a:blip>
            <a:stretch>
              <a:fillRect b="0" l="0" r="0" t="0"/>
            </a:stretch>
          </a:blipFill>
          <a:ln>
            <a:noFill/>
          </a:ln>
        </p:spPr>
      </p:sp>
      <p:sp>
        <p:nvSpPr>
          <p:cNvPr id="112" name="Google Shape;112;p2"/>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4">
              <a:alphaModFix/>
            </a:blip>
            <a:stretch>
              <a:fillRect b="0" l="0" r="0" t="0"/>
            </a:stretch>
          </a:blipFill>
          <a:ln>
            <a:noFill/>
          </a:ln>
        </p:spPr>
      </p:sp>
      <p:sp>
        <p:nvSpPr>
          <p:cNvPr id="113" name="Google Shape;113;p2"/>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114" name="Google Shape;114;p2"/>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115" name="Google Shape;115;p2"/>
          <p:cNvSpPr/>
          <p:nvPr/>
        </p:nvSpPr>
        <p:spPr>
          <a:xfrm>
            <a:off x="11323657" y="342487"/>
            <a:ext cx="7602683" cy="9602026"/>
          </a:xfrm>
          <a:custGeom>
            <a:rect b="b" l="l" r="r" t="t"/>
            <a:pathLst>
              <a:path extrusionOk="0" h="9602026" w="7602683">
                <a:moveTo>
                  <a:pt x="0" y="0"/>
                </a:moveTo>
                <a:lnTo>
                  <a:pt x="7602683" y="0"/>
                </a:lnTo>
                <a:lnTo>
                  <a:pt x="7602683" y="9602026"/>
                </a:lnTo>
                <a:lnTo>
                  <a:pt x="0" y="9602026"/>
                </a:lnTo>
                <a:lnTo>
                  <a:pt x="0" y="0"/>
                </a:lnTo>
                <a:close/>
              </a:path>
            </a:pathLst>
          </a:custGeom>
          <a:blipFill rotWithShape="1">
            <a:blip r:embed="rId6">
              <a:alphaModFix/>
            </a:blip>
            <a:stretch>
              <a:fillRect b="0" l="-81222" r="-8336" t="0"/>
            </a:stretch>
          </a:blipFill>
          <a:ln>
            <a:noFill/>
          </a:ln>
        </p:spPr>
      </p:sp>
      <p:sp>
        <p:nvSpPr>
          <p:cNvPr id="116" name="Google Shape;116;p2"/>
          <p:cNvSpPr txBox="1"/>
          <p:nvPr/>
        </p:nvSpPr>
        <p:spPr>
          <a:xfrm>
            <a:off x="1708628" y="2428881"/>
            <a:ext cx="7814804" cy="126681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8999" u="none" cap="none" strike="noStrike">
                <a:solidFill>
                  <a:srgbClr val="FFFFFF"/>
                </a:solidFill>
                <a:latin typeface="Poppins Medium"/>
                <a:ea typeface="Poppins Medium"/>
                <a:cs typeface="Poppins Medium"/>
                <a:sym typeface="Poppins Medium"/>
              </a:rPr>
              <a:t>JIVE</a:t>
            </a:r>
            <a:endParaRPr/>
          </a:p>
        </p:txBody>
      </p:sp>
      <p:sp>
        <p:nvSpPr>
          <p:cNvPr id="117" name="Google Shape;117;p2"/>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JIVE INTRODUCTION</a:t>
            </a:r>
            <a:endParaRPr/>
          </a:p>
        </p:txBody>
      </p:sp>
      <p:sp>
        <p:nvSpPr>
          <p:cNvPr id="118" name="Google Shape;118;p2"/>
          <p:cNvSpPr txBox="1"/>
          <p:nvPr/>
        </p:nvSpPr>
        <p:spPr>
          <a:xfrm>
            <a:off x="1563296" y="3889876"/>
            <a:ext cx="7258680" cy="44342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Montserrat"/>
                <a:ea typeface="Montserrat"/>
                <a:cs typeface="Montserrat"/>
                <a:sym typeface="Montserrat"/>
              </a:rPr>
              <a:t>Jive is a type of swing dance that originated in African-American communities in the United States in the 1930s. It is characterized by its fast tempo, acrobatic moves, and improvisational nature. Jive is often danced to swing music, but it can also be danced to other types of music, such as jazz, blues, and funk.</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364" name="Shape 364"/>
        <p:cNvGrpSpPr/>
        <p:nvPr/>
      </p:nvGrpSpPr>
      <p:grpSpPr>
        <a:xfrm>
          <a:off x="0" y="0"/>
          <a:ext cx="0" cy="0"/>
          <a:chOff x="0" y="0"/>
          <a:chExt cx="0" cy="0"/>
        </a:xfrm>
      </p:grpSpPr>
      <p:grpSp>
        <p:nvGrpSpPr>
          <p:cNvPr id="365" name="Google Shape;365;p20"/>
          <p:cNvGrpSpPr/>
          <p:nvPr/>
        </p:nvGrpSpPr>
        <p:grpSpPr>
          <a:xfrm>
            <a:off x="2165976" y="349841"/>
            <a:ext cx="4773317" cy="8908459"/>
            <a:chOff x="0" y="-38100"/>
            <a:chExt cx="997100" cy="1860891"/>
          </a:xfrm>
        </p:grpSpPr>
        <p:sp>
          <p:nvSpPr>
            <p:cNvPr id="366" name="Google Shape;366;p20"/>
            <p:cNvSpPr/>
            <p:nvPr/>
          </p:nvSpPr>
          <p:spPr>
            <a:xfrm>
              <a:off x="0" y="0"/>
              <a:ext cx="997100" cy="1822791"/>
            </a:xfrm>
            <a:custGeom>
              <a:rect b="b" l="l" r="r" t="t"/>
              <a:pathLst>
                <a:path extrusionOk="0" h="1822791" w="997100">
                  <a:moveTo>
                    <a:pt x="0" y="0"/>
                  </a:moveTo>
                  <a:lnTo>
                    <a:pt x="997100" y="0"/>
                  </a:lnTo>
                  <a:lnTo>
                    <a:pt x="997100" y="1822791"/>
                  </a:lnTo>
                  <a:lnTo>
                    <a:pt x="0" y="1822791"/>
                  </a:lnTo>
                  <a:close/>
                </a:path>
              </a:pathLst>
            </a:custGeom>
            <a:solidFill>
              <a:srgbClr val="FFFFFF"/>
            </a:solidFill>
            <a:ln>
              <a:noFill/>
            </a:ln>
          </p:spPr>
        </p:sp>
        <p:sp>
          <p:nvSpPr>
            <p:cNvPr id="367" name="Google Shape;367;p2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8" name="Google Shape;368;p20"/>
          <p:cNvSpPr txBox="1"/>
          <p:nvPr/>
        </p:nvSpPr>
        <p:spPr>
          <a:xfrm>
            <a:off x="9144000" y="5020885"/>
            <a:ext cx="6714972" cy="1349910"/>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 Jive is a high-energy dance style with fast-paced movements. Aim to consume a balanced mix of carbohydrates, proteins, and healthy fats to provide sustained energy for rehearsals and performances.</a:t>
            </a:r>
            <a:endParaRPr/>
          </a:p>
        </p:txBody>
      </p:sp>
      <p:grpSp>
        <p:nvGrpSpPr>
          <p:cNvPr id="369" name="Google Shape;369;p20"/>
          <p:cNvGrpSpPr/>
          <p:nvPr/>
        </p:nvGrpSpPr>
        <p:grpSpPr>
          <a:xfrm>
            <a:off x="8271584" y="4700156"/>
            <a:ext cx="695725" cy="697546"/>
            <a:chOff x="0" y="0"/>
            <a:chExt cx="927633" cy="930061"/>
          </a:xfrm>
        </p:grpSpPr>
        <p:sp>
          <p:nvSpPr>
            <p:cNvPr id="370" name="Google Shape;370;p20"/>
            <p:cNvSpPr/>
            <p:nvPr/>
          </p:nvSpPr>
          <p:spPr>
            <a:xfrm rot="-5400000">
              <a:off x="-1214" y="1214"/>
              <a:ext cx="930061" cy="927633"/>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71" name="Google Shape;371;p20"/>
            <p:cNvSpPr txBox="1"/>
            <p:nvPr/>
          </p:nvSpPr>
          <p:spPr>
            <a:xfrm>
              <a:off x="0" y="288034"/>
              <a:ext cx="927633" cy="365514"/>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01</a:t>
              </a:r>
              <a:endParaRPr/>
            </a:p>
          </p:txBody>
        </p:sp>
      </p:grpSp>
      <p:grpSp>
        <p:nvGrpSpPr>
          <p:cNvPr id="372" name="Google Shape;372;p20"/>
          <p:cNvGrpSpPr/>
          <p:nvPr/>
        </p:nvGrpSpPr>
        <p:grpSpPr>
          <a:xfrm>
            <a:off x="8271584" y="6893753"/>
            <a:ext cx="695725" cy="697546"/>
            <a:chOff x="0" y="0"/>
            <a:chExt cx="927633" cy="930061"/>
          </a:xfrm>
        </p:grpSpPr>
        <p:sp>
          <p:nvSpPr>
            <p:cNvPr id="373" name="Google Shape;373;p20"/>
            <p:cNvSpPr/>
            <p:nvPr/>
          </p:nvSpPr>
          <p:spPr>
            <a:xfrm rot="-5400000">
              <a:off x="-1214" y="1214"/>
              <a:ext cx="930061" cy="927633"/>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74" name="Google Shape;374;p20"/>
            <p:cNvSpPr txBox="1"/>
            <p:nvPr/>
          </p:nvSpPr>
          <p:spPr>
            <a:xfrm>
              <a:off x="0" y="282575"/>
              <a:ext cx="927633" cy="365514"/>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02</a:t>
              </a:r>
              <a:endParaRPr/>
            </a:p>
          </p:txBody>
        </p:sp>
      </p:grpSp>
      <p:sp>
        <p:nvSpPr>
          <p:cNvPr id="375" name="Google Shape;375;p20"/>
          <p:cNvSpPr txBox="1"/>
          <p:nvPr/>
        </p:nvSpPr>
        <p:spPr>
          <a:xfrm>
            <a:off x="7905622" y="1728052"/>
            <a:ext cx="7272358" cy="182905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760" u="none" cap="none" strike="noStrike">
                <a:solidFill>
                  <a:srgbClr val="FFFFFF"/>
                </a:solidFill>
                <a:latin typeface="Poppins Medium"/>
                <a:ea typeface="Poppins Medium"/>
                <a:cs typeface="Poppins Medium"/>
                <a:sym typeface="Poppins Medium"/>
              </a:rPr>
              <a:t>DIETARY GOALS OF JIVE</a:t>
            </a:r>
            <a:endParaRPr/>
          </a:p>
        </p:txBody>
      </p:sp>
      <p:sp>
        <p:nvSpPr>
          <p:cNvPr id="376" name="Google Shape;376;p20"/>
          <p:cNvSpPr/>
          <p:nvPr/>
        </p:nvSpPr>
        <p:spPr>
          <a:xfrm>
            <a:off x="16073746" y="8102554"/>
            <a:ext cx="1717305" cy="2393456"/>
          </a:xfrm>
          <a:custGeom>
            <a:rect b="b" l="l" r="r" t="t"/>
            <a:pathLst>
              <a:path extrusionOk="0" h="2393456" w="1717305">
                <a:moveTo>
                  <a:pt x="0" y="0"/>
                </a:moveTo>
                <a:lnTo>
                  <a:pt x="1717305" y="0"/>
                </a:lnTo>
                <a:lnTo>
                  <a:pt x="1717305" y="2393456"/>
                </a:lnTo>
                <a:lnTo>
                  <a:pt x="0" y="2393456"/>
                </a:lnTo>
                <a:lnTo>
                  <a:pt x="0" y="0"/>
                </a:lnTo>
                <a:close/>
              </a:path>
            </a:pathLst>
          </a:custGeom>
          <a:blipFill rotWithShape="1">
            <a:blip r:embed="rId3">
              <a:alphaModFix/>
            </a:blip>
            <a:stretch>
              <a:fillRect b="0" l="0" r="0" t="0"/>
            </a:stretch>
          </a:blipFill>
          <a:ln>
            <a:noFill/>
          </a:ln>
        </p:spPr>
      </p:sp>
      <p:sp>
        <p:nvSpPr>
          <p:cNvPr id="377" name="Google Shape;377;p20"/>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3">
              <a:alphaModFix/>
            </a:blip>
            <a:stretch>
              <a:fillRect b="0" l="0" r="0" t="0"/>
            </a:stretch>
          </a:blipFill>
          <a:ln>
            <a:noFill/>
          </a:ln>
        </p:spPr>
      </p:sp>
      <p:sp>
        <p:nvSpPr>
          <p:cNvPr id="378" name="Google Shape;378;p20"/>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4">
              <a:alphaModFix/>
            </a:blip>
            <a:stretch>
              <a:fillRect b="0" l="0" r="0" t="0"/>
            </a:stretch>
          </a:blipFill>
          <a:ln>
            <a:noFill/>
          </a:ln>
        </p:spPr>
      </p:sp>
      <p:sp>
        <p:nvSpPr>
          <p:cNvPr id="379" name="Google Shape;379;p20"/>
          <p:cNvSpPr txBox="1"/>
          <p:nvPr/>
        </p:nvSpPr>
        <p:spPr>
          <a:xfrm>
            <a:off x="9144000" y="4533621"/>
            <a:ext cx="7220197" cy="36164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SUSTAINED ENERGY LEVELS</a:t>
            </a:r>
            <a:endParaRPr/>
          </a:p>
        </p:txBody>
      </p:sp>
      <p:sp>
        <p:nvSpPr>
          <p:cNvPr id="380" name="Google Shape;380;p20"/>
          <p:cNvSpPr txBox="1"/>
          <p:nvPr/>
        </p:nvSpPr>
        <p:spPr>
          <a:xfrm>
            <a:off x="9144000" y="7216686"/>
            <a:ext cx="6714972" cy="1690074"/>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Carbohydrates are the primary source of energy for intense physical activities like jive. Include complex carbohydrates such as whole grains, fruits, and vegetables to fuel your workouts and maintain energy levels.</a:t>
            </a:r>
            <a:endParaRPr/>
          </a:p>
        </p:txBody>
      </p:sp>
      <p:sp>
        <p:nvSpPr>
          <p:cNvPr id="381" name="Google Shape;381;p20"/>
          <p:cNvSpPr txBox="1"/>
          <p:nvPr/>
        </p:nvSpPr>
        <p:spPr>
          <a:xfrm>
            <a:off x="9144000" y="6723220"/>
            <a:ext cx="7676901" cy="36964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CARBOHYDRATE INTAKE</a:t>
            </a:r>
            <a:endParaRPr/>
          </a:p>
        </p:txBody>
      </p:sp>
      <p:pic>
        <p:nvPicPr>
          <p:cNvPr id="382" name="Google Shape;382;p20"/>
          <p:cNvPicPr preferRelativeResize="0"/>
          <p:nvPr/>
        </p:nvPicPr>
        <p:blipFill rotWithShape="1">
          <a:blip r:embed="rId5">
            <a:alphaModFix/>
          </a:blip>
          <a:srcRect b="515" l="0" r="0" t="516"/>
          <a:stretch/>
        </p:blipFill>
        <p:spPr>
          <a:xfrm>
            <a:off x="237076" y="259897"/>
            <a:ext cx="6579453" cy="9767207"/>
          </a:xfrm>
          <a:prstGeom prst="rect">
            <a:avLst/>
          </a:prstGeom>
          <a:noFill/>
          <a:ln>
            <a:noFill/>
          </a:ln>
        </p:spPr>
      </p:pic>
      <p:cxnSp>
        <p:nvCxnSpPr>
          <p:cNvPr id="383" name="Google Shape;383;p20"/>
          <p:cNvCxnSpPr/>
          <p:nvPr/>
        </p:nvCxnSpPr>
        <p:spPr>
          <a:xfrm>
            <a:off x="7711879" y="4160803"/>
            <a:ext cx="9547421" cy="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387" name="Shape 387"/>
        <p:cNvGrpSpPr/>
        <p:nvPr/>
      </p:nvGrpSpPr>
      <p:grpSpPr>
        <a:xfrm>
          <a:off x="0" y="0"/>
          <a:ext cx="0" cy="0"/>
          <a:chOff x="0" y="0"/>
          <a:chExt cx="0" cy="0"/>
        </a:xfrm>
      </p:grpSpPr>
      <p:grpSp>
        <p:nvGrpSpPr>
          <p:cNvPr id="388" name="Google Shape;388;p21"/>
          <p:cNvGrpSpPr/>
          <p:nvPr/>
        </p:nvGrpSpPr>
        <p:grpSpPr>
          <a:xfrm>
            <a:off x="2165976" y="349841"/>
            <a:ext cx="4773317" cy="8908459"/>
            <a:chOff x="0" y="-38100"/>
            <a:chExt cx="997100" cy="1860891"/>
          </a:xfrm>
        </p:grpSpPr>
        <p:sp>
          <p:nvSpPr>
            <p:cNvPr id="389" name="Google Shape;389;p21"/>
            <p:cNvSpPr/>
            <p:nvPr/>
          </p:nvSpPr>
          <p:spPr>
            <a:xfrm>
              <a:off x="0" y="0"/>
              <a:ext cx="997100" cy="1822791"/>
            </a:xfrm>
            <a:custGeom>
              <a:rect b="b" l="l" r="r" t="t"/>
              <a:pathLst>
                <a:path extrusionOk="0" h="1822791" w="997100">
                  <a:moveTo>
                    <a:pt x="0" y="0"/>
                  </a:moveTo>
                  <a:lnTo>
                    <a:pt x="997100" y="0"/>
                  </a:lnTo>
                  <a:lnTo>
                    <a:pt x="997100" y="1822791"/>
                  </a:lnTo>
                  <a:lnTo>
                    <a:pt x="0" y="1822791"/>
                  </a:lnTo>
                  <a:close/>
                </a:path>
              </a:pathLst>
            </a:custGeom>
            <a:solidFill>
              <a:srgbClr val="FFFFFF"/>
            </a:solidFill>
            <a:ln>
              <a:noFill/>
            </a:ln>
          </p:spPr>
        </p:sp>
        <p:sp>
          <p:nvSpPr>
            <p:cNvPr id="390" name="Google Shape;390;p2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1" name="Google Shape;391;p21"/>
          <p:cNvSpPr txBox="1"/>
          <p:nvPr/>
        </p:nvSpPr>
        <p:spPr>
          <a:xfrm>
            <a:off x="9144000" y="5020885"/>
            <a:ext cx="6714972" cy="1690074"/>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Stay well-hydrated to prevent fatigue and ensure optimal muscle function. Drink water throughout the day, and increase intake before, during, and after practice sessions.</a:t>
            </a:r>
            <a:endParaRPr/>
          </a:p>
          <a:p>
            <a:pPr indent="0" lvl="0" marL="0" marR="0" rtl="0" algn="l">
              <a:lnSpc>
                <a:spcPct val="139989"/>
              </a:lnSpc>
              <a:spcBef>
                <a:spcPts val="0"/>
              </a:spcBef>
              <a:spcAft>
                <a:spcPts val="0"/>
              </a:spcAft>
              <a:buNone/>
            </a:pPr>
            <a:r>
              <a:t/>
            </a:r>
            <a:endParaRPr b="0" i="0" sz="1923" u="none" cap="none" strike="noStrike">
              <a:solidFill>
                <a:srgbClr val="FFFFFF"/>
              </a:solidFill>
              <a:latin typeface="Montserrat"/>
              <a:ea typeface="Montserrat"/>
              <a:cs typeface="Montserrat"/>
              <a:sym typeface="Montserrat"/>
            </a:endParaRPr>
          </a:p>
        </p:txBody>
      </p:sp>
      <p:grpSp>
        <p:nvGrpSpPr>
          <p:cNvPr id="392" name="Google Shape;392;p21"/>
          <p:cNvGrpSpPr/>
          <p:nvPr/>
        </p:nvGrpSpPr>
        <p:grpSpPr>
          <a:xfrm>
            <a:off x="8271584" y="4700156"/>
            <a:ext cx="695725" cy="697546"/>
            <a:chOff x="0" y="0"/>
            <a:chExt cx="927633" cy="930061"/>
          </a:xfrm>
        </p:grpSpPr>
        <p:sp>
          <p:nvSpPr>
            <p:cNvPr id="393" name="Google Shape;393;p21"/>
            <p:cNvSpPr/>
            <p:nvPr/>
          </p:nvSpPr>
          <p:spPr>
            <a:xfrm rot="-5400000">
              <a:off x="-1214" y="1214"/>
              <a:ext cx="930061" cy="927633"/>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94" name="Google Shape;394;p21"/>
            <p:cNvSpPr txBox="1"/>
            <p:nvPr/>
          </p:nvSpPr>
          <p:spPr>
            <a:xfrm>
              <a:off x="0" y="288034"/>
              <a:ext cx="927633" cy="365633"/>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03</a:t>
              </a:r>
              <a:endParaRPr/>
            </a:p>
          </p:txBody>
        </p:sp>
      </p:grpSp>
      <p:grpSp>
        <p:nvGrpSpPr>
          <p:cNvPr id="395" name="Google Shape;395;p21"/>
          <p:cNvGrpSpPr/>
          <p:nvPr/>
        </p:nvGrpSpPr>
        <p:grpSpPr>
          <a:xfrm>
            <a:off x="8271584" y="6893753"/>
            <a:ext cx="695725" cy="697546"/>
            <a:chOff x="0" y="0"/>
            <a:chExt cx="927633" cy="930061"/>
          </a:xfrm>
        </p:grpSpPr>
        <p:sp>
          <p:nvSpPr>
            <p:cNvPr id="396" name="Google Shape;396;p21"/>
            <p:cNvSpPr/>
            <p:nvPr/>
          </p:nvSpPr>
          <p:spPr>
            <a:xfrm rot="-5400000">
              <a:off x="-1214" y="1214"/>
              <a:ext cx="930061" cy="927633"/>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397" name="Google Shape;397;p21"/>
            <p:cNvSpPr txBox="1"/>
            <p:nvPr/>
          </p:nvSpPr>
          <p:spPr>
            <a:xfrm>
              <a:off x="0" y="282575"/>
              <a:ext cx="927633" cy="365633"/>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04</a:t>
              </a:r>
              <a:endParaRPr/>
            </a:p>
          </p:txBody>
        </p:sp>
      </p:grpSp>
      <p:sp>
        <p:nvSpPr>
          <p:cNvPr id="398" name="Google Shape;398;p21"/>
          <p:cNvSpPr txBox="1"/>
          <p:nvPr/>
        </p:nvSpPr>
        <p:spPr>
          <a:xfrm>
            <a:off x="7905622" y="1728052"/>
            <a:ext cx="7272358" cy="182905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760" u="none" cap="none" strike="noStrike">
                <a:solidFill>
                  <a:srgbClr val="FFFFFF"/>
                </a:solidFill>
                <a:latin typeface="Poppins Medium"/>
                <a:ea typeface="Poppins Medium"/>
                <a:cs typeface="Poppins Medium"/>
                <a:sym typeface="Poppins Medium"/>
              </a:rPr>
              <a:t>DIETARY GOALS OF JIVE</a:t>
            </a:r>
            <a:endParaRPr/>
          </a:p>
        </p:txBody>
      </p:sp>
      <p:sp>
        <p:nvSpPr>
          <p:cNvPr id="399" name="Google Shape;399;p21"/>
          <p:cNvSpPr/>
          <p:nvPr/>
        </p:nvSpPr>
        <p:spPr>
          <a:xfrm>
            <a:off x="16073746" y="8102554"/>
            <a:ext cx="1717305" cy="2393456"/>
          </a:xfrm>
          <a:custGeom>
            <a:rect b="b" l="l" r="r" t="t"/>
            <a:pathLst>
              <a:path extrusionOk="0" h="2393456" w="1717305">
                <a:moveTo>
                  <a:pt x="0" y="0"/>
                </a:moveTo>
                <a:lnTo>
                  <a:pt x="1717305" y="0"/>
                </a:lnTo>
                <a:lnTo>
                  <a:pt x="1717305" y="2393456"/>
                </a:lnTo>
                <a:lnTo>
                  <a:pt x="0" y="2393456"/>
                </a:lnTo>
                <a:lnTo>
                  <a:pt x="0" y="0"/>
                </a:lnTo>
                <a:close/>
              </a:path>
            </a:pathLst>
          </a:custGeom>
          <a:blipFill rotWithShape="1">
            <a:blip r:embed="rId3">
              <a:alphaModFix/>
            </a:blip>
            <a:stretch>
              <a:fillRect b="0" l="0" r="0" t="0"/>
            </a:stretch>
          </a:blipFill>
          <a:ln>
            <a:noFill/>
          </a:ln>
        </p:spPr>
      </p:sp>
      <p:sp>
        <p:nvSpPr>
          <p:cNvPr id="400" name="Google Shape;400;p21"/>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3">
              <a:alphaModFix/>
            </a:blip>
            <a:stretch>
              <a:fillRect b="0" l="0" r="0" t="0"/>
            </a:stretch>
          </a:blipFill>
          <a:ln>
            <a:noFill/>
          </a:ln>
        </p:spPr>
      </p:sp>
      <p:sp>
        <p:nvSpPr>
          <p:cNvPr id="401" name="Google Shape;401;p21"/>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4">
              <a:alphaModFix/>
            </a:blip>
            <a:stretch>
              <a:fillRect b="0" l="0" r="0" t="0"/>
            </a:stretch>
          </a:blipFill>
          <a:ln>
            <a:noFill/>
          </a:ln>
        </p:spPr>
      </p:sp>
      <p:sp>
        <p:nvSpPr>
          <p:cNvPr id="402" name="Google Shape;402;p21"/>
          <p:cNvSpPr txBox="1"/>
          <p:nvPr/>
        </p:nvSpPr>
        <p:spPr>
          <a:xfrm>
            <a:off x="9144000" y="4533621"/>
            <a:ext cx="7220197" cy="36164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HYDRATION</a:t>
            </a:r>
            <a:endParaRPr/>
          </a:p>
        </p:txBody>
      </p:sp>
      <p:sp>
        <p:nvSpPr>
          <p:cNvPr id="403" name="Google Shape;403;p21"/>
          <p:cNvSpPr txBox="1"/>
          <p:nvPr/>
        </p:nvSpPr>
        <p:spPr>
          <a:xfrm>
            <a:off x="9144000" y="7216686"/>
            <a:ext cx="6714972" cy="1009747"/>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Protein is crucial for muscle repair and recovery. Include lean protein sources like chicken, turkey, fish, beans, lentils, and tofu to support muscle health.</a:t>
            </a:r>
            <a:endParaRPr/>
          </a:p>
        </p:txBody>
      </p:sp>
      <p:sp>
        <p:nvSpPr>
          <p:cNvPr id="404" name="Google Shape;404;p21"/>
          <p:cNvSpPr txBox="1"/>
          <p:nvPr/>
        </p:nvSpPr>
        <p:spPr>
          <a:xfrm>
            <a:off x="9144000" y="6723220"/>
            <a:ext cx="7676901" cy="36964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LEAN PROTEINS</a:t>
            </a:r>
            <a:endParaRPr/>
          </a:p>
        </p:txBody>
      </p:sp>
      <p:pic>
        <p:nvPicPr>
          <p:cNvPr id="405" name="Google Shape;405;p21"/>
          <p:cNvPicPr preferRelativeResize="0"/>
          <p:nvPr/>
        </p:nvPicPr>
        <p:blipFill rotWithShape="1">
          <a:blip r:embed="rId5">
            <a:alphaModFix/>
          </a:blip>
          <a:srcRect b="515" l="0" r="0" t="516"/>
          <a:stretch/>
        </p:blipFill>
        <p:spPr>
          <a:xfrm>
            <a:off x="237076" y="259897"/>
            <a:ext cx="6579453" cy="9767207"/>
          </a:xfrm>
          <a:prstGeom prst="rect">
            <a:avLst/>
          </a:prstGeom>
          <a:noFill/>
          <a:ln>
            <a:noFill/>
          </a:ln>
        </p:spPr>
      </p:pic>
      <p:cxnSp>
        <p:nvCxnSpPr>
          <p:cNvPr id="406" name="Google Shape;406;p21"/>
          <p:cNvCxnSpPr/>
          <p:nvPr/>
        </p:nvCxnSpPr>
        <p:spPr>
          <a:xfrm>
            <a:off x="7711879" y="4160803"/>
            <a:ext cx="9547421" cy="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410" name="Shape 410"/>
        <p:cNvGrpSpPr/>
        <p:nvPr/>
      </p:nvGrpSpPr>
      <p:grpSpPr>
        <a:xfrm>
          <a:off x="0" y="0"/>
          <a:ext cx="0" cy="0"/>
          <a:chOff x="0" y="0"/>
          <a:chExt cx="0" cy="0"/>
        </a:xfrm>
      </p:grpSpPr>
      <p:grpSp>
        <p:nvGrpSpPr>
          <p:cNvPr id="411" name="Google Shape;411;p22"/>
          <p:cNvGrpSpPr/>
          <p:nvPr/>
        </p:nvGrpSpPr>
        <p:grpSpPr>
          <a:xfrm>
            <a:off x="2165976" y="349841"/>
            <a:ext cx="4773317" cy="8908459"/>
            <a:chOff x="0" y="-38100"/>
            <a:chExt cx="997100" cy="1860891"/>
          </a:xfrm>
        </p:grpSpPr>
        <p:sp>
          <p:nvSpPr>
            <p:cNvPr id="412" name="Google Shape;412;p22"/>
            <p:cNvSpPr/>
            <p:nvPr/>
          </p:nvSpPr>
          <p:spPr>
            <a:xfrm>
              <a:off x="0" y="0"/>
              <a:ext cx="997100" cy="1822791"/>
            </a:xfrm>
            <a:custGeom>
              <a:rect b="b" l="l" r="r" t="t"/>
              <a:pathLst>
                <a:path extrusionOk="0" h="1822791" w="997100">
                  <a:moveTo>
                    <a:pt x="0" y="0"/>
                  </a:moveTo>
                  <a:lnTo>
                    <a:pt x="997100" y="0"/>
                  </a:lnTo>
                  <a:lnTo>
                    <a:pt x="997100" y="1822791"/>
                  </a:lnTo>
                  <a:lnTo>
                    <a:pt x="0" y="1822791"/>
                  </a:lnTo>
                  <a:close/>
                </a:path>
              </a:pathLst>
            </a:custGeom>
            <a:solidFill>
              <a:srgbClr val="FFFFFF"/>
            </a:solidFill>
            <a:ln>
              <a:noFill/>
            </a:ln>
          </p:spPr>
        </p:sp>
        <p:sp>
          <p:nvSpPr>
            <p:cNvPr id="413" name="Google Shape;413;p2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4" name="Google Shape;414;p22"/>
          <p:cNvSpPr txBox="1"/>
          <p:nvPr/>
        </p:nvSpPr>
        <p:spPr>
          <a:xfrm>
            <a:off x="9144000" y="5020885"/>
            <a:ext cx="6714972" cy="1690074"/>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Consume a balanced meal or snack that includes carbohydrates and protein about 1-2 hours before practicing or performing the jive dance. This can provide the necessary energy without causing discomfort during movement.</a:t>
            </a:r>
            <a:endParaRPr/>
          </a:p>
        </p:txBody>
      </p:sp>
      <p:grpSp>
        <p:nvGrpSpPr>
          <p:cNvPr id="415" name="Google Shape;415;p22"/>
          <p:cNvGrpSpPr/>
          <p:nvPr/>
        </p:nvGrpSpPr>
        <p:grpSpPr>
          <a:xfrm>
            <a:off x="8271584" y="4700156"/>
            <a:ext cx="695725" cy="697546"/>
            <a:chOff x="0" y="0"/>
            <a:chExt cx="927633" cy="930061"/>
          </a:xfrm>
        </p:grpSpPr>
        <p:sp>
          <p:nvSpPr>
            <p:cNvPr id="416" name="Google Shape;416;p22"/>
            <p:cNvSpPr/>
            <p:nvPr/>
          </p:nvSpPr>
          <p:spPr>
            <a:xfrm rot="-5400000">
              <a:off x="-1214" y="1214"/>
              <a:ext cx="930061" cy="927633"/>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417" name="Google Shape;417;p22"/>
            <p:cNvSpPr txBox="1"/>
            <p:nvPr/>
          </p:nvSpPr>
          <p:spPr>
            <a:xfrm>
              <a:off x="0" y="288034"/>
              <a:ext cx="927633" cy="365633"/>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05</a:t>
              </a:r>
              <a:endParaRPr/>
            </a:p>
          </p:txBody>
        </p:sp>
      </p:grpSp>
      <p:grpSp>
        <p:nvGrpSpPr>
          <p:cNvPr id="418" name="Google Shape;418;p22"/>
          <p:cNvGrpSpPr/>
          <p:nvPr/>
        </p:nvGrpSpPr>
        <p:grpSpPr>
          <a:xfrm>
            <a:off x="8339594" y="7233921"/>
            <a:ext cx="695725" cy="697546"/>
            <a:chOff x="0" y="0"/>
            <a:chExt cx="927633" cy="930061"/>
          </a:xfrm>
        </p:grpSpPr>
        <p:sp>
          <p:nvSpPr>
            <p:cNvPr id="419" name="Google Shape;419;p22"/>
            <p:cNvSpPr/>
            <p:nvPr/>
          </p:nvSpPr>
          <p:spPr>
            <a:xfrm rot="-5400000">
              <a:off x="-1214" y="1214"/>
              <a:ext cx="930061" cy="927633"/>
            </a:xfrm>
            <a:custGeom>
              <a:rect b="b" l="l" r="r" t="t"/>
              <a:pathLst>
                <a:path extrusionOk="0" h="5888611" w="5904028">
                  <a:moveTo>
                    <a:pt x="0" y="0"/>
                  </a:moveTo>
                  <a:lnTo>
                    <a:pt x="5904028" y="0"/>
                  </a:lnTo>
                  <a:lnTo>
                    <a:pt x="5904028" y="5888611"/>
                  </a:lnTo>
                  <a:lnTo>
                    <a:pt x="0" y="5888611"/>
                  </a:lnTo>
                  <a:close/>
                </a:path>
              </a:pathLst>
            </a:custGeom>
            <a:solidFill>
              <a:srgbClr val="FFFFFF"/>
            </a:solidFill>
            <a:ln>
              <a:noFill/>
            </a:ln>
          </p:spPr>
        </p:sp>
        <p:sp>
          <p:nvSpPr>
            <p:cNvPr id="420" name="Google Shape;420;p22"/>
            <p:cNvSpPr txBox="1"/>
            <p:nvPr/>
          </p:nvSpPr>
          <p:spPr>
            <a:xfrm>
              <a:off x="0" y="282575"/>
              <a:ext cx="927633" cy="365633"/>
            </a:xfrm>
            <a:prstGeom prst="rect">
              <a:avLst/>
            </a:prstGeom>
            <a:noFill/>
            <a:ln>
              <a:noFill/>
            </a:ln>
          </p:spPr>
          <p:txBody>
            <a:bodyPr anchorCtr="0" anchor="t" bIns="0" lIns="0" spcFirstLastPara="1" rIns="0" wrap="square" tIns="0">
              <a:spAutoFit/>
            </a:bodyPr>
            <a:lstStyle/>
            <a:p>
              <a:pPr indent="0" lvl="0" marL="0" marR="0" rtl="0" algn="ctr">
                <a:lnSpc>
                  <a:spcPct val="124000"/>
                </a:lnSpc>
                <a:spcBef>
                  <a:spcPts val="0"/>
                </a:spcBef>
                <a:spcAft>
                  <a:spcPts val="0"/>
                </a:spcAft>
                <a:buNone/>
              </a:pPr>
              <a:r>
                <a:rPr b="0" i="0" lang="en-US" sz="1800" u="none" cap="none" strike="noStrike">
                  <a:solidFill>
                    <a:srgbClr val="1D1D1D"/>
                  </a:solidFill>
                  <a:latin typeface="Montserrat"/>
                  <a:ea typeface="Montserrat"/>
                  <a:cs typeface="Montserrat"/>
                  <a:sym typeface="Montserrat"/>
                </a:rPr>
                <a:t>06</a:t>
              </a:r>
              <a:endParaRPr/>
            </a:p>
          </p:txBody>
        </p:sp>
      </p:grpSp>
      <p:sp>
        <p:nvSpPr>
          <p:cNvPr id="421" name="Google Shape;421;p22"/>
          <p:cNvSpPr txBox="1"/>
          <p:nvPr/>
        </p:nvSpPr>
        <p:spPr>
          <a:xfrm>
            <a:off x="7905622" y="1728052"/>
            <a:ext cx="7272358" cy="182905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760" u="none" cap="none" strike="noStrike">
                <a:solidFill>
                  <a:srgbClr val="FFFFFF"/>
                </a:solidFill>
                <a:latin typeface="Poppins Medium"/>
                <a:ea typeface="Poppins Medium"/>
                <a:cs typeface="Poppins Medium"/>
                <a:sym typeface="Poppins Medium"/>
              </a:rPr>
              <a:t>DIETARY GOALS OF JIVE</a:t>
            </a:r>
            <a:endParaRPr/>
          </a:p>
        </p:txBody>
      </p:sp>
      <p:sp>
        <p:nvSpPr>
          <p:cNvPr id="422" name="Google Shape;422;p22"/>
          <p:cNvSpPr/>
          <p:nvPr/>
        </p:nvSpPr>
        <p:spPr>
          <a:xfrm>
            <a:off x="16073746" y="8102554"/>
            <a:ext cx="1717305" cy="2393456"/>
          </a:xfrm>
          <a:custGeom>
            <a:rect b="b" l="l" r="r" t="t"/>
            <a:pathLst>
              <a:path extrusionOk="0" h="2393456" w="1717305">
                <a:moveTo>
                  <a:pt x="0" y="0"/>
                </a:moveTo>
                <a:lnTo>
                  <a:pt x="1717305" y="0"/>
                </a:lnTo>
                <a:lnTo>
                  <a:pt x="1717305" y="2393456"/>
                </a:lnTo>
                <a:lnTo>
                  <a:pt x="0" y="2393456"/>
                </a:lnTo>
                <a:lnTo>
                  <a:pt x="0" y="0"/>
                </a:lnTo>
                <a:close/>
              </a:path>
            </a:pathLst>
          </a:custGeom>
          <a:blipFill rotWithShape="1">
            <a:blip r:embed="rId3">
              <a:alphaModFix/>
            </a:blip>
            <a:stretch>
              <a:fillRect b="0" l="0" r="0" t="0"/>
            </a:stretch>
          </a:blipFill>
          <a:ln>
            <a:noFill/>
          </a:ln>
        </p:spPr>
      </p:sp>
      <p:sp>
        <p:nvSpPr>
          <p:cNvPr id="423" name="Google Shape;423;p22"/>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3">
              <a:alphaModFix/>
            </a:blip>
            <a:stretch>
              <a:fillRect b="0" l="0" r="0" t="0"/>
            </a:stretch>
          </a:blipFill>
          <a:ln>
            <a:noFill/>
          </a:ln>
        </p:spPr>
      </p:sp>
      <p:sp>
        <p:nvSpPr>
          <p:cNvPr id="424" name="Google Shape;424;p22"/>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4">
              <a:alphaModFix/>
            </a:blip>
            <a:stretch>
              <a:fillRect b="0" l="0" r="0" t="0"/>
            </a:stretch>
          </a:blipFill>
          <a:ln>
            <a:noFill/>
          </a:ln>
        </p:spPr>
      </p:sp>
      <p:sp>
        <p:nvSpPr>
          <p:cNvPr id="425" name="Google Shape;425;p22"/>
          <p:cNvSpPr txBox="1"/>
          <p:nvPr/>
        </p:nvSpPr>
        <p:spPr>
          <a:xfrm>
            <a:off x="9144000" y="4533621"/>
            <a:ext cx="7220197" cy="36164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PRE-DANCE NUTRITION</a:t>
            </a:r>
            <a:endParaRPr/>
          </a:p>
        </p:txBody>
      </p:sp>
      <p:sp>
        <p:nvSpPr>
          <p:cNvPr id="426" name="Google Shape;426;p22"/>
          <p:cNvSpPr txBox="1"/>
          <p:nvPr/>
        </p:nvSpPr>
        <p:spPr>
          <a:xfrm>
            <a:off x="9144000" y="7556858"/>
            <a:ext cx="6714972" cy="1009747"/>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0" i="0" lang="en-US" sz="1923" u="none" cap="none" strike="noStrike">
                <a:solidFill>
                  <a:srgbClr val="FFFFFF"/>
                </a:solidFill>
                <a:latin typeface="Montserrat"/>
                <a:ea typeface="Montserrat"/>
                <a:cs typeface="Montserrat"/>
                <a:sym typeface="Montserrat"/>
              </a:rPr>
              <a:t>After a practice session or performance, have a snack or meal rich in carbohydrates and protein to aid muscle recovery and replenish glycogen stores.</a:t>
            </a:r>
            <a:endParaRPr/>
          </a:p>
        </p:txBody>
      </p:sp>
      <p:sp>
        <p:nvSpPr>
          <p:cNvPr id="427" name="Google Shape;427;p22"/>
          <p:cNvSpPr txBox="1"/>
          <p:nvPr/>
        </p:nvSpPr>
        <p:spPr>
          <a:xfrm>
            <a:off x="9144000" y="7063384"/>
            <a:ext cx="7676901" cy="36964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13" u="none" cap="none" strike="noStrike">
                <a:solidFill>
                  <a:srgbClr val="FFFFFF"/>
                </a:solidFill>
                <a:latin typeface="Poppins Medium"/>
                <a:ea typeface="Poppins Medium"/>
                <a:cs typeface="Poppins Medium"/>
                <a:sym typeface="Poppins Medium"/>
              </a:rPr>
              <a:t>POST-DANCE RECOVERY</a:t>
            </a:r>
            <a:endParaRPr/>
          </a:p>
        </p:txBody>
      </p:sp>
      <p:pic>
        <p:nvPicPr>
          <p:cNvPr id="428" name="Google Shape;428;p22"/>
          <p:cNvPicPr preferRelativeResize="0"/>
          <p:nvPr/>
        </p:nvPicPr>
        <p:blipFill rotWithShape="1">
          <a:blip r:embed="rId5">
            <a:alphaModFix/>
          </a:blip>
          <a:srcRect b="515" l="0" r="0" t="516"/>
          <a:stretch/>
        </p:blipFill>
        <p:spPr>
          <a:xfrm>
            <a:off x="237076" y="259897"/>
            <a:ext cx="6579453" cy="9767207"/>
          </a:xfrm>
          <a:prstGeom prst="rect">
            <a:avLst/>
          </a:prstGeom>
          <a:noFill/>
          <a:ln>
            <a:noFill/>
          </a:ln>
        </p:spPr>
      </p:pic>
      <p:cxnSp>
        <p:nvCxnSpPr>
          <p:cNvPr id="429" name="Google Shape;429;p22"/>
          <p:cNvCxnSpPr/>
          <p:nvPr/>
        </p:nvCxnSpPr>
        <p:spPr>
          <a:xfrm>
            <a:off x="7711879" y="4160803"/>
            <a:ext cx="9547421" cy="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433" name="Shape 433"/>
        <p:cNvGrpSpPr/>
        <p:nvPr/>
      </p:nvGrpSpPr>
      <p:grpSpPr>
        <a:xfrm>
          <a:off x="0" y="0"/>
          <a:ext cx="0" cy="0"/>
          <a:chOff x="0" y="0"/>
          <a:chExt cx="0" cy="0"/>
        </a:xfrm>
      </p:grpSpPr>
      <p:sp>
        <p:nvSpPr>
          <p:cNvPr id="434" name="Google Shape;434;p23"/>
          <p:cNvSpPr/>
          <p:nvPr/>
        </p:nvSpPr>
        <p:spPr>
          <a:xfrm>
            <a:off x="11502360" y="0"/>
            <a:ext cx="6767743" cy="10537010"/>
          </a:xfrm>
          <a:custGeom>
            <a:rect b="b" l="l" r="r" t="t"/>
            <a:pathLst>
              <a:path extrusionOk="0" h="10537010" w="6767743">
                <a:moveTo>
                  <a:pt x="0" y="0"/>
                </a:moveTo>
                <a:lnTo>
                  <a:pt x="6767744" y="0"/>
                </a:lnTo>
                <a:lnTo>
                  <a:pt x="6767744" y="10537010"/>
                </a:lnTo>
                <a:lnTo>
                  <a:pt x="0" y="10537010"/>
                </a:lnTo>
                <a:lnTo>
                  <a:pt x="0" y="0"/>
                </a:lnTo>
                <a:close/>
              </a:path>
            </a:pathLst>
          </a:custGeom>
          <a:blipFill rotWithShape="1">
            <a:blip r:embed="rId3">
              <a:alphaModFix/>
            </a:blip>
            <a:stretch>
              <a:fillRect b="0" l="-1897" r="-1897" t="0"/>
            </a:stretch>
          </a:blipFill>
          <a:ln>
            <a:noFill/>
          </a:ln>
        </p:spPr>
      </p:sp>
      <p:sp>
        <p:nvSpPr>
          <p:cNvPr id="435" name="Google Shape;435;p23"/>
          <p:cNvSpPr txBox="1"/>
          <p:nvPr/>
        </p:nvSpPr>
        <p:spPr>
          <a:xfrm>
            <a:off x="1708628" y="2403428"/>
            <a:ext cx="7095964" cy="19450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THANK YOU FOR LISTENING!</a:t>
            </a:r>
            <a:endParaRPr/>
          </a:p>
        </p:txBody>
      </p:sp>
      <p:sp>
        <p:nvSpPr>
          <p:cNvPr id="436" name="Google Shape;436;p23"/>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4">
              <a:alphaModFix/>
            </a:blip>
            <a:stretch>
              <a:fillRect b="0" l="0" r="0" t="0"/>
            </a:stretch>
          </a:blipFill>
          <a:ln>
            <a:noFill/>
          </a:ln>
        </p:spPr>
      </p:sp>
      <p:sp>
        <p:nvSpPr>
          <p:cNvPr id="437" name="Google Shape;437;p23"/>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4">
              <a:alphaModFix/>
            </a:blip>
            <a:stretch>
              <a:fillRect b="0" l="0" r="0" t="0"/>
            </a:stretch>
          </a:blipFill>
          <a:ln>
            <a:noFill/>
          </a:ln>
        </p:spPr>
      </p:sp>
      <p:sp>
        <p:nvSpPr>
          <p:cNvPr id="438" name="Google Shape;438;p23"/>
          <p:cNvSpPr/>
          <p:nvPr/>
        </p:nvSpPr>
        <p:spPr>
          <a:xfrm>
            <a:off x="-419889" y="7684239"/>
            <a:ext cx="1448589" cy="2299347"/>
          </a:xfrm>
          <a:custGeom>
            <a:rect b="b" l="l" r="r" t="t"/>
            <a:pathLst>
              <a:path extrusionOk="0" h="2299347" w="1448589">
                <a:moveTo>
                  <a:pt x="0" y="0"/>
                </a:moveTo>
                <a:lnTo>
                  <a:pt x="1448589" y="0"/>
                </a:lnTo>
                <a:lnTo>
                  <a:pt x="1448589" y="2299347"/>
                </a:lnTo>
                <a:lnTo>
                  <a:pt x="0" y="2299347"/>
                </a:lnTo>
                <a:lnTo>
                  <a:pt x="0" y="0"/>
                </a:lnTo>
                <a:close/>
              </a:path>
            </a:pathLst>
          </a:custGeom>
          <a:blipFill rotWithShape="1">
            <a:blip r:embed="rId5">
              <a:alphaModFix/>
            </a:blip>
            <a:stretch>
              <a:fillRect b="0" l="0" r="0" t="0"/>
            </a:stretch>
          </a:blipFill>
          <a:ln>
            <a:noFill/>
          </a:ln>
        </p:spPr>
      </p:sp>
      <p:sp>
        <p:nvSpPr>
          <p:cNvPr id="439" name="Google Shape;439;p23"/>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6">
              <a:alphaModFix/>
            </a:blip>
            <a:stretch>
              <a:fillRect b="0" l="0" r="0" t="0"/>
            </a:stretch>
          </a:blipFill>
          <a:ln>
            <a:noFill/>
          </a:ln>
        </p:spPr>
      </p:sp>
      <p:sp>
        <p:nvSpPr>
          <p:cNvPr id="440" name="Google Shape;440;p23"/>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WEEK 12 | JIVE</a:t>
            </a:r>
            <a:endParaRPr/>
          </a:p>
        </p:txBody>
      </p:sp>
      <p:sp>
        <p:nvSpPr>
          <p:cNvPr id="441" name="Google Shape;441;p23"/>
          <p:cNvSpPr txBox="1"/>
          <p:nvPr/>
        </p:nvSpPr>
        <p:spPr>
          <a:xfrm>
            <a:off x="-4591346" y="4289425"/>
            <a:ext cx="16230600" cy="8540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FFFFFF"/>
                </a:solidFill>
                <a:latin typeface="Playfair Display Black"/>
                <a:ea typeface="Playfair Display Black"/>
                <a:cs typeface="Playfair Display Black"/>
                <a:sym typeface="Playfair Display Black"/>
              </a:rPr>
              <a:t>MEMBERS:</a:t>
            </a:r>
            <a:endParaRPr/>
          </a:p>
        </p:txBody>
      </p:sp>
      <p:grpSp>
        <p:nvGrpSpPr>
          <p:cNvPr id="442" name="Google Shape;442;p23"/>
          <p:cNvGrpSpPr/>
          <p:nvPr/>
        </p:nvGrpSpPr>
        <p:grpSpPr>
          <a:xfrm>
            <a:off x="3523954" y="4548913"/>
            <a:ext cx="7302132" cy="1746912"/>
            <a:chOff x="0" y="-38100"/>
            <a:chExt cx="9736176" cy="2329216"/>
          </a:xfrm>
        </p:grpSpPr>
        <p:sp>
          <p:nvSpPr>
            <p:cNvPr id="443" name="Google Shape;443;p23"/>
            <p:cNvSpPr txBox="1"/>
            <p:nvPr/>
          </p:nvSpPr>
          <p:spPr>
            <a:xfrm>
              <a:off x="897310" y="890694"/>
              <a:ext cx="7268573" cy="484294"/>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Open Sans Light"/>
                  <a:ea typeface="Open Sans Light"/>
                  <a:cs typeface="Open Sans Light"/>
                  <a:sym typeface="Open Sans Light"/>
                </a:rPr>
                <a:t>CAMIQUE, JAMES IVAN</a:t>
              </a:r>
              <a:endParaRPr/>
            </a:p>
          </p:txBody>
        </p:sp>
        <p:sp>
          <p:nvSpPr>
            <p:cNvPr id="444" name="Google Shape;444;p23"/>
            <p:cNvSpPr txBox="1"/>
            <p:nvPr/>
          </p:nvSpPr>
          <p:spPr>
            <a:xfrm>
              <a:off x="2467603" y="-38100"/>
              <a:ext cx="7268573" cy="484294"/>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Open Sans Light"/>
                  <a:ea typeface="Open Sans Light"/>
                  <a:cs typeface="Open Sans Light"/>
                  <a:sym typeface="Open Sans Light"/>
                </a:rPr>
                <a:t>RAMBOYONG, JHEDIAEL CALVIN T.             </a:t>
              </a:r>
              <a:endParaRPr/>
            </a:p>
          </p:txBody>
        </p:sp>
        <p:sp>
          <p:nvSpPr>
            <p:cNvPr id="445" name="Google Shape;445;p23"/>
            <p:cNvSpPr txBox="1"/>
            <p:nvPr/>
          </p:nvSpPr>
          <p:spPr>
            <a:xfrm>
              <a:off x="0" y="1806822"/>
              <a:ext cx="7268573" cy="484294"/>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Open Sans Light"/>
                  <a:ea typeface="Open Sans Light"/>
                  <a:cs typeface="Open Sans Light"/>
                  <a:sym typeface="Open Sans Light"/>
                </a:rPr>
                <a:t>JULIANE, CJ</a:t>
              </a:r>
              <a:endParaRPr/>
            </a:p>
          </p:txBody>
        </p:sp>
      </p:grpSp>
      <p:grpSp>
        <p:nvGrpSpPr>
          <p:cNvPr id="446" name="Google Shape;446;p23"/>
          <p:cNvGrpSpPr/>
          <p:nvPr/>
        </p:nvGrpSpPr>
        <p:grpSpPr>
          <a:xfrm>
            <a:off x="3705198" y="6714911"/>
            <a:ext cx="5606950" cy="1757681"/>
            <a:chOff x="0" y="-38100"/>
            <a:chExt cx="7475934" cy="2343575"/>
          </a:xfrm>
        </p:grpSpPr>
        <p:sp>
          <p:nvSpPr>
            <p:cNvPr id="447" name="Google Shape;447;p23"/>
            <p:cNvSpPr txBox="1"/>
            <p:nvPr/>
          </p:nvSpPr>
          <p:spPr>
            <a:xfrm>
              <a:off x="207361" y="-38100"/>
              <a:ext cx="7268573" cy="484294"/>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Open Sans Light"/>
                  <a:ea typeface="Open Sans Light"/>
                  <a:cs typeface="Open Sans Light"/>
                  <a:sym typeface="Open Sans Light"/>
                </a:rPr>
                <a:t>ORIAS, FRANXINE</a:t>
              </a:r>
              <a:endParaRPr/>
            </a:p>
          </p:txBody>
        </p:sp>
        <p:sp>
          <p:nvSpPr>
            <p:cNvPr id="448" name="Google Shape;448;p23"/>
            <p:cNvSpPr txBox="1"/>
            <p:nvPr/>
          </p:nvSpPr>
          <p:spPr>
            <a:xfrm>
              <a:off x="0" y="892387"/>
              <a:ext cx="7268573" cy="484294"/>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Open Sans Light"/>
                  <a:ea typeface="Open Sans Light"/>
                  <a:cs typeface="Open Sans Light"/>
                  <a:sym typeface="Open Sans Light"/>
                </a:rPr>
                <a:t>LLANES, KEVIN</a:t>
              </a:r>
              <a:endParaRPr/>
            </a:p>
          </p:txBody>
        </p:sp>
        <p:sp>
          <p:nvSpPr>
            <p:cNvPr id="449" name="Google Shape;449;p23"/>
            <p:cNvSpPr txBox="1"/>
            <p:nvPr/>
          </p:nvSpPr>
          <p:spPr>
            <a:xfrm>
              <a:off x="0" y="1821181"/>
              <a:ext cx="7268573" cy="484294"/>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2199" u="none" cap="none" strike="noStrike">
                  <a:solidFill>
                    <a:srgbClr val="FFFFFF"/>
                  </a:solidFill>
                  <a:latin typeface="Open Sans Light"/>
                  <a:ea typeface="Open Sans Light"/>
                  <a:cs typeface="Open Sans Light"/>
                  <a:sym typeface="Open Sans Light"/>
                </a:rPr>
                <a:t>PABUA, EMANN</a:t>
              </a:r>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22" name="Shape 122"/>
        <p:cNvGrpSpPr/>
        <p:nvPr/>
      </p:nvGrpSpPr>
      <p:grpSpPr>
        <a:xfrm>
          <a:off x="0" y="0"/>
          <a:ext cx="0" cy="0"/>
          <a:chOff x="0" y="0"/>
          <a:chExt cx="0" cy="0"/>
        </a:xfrm>
      </p:grpSpPr>
      <p:sp>
        <p:nvSpPr>
          <p:cNvPr id="123" name="Google Shape;123;p3"/>
          <p:cNvSpPr/>
          <p:nvPr/>
        </p:nvSpPr>
        <p:spPr>
          <a:xfrm>
            <a:off x="-419889" y="7684239"/>
            <a:ext cx="1448589" cy="2299347"/>
          </a:xfrm>
          <a:custGeom>
            <a:rect b="b" l="l" r="r" t="t"/>
            <a:pathLst>
              <a:path extrusionOk="0" h="2299347" w="1448589">
                <a:moveTo>
                  <a:pt x="0" y="0"/>
                </a:moveTo>
                <a:lnTo>
                  <a:pt x="1448589" y="0"/>
                </a:lnTo>
                <a:lnTo>
                  <a:pt x="1448589" y="2299347"/>
                </a:lnTo>
                <a:lnTo>
                  <a:pt x="0" y="2299347"/>
                </a:lnTo>
                <a:lnTo>
                  <a:pt x="0" y="0"/>
                </a:lnTo>
                <a:close/>
              </a:path>
            </a:pathLst>
          </a:custGeom>
          <a:blipFill rotWithShape="1">
            <a:blip r:embed="rId3">
              <a:alphaModFix/>
            </a:blip>
            <a:stretch>
              <a:fillRect b="0" l="0" r="0" t="0"/>
            </a:stretch>
          </a:blipFill>
          <a:ln>
            <a:noFill/>
          </a:ln>
        </p:spPr>
      </p:sp>
      <p:sp>
        <p:nvSpPr>
          <p:cNvPr id="124" name="Google Shape;124;p3"/>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4">
              <a:alphaModFix/>
            </a:blip>
            <a:stretch>
              <a:fillRect b="0" l="0" r="0" t="0"/>
            </a:stretch>
          </a:blipFill>
          <a:ln>
            <a:noFill/>
          </a:ln>
        </p:spPr>
      </p:sp>
      <p:sp>
        <p:nvSpPr>
          <p:cNvPr id="125" name="Google Shape;125;p3"/>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126" name="Google Shape;126;p3"/>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127" name="Google Shape;127;p3"/>
          <p:cNvSpPr/>
          <p:nvPr/>
        </p:nvSpPr>
        <p:spPr>
          <a:xfrm>
            <a:off x="9368426" y="1577715"/>
            <a:ext cx="7890874" cy="7114853"/>
          </a:xfrm>
          <a:custGeom>
            <a:rect b="b" l="l" r="r" t="t"/>
            <a:pathLst>
              <a:path extrusionOk="0" h="7114853" w="7890874">
                <a:moveTo>
                  <a:pt x="0" y="0"/>
                </a:moveTo>
                <a:lnTo>
                  <a:pt x="7890874" y="0"/>
                </a:lnTo>
                <a:lnTo>
                  <a:pt x="7890874" y="7114854"/>
                </a:lnTo>
                <a:lnTo>
                  <a:pt x="0" y="7114854"/>
                </a:lnTo>
                <a:lnTo>
                  <a:pt x="0" y="0"/>
                </a:lnTo>
                <a:close/>
              </a:path>
            </a:pathLst>
          </a:custGeom>
          <a:blipFill rotWithShape="1">
            <a:blip r:embed="rId6">
              <a:alphaModFix/>
            </a:blip>
            <a:stretch>
              <a:fillRect b="0" l="-17662" r="-17662" t="0"/>
            </a:stretch>
          </a:blipFill>
          <a:ln>
            <a:noFill/>
          </a:ln>
        </p:spPr>
      </p:sp>
      <p:sp>
        <p:nvSpPr>
          <p:cNvPr id="128" name="Google Shape;128;p3"/>
          <p:cNvSpPr txBox="1"/>
          <p:nvPr/>
        </p:nvSpPr>
        <p:spPr>
          <a:xfrm>
            <a:off x="1427162" y="3447415"/>
            <a:ext cx="7287345" cy="61182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500" u="none" cap="none" strike="noStrike">
                <a:solidFill>
                  <a:srgbClr val="FFFFFF"/>
                </a:solidFill>
                <a:latin typeface="Montserrat"/>
                <a:ea typeface="Montserrat"/>
                <a:cs typeface="Montserrat"/>
                <a:sym typeface="Montserrat"/>
              </a:rPr>
              <a:t>The word "jive" is believed to have originated in the African-American community in the early 20th century. It is thought to be a corruption of the word "jitterbug", which was a popular dance in the 1920s.</a:t>
            </a:r>
            <a:endParaRPr/>
          </a:p>
          <a:p>
            <a:pPr indent="0" lvl="0" marL="0" marR="0" rtl="0" algn="l">
              <a:lnSpc>
                <a:spcPct val="140000"/>
              </a:lnSpc>
              <a:spcBef>
                <a:spcPts val="0"/>
              </a:spcBef>
              <a:spcAft>
                <a:spcPts val="0"/>
              </a:spcAft>
              <a:buNone/>
            </a:pPr>
            <a:r>
              <a:t/>
            </a:r>
            <a:endParaRPr b="0" i="0" sz="2500" u="none" cap="none" strike="noStrike">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None/>
            </a:pPr>
            <a:r>
              <a:rPr b="0" i="0" lang="en-US" sz="2500" u="none" cap="none" strike="noStrike">
                <a:solidFill>
                  <a:srgbClr val="FFFFFF"/>
                </a:solidFill>
                <a:latin typeface="Montserrat"/>
                <a:ea typeface="Montserrat"/>
                <a:cs typeface="Montserrat"/>
                <a:sym typeface="Montserrat"/>
              </a:rPr>
              <a:t>In the 1940s, jive became a popular dance on the big screen. Movies like "Stormy Weather" and "The Cotton Club" featured jive dancers, and this helped to popularize the dance among a wider audience. Jive also became popular in the United Kingdom in the 1940s, and it was featured in the movie "The King and I".</a:t>
            </a:r>
            <a:endParaRPr/>
          </a:p>
        </p:txBody>
      </p:sp>
      <p:sp>
        <p:nvSpPr>
          <p:cNvPr id="129" name="Google Shape;129;p3"/>
          <p:cNvSpPr txBox="1"/>
          <p:nvPr/>
        </p:nvSpPr>
        <p:spPr>
          <a:xfrm>
            <a:off x="1332785" y="2330586"/>
            <a:ext cx="7381722" cy="10306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HISTORY OF JIVE</a:t>
            </a:r>
            <a:endParaRPr/>
          </a:p>
        </p:txBody>
      </p:sp>
      <p:sp>
        <p:nvSpPr>
          <p:cNvPr id="130" name="Google Shape;130;p3"/>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JIVE HISTORY</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34" name="Shape 134"/>
        <p:cNvGrpSpPr/>
        <p:nvPr/>
      </p:nvGrpSpPr>
      <p:grpSpPr>
        <a:xfrm>
          <a:off x="0" y="0"/>
          <a:ext cx="0" cy="0"/>
          <a:chOff x="0" y="0"/>
          <a:chExt cx="0" cy="0"/>
        </a:xfrm>
      </p:grpSpPr>
      <p:sp>
        <p:nvSpPr>
          <p:cNvPr id="135" name="Google Shape;135;p4"/>
          <p:cNvSpPr txBox="1"/>
          <p:nvPr/>
        </p:nvSpPr>
        <p:spPr>
          <a:xfrm>
            <a:off x="8149645" y="3176390"/>
            <a:ext cx="7811379" cy="4855049"/>
          </a:xfrm>
          <a:prstGeom prst="rect">
            <a:avLst/>
          </a:prstGeom>
          <a:noFill/>
          <a:ln>
            <a:noFill/>
          </a:ln>
        </p:spPr>
        <p:txBody>
          <a:bodyPr anchorCtr="0" anchor="t" bIns="0" lIns="0" spcFirstLastPara="1" rIns="0" wrap="square" tIns="0">
            <a:spAutoFit/>
          </a:bodyPr>
          <a:lstStyle/>
          <a:p>
            <a:pPr indent="0" lvl="0" marL="0" marR="0" rtl="0" algn="l">
              <a:lnSpc>
                <a:spcPct val="139988"/>
              </a:lnSpc>
              <a:spcBef>
                <a:spcPts val="0"/>
              </a:spcBef>
              <a:spcAft>
                <a:spcPts val="0"/>
              </a:spcAft>
              <a:buNone/>
            </a:pPr>
            <a:r>
              <a:rPr b="0" i="0" lang="en-US" sz="3481" u="none" cap="none" strike="noStrike">
                <a:solidFill>
                  <a:srgbClr val="FFFFFF"/>
                </a:solidFill>
                <a:latin typeface="Montserrat"/>
                <a:ea typeface="Montserrat"/>
                <a:cs typeface="Montserrat"/>
                <a:sym typeface="Montserrat"/>
              </a:rPr>
              <a:t>Jive continued to be popular in the 1950s and 1960s, and it was featured in many popular songs of the era, such as "Rock Around the Clock" and "Shake, Rattle and Roll". Jive also became popular in the ballroom dance scene, and it is still a popular dance today.</a:t>
            </a:r>
            <a:endParaRPr/>
          </a:p>
        </p:txBody>
      </p:sp>
      <p:pic>
        <p:nvPicPr>
          <p:cNvPr id="136" name="Google Shape;136;p4"/>
          <p:cNvPicPr preferRelativeResize="0"/>
          <p:nvPr/>
        </p:nvPicPr>
        <p:blipFill rotWithShape="1">
          <a:blip r:embed="rId3">
            <a:alphaModFix/>
          </a:blip>
          <a:srcRect b="0" l="26855" r="26855" t="0"/>
          <a:stretch/>
        </p:blipFill>
        <p:spPr>
          <a:xfrm>
            <a:off x="0" y="0"/>
            <a:ext cx="6296636" cy="10287000"/>
          </a:xfrm>
          <a:prstGeom prst="rect">
            <a:avLst/>
          </a:prstGeom>
          <a:noFill/>
          <a:ln>
            <a:noFill/>
          </a:ln>
        </p:spPr>
      </p:pic>
      <p:sp>
        <p:nvSpPr>
          <p:cNvPr id="137" name="Google Shape;137;p4"/>
          <p:cNvSpPr/>
          <p:nvPr/>
        </p:nvSpPr>
        <p:spPr>
          <a:xfrm flipH="1">
            <a:off x="17389884" y="377372"/>
            <a:ext cx="1448589" cy="2299347"/>
          </a:xfrm>
          <a:custGeom>
            <a:rect b="b" l="l" r="r" t="t"/>
            <a:pathLst>
              <a:path extrusionOk="0" h="2299347" w="1448589">
                <a:moveTo>
                  <a:pt x="1448589" y="0"/>
                </a:moveTo>
                <a:lnTo>
                  <a:pt x="0" y="0"/>
                </a:lnTo>
                <a:lnTo>
                  <a:pt x="0" y="2299347"/>
                </a:lnTo>
                <a:lnTo>
                  <a:pt x="1448589" y="2299347"/>
                </a:lnTo>
                <a:lnTo>
                  <a:pt x="1448589" y="0"/>
                </a:lnTo>
                <a:close/>
              </a:path>
            </a:pathLst>
          </a:custGeom>
          <a:blipFill rotWithShape="1">
            <a:blip r:embed="rId4">
              <a:alphaModFix/>
            </a:blip>
            <a:stretch>
              <a:fillRect b="0" l="0" r="0" t="0"/>
            </a:stretch>
          </a:blipFill>
          <a:ln>
            <a:noFill/>
          </a:ln>
        </p:spPr>
      </p:sp>
      <p:sp>
        <p:nvSpPr>
          <p:cNvPr id="138" name="Google Shape;138;p4"/>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139" name="Google Shape;139;p4"/>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140" name="Google Shape;140;p4"/>
          <p:cNvSpPr txBox="1"/>
          <p:nvPr/>
        </p:nvSpPr>
        <p:spPr>
          <a:xfrm>
            <a:off x="8149645" y="2011231"/>
            <a:ext cx="8095361" cy="10306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HISTORY OF JIVE</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44"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b="0" l="17503" r="17502" t="0"/>
          <a:stretch/>
        </p:blipFill>
        <p:spPr>
          <a:xfrm>
            <a:off x="1708628" y="1836513"/>
            <a:ext cx="6740047" cy="6909387"/>
          </a:xfrm>
          <a:prstGeom prst="rect">
            <a:avLst/>
          </a:prstGeom>
          <a:noFill/>
          <a:ln>
            <a:noFill/>
          </a:ln>
        </p:spPr>
      </p:pic>
      <p:sp>
        <p:nvSpPr>
          <p:cNvPr id="146" name="Google Shape;146;p5"/>
          <p:cNvSpPr txBox="1"/>
          <p:nvPr/>
        </p:nvSpPr>
        <p:spPr>
          <a:xfrm>
            <a:off x="9657471" y="3409117"/>
            <a:ext cx="6902867" cy="503364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FFFFFF"/>
                </a:solidFill>
                <a:latin typeface="Montserrat"/>
                <a:ea typeface="Montserrat"/>
                <a:cs typeface="Montserrat"/>
                <a:sym typeface="Montserrat"/>
              </a:rPr>
              <a:t>Calloway was an African-American singer and dancer who was one of the first people to popularize jive in the United States. He is known for his energetic performances and his signature dance moves, such as the "jitterbug" and the "Charleston".</a:t>
            </a:r>
            <a:endParaRPr/>
          </a:p>
        </p:txBody>
      </p:sp>
      <p:sp>
        <p:nvSpPr>
          <p:cNvPr id="147" name="Google Shape;147;p5"/>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4">
              <a:alphaModFix/>
            </a:blip>
            <a:stretch>
              <a:fillRect b="0" l="0" r="0" t="0"/>
            </a:stretch>
          </a:blipFill>
          <a:ln>
            <a:noFill/>
          </a:ln>
        </p:spPr>
      </p:sp>
      <p:sp>
        <p:nvSpPr>
          <p:cNvPr id="148" name="Google Shape;148;p5"/>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149" name="Google Shape;149;p5"/>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150" name="Google Shape;150;p5"/>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JIVE DANCERS</a:t>
            </a:r>
            <a:endParaRPr/>
          </a:p>
        </p:txBody>
      </p:sp>
      <p:sp>
        <p:nvSpPr>
          <p:cNvPr id="151" name="Google Shape;151;p5"/>
          <p:cNvSpPr txBox="1"/>
          <p:nvPr/>
        </p:nvSpPr>
        <p:spPr>
          <a:xfrm>
            <a:off x="9657471" y="1095375"/>
            <a:ext cx="6389396" cy="194500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CAB CALLOWAY</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55" name="Shape 155"/>
        <p:cNvGrpSpPr/>
        <p:nvPr/>
      </p:nvGrpSpPr>
      <p:grpSpPr>
        <a:xfrm>
          <a:off x="0" y="0"/>
          <a:ext cx="0" cy="0"/>
          <a:chOff x="0" y="0"/>
          <a:chExt cx="0" cy="0"/>
        </a:xfrm>
      </p:grpSpPr>
      <p:pic>
        <p:nvPicPr>
          <p:cNvPr id="156" name="Google Shape;156;p6"/>
          <p:cNvPicPr preferRelativeResize="0"/>
          <p:nvPr/>
        </p:nvPicPr>
        <p:blipFill rotWithShape="1">
          <a:blip r:embed="rId3">
            <a:alphaModFix/>
          </a:blip>
          <a:srcRect b="0" l="17503" r="17502" t="0"/>
          <a:stretch/>
        </p:blipFill>
        <p:spPr>
          <a:xfrm>
            <a:off x="1708628" y="1836513"/>
            <a:ext cx="6740047" cy="6909387"/>
          </a:xfrm>
          <a:prstGeom prst="rect">
            <a:avLst/>
          </a:prstGeom>
          <a:noFill/>
          <a:ln>
            <a:noFill/>
          </a:ln>
        </p:spPr>
      </p:pic>
      <p:sp>
        <p:nvSpPr>
          <p:cNvPr id="157" name="Google Shape;157;p6"/>
          <p:cNvSpPr txBox="1"/>
          <p:nvPr/>
        </p:nvSpPr>
        <p:spPr>
          <a:xfrm>
            <a:off x="9657471" y="3409117"/>
            <a:ext cx="6902867" cy="390969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FFFFFF"/>
                </a:solidFill>
                <a:latin typeface="Montserrat"/>
                <a:ea typeface="Montserrat"/>
                <a:cs typeface="Montserrat"/>
                <a:sym typeface="Montserrat"/>
              </a:rPr>
              <a:t>Bailey was an African-American dancer who was known for his acrobatic jive moves. He was one of the first people to perform jive on the big screen, and he appeared in movies like "Stormy Weather" and "The Cotton Club".</a:t>
            </a:r>
            <a:endParaRPr/>
          </a:p>
        </p:txBody>
      </p:sp>
      <p:sp>
        <p:nvSpPr>
          <p:cNvPr id="158" name="Google Shape;158;p6"/>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4">
              <a:alphaModFix/>
            </a:blip>
            <a:stretch>
              <a:fillRect b="0" l="0" r="0" t="0"/>
            </a:stretch>
          </a:blipFill>
          <a:ln>
            <a:noFill/>
          </a:ln>
        </p:spPr>
      </p:sp>
      <p:sp>
        <p:nvSpPr>
          <p:cNvPr id="159" name="Google Shape;159;p6"/>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5">
              <a:alphaModFix/>
            </a:blip>
            <a:stretch>
              <a:fillRect b="0" l="0" r="0" t="0"/>
            </a:stretch>
          </a:blipFill>
          <a:ln>
            <a:noFill/>
          </a:ln>
        </p:spPr>
      </p:sp>
      <p:sp>
        <p:nvSpPr>
          <p:cNvPr id="160" name="Google Shape;160;p6"/>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5">
              <a:alphaModFix/>
            </a:blip>
            <a:stretch>
              <a:fillRect b="0" l="0" r="0" t="0"/>
            </a:stretch>
          </a:blipFill>
          <a:ln>
            <a:noFill/>
          </a:ln>
        </p:spPr>
      </p:sp>
      <p:sp>
        <p:nvSpPr>
          <p:cNvPr id="161" name="Google Shape;161;p6"/>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JIVE DANCERS</a:t>
            </a:r>
            <a:endParaRPr/>
          </a:p>
        </p:txBody>
      </p:sp>
      <p:sp>
        <p:nvSpPr>
          <p:cNvPr id="162" name="Google Shape;162;p6"/>
          <p:cNvSpPr txBox="1"/>
          <p:nvPr/>
        </p:nvSpPr>
        <p:spPr>
          <a:xfrm>
            <a:off x="9657471" y="1095375"/>
            <a:ext cx="6389396" cy="194500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BILL </a:t>
            </a:r>
            <a:endParaRPr/>
          </a:p>
          <a:p>
            <a:pPr indent="0" lvl="0" marL="0" marR="0" rtl="0" algn="ctr">
              <a:lnSpc>
                <a:spcPct val="100000"/>
              </a:lnSpc>
              <a:spcBef>
                <a:spcPts val="0"/>
              </a:spcBef>
              <a:spcAft>
                <a:spcPts val="0"/>
              </a:spcAft>
              <a:buNone/>
            </a:pPr>
            <a:r>
              <a:rPr b="0" i="0" lang="en-US" sz="7200" u="none" cap="none" strike="noStrike">
                <a:solidFill>
                  <a:srgbClr val="FFFFFF"/>
                </a:solidFill>
                <a:latin typeface="Poppins Medium"/>
                <a:ea typeface="Poppins Medium"/>
                <a:cs typeface="Poppins Medium"/>
                <a:sym typeface="Poppins Medium"/>
              </a:rPr>
              <a:t>BAILEY</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66" name="Shape 166"/>
        <p:cNvGrpSpPr/>
        <p:nvPr/>
      </p:nvGrpSpPr>
      <p:grpSpPr>
        <a:xfrm>
          <a:off x="0" y="0"/>
          <a:ext cx="0" cy="0"/>
          <a:chOff x="0" y="0"/>
          <a:chExt cx="0" cy="0"/>
        </a:xfrm>
      </p:grpSpPr>
      <p:sp>
        <p:nvSpPr>
          <p:cNvPr id="167" name="Google Shape;167;p7"/>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3">
              <a:alphaModFix/>
            </a:blip>
            <a:stretch>
              <a:fillRect b="0" l="0" r="0" t="0"/>
            </a:stretch>
          </a:blipFill>
          <a:ln>
            <a:noFill/>
          </a:ln>
        </p:spPr>
      </p:sp>
      <p:sp>
        <p:nvSpPr>
          <p:cNvPr id="168" name="Google Shape;168;p7"/>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4">
              <a:alphaModFix/>
            </a:blip>
            <a:stretch>
              <a:fillRect b="0" l="0" r="0" t="0"/>
            </a:stretch>
          </a:blipFill>
          <a:ln>
            <a:noFill/>
          </a:ln>
        </p:spPr>
      </p:sp>
      <p:sp>
        <p:nvSpPr>
          <p:cNvPr id="169" name="Google Shape;169;p7"/>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4">
              <a:alphaModFix/>
            </a:blip>
            <a:stretch>
              <a:fillRect b="0" l="0" r="0" t="0"/>
            </a:stretch>
          </a:blipFill>
          <a:ln>
            <a:noFill/>
          </a:ln>
        </p:spPr>
      </p:sp>
      <p:sp>
        <p:nvSpPr>
          <p:cNvPr id="170" name="Google Shape;170;p7"/>
          <p:cNvSpPr/>
          <p:nvPr/>
        </p:nvSpPr>
        <p:spPr>
          <a:xfrm>
            <a:off x="11323657" y="0"/>
            <a:ext cx="7602683" cy="10287000"/>
          </a:xfrm>
          <a:custGeom>
            <a:rect b="b" l="l" r="r" t="t"/>
            <a:pathLst>
              <a:path extrusionOk="0" h="10287000" w="7602683">
                <a:moveTo>
                  <a:pt x="0" y="0"/>
                </a:moveTo>
                <a:lnTo>
                  <a:pt x="7602683" y="0"/>
                </a:lnTo>
                <a:lnTo>
                  <a:pt x="7602683" y="10287000"/>
                </a:lnTo>
                <a:lnTo>
                  <a:pt x="0" y="10287000"/>
                </a:lnTo>
                <a:lnTo>
                  <a:pt x="0" y="0"/>
                </a:lnTo>
                <a:close/>
              </a:path>
            </a:pathLst>
          </a:custGeom>
          <a:blipFill rotWithShape="1">
            <a:blip r:embed="rId5">
              <a:alphaModFix/>
            </a:blip>
            <a:stretch>
              <a:fillRect b="-4272" l="0" r="0" t="-4273"/>
            </a:stretch>
          </a:blipFill>
          <a:ln>
            <a:noFill/>
          </a:ln>
        </p:spPr>
      </p:sp>
      <p:sp>
        <p:nvSpPr>
          <p:cNvPr id="171" name="Google Shape;171;p7"/>
          <p:cNvSpPr txBox="1"/>
          <p:nvPr/>
        </p:nvSpPr>
        <p:spPr>
          <a:xfrm>
            <a:off x="47800" y="2332740"/>
            <a:ext cx="11275857" cy="240029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8999" u="none" cap="none" strike="noStrike">
                <a:solidFill>
                  <a:srgbClr val="FFFFFF"/>
                </a:solidFill>
                <a:latin typeface="Poppins Medium"/>
                <a:ea typeface="Poppins Medium"/>
                <a:cs typeface="Poppins Medium"/>
                <a:sym typeface="Poppins Medium"/>
              </a:rPr>
              <a:t>CHARACTERISTICS JIVE</a:t>
            </a:r>
            <a:endParaRPr/>
          </a:p>
        </p:txBody>
      </p:sp>
      <p:sp>
        <p:nvSpPr>
          <p:cNvPr id="172" name="Google Shape;172;p7"/>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JIVE </a:t>
            </a:r>
            <a:endParaRPr/>
          </a:p>
        </p:txBody>
      </p:sp>
      <p:sp>
        <p:nvSpPr>
          <p:cNvPr id="173" name="Google Shape;173;p7"/>
          <p:cNvSpPr txBox="1"/>
          <p:nvPr/>
        </p:nvSpPr>
        <p:spPr>
          <a:xfrm>
            <a:off x="674371" y="5401377"/>
            <a:ext cx="10022715" cy="39389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Montserrat"/>
                <a:ea typeface="Montserrat"/>
                <a:cs typeface="Montserrat"/>
                <a:sym typeface="Montserrat"/>
              </a:rPr>
              <a:t>The word "jive" is still frequently used to refer to all swing dancing variations. The Jive is one of five International Latin dances that are used in competitive ballroom dancing. The East Coast Swing shares many of its fundamental patterns with the Jive, however the Jive is typically performed to a quicker, highly syncopated beat. The Jive features high knee lifts, bouncy steps, and hip swings.</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77" name="Shape 177"/>
        <p:cNvGrpSpPr/>
        <p:nvPr/>
      </p:nvGrpSpPr>
      <p:grpSpPr>
        <a:xfrm>
          <a:off x="0" y="0"/>
          <a:ext cx="0" cy="0"/>
          <a:chOff x="0" y="0"/>
          <a:chExt cx="0" cy="0"/>
        </a:xfrm>
      </p:grpSpPr>
      <p:sp>
        <p:nvSpPr>
          <p:cNvPr id="178" name="Google Shape;178;p8"/>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3">
              <a:alphaModFix/>
            </a:blip>
            <a:stretch>
              <a:fillRect b="0" l="0" r="0" t="0"/>
            </a:stretch>
          </a:blipFill>
          <a:ln>
            <a:noFill/>
          </a:ln>
        </p:spPr>
      </p:sp>
      <p:sp>
        <p:nvSpPr>
          <p:cNvPr id="179" name="Google Shape;179;p8"/>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4">
              <a:alphaModFix/>
            </a:blip>
            <a:stretch>
              <a:fillRect b="0" l="0" r="0" t="0"/>
            </a:stretch>
          </a:blipFill>
          <a:ln>
            <a:noFill/>
          </a:ln>
        </p:spPr>
      </p:sp>
      <p:sp>
        <p:nvSpPr>
          <p:cNvPr id="180" name="Google Shape;180;p8"/>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4">
              <a:alphaModFix/>
            </a:blip>
            <a:stretch>
              <a:fillRect b="0" l="0" r="0" t="0"/>
            </a:stretch>
          </a:blipFill>
          <a:ln>
            <a:noFill/>
          </a:ln>
        </p:spPr>
      </p:sp>
      <p:sp>
        <p:nvSpPr>
          <p:cNvPr id="181" name="Google Shape;181;p8"/>
          <p:cNvSpPr/>
          <p:nvPr/>
        </p:nvSpPr>
        <p:spPr>
          <a:xfrm>
            <a:off x="11323657" y="0"/>
            <a:ext cx="7602683" cy="10287000"/>
          </a:xfrm>
          <a:custGeom>
            <a:rect b="b" l="l" r="r" t="t"/>
            <a:pathLst>
              <a:path extrusionOk="0" h="10287000" w="7602683">
                <a:moveTo>
                  <a:pt x="0" y="0"/>
                </a:moveTo>
                <a:lnTo>
                  <a:pt x="7602683" y="0"/>
                </a:lnTo>
                <a:lnTo>
                  <a:pt x="7602683" y="10287000"/>
                </a:lnTo>
                <a:lnTo>
                  <a:pt x="0" y="10287000"/>
                </a:lnTo>
                <a:lnTo>
                  <a:pt x="0" y="0"/>
                </a:lnTo>
                <a:close/>
              </a:path>
            </a:pathLst>
          </a:custGeom>
          <a:blipFill rotWithShape="1">
            <a:blip r:embed="rId5">
              <a:alphaModFix/>
            </a:blip>
            <a:stretch>
              <a:fillRect b="-5692" l="0" r="0" t="-5692"/>
            </a:stretch>
          </a:blipFill>
          <a:ln>
            <a:noFill/>
          </a:ln>
        </p:spPr>
      </p:sp>
      <p:sp>
        <p:nvSpPr>
          <p:cNvPr id="182" name="Google Shape;182;p8"/>
          <p:cNvSpPr txBox="1"/>
          <p:nvPr/>
        </p:nvSpPr>
        <p:spPr>
          <a:xfrm>
            <a:off x="47800" y="2332740"/>
            <a:ext cx="11275857" cy="240029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8999" u="none" cap="none" strike="noStrike">
                <a:solidFill>
                  <a:srgbClr val="FFFFFF"/>
                </a:solidFill>
                <a:latin typeface="Poppins Medium"/>
                <a:ea typeface="Poppins Medium"/>
                <a:cs typeface="Poppins Medium"/>
                <a:sym typeface="Poppins Medium"/>
              </a:rPr>
              <a:t>CHARACTERISTICS JIVE</a:t>
            </a:r>
            <a:endParaRPr/>
          </a:p>
        </p:txBody>
      </p:sp>
      <p:sp>
        <p:nvSpPr>
          <p:cNvPr id="183" name="Google Shape;183;p8"/>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JIVE </a:t>
            </a:r>
            <a:endParaRPr/>
          </a:p>
        </p:txBody>
      </p:sp>
      <p:sp>
        <p:nvSpPr>
          <p:cNvPr id="184" name="Google Shape;184;p8"/>
          <p:cNvSpPr txBox="1"/>
          <p:nvPr/>
        </p:nvSpPr>
        <p:spPr>
          <a:xfrm>
            <a:off x="674371" y="5095875"/>
            <a:ext cx="10022715" cy="39389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Montserrat"/>
                <a:ea typeface="Montserrat"/>
                <a:cs typeface="Montserrat"/>
                <a:sym typeface="Montserrat"/>
              </a:rPr>
              <a:t>Jive has a basic appearance and feel that is characterized by intense energy and pumping motions in the legs. Two triple steps and a rock step make up the East Coast swing and the fundamental jive, respectively. The jive varies from other dances in that the count starts with the rock step, which is counted "1, 2," and continues with the two triple steps, which are counted "3 and 4" and "5 and 6," respectively.</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D"/>
        </a:solidFill>
      </p:bgPr>
    </p:bg>
    <p:spTree>
      <p:nvGrpSpPr>
        <p:cNvPr id="188" name="Shape 188"/>
        <p:cNvGrpSpPr/>
        <p:nvPr/>
      </p:nvGrpSpPr>
      <p:grpSpPr>
        <a:xfrm>
          <a:off x="0" y="0"/>
          <a:ext cx="0" cy="0"/>
          <a:chOff x="0" y="0"/>
          <a:chExt cx="0" cy="0"/>
        </a:xfrm>
      </p:grpSpPr>
      <p:sp>
        <p:nvSpPr>
          <p:cNvPr id="189" name="Google Shape;189;p9"/>
          <p:cNvSpPr/>
          <p:nvPr/>
        </p:nvSpPr>
        <p:spPr>
          <a:xfrm flipH="1">
            <a:off x="1046466" y="917262"/>
            <a:ext cx="572638" cy="660454"/>
          </a:xfrm>
          <a:custGeom>
            <a:rect b="b" l="l" r="r" t="t"/>
            <a:pathLst>
              <a:path extrusionOk="0" h="660454" w="572638">
                <a:moveTo>
                  <a:pt x="572638" y="0"/>
                </a:moveTo>
                <a:lnTo>
                  <a:pt x="0" y="0"/>
                </a:lnTo>
                <a:lnTo>
                  <a:pt x="0" y="660453"/>
                </a:lnTo>
                <a:lnTo>
                  <a:pt x="572638" y="660453"/>
                </a:lnTo>
                <a:lnTo>
                  <a:pt x="572638" y="0"/>
                </a:lnTo>
                <a:close/>
              </a:path>
            </a:pathLst>
          </a:custGeom>
          <a:blipFill rotWithShape="1">
            <a:blip r:embed="rId3">
              <a:alphaModFix/>
            </a:blip>
            <a:stretch>
              <a:fillRect b="0" l="0" r="0" t="0"/>
            </a:stretch>
          </a:blipFill>
          <a:ln>
            <a:noFill/>
          </a:ln>
        </p:spPr>
      </p:sp>
      <p:sp>
        <p:nvSpPr>
          <p:cNvPr id="190" name="Google Shape;190;p9"/>
          <p:cNvSpPr/>
          <p:nvPr/>
        </p:nvSpPr>
        <p:spPr>
          <a:xfrm>
            <a:off x="15672579" y="8143553"/>
            <a:ext cx="1717305" cy="2393456"/>
          </a:xfrm>
          <a:custGeom>
            <a:rect b="b" l="l" r="r" t="t"/>
            <a:pathLst>
              <a:path extrusionOk="0" h="2393456" w="1717305">
                <a:moveTo>
                  <a:pt x="0" y="0"/>
                </a:moveTo>
                <a:lnTo>
                  <a:pt x="1717305" y="0"/>
                </a:lnTo>
                <a:lnTo>
                  <a:pt x="1717305" y="2393457"/>
                </a:lnTo>
                <a:lnTo>
                  <a:pt x="0" y="2393457"/>
                </a:lnTo>
                <a:lnTo>
                  <a:pt x="0" y="0"/>
                </a:lnTo>
                <a:close/>
              </a:path>
            </a:pathLst>
          </a:custGeom>
          <a:blipFill rotWithShape="1">
            <a:blip r:embed="rId4">
              <a:alphaModFix/>
            </a:blip>
            <a:stretch>
              <a:fillRect b="0" l="0" r="0" t="0"/>
            </a:stretch>
          </a:blipFill>
          <a:ln>
            <a:noFill/>
          </a:ln>
        </p:spPr>
      </p:sp>
      <p:sp>
        <p:nvSpPr>
          <p:cNvPr id="191" name="Google Shape;191;p9"/>
          <p:cNvSpPr/>
          <p:nvPr/>
        </p:nvSpPr>
        <p:spPr>
          <a:xfrm rot="10800000">
            <a:off x="7711879" y="-172011"/>
            <a:ext cx="1255429" cy="1749727"/>
          </a:xfrm>
          <a:custGeom>
            <a:rect b="b" l="l" r="r" t="t"/>
            <a:pathLst>
              <a:path extrusionOk="0" h="1749727" w="1255429">
                <a:moveTo>
                  <a:pt x="0" y="0"/>
                </a:moveTo>
                <a:lnTo>
                  <a:pt x="1255429" y="0"/>
                </a:lnTo>
                <a:lnTo>
                  <a:pt x="1255429" y="1749726"/>
                </a:lnTo>
                <a:lnTo>
                  <a:pt x="0" y="1749726"/>
                </a:lnTo>
                <a:lnTo>
                  <a:pt x="0" y="0"/>
                </a:lnTo>
                <a:close/>
              </a:path>
            </a:pathLst>
          </a:custGeom>
          <a:blipFill rotWithShape="1">
            <a:blip r:embed="rId4">
              <a:alphaModFix/>
            </a:blip>
            <a:stretch>
              <a:fillRect b="0" l="0" r="0" t="0"/>
            </a:stretch>
          </a:blipFill>
          <a:ln>
            <a:noFill/>
          </a:ln>
        </p:spPr>
      </p:sp>
      <p:sp>
        <p:nvSpPr>
          <p:cNvPr id="192" name="Google Shape;192;p9"/>
          <p:cNvSpPr/>
          <p:nvPr/>
        </p:nvSpPr>
        <p:spPr>
          <a:xfrm>
            <a:off x="11323657" y="0"/>
            <a:ext cx="7602683" cy="10287000"/>
          </a:xfrm>
          <a:custGeom>
            <a:rect b="b" l="l" r="r" t="t"/>
            <a:pathLst>
              <a:path extrusionOk="0" h="10287000" w="7602683">
                <a:moveTo>
                  <a:pt x="0" y="0"/>
                </a:moveTo>
                <a:lnTo>
                  <a:pt x="7602683" y="0"/>
                </a:lnTo>
                <a:lnTo>
                  <a:pt x="7602683" y="10287000"/>
                </a:lnTo>
                <a:lnTo>
                  <a:pt x="0" y="10287000"/>
                </a:lnTo>
                <a:lnTo>
                  <a:pt x="0" y="0"/>
                </a:lnTo>
                <a:close/>
              </a:path>
            </a:pathLst>
          </a:custGeom>
          <a:blipFill rotWithShape="1">
            <a:blip r:embed="rId5">
              <a:alphaModFix/>
            </a:blip>
            <a:stretch>
              <a:fillRect b="-6158" l="0" r="0" t="-6158"/>
            </a:stretch>
          </a:blipFill>
          <a:ln>
            <a:noFill/>
          </a:ln>
        </p:spPr>
      </p:sp>
      <p:sp>
        <p:nvSpPr>
          <p:cNvPr id="193" name="Google Shape;193;p9"/>
          <p:cNvSpPr txBox="1"/>
          <p:nvPr/>
        </p:nvSpPr>
        <p:spPr>
          <a:xfrm>
            <a:off x="47800" y="2332740"/>
            <a:ext cx="11275857" cy="240029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8999" u="none" cap="none" strike="noStrike">
                <a:solidFill>
                  <a:srgbClr val="FFFFFF"/>
                </a:solidFill>
                <a:latin typeface="Poppins Medium"/>
                <a:ea typeface="Poppins Medium"/>
                <a:cs typeface="Poppins Medium"/>
                <a:sym typeface="Poppins Medium"/>
              </a:rPr>
              <a:t>CHARACTERISTICS JIVE</a:t>
            </a:r>
            <a:endParaRPr/>
          </a:p>
        </p:txBody>
      </p:sp>
      <p:sp>
        <p:nvSpPr>
          <p:cNvPr id="194" name="Google Shape;194;p9"/>
          <p:cNvSpPr txBox="1"/>
          <p:nvPr/>
        </p:nvSpPr>
        <p:spPr>
          <a:xfrm>
            <a:off x="1708628" y="1102230"/>
            <a:ext cx="4202689" cy="4248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JIVE </a:t>
            </a:r>
            <a:endParaRPr/>
          </a:p>
        </p:txBody>
      </p:sp>
      <p:sp>
        <p:nvSpPr>
          <p:cNvPr id="195" name="Google Shape;195;p9"/>
          <p:cNvSpPr txBox="1"/>
          <p:nvPr/>
        </p:nvSpPr>
        <p:spPr>
          <a:xfrm>
            <a:off x="674371" y="5095875"/>
            <a:ext cx="10022715" cy="44342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Montserrat"/>
                <a:ea typeface="Montserrat"/>
                <a:cs typeface="Montserrat"/>
                <a:sym typeface="Montserrat"/>
              </a:rPr>
              <a:t>Jive is an extremely upbeat, bouncy, energetic dance that involves lots of knee-lifting, bending, and hip-rocking. Jive, the quickest of the Latin dances, doesn't move across the dance floor like other dances and instead features numerous kicks, flicks, and even female twirling. Despite the fact that jive dancers' feet may appear to be moving erratically in all directions, the feet are actually tightly controlled below the torso with the knees close together.</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