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3"/>
    <p:sldId id="257" r:id="rId44"/>
    <p:sldId id="258" r:id="rId45"/>
    <p:sldId id="259" r:id="rId46"/>
    <p:sldId id="260" r:id="rId47"/>
    <p:sldId id="261" r:id="rId48"/>
    <p:sldId id="262" r:id="rId49"/>
    <p:sldId id="263" r:id="rId50"/>
    <p:sldId id="264" r:id="rId51"/>
    <p:sldId id="265" r:id="rId52"/>
    <p:sldId id="266" r:id="rId53"/>
    <p:sldId id="267" r:id="rId54"/>
    <p:sldId id="268" r:id="rId55"/>
    <p:sldId id="269" r:id="rId56"/>
    <p:sldId id="270" r:id="rId57"/>
    <p:sldId id="271" r:id="rId58"/>
    <p:sldId id="272" r:id="rId59"/>
    <p:sldId id="273" r:id="rId60"/>
    <p:sldId id="274" r:id="rId61"/>
    <p:sldId id="275" r:id="rId62"/>
    <p:sldId id="276" r:id="rId63"/>
    <p:sldId id="277" r:id="rId64"/>
    <p:sldId id="278" r:id="rId65"/>
    <p:sldId id="279" r:id="rId66"/>
    <p:sldId id="280" r:id="rId67"/>
    <p:sldId id="281" r:id="rId68"/>
    <p:sldId id="282" r:id="rId69"/>
    <p:sldId id="283" r:id="rId70"/>
    <p:sldId id="284" r:id="rId71"/>
    <p:sldId id="285" r:id="rId72"/>
    <p:sldId id="286" r:id="rId73"/>
    <p:sldId id="287" r:id="rId7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Lustria" charset="1" panose="02000603060000020004"/>
      <p:regular r:id="rId8"/>
    </p:embeddedFont>
    <p:embeddedFont>
      <p:font typeface="Marta" charset="1" panose="02000503060000020003"/>
      <p:regular r:id="rId9"/>
    </p:embeddedFont>
    <p:embeddedFont>
      <p:font typeface="Marta Bold" charset="1" panose="02000503060000020003"/>
      <p:regular r:id="rId10"/>
    </p:embeddedFont>
    <p:embeddedFont>
      <p:font typeface="Marta Italics" charset="1" panose="02000503060000020003"/>
      <p:regular r:id="rId11"/>
    </p:embeddedFont>
    <p:embeddedFont>
      <p:font typeface="Alfa Slab One" charset="1" panose="00000500000000000000"/>
      <p:regular r:id="rId12"/>
    </p:embeddedFont>
    <p:embeddedFont>
      <p:font typeface="Alfa Slab One Italics" charset="1" panose="00000500000000000000"/>
      <p:regular r:id="rId13"/>
    </p:embeddedFont>
    <p:embeddedFont>
      <p:font typeface="Arimo" charset="1" panose="020B0604020202020204"/>
      <p:regular r:id="rId14"/>
    </p:embeddedFont>
    <p:embeddedFont>
      <p:font typeface="Arimo Bold" charset="1" panose="020B0704020202020204"/>
      <p:regular r:id="rId15"/>
    </p:embeddedFont>
    <p:embeddedFont>
      <p:font typeface="Arimo Italics" charset="1" panose="020B0604020202090204"/>
      <p:regular r:id="rId16"/>
    </p:embeddedFont>
    <p:embeddedFont>
      <p:font typeface="Arimo Bold Italics" charset="1" panose="020B0704020202090204"/>
      <p:regular r:id="rId17"/>
    </p:embeddedFont>
    <p:embeddedFont>
      <p:font typeface="Shrikhand" charset="1" panose="02000000000000000000"/>
      <p:regular r:id="rId18"/>
    </p:embeddedFont>
    <p:embeddedFont>
      <p:font typeface="HK Modular" charset="1" panose="00000800000000000000"/>
      <p:regular r:id="rId19"/>
    </p:embeddedFont>
    <p:embeddedFont>
      <p:font typeface="Moontime" charset="1" panose="00000000000000000000"/>
      <p:regular r:id="rId20"/>
    </p:embeddedFont>
    <p:embeddedFont>
      <p:font typeface="TAN Ashford" charset="1" panose="00000000000000000000"/>
      <p:regular r:id="rId21"/>
    </p:embeddedFont>
    <p:embeddedFont>
      <p:font typeface="TAN Garland" charset="1" panose="00000000000000000000"/>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Canva Sans Italics" charset="1" panose="020B0503030501040103"/>
      <p:regular r:id="rId25"/>
    </p:embeddedFont>
    <p:embeddedFont>
      <p:font typeface="Canva Sans Bold Italics" charset="1" panose="020B0803030501040103"/>
      <p:regular r:id="rId26"/>
    </p:embeddedFont>
    <p:embeddedFont>
      <p:font typeface="Canva Sans Medium" charset="1" panose="020B0603030501040103"/>
      <p:regular r:id="rId27"/>
    </p:embeddedFont>
    <p:embeddedFont>
      <p:font typeface="Canva Sans Medium Italics" charset="1" panose="020B0603030501040103"/>
      <p:regular r:id="rId28"/>
    </p:embeddedFont>
    <p:embeddedFont>
      <p:font typeface="Cooper Hewitt" charset="1" panose="00000000000000000000"/>
      <p:regular r:id="rId29"/>
    </p:embeddedFont>
    <p:embeddedFont>
      <p:font typeface="Cooper Hewitt Bold" charset="1" panose="00000000000000000000"/>
      <p:regular r:id="rId30"/>
    </p:embeddedFont>
    <p:embeddedFont>
      <p:font typeface="Cooper Hewitt Italics" charset="1" panose="00000000000000000000"/>
      <p:regular r:id="rId31"/>
    </p:embeddedFont>
    <p:embeddedFont>
      <p:font typeface="Cooper Hewitt Bold Italics" charset="1" panose="00000000000000000000"/>
      <p:regular r:id="rId32"/>
    </p:embeddedFont>
    <p:embeddedFont>
      <p:font typeface="Cooper Hewitt Thin" charset="1" panose="00000000000000000000"/>
      <p:regular r:id="rId33"/>
    </p:embeddedFont>
    <p:embeddedFont>
      <p:font typeface="Cooper Hewitt Thin Italics" charset="1" panose="00000000000000000000"/>
      <p:regular r:id="rId34"/>
    </p:embeddedFont>
    <p:embeddedFont>
      <p:font typeface="Cooper Hewitt Light" charset="1" panose="00000000000000000000"/>
      <p:regular r:id="rId35"/>
    </p:embeddedFont>
    <p:embeddedFont>
      <p:font typeface="Cooper Hewitt Light Italics" charset="1" panose="00000000000000000000"/>
      <p:regular r:id="rId36"/>
    </p:embeddedFont>
    <p:embeddedFont>
      <p:font typeface="Cooper Hewitt Heavy" charset="1" panose="00000000000000000000"/>
      <p:regular r:id="rId37"/>
    </p:embeddedFont>
    <p:embeddedFont>
      <p:font typeface="Cooper Hewitt Heavy Italics" charset="1" panose="00000000000000000000"/>
      <p:regular r:id="rId38"/>
    </p:embeddedFont>
    <p:embeddedFont>
      <p:font typeface="Alice" charset="1" panose="00000500000000000000"/>
      <p:regular r:id="rId39"/>
    </p:embeddedFont>
    <p:embeddedFont>
      <p:font typeface="Alice Bold" charset="1" panose="00000500000000000000"/>
      <p:regular r:id="rId40"/>
    </p:embeddedFont>
    <p:embeddedFont>
      <p:font typeface="Alice Italics" charset="1" panose="00000500000000000000"/>
      <p:regular r:id="rId41"/>
    </p:embeddedFont>
    <p:embeddedFont>
      <p:font typeface="Alice Bold Italics" charset="1" panose="000005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slides/slide1.xml" Type="http://schemas.openxmlformats.org/officeDocument/2006/relationships/slide"/><Relationship Id="rId44" Target="slides/slide2.xml" Type="http://schemas.openxmlformats.org/officeDocument/2006/relationships/slide"/><Relationship Id="rId45" Target="slides/slide3.xml" Type="http://schemas.openxmlformats.org/officeDocument/2006/relationships/slide"/><Relationship Id="rId46" Target="slides/slide4.xml" Type="http://schemas.openxmlformats.org/officeDocument/2006/relationships/slide"/><Relationship Id="rId47" Target="slides/slide5.xml" Type="http://schemas.openxmlformats.org/officeDocument/2006/relationships/slide"/><Relationship Id="rId48" Target="slides/slide6.xml" Type="http://schemas.openxmlformats.org/officeDocument/2006/relationships/slide"/><Relationship Id="rId49" Target="slides/slide7.xml" Type="http://schemas.openxmlformats.org/officeDocument/2006/relationships/slide"/><Relationship Id="rId5" Target="tableStyles.xml" Type="http://schemas.openxmlformats.org/officeDocument/2006/relationships/tableStyles"/><Relationship Id="rId50" Target="slides/slide8.xml" Type="http://schemas.openxmlformats.org/officeDocument/2006/relationships/slide"/><Relationship Id="rId51" Target="slides/slide9.xml" Type="http://schemas.openxmlformats.org/officeDocument/2006/relationships/slide"/><Relationship Id="rId52" Target="slides/slide10.xml" Type="http://schemas.openxmlformats.org/officeDocument/2006/relationships/slide"/><Relationship Id="rId53" Target="slides/slide11.xml" Type="http://schemas.openxmlformats.org/officeDocument/2006/relationships/slide"/><Relationship Id="rId54" Target="slides/slide12.xml" Type="http://schemas.openxmlformats.org/officeDocument/2006/relationships/slide"/><Relationship Id="rId55" Target="slides/slide13.xml" Type="http://schemas.openxmlformats.org/officeDocument/2006/relationships/slide"/><Relationship Id="rId56" Target="slides/slide14.xml" Type="http://schemas.openxmlformats.org/officeDocument/2006/relationships/slide"/><Relationship Id="rId57" Target="slides/slide15.xml" Type="http://schemas.openxmlformats.org/officeDocument/2006/relationships/slide"/><Relationship Id="rId58" Target="slides/slide16.xml" Type="http://schemas.openxmlformats.org/officeDocument/2006/relationships/slide"/><Relationship Id="rId59" Target="slides/slide17.xml" Type="http://schemas.openxmlformats.org/officeDocument/2006/relationships/slide"/><Relationship Id="rId6" Target="fonts/font6.fntdata" Type="http://schemas.openxmlformats.org/officeDocument/2006/relationships/font"/><Relationship Id="rId60" Target="slides/slide18.xml" Type="http://schemas.openxmlformats.org/officeDocument/2006/relationships/slide"/><Relationship Id="rId61" Target="slides/slide19.xml" Type="http://schemas.openxmlformats.org/officeDocument/2006/relationships/slide"/><Relationship Id="rId62" Target="slides/slide20.xml" Type="http://schemas.openxmlformats.org/officeDocument/2006/relationships/slide"/><Relationship Id="rId63" Target="slides/slide21.xml" Type="http://schemas.openxmlformats.org/officeDocument/2006/relationships/slide"/><Relationship Id="rId64" Target="slides/slide22.xml" Type="http://schemas.openxmlformats.org/officeDocument/2006/relationships/slide"/><Relationship Id="rId65" Target="slides/slide23.xml" Type="http://schemas.openxmlformats.org/officeDocument/2006/relationships/slide"/><Relationship Id="rId66" Target="slides/slide24.xml" Type="http://schemas.openxmlformats.org/officeDocument/2006/relationships/slide"/><Relationship Id="rId67" Target="slides/slide25.xml" Type="http://schemas.openxmlformats.org/officeDocument/2006/relationships/slide"/><Relationship Id="rId68" Target="slides/slide26.xml" Type="http://schemas.openxmlformats.org/officeDocument/2006/relationships/slide"/><Relationship Id="rId69" Target="slides/slide27.xml" Type="http://schemas.openxmlformats.org/officeDocument/2006/relationships/slide"/><Relationship Id="rId7" Target="fonts/font7.fntdata" Type="http://schemas.openxmlformats.org/officeDocument/2006/relationships/font"/><Relationship Id="rId70" Target="slides/slide28.xml" Type="http://schemas.openxmlformats.org/officeDocument/2006/relationships/slide"/><Relationship Id="rId71" Target="slides/slide29.xml" Type="http://schemas.openxmlformats.org/officeDocument/2006/relationships/slide"/><Relationship Id="rId72" Target="slides/slide30.xml" Type="http://schemas.openxmlformats.org/officeDocument/2006/relationships/slide"/><Relationship Id="rId73" Target="slides/slide31.xml" Type="http://schemas.openxmlformats.org/officeDocument/2006/relationships/slide"/><Relationship Id="rId74" Target="slides/slide32.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https://youtu.be/CowekQq6kY8" TargetMode="External" Type="http://schemas.openxmlformats.org/officeDocument/2006/relationships/video"/></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https://youtu.be/TQeac9VzEZo" TargetMode="External" Type="http://schemas.openxmlformats.org/officeDocument/2006/relationships/video"/></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https://youtu.be/fWDfxgngrNc" TargetMode="External" Type="http://schemas.openxmlformats.org/officeDocument/2006/relationships/video"/></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https://youtu.be/8l5pczCZw04" TargetMode="External" Type="http://schemas.openxmlformats.org/officeDocument/2006/relationships/video"/></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https://youtu.be/egopcBsOPIU" TargetMode="External" Type="http://schemas.openxmlformats.org/officeDocument/2006/relationships/video"/></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2.jpe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3.jpe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jpeg" Type="http://schemas.openxmlformats.org/officeDocument/2006/relationships/image"/><Relationship Id="rId7" Target="https://youtu.be/KJGrzuTPj2o" TargetMode="External" Type="http://schemas.openxmlformats.org/officeDocument/2006/relationships/video"/></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https://youtu.be/cb2w2m1JmCY" TargetMode="External" Type="http://schemas.openxmlformats.org/officeDocument/2006/relationships/video"/></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https://youtu.be/r2S1I_ien6A" TargetMode="External" Type="http://schemas.openxmlformats.org/officeDocument/2006/relationships/video"/></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https://youtu.be/mnEVppghro4" TargetMode="External" Type="http://schemas.openxmlformats.org/officeDocument/2006/relationships/video"/></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https://youtu.be/qzc7vY9VTnk" TargetMode="External" Type="http://schemas.openxmlformats.org/officeDocument/2006/relationships/video"/></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https://youtu.be/TwqW6RYiRBQ" TargetMode="External" Type="http://schemas.openxmlformats.org/officeDocument/2006/relationships/video"/></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https://youtu.be/4WsmJllMA5c" TargetMode="External" Type="http://schemas.openxmlformats.org/officeDocument/2006/relationships/video"/></Relationships>
</file>

<file path=ppt/slides/slide1.xml><?xml version="1.0" encoding="utf-8"?>
<p:sld xmlns:p="http://schemas.openxmlformats.org/presentationml/2006/main" xmlns:a="http://schemas.openxmlformats.org/drawingml/2006/main">
  <p:cSld>
    <p:bg>
      <p:bgPr>
        <a:solidFill>
          <a:srgbClr val="9D2A2A"/>
        </a:solidFill>
      </p:bgPr>
    </p:bg>
    <p:spTree>
      <p:nvGrpSpPr>
        <p:cNvPr id="1" name=""/>
        <p:cNvGrpSpPr/>
        <p:nvPr/>
      </p:nvGrpSpPr>
      <p:grpSpPr>
        <a:xfrm>
          <a:off x="0" y="0"/>
          <a:ext cx="0" cy="0"/>
          <a:chOff x="0" y="0"/>
          <a:chExt cx="0" cy="0"/>
        </a:xfrm>
      </p:grpSpPr>
      <p:sp>
        <p:nvSpPr>
          <p:cNvPr name="TextBox 2" id="2"/>
          <p:cNvSpPr txBox="true"/>
          <p:nvPr/>
        </p:nvSpPr>
        <p:spPr>
          <a:xfrm rot="0">
            <a:off x="2761628" y="1162711"/>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FFFBE1"/>
                </a:solidFill>
                <a:latin typeface="TAN Ashford"/>
              </a:rPr>
              <a:t>Finals: Week 11</a:t>
            </a:r>
          </a:p>
        </p:txBody>
      </p:sp>
      <p:sp>
        <p:nvSpPr>
          <p:cNvPr name="TextBox 3" id="3"/>
          <p:cNvSpPr txBox="true"/>
          <p:nvPr/>
        </p:nvSpPr>
        <p:spPr>
          <a:xfrm rot="0">
            <a:off x="2761628" y="2951806"/>
            <a:ext cx="12764744" cy="1526549"/>
          </a:xfrm>
          <a:prstGeom prst="rect">
            <a:avLst/>
          </a:prstGeom>
        </p:spPr>
        <p:txBody>
          <a:bodyPr anchor="t" rtlCol="false" tIns="0" lIns="0" bIns="0" rIns="0">
            <a:spAutoFit/>
          </a:bodyPr>
          <a:lstStyle/>
          <a:p>
            <a:pPr algn="ctr">
              <a:lnSpc>
                <a:spcPts val="12459"/>
              </a:lnSpc>
              <a:spcBef>
                <a:spcPct val="0"/>
              </a:spcBef>
            </a:pPr>
            <a:r>
              <a:rPr lang="en-US" sz="8899">
                <a:solidFill>
                  <a:srgbClr val="FFFBE1"/>
                </a:solidFill>
                <a:latin typeface="TAN Ashford"/>
              </a:rPr>
              <a:t>SWING</a:t>
            </a:r>
          </a:p>
        </p:txBody>
      </p:sp>
      <p:sp>
        <p:nvSpPr>
          <p:cNvPr name="TextBox 4" id="4"/>
          <p:cNvSpPr txBox="true"/>
          <p:nvPr/>
        </p:nvSpPr>
        <p:spPr>
          <a:xfrm rot="0">
            <a:off x="1898355" y="5301149"/>
            <a:ext cx="14491289" cy="1749425"/>
          </a:xfrm>
          <a:prstGeom prst="rect">
            <a:avLst/>
          </a:prstGeom>
        </p:spPr>
        <p:txBody>
          <a:bodyPr anchor="t" rtlCol="false" tIns="0" lIns="0" bIns="0" rIns="0">
            <a:spAutoFit/>
          </a:bodyPr>
          <a:lstStyle/>
          <a:p>
            <a:pPr algn="ctr">
              <a:lnSpc>
                <a:spcPts val="7000"/>
              </a:lnSpc>
            </a:pPr>
            <a:r>
              <a:rPr lang="en-US" sz="5000">
                <a:solidFill>
                  <a:srgbClr val="FFFBE1"/>
                </a:solidFill>
                <a:latin typeface="TAN Garland"/>
              </a:rPr>
              <a:t>Presented by:</a:t>
            </a:r>
          </a:p>
          <a:p>
            <a:pPr algn="ctr">
              <a:lnSpc>
                <a:spcPts val="7000"/>
              </a:lnSpc>
              <a:spcBef>
                <a:spcPct val="0"/>
              </a:spcBef>
            </a:pPr>
          </a:p>
        </p:txBody>
      </p:sp>
      <p:sp>
        <p:nvSpPr>
          <p:cNvPr name="TextBox 5" id="5"/>
          <p:cNvSpPr txBox="true"/>
          <p:nvPr/>
        </p:nvSpPr>
        <p:spPr>
          <a:xfrm rot="0">
            <a:off x="1898355" y="6432849"/>
            <a:ext cx="14491289" cy="3051173"/>
          </a:xfrm>
          <a:prstGeom prst="rect">
            <a:avLst/>
          </a:prstGeom>
        </p:spPr>
        <p:txBody>
          <a:bodyPr anchor="t" rtlCol="false" tIns="0" lIns="0" bIns="0" rIns="0">
            <a:spAutoFit/>
          </a:bodyPr>
          <a:lstStyle/>
          <a:p>
            <a:pPr algn="ctr">
              <a:lnSpc>
                <a:spcPts val="3500"/>
              </a:lnSpc>
            </a:pPr>
            <a:r>
              <a:rPr lang="en-US" sz="2500">
                <a:solidFill>
                  <a:srgbClr val="FFFBE1"/>
                </a:solidFill>
                <a:latin typeface="TAN Garland"/>
              </a:rPr>
              <a:t>Jacelyn Caratao</a:t>
            </a:r>
          </a:p>
          <a:p>
            <a:pPr algn="ctr">
              <a:lnSpc>
                <a:spcPts val="3500"/>
              </a:lnSpc>
            </a:pPr>
            <a:r>
              <a:rPr lang="en-US" sz="2500">
                <a:solidFill>
                  <a:srgbClr val="FFFBE1"/>
                </a:solidFill>
                <a:latin typeface="TAN Garland"/>
              </a:rPr>
              <a:t>Justine Peralta</a:t>
            </a:r>
          </a:p>
          <a:p>
            <a:pPr algn="ctr">
              <a:lnSpc>
                <a:spcPts val="3500"/>
              </a:lnSpc>
            </a:pPr>
            <a:r>
              <a:rPr lang="en-US" sz="2500">
                <a:solidFill>
                  <a:srgbClr val="FFFBE1"/>
                </a:solidFill>
                <a:latin typeface="TAN Garland"/>
              </a:rPr>
              <a:t>Mike Caram</a:t>
            </a:r>
          </a:p>
          <a:p>
            <a:pPr algn="ctr">
              <a:lnSpc>
                <a:spcPts val="3500"/>
              </a:lnSpc>
            </a:pPr>
            <a:r>
              <a:rPr lang="en-US" sz="2500">
                <a:solidFill>
                  <a:srgbClr val="FFFBE1"/>
                </a:solidFill>
                <a:latin typeface="TAN Garland"/>
              </a:rPr>
              <a:t>Garvy Capalac</a:t>
            </a:r>
          </a:p>
          <a:p>
            <a:pPr algn="ctr">
              <a:lnSpc>
                <a:spcPts val="3500"/>
              </a:lnSpc>
            </a:pPr>
            <a:r>
              <a:rPr lang="en-US" sz="2500">
                <a:solidFill>
                  <a:srgbClr val="FFFBE1"/>
                </a:solidFill>
                <a:latin typeface="TAN Garland"/>
              </a:rPr>
              <a:t>Martin Monte</a:t>
            </a:r>
          </a:p>
          <a:p>
            <a:pPr algn="ctr">
              <a:lnSpc>
                <a:spcPts val="3500"/>
              </a:lnSpc>
            </a:pPr>
            <a:r>
              <a:rPr lang="en-US" sz="2500">
                <a:solidFill>
                  <a:srgbClr val="FFFBE1"/>
                </a:solidFill>
                <a:latin typeface="TAN Garland"/>
              </a:rPr>
              <a:t>Laurenz Listangco</a:t>
            </a:r>
          </a:p>
          <a:p>
            <a:pPr algn="ctr">
              <a:lnSpc>
                <a:spcPts val="3500"/>
              </a:lnSpc>
              <a:spcBef>
                <a:spcPct val="0"/>
              </a:spcBef>
            </a:pPr>
          </a:p>
        </p:txBody>
      </p:sp>
      <p:grpSp>
        <p:nvGrpSpPr>
          <p:cNvPr name="Group 6" id="6"/>
          <p:cNvGrpSpPr/>
          <p:nvPr/>
        </p:nvGrpSpPr>
        <p:grpSpPr>
          <a:xfrm rot="0">
            <a:off x="235627" y="-18261"/>
            <a:ext cx="2166860" cy="10360045"/>
            <a:chOff x="0" y="0"/>
            <a:chExt cx="2889147" cy="13813393"/>
          </a:xfrm>
        </p:grpSpPr>
        <p:grpSp>
          <p:nvGrpSpPr>
            <p:cNvPr name="Group 7" id="7"/>
            <p:cNvGrpSpPr/>
            <p:nvPr/>
          </p:nvGrpSpPr>
          <p:grpSpPr>
            <a:xfrm rot="0">
              <a:off x="0" y="0"/>
              <a:ext cx="559966" cy="13813393"/>
              <a:chOff x="0" y="0"/>
              <a:chExt cx="110611" cy="2728571"/>
            </a:xfrm>
          </p:grpSpPr>
          <p:sp>
            <p:nvSpPr>
              <p:cNvPr name="Freeform 8" id="8"/>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058789"/>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776393" y="0"/>
              <a:ext cx="559966" cy="13813393"/>
              <a:chOff x="0" y="0"/>
              <a:chExt cx="110611" cy="2728571"/>
            </a:xfrm>
          </p:grpSpPr>
          <p:sp>
            <p:nvSpPr>
              <p:cNvPr name="Freeform 11" id="11"/>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CD5E30"/>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552787" y="0"/>
              <a:ext cx="559966" cy="13813393"/>
              <a:chOff x="0" y="0"/>
              <a:chExt cx="110611" cy="2728571"/>
            </a:xfrm>
          </p:grpSpPr>
          <p:sp>
            <p:nvSpPr>
              <p:cNvPr name="Freeform 14" id="14"/>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E3A72F"/>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2329180" y="0"/>
              <a:ext cx="559966" cy="13813393"/>
              <a:chOff x="0" y="0"/>
              <a:chExt cx="110611" cy="2728571"/>
            </a:xfrm>
          </p:grpSpPr>
          <p:sp>
            <p:nvSpPr>
              <p:cNvPr name="Freeform 17" id="17"/>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E3A72F"/>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9" id="19"/>
          <p:cNvGrpSpPr/>
          <p:nvPr/>
        </p:nvGrpSpPr>
        <p:grpSpPr>
          <a:xfrm rot="-10800000">
            <a:off x="15888322" y="-73045"/>
            <a:ext cx="2166860" cy="10360045"/>
            <a:chOff x="0" y="0"/>
            <a:chExt cx="2889147" cy="13813393"/>
          </a:xfrm>
        </p:grpSpPr>
        <p:grpSp>
          <p:nvGrpSpPr>
            <p:cNvPr name="Group 20" id="20"/>
            <p:cNvGrpSpPr/>
            <p:nvPr/>
          </p:nvGrpSpPr>
          <p:grpSpPr>
            <a:xfrm rot="0">
              <a:off x="0" y="0"/>
              <a:ext cx="559966" cy="13813393"/>
              <a:chOff x="0" y="0"/>
              <a:chExt cx="110611" cy="2728571"/>
            </a:xfrm>
          </p:grpSpPr>
          <p:sp>
            <p:nvSpPr>
              <p:cNvPr name="Freeform 21" id="21"/>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058789"/>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776393" y="0"/>
              <a:ext cx="559966" cy="13813393"/>
              <a:chOff x="0" y="0"/>
              <a:chExt cx="110611" cy="2728571"/>
            </a:xfrm>
          </p:grpSpPr>
          <p:sp>
            <p:nvSpPr>
              <p:cNvPr name="Freeform 24" id="24"/>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CD5E30"/>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552787" y="0"/>
              <a:ext cx="559966" cy="13813393"/>
              <a:chOff x="0" y="0"/>
              <a:chExt cx="110611" cy="2728571"/>
            </a:xfrm>
          </p:grpSpPr>
          <p:sp>
            <p:nvSpPr>
              <p:cNvPr name="Freeform 27" id="27"/>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E3A72F"/>
              </a:solidFill>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2329180" y="0"/>
              <a:ext cx="559966" cy="13813393"/>
              <a:chOff x="0" y="0"/>
              <a:chExt cx="110611" cy="2728571"/>
            </a:xfrm>
          </p:grpSpPr>
          <p:sp>
            <p:nvSpPr>
              <p:cNvPr name="Freeform 30" id="30"/>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E3A72F"/>
              </a:solidFill>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626827" y="809073"/>
            <a:ext cx="9034347" cy="1841399"/>
            <a:chOff x="0" y="0"/>
            <a:chExt cx="12045795" cy="2455199"/>
          </a:xfrm>
        </p:grpSpPr>
        <p:sp>
          <p:nvSpPr>
            <p:cNvPr name="TextBox 7" id="7"/>
            <p:cNvSpPr txBox="true"/>
            <p:nvPr/>
          </p:nvSpPr>
          <p:spPr>
            <a:xfrm rot="0">
              <a:off x="0" y="-57150"/>
              <a:ext cx="12045795" cy="1339579"/>
            </a:xfrm>
            <a:prstGeom prst="rect">
              <a:avLst/>
            </a:prstGeom>
          </p:spPr>
          <p:txBody>
            <a:bodyPr anchor="t" rtlCol="false" tIns="0" lIns="0" bIns="0" rIns="0">
              <a:spAutoFit/>
            </a:bodyPr>
            <a:lstStyle/>
            <a:p>
              <a:pPr algn="ctr">
                <a:lnSpc>
                  <a:spcPts val="5279"/>
                </a:lnSpc>
              </a:pPr>
              <a:r>
                <a:rPr lang="en-US" sz="3910" spc="586">
                  <a:solidFill>
                    <a:srgbClr val="FFFFFF"/>
                  </a:solidFill>
                  <a:latin typeface="Montserrat Classic Bold"/>
                </a:rPr>
                <a:t>LIVING IT UP</a:t>
              </a:r>
            </a:p>
            <a:p>
              <a:pPr algn="ctr">
                <a:lnSpc>
                  <a:spcPts val="2849"/>
                </a:lnSpc>
              </a:pPr>
              <a:r>
                <a:rPr lang="en-US" sz="2110" spc="316">
                  <a:solidFill>
                    <a:srgbClr val="FFFFFF"/>
                  </a:solidFill>
                  <a:latin typeface="Montserrat Classic Bold"/>
                </a:rPr>
                <a:t>JERRY LEWIS &amp; SHEREE NORTH</a:t>
              </a:r>
            </a:p>
          </p:txBody>
        </p:sp>
        <p:sp>
          <p:nvSpPr>
            <p:cNvPr name="TextBox 8" id="8"/>
            <p:cNvSpPr txBox="true"/>
            <p:nvPr/>
          </p:nvSpPr>
          <p:spPr>
            <a:xfrm rot="0">
              <a:off x="0" y="1654614"/>
              <a:ext cx="12045795" cy="800585"/>
            </a:xfrm>
            <a:prstGeom prst="rect">
              <a:avLst/>
            </a:prstGeom>
          </p:spPr>
          <p:txBody>
            <a:bodyPr anchor="t" rtlCol="false" tIns="0" lIns="0" bIns="0" rIns="0">
              <a:spAutoFit/>
            </a:bodyPr>
            <a:lstStyle/>
            <a:p>
              <a:pPr algn="ctr">
                <a:lnSpc>
                  <a:spcPts val="4998"/>
                </a:lnSpc>
              </a:pPr>
              <a:r>
                <a:rPr lang="en-US" sz="3570">
                  <a:solidFill>
                    <a:srgbClr val="FFFFFF"/>
                  </a:solidFill>
                  <a:latin typeface="Marta Italics"/>
                </a:rPr>
                <a:t>Jitterbug</a:t>
              </a:r>
            </a:p>
          </p:txBody>
        </p:sp>
      </p:grpSp>
      <p:pic>
        <p:nvPicPr>
          <p:cNvPr name="Picture 9" id="9"/>
          <p:cNvPicPr>
            <a:picLocks noChangeAspect="true"/>
          </p:cNvPicPr>
          <p:nvPr>
            <a:videoFile r:link="rId7"/>
          </p:nvPr>
        </p:nvPicPr>
        <p:blipFill>
          <a:blip r:embed="rId6"/>
          <a:stretch>
            <a:fillRect/>
          </a:stretch>
        </p:blipFill>
        <p:spPr>
          <a:xfrm rot="0">
            <a:off x="4730860" y="2838495"/>
            <a:ext cx="8826280" cy="6619712"/>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1260867" y="-78762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5265681" y="5744002"/>
            <a:ext cx="4410597" cy="5931120"/>
          </a:xfrm>
          <a:custGeom>
            <a:avLst/>
            <a:gdLst/>
            <a:ahLst/>
            <a:cxnLst/>
            <a:rect r="r" b="b" t="t" l="l"/>
            <a:pathLst>
              <a:path h="5931120" w="4410597">
                <a:moveTo>
                  <a:pt x="4410596" y="5931120"/>
                </a:moveTo>
                <a:lnTo>
                  <a:pt x="0" y="5931120"/>
                </a:lnTo>
                <a:lnTo>
                  <a:pt x="0" y="0"/>
                </a:lnTo>
                <a:lnTo>
                  <a:pt x="4410596" y="0"/>
                </a:lnTo>
                <a:lnTo>
                  <a:pt x="4410596" y="593112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88761" y="3450494"/>
            <a:ext cx="14110477" cy="5075487"/>
          </a:xfrm>
          <a:prstGeom prst="rect">
            <a:avLst/>
          </a:prstGeom>
        </p:spPr>
        <p:txBody>
          <a:bodyPr anchor="t" rtlCol="false" tIns="0" lIns="0" bIns="0" rIns="0">
            <a:spAutoFit/>
          </a:bodyPr>
          <a:lstStyle/>
          <a:p>
            <a:pPr algn="ctr" marL="767027" indent="-383514" lvl="1">
              <a:lnSpc>
                <a:spcPts val="4973"/>
              </a:lnSpc>
              <a:buFont typeface="Arial"/>
              <a:buChar char="•"/>
            </a:pPr>
            <a:r>
              <a:rPr lang="en-US" sz="3552">
                <a:solidFill>
                  <a:srgbClr val="FFFBE1"/>
                </a:solidFill>
                <a:latin typeface="TAN Garland"/>
              </a:rPr>
              <a:t>Jive: Jive is a fast-paced variation of the Jitterbug. Characterized by fast footwork, kicks and spins.</a:t>
            </a:r>
          </a:p>
          <a:p>
            <a:pPr algn="ctr">
              <a:lnSpc>
                <a:spcPts val="4973"/>
              </a:lnSpc>
            </a:pPr>
          </a:p>
          <a:p>
            <a:pPr algn="ctr" marL="767027" indent="-383514" lvl="1">
              <a:lnSpc>
                <a:spcPts val="4973"/>
              </a:lnSpc>
              <a:buFont typeface="Arial"/>
              <a:buChar char="•"/>
            </a:pPr>
            <a:r>
              <a:rPr lang="en-US" sz="3552">
                <a:solidFill>
                  <a:srgbClr val="FFFBE1"/>
                </a:solidFill>
                <a:latin typeface="TAN Garland"/>
              </a:rPr>
              <a:t>Boogie-woogie: This dance is usually danced to rock music or blues.</a:t>
            </a:r>
          </a:p>
          <a:p>
            <a:pPr algn="ctr">
              <a:lnSpc>
                <a:spcPts val="4973"/>
              </a:lnSpc>
            </a:pPr>
          </a:p>
          <a:p>
            <a:pPr algn="ctr" marL="767027" indent="-383514" lvl="1">
              <a:lnSpc>
                <a:spcPts val="4973"/>
              </a:lnSpc>
              <a:buFont typeface="Arial"/>
              <a:buChar char="•"/>
            </a:pPr>
            <a:r>
              <a:rPr lang="en-US" sz="3552">
                <a:solidFill>
                  <a:srgbClr val="FFFBE1"/>
                </a:solidFill>
                <a:latin typeface="TAN Garland"/>
              </a:rPr>
              <a:t>Carolina Shag: A dance performed to beach music.</a:t>
            </a:r>
          </a:p>
          <a:p>
            <a:pPr algn="ctr">
              <a:lnSpc>
                <a:spcPts val="5673"/>
              </a:lnSpc>
              <a:spcBef>
                <a:spcPct val="0"/>
              </a:spcBef>
            </a:pPr>
          </a:p>
        </p:txBody>
      </p:sp>
      <p:sp>
        <p:nvSpPr>
          <p:cNvPr name="TextBox 5" id="5"/>
          <p:cNvSpPr txBox="true"/>
          <p:nvPr/>
        </p:nvSpPr>
        <p:spPr>
          <a:xfrm rot="0">
            <a:off x="2761628" y="1162711"/>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FFFBE1"/>
                </a:solidFill>
                <a:latin typeface="TAN Ashford"/>
              </a:rPr>
              <a:t>Swing Dances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626827" y="587231"/>
            <a:ext cx="9034347" cy="2063242"/>
            <a:chOff x="0" y="0"/>
            <a:chExt cx="12045795" cy="2750989"/>
          </a:xfrm>
        </p:grpSpPr>
        <p:sp>
          <p:nvSpPr>
            <p:cNvPr name="TextBox 7" id="7"/>
            <p:cNvSpPr txBox="true"/>
            <p:nvPr/>
          </p:nvSpPr>
          <p:spPr>
            <a:xfrm rot="0">
              <a:off x="0" y="-57150"/>
              <a:ext cx="12045795" cy="1447529"/>
            </a:xfrm>
            <a:prstGeom prst="rect">
              <a:avLst/>
            </a:prstGeom>
          </p:spPr>
          <p:txBody>
            <a:bodyPr anchor="t" rtlCol="false" tIns="0" lIns="0" bIns="0" rIns="0">
              <a:spAutoFit/>
            </a:bodyPr>
            <a:lstStyle/>
            <a:p>
              <a:pPr algn="ctr">
                <a:lnSpc>
                  <a:spcPts val="5279"/>
                </a:lnSpc>
              </a:pPr>
              <a:r>
                <a:rPr lang="en-US" sz="3910" spc="586">
                  <a:solidFill>
                    <a:srgbClr val="FFFFFF"/>
                  </a:solidFill>
                  <a:latin typeface="Montserrat Classic Bold"/>
                </a:rPr>
                <a:t>FRED ASTAIRE CUP</a:t>
              </a:r>
            </a:p>
            <a:p>
              <a:pPr algn="ctr">
                <a:lnSpc>
                  <a:spcPts val="3524"/>
                </a:lnSpc>
              </a:pPr>
              <a:r>
                <a:rPr lang="en-US" sz="2610" spc="391">
                  <a:solidFill>
                    <a:srgbClr val="FFFFFF"/>
                  </a:solidFill>
                  <a:latin typeface="Montserrat Classic Bold"/>
                </a:rPr>
                <a:t>PARIS,FRANCE</a:t>
              </a:r>
            </a:p>
          </p:txBody>
        </p:sp>
        <p:sp>
          <p:nvSpPr>
            <p:cNvPr name="TextBox 8" id="8"/>
            <p:cNvSpPr txBox="true"/>
            <p:nvPr/>
          </p:nvSpPr>
          <p:spPr>
            <a:xfrm rot="0">
              <a:off x="0" y="1753040"/>
              <a:ext cx="12045795" cy="997949"/>
            </a:xfrm>
            <a:prstGeom prst="rect">
              <a:avLst/>
            </a:prstGeom>
          </p:spPr>
          <p:txBody>
            <a:bodyPr anchor="t" rtlCol="false" tIns="0" lIns="0" bIns="0" rIns="0">
              <a:spAutoFit/>
            </a:bodyPr>
            <a:lstStyle/>
            <a:p>
              <a:pPr algn="ctr">
                <a:lnSpc>
                  <a:spcPts val="6258"/>
                </a:lnSpc>
              </a:pPr>
              <a:r>
                <a:rPr lang="en-US" sz="4470">
                  <a:solidFill>
                    <a:srgbClr val="FFFFFF"/>
                  </a:solidFill>
                  <a:latin typeface="Marta Italics"/>
                </a:rPr>
                <a:t>Jive</a:t>
              </a:r>
            </a:p>
          </p:txBody>
        </p:sp>
      </p:grpSp>
      <p:pic>
        <p:nvPicPr>
          <p:cNvPr name="Picture 9" id="9"/>
          <p:cNvPicPr>
            <a:picLocks noChangeAspect="true"/>
          </p:cNvPicPr>
          <p:nvPr>
            <a:videoFile r:link="rId7"/>
          </p:nvPr>
        </p:nvPicPr>
        <p:blipFill>
          <a:blip r:embed="rId6"/>
          <a:stretch>
            <a:fillRect/>
          </a:stretch>
        </p:blipFill>
        <p:spPr>
          <a:xfrm rot="0">
            <a:off x="3657600" y="2943884"/>
            <a:ext cx="10972800" cy="6172199"/>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626827" y="728110"/>
            <a:ext cx="9034347" cy="1922362"/>
            <a:chOff x="0" y="0"/>
            <a:chExt cx="12045795" cy="2563149"/>
          </a:xfrm>
        </p:grpSpPr>
        <p:sp>
          <p:nvSpPr>
            <p:cNvPr name="TextBox 7" id="7"/>
            <p:cNvSpPr txBox="true"/>
            <p:nvPr/>
          </p:nvSpPr>
          <p:spPr>
            <a:xfrm rot="0">
              <a:off x="0" y="-57150"/>
              <a:ext cx="12045795" cy="1447529"/>
            </a:xfrm>
            <a:prstGeom prst="rect">
              <a:avLst/>
            </a:prstGeom>
          </p:spPr>
          <p:txBody>
            <a:bodyPr anchor="t" rtlCol="false" tIns="0" lIns="0" bIns="0" rIns="0">
              <a:spAutoFit/>
            </a:bodyPr>
            <a:lstStyle/>
            <a:p>
              <a:pPr algn="ctr">
                <a:lnSpc>
                  <a:spcPts val="5279"/>
                </a:lnSpc>
              </a:pPr>
              <a:r>
                <a:rPr lang="en-US" sz="3910" spc="586">
                  <a:solidFill>
                    <a:srgbClr val="FFFFFF"/>
                  </a:solidFill>
                  <a:latin typeface="Montserrat Classic Bold"/>
                </a:rPr>
                <a:t>DANCIN' THE BOOGIE</a:t>
              </a:r>
            </a:p>
            <a:p>
              <a:pPr algn="ctr">
                <a:lnSpc>
                  <a:spcPts val="3524"/>
                </a:lnSpc>
              </a:pPr>
              <a:r>
                <a:rPr lang="en-US" sz="2610" spc="391">
                  <a:solidFill>
                    <a:srgbClr val="FFFFFF"/>
                  </a:solidFill>
                  <a:latin typeface="Montserrat Classic Bold"/>
                </a:rPr>
                <a:t>MAÉVA</a:t>
              </a:r>
              <a:r>
                <a:rPr lang="en-US" sz="2610" spc="391">
                  <a:solidFill>
                    <a:srgbClr val="FFFFFF"/>
                  </a:solidFill>
                  <a:latin typeface="Montserrat Classic Bold"/>
                </a:rPr>
                <a:t> &amp; WILLIAM</a:t>
              </a:r>
            </a:p>
          </p:txBody>
        </p:sp>
        <p:sp>
          <p:nvSpPr>
            <p:cNvPr name="TextBox 8" id="8"/>
            <p:cNvSpPr txBox="true"/>
            <p:nvPr/>
          </p:nvSpPr>
          <p:spPr>
            <a:xfrm rot="0">
              <a:off x="0" y="1762565"/>
              <a:ext cx="12045795" cy="800585"/>
            </a:xfrm>
            <a:prstGeom prst="rect">
              <a:avLst/>
            </a:prstGeom>
          </p:spPr>
          <p:txBody>
            <a:bodyPr anchor="t" rtlCol="false" tIns="0" lIns="0" bIns="0" rIns="0">
              <a:spAutoFit/>
            </a:bodyPr>
            <a:lstStyle/>
            <a:p>
              <a:pPr algn="ctr">
                <a:lnSpc>
                  <a:spcPts val="4998"/>
                </a:lnSpc>
              </a:pPr>
              <a:r>
                <a:rPr lang="en-US" sz="3570">
                  <a:solidFill>
                    <a:srgbClr val="FFFFFF"/>
                  </a:solidFill>
                  <a:latin typeface="Marta Italics"/>
                </a:rPr>
                <a:t>Boogie Woogie</a:t>
              </a:r>
            </a:p>
          </p:txBody>
        </p:sp>
      </p:grpSp>
      <p:pic>
        <p:nvPicPr>
          <p:cNvPr name="Picture 9" id="9"/>
          <p:cNvPicPr>
            <a:picLocks noChangeAspect="true"/>
          </p:cNvPicPr>
          <p:nvPr>
            <a:videoFile r:link="rId7"/>
          </p:nvPr>
        </p:nvPicPr>
        <p:blipFill>
          <a:blip r:embed="rId6"/>
          <a:stretch>
            <a:fillRect/>
          </a:stretch>
        </p:blipFill>
        <p:spPr>
          <a:xfrm rot="0">
            <a:off x="4764992" y="2970971"/>
            <a:ext cx="8758016" cy="6568514"/>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626827" y="777219"/>
            <a:ext cx="9034347" cy="1454685"/>
            <a:chOff x="0" y="0"/>
            <a:chExt cx="12045795" cy="1939579"/>
          </a:xfrm>
        </p:grpSpPr>
        <p:sp>
          <p:nvSpPr>
            <p:cNvPr name="TextBox 7" id="7"/>
            <p:cNvSpPr txBox="true"/>
            <p:nvPr/>
          </p:nvSpPr>
          <p:spPr>
            <a:xfrm rot="0">
              <a:off x="0" y="-57150"/>
              <a:ext cx="12045795" cy="823959"/>
            </a:xfrm>
            <a:prstGeom prst="rect">
              <a:avLst/>
            </a:prstGeom>
          </p:spPr>
          <p:txBody>
            <a:bodyPr anchor="t" rtlCol="false" tIns="0" lIns="0" bIns="0" rIns="0">
              <a:spAutoFit/>
            </a:bodyPr>
            <a:lstStyle/>
            <a:p>
              <a:pPr algn="ctr">
                <a:lnSpc>
                  <a:spcPts val="5144"/>
                </a:lnSpc>
              </a:pPr>
              <a:r>
                <a:rPr lang="en-US" sz="3810" spc="571">
                  <a:solidFill>
                    <a:srgbClr val="FFFFFF"/>
                  </a:solidFill>
                  <a:latin typeface="Montserrat Classic Bold"/>
                </a:rPr>
                <a:t>BRENNAR &amp; AUTUMN</a:t>
              </a:r>
            </a:p>
          </p:txBody>
        </p:sp>
        <p:sp>
          <p:nvSpPr>
            <p:cNvPr name="TextBox 8" id="8"/>
            <p:cNvSpPr txBox="true"/>
            <p:nvPr/>
          </p:nvSpPr>
          <p:spPr>
            <a:xfrm rot="0">
              <a:off x="0" y="1138995"/>
              <a:ext cx="12045795" cy="800585"/>
            </a:xfrm>
            <a:prstGeom prst="rect">
              <a:avLst/>
            </a:prstGeom>
          </p:spPr>
          <p:txBody>
            <a:bodyPr anchor="t" rtlCol="false" tIns="0" lIns="0" bIns="0" rIns="0">
              <a:spAutoFit/>
            </a:bodyPr>
            <a:lstStyle/>
            <a:p>
              <a:pPr algn="ctr">
                <a:lnSpc>
                  <a:spcPts val="4998"/>
                </a:lnSpc>
              </a:pPr>
              <a:r>
                <a:rPr lang="en-US" sz="3570">
                  <a:solidFill>
                    <a:srgbClr val="FFFFFF"/>
                  </a:solidFill>
                  <a:latin typeface="Marta Italics"/>
                </a:rPr>
                <a:t>Carolina Shag</a:t>
              </a:r>
            </a:p>
          </p:txBody>
        </p:sp>
      </p:grpSp>
      <p:pic>
        <p:nvPicPr>
          <p:cNvPr name="Picture 9" id="9"/>
          <p:cNvPicPr>
            <a:picLocks noChangeAspect="true"/>
          </p:cNvPicPr>
          <p:nvPr>
            <a:videoFile r:link="rId7"/>
          </p:nvPr>
        </p:nvPicPr>
        <p:blipFill>
          <a:blip r:embed="rId6"/>
          <a:stretch>
            <a:fillRect/>
          </a:stretch>
        </p:blipFill>
        <p:spPr>
          <a:xfrm rot="0">
            <a:off x="3171967" y="2539764"/>
            <a:ext cx="11944066" cy="6718536"/>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TextBox 2" id="2"/>
          <p:cNvSpPr txBox="true"/>
          <p:nvPr/>
        </p:nvSpPr>
        <p:spPr>
          <a:xfrm rot="0">
            <a:off x="3031155" y="1664294"/>
            <a:ext cx="7098482" cy="1967041"/>
          </a:xfrm>
          <a:prstGeom prst="rect">
            <a:avLst/>
          </a:prstGeom>
        </p:spPr>
        <p:txBody>
          <a:bodyPr anchor="t" rtlCol="false" tIns="0" lIns="0" bIns="0" rIns="0">
            <a:spAutoFit/>
          </a:bodyPr>
          <a:lstStyle/>
          <a:p>
            <a:pPr algn="ctr">
              <a:lnSpc>
                <a:spcPts val="16070"/>
              </a:lnSpc>
            </a:pPr>
            <a:r>
              <a:rPr lang="en-US" sz="11478">
                <a:solidFill>
                  <a:srgbClr val="FFFFFF"/>
                </a:solidFill>
                <a:latin typeface="Canva Sans Bold"/>
              </a:rPr>
              <a:t>History of</a:t>
            </a:r>
          </a:p>
        </p:txBody>
      </p:sp>
      <p:sp>
        <p:nvSpPr>
          <p:cNvPr name="TextBox 3" id="3"/>
          <p:cNvSpPr txBox="true"/>
          <p:nvPr/>
        </p:nvSpPr>
        <p:spPr>
          <a:xfrm rot="-449580">
            <a:off x="1787928" y="2071656"/>
            <a:ext cx="20248179" cy="3808301"/>
          </a:xfrm>
          <a:prstGeom prst="rect">
            <a:avLst/>
          </a:prstGeom>
        </p:spPr>
        <p:txBody>
          <a:bodyPr anchor="t" rtlCol="false" tIns="0" lIns="0" bIns="0" rIns="0">
            <a:spAutoFit/>
          </a:bodyPr>
          <a:lstStyle/>
          <a:p>
            <a:pPr algn="ctr">
              <a:lnSpc>
                <a:spcPts val="30334"/>
              </a:lnSpc>
            </a:pPr>
            <a:r>
              <a:rPr lang="en-US" sz="24267">
                <a:solidFill>
                  <a:srgbClr val="FFFFFF"/>
                </a:solidFill>
                <a:latin typeface="Moontime"/>
              </a:rPr>
              <a:t>Swing</a:t>
            </a:r>
          </a:p>
        </p:txBody>
      </p:sp>
      <p:sp>
        <p:nvSpPr>
          <p:cNvPr name="Freeform 4" id="4"/>
          <p:cNvSpPr/>
          <p:nvPr/>
        </p:nvSpPr>
        <p:spPr>
          <a:xfrm flipH="false" flipV="false" rot="0">
            <a:off x="575429" y="2757352"/>
            <a:ext cx="7783979" cy="7278020"/>
          </a:xfrm>
          <a:custGeom>
            <a:avLst/>
            <a:gdLst/>
            <a:ahLst/>
            <a:cxnLst/>
            <a:rect r="r" b="b" t="t" l="l"/>
            <a:pathLst>
              <a:path h="7278020" w="7783979">
                <a:moveTo>
                  <a:pt x="0" y="0"/>
                </a:moveTo>
                <a:lnTo>
                  <a:pt x="7783979" y="0"/>
                </a:lnTo>
                <a:lnTo>
                  <a:pt x="7783979" y="7278020"/>
                </a:lnTo>
                <a:lnTo>
                  <a:pt x="0" y="72780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467135">
            <a:off x="12862293" y="-1028700"/>
            <a:ext cx="4137367" cy="4114800"/>
          </a:xfrm>
          <a:custGeom>
            <a:avLst/>
            <a:gdLst/>
            <a:ahLst/>
            <a:cxnLst/>
            <a:rect r="r" b="b" t="t" l="l"/>
            <a:pathLst>
              <a:path h="4114800" w="4137367">
                <a:moveTo>
                  <a:pt x="0" y="0"/>
                </a:moveTo>
                <a:lnTo>
                  <a:pt x="4137368" y="0"/>
                </a:lnTo>
                <a:lnTo>
                  <a:pt x="413736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9869" y="-1600958"/>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693314">
            <a:off x="15556445" y="52104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311156">
            <a:off x="13699032" y="1691353"/>
            <a:ext cx="3965638" cy="4114800"/>
          </a:xfrm>
          <a:custGeom>
            <a:avLst/>
            <a:gdLst/>
            <a:ahLst/>
            <a:cxnLst/>
            <a:rect r="r" b="b" t="t" l="l"/>
            <a:pathLst>
              <a:path h="4114800" w="3965638">
                <a:moveTo>
                  <a:pt x="0" y="0"/>
                </a:moveTo>
                <a:lnTo>
                  <a:pt x="3965639" y="0"/>
                </a:lnTo>
                <a:lnTo>
                  <a:pt x="396563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10458">
            <a:off x="-1109418" y="6695278"/>
            <a:ext cx="4940225" cy="5126044"/>
          </a:xfrm>
          <a:custGeom>
            <a:avLst/>
            <a:gdLst/>
            <a:ahLst/>
            <a:cxnLst/>
            <a:rect r="r" b="b" t="t" l="l"/>
            <a:pathLst>
              <a:path h="5126044" w="4940225">
                <a:moveTo>
                  <a:pt x="0" y="0"/>
                </a:moveTo>
                <a:lnTo>
                  <a:pt x="4940224" y="0"/>
                </a:lnTo>
                <a:lnTo>
                  <a:pt x="4940224" y="5126044"/>
                </a:lnTo>
                <a:lnTo>
                  <a:pt x="0" y="51260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948766" y="2726048"/>
            <a:ext cx="7783979" cy="7278020"/>
          </a:xfrm>
          <a:custGeom>
            <a:avLst/>
            <a:gdLst/>
            <a:ahLst/>
            <a:cxnLst/>
            <a:rect r="r" b="b" t="t" l="l"/>
            <a:pathLst>
              <a:path h="7278020" w="7783979">
                <a:moveTo>
                  <a:pt x="0" y="0"/>
                </a:moveTo>
                <a:lnTo>
                  <a:pt x="7783979" y="0"/>
                </a:lnTo>
                <a:lnTo>
                  <a:pt x="7783979" y="7278020"/>
                </a:lnTo>
                <a:lnTo>
                  <a:pt x="0" y="7278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692165">
            <a:off x="3773729" y="4670678"/>
            <a:ext cx="2350073" cy="2438467"/>
          </a:xfrm>
          <a:custGeom>
            <a:avLst/>
            <a:gdLst/>
            <a:ahLst/>
            <a:cxnLst/>
            <a:rect r="r" b="b" t="t" l="l"/>
            <a:pathLst>
              <a:path h="2438467" w="2350073">
                <a:moveTo>
                  <a:pt x="0" y="0"/>
                </a:moveTo>
                <a:lnTo>
                  <a:pt x="2350073" y="0"/>
                </a:lnTo>
                <a:lnTo>
                  <a:pt x="2350073" y="2438467"/>
                </a:lnTo>
                <a:lnTo>
                  <a:pt x="0" y="24384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320362">
            <a:off x="9770457" y="6515210"/>
            <a:ext cx="3965638" cy="4114800"/>
          </a:xfrm>
          <a:custGeom>
            <a:avLst/>
            <a:gdLst/>
            <a:ahLst/>
            <a:cxnLst/>
            <a:rect r="r" b="b" t="t" l="l"/>
            <a:pathLst>
              <a:path h="4114800" w="3965638">
                <a:moveTo>
                  <a:pt x="0" y="0"/>
                </a:moveTo>
                <a:lnTo>
                  <a:pt x="3965639" y="0"/>
                </a:lnTo>
                <a:lnTo>
                  <a:pt x="39656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360850" y="1134836"/>
            <a:ext cx="14462595" cy="3125274"/>
          </a:xfrm>
          <a:prstGeom prst="rect">
            <a:avLst/>
          </a:prstGeom>
        </p:spPr>
        <p:txBody>
          <a:bodyPr anchor="t" rtlCol="false" tIns="0" lIns="0" bIns="0" rIns="0">
            <a:spAutoFit/>
          </a:bodyPr>
          <a:lstStyle/>
          <a:p>
            <a:pPr>
              <a:lnSpc>
                <a:spcPts val="4140"/>
              </a:lnSpc>
            </a:pPr>
            <a:r>
              <a:rPr lang="en-US" sz="2957">
                <a:solidFill>
                  <a:srgbClr val="FFFFFF"/>
                </a:solidFill>
                <a:latin typeface="Canva Sans Bold"/>
              </a:rPr>
              <a:t>The history of swing dance is a lively and rhythmic journey that mirrors the cultural and musical evolution of the 20th century. Swing dance emerged as a vibrant and exuberant dance form during the swing era, which spanned roughly from the 1920s to the 1940s. It evolved alongside the energetic music of the same name, characterized by its syncopated rhythms and big band orchestration.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844379" y="1231210"/>
            <a:ext cx="15159078" cy="8560531"/>
          </a:xfrm>
          <a:prstGeom prst="rect">
            <a:avLst/>
          </a:prstGeom>
        </p:spPr>
        <p:txBody>
          <a:bodyPr anchor="t" rtlCol="false" tIns="0" lIns="0" bIns="0" rIns="0">
            <a:spAutoFit/>
          </a:bodyPr>
          <a:lstStyle/>
          <a:p>
            <a:pPr>
              <a:lnSpc>
                <a:spcPts val="3809"/>
              </a:lnSpc>
            </a:pPr>
            <a:r>
              <a:rPr lang="en-US" sz="2721">
                <a:solidFill>
                  <a:srgbClr val="FFFFFF"/>
                </a:solidFill>
                <a:latin typeface="Canva Sans Bold Italics"/>
              </a:rPr>
              <a:t>1. </a:t>
            </a:r>
            <a:r>
              <a:rPr lang="en-US" sz="2721" u="sng">
                <a:solidFill>
                  <a:srgbClr val="FFFFFF"/>
                </a:solidFill>
                <a:latin typeface="Canva Sans Bold Italics"/>
              </a:rPr>
              <a:t>Origins and Early Influences (Late 19th to Early 20th Century):</a:t>
            </a:r>
          </a:p>
          <a:p>
            <a:pPr>
              <a:lnSpc>
                <a:spcPts val="3809"/>
              </a:lnSpc>
            </a:pPr>
          </a:p>
          <a:p>
            <a:pPr marL="587508" indent="-293754" lvl="1">
              <a:lnSpc>
                <a:spcPts val="3809"/>
              </a:lnSpc>
              <a:buFont typeface="Arial"/>
              <a:buChar char="•"/>
            </a:pPr>
            <a:r>
              <a:rPr lang="en-US" sz="2721">
                <a:solidFill>
                  <a:srgbClr val="FFFFFF"/>
                </a:solidFill>
                <a:latin typeface="Canva Sans Bold"/>
              </a:rPr>
              <a:t>Swing dance has its roots in </a:t>
            </a:r>
            <a:r>
              <a:rPr lang="en-US" sz="2721">
                <a:solidFill>
                  <a:srgbClr val="FFFFFF"/>
                </a:solidFill>
                <a:latin typeface="Canva Sans Bold"/>
              </a:rPr>
              <a:t>African American dance forms, including the Charleston and the Lindy Hop, which were danced to ragtime and early jazz music.</a:t>
            </a:r>
          </a:p>
          <a:p>
            <a:pPr>
              <a:lnSpc>
                <a:spcPts val="3809"/>
              </a:lnSpc>
            </a:pPr>
          </a:p>
          <a:p>
            <a:pPr marL="587508" indent="-293754" lvl="1">
              <a:lnSpc>
                <a:spcPts val="3809"/>
              </a:lnSpc>
              <a:buFont typeface="Arial"/>
              <a:buChar char="•"/>
            </a:pPr>
            <a:r>
              <a:rPr lang="en-US" sz="2721">
                <a:solidFill>
                  <a:srgbClr val="FFFFFF"/>
                </a:solidFill>
                <a:latin typeface="Canva Sans Bold"/>
              </a:rPr>
              <a:t>The Charleston, with its energetic and syncopated steps, gained popularity in the 1920s and laid the foundation for future swing dances.</a:t>
            </a:r>
          </a:p>
          <a:p>
            <a:pPr>
              <a:lnSpc>
                <a:spcPts val="3809"/>
              </a:lnSpc>
            </a:pPr>
          </a:p>
          <a:p>
            <a:pPr>
              <a:lnSpc>
                <a:spcPts val="3809"/>
              </a:lnSpc>
            </a:pPr>
            <a:r>
              <a:rPr lang="en-US" sz="2721">
                <a:solidFill>
                  <a:srgbClr val="FFFFFF"/>
                </a:solidFill>
                <a:latin typeface="Canva Sans Bold Italics"/>
              </a:rPr>
              <a:t>2. </a:t>
            </a:r>
            <a:r>
              <a:rPr lang="en-US" sz="2721" u="sng">
                <a:solidFill>
                  <a:srgbClr val="FFFFFF"/>
                </a:solidFill>
                <a:latin typeface="Canva Sans Bold Italics"/>
              </a:rPr>
              <a:t>The Birth of Lindy Hop (1920s):</a:t>
            </a:r>
          </a:p>
          <a:p>
            <a:pPr>
              <a:lnSpc>
                <a:spcPts val="3809"/>
              </a:lnSpc>
            </a:pPr>
          </a:p>
          <a:p>
            <a:pPr marL="587508" indent="-293754" lvl="1">
              <a:lnSpc>
                <a:spcPts val="3809"/>
              </a:lnSpc>
              <a:buFont typeface="Arial"/>
              <a:buChar char="•"/>
            </a:pPr>
            <a:r>
              <a:rPr lang="en-US" sz="2721">
                <a:solidFill>
                  <a:srgbClr val="FFFFFF"/>
                </a:solidFill>
                <a:latin typeface="Canva Sans Bold"/>
              </a:rPr>
              <a:t>The Lindy Hop, often referred to simply as the "Lindy," emerged in Harlem, New York City, during the late 1920s. It is named after Charles Lindbergh's transatlantic flight, which was a major cultural event at the time.</a:t>
            </a:r>
          </a:p>
          <a:p>
            <a:pPr>
              <a:lnSpc>
                <a:spcPts val="3809"/>
              </a:lnSpc>
            </a:pPr>
          </a:p>
          <a:p>
            <a:pPr marL="587508" indent="-293754" lvl="1">
              <a:lnSpc>
                <a:spcPts val="3809"/>
              </a:lnSpc>
              <a:buFont typeface="Arial"/>
              <a:buChar char="•"/>
            </a:pPr>
            <a:r>
              <a:rPr lang="en-US" sz="2721">
                <a:solidFill>
                  <a:srgbClr val="FFFFFF"/>
                </a:solidFill>
                <a:latin typeface="Canva Sans Bold"/>
              </a:rPr>
              <a:t>Lindy Hop combined elements of partner dancing, solo movement, and improvisation. It incorporated the Charleston's kicks and taps while introducing more complex partner interactions and dynamic movements.</a:t>
            </a:r>
          </a:p>
          <a:p>
            <a:pPr>
              <a:lnSpc>
                <a:spcPts val="380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48039">
            <a:off x="12514245" y="-86281"/>
            <a:ext cx="5322741" cy="5522948"/>
          </a:xfrm>
          <a:custGeom>
            <a:avLst/>
            <a:gdLst/>
            <a:ahLst/>
            <a:cxnLst/>
            <a:rect r="r" b="b" t="t" l="l"/>
            <a:pathLst>
              <a:path h="5522948" w="5322741">
                <a:moveTo>
                  <a:pt x="0" y="0"/>
                </a:moveTo>
                <a:lnTo>
                  <a:pt x="5322741" y="0"/>
                </a:lnTo>
                <a:lnTo>
                  <a:pt x="5322741" y="5522948"/>
                </a:lnTo>
                <a:lnTo>
                  <a:pt x="0" y="5522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4100" y="2713873"/>
            <a:ext cx="21338688" cy="8891297"/>
            <a:chOff x="0" y="0"/>
            <a:chExt cx="28451584" cy="11855062"/>
          </a:xfrm>
        </p:grpSpPr>
        <p:sp>
          <p:nvSpPr>
            <p:cNvPr name="Freeform 5" id="5"/>
            <p:cNvSpPr/>
            <p:nvPr/>
          </p:nvSpPr>
          <p:spPr>
            <a:xfrm flipH="false" flipV="false" rot="-1256426">
              <a:off x="1081555" y="1025037"/>
              <a:ext cx="7096988" cy="7363931"/>
            </a:xfrm>
            <a:custGeom>
              <a:avLst/>
              <a:gdLst/>
              <a:ahLst/>
              <a:cxnLst/>
              <a:rect r="r" b="b" t="t" l="l"/>
              <a:pathLst>
                <a:path h="7363931" w="7096988">
                  <a:moveTo>
                    <a:pt x="0" y="0"/>
                  </a:moveTo>
                  <a:lnTo>
                    <a:pt x="7096988" y="0"/>
                  </a:lnTo>
                  <a:lnTo>
                    <a:pt x="7096988" y="7363931"/>
                  </a:lnTo>
                  <a:lnTo>
                    <a:pt x="0" y="73639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693314">
              <a:off x="22449515" y="3857570"/>
              <a:ext cx="5880795" cy="7908160"/>
            </a:xfrm>
            <a:custGeom>
              <a:avLst/>
              <a:gdLst/>
              <a:ahLst/>
              <a:cxnLst/>
              <a:rect r="r" b="b" t="t" l="l"/>
              <a:pathLst>
                <a:path h="7908160" w="5880795">
                  <a:moveTo>
                    <a:pt x="0" y="0"/>
                  </a:moveTo>
                  <a:lnTo>
                    <a:pt x="5880796" y="0"/>
                  </a:lnTo>
                  <a:lnTo>
                    <a:pt x="5880796" y="7908160"/>
                  </a:lnTo>
                  <a:lnTo>
                    <a:pt x="0" y="79081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1611863" y="881460"/>
            <a:ext cx="15647437" cy="9260032"/>
          </a:xfrm>
          <a:prstGeom prst="rect">
            <a:avLst/>
          </a:prstGeom>
        </p:spPr>
        <p:txBody>
          <a:bodyPr anchor="t" rtlCol="false" tIns="0" lIns="0" bIns="0" rIns="0">
            <a:spAutoFit/>
          </a:bodyPr>
          <a:lstStyle/>
          <a:p>
            <a:pPr>
              <a:lnSpc>
                <a:spcPts val="3529"/>
              </a:lnSpc>
            </a:pPr>
            <a:r>
              <a:rPr lang="en-US" sz="2521">
                <a:solidFill>
                  <a:srgbClr val="FFFFFF"/>
                </a:solidFill>
                <a:latin typeface="Canva Sans Bold Italics"/>
              </a:rPr>
              <a:t>3. The Sw</a:t>
            </a:r>
            <a:r>
              <a:rPr lang="en-US" sz="2521" u="none">
                <a:solidFill>
                  <a:srgbClr val="FFFFFF"/>
                </a:solidFill>
                <a:latin typeface="Canva Sans Bold Italics"/>
              </a:rPr>
              <a:t>in</a:t>
            </a:r>
            <a:r>
              <a:rPr lang="en-US" sz="2521">
                <a:solidFill>
                  <a:srgbClr val="FFFFFF"/>
                </a:solidFill>
                <a:latin typeface="Canva Sans Bold Italics"/>
              </a:rPr>
              <a:t>g</a:t>
            </a:r>
            <a:r>
              <a:rPr lang="en-US" sz="2521" u="none">
                <a:solidFill>
                  <a:srgbClr val="FFFFFF"/>
                </a:solidFill>
                <a:latin typeface="Canva Sans Bold Italics"/>
              </a:rPr>
              <a:t> Er</a:t>
            </a:r>
            <a:r>
              <a:rPr lang="en-US" sz="2521">
                <a:solidFill>
                  <a:srgbClr val="FFFFFF"/>
                </a:solidFill>
                <a:latin typeface="Canva Sans Bold Italics"/>
              </a:rPr>
              <a:t>a</a:t>
            </a:r>
            <a:r>
              <a:rPr lang="en-US" sz="2521" u="none">
                <a:solidFill>
                  <a:srgbClr val="FFFFFF"/>
                </a:solidFill>
                <a:latin typeface="Canva Sans Bold Italics"/>
              </a:rPr>
              <a:t> (19</a:t>
            </a:r>
            <a:r>
              <a:rPr lang="en-US" sz="2521">
                <a:solidFill>
                  <a:srgbClr val="FFFFFF"/>
                </a:solidFill>
                <a:latin typeface="Canva Sans Bold Italics"/>
              </a:rPr>
              <a:t>30s-194</a:t>
            </a:r>
            <a:r>
              <a:rPr lang="en-US" sz="2521" u="none">
                <a:solidFill>
                  <a:srgbClr val="FFFFFF"/>
                </a:solidFill>
                <a:latin typeface="Canva Sans Bold Italics"/>
              </a:rPr>
              <a:t>0</a:t>
            </a:r>
            <a:r>
              <a:rPr lang="en-US" sz="2521">
                <a:solidFill>
                  <a:srgbClr val="FFFFFF"/>
                </a:solidFill>
                <a:latin typeface="Canva Sans Bold Italics"/>
              </a:rPr>
              <a:t>s</a:t>
            </a:r>
            <a:r>
              <a:rPr lang="en-US" sz="2521" u="none">
                <a:solidFill>
                  <a:srgbClr val="FFFFFF"/>
                </a:solidFill>
                <a:latin typeface="Canva Sans Bold Italics"/>
              </a:rPr>
              <a:t>):</a:t>
            </a:r>
          </a:p>
          <a:p>
            <a:pPr>
              <a:lnSpc>
                <a:spcPts val="3529"/>
              </a:lnSpc>
            </a:pPr>
          </a:p>
          <a:p>
            <a:pPr marL="544371" indent="-272185" lvl="1">
              <a:lnSpc>
                <a:spcPts val="3529"/>
              </a:lnSpc>
              <a:buFont typeface="Arial"/>
              <a:buChar char="•"/>
            </a:pPr>
            <a:r>
              <a:rPr lang="en-US" sz="2521">
                <a:solidFill>
                  <a:srgbClr val="FFFFFF"/>
                </a:solidFill>
                <a:latin typeface="Canva Sans Bold Italics"/>
              </a:rPr>
              <a:t>The s</a:t>
            </a:r>
            <a:r>
              <a:rPr lang="en-US" sz="2521">
                <a:solidFill>
                  <a:srgbClr val="FFFFFF"/>
                </a:solidFill>
                <a:latin typeface="Canva Sans Bold Italics"/>
              </a:rPr>
              <a:t>wing era, marked by the G</a:t>
            </a:r>
            <a:r>
              <a:rPr lang="en-US" sz="2521">
                <a:solidFill>
                  <a:srgbClr val="FFFFFF"/>
                </a:solidFill>
                <a:latin typeface="Canva Sans Bold Italics"/>
              </a:rPr>
              <a:t>reat Depression and World War II, saw the rise of swing music and the swing dance craze.</a:t>
            </a:r>
          </a:p>
          <a:p>
            <a:pPr>
              <a:lnSpc>
                <a:spcPts val="3529"/>
              </a:lnSpc>
            </a:pPr>
          </a:p>
          <a:p>
            <a:pPr marL="544371" indent="-272185" lvl="1">
              <a:lnSpc>
                <a:spcPts val="3529"/>
              </a:lnSpc>
              <a:buFont typeface="Arial"/>
              <a:buChar char="•"/>
            </a:pPr>
            <a:r>
              <a:rPr lang="en-US" sz="2521">
                <a:solidFill>
                  <a:srgbClr val="FFFFFF"/>
                </a:solidFill>
                <a:latin typeface="Canva Sans Bold Italics"/>
              </a:rPr>
              <a:t>Ballrooms and dance halls across the United States became hotspots for swing dancing to t</a:t>
            </a:r>
            <a:r>
              <a:rPr lang="en-US" sz="2521" u="none">
                <a:solidFill>
                  <a:srgbClr val="FFFFFF"/>
                </a:solidFill>
                <a:latin typeface="Canva Sans Bold Italics"/>
              </a:rPr>
              <a:t>he t</a:t>
            </a:r>
            <a:r>
              <a:rPr lang="en-US" sz="2521">
                <a:solidFill>
                  <a:srgbClr val="FFFFFF"/>
                </a:solidFill>
                <a:latin typeface="Canva Sans Bold Italics"/>
              </a:rPr>
              <a:t>unes</a:t>
            </a:r>
            <a:r>
              <a:rPr lang="en-US" sz="2521" u="none">
                <a:solidFill>
                  <a:srgbClr val="FFFFFF"/>
                </a:solidFill>
                <a:latin typeface="Canva Sans Bold Italics"/>
              </a:rPr>
              <a:t> of i</a:t>
            </a:r>
            <a:r>
              <a:rPr lang="en-US" sz="2521">
                <a:solidFill>
                  <a:srgbClr val="FFFFFF"/>
                </a:solidFill>
                <a:latin typeface="Canva Sans Bold Italics"/>
              </a:rPr>
              <a:t>co</a:t>
            </a:r>
            <a:r>
              <a:rPr lang="en-US" sz="2521" u="none">
                <a:solidFill>
                  <a:srgbClr val="FFFFFF"/>
                </a:solidFill>
                <a:latin typeface="Canva Sans Bold Italics"/>
              </a:rPr>
              <a:t>n</a:t>
            </a:r>
            <a:r>
              <a:rPr lang="en-US" sz="2521">
                <a:solidFill>
                  <a:srgbClr val="FFFFFF"/>
                </a:solidFill>
                <a:latin typeface="Canva Sans Bold Italics"/>
              </a:rPr>
              <a:t>ic</a:t>
            </a:r>
            <a:r>
              <a:rPr lang="en-US" sz="2521" u="none">
                <a:solidFill>
                  <a:srgbClr val="FFFFFF"/>
                </a:solidFill>
                <a:latin typeface="Canva Sans Bold Italics"/>
              </a:rPr>
              <a:t> </a:t>
            </a:r>
            <a:r>
              <a:rPr lang="en-US" sz="2521">
                <a:solidFill>
                  <a:srgbClr val="FFFFFF"/>
                </a:solidFill>
                <a:latin typeface="Canva Sans Bold Italics"/>
              </a:rPr>
              <a:t>big</a:t>
            </a:r>
            <a:r>
              <a:rPr lang="en-US" sz="2521" u="none">
                <a:solidFill>
                  <a:srgbClr val="FFFFFF"/>
                </a:solidFill>
                <a:latin typeface="Canva Sans Bold Italics"/>
              </a:rPr>
              <a:t> </a:t>
            </a:r>
            <a:r>
              <a:rPr lang="en-US" sz="2521">
                <a:solidFill>
                  <a:srgbClr val="FFFFFF"/>
                </a:solidFill>
                <a:latin typeface="Canva Sans Bold Italics"/>
              </a:rPr>
              <a:t>bands, such as those led by Benny Goodman, Duke Ellington, and Count Basie.</a:t>
            </a:r>
          </a:p>
          <a:p>
            <a:pPr>
              <a:lnSpc>
                <a:spcPts val="3529"/>
              </a:lnSpc>
            </a:pPr>
          </a:p>
          <a:p>
            <a:pPr marL="544371" indent="-272185" lvl="1">
              <a:lnSpc>
                <a:spcPts val="3529"/>
              </a:lnSpc>
              <a:buFont typeface="Arial"/>
              <a:buChar char="•"/>
            </a:pPr>
            <a:r>
              <a:rPr lang="en-US" sz="2521">
                <a:solidFill>
                  <a:srgbClr val="FFFFFF"/>
                </a:solidFill>
                <a:latin typeface="Canva Sans Bold Italics"/>
              </a:rPr>
              <a:t>Dances like the Jitterbug, Balboa, and Collegiate Shag also gained popularity during this period, contributing to the diverse array of swing dance styles.</a:t>
            </a:r>
          </a:p>
          <a:p>
            <a:pPr>
              <a:lnSpc>
                <a:spcPts val="3529"/>
              </a:lnSpc>
            </a:pPr>
          </a:p>
          <a:p>
            <a:pPr>
              <a:lnSpc>
                <a:spcPts val="3529"/>
              </a:lnSpc>
            </a:pPr>
            <a:r>
              <a:rPr lang="en-US" sz="2521">
                <a:solidFill>
                  <a:srgbClr val="FFFFFF"/>
                </a:solidFill>
                <a:latin typeface="Canva Sans Bold Italics"/>
              </a:rPr>
              <a:t>4. Hollywood and Pop Culture (1930s-1940s):</a:t>
            </a:r>
          </a:p>
          <a:p>
            <a:pPr>
              <a:lnSpc>
                <a:spcPts val="3529"/>
              </a:lnSpc>
            </a:pPr>
          </a:p>
          <a:p>
            <a:pPr marL="544371" indent="-272185" lvl="1">
              <a:lnSpc>
                <a:spcPts val="3529"/>
              </a:lnSpc>
              <a:buFont typeface="Arial"/>
              <a:buChar char="•"/>
            </a:pPr>
            <a:r>
              <a:rPr lang="en-US" sz="2521">
                <a:solidFill>
                  <a:srgbClr val="FFFFFF"/>
                </a:solidFill>
                <a:latin typeface="Canva Sans Bold Italics"/>
              </a:rPr>
              <a:t>Swing dance became a cultural phenomenon, largely due to its portrayal in Hollywood films and on stage.</a:t>
            </a:r>
          </a:p>
          <a:p>
            <a:pPr>
              <a:lnSpc>
                <a:spcPts val="3529"/>
              </a:lnSpc>
            </a:pPr>
          </a:p>
          <a:p>
            <a:pPr marL="544371" indent="-272185" lvl="1">
              <a:lnSpc>
                <a:spcPts val="3529"/>
              </a:lnSpc>
              <a:buFont typeface="Arial"/>
              <a:buChar char="•"/>
            </a:pPr>
            <a:r>
              <a:rPr lang="en-US" sz="2521">
                <a:solidFill>
                  <a:srgbClr val="FFFFFF"/>
                </a:solidFill>
                <a:latin typeface="Canva Sans Bold Italics"/>
              </a:rPr>
              <a:t>Dancers like Frankie Manning and Norma Miller gained recognition for their innovative Lindy Hop routines and performances in movies, solidifying the Lindy's place in popular culture.</a:t>
            </a:r>
          </a:p>
          <a:p>
            <a:pPr>
              <a:lnSpc>
                <a:spcPts val="3529"/>
              </a:lnSpc>
            </a:pPr>
          </a:p>
          <a:p>
            <a:pPr>
              <a:lnSpc>
                <a:spcPts val="3529"/>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626827" y="869327"/>
            <a:ext cx="9034347" cy="1960371"/>
            <a:chOff x="0" y="0"/>
            <a:chExt cx="12045795" cy="2613828"/>
          </a:xfrm>
        </p:grpSpPr>
        <p:sp>
          <p:nvSpPr>
            <p:cNvPr name="TextBox 7" id="7"/>
            <p:cNvSpPr txBox="true"/>
            <p:nvPr/>
          </p:nvSpPr>
          <p:spPr>
            <a:xfrm rot="0">
              <a:off x="0" y="-66675"/>
              <a:ext cx="12045795" cy="1624694"/>
            </a:xfrm>
            <a:prstGeom prst="rect">
              <a:avLst/>
            </a:prstGeom>
          </p:spPr>
          <p:txBody>
            <a:bodyPr anchor="t" rtlCol="false" tIns="0" lIns="0" bIns="0" rIns="0">
              <a:spAutoFit/>
            </a:bodyPr>
            <a:lstStyle/>
            <a:p>
              <a:pPr algn="ctr">
                <a:lnSpc>
                  <a:spcPts val="6359"/>
                </a:lnSpc>
              </a:pPr>
              <a:r>
                <a:rPr lang="en-US" sz="4710" spc="706">
                  <a:solidFill>
                    <a:srgbClr val="FFFFFF"/>
                  </a:solidFill>
                  <a:latin typeface="Montserrat Classic Bold"/>
                </a:rPr>
                <a:t>A DAY AT THE RACES</a:t>
              </a:r>
            </a:p>
            <a:p>
              <a:pPr algn="ctr">
                <a:lnSpc>
                  <a:spcPts val="3524"/>
                </a:lnSpc>
              </a:pPr>
              <a:r>
                <a:rPr lang="en-US" sz="2610" spc="391">
                  <a:solidFill>
                    <a:srgbClr val="FFFFFF"/>
                  </a:solidFill>
                  <a:latin typeface="Montserrat Classic Bold"/>
                </a:rPr>
                <a:t>HOLLYWOOD</a:t>
              </a:r>
            </a:p>
          </p:txBody>
        </p:sp>
        <p:sp>
          <p:nvSpPr>
            <p:cNvPr name="TextBox 8" id="8"/>
            <p:cNvSpPr txBox="true"/>
            <p:nvPr/>
          </p:nvSpPr>
          <p:spPr>
            <a:xfrm rot="0">
              <a:off x="0" y="1949255"/>
              <a:ext cx="12045795" cy="664573"/>
            </a:xfrm>
            <a:prstGeom prst="rect">
              <a:avLst/>
            </a:prstGeom>
          </p:spPr>
          <p:txBody>
            <a:bodyPr anchor="t" rtlCol="false" tIns="0" lIns="0" bIns="0" rIns="0">
              <a:spAutoFit/>
            </a:bodyPr>
            <a:lstStyle/>
            <a:p>
              <a:pPr algn="ctr">
                <a:lnSpc>
                  <a:spcPts val="4158"/>
                </a:lnSpc>
              </a:pPr>
              <a:r>
                <a:rPr lang="en-US" sz="2970">
                  <a:solidFill>
                    <a:srgbClr val="FFFFFF"/>
                  </a:solidFill>
                  <a:latin typeface="Marta Italics"/>
                </a:rPr>
                <a:t>Whitey's Lindy Hoppers Incl. Norma Miller</a:t>
              </a:r>
            </a:p>
          </p:txBody>
        </p:sp>
      </p:grpSp>
      <p:pic>
        <p:nvPicPr>
          <p:cNvPr name="Picture 9" id="9"/>
          <p:cNvPicPr>
            <a:picLocks noChangeAspect="true"/>
          </p:cNvPicPr>
          <p:nvPr>
            <a:videoFile r:link="rId7"/>
          </p:nvPr>
        </p:nvPicPr>
        <p:blipFill>
          <a:blip r:embed="rId6"/>
          <a:stretch>
            <a:fillRect/>
          </a:stretch>
        </p:blipFill>
        <p:spPr>
          <a:xfrm rot="0">
            <a:off x="4115996" y="3443777"/>
            <a:ext cx="10056008" cy="5656504"/>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201900"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028700" y="720090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856878" y="3186020"/>
            <a:ext cx="12790947" cy="4655419"/>
          </a:xfrm>
          <a:prstGeom prst="rect">
            <a:avLst/>
          </a:prstGeom>
        </p:spPr>
        <p:txBody>
          <a:bodyPr anchor="t" rtlCol="false" tIns="0" lIns="0" bIns="0" rIns="0">
            <a:spAutoFit/>
          </a:bodyPr>
          <a:lstStyle/>
          <a:p>
            <a:pPr algn="ctr">
              <a:lnSpc>
                <a:spcPts val="6178"/>
              </a:lnSpc>
              <a:spcBef>
                <a:spcPct val="0"/>
              </a:spcBef>
            </a:pPr>
            <a:r>
              <a:rPr lang="en-US" sz="4413">
                <a:solidFill>
                  <a:srgbClr val="FFFBE1"/>
                </a:solidFill>
                <a:latin typeface="TAN Garland"/>
              </a:rPr>
              <a:t>Swing dance is a lively style of social dancing in which a dancer often lifts, spins and flips his or her partner. Considered both hip and cool, swing dancing is a favorite among social dancers of all ages.</a:t>
            </a:r>
          </a:p>
        </p:txBody>
      </p:sp>
      <p:sp>
        <p:nvSpPr>
          <p:cNvPr name="TextBox 5" id="5"/>
          <p:cNvSpPr txBox="true"/>
          <p:nvPr/>
        </p:nvSpPr>
        <p:spPr>
          <a:xfrm rot="0">
            <a:off x="2761628" y="1162711"/>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FFFBE1"/>
                </a:solidFill>
                <a:latin typeface="TAN Ashford"/>
              </a:rPr>
              <a:t>Swing</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9D2A2A"/>
        </a:solidFill>
      </p:bgPr>
    </p:bg>
    <p:spTree>
      <p:nvGrpSpPr>
        <p:cNvPr id="1" name=""/>
        <p:cNvGrpSpPr/>
        <p:nvPr/>
      </p:nvGrpSpPr>
      <p:grpSpPr>
        <a:xfrm>
          <a:off x="0" y="0"/>
          <a:ext cx="0" cy="0"/>
          <a:chOff x="0" y="0"/>
          <a:chExt cx="0" cy="0"/>
        </a:xfrm>
      </p:grpSpPr>
      <p:sp>
        <p:nvSpPr>
          <p:cNvPr name="TextBox 2" id="2"/>
          <p:cNvSpPr txBox="true"/>
          <p:nvPr/>
        </p:nvSpPr>
        <p:spPr>
          <a:xfrm rot="0">
            <a:off x="11903106" y="8511155"/>
            <a:ext cx="6865393" cy="1608590"/>
          </a:xfrm>
          <a:prstGeom prst="rect">
            <a:avLst/>
          </a:prstGeom>
        </p:spPr>
        <p:txBody>
          <a:bodyPr anchor="t" rtlCol="false" tIns="0" lIns="0" bIns="0" rIns="0">
            <a:spAutoFit/>
          </a:bodyPr>
          <a:lstStyle/>
          <a:p>
            <a:pPr algn="ctr">
              <a:lnSpc>
                <a:spcPts val="6166"/>
              </a:lnSpc>
            </a:pPr>
            <a:r>
              <a:rPr lang="en-US" sz="6166" spc="974">
                <a:solidFill>
                  <a:srgbClr val="FFFFFF"/>
                </a:solidFill>
                <a:latin typeface="HK Modular Bold Italics"/>
              </a:rPr>
              <a:t>SWING MUSIC</a:t>
            </a:r>
          </a:p>
        </p:txBody>
      </p:sp>
      <p:sp>
        <p:nvSpPr>
          <p:cNvPr name="TextBox 3" id="3"/>
          <p:cNvSpPr txBox="true"/>
          <p:nvPr/>
        </p:nvSpPr>
        <p:spPr>
          <a:xfrm rot="0">
            <a:off x="667337" y="539030"/>
            <a:ext cx="4070629" cy="1884764"/>
          </a:xfrm>
          <a:prstGeom prst="rect">
            <a:avLst/>
          </a:prstGeom>
        </p:spPr>
        <p:txBody>
          <a:bodyPr anchor="t" rtlCol="false" tIns="0" lIns="0" bIns="0" rIns="0">
            <a:spAutoFit/>
          </a:bodyPr>
          <a:lstStyle/>
          <a:p>
            <a:pPr algn="ctr">
              <a:lnSpc>
                <a:spcPts val="6234"/>
              </a:lnSpc>
            </a:pPr>
            <a:r>
              <a:rPr lang="en-US" sz="7793" spc="584">
                <a:solidFill>
                  <a:srgbClr val="94DD26"/>
                </a:solidFill>
                <a:latin typeface="Cooper Hewitt Heavy Italics"/>
              </a:rPr>
              <a:t>SWING MUSIC</a:t>
            </a:r>
          </a:p>
        </p:txBody>
      </p:sp>
      <p:sp>
        <p:nvSpPr>
          <p:cNvPr name="TextBox 4" id="4"/>
          <p:cNvSpPr txBox="true"/>
          <p:nvPr/>
        </p:nvSpPr>
        <p:spPr>
          <a:xfrm rot="0">
            <a:off x="7109685" y="2894205"/>
            <a:ext cx="4068630" cy="505640"/>
          </a:xfrm>
          <a:prstGeom prst="rect">
            <a:avLst/>
          </a:prstGeom>
        </p:spPr>
        <p:txBody>
          <a:bodyPr anchor="t" rtlCol="false" tIns="0" lIns="0" bIns="0" rIns="0">
            <a:spAutoFit/>
          </a:bodyPr>
          <a:lstStyle/>
          <a:p>
            <a:pPr algn="ctr" marL="0" indent="0" lvl="0">
              <a:lnSpc>
                <a:spcPts val="3757"/>
              </a:lnSpc>
              <a:spcBef>
                <a:spcPct val="0"/>
              </a:spcBef>
            </a:pPr>
            <a:r>
              <a:rPr lang="en-US" sz="3757" spc="157">
                <a:solidFill>
                  <a:srgbClr val="B76E22"/>
                </a:solidFill>
                <a:latin typeface="Alfa Slab One Bold"/>
              </a:rPr>
              <a:t>SWING MUSIC</a:t>
            </a:r>
          </a:p>
        </p:txBody>
      </p:sp>
      <p:sp>
        <p:nvSpPr>
          <p:cNvPr name="TextBox 5" id="5"/>
          <p:cNvSpPr txBox="true"/>
          <p:nvPr/>
        </p:nvSpPr>
        <p:spPr>
          <a:xfrm rot="0">
            <a:off x="4004635" y="3622864"/>
            <a:ext cx="10278730" cy="4479131"/>
          </a:xfrm>
          <a:prstGeom prst="rect">
            <a:avLst/>
          </a:prstGeom>
        </p:spPr>
        <p:txBody>
          <a:bodyPr anchor="t" rtlCol="false" tIns="0" lIns="0" bIns="0" rIns="0">
            <a:spAutoFit/>
          </a:bodyPr>
          <a:lstStyle/>
          <a:p>
            <a:pPr algn="ctr">
              <a:lnSpc>
                <a:spcPts val="5981"/>
              </a:lnSpc>
            </a:pPr>
            <a:r>
              <a:rPr lang="en-US" sz="4125">
                <a:solidFill>
                  <a:srgbClr val="FFFFFF"/>
                </a:solidFill>
                <a:latin typeface="Lustria"/>
              </a:rPr>
              <a:t>Swing music is a style of jazz that developed in the United States during the late 1920s and early 1930s. It became nationally popular from the mid-1930s. The name derived from its emphasis on the off-beat, or nominally weaker beat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TextBox 2" id="2"/>
          <p:cNvSpPr txBox="true"/>
          <p:nvPr/>
        </p:nvSpPr>
        <p:spPr>
          <a:xfrm rot="0">
            <a:off x="6246968" y="1444993"/>
            <a:ext cx="5794065" cy="2885169"/>
          </a:xfrm>
          <a:prstGeom prst="rect">
            <a:avLst/>
          </a:prstGeom>
        </p:spPr>
        <p:txBody>
          <a:bodyPr anchor="t" rtlCol="false" tIns="0" lIns="0" bIns="0" rIns="0">
            <a:spAutoFit/>
          </a:bodyPr>
          <a:lstStyle/>
          <a:p>
            <a:pPr algn="ctr">
              <a:lnSpc>
                <a:spcPts val="11595"/>
              </a:lnSpc>
            </a:pPr>
            <a:r>
              <a:rPr lang="en-US" sz="8282">
                <a:solidFill>
                  <a:srgbClr val="FFFFFF"/>
                </a:solidFill>
                <a:latin typeface="Canva Sans Bold"/>
              </a:rPr>
              <a:t>3 Common </a:t>
            </a:r>
          </a:p>
          <a:p>
            <a:pPr algn="ctr">
              <a:lnSpc>
                <a:spcPts val="11595"/>
              </a:lnSpc>
            </a:pPr>
            <a:r>
              <a:rPr lang="en-US" sz="8282">
                <a:solidFill>
                  <a:srgbClr val="FFFFFF"/>
                </a:solidFill>
                <a:latin typeface="Canva Sans Bold"/>
              </a:rPr>
              <a:t>Steps of</a:t>
            </a:r>
          </a:p>
        </p:txBody>
      </p:sp>
      <p:sp>
        <p:nvSpPr>
          <p:cNvPr name="TextBox 3" id="3"/>
          <p:cNvSpPr txBox="true"/>
          <p:nvPr/>
        </p:nvSpPr>
        <p:spPr>
          <a:xfrm rot="-449580">
            <a:off x="-4466078" y="3420187"/>
            <a:ext cx="27201583" cy="5114954"/>
          </a:xfrm>
          <a:prstGeom prst="rect">
            <a:avLst/>
          </a:prstGeom>
        </p:spPr>
        <p:txBody>
          <a:bodyPr anchor="t" rtlCol="false" tIns="0" lIns="0" bIns="0" rIns="0">
            <a:spAutoFit/>
          </a:bodyPr>
          <a:lstStyle/>
          <a:p>
            <a:pPr algn="ctr">
              <a:lnSpc>
                <a:spcPts val="40751"/>
              </a:lnSpc>
            </a:pPr>
            <a:r>
              <a:rPr lang="en-US" sz="32601">
                <a:solidFill>
                  <a:srgbClr val="FFFFFF"/>
                </a:solidFill>
                <a:latin typeface="Moontime"/>
              </a:rPr>
              <a:t>Swing</a:t>
            </a:r>
          </a:p>
        </p:txBody>
      </p:sp>
      <p:sp>
        <p:nvSpPr>
          <p:cNvPr name="Freeform 4" id="4"/>
          <p:cNvSpPr/>
          <p:nvPr/>
        </p:nvSpPr>
        <p:spPr>
          <a:xfrm flipH="false" flipV="false" rot="0">
            <a:off x="-3916162" y="2708550"/>
            <a:ext cx="7832323" cy="7323222"/>
          </a:xfrm>
          <a:custGeom>
            <a:avLst/>
            <a:gdLst/>
            <a:ahLst/>
            <a:cxnLst/>
            <a:rect r="r" b="b" t="t" l="l"/>
            <a:pathLst>
              <a:path h="7323222" w="7832323">
                <a:moveTo>
                  <a:pt x="0" y="0"/>
                </a:moveTo>
                <a:lnTo>
                  <a:pt x="7832324" y="0"/>
                </a:lnTo>
                <a:lnTo>
                  <a:pt x="7832324" y="7323222"/>
                </a:lnTo>
                <a:lnTo>
                  <a:pt x="0" y="73232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467135">
            <a:off x="12862293" y="-1028700"/>
            <a:ext cx="4137367" cy="4114800"/>
          </a:xfrm>
          <a:custGeom>
            <a:avLst/>
            <a:gdLst/>
            <a:ahLst/>
            <a:cxnLst/>
            <a:rect r="r" b="b" t="t" l="l"/>
            <a:pathLst>
              <a:path h="4114800" w="4137367">
                <a:moveTo>
                  <a:pt x="0" y="0"/>
                </a:moveTo>
                <a:lnTo>
                  <a:pt x="4137368" y="0"/>
                </a:lnTo>
                <a:lnTo>
                  <a:pt x="413736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9869" y="-1600958"/>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693314">
            <a:off x="15556445" y="52104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6796641" y="-2517407"/>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309348" y="7468750"/>
            <a:ext cx="4940225" cy="5126044"/>
          </a:xfrm>
          <a:custGeom>
            <a:avLst/>
            <a:gdLst/>
            <a:ahLst/>
            <a:cxnLst/>
            <a:rect r="r" b="b" t="t" l="l"/>
            <a:pathLst>
              <a:path h="5126044" w="4940225">
                <a:moveTo>
                  <a:pt x="0" y="0"/>
                </a:moveTo>
                <a:lnTo>
                  <a:pt x="4940224" y="0"/>
                </a:lnTo>
                <a:lnTo>
                  <a:pt x="4940224" y="5126044"/>
                </a:lnTo>
                <a:lnTo>
                  <a:pt x="0" y="51260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4371838" y="2708550"/>
            <a:ext cx="7832323" cy="7323222"/>
          </a:xfrm>
          <a:custGeom>
            <a:avLst/>
            <a:gdLst/>
            <a:ahLst/>
            <a:cxnLst/>
            <a:rect r="r" b="b" t="t" l="l"/>
            <a:pathLst>
              <a:path h="7323222" w="7832323">
                <a:moveTo>
                  <a:pt x="0" y="0"/>
                </a:moveTo>
                <a:lnTo>
                  <a:pt x="7832324" y="0"/>
                </a:lnTo>
                <a:lnTo>
                  <a:pt x="7832324" y="7323222"/>
                </a:lnTo>
                <a:lnTo>
                  <a:pt x="0" y="73232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66015">
            <a:off x="-1911055" y="3549399"/>
            <a:ext cx="3972074" cy="4121477"/>
          </a:xfrm>
          <a:custGeom>
            <a:avLst/>
            <a:gdLst/>
            <a:ahLst/>
            <a:cxnLst/>
            <a:rect r="r" b="b" t="t" l="l"/>
            <a:pathLst>
              <a:path h="4121477" w="3972074">
                <a:moveTo>
                  <a:pt x="0" y="0"/>
                </a:moveTo>
                <a:lnTo>
                  <a:pt x="3972073" y="0"/>
                </a:lnTo>
                <a:lnTo>
                  <a:pt x="3972073" y="4121477"/>
                </a:lnTo>
                <a:lnTo>
                  <a:pt x="0" y="4121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22082" y="4457810"/>
            <a:ext cx="3965639" cy="4114800"/>
          </a:xfrm>
          <a:custGeom>
            <a:avLst/>
            <a:gdLst/>
            <a:ahLst/>
            <a:cxnLst/>
            <a:rect r="r" b="b" t="t" l="l"/>
            <a:pathLst>
              <a:path h="4114800" w="3965639">
                <a:moveTo>
                  <a:pt x="0" y="0"/>
                </a:moveTo>
                <a:lnTo>
                  <a:pt x="3965638" y="0"/>
                </a:lnTo>
                <a:lnTo>
                  <a:pt x="396563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382743" y="3511643"/>
            <a:ext cx="9522514" cy="5746657"/>
          </a:xfrm>
          <a:custGeom>
            <a:avLst/>
            <a:gdLst/>
            <a:ahLst/>
            <a:cxnLst/>
            <a:rect r="r" b="b" t="t" l="l"/>
            <a:pathLst>
              <a:path h="5746657" w="9522514">
                <a:moveTo>
                  <a:pt x="0" y="0"/>
                </a:moveTo>
                <a:lnTo>
                  <a:pt x="9522514" y="0"/>
                </a:lnTo>
                <a:lnTo>
                  <a:pt x="9522514" y="5746657"/>
                </a:lnTo>
                <a:lnTo>
                  <a:pt x="0" y="5746657"/>
                </a:lnTo>
                <a:lnTo>
                  <a:pt x="0" y="0"/>
                </a:lnTo>
                <a:close/>
              </a:path>
            </a:pathLst>
          </a:custGeom>
          <a:blipFill>
            <a:blip r:embed="rId6"/>
            <a:stretch>
              <a:fillRect l="0" t="-24278" r="-1277" b="-1587"/>
            </a:stretch>
          </a:blipFill>
        </p:spPr>
      </p:sp>
      <p:sp>
        <p:nvSpPr>
          <p:cNvPr name="TextBox 7" id="7"/>
          <p:cNvSpPr txBox="true"/>
          <p:nvPr/>
        </p:nvSpPr>
        <p:spPr>
          <a:xfrm rot="0">
            <a:off x="2100222" y="1643052"/>
            <a:ext cx="15159078" cy="2369281"/>
          </a:xfrm>
          <a:prstGeom prst="rect">
            <a:avLst/>
          </a:prstGeom>
        </p:spPr>
        <p:txBody>
          <a:bodyPr anchor="t" rtlCol="false" tIns="0" lIns="0" bIns="0" rIns="0">
            <a:spAutoFit/>
          </a:bodyPr>
          <a:lstStyle/>
          <a:p>
            <a:pPr>
              <a:lnSpc>
                <a:spcPts val="3809"/>
              </a:lnSpc>
            </a:pPr>
          </a:p>
          <a:p>
            <a:pPr>
              <a:lnSpc>
                <a:spcPts val="3809"/>
              </a:lnSpc>
            </a:pPr>
            <a:r>
              <a:rPr lang="en-US" sz="2721">
                <a:solidFill>
                  <a:srgbClr val="FFFFFF"/>
                </a:solidFill>
                <a:latin typeface="Canva Sans Bold Italics"/>
              </a:rPr>
              <a:t>     · A basic step consisting of three quick steps:  </a:t>
            </a:r>
          </a:p>
          <a:p>
            <a:pPr>
              <a:lnSpc>
                <a:spcPts val="3809"/>
              </a:lnSpc>
            </a:pPr>
            <a:r>
              <a:rPr lang="en-US" sz="2721">
                <a:solidFill>
                  <a:srgbClr val="FFFFFF"/>
                </a:solidFill>
                <a:latin typeface="Canva Sans Bold Italics"/>
              </a:rPr>
              <a:t>      step-step-triple step, which can be danced in various directions.</a:t>
            </a:r>
          </a:p>
          <a:p>
            <a:pPr>
              <a:lnSpc>
                <a:spcPts val="3809"/>
              </a:lnSpc>
            </a:pPr>
          </a:p>
          <a:p>
            <a:pPr>
              <a:lnSpc>
                <a:spcPts val="3809"/>
              </a:lnSpc>
            </a:pPr>
          </a:p>
        </p:txBody>
      </p:sp>
      <p:sp>
        <p:nvSpPr>
          <p:cNvPr name="TextBox 8" id="8"/>
          <p:cNvSpPr txBox="true"/>
          <p:nvPr/>
        </p:nvSpPr>
        <p:spPr>
          <a:xfrm rot="0">
            <a:off x="2360850" y="962025"/>
            <a:ext cx="6102349" cy="1409680"/>
          </a:xfrm>
          <a:prstGeom prst="rect">
            <a:avLst/>
          </a:prstGeom>
        </p:spPr>
        <p:txBody>
          <a:bodyPr anchor="t" rtlCol="false" tIns="0" lIns="0" bIns="0" rIns="0">
            <a:spAutoFit/>
          </a:bodyPr>
          <a:lstStyle/>
          <a:p>
            <a:pPr>
              <a:lnSpc>
                <a:spcPts val="5791"/>
              </a:lnSpc>
            </a:pPr>
            <a:r>
              <a:rPr lang="en-US" sz="4137">
                <a:solidFill>
                  <a:srgbClr val="FFFFFF"/>
                </a:solidFill>
                <a:latin typeface="Canva Sans Bold Italics"/>
              </a:rPr>
              <a:t>1. Basic Triple Step</a:t>
            </a:r>
          </a:p>
          <a:p>
            <a:pPr>
              <a:lnSpc>
                <a:spcPts val="5791"/>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66015">
            <a:off x="-1911055" y="3549399"/>
            <a:ext cx="3972074" cy="4121477"/>
          </a:xfrm>
          <a:custGeom>
            <a:avLst/>
            <a:gdLst/>
            <a:ahLst/>
            <a:cxnLst/>
            <a:rect r="r" b="b" t="t" l="l"/>
            <a:pathLst>
              <a:path h="4121477" w="3972074">
                <a:moveTo>
                  <a:pt x="0" y="0"/>
                </a:moveTo>
                <a:lnTo>
                  <a:pt x="3972073" y="0"/>
                </a:lnTo>
                <a:lnTo>
                  <a:pt x="3972073" y="4121477"/>
                </a:lnTo>
                <a:lnTo>
                  <a:pt x="0" y="4121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22082" y="4457810"/>
            <a:ext cx="3965639" cy="4114800"/>
          </a:xfrm>
          <a:custGeom>
            <a:avLst/>
            <a:gdLst/>
            <a:ahLst/>
            <a:cxnLst/>
            <a:rect r="r" b="b" t="t" l="l"/>
            <a:pathLst>
              <a:path h="4114800" w="3965639">
                <a:moveTo>
                  <a:pt x="0" y="0"/>
                </a:moveTo>
                <a:lnTo>
                  <a:pt x="3965638" y="0"/>
                </a:lnTo>
                <a:lnTo>
                  <a:pt x="396563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817407" y="4470121"/>
            <a:ext cx="8653185" cy="4869932"/>
          </a:xfrm>
          <a:custGeom>
            <a:avLst/>
            <a:gdLst/>
            <a:ahLst/>
            <a:cxnLst/>
            <a:rect r="r" b="b" t="t" l="l"/>
            <a:pathLst>
              <a:path h="4869932" w="8653185">
                <a:moveTo>
                  <a:pt x="0" y="0"/>
                </a:moveTo>
                <a:lnTo>
                  <a:pt x="8653186" y="0"/>
                </a:lnTo>
                <a:lnTo>
                  <a:pt x="8653186" y="4869932"/>
                </a:lnTo>
                <a:lnTo>
                  <a:pt x="0" y="4869932"/>
                </a:lnTo>
                <a:lnTo>
                  <a:pt x="0" y="0"/>
                </a:lnTo>
                <a:close/>
              </a:path>
            </a:pathLst>
          </a:custGeom>
          <a:blipFill>
            <a:blip r:embed="rId6"/>
            <a:stretch>
              <a:fillRect l="0" t="0" r="0" b="0"/>
            </a:stretch>
          </a:blipFill>
        </p:spPr>
      </p:sp>
      <p:sp>
        <p:nvSpPr>
          <p:cNvPr name="TextBox 7" id="7"/>
          <p:cNvSpPr txBox="true"/>
          <p:nvPr/>
        </p:nvSpPr>
        <p:spPr>
          <a:xfrm rot="0">
            <a:off x="2100222" y="1759971"/>
            <a:ext cx="15159078" cy="3541445"/>
          </a:xfrm>
          <a:prstGeom prst="rect">
            <a:avLst/>
          </a:prstGeom>
        </p:spPr>
        <p:txBody>
          <a:bodyPr anchor="t" rtlCol="false" tIns="0" lIns="0" bIns="0" rIns="0">
            <a:spAutoFit/>
          </a:bodyPr>
          <a:lstStyle/>
          <a:p>
            <a:pPr>
              <a:lnSpc>
                <a:spcPts val="2830"/>
              </a:lnSpc>
            </a:pPr>
          </a:p>
          <a:p>
            <a:pPr>
              <a:lnSpc>
                <a:spcPts val="2830"/>
              </a:lnSpc>
            </a:pPr>
            <a:r>
              <a:rPr lang="en-US" sz="2721" spc="160">
                <a:solidFill>
                  <a:srgbClr val="FFFFFF"/>
                </a:solidFill>
                <a:latin typeface="Canva Sans Bold Italics"/>
              </a:rPr>
              <a:t>     It is a combination of two basic steps.</a:t>
            </a:r>
          </a:p>
          <a:p>
            <a:pPr>
              <a:lnSpc>
                <a:spcPts val="2830"/>
              </a:lnSpc>
            </a:pPr>
          </a:p>
          <a:p>
            <a:pPr marL="587508" indent="-293754" lvl="1">
              <a:lnSpc>
                <a:spcPts val="2830"/>
              </a:lnSpc>
              <a:buFont typeface="Arial"/>
              <a:buChar char="•"/>
            </a:pPr>
            <a:r>
              <a:rPr lang="en-US" sz="2721" spc="160">
                <a:solidFill>
                  <a:srgbClr val="FFFFFF"/>
                </a:solidFill>
                <a:latin typeface="Canva Sans Bold Italics"/>
              </a:rPr>
              <a:t>Basic Swing Out: The fundamental move where partners open up and come back together, often with an eight-count rhythm.</a:t>
            </a:r>
          </a:p>
          <a:p>
            <a:pPr>
              <a:lnSpc>
                <a:spcPts val="2830"/>
              </a:lnSpc>
            </a:pPr>
          </a:p>
          <a:p>
            <a:pPr marL="587508" indent="-293754" lvl="1">
              <a:lnSpc>
                <a:spcPts val="2830"/>
              </a:lnSpc>
              <a:buFont typeface="Arial"/>
              <a:buChar char="•"/>
            </a:pPr>
            <a:r>
              <a:rPr lang="en-US" sz="2721" spc="160">
                <a:solidFill>
                  <a:srgbClr val="FFFFFF"/>
                </a:solidFill>
                <a:latin typeface="Canva Sans Bold Italics"/>
              </a:rPr>
              <a:t>Lindy Circle: Partners rotate in a circular pattern while holding hands.</a:t>
            </a:r>
          </a:p>
          <a:p>
            <a:pPr>
              <a:lnSpc>
                <a:spcPts val="2830"/>
              </a:lnSpc>
            </a:pPr>
          </a:p>
          <a:p>
            <a:pPr>
              <a:lnSpc>
                <a:spcPts val="2830"/>
              </a:lnSpc>
            </a:pPr>
          </a:p>
          <a:p>
            <a:pPr>
              <a:lnSpc>
                <a:spcPts val="2830"/>
              </a:lnSpc>
            </a:pPr>
          </a:p>
        </p:txBody>
      </p:sp>
      <p:sp>
        <p:nvSpPr>
          <p:cNvPr name="TextBox 8" id="8"/>
          <p:cNvSpPr txBox="true"/>
          <p:nvPr/>
        </p:nvSpPr>
        <p:spPr>
          <a:xfrm rot="0">
            <a:off x="2360850" y="962025"/>
            <a:ext cx="6102349" cy="1409680"/>
          </a:xfrm>
          <a:prstGeom prst="rect">
            <a:avLst/>
          </a:prstGeom>
        </p:spPr>
        <p:txBody>
          <a:bodyPr anchor="t" rtlCol="false" tIns="0" lIns="0" bIns="0" rIns="0">
            <a:spAutoFit/>
          </a:bodyPr>
          <a:lstStyle/>
          <a:p>
            <a:pPr>
              <a:lnSpc>
                <a:spcPts val="5791"/>
              </a:lnSpc>
            </a:pPr>
            <a:r>
              <a:rPr lang="en-US" sz="4137">
                <a:solidFill>
                  <a:srgbClr val="FFFFFF"/>
                </a:solidFill>
                <a:latin typeface="Canva Sans Bold Italics"/>
              </a:rPr>
              <a:t>2. The Lindy Hop</a:t>
            </a:r>
          </a:p>
          <a:p>
            <a:pPr>
              <a:lnSpc>
                <a:spcPts val="5791"/>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66015">
            <a:off x="-1911055" y="3549399"/>
            <a:ext cx="3972074" cy="4121477"/>
          </a:xfrm>
          <a:custGeom>
            <a:avLst/>
            <a:gdLst/>
            <a:ahLst/>
            <a:cxnLst/>
            <a:rect r="r" b="b" t="t" l="l"/>
            <a:pathLst>
              <a:path h="4121477" w="3972074">
                <a:moveTo>
                  <a:pt x="0" y="0"/>
                </a:moveTo>
                <a:lnTo>
                  <a:pt x="3972073" y="0"/>
                </a:lnTo>
                <a:lnTo>
                  <a:pt x="3972073" y="4121477"/>
                </a:lnTo>
                <a:lnTo>
                  <a:pt x="0" y="4121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22082" y="4457810"/>
            <a:ext cx="3965639" cy="4114800"/>
          </a:xfrm>
          <a:custGeom>
            <a:avLst/>
            <a:gdLst/>
            <a:ahLst/>
            <a:cxnLst/>
            <a:rect r="r" b="b" t="t" l="l"/>
            <a:pathLst>
              <a:path h="4114800" w="3965639">
                <a:moveTo>
                  <a:pt x="0" y="0"/>
                </a:moveTo>
                <a:lnTo>
                  <a:pt x="3965638" y="0"/>
                </a:lnTo>
                <a:lnTo>
                  <a:pt x="396563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100222" y="2409805"/>
            <a:ext cx="15159078" cy="1779320"/>
          </a:xfrm>
          <a:prstGeom prst="rect">
            <a:avLst/>
          </a:prstGeom>
        </p:spPr>
        <p:txBody>
          <a:bodyPr anchor="t" rtlCol="false" tIns="0" lIns="0" bIns="0" rIns="0">
            <a:spAutoFit/>
          </a:bodyPr>
          <a:lstStyle/>
          <a:p>
            <a:pPr>
              <a:lnSpc>
                <a:spcPts val="2830"/>
              </a:lnSpc>
            </a:pPr>
            <a:r>
              <a:rPr lang="en-US" sz="2721" spc="160">
                <a:solidFill>
                  <a:srgbClr val="FFFFFF"/>
                </a:solidFill>
                <a:latin typeface="Canva Sans"/>
              </a:rPr>
              <a:t>The main step for this dance move is the Sugar Rush.</a:t>
            </a:r>
          </a:p>
          <a:p>
            <a:pPr>
              <a:lnSpc>
                <a:spcPts val="2830"/>
              </a:lnSpc>
            </a:pPr>
          </a:p>
          <a:p>
            <a:pPr marL="587508" indent="-293754" lvl="1">
              <a:lnSpc>
                <a:spcPts val="2830"/>
              </a:lnSpc>
              <a:buFont typeface="Arial"/>
              <a:buChar char="•"/>
            </a:pPr>
            <a:r>
              <a:rPr lang="en-US" sz="2721" spc="160">
                <a:solidFill>
                  <a:srgbClr val="FFFFFF"/>
                </a:solidFill>
                <a:latin typeface="Canva Sans Semi-Bold"/>
              </a:rPr>
              <a:t>Sugar Push:</a:t>
            </a:r>
            <a:r>
              <a:rPr lang="en-US" sz="2721" spc="160">
                <a:solidFill>
                  <a:srgbClr val="FFFFFF"/>
                </a:solidFill>
                <a:latin typeface="Canva Sans"/>
              </a:rPr>
              <a:t> A key move where the leader leads the follower backward and forward, creating a stretch and compression connection.</a:t>
            </a:r>
          </a:p>
          <a:p>
            <a:pPr>
              <a:lnSpc>
                <a:spcPts val="2830"/>
              </a:lnSpc>
            </a:pPr>
          </a:p>
        </p:txBody>
      </p:sp>
      <p:sp>
        <p:nvSpPr>
          <p:cNvPr name="TextBox 7" id="7"/>
          <p:cNvSpPr txBox="true"/>
          <p:nvPr/>
        </p:nvSpPr>
        <p:spPr>
          <a:xfrm rot="0">
            <a:off x="2360850" y="962025"/>
            <a:ext cx="6102349" cy="1409680"/>
          </a:xfrm>
          <a:prstGeom prst="rect">
            <a:avLst/>
          </a:prstGeom>
        </p:spPr>
        <p:txBody>
          <a:bodyPr anchor="t" rtlCol="false" tIns="0" lIns="0" bIns="0" rIns="0">
            <a:spAutoFit/>
          </a:bodyPr>
          <a:lstStyle/>
          <a:p>
            <a:pPr>
              <a:lnSpc>
                <a:spcPts val="5791"/>
              </a:lnSpc>
            </a:pPr>
            <a:r>
              <a:rPr lang="en-US" sz="4137">
                <a:solidFill>
                  <a:srgbClr val="FFFFFF"/>
                </a:solidFill>
                <a:latin typeface="Canva Sans Bold Italics"/>
              </a:rPr>
              <a:t>3. West Coast Swing</a:t>
            </a:r>
          </a:p>
          <a:p>
            <a:pPr>
              <a:lnSpc>
                <a:spcPts val="5791"/>
              </a:lnSpc>
            </a:pPr>
          </a:p>
        </p:txBody>
      </p:sp>
      <p:pic>
        <p:nvPicPr>
          <p:cNvPr name="Picture 8" id="8"/>
          <p:cNvPicPr>
            <a:picLocks noChangeAspect="true"/>
          </p:cNvPicPr>
          <p:nvPr>
            <a:videoFile r:link="rId7"/>
          </p:nvPr>
        </p:nvPicPr>
        <p:blipFill>
          <a:blip r:embed="rId6"/>
          <a:stretch>
            <a:fillRect/>
          </a:stretch>
        </p:blipFill>
        <p:spPr>
          <a:xfrm rot="0">
            <a:off x="4349836" y="4189125"/>
            <a:ext cx="9588328" cy="5393434"/>
          </a:xfrm>
          <a:prstGeom prst="rect">
            <a:avLst/>
          </a:prstGeom>
        </p:spPr>
      </p:pic>
    </p:spTree>
  </p:cSld>
  <p:clrMapOvr>
    <a:masterClrMapping/>
  </p:clrMapOvr>
</p:sld>
</file>

<file path=ppt/slides/slide25.xml><?xml version="1.0" encoding="utf-8"?>
<p:sld xmlns:p="http://schemas.openxmlformats.org/presentationml/2006/main" xmlns:a="http://schemas.openxmlformats.org/drawingml/2006/main">
  <p:cSld>
    <p:bg>
      <p:bgPr>
        <a:solidFill>
          <a:srgbClr val="9D2A2A"/>
        </a:solidFill>
      </p:bgPr>
    </p:bg>
    <p:spTree>
      <p:nvGrpSpPr>
        <p:cNvPr id="1" name=""/>
        <p:cNvGrpSpPr/>
        <p:nvPr/>
      </p:nvGrpSpPr>
      <p:grpSpPr>
        <a:xfrm>
          <a:off x="0" y="0"/>
          <a:ext cx="0" cy="0"/>
          <a:chOff x="0" y="0"/>
          <a:chExt cx="0" cy="0"/>
        </a:xfrm>
      </p:grpSpPr>
      <p:sp>
        <p:nvSpPr>
          <p:cNvPr name="TextBox 2" id="2"/>
          <p:cNvSpPr txBox="true"/>
          <p:nvPr/>
        </p:nvSpPr>
        <p:spPr>
          <a:xfrm rot="0">
            <a:off x="11903106" y="8511155"/>
            <a:ext cx="6865393" cy="1608590"/>
          </a:xfrm>
          <a:prstGeom prst="rect">
            <a:avLst/>
          </a:prstGeom>
        </p:spPr>
        <p:txBody>
          <a:bodyPr anchor="t" rtlCol="false" tIns="0" lIns="0" bIns="0" rIns="0">
            <a:spAutoFit/>
          </a:bodyPr>
          <a:lstStyle/>
          <a:p>
            <a:pPr algn="ctr">
              <a:lnSpc>
                <a:spcPts val="6166"/>
              </a:lnSpc>
            </a:pPr>
            <a:r>
              <a:rPr lang="en-US" sz="6166" spc="974">
                <a:solidFill>
                  <a:srgbClr val="FFFFFF"/>
                </a:solidFill>
                <a:latin typeface="HK Modular Bold Italics"/>
              </a:rPr>
              <a:t>SWING MUSIC</a:t>
            </a:r>
          </a:p>
        </p:txBody>
      </p:sp>
      <p:sp>
        <p:nvSpPr>
          <p:cNvPr name="TextBox 3" id="3"/>
          <p:cNvSpPr txBox="true"/>
          <p:nvPr/>
        </p:nvSpPr>
        <p:spPr>
          <a:xfrm rot="0">
            <a:off x="667337" y="539030"/>
            <a:ext cx="4070629" cy="1884764"/>
          </a:xfrm>
          <a:prstGeom prst="rect">
            <a:avLst/>
          </a:prstGeom>
        </p:spPr>
        <p:txBody>
          <a:bodyPr anchor="t" rtlCol="false" tIns="0" lIns="0" bIns="0" rIns="0">
            <a:spAutoFit/>
          </a:bodyPr>
          <a:lstStyle/>
          <a:p>
            <a:pPr algn="ctr">
              <a:lnSpc>
                <a:spcPts val="6234"/>
              </a:lnSpc>
            </a:pPr>
            <a:r>
              <a:rPr lang="en-US" sz="7793" spc="584">
                <a:solidFill>
                  <a:srgbClr val="94DD26"/>
                </a:solidFill>
                <a:latin typeface="Cooper Hewitt Heavy Italics"/>
              </a:rPr>
              <a:t>SWING MUSIC</a:t>
            </a:r>
          </a:p>
        </p:txBody>
      </p:sp>
      <p:grpSp>
        <p:nvGrpSpPr>
          <p:cNvPr name="Group 4" id="4"/>
          <p:cNvGrpSpPr/>
          <p:nvPr/>
        </p:nvGrpSpPr>
        <p:grpSpPr>
          <a:xfrm rot="0">
            <a:off x="2702651" y="3433765"/>
            <a:ext cx="12348791" cy="3419471"/>
            <a:chOff x="0" y="0"/>
            <a:chExt cx="16465054" cy="4559294"/>
          </a:xfrm>
        </p:grpSpPr>
        <p:sp>
          <p:nvSpPr>
            <p:cNvPr name="TextBox 5" id="5"/>
            <p:cNvSpPr txBox="true"/>
            <p:nvPr/>
          </p:nvSpPr>
          <p:spPr>
            <a:xfrm rot="0">
              <a:off x="1164171" y="171450"/>
              <a:ext cx="14136712" cy="1550342"/>
            </a:xfrm>
            <a:prstGeom prst="rect">
              <a:avLst/>
            </a:prstGeom>
          </p:spPr>
          <p:txBody>
            <a:bodyPr anchor="t" rtlCol="false" tIns="0" lIns="0" bIns="0" rIns="0">
              <a:spAutoFit/>
            </a:bodyPr>
            <a:lstStyle/>
            <a:p>
              <a:pPr algn="ctr">
                <a:lnSpc>
                  <a:spcPts val="8491"/>
                </a:lnSpc>
                <a:spcBef>
                  <a:spcPct val="0"/>
                </a:spcBef>
              </a:pPr>
              <a:r>
                <a:rPr lang="en-US" sz="8491">
                  <a:solidFill>
                    <a:srgbClr val="F6F2E9"/>
                  </a:solidFill>
                  <a:latin typeface="Shrikhand Bold"/>
                </a:rPr>
                <a:t>Example of Swing </a:t>
              </a:r>
            </a:p>
          </p:txBody>
        </p:sp>
        <p:sp>
          <p:nvSpPr>
            <p:cNvPr name="TextBox 6" id="6"/>
            <p:cNvSpPr txBox="true"/>
            <p:nvPr/>
          </p:nvSpPr>
          <p:spPr>
            <a:xfrm rot="0">
              <a:off x="6556952" y="1099021"/>
              <a:ext cx="3351149" cy="2388840"/>
            </a:xfrm>
            <a:prstGeom prst="rect">
              <a:avLst/>
            </a:prstGeom>
          </p:spPr>
          <p:txBody>
            <a:bodyPr anchor="t" rtlCol="false" tIns="0" lIns="0" bIns="0" rIns="0">
              <a:spAutoFit/>
            </a:bodyPr>
            <a:lstStyle/>
            <a:p>
              <a:pPr algn="ctr">
                <a:lnSpc>
                  <a:spcPts val="12954"/>
                </a:lnSpc>
                <a:spcBef>
                  <a:spcPct val="0"/>
                </a:spcBef>
              </a:pPr>
              <a:r>
                <a:rPr lang="en-US" sz="12954">
                  <a:solidFill>
                    <a:srgbClr val="DF964A"/>
                  </a:solidFill>
                  <a:latin typeface="Shrikhand Bold"/>
                </a:rPr>
                <a:t>IN</a:t>
              </a:r>
            </a:p>
          </p:txBody>
        </p:sp>
        <p:sp>
          <p:nvSpPr>
            <p:cNvPr name="TextBox 7" id="7"/>
            <p:cNvSpPr txBox="true"/>
            <p:nvPr/>
          </p:nvSpPr>
          <p:spPr>
            <a:xfrm rot="0">
              <a:off x="0" y="2408642"/>
              <a:ext cx="16465054" cy="2150652"/>
            </a:xfrm>
            <a:prstGeom prst="rect">
              <a:avLst/>
            </a:prstGeom>
          </p:spPr>
          <p:txBody>
            <a:bodyPr anchor="t" rtlCol="false" tIns="0" lIns="0" bIns="0" rIns="0">
              <a:spAutoFit/>
            </a:bodyPr>
            <a:lstStyle/>
            <a:p>
              <a:pPr algn="ctr">
                <a:lnSpc>
                  <a:spcPts val="11686"/>
                </a:lnSpc>
                <a:spcBef>
                  <a:spcPct val="0"/>
                </a:spcBef>
              </a:pPr>
              <a:r>
                <a:rPr lang="en-US" sz="11686">
                  <a:solidFill>
                    <a:srgbClr val="F6F2E9"/>
                  </a:solidFill>
                  <a:latin typeface="Shrikhand Bold"/>
                </a:rPr>
                <a:t>Music</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171131" y="2029965"/>
            <a:ext cx="9034347" cy="1542423"/>
            <a:chOff x="0" y="0"/>
            <a:chExt cx="12045795" cy="2056564"/>
          </a:xfrm>
        </p:grpSpPr>
        <p:sp>
          <p:nvSpPr>
            <p:cNvPr name="TextBox 7" id="7"/>
            <p:cNvSpPr txBox="true"/>
            <p:nvPr/>
          </p:nvSpPr>
          <p:spPr>
            <a:xfrm rot="0">
              <a:off x="0" y="-66675"/>
              <a:ext cx="12045795" cy="950469"/>
            </a:xfrm>
            <a:prstGeom prst="rect">
              <a:avLst/>
            </a:prstGeom>
          </p:spPr>
          <p:txBody>
            <a:bodyPr anchor="t" rtlCol="false" tIns="0" lIns="0" bIns="0" rIns="0">
              <a:spAutoFit/>
            </a:bodyPr>
            <a:lstStyle/>
            <a:p>
              <a:pPr algn="ctr">
                <a:lnSpc>
                  <a:spcPts val="5954"/>
                </a:lnSpc>
              </a:pPr>
              <a:r>
                <a:rPr lang="en-US" sz="4410" spc="661">
                  <a:solidFill>
                    <a:srgbClr val="FFFFFF"/>
                  </a:solidFill>
                  <a:latin typeface="Montserrat Classic Bold"/>
                </a:rPr>
                <a:t>TAKE THE A TRAIN</a:t>
              </a:r>
            </a:p>
          </p:txBody>
        </p:sp>
        <p:sp>
          <p:nvSpPr>
            <p:cNvPr name="TextBox 8" id="8"/>
            <p:cNvSpPr txBox="true"/>
            <p:nvPr/>
          </p:nvSpPr>
          <p:spPr>
            <a:xfrm rot="0">
              <a:off x="0" y="1255980"/>
              <a:ext cx="12045795" cy="800585"/>
            </a:xfrm>
            <a:prstGeom prst="rect">
              <a:avLst/>
            </a:prstGeom>
          </p:spPr>
          <p:txBody>
            <a:bodyPr anchor="t" rtlCol="false" tIns="0" lIns="0" bIns="0" rIns="0">
              <a:spAutoFit/>
            </a:bodyPr>
            <a:lstStyle/>
            <a:p>
              <a:pPr algn="ctr">
                <a:lnSpc>
                  <a:spcPts val="4998"/>
                </a:lnSpc>
              </a:pPr>
              <a:r>
                <a:rPr lang="en-US" sz="3570">
                  <a:solidFill>
                    <a:srgbClr val="FFFFFF"/>
                  </a:solidFill>
                  <a:latin typeface="Marta Italics"/>
                </a:rPr>
                <a:t> Billy Strayhorn &amp; Duke Ellington</a:t>
              </a:r>
            </a:p>
          </p:txBody>
        </p:sp>
      </p:grpSp>
      <p:pic>
        <p:nvPicPr>
          <p:cNvPr name="Picture 9" id="9"/>
          <p:cNvPicPr>
            <a:picLocks noChangeAspect="true"/>
          </p:cNvPicPr>
          <p:nvPr>
            <a:videoFile r:link="rId7"/>
          </p:nvPr>
        </p:nvPicPr>
        <p:blipFill>
          <a:blip r:embed="rId6"/>
          <a:stretch>
            <a:fillRect/>
          </a:stretch>
        </p:blipFill>
        <p:spPr>
          <a:xfrm rot="0">
            <a:off x="4955573" y="3827999"/>
            <a:ext cx="7645195" cy="5733898"/>
          </a:xfrm>
          <a:prstGeom prst="rect">
            <a:avLst/>
          </a:prstGeom>
        </p:spPr>
      </p:pic>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171131" y="2029965"/>
            <a:ext cx="9034347" cy="1542423"/>
            <a:chOff x="0" y="0"/>
            <a:chExt cx="12045795" cy="2056564"/>
          </a:xfrm>
        </p:grpSpPr>
        <p:sp>
          <p:nvSpPr>
            <p:cNvPr name="TextBox 7" id="7"/>
            <p:cNvSpPr txBox="true"/>
            <p:nvPr/>
          </p:nvSpPr>
          <p:spPr>
            <a:xfrm rot="0">
              <a:off x="0" y="-66675"/>
              <a:ext cx="12045795" cy="950469"/>
            </a:xfrm>
            <a:prstGeom prst="rect">
              <a:avLst/>
            </a:prstGeom>
          </p:spPr>
          <p:txBody>
            <a:bodyPr anchor="t" rtlCol="false" tIns="0" lIns="0" bIns="0" rIns="0">
              <a:spAutoFit/>
            </a:bodyPr>
            <a:lstStyle/>
            <a:p>
              <a:pPr algn="ctr">
                <a:lnSpc>
                  <a:spcPts val="5954"/>
                </a:lnSpc>
              </a:pPr>
              <a:r>
                <a:rPr lang="en-US" sz="4410" spc="661">
                  <a:solidFill>
                    <a:srgbClr val="FFFFFF"/>
                  </a:solidFill>
                  <a:latin typeface="Montserrat Classic Bold"/>
                </a:rPr>
                <a:t>SING, SING, SING</a:t>
              </a:r>
            </a:p>
          </p:txBody>
        </p:sp>
        <p:sp>
          <p:nvSpPr>
            <p:cNvPr name="TextBox 8" id="8"/>
            <p:cNvSpPr txBox="true"/>
            <p:nvPr/>
          </p:nvSpPr>
          <p:spPr>
            <a:xfrm rot="0">
              <a:off x="0" y="1255980"/>
              <a:ext cx="12045795" cy="800585"/>
            </a:xfrm>
            <a:prstGeom prst="rect">
              <a:avLst/>
            </a:prstGeom>
          </p:spPr>
          <p:txBody>
            <a:bodyPr anchor="t" rtlCol="false" tIns="0" lIns="0" bIns="0" rIns="0">
              <a:spAutoFit/>
            </a:bodyPr>
            <a:lstStyle/>
            <a:p>
              <a:pPr algn="ctr">
                <a:lnSpc>
                  <a:spcPts val="4998"/>
                </a:lnSpc>
              </a:pPr>
              <a:r>
                <a:rPr lang="en-US" sz="3570">
                  <a:solidFill>
                    <a:srgbClr val="FFFFFF"/>
                  </a:solidFill>
                  <a:latin typeface="Marta Italics"/>
                </a:rPr>
                <a:t>BENNY GOODMAN</a:t>
              </a:r>
            </a:p>
          </p:txBody>
        </p:sp>
      </p:grpSp>
      <p:pic>
        <p:nvPicPr>
          <p:cNvPr name="Picture 9" id="9"/>
          <p:cNvPicPr>
            <a:picLocks noChangeAspect="true"/>
          </p:cNvPicPr>
          <p:nvPr>
            <a:videoFile r:link="rId7"/>
          </p:nvPr>
        </p:nvPicPr>
        <p:blipFill>
          <a:blip r:embed="rId6"/>
          <a:stretch>
            <a:fillRect/>
          </a:stretch>
        </p:blipFill>
        <p:spPr>
          <a:xfrm rot="0">
            <a:off x="4824892" y="3747116"/>
            <a:ext cx="8229600" cy="6172202"/>
          </a:xfrm>
          <a:prstGeom prst="rect">
            <a:avLst/>
          </a:prstGeom>
        </p:spPr>
      </p:pic>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171131" y="1283097"/>
            <a:ext cx="9034347" cy="2289291"/>
            <a:chOff x="0" y="0"/>
            <a:chExt cx="12045795" cy="3052389"/>
          </a:xfrm>
        </p:grpSpPr>
        <p:sp>
          <p:nvSpPr>
            <p:cNvPr name="TextBox 7" id="7"/>
            <p:cNvSpPr txBox="true"/>
            <p:nvPr/>
          </p:nvSpPr>
          <p:spPr>
            <a:xfrm rot="0">
              <a:off x="0" y="-66675"/>
              <a:ext cx="12045795" cy="1946293"/>
            </a:xfrm>
            <a:prstGeom prst="rect">
              <a:avLst/>
            </a:prstGeom>
          </p:spPr>
          <p:txBody>
            <a:bodyPr anchor="t" rtlCol="false" tIns="0" lIns="0" bIns="0" rIns="0">
              <a:spAutoFit/>
            </a:bodyPr>
            <a:lstStyle/>
            <a:p>
              <a:pPr algn="ctr">
                <a:lnSpc>
                  <a:spcPts val="5954"/>
                </a:lnSpc>
              </a:pPr>
              <a:r>
                <a:rPr lang="en-US" sz="4410" spc="661">
                  <a:solidFill>
                    <a:srgbClr val="FFFFFF"/>
                  </a:solidFill>
                  <a:latin typeface="Montserrat Classic Bold"/>
                </a:rPr>
                <a:t>JUMPING AT THE WOODSIDE</a:t>
              </a:r>
            </a:p>
          </p:txBody>
        </p:sp>
        <p:sp>
          <p:nvSpPr>
            <p:cNvPr name="TextBox 8" id="8"/>
            <p:cNvSpPr txBox="true"/>
            <p:nvPr/>
          </p:nvSpPr>
          <p:spPr>
            <a:xfrm rot="0">
              <a:off x="0" y="2251804"/>
              <a:ext cx="12045795" cy="800585"/>
            </a:xfrm>
            <a:prstGeom prst="rect">
              <a:avLst/>
            </a:prstGeom>
          </p:spPr>
          <p:txBody>
            <a:bodyPr anchor="t" rtlCol="false" tIns="0" lIns="0" bIns="0" rIns="0">
              <a:spAutoFit/>
            </a:bodyPr>
            <a:lstStyle/>
            <a:p>
              <a:pPr algn="ctr">
                <a:lnSpc>
                  <a:spcPts val="4998"/>
                </a:lnSpc>
              </a:pPr>
              <a:r>
                <a:rPr lang="en-US" sz="3570">
                  <a:solidFill>
                    <a:srgbClr val="FFFFFF"/>
                  </a:solidFill>
                  <a:latin typeface="Marta Italics"/>
                </a:rPr>
                <a:t> Count Basie and his Orchestra</a:t>
              </a:r>
            </a:p>
          </p:txBody>
        </p:sp>
      </p:grpSp>
      <p:pic>
        <p:nvPicPr>
          <p:cNvPr name="Picture 9" id="9"/>
          <p:cNvPicPr>
            <a:picLocks noChangeAspect="true"/>
          </p:cNvPicPr>
          <p:nvPr>
            <a:videoFile r:link="rId7"/>
          </p:nvPr>
        </p:nvPicPr>
        <p:blipFill>
          <a:blip r:embed="rId6"/>
          <a:stretch>
            <a:fillRect/>
          </a:stretch>
        </p:blipFill>
        <p:spPr>
          <a:xfrm rot="0">
            <a:off x="4573504" y="3572388"/>
            <a:ext cx="8229600" cy="6172202"/>
          </a:xfrm>
          <a:prstGeom prst="rect">
            <a:avLst/>
          </a:prstGeom>
        </p:spPr>
      </p:pic>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1306965">
            <a:off x="3095073" y="3086100"/>
            <a:ext cx="3965638" cy="4114800"/>
          </a:xfrm>
          <a:custGeom>
            <a:avLst/>
            <a:gdLst/>
            <a:ahLst/>
            <a:cxnLst/>
            <a:rect r="r" b="b" t="t" l="l"/>
            <a:pathLst>
              <a:path h="4114800" w="3965638">
                <a:moveTo>
                  <a:pt x="0" y="0"/>
                </a:moveTo>
                <a:lnTo>
                  <a:pt x="3965639" y="0"/>
                </a:lnTo>
                <a:lnTo>
                  <a:pt x="39656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4606" y="1407907"/>
            <a:ext cx="5513832" cy="8229600"/>
          </a:xfrm>
          <a:custGeom>
            <a:avLst/>
            <a:gdLst/>
            <a:ahLst/>
            <a:cxnLst/>
            <a:rect r="r" b="b" t="t" l="l"/>
            <a:pathLst>
              <a:path h="8229600" w="5513832">
                <a:moveTo>
                  <a:pt x="0" y="0"/>
                </a:moveTo>
                <a:lnTo>
                  <a:pt x="5513832" y="0"/>
                </a:lnTo>
                <a:lnTo>
                  <a:pt x="5513832" y="8229600"/>
                </a:lnTo>
                <a:lnTo>
                  <a:pt x="0" y="8229600"/>
                </a:lnTo>
                <a:lnTo>
                  <a:pt x="0" y="0"/>
                </a:lnTo>
                <a:close/>
              </a:path>
            </a:pathLst>
          </a:custGeom>
          <a:blipFill>
            <a:blip r:embed="rId4"/>
            <a:stretch>
              <a:fillRect l="0" t="0" r="0" b="0"/>
            </a:stretch>
          </a:blipFill>
        </p:spPr>
      </p:sp>
      <p:sp>
        <p:nvSpPr>
          <p:cNvPr name="Freeform 4" id="4"/>
          <p:cNvSpPr/>
          <p:nvPr/>
        </p:nvSpPr>
        <p:spPr>
          <a:xfrm flipH="false" flipV="false" rot="0">
            <a:off x="14423219" y="-1920400"/>
            <a:ext cx="4074720" cy="5396980"/>
          </a:xfrm>
          <a:custGeom>
            <a:avLst/>
            <a:gdLst/>
            <a:ahLst/>
            <a:cxnLst/>
            <a:rect r="r" b="b" t="t" l="l"/>
            <a:pathLst>
              <a:path h="5396980" w="4074720">
                <a:moveTo>
                  <a:pt x="0" y="0"/>
                </a:moveTo>
                <a:lnTo>
                  <a:pt x="4074720" y="0"/>
                </a:lnTo>
                <a:lnTo>
                  <a:pt x="4074720" y="5396980"/>
                </a:lnTo>
                <a:lnTo>
                  <a:pt x="0" y="539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212397" y="2352573"/>
            <a:ext cx="14542438" cy="6292643"/>
          </a:xfrm>
          <a:prstGeom prst="rect">
            <a:avLst/>
          </a:prstGeom>
        </p:spPr>
        <p:txBody>
          <a:bodyPr anchor="t" rtlCol="false" tIns="0" lIns="0" bIns="0" rIns="0">
            <a:spAutoFit/>
          </a:bodyPr>
          <a:lstStyle/>
          <a:p>
            <a:pPr marL="595487" indent="-297744" lvl="1">
              <a:lnSpc>
                <a:spcPts val="3861"/>
              </a:lnSpc>
              <a:buFont typeface="Arial"/>
              <a:buChar char="•"/>
            </a:pPr>
            <a:r>
              <a:rPr lang="en-US" sz="2758" u="sng">
                <a:solidFill>
                  <a:srgbClr val="FFFFFF"/>
                </a:solidFill>
                <a:latin typeface="Canva Sans Bold Italics"/>
              </a:rPr>
              <a:t>Cardiovascular Exercise:</a:t>
            </a:r>
            <a:r>
              <a:rPr lang="en-US" sz="2758">
                <a:solidFill>
                  <a:srgbClr val="FFFFFF"/>
                </a:solidFill>
                <a:latin typeface="Canva Sans Bold"/>
              </a:rPr>
              <a:t> Swing dance involves continuous movement, including fast-pace</a:t>
            </a:r>
            <a:r>
              <a:rPr lang="en-US" sz="2758">
                <a:solidFill>
                  <a:srgbClr val="FFFFFF"/>
                </a:solidFill>
                <a:latin typeface="Canva Sans Bold"/>
              </a:rPr>
              <a:t>d steps and rhythmic patterns. This can elevate your heart rate and provide an effective cardiovascular workout, helping to improve heart health, lung capacity, and overall stamina.</a:t>
            </a:r>
          </a:p>
          <a:p>
            <a:pPr>
              <a:lnSpc>
                <a:spcPts val="3861"/>
              </a:lnSpc>
            </a:pPr>
          </a:p>
          <a:p>
            <a:pPr marL="595487" indent="-297744" lvl="1">
              <a:lnSpc>
                <a:spcPts val="3861"/>
              </a:lnSpc>
              <a:buFont typeface="Arial"/>
              <a:buChar char="•"/>
            </a:pPr>
            <a:r>
              <a:rPr lang="en-US" sz="2758" u="sng">
                <a:solidFill>
                  <a:srgbClr val="FFFFFF"/>
                </a:solidFill>
                <a:latin typeface="Canva Sans Bold Italics"/>
              </a:rPr>
              <a:t>Muscle Toning</a:t>
            </a:r>
            <a:r>
              <a:rPr lang="en-US" sz="2758">
                <a:solidFill>
                  <a:srgbClr val="FFFFFF"/>
                </a:solidFill>
                <a:latin typeface="Canva Sans Bold"/>
              </a:rPr>
              <a:t>: Swing dance engages various muscle groups, particularly in the legs, core, and upper body. The quick footwork, lifts, and spins contribute to muscle toning and development.</a:t>
            </a:r>
          </a:p>
          <a:p>
            <a:pPr>
              <a:lnSpc>
                <a:spcPts val="3861"/>
              </a:lnSpc>
            </a:pPr>
          </a:p>
          <a:p>
            <a:pPr marL="595487" indent="-297744" lvl="1">
              <a:lnSpc>
                <a:spcPts val="3861"/>
              </a:lnSpc>
              <a:buFont typeface="Arial"/>
              <a:buChar char="•"/>
            </a:pPr>
            <a:r>
              <a:rPr lang="en-US" sz="2758" u="sng">
                <a:solidFill>
                  <a:srgbClr val="FFFFFF"/>
                </a:solidFill>
                <a:latin typeface="Canva Sans Bold Italics"/>
              </a:rPr>
              <a:t>Flexibility and Range of Motion:</a:t>
            </a:r>
            <a:r>
              <a:rPr lang="en-US" sz="2758">
                <a:solidFill>
                  <a:srgbClr val="FFFFFF"/>
                </a:solidFill>
                <a:latin typeface="Canva Sans Bold"/>
              </a:rPr>
              <a:t> The dynamic movements and stretches in swing dance can help enhance flexibility and improve joint mobility, reducing the risk of injuries and promoting better overall movement.</a:t>
            </a:r>
          </a:p>
          <a:p>
            <a:pPr>
              <a:lnSpc>
                <a:spcPts val="3861"/>
              </a:lnSpc>
            </a:pPr>
          </a:p>
        </p:txBody>
      </p:sp>
      <p:sp>
        <p:nvSpPr>
          <p:cNvPr name="TextBox 6" id="6"/>
          <p:cNvSpPr txBox="true"/>
          <p:nvPr/>
        </p:nvSpPr>
        <p:spPr>
          <a:xfrm rot="0">
            <a:off x="1028700" y="914400"/>
            <a:ext cx="11050217" cy="872715"/>
          </a:xfrm>
          <a:prstGeom prst="rect">
            <a:avLst/>
          </a:prstGeom>
        </p:spPr>
        <p:txBody>
          <a:bodyPr anchor="t" rtlCol="false" tIns="0" lIns="0" bIns="0" rIns="0">
            <a:spAutoFit/>
          </a:bodyPr>
          <a:lstStyle/>
          <a:p>
            <a:pPr algn="ctr">
              <a:lnSpc>
                <a:spcPts val="7056"/>
              </a:lnSpc>
            </a:pPr>
            <a:r>
              <a:rPr lang="en-US" sz="5040">
                <a:solidFill>
                  <a:srgbClr val="FFFFFF"/>
                </a:solidFill>
                <a:latin typeface="Alice Bold"/>
              </a:rPr>
              <a:t>FITNESS BENEFITS OF SWING DANCE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238410" y="2365232"/>
            <a:ext cx="10775308" cy="5751321"/>
          </a:xfrm>
          <a:custGeom>
            <a:avLst/>
            <a:gdLst/>
            <a:ahLst/>
            <a:cxnLst/>
            <a:rect r="r" b="b" t="t" l="l"/>
            <a:pathLst>
              <a:path h="5751321" w="10775308">
                <a:moveTo>
                  <a:pt x="0" y="0"/>
                </a:moveTo>
                <a:lnTo>
                  <a:pt x="10775309" y="0"/>
                </a:lnTo>
                <a:lnTo>
                  <a:pt x="10775309" y="5751321"/>
                </a:lnTo>
                <a:lnTo>
                  <a:pt x="0" y="5751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2900346" y="2267840"/>
            <a:ext cx="10775308" cy="5751321"/>
          </a:xfrm>
          <a:custGeom>
            <a:avLst/>
            <a:gdLst/>
            <a:ahLst/>
            <a:cxnLst/>
            <a:rect r="r" b="b" t="t" l="l"/>
            <a:pathLst>
              <a:path h="5751321" w="10775308">
                <a:moveTo>
                  <a:pt x="10775308" y="5751320"/>
                </a:moveTo>
                <a:lnTo>
                  <a:pt x="0" y="5751320"/>
                </a:lnTo>
                <a:lnTo>
                  <a:pt x="0" y="0"/>
                </a:lnTo>
                <a:lnTo>
                  <a:pt x="10775308" y="0"/>
                </a:lnTo>
                <a:lnTo>
                  <a:pt x="10775308" y="575132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523183" y="3172052"/>
            <a:ext cx="9887598" cy="4541079"/>
          </a:xfrm>
          <a:prstGeom prst="rect">
            <a:avLst/>
          </a:prstGeom>
        </p:spPr>
        <p:txBody>
          <a:bodyPr anchor="t" rtlCol="false" tIns="0" lIns="0" bIns="0" rIns="0">
            <a:spAutoFit/>
          </a:bodyPr>
          <a:lstStyle/>
          <a:p>
            <a:pPr algn="ctr">
              <a:lnSpc>
                <a:spcPts val="5145"/>
              </a:lnSpc>
              <a:spcBef>
                <a:spcPct val="0"/>
              </a:spcBef>
            </a:pPr>
            <a:r>
              <a:rPr lang="en-US" sz="3675">
                <a:solidFill>
                  <a:srgbClr val="FFFBE1"/>
                </a:solidFill>
                <a:latin typeface="TAN Garland"/>
              </a:rPr>
              <a:t>Swing dance is characterized by lots of swinging, flipping, and throwing of dancers. Because it is a non-progressive dance style because it is mostly performed in one spot, it is a popular dance for a crowded dance floor.</a:t>
            </a:r>
          </a:p>
        </p:txBody>
      </p:sp>
      <p:sp>
        <p:nvSpPr>
          <p:cNvPr name="TextBox 5" id="5"/>
          <p:cNvSpPr txBox="true"/>
          <p:nvPr/>
        </p:nvSpPr>
        <p:spPr>
          <a:xfrm rot="0">
            <a:off x="2761628" y="1162711"/>
            <a:ext cx="12764744" cy="2628900"/>
          </a:xfrm>
          <a:prstGeom prst="rect">
            <a:avLst/>
          </a:prstGeom>
        </p:spPr>
        <p:txBody>
          <a:bodyPr anchor="t" rtlCol="false" tIns="0" lIns="0" bIns="0" rIns="0">
            <a:spAutoFit/>
          </a:bodyPr>
          <a:lstStyle/>
          <a:p>
            <a:pPr algn="ctr">
              <a:lnSpc>
                <a:spcPts val="10500"/>
              </a:lnSpc>
            </a:pPr>
            <a:r>
              <a:rPr lang="en-US" sz="7500">
                <a:solidFill>
                  <a:srgbClr val="FFFBE1"/>
                </a:solidFill>
                <a:latin typeface="TAN Ashford"/>
              </a:rPr>
              <a:t>Swing Style</a:t>
            </a:r>
          </a:p>
          <a:p>
            <a:pPr algn="ctr">
              <a:lnSpc>
                <a:spcPts val="10500"/>
              </a:lnSpc>
              <a:spcBef>
                <a:spcPct val="0"/>
              </a:spcBef>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1306965">
            <a:off x="3095073" y="3086100"/>
            <a:ext cx="3965638" cy="4114800"/>
          </a:xfrm>
          <a:custGeom>
            <a:avLst/>
            <a:gdLst/>
            <a:ahLst/>
            <a:cxnLst/>
            <a:rect r="r" b="b" t="t" l="l"/>
            <a:pathLst>
              <a:path h="4114800" w="3965638">
                <a:moveTo>
                  <a:pt x="0" y="0"/>
                </a:moveTo>
                <a:lnTo>
                  <a:pt x="3965639" y="0"/>
                </a:lnTo>
                <a:lnTo>
                  <a:pt x="39656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4606" y="1407907"/>
            <a:ext cx="5513832" cy="8229600"/>
          </a:xfrm>
          <a:custGeom>
            <a:avLst/>
            <a:gdLst/>
            <a:ahLst/>
            <a:cxnLst/>
            <a:rect r="r" b="b" t="t" l="l"/>
            <a:pathLst>
              <a:path h="8229600" w="5513832">
                <a:moveTo>
                  <a:pt x="0" y="0"/>
                </a:moveTo>
                <a:lnTo>
                  <a:pt x="5513832" y="0"/>
                </a:lnTo>
                <a:lnTo>
                  <a:pt x="5513832" y="8229600"/>
                </a:lnTo>
                <a:lnTo>
                  <a:pt x="0" y="8229600"/>
                </a:lnTo>
                <a:lnTo>
                  <a:pt x="0" y="0"/>
                </a:lnTo>
                <a:close/>
              </a:path>
            </a:pathLst>
          </a:custGeom>
          <a:blipFill>
            <a:blip r:embed="rId4"/>
            <a:stretch>
              <a:fillRect l="0" t="0" r="0" b="0"/>
            </a:stretch>
          </a:blipFill>
        </p:spPr>
      </p:sp>
      <p:sp>
        <p:nvSpPr>
          <p:cNvPr name="Freeform 4" id="4"/>
          <p:cNvSpPr/>
          <p:nvPr/>
        </p:nvSpPr>
        <p:spPr>
          <a:xfrm flipH="false" flipV="false" rot="0">
            <a:off x="14423219" y="-1920400"/>
            <a:ext cx="4074720" cy="5396980"/>
          </a:xfrm>
          <a:custGeom>
            <a:avLst/>
            <a:gdLst/>
            <a:ahLst/>
            <a:cxnLst/>
            <a:rect r="r" b="b" t="t" l="l"/>
            <a:pathLst>
              <a:path h="5396980" w="4074720">
                <a:moveTo>
                  <a:pt x="0" y="0"/>
                </a:moveTo>
                <a:lnTo>
                  <a:pt x="4074720" y="0"/>
                </a:lnTo>
                <a:lnTo>
                  <a:pt x="4074720" y="5396980"/>
                </a:lnTo>
                <a:lnTo>
                  <a:pt x="0" y="539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914400"/>
            <a:ext cx="11050217" cy="872715"/>
          </a:xfrm>
          <a:prstGeom prst="rect">
            <a:avLst/>
          </a:prstGeom>
        </p:spPr>
        <p:txBody>
          <a:bodyPr anchor="t" rtlCol="false" tIns="0" lIns="0" bIns="0" rIns="0">
            <a:spAutoFit/>
          </a:bodyPr>
          <a:lstStyle/>
          <a:p>
            <a:pPr algn="ctr">
              <a:lnSpc>
                <a:spcPts val="7056"/>
              </a:lnSpc>
            </a:pPr>
            <a:r>
              <a:rPr lang="en-US" sz="5040">
                <a:solidFill>
                  <a:srgbClr val="FFFFFF"/>
                </a:solidFill>
                <a:latin typeface="Alice Bold"/>
              </a:rPr>
              <a:t>FITNESS BENEFITS OF SWING DANCE</a:t>
            </a:r>
          </a:p>
        </p:txBody>
      </p:sp>
      <p:sp>
        <p:nvSpPr>
          <p:cNvPr name="TextBox 6" id="6"/>
          <p:cNvSpPr txBox="true"/>
          <p:nvPr/>
        </p:nvSpPr>
        <p:spPr>
          <a:xfrm rot="0">
            <a:off x="813514" y="2177628"/>
            <a:ext cx="14590697" cy="5595822"/>
          </a:xfrm>
          <a:prstGeom prst="rect">
            <a:avLst/>
          </a:prstGeom>
        </p:spPr>
        <p:txBody>
          <a:bodyPr anchor="t" rtlCol="false" tIns="0" lIns="0" bIns="0" rIns="0">
            <a:spAutoFit/>
          </a:bodyPr>
          <a:lstStyle/>
          <a:p>
            <a:pPr algn="just" marL="689163" indent="-344581" lvl="1">
              <a:lnSpc>
                <a:spcPts val="4468"/>
              </a:lnSpc>
              <a:buFont typeface="Arial"/>
              <a:buChar char="•"/>
            </a:pPr>
            <a:r>
              <a:rPr lang="en-US" sz="3192" u="sng">
                <a:solidFill>
                  <a:srgbClr val="FFFFFF"/>
                </a:solidFill>
                <a:latin typeface="Canva Sans Bold Italics"/>
              </a:rPr>
              <a:t>Coordination and Balance:</a:t>
            </a:r>
            <a:r>
              <a:rPr lang="en-US" sz="3192">
                <a:solidFill>
                  <a:srgbClr val="FFFFFF"/>
                </a:solidFill>
                <a:latin typeface="Canva Sans Bold"/>
              </a:rPr>
              <a:t> Swing dance requires coor</a:t>
            </a:r>
            <a:r>
              <a:rPr lang="en-US" sz="3192">
                <a:solidFill>
                  <a:srgbClr val="FFFFFF"/>
                </a:solidFill>
                <a:latin typeface="Canva Sans Bold"/>
              </a:rPr>
              <a:t>dination between partners and the synchronization of various movements. Regular practice can improve your balance, body awareness, and spatial orientation.</a:t>
            </a:r>
          </a:p>
          <a:p>
            <a:pPr algn="just">
              <a:lnSpc>
                <a:spcPts val="4468"/>
              </a:lnSpc>
            </a:pPr>
          </a:p>
          <a:p>
            <a:pPr algn="just" marL="689163" indent="-344581" lvl="1">
              <a:lnSpc>
                <a:spcPts val="4468"/>
              </a:lnSpc>
              <a:buFont typeface="Arial"/>
              <a:buChar char="•"/>
            </a:pPr>
            <a:r>
              <a:rPr lang="en-US" sz="3192" u="sng">
                <a:solidFill>
                  <a:srgbClr val="FFFFFF"/>
                </a:solidFill>
                <a:latin typeface="Canva Sans Bold Italics"/>
              </a:rPr>
              <a:t>Weight Management:</a:t>
            </a:r>
            <a:r>
              <a:rPr lang="en-US" sz="3192">
                <a:solidFill>
                  <a:srgbClr val="FFFFFF"/>
                </a:solidFill>
                <a:latin typeface="Canva Sans Bold"/>
              </a:rPr>
              <a:t> Engaging in swing dance regularly can help you burn calories and manage your weight. The energetic nature of the dance can contribute to a calorie deficit when combined with a balanced diet.</a:t>
            </a:r>
          </a:p>
          <a:p>
            <a:pPr algn="just">
              <a:lnSpc>
                <a:spcPts val="4468"/>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1306965">
            <a:off x="3095073" y="3086100"/>
            <a:ext cx="3965638" cy="4114800"/>
          </a:xfrm>
          <a:custGeom>
            <a:avLst/>
            <a:gdLst/>
            <a:ahLst/>
            <a:cxnLst/>
            <a:rect r="r" b="b" t="t" l="l"/>
            <a:pathLst>
              <a:path h="4114800" w="3965638">
                <a:moveTo>
                  <a:pt x="0" y="0"/>
                </a:moveTo>
                <a:lnTo>
                  <a:pt x="3965639" y="0"/>
                </a:lnTo>
                <a:lnTo>
                  <a:pt x="39656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4606" y="1407907"/>
            <a:ext cx="5513832" cy="8229600"/>
          </a:xfrm>
          <a:custGeom>
            <a:avLst/>
            <a:gdLst/>
            <a:ahLst/>
            <a:cxnLst/>
            <a:rect r="r" b="b" t="t" l="l"/>
            <a:pathLst>
              <a:path h="8229600" w="5513832">
                <a:moveTo>
                  <a:pt x="0" y="0"/>
                </a:moveTo>
                <a:lnTo>
                  <a:pt x="5513832" y="0"/>
                </a:lnTo>
                <a:lnTo>
                  <a:pt x="5513832" y="8229600"/>
                </a:lnTo>
                <a:lnTo>
                  <a:pt x="0" y="8229600"/>
                </a:lnTo>
                <a:lnTo>
                  <a:pt x="0" y="0"/>
                </a:lnTo>
                <a:close/>
              </a:path>
            </a:pathLst>
          </a:custGeom>
          <a:blipFill>
            <a:blip r:embed="rId4"/>
            <a:stretch>
              <a:fillRect l="0" t="0" r="0" b="0"/>
            </a:stretch>
          </a:blipFill>
        </p:spPr>
      </p:sp>
      <p:sp>
        <p:nvSpPr>
          <p:cNvPr name="Freeform 4" id="4"/>
          <p:cNvSpPr/>
          <p:nvPr/>
        </p:nvSpPr>
        <p:spPr>
          <a:xfrm flipH="false" flipV="false" rot="0">
            <a:off x="14423219" y="-1920400"/>
            <a:ext cx="4074720" cy="5396980"/>
          </a:xfrm>
          <a:custGeom>
            <a:avLst/>
            <a:gdLst/>
            <a:ahLst/>
            <a:cxnLst/>
            <a:rect r="r" b="b" t="t" l="l"/>
            <a:pathLst>
              <a:path h="5396980" w="4074720">
                <a:moveTo>
                  <a:pt x="0" y="0"/>
                </a:moveTo>
                <a:lnTo>
                  <a:pt x="4074720" y="0"/>
                </a:lnTo>
                <a:lnTo>
                  <a:pt x="4074720" y="5396980"/>
                </a:lnTo>
                <a:lnTo>
                  <a:pt x="0" y="539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925646" y="914400"/>
            <a:ext cx="11256325" cy="872715"/>
          </a:xfrm>
          <a:prstGeom prst="rect">
            <a:avLst/>
          </a:prstGeom>
        </p:spPr>
        <p:txBody>
          <a:bodyPr anchor="t" rtlCol="false" tIns="0" lIns="0" bIns="0" rIns="0">
            <a:spAutoFit/>
          </a:bodyPr>
          <a:lstStyle/>
          <a:p>
            <a:pPr algn="ctr">
              <a:lnSpc>
                <a:spcPts val="7056"/>
              </a:lnSpc>
            </a:pPr>
            <a:r>
              <a:rPr lang="en-US" sz="5040">
                <a:solidFill>
                  <a:srgbClr val="FFFFFF"/>
                </a:solidFill>
                <a:latin typeface="Alice Bold"/>
              </a:rPr>
              <a:t>DIETARY BENEFITS OF SWING DANCE</a:t>
            </a:r>
          </a:p>
        </p:txBody>
      </p:sp>
      <p:sp>
        <p:nvSpPr>
          <p:cNvPr name="TextBox 6" id="6"/>
          <p:cNvSpPr txBox="true"/>
          <p:nvPr/>
        </p:nvSpPr>
        <p:spPr>
          <a:xfrm rot="0">
            <a:off x="1028700" y="2440052"/>
            <a:ext cx="14590697" cy="6157797"/>
          </a:xfrm>
          <a:prstGeom prst="rect">
            <a:avLst/>
          </a:prstGeom>
        </p:spPr>
        <p:txBody>
          <a:bodyPr anchor="t" rtlCol="false" tIns="0" lIns="0" bIns="0" rIns="0">
            <a:spAutoFit/>
          </a:bodyPr>
          <a:lstStyle/>
          <a:p>
            <a:pPr algn="just" marL="689163" indent="-344581" lvl="1">
              <a:lnSpc>
                <a:spcPts val="4468"/>
              </a:lnSpc>
              <a:buFont typeface="Arial"/>
              <a:buChar char="•"/>
            </a:pPr>
            <a:r>
              <a:rPr lang="en-US" sz="3192">
                <a:solidFill>
                  <a:srgbClr val="FFFFFF"/>
                </a:solidFill>
                <a:latin typeface="Canva Sans Bold"/>
              </a:rPr>
              <a:t>Energy Expenditure: Swing dance is a physically demanding activity, and the energy expended during dance sessions can create a greater need for fuel. Consuming a well-balanced diet with appropriate portions can support your energy levels and aid in post-dance recovery.</a:t>
            </a:r>
          </a:p>
          <a:p>
            <a:pPr algn="just">
              <a:lnSpc>
                <a:spcPts val="4468"/>
              </a:lnSpc>
            </a:pPr>
          </a:p>
          <a:p>
            <a:pPr algn="just" marL="689163" indent="-344581" lvl="1">
              <a:lnSpc>
                <a:spcPts val="4468"/>
              </a:lnSpc>
              <a:buFont typeface="Arial"/>
              <a:buChar char="•"/>
            </a:pPr>
            <a:r>
              <a:rPr lang="en-US" sz="3192">
                <a:solidFill>
                  <a:srgbClr val="FFFFFF"/>
                </a:solidFill>
                <a:latin typeface="Canva Sans Bold"/>
              </a:rPr>
              <a:t>Nutrient Intake: A diet rich in nutrients, including vitamins, minerals, and antioxidants, can help support your body's overall function, including muscle repair and immune system health.</a:t>
            </a:r>
          </a:p>
          <a:p>
            <a:pPr algn="just">
              <a:lnSpc>
                <a:spcPts val="4468"/>
              </a:lnSpc>
            </a:pPr>
          </a:p>
          <a:p>
            <a:pPr algn="just">
              <a:lnSpc>
                <a:spcPts val="4468"/>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1306965">
            <a:off x="3095073" y="3086100"/>
            <a:ext cx="3965638" cy="4114800"/>
          </a:xfrm>
          <a:custGeom>
            <a:avLst/>
            <a:gdLst/>
            <a:ahLst/>
            <a:cxnLst/>
            <a:rect r="r" b="b" t="t" l="l"/>
            <a:pathLst>
              <a:path h="4114800" w="3965638">
                <a:moveTo>
                  <a:pt x="0" y="0"/>
                </a:moveTo>
                <a:lnTo>
                  <a:pt x="3965639" y="0"/>
                </a:lnTo>
                <a:lnTo>
                  <a:pt x="39656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4606" y="1407907"/>
            <a:ext cx="5513832" cy="8229600"/>
          </a:xfrm>
          <a:custGeom>
            <a:avLst/>
            <a:gdLst/>
            <a:ahLst/>
            <a:cxnLst/>
            <a:rect r="r" b="b" t="t" l="l"/>
            <a:pathLst>
              <a:path h="8229600" w="5513832">
                <a:moveTo>
                  <a:pt x="0" y="0"/>
                </a:moveTo>
                <a:lnTo>
                  <a:pt x="5513832" y="0"/>
                </a:lnTo>
                <a:lnTo>
                  <a:pt x="5513832" y="8229600"/>
                </a:lnTo>
                <a:lnTo>
                  <a:pt x="0" y="8229600"/>
                </a:lnTo>
                <a:lnTo>
                  <a:pt x="0" y="0"/>
                </a:lnTo>
                <a:close/>
              </a:path>
            </a:pathLst>
          </a:custGeom>
          <a:blipFill>
            <a:blip r:embed="rId4"/>
            <a:stretch>
              <a:fillRect l="0" t="0" r="0" b="0"/>
            </a:stretch>
          </a:blipFill>
        </p:spPr>
      </p:sp>
      <p:sp>
        <p:nvSpPr>
          <p:cNvPr name="Freeform 4" id="4"/>
          <p:cNvSpPr/>
          <p:nvPr/>
        </p:nvSpPr>
        <p:spPr>
          <a:xfrm flipH="false" flipV="false" rot="0">
            <a:off x="14423219" y="-1920400"/>
            <a:ext cx="4074720" cy="5396980"/>
          </a:xfrm>
          <a:custGeom>
            <a:avLst/>
            <a:gdLst/>
            <a:ahLst/>
            <a:cxnLst/>
            <a:rect r="r" b="b" t="t" l="l"/>
            <a:pathLst>
              <a:path h="5396980" w="4074720">
                <a:moveTo>
                  <a:pt x="0" y="0"/>
                </a:moveTo>
                <a:lnTo>
                  <a:pt x="4074720" y="0"/>
                </a:lnTo>
                <a:lnTo>
                  <a:pt x="4074720" y="5396980"/>
                </a:lnTo>
                <a:lnTo>
                  <a:pt x="0" y="539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925646" y="914400"/>
            <a:ext cx="11256325" cy="872715"/>
          </a:xfrm>
          <a:prstGeom prst="rect">
            <a:avLst/>
          </a:prstGeom>
        </p:spPr>
        <p:txBody>
          <a:bodyPr anchor="t" rtlCol="false" tIns="0" lIns="0" bIns="0" rIns="0">
            <a:spAutoFit/>
          </a:bodyPr>
          <a:lstStyle/>
          <a:p>
            <a:pPr algn="ctr">
              <a:lnSpc>
                <a:spcPts val="7056"/>
              </a:lnSpc>
            </a:pPr>
            <a:r>
              <a:rPr lang="en-US" sz="5040">
                <a:solidFill>
                  <a:srgbClr val="FFFFFF"/>
                </a:solidFill>
                <a:latin typeface="Alice Bold"/>
              </a:rPr>
              <a:t>DIETARY BENEFITS OF SWING DANCE</a:t>
            </a:r>
          </a:p>
        </p:txBody>
      </p:sp>
      <p:sp>
        <p:nvSpPr>
          <p:cNvPr name="TextBox 6" id="6"/>
          <p:cNvSpPr txBox="true"/>
          <p:nvPr/>
        </p:nvSpPr>
        <p:spPr>
          <a:xfrm rot="0">
            <a:off x="1028700" y="2440052"/>
            <a:ext cx="14590697" cy="6157797"/>
          </a:xfrm>
          <a:prstGeom prst="rect">
            <a:avLst/>
          </a:prstGeom>
        </p:spPr>
        <p:txBody>
          <a:bodyPr anchor="t" rtlCol="false" tIns="0" lIns="0" bIns="0" rIns="0">
            <a:spAutoFit/>
          </a:bodyPr>
          <a:lstStyle/>
          <a:p>
            <a:pPr algn="just" marL="689163" indent="-344581" lvl="1">
              <a:lnSpc>
                <a:spcPts val="4468"/>
              </a:lnSpc>
              <a:buFont typeface="Arial"/>
              <a:buChar char="•"/>
            </a:pPr>
            <a:r>
              <a:rPr lang="en-US" sz="3192">
                <a:solidFill>
                  <a:srgbClr val="FFFFFF"/>
                </a:solidFill>
                <a:latin typeface="Canva Sans Bold"/>
              </a:rPr>
              <a:t>Hydration: Proper hydration is crucial when engaging in any physical activity. Drinking an adequate amount of water before, during, and after dance sessions helps maintain your energy levels, prevent fatigue, and support recovery</a:t>
            </a:r>
          </a:p>
          <a:p>
            <a:pPr algn="just">
              <a:lnSpc>
                <a:spcPts val="4468"/>
              </a:lnSpc>
            </a:pPr>
          </a:p>
          <a:p>
            <a:pPr algn="just" marL="689163" indent="-344581" lvl="1">
              <a:lnSpc>
                <a:spcPts val="4468"/>
              </a:lnSpc>
              <a:buFont typeface="Arial"/>
              <a:buChar char="•"/>
            </a:pPr>
            <a:r>
              <a:rPr lang="en-US" sz="3192">
                <a:solidFill>
                  <a:srgbClr val="FFFFFF"/>
                </a:solidFill>
                <a:latin typeface="Canva Sans Bold"/>
              </a:rPr>
              <a:t>Mental Well-being: Swing dance is not only a physical workout but also a form of creative expression and social interaction. Engaging in enjoyable activities like swing dance can contribute to reduced stress and improved mental well-being, indirectly affecting your dietary habits.</a:t>
            </a:r>
          </a:p>
          <a:p>
            <a:pPr algn="just">
              <a:lnSpc>
                <a:spcPts val="4468"/>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9D2A2A"/>
        </a:solidFill>
      </p:bgPr>
    </p:bg>
    <p:spTree>
      <p:nvGrpSpPr>
        <p:cNvPr id="1" name=""/>
        <p:cNvGrpSpPr/>
        <p:nvPr/>
      </p:nvGrpSpPr>
      <p:grpSpPr>
        <a:xfrm>
          <a:off x="0" y="0"/>
          <a:ext cx="0" cy="0"/>
          <a:chOff x="0" y="0"/>
          <a:chExt cx="0" cy="0"/>
        </a:xfrm>
      </p:grpSpPr>
      <p:sp>
        <p:nvSpPr>
          <p:cNvPr name="TextBox 2" id="2"/>
          <p:cNvSpPr txBox="true"/>
          <p:nvPr/>
        </p:nvSpPr>
        <p:spPr>
          <a:xfrm rot="0">
            <a:off x="4415836" y="3385887"/>
            <a:ext cx="9456329" cy="3365982"/>
          </a:xfrm>
          <a:prstGeom prst="rect">
            <a:avLst/>
          </a:prstGeom>
        </p:spPr>
        <p:txBody>
          <a:bodyPr anchor="t" rtlCol="false" tIns="0" lIns="0" bIns="0" rIns="0">
            <a:spAutoFit/>
          </a:bodyPr>
          <a:lstStyle/>
          <a:p>
            <a:pPr algn="ctr">
              <a:lnSpc>
                <a:spcPts val="5352"/>
              </a:lnSpc>
              <a:spcBef>
                <a:spcPct val="0"/>
              </a:spcBef>
            </a:pPr>
            <a:r>
              <a:rPr lang="en-US" sz="3823">
                <a:solidFill>
                  <a:srgbClr val="FFFBE1"/>
                </a:solidFill>
                <a:latin typeface="TAN Garland"/>
              </a:rPr>
              <a:t>Swing is a quick, fast-paced dance. Couples hold hands as opposed to placing hands on the shoulders or around the waist, as ballroom dancers do.</a:t>
            </a:r>
          </a:p>
        </p:txBody>
      </p:sp>
      <p:sp>
        <p:nvSpPr>
          <p:cNvPr name="TextBox 3" id="3"/>
          <p:cNvSpPr txBox="true"/>
          <p:nvPr/>
        </p:nvSpPr>
        <p:spPr>
          <a:xfrm rot="0">
            <a:off x="2761628" y="1162711"/>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FFFBE1"/>
                </a:solidFill>
                <a:latin typeface="TAN Ashford"/>
              </a:rPr>
              <a:t>Swing Style</a:t>
            </a:r>
          </a:p>
        </p:txBody>
      </p:sp>
      <p:grpSp>
        <p:nvGrpSpPr>
          <p:cNvPr name="Group 4" id="4"/>
          <p:cNvGrpSpPr/>
          <p:nvPr/>
        </p:nvGrpSpPr>
        <p:grpSpPr>
          <a:xfrm rot="0">
            <a:off x="235627" y="-18261"/>
            <a:ext cx="2166860" cy="10360045"/>
            <a:chOff x="0" y="0"/>
            <a:chExt cx="2889147" cy="13813393"/>
          </a:xfrm>
        </p:grpSpPr>
        <p:grpSp>
          <p:nvGrpSpPr>
            <p:cNvPr name="Group 5" id="5"/>
            <p:cNvGrpSpPr/>
            <p:nvPr/>
          </p:nvGrpSpPr>
          <p:grpSpPr>
            <a:xfrm rot="0">
              <a:off x="0" y="0"/>
              <a:ext cx="559966" cy="13813393"/>
              <a:chOff x="0" y="0"/>
              <a:chExt cx="110611" cy="2728571"/>
            </a:xfrm>
          </p:grpSpPr>
          <p:sp>
            <p:nvSpPr>
              <p:cNvPr name="Freeform 6" id="6"/>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058789"/>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76393" y="0"/>
              <a:ext cx="559966" cy="13813393"/>
              <a:chOff x="0" y="0"/>
              <a:chExt cx="110611" cy="2728571"/>
            </a:xfrm>
          </p:grpSpPr>
          <p:sp>
            <p:nvSpPr>
              <p:cNvPr name="Freeform 9" id="9"/>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CD5E30"/>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552787" y="0"/>
              <a:ext cx="559966" cy="13813393"/>
              <a:chOff x="0" y="0"/>
              <a:chExt cx="110611" cy="2728571"/>
            </a:xfrm>
          </p:grpSpPr>
          <p:sp>
            <p:nvSpPr>
              <p:cNvPr name="Freeform 12" id="12"/>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E3A72F"/>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2329180" y="0"/>
              <a:ext cx="559966" cy="13813393"/>
              <a:chOff x="0" y="0"/>
              <a:chExt cx="110611" cy="2728571"/>
            </a:xfrm>
          </p:grpSpPr>
          <p:sp>
            <p:nvSpPr>
              <p:cNvPr name="Freeform 15" id="15"/>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E3A72F"/>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7" id="17"/>
          <p:cNvGrpSpPr/>
          <p:nvPr/>
        </p:nvGrpSpPr>
        <p:grpSpPr>
          <a:xfrm rot="-10800000">
            <a:off x="15888322" y="-73045"/>
            <a:ext cx="2166860" cy="10360045"/>
            <a:chOff x="0" y="0"/>
            <a:chExt cx="2889147" cy="13813393"/>
          </a:xfrm>
        </p:grpSpPr>
        <p:grpSp>
          <p:nvGrpSpPr>
            <p:cNvPr name="Group 18" id="18"/>
            <p:cNvGrpSpPr/>
            <p:nvPr/>
          </p:nvGrpSpPr>
          <p:grpSpPr>
            <a:xfrm rot="0">
              <a:off x="0" y="0"/>
              <a:ext cx="559966" cy="13813393"/>
              <a:chOff x="0" y="0"/>
              <a:chExt cx="110611" cy="2728571"/>
            </a:xfrm>
          </p:grpSpPr>
          <p:sp>
            <p:nvSpPr>
              <p:cNvPr name="Freeform 19" id="19"/>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058789"/>
              </a:solidFill>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776393" y="0"/>
              <a:ext cx="559966" cy="13813393"/>
              <a:chOff x="0" y="0"/>
              <a:chExt cx="110611" cy="2728571"/>
            </a:xfrm>
          </p:grpSpPr>
          <p:sp>
            <p:nvSpPr>
              <p:cNvPr name="Freeform 22" id="22"/>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CD5E30"/>
              </a:solidFill>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552787" y="0"/>
              <a:ext cx="559966" cy="13813393"/>
              <a:chOff x="0" y="0"/>
              <a:chExt cx="110611" cy="2728571"/>
            </a:xfrm>
          </p:grpSpPr>
          <p:sp>
            <p:nvSpPr>
              <p:cNvPr name="Freeform 25" id="25"/>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E3A72F"/>
              </a:solidFill>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2329180" y="0"/>
              <a:ext cx="559966" cy="13813393"/>
              <a:chOff x="0" y="0"/>
              <a:chExt cx="110611" cy="2728571"/>
            </a:xfrm>
          </p:grpSpPr>
          <p:sp>
            <p:nvSpPr>
              <p:cNvPr name="Freeform 28" id="28"/>
              <p:cNvSpPr/>
              <p:nvPr/>
            </p:nvSpPr>
            <p:spPr>
              <a:xfrm flipH="false" flipV="false" rot="0">
                <a:off x="0" y="0"/>
                <a:ext cx="110611" cy="2728571"/>
              </a:xfrm>
              <a:custGeom>
                <a:avLst/>
                <a:gdLst/>
                <a:ahLst/>
                <a:cxnLst/>
                <a:rect r="r" b="b" t="t" l="l"/>
                <a:pathLst>
                  <a:path h="2728571" w="110611">
                    <a:moveTo>
                      <a:pt x="0" y="0"/>
                    </a:moveTo>
                    <a:lnTo>
                      <a:pt x="110611" y="0"/>
                    </a:lnTo>
                    <a:lnTo>
                      <a:pt x="110611" y="2728571"/>
                    </a:lnTo>
                    <a:lnTo>
                      <a:pt x="0" y="2728571"/>
                    </a:lnTo>
                    <a:close/>
                  </a:path>
                </a:pathLst>
              </a:custGeom>
              <a:solidFill>
                <a:srgbClr val="E3A72F"/>
              </a:solidFill>
            </p:spPr>
          </p:sp>
          <p:sp>
            <p:nvSpPr>
              <p:cNvPr name="TextBox 29" id="2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853896" y="1853896"/>
            <a:ext cx="5898762" cy="2190969"/>
          </a:xfrm>
          <a:custGeom>
            <a:avLst/>
            <a:gdLst/>
            <a:ahLst/>
            <a:cxnLst/>
            <a:rect r="r" b="b" t="t" l="l"/>
            <a:pathLst>
              <a:path h="2190969" w="5898762">
                <a:moveTo>
                  <a:pt x="0" y="0"/>
                </a:moveTo>
                <a:lnTo>
                  <a:pt x="5898761" y="0"/>
                </a:lnTo>
                <a:lnTo>
                  <a:pt x="5898761" y="2190969"/>
                </a:lnTo>
                <a:lnTo>
                  <a:pt x="0" y="2190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853896" y="7241154"/>
            <a:ext cx="5898762" cy="2190969"/>
          </a:xfrm>
          <a:custGeom>
            <a:avLst/>
            <a:gdLst/>
            <a:ahLst/>
            <a:cxnLst/>
            <a:rect r="r" b="b" t="t" l="l"/>
            <a:pathLst>
              <a:path h="2190969" w="5898762">
                <a:moveTo>
                  <a:pt x="0" y="0"/>
                </a:moveTo>
                <a:lnTo>
                  <a:pt x="5898761" y="0"/>
                </a:lnTo>
                <a:lnTo>
                  <a:pt x="5898761" y="2190969"/>
                </a:lnTo>
                <a:lnTo>
                  <a:pt x="0" y="2190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714911" y="2873181"/>
            <a:ext cx="12858178" cy="7643841"/>
          </a:xfrm>
          <a:prstGeom prst="rect">
            <a:avLst/>
          </a:prstGeom>
        </p:spPr>
        <p:txBody>
          <a:bodyPr anchor="t" rtlCol="false" tIns="0" lIns="0" bIns="0" rIns="0">
            <a:spAutoFit/>
          </a:bodyPr>
          <a:lstStyle/>
          <a:p>
            <a:pPr algn="ctr" marL="849455" indent="-424728" lvl="1">
              <a:lnSpc>
                <a:spcPts val="5508"/>
              </a:lnSpc>
              <a:buFont typeface="Arial"/>
              <a:buChar char="•"/>
            </a:pPr>
            <a:r>
              <a:rPr lang="en-US" sz="3934">
                <a:solidFill>
                  <a:srgbClr val="FFFBE1"/>
                </a:solidFill>
                <a:latin typeface="TAN Garland"/>
              </a:rPr>
              <a:t>Lindy Hop: Perhaps the most popular swing dance, this dance originated in Harlem. It's roots is traced back to Charleston and other African American dance forms, as well too influence of jazz music.</a:t>
            </a:r>
          </a:p>
          <a:p>
            <a:pPr algn="ctr">
              <a:lnSpc>
                <a:spcPts val="5508"/>
              </a:lnSpc>
            </a:pPr>
          </a:p>
          <a:p>
            <a:pPr algn="ctr" marL="849455" indent="-424728" lvl="1">
              <a:lnSpc>
                <a:spcPts val="5508"/>
              </a:lnSpc>
              <a:buFont typeface="Arial"/>
              <a:buChar char="•"/>
            </a:pPr>
            <a:r>
              <a:rPr lang="en-US" sz="3934">
                <a:solidFill>
                  <a:srgbClr val="FFFBE1"/>
                </a:solidFill>
                <a:latin typeface="TAN Garland"/>
              </a:rPr>
              <a:t>East Coast Swing: a lively and energetic swiwng dance style, seen often on club or tavern dance floors, this dance was influenced by the Foxtrot.</a:t>
            </a:r>
          </a:p>
          <a:p>
            <a:pPr algn="ctr">
              <a:lnSpc>
                <a:spcPts val="5508"/>
              </a:lnSpc>
              <a:spcBef>
                <a:spcPct val="0"/>
              </a:spcBef>
            </a:pPr>
          </a:p>
        </p:txBody>
      </p:sp>
      <p:sp>
        <p:nvSpPr>
          <p:cNvPr name="TextBox 5" id="5"/>
          <p:cNvSpPr txBox="true"/>
          <p:nvPr/>
        </p:nvSpPr>
        <p:spPr>
          <a:xfrm rot="0">
            <a:off x="3577292" y="1162711"/>
            <a:ext cx="11949080" cy="2628900"/>
          </a:xfrm>
          <a:prstGeom prst="rect">
            <a:avLst/>
          </a:prstGeom>
        </p:spPr>
        <p:txBody>
          <a:bodyPr anchor="t" rtlCol="false" tIns="0" lIns="0" bIns="0" rIns="0">
            <a:spAutoFit/>
          </a:bodyPr>
          <a:lstStyle/>
          <a:p>
            <a:pPr algn="ctr">
              <a:lnSpc>
                <a:spcPts val="10500"/>
              </a:lnSpc>
            </a:pPr>
            <a:r>
              <a:rPr lang="en-US" sz="7500">
                <a:solidFill>
                  <a:srgbClr val="FFFBE1"/>
                </a:solidFill>
                <a:latin typeface="TAN Ashford"/>
              </a:rPr>
              <a:t>Swing Dances</a:t>
            </a:r>
          </a:p>
          <a:p>
            <a:pPr algn="ctr">
              <a:lnSpc>
                <a:spcPts val="1050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626827" y="736683"/>
            <a:ext cx="9034347" cy="1913789"/>
            <a:chOff x="0" y="0"/>
            <a:chExt cx="12045795" cy="2551719"/>
          </a:xfrm>
        </p:grpSpPr>
        <p:sp>
          <p:nvSpPr>
            <p:cNvPr name="TextBox 7" id="7"/>
            <p:cNvSpPr txBox="true"/>
            <p:nvPr/>
          </p:nvSpPr>
          <p:spPr>
            <a:xfrm rot="0">
              <a:off x="0" y="-66675"/>
              <a:ext cx="12045795" cy="1445624"/>
            </a:xfrm>
            <a:prstGeom prst="rect">
              <a:avLst/>
            </a:prstGeom>
          </p:spPr>
          <p:txBody>
            <a:bodyPr anchor="t" rtlCol="false" tIns="0" lIns="0" bIns="0" rIns="0">
              <a:spAutoFit/>
            </a:bodyPr>
            <a:lstStyle/>
            <a:p>
              <a:pPr algn="ctr">
                <a:lnSpc>
                  <a:spcPts val="5954"/>
                </a:lnSpc>
              </a:pPr>
              <a:r>
                <a:rPr lang="en-US" sz="4410" spc="661">
                  <a:solidFill>
                    <a:srgbClr val="FFFFFF"/>
                  </a:solidFill>
                  <a:latin typeface="Montserrat Classic Bold"/>
                </a:rPr>
                <a:t>HELLZAPOPPIN'</a:t>
              </a:r>
            </a:p>
            <a:p>
              <a:pPr algn="ctr">
                <a:lnSpc>
                  <a:spcPts val="2714"/>
                </a:lnSpc>
              </a:pPr>
              <a:r>
                <a:rPr lang="en-US" sz="2010" spc="301">
                  <a:solidFill>
                    <a:srgbClr val="FFFFFF"/>
                  </a:solidFill>
                  <a:latin typeface="Montserrat Classic Bold"/>
                </a:rPr>
                <a:t>THE HARLEM CONGAROOS</a:t>
              </a:r>
            </a:p>
          </p:txBody>
        </p:sp>
        <p:sp>
          <p:nvSpPr>
            <p:cNvPr name="TextBox 8" id="8"/>
            <p:cNvSpPr txBox="true"/>
            <p:nvPr/>
          </p:nvSpPr>
          <p:spPr>
            <a:xfrm rot="0">
              <a:off x="0" y="1751135"/>
              <a:ext cx="12045795" cy="800585"/>
            </a:xfrm>
            <a:prstGeom prst="rect">
              <a:avLst/>
            </a:prstGeom>
          </p:spPr>
          <p:txBody>
            <a:bodyPr anchor="t" rtlCol="false" tIns="0" lIns="0" bIns="0" rIns="0">
              <a:spAutoFit/>
            </a:bodyPr>
            <a:lstStyle/>
            <a:p>
              <a:pPr algn="ctr">
                <a:lnSpc>
                  <a:spcPts val="4998"/>
                </a:lnSpc>
              </a:pPr>
              <a:r>
                <a:rPr lang="en-US" sz="3570">
                  <a:solidFill>
                    <a:srgbClr val="FFFFFF"/>
                  </a:solidFill>
                  <a:latin typeface="Marta Italics"/>
                </a:rPr>
                <a:t>Lindy Hop</a:t>
              </a:r>
            </a:p>
          </p:txBody>
        </p:sp>
      </p:grpSp>
      <p:pic>
        <p:nvPicPr>
          <p:cNvPr name="Picture 9" id="9"/>
          <p:cNvPicPr>
            <a:picLocks noChangeAspect="true"/>
          </p:cNvPicPr>
          <p:nvPr>
            <a:videoFile r:link="rId7"/>
          </p:nvPr>
        </p:nvPicPr>
        <p:blipFill>
          <a:blip r:embed="rId6"/>
          <a:stretch>
            <a:fillRect/>
          </a:stretch>
        </p:blipFill>
        <p:spPr>
          <a:xfrm rot="0">
            <a:off x="3569711" y="2761873"/>
            <a:ext cx="11148577" cy="6271074"/>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626827" y="1035835"/>
            <a:ext cx="9034347" cy="1913789"/>
            <a:chOff x="0" y="0"/>
            <a:chExt cx="12045795" cy="2551719"/>
          </a:xfrm>
        </p:grpSpPr>
        <p:sp>
          <p:nvSpPr>
            <p:cNvPr name="TextBox 7" id="7"/>
            <p:cNvSpPr txBox="true"/>
            <p:nvPr/>
          </p:nvSpPr>
          <p:spPr>
            <a:xfrm rot="0">
              <a:off x="0" y="-57150"/>
              <a:ext cx="12045795" cy="1436099"/>
            </a:xfrm>
            <a:prstGeom prst="rect">
              <a:avLst/>
            </a:prstGeom>
          </p:spPr>
          <p:txBody>
            <a:bodyPr anchor="t" rtlCol="false" tIns="0" lIns="0" bIns="0" rIns="0">
              <a:spAutoFit/>
            </a:bodyPr>
            <a:lstStyle/>
            <a:p>
              <a:pPr algn="ctr">
                <a:lnSpc>
                  <a:spcPts val="4739"/>
                </a:lnSpc>
              </a:pPr>
              <a:r>
                <a:rPr lang="en-US" sz="3510" spc="526">
                  <a:solidFill>
                    <a:srgbClr val="FFFFFF"/>
                  </a:solidFill>
                  <a:latin typeface="Montserrat Classic Bold"/>
                </a:rPr>
                <a:t>ULTIMATE BALLROOM STUDIO</a:t>
              </a:r>
            </a:p>
            <a:p>
              <a:pPr algn="ctr">
                <a:lnSpc>
                  <a:spcPts val="3929"/>
                </a:lnSpc>
              </a:pPr>
              <a:r>
                <a:rPr lang="en-US" sz="2910" spc="436">
                  <a:solidFill>
                    <a:srgbClr val="FFFFFF"/>
                  </a:solidFill>
                  <a:latin typeface="Montserrat Classic Bold"/>
                </a:rPr>
                <a:t>MEMPHIS</a:t>
              </a:r>
            </a:p>
          </p:txBody>
        </p:sp>
        <p:sp>
          <p:nvSpPr>
            <p:cNvPr name="TextBox 8" id="8"/>
            <p:cNvSpPr txBox="true"/>
            <p:nvPr/>
          </p:nvSpPr>
          <p:spPr>
            <a:xfrm rot="0">
              <a:off x="0" y="1751135"/>
              <a:ext cx="12045795" cy="800585"/>
            </a:xfrm>
            <a:prstGeom prst="rect">
              <a:avLst/>
            </a:prstGeom>
          </p:spPr>
          <p:txBody>
            <a:bodyPr anchor="t" rtlCol="false" tIns="0" lIns="0" bIns="0" rIns="0">
              <a:spAutoFit/>
            </a:bodyPr>
            <a:lstStyle/>
            <a:p>
              <a:pPr algn="ctr">
                <a:lnSpc>
                  <a:spcPts val="4998"/>
                </a:lnSpc>
              </a:pPr>
              <a:r>
                <a:rPr lang="en-US" sz="3570">
                  <a:solidFill>
                    <a:srgbClr val="FFFFFF"/>
                  </a:solidFill>
                  <a:latin typeface="Marta Italics"/>
                </a:rPr>
                <a:t>East Coast Swing</a:t>
              </a:r>
            </a:p>
          </p:txBody>
        </p:sp>
      </p:grpSp>
      <p:pic>
        <p:nvPicPr>
          <p:cNvPr name="Picture 9" id="9"/>
          <p:cNvPicPr>
            <a:picLocks noChangeAspect="true"/>
          </p:cNvPicPr>
          <p:nvPr>
            <a:videoFile r:link="rId7"/>
          </p:nvPr>
        </p:nvPicPr>
        <p:blipFill>
          <a:blip r:embed="rId6"/>
          <a:stretch>
            <a:fillRect/>
          </a:stretch>
        </p:blipFill>
        <p:spPr>
          <a:xfrm rot="0">
            <a:off x="3657600" y="3086101"/>
            <a:ext cx="10972800" cy="6172199"/>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11073" y="8204999"/>
            <a:ext cx="6361727" cy="2106602"/>
          </a:xfrm>
          <a:custGeom>
            <a:avLst/>
            <a:gdLst/>
            <a:ahLst/>
            <a:cxnLst/>
            <a:rect r="r" b="b" t="t" l="l"/>
            <a:pathLst>
              <a:path h="2106602" w="6361727">
                <a:moveTo>
                  <a:pt x="0" y="0"/>
                </a:moveTo>
                <a:lnTo>
                  <a:pt x="6361727" y="0"/>
                </a:lnTo>
                <a:lnTo>
                  <a:pt x="6361727" y="2106602"/>
                </a:lnTo>
                <a:lnTo>
                  <a:pt x="0" y="2106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19666" y="8180398"/>
            <a:ext cx="6361727" cy="2106602"/>
          </a:xfrm>
          <a:custGeom>
            <a:avLst/>
            <a:gdLst/>
            <a:ahLst/>
            <a:cxnLst/>
            <a:rect r="r" b="b" t="t" l="l"/>
            <a:pathLst>
              <a:path h="2106602" w="6361727">
                <a:moveTo>
                  <a:pt x="0" y="0"/>
                </a:moveTo>
                <a:lnTo>
                  <a:pt x="6361728" y="0"/>
                </a:lnTo>
                <a:lnTo>
                  <a:pt x="6361728" y="2106602"/>
                </a:lnTo>
                <a:lnTo>
                  <a:pt x="0" y="2106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50406" y="8180398"/>
            <a:ext cx="6361727" cy="2106602"/>
          </a:xfrm>
          <a:custGeom>
            <a:avLst/>
            <a:gdLst/>
            <a:ahLst/>
            <a:cxnLst/>
            <a:rect r="r" b="b" t="t" l="l"/>
            <a:pathLst>
              <a:path h="2106602" w="6361727">
                <a:moveTo>
                  <a:pt x="0" y="0"/>
                </a:moveTo>
                <a:lnTo>
                  <a:pt x="6361727" y="0"/>
                </a:lnTo>
                <a:lnTo>
                  <a:pt x="6361727" y="2106602"/>
                </a:lnTo>
                <a:lnTo>
                  <a:pt x="0" y="2106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674834" y="8180398"/>
            <a:ext cx="6361727" cy="2106602"/>
          </a:xfrm>
          <a:custGeom>
            <a:avLst/>
            <a:gdLst/>
            <a:ahLst/>
            <a:cxnLst/>
            <a:rect r="r" b="b" t="t" l="l"/>
            <a:pathLst>
              <a:path h="2106602" w="6361727">
                <a:moveTo>
                  <a:pt x="0" y="0"/>
                </a:moveTo>
                <a:lnTo>
                  <a:pt x="6361728" y="0"/>
                </a:lnTo>
                <a:lnTo>
                  <a:pt x="6361728" y="2106602"/>
                </a:lnTo>
                <a:lnTo>
                  <a:pt x="0" y="2106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476920" y="3153821"/>
            <a:ext cx="11722374" cy="4751589"/>
          </a:xfrm>
          <a:prstGeom prst="rect">
            <a:avLst/>
          </a:prstGeom>
        </p:spPr>
        <p:txBody>
          <a:bodyPr anchor="t" rtlCol="false" tIns="0" lIns="0" bIns="0" rIns="0">
            <a:spAutoFit/>
          </a:bodyPr>
          <a:lstStyle/>
          <a:p>
            <a:pPr algn="ctr" marL="832656" indent="-416328" lvl="1">
              <a:lnSpc>
                <a:spcPts val="5399"/>
              </a:lnSpc>
              <a:buFont typeface="Arial"/>
              <a:buChar char="•"/>
            </a:pPr>
            <a:r>
              <a:rPr lang="en-US" sz="3856">
                <a:solidFill>
                  <a:srgbClr val="FFFBE1"/>
                </a:solidFill>
                <a:latin typeface="TAN Garland"/>
              </a:rPr>
              <a:t>West Coast Swing: A slotted dance in which the follower travels back and forth along a rectangle, or slot.</a:t>
            </a:r>
          </a:p>
          <a:p>
            <a:pPr algn="ctr">
              <a:lnSpc>
                <a:spcPts val="5399"/>
              </a:lnSpc>
            </a:pPr>
          </a:p>
          <a:p>
            <a:pPr algn="ctr" marL="832656" indent="-416328" lvl="1">
              <a:lnSpc>
                <a:spcPts val="5399"/>
              </a:lnSpc>
              <a:buFont typeface="Arial"/>
              <a:buChar char="•"/>
            </a:pPr>
            <a:r>
              <a:rPr lang="en-US" sz="3856">
                <a:solidFill>
                  <a:srgbClr val="FFFBE1"/>
                </a:solidFill>
                <a:latin typeface="TAN Garland"/>
              </a:rPr>
              <a:t>Jitterbug: An umbrella term generally referring to swing dancing.</a:t>
            </a:r>
          </a:p>
          <a:p>
            <a:pPr algn="ctr">
              <a:lnSpc>
                <a:spcPts val="5399"/>
              </a:lnSpc>
              <a:spcBef>
                <a:spcPct val="0"/>
              </a:spcBef>
            </a:pPr>
          </a:p>
        </p:txBody>
      </p:sp>
      <p:sp>
        <p:nvSpPr>
          <p:cNvPr name="TextBox 7" id="7"/>
          <p:cNvSpPr txBox="true"/>
          <p:nvPr/>
        </p:nvSpPr>
        <p:spPr>
          <a:xfrm rot="0">
            <a:off x="2761628" y="1162711"/>
            <a:ext cx="12764744" cy="1295400"/>
          </a:xfrm>
          <a:prstGeom prst="rect">
            <a:avLst/>
          </a:prstGeom>
        </p:spPr>
        <p:txBody>
          <a:bodyPr anchor="t" rtlCol="false" tIns="0" lIns="0" bIns="0" rIns="0">
            <a:spAutoFit/>
          </a:bodyPr>
          <a:lstStyle/>
          <a:p>
            <a:pPr algn="ctr">
              <a:lnSpc>
                <a:spcPts val="10500"/>
              </a:lnSpc>
              <a:spcBef>
                <a:spcPct val="0"/>
              </a:spcBef>
            </a:pPr>
            <a:r>
              <a:rPr lang="en-US" sz="7500">
                <a:solidFill>
                  <a:srgbClr val="FFFBE1"/>
                </a:solidFill>
                <a:latin typeface="TAN Ashford"/>
              </a:rPr>
              <a:t>Swing Dances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D2A2A"/>
        </a:solidFill>
      </p:bgPr>
    </p:bg>
    <p:spTree>
      <p:nvGrpSpPr>
        <p:cNvPr id="1" name=""/>
        <p:cNvGrpSpPr/>
        <p:nvPr/>
      </p:nvGrpSpPr>
      <p:grpSpPr>
        <a:xfrm>
          <a:off x="0" y="0"/>
          <a:ext cx="0" cy="0"/>
          <a:chOff x="0" y="0"/>
          <a:chExt cx="0" cy="0"/>
        </a:xfrm>
      </p:grpSpPr>
      <p:sp>
        <p:nvSpPr>
          <p:cNvPr name="Freeform 2" id="2"/>
          <p:cNvSpPr/>
          <p:nvPr/>
        </p:nvSpPr>
        <p:spPr>
          <a:xfrm flipH="false" flipV="false" rot="0">
            <a:off x="-2049747" y="-1460999"/>
            <a:ext cx="4410597" cy="5931120"/>
          </a:xfrm>
          <a:custGeom>
            <a:avLst/>
            <a:gdLst/>
            <a:ahLst/>
            <a:cxnLst/>
            <a:rect r="r" b="b" t="t" l="l"/>
            <a:pathLst>
              <a:path h="5931120" w="4410597">
                <a:moveTo>
                  <a:pt x="0" y="0"/>
                </a:moveTo>
                <a:lnTo>
                  <a:pt x="4410597" y="0"/>
                </a:lnTo>
                <a:lnTo>
                  <a:pt x="4410597"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8298">
            <a:off x="-1277124" y="2538639"/>
            <a:ext cx="5460075" cy="5665447"/>
          </a:xfrm>
          <a:custGeom>
            <a:avLst/>
            <a:gdLst/>
            <a:ahLst/>
            <a:cxnLst/>
            <a:rect r="r" b="b" t="t" l="l"/>
            <a:pathLst>
              <a:path h="5665447" w="5460075">
                <a:moveTo>
                  <a:pt x="0" y="0"/>
                </a:moveTo>
                <a:lnTo>
                  <a:pt x="5460074" y="0"/>
                </a:lnTo>
                <a:lnTo>
                  <a:pt x="5460074" y="5665447"/>
                </a:lnTo>
                <a:lnTo>
                  <a:pt x="0" y="5665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43986">
            <a:off x="13538084" y="593072"/>
            <a:ext cx="3965638" cy="4114800"/>
          </a:xfrm>
          <a:custGeom>
            <a:avLst/>
            <a:gdLst/>
            <a:ahLst/>
            <a:cxnLst/>
            <a:rect r="r" b="b" t="t" l="l"/>
            <a:pathLst>
              <a:path h="4114800" w="3965638">
                <a:moveTo>
                  <a:pt x="0" y="0"/>
                </a:moveTo>
                <a:lnTo>
                  <a:pt x="3965638" y="0"/>
                </a:lnTo>
                <a:lnTo>
                  <a:pt x="39656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3314">
            <a:off x="15813037" y="5607050"/>
            <a:ext cx="4410597" cy="5931120"/>
          </a:xfrm>
          <a:custGeom>
            <a:avLst/>
            <a:gdLst/>
            <a:ahLst/>
            <a:cxnLst/>
            <a:rect r="r" b="b" t="t" l="l"/>
            <a:pathLst>
              <a:path h="5931120" w="4410597">
                <a:moveTo>
                  <a:pt x="0" y="0"/>
                </a:moveTo>
                <a:lnTo>
                  <a:pt x="4410596" y="0"/>
                </a:lnTo>
                <a:lnTo>
                  <a:pt x="4410596" y="5931120"/>
                </a:lnTo>
                <a:lnTo>
                  <a:pt x="0" y="5931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626827" y="809073"/>
            <a:ext cx="9034347" cy="1841399"/>
            <a:chOff x="0" y="0"/>
            <a:chExt cx="12045795" cy="2455199"/>
          </a:xfrm>
        </p:grpSpPr>
        <p:sp>
          <p:nvSpPr>
            <p:cNvPr name="TextBox 7" id="7"/>
            <p:cNvSpPr txBox="true"/>
            <p:nvPr/>
          </p:nvSpPr>
          <p:spPr>
            <a:xfrm rot="0">
              <a:off x="0" y="-57150"/>
              <a:ext cx="12045795" cy="1339579"/>
            </a:xfrm>
            <a:prstGeom prst="rect">
              <a:avLst/>
            </a:prstGeom>
          </p:spPr>
          <p:txBody>
            <a:bodyPr anchor="t" rtlCol="false" tIns="0" lIns="0" bIns="0" rIns="0">
              <a:spAutoFit/>
            </a:bodyPr>
            <a:lstStyle/>
            <a:p>
              <a:pPr algn="ctr">
                <a:lnSpc>
                  <a:spcPts val="5279"/>
                </a:lnSpc>
              </a:pPr>
              <a:r>
                <a:rPr lang="en-US" sz="3910" spc="586">
                  <a:solidFill>
                    <a:srgbClr val="FFFFFF"/>
                  </a:solidFill>
                  <a:latin typeface="Montserrat Classic Bold"/>
                </a:rPr>
                <a:t>J&amp;J MEET ME IN ST. LOUIS</a:t>
              </a:r>
            </a:p>
            <a:p>
              <a:pPr algn="ctr">
                <a:lnSpc>
                  <a:spcPts val="2849"/>
                </a:lnSpc>
              </a:pPr>
              <a:r>
                <a:rPr lang="en-US" sz="2110" spc="316">
                  <a:solidFill>
                    <a:srgbClr val="FFFFFF"/>
                  </a:solidFill>
                  <a:latin typeface="Montserrat Classic Bold"/>
                </a:rPr>
                <a:t>JOEL TORGESON</a:t>
              </a:r>
              <a:r>
                <a:rPr lang="en-US" sz="2110" spc="316">
                  <a:solidFill>
                    <a:srgbClr val="FFFFFF"/>
                  </a:solidFill>
                  <a:latin typeface="Montserrat Classic Bold"/>
                </a:rPr>
                <a:t> &amp; ARIEL PECK</a:t>
              </a:r>
            </a:p>
          </p:txBody>
        </p:sp>
        <p:sp>
          <p:nvSpPr>
            <p:cNvPr name="TextBox 8" id="8"/>
            <p:cNvSpPr txBox="true"/>
            <p:nvPr/>
          </p:nvSpPr>
          <p:spPr>
            <a:xfrm rot="0">
              <a:off x="0" y="1654614"/>
              <a:ext cx="12045795" cy="800585"/>
            </a:xfrm>
            <a:prstGeom prst="rect">
              <a:avLst/>
            </a:prstGeom>
          </p:spPr>
          <p:txBody>
            <a:bodyPr anchor="t" rtlCol="false" tIns="0" lIns="0" bIns="0" rIns="0">
              <a:spAutoFit/>
            </a:bodyPr>
            <a:lstStyle/>
            <a:p>
              <a:pPr algn="ctr">
                <a:lnSpc>
                  <a:spcPts val="4998"/>
                </a:lnSpc>
              </a:pPr>
              <a:r>
                <a:rPr lang="en-US" sz="3570">
                  <a:solidFill>
                    <a:srgbClr val="FFFFFF"/>
                  </a:solidFill>
                  <a:latin typeface="Marta Italics"/>
                </a:rPr>
                <a:t>West Coast Swing</a:t>
              </a:r>
            </a:p>
          </p:txBody>
        </p:sp>
      </p:grpSp>
      <p:pic>
        <p:nvPicPr>
          <p:cNvPr name="Picture 9" id="9"/>
          <p:cNvPicPr>
            <a:picLocks noChangeAspect="true"/>
          </p:cNvPicPr>
          <p:nvPr>
            <a:videoFile r:link="rId7"/>
          </p:nvPr>
        </p:nvPicPr>
        <p:blipFill>
          <a:blip r:embed="rId6"/>
          <a:stretch>
            <a:fillRect/>
          </a:stretch>
        </p:blipFill>
        <p:spPr>
          <a:xfrm rot="0">
            <a:off x="3321118" y="2849072"/>
            <a:ext cx="11645765" cy="65507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DAFrGOCeNos</dc:identifier>
  <dcterms:modified xsi:type="dcterms:W3CDTF">2011-08-01T06:04:30Z</dcterms:modified>
  <cp:revision>1</cp:revision>
  <dc:title>History of</dc:title>
</cp:coreProperties>
</file>