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79" r:id="rId5"/>
    <p:sldId id="257" r:id="rId6"/>
    <p:sldId id="260" r:id="rId7"/>
    <p:sldId id="258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3443-0659-4259-9CF9-91CB44603220}" type="datetimeFigureOut">
              <a:rPr lang="en-US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0D8B-CD5E-43AB-B752-17CB6A5522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3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0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9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5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0D8B-CD5E-43AB-B752-17CB6A5522B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767" y="314325"/>
            <a:ext cx="10152533" cy="3149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Can Complex Collective </a:t>
            </a:r>
            <a:r>
              <a:rPr lang="en-GB" dirty="0">
                <a:solidFill>
                  <a:schemeClr val="tx1"/>
                </a:solidFill>
              </a:rPr>
              <a:t>Behaviour</a:t>
            </a:r>
            <a:r>
              <a:rPr lang="en-US" dirty="0">
                <a:solidFill>
                  <a:schemeClr val="tx1"/>
                </a:solidFill>
              </a:rPr>
              <a:t> Be Generated Through Randomness, Memory and</a:t>
            </a:r>
          </a:p>
          <a:p>
            <a:r>
              <a:rPr lang="en-US" dirty="0">
                <a:solidFill>
                  <a:schemeClr val="tx1"/>
                </a:solidFill>
              </a:rPr>
              <a:t>a Pinch of Luck?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Research</a:t>
            </a:r>
          </a:p>
          <a:p>
            <a:r>
              <a:rPr lang="en-US" dirty="0"/>
              <a:t>MEFT - 2017</a:t>
            </a:r>
          </a:p>
          <a:p>
            <a:r>
              <a:rPr lang="en-US" dirty="0"/>
              <a:t>Pedro M. Pereira (N.78889)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Screenshot from 2017-05-16 23:16: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05" y="5391150"/>
            <a:ext cx="2066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-8445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4" name="Picture 4" descr="smemoria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675" y="1657350"/>
            <a:ext cx="3841016" cy="3684430"/>
          </a:xfrm>
          <a:prstGeom prst="rect">
            <a:avLst/>
          </a:prstGeom>
        </p:spPr>
      </p:pic>
      <p:pic>
        <p:nvPicPr>
          <p:cNvPr id="6" name="Picture 6" descr="cmemoria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628595"/>
            <a:ext cx="3884692" cy="3739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6014" y="5613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Pure Random Walker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680" y="5613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Model With Memory</a:t>
            </a:r>
          </a:p>
        </p:txBody>
      </p:sp>
    </p:spTree>
    <p:extLst>
      <p:ext uri="{BB962C8B-B14F-4D97-AF65-F5344CB8AC3E}">
        <p14:creationId xmlns:p14="http://schemas.microsoft.com/office/powerpoint/2010/main" val="145482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10185"/>
            <a:ext cx="9905998" cy="1905000"/>
          </a:xfrm>
        </p:spPr>
        <p:txBody>
          <a:bodyPr/>
          <a:lstStyle/>
          <a:p>
            <a:r>
              <a:rPr lang="en-US" sz="4000" dirty="0"/>
              <a:t>Results – 'Lucky' evolution</a:t>
            </a:r>
          </a:p>
        </p:txBody>
      </p:sp>
      <p:pic>
        <p:nvPicPr>
          <p:cNvPr id="4" name="Picture 4" descr="l_5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805795"/>
            <a:ext cx="5062907" cy="3800340"/>
          </a:xfrm>
          <a:prstGeom prst="rect">
            <a:avLst/>
          </a:prstGeom>
        </p:spPr>
      </p:pic>
      <p:pic>
        <p:nvPicPr>
          <p:cNvPr id="6" name="Picture 6" descr="l_14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1769852"/>
            <a:ext cx="5150521" cy="3860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427" y="5905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1786" y="5867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99</a:t>
            </a:r>
          </a:p>
        </p:txBody>
      </p:sp>
    </p:spTree>
    <p:extLst>
      <p:ext uri="{BB962C8B-B14F-4D97-AF65-F5344CB8AC3E}">
        <p14:creationId xmlns:p14="http://schemas.microsoft.com/office/powerpoint/2010/main" val="39283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-47625"/>
            <a:ext cx="9905998" cy="1905000"/>
          </a:xfrm>
        </p:spPr>
        <p:txBody>
          <a:bodyPr/>
          <a:lstStyle/>
          <a:p>
            <a:r>
              <a:rPr lang="en-US" sz="4000" dirty="0"/>
              <a:t>Results – 'lucky' fit to logistic function</a:t>
            </a:r>
          </a:p>
        </p:txBody>
      </p:sp>
      <p:pic>
        <p:nvPicPr>
          <p:cNvPr id="8" name="Picture 8" descr="lucky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475" y="2238375"/>
            <a:ext cx="5614764" cy="3807501"/>
          </a:xfrm>
          <a:prstGeom prst="rect">
            <a:avLst/>
          </a:prstGeom>
        </p:spPr>
      </p:pic>
      <p:pic>
        <p:nvPicPr>
          <p:cNvPr id="3" name="Picture 3" descr="lo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2298700"/>
            <a:ext cx="2743200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3453262"/>
            <a:ext cx="27432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p0=Neq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p1=k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p2=d0</a:t>
            </a:r>
          </a:p>
        </p:txBody>
      </p:sp>
    </p:spTree>
    <p:extLst>
      <p:ext uri="{BB962C8B-B14F-4D97-AF65-F5344CB8AC3E}">
        <p14:creationId xmlns:p14="http://schemas.microsoft.com/office/powerpoint/2010/main" val="14475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 I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4" descr="a_4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25" y="1928594"/>
            <a:ext cx="4575498" cy="3433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5976" y="55244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4</a:t>
            </a:r>
          </a:p>
        </p:txBody>
      </p:sp>
      <p:pic>
        <p:nvPicPr>
          <p:cNvPr id="7" name="Picture 7" descr="a_18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0" y="1907028"/>
            <a:ext cx="4625080" cy="3466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02054" y="5524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18</a:t>
            </a:r>
          </a:p>
        </p:txBody>
      </p:sp>
    </p:spTree>
    <p:extLst>
      <p:ext uri="{BB962C8B-B14F-4D97-AF65-F5344CB8AC3E}">
        <p14:creationId xmlns:p14="http://schemas.microsoft.com/office/powerpoint/2010/main" val="237280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666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 II</a:t>
            </a:r>
          </a:p>
        </p:txBody>
      </p:sp>
      <p:pic>
        <p:nvPicPr>
          <p:cNvPr id="4" name="Picture 4" descr="a_23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978864"/>
            <a:ext cx="4623405" cy="3471929"/>
          </a:xfrm>
          <a:prstGeom prst="rect">
            <a:avLst/>
          </a:prstGeom>
        </p:spPr>
      </p:pic>
      <p:pic>
        <p:nvPicPr>
          <p:cNvPr id="6" name="Picture 6" descr="a_45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1978864"/>
            <a:ext cx="4604341" cy="34539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0417" y="55626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1014" y="557697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45</a:t>
            </a:r>
          </a:p>
        </p:txBody>
      </p:sp>
    </p:spTree>
    <p:extLst>
      <p:ext uri="{BB962C8B-B14F-4D97-AF65-F5344CB8AC3E}">
        <p14:creationId xmlns:p14="http://schemas.microsoft.com/office/powerpoint/2010/main" val="32244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85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EVOLUTION III</a:t>
            </a:r>
          </a:p>
        </p:txBody>
      </p:sp>
      <p:pic>
        <p:nvPicPr>
          <p:cNvPr id="4" name="Picture 4" descr="a_51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5" y="1744684"/>
            <a:ext cx="4963554" cy="3722666"/>
          </a:xfrm>
          <a:prstGeom prst="rect">
            <a:avLst/>
          </a:prstGeom>
        </p:spPr>
      </p:pic>
      <p:pic>
        <p:nvPicPr>
          <p:cNvPr id="6" name="Picture 6" descr="a_70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38" y="1743930"/>
            <a:ext cx="4962212" cy="37234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420" y="55816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782" y="556727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Day 70</a:t>
            </a:r>
          </a:p>
        </p:txBody>
      </p:sp>
    </p:spTree>
    <p:extLst>
      <p:ext uri="{BB962C8B-B14F-4D97-AF65-F5344CB8AC3E}">
        <p14:creationId xmlns:p14="http://schemas.microsoft.com/office/powerpoint/2010/main" val="177403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-857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 – 'adventurous' fit to logistic function</a:t>
            </a:r>
          </a:p>
        </p:txBody>
      </p:sp>
      <p:pic>
        <p:nvPicPr>
          <p:cNvPr id="4" name="Picture 4" descr="adventurous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650" y="1797709"/>
            <a:ext cx="6194201" cy="4200007"/>
          </a:xfrm>
          <a:prstGeom prst="rect">
            <a:avLst/>
          </a:prstGeom>
        </p:spPr>
      </p:pic>
      <p:pic>
        <p:nvPicPr>
          <p:cNvPr id="3" name="Picture 3" descr="lo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2105025"/>
            <a:ext cx="2743200" cy="6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7225" y="3101975"/>
            <a:ext cx="27432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p0=Neq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p1=k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p2=d0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Ni=10 for Blue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Century Gothic"/>
              </a:rPr>
              <a:t>Ni=50 for Red</a:t>
            </a:r>
          </a:p>
        </p:txBody>
      </p:sp>
    </p:spTree>
    <p:extLst>
      <p:ext uri="{BB962C8B-B14F-4D97-AF65-F5344CB8AC3E}">
        <p14:creationId xmlns:p14="http://schemas.microsoft.com/office/powerpoint/2010/main" val="166353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381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2590800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model fulfilled its purpose of generating interesting collective </a:t>
            </a:r>
            <a:r>
              <a:rPr lang="en-US" sz="2800" dirty="0" err="1">
                <a:solidFill>
                  <a:schemeClr val="tx1"/>
                </a:solidFill>
              </a:rPr>
              <a:t>behaviour</a:t>
            </a:r>
            <a:r>
              <a:rPr lang="en-US" sz="2800" dirty="0">
                <a:solidFill>
                  <a:schemeClr val="tx1"/>
                </a:solidFill>
              </a:rPr>
              <a:t> having only three available tools: initial randomness, memory of deaths and good zones and a tuning of the initial conditions.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2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85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10563516" cy="3935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entury Gothic"/>
                <a:cs typeface="Arial"/>
              </a:rPr>
              <a:t>The breakthroughs that distinguished the memoryless case from the 'intelligent' one were: </a:t>
            </a:r>
            <a:endParaRPr lang="en-US" sz="3200" dirty="0">
              <a:solidFill>
                <a:srgbClr val="FFFFFF"/>
              </a:solidFill>
              <a:latin typeface="Century Gothic"/>
              <a:cs typeface="Arial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entury Gothic"/>
              <a:cs typeface="Arial"/>
            </a:endParaRPr>
          </a:p>
          <a:p>
            <a:r>
              <a:rPr lang="en-US" sz="3200" dirty="0">
                <a:solidFill>
                  <a:schemeClr val="tx1"/>
                </a:solidFill>
                <a:latin typeface="Century Gothic"/>
                <a:cs typeface="Arial"/>
              </a:rPr>
              <a:t> </a:t>
            </a:r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the correct definition of the probability distribution;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gifting generation 0 with a live memory that emulates their only way of sharing information – communication. </a:t>
            </a:r>
          </a:p>
          <a:p>
            <a:r>
              <a:rPr lang="en-US" sz="2800" dirty="0">
                <a:solidFill>
                  <a:schemeClr val="tx1"/>
                </a:solidFill>
                <a:latin typeface="Century Gothic"/>
                <a:cs typeface="Arial"/>
              </a:rPr>
              <a:t>Redefinition of the weights given in an eating event when food source saturates.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85725"/>
            <a:ext cx="9905998" cy="1905000"/>
          </a:xfrm>
        </p:spPr>
        <p:txBody>
          <a:bodyPr/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97709"/>
            <a:ext cx="10041228" cy="34139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obvious improvement:  introducing mutations - randomly generated information added to the memory of some generations that can contribute in a good or bad way to the development.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interesting test: introducing a concurrent population with a different mem_tot and observe if both populations tend to merge and add their memories.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047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entury Gothic"/>
              </a:rPr>
              <a:t>Structure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55" y="1733550"/>
            <a:ext cx="10466230" cy="4167388"/>
          </a:xfrm>
        </p:spPr>
        <p:txBody>
          <a:bodyPr/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Setup</a:t>
            </a:r>
          </a:p>
          <a:p>
            <a:r>
              <a:rPr lang="en-US" sz="3600" dirty="0"/>
              <a:t>Model</a:t>
            </a:r>
          </a:p>
          <a:p>
            <a:r>
              <a:rPr lang="en-US" sz="3600" dirty="0"/>
              <a:t>Results</a:t>
            </a:r>
          </a:p>
          <a:p>
            <a:r>
              <a:rPr lang="en-US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2670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-5143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5725"/>
            <a:ext cx="9905998" cy="31242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entury Gothic"/>
                <a:cs typeface="Arial"/>
              </a:rPr>
              <a:t>This model can be compared to the </a:t>
            </a:r>
            <a:r>
              <a:rPr lang="en-US" dirty="0" err="1">
                <a:solidFill>
                  <a:schemeClr val="tx1"/>
                </a:solidFill>
                <a:latin typeface="Century Gothic"/>
                <a:cs typeface="Arial"/>
              </a:rPr>
              <a:t>behaviour</a:t>
            </a:r>
            <a:r>
              <a:rPr lang="en-US" dirty="0">
                <a:solidFill>
                  <a:schemeClr val="tx1"/>
                </a:solidFill>
                <a:latin typeface="Century Gothic"/>
                <a:cs typeface="Arial"/>
              </a:rPr>
              <a:t> of unicellular organisms but also of humans around major cities, correctly predicting their migration when deaths start to increase abruptly (war zones and/or zones with a food shortage).</a:t>
            </a:r>
          </a:p>
          <a:p>
            <a:endParaRPr lang="en-US" dirty="0"/>
          </a:p>
        </p:txBody>
      </p:sp>
      <p:pic>
        <p:nvPicPr>
          <p:cNvPr id="4" name="Picture 4" descr="Screenshot from 2017-04-04 02:51: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49" y="2266950"/>
            <a:ext cx="8695005" cy="435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9325" y="60198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 Quartz</a:t>
            </a:r>
          </a:p>
          <a:p>
            <a:pPr algn="ctr"/>
            <a:r>
              <a:rPr lang="en-US" dirty="0"/>
              <a:t>(qz.com)</a:t>
            </a:r>
          </a:p>
        </p:txBody>
      </p:sp>
    </p:spTree>
    <p:extLst>
      <p:ext uri="{BB962C8B-B14F-4D97-AF65-F5344CB8AC3E}">
        <p14:creationId xmlns:p14="http://schemas.microsoft.com/office/powerpoint/2010/main" val="2097434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-27622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The end</a:t>
            </a:r>
          </a:p>
        </p:txBody>
      </p:sp>
      <p:pic>
        <p:nvPicPr>
          <p:cNvPr id="4" name="Picture 4" descr="16998699_1223504101097880_7450559510192726690_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75" y="1371600"/>
            <a:ext cx="5844239" cy="45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-2190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pic>
        <p:nvPicPr>
          <p:cNvPr id="6" name="Picture 6" descr="schem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50" y="1724025"/>
            <a:ext cx="4855470" cy="2662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4475" y="5876925"/>
            <a:ext cx="906028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EBEBEB"/>
                </a:solidFill>
                <a:latin typeface="sans-serif"/>
              </a:rPr>
              <a:t>"Evolution forged the entirety of sentient life on this planet using only one tool: the mistake." - Dr. Robert Ford, HBO's Westworld</a:t>
            </a:r>
          </a:p>
        </p:txBody>
      </p:sp>
      <p:pic>
        <p:nvPicPr>
          <p:cNvPr id="9" name="Picture 9" descr="Screenshot from 2017-05-17 00:38: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3" y="1177925"/>
            <a:ext cx="4756888" cy="1876425"/>
          </a:xfrm>
          <a:prstGeom prst="rect">
            <a:avLst/>
          </a:prstGeom>
        </p:spPr>
      </p:pic>
      <p:pic>
        <p:nvPicPr>
          <p:cNvPr id="11" name="Picture 11" descr="Screenshot from 2017-05-17 00:38:5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3429000"/>
            <a:ext cx="4745279" cy="1638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1086" y="443541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9414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-504825"/>
            <a:ext cx="9905998" cy="1905000"/>
          </a:xfrm>
        </p:spPr>
        <p:txBody>
          <a:bodyPr/>
          <a:lstStyle/>
          <a:p>
            <a:r>
              <a:rPr lang="en-GB" dirty="0" err="1"/>
              <a:t>SETUp</a:t>
            </a:r>
          </a:p>
        </p:txBody>
      </p:sp>
      <p:pic>
        <p:nvPicPr>
          <p:cNvPr id="5" name="Picture 5" descr="a_0-1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2762250"/>
            <a:ext cx="4829647" cy="36269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7475" y="3733800"/>
            <a:ext cx="4934754" cy="21776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L=6</a:t>
            </a:r>
          </a:p>
          <a:p>
            <a:r>
              <a:rPr lang="en-US" sz="2800" dirty="0"/>
              <a:t>N=10</a:t>
            </a:r>
          </a:p>
          <a:p>
            <a:r>
              <a:rPr lang="en-US" sz="2800" dirty="0"/>
              <a:t>Symmetric population distribution</a:t>
            </a:r>
          </a:p>
          <a:p>
            <a:r>
              <a:rPr lang="en-US" sz="2800" dirty="0"/>
              <a:t>symmetric death and food sites distribution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7" descr="Screenshot from 2017-05-17 00:24: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57250"/>
            <a:ext cx="10296525" cy="16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333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  <a:endParaRPr lang="en-US" sz="4000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" name="Picture 8" descr="mov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7475" y="2012463"/>
            <a:ext cx="4063512" cy="3046900"/>
          </a:xfrm>
          <a:prstGeom prst="rect">
            <a:avLst/>
          </a:prstGeom>
        </p:spPr>
      </p:pic>
      <p:pic>
        <p:nvPicPr>
          <p:cNvPr id="3" name="Picture 3" descr="drunk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2009775"/>
            <a:ext cx="4424335" cy="3045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3537" y="50958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Random Walker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6021" y="50958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entury Gothic"/>
              </a:rPr>
              <a:t>Possible Moves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" y="128587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At t=0 :</a:t>
            </a:r>
            <a:endParaRPr lang="en-US" sz="28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673090"/>
            <a:ext cx="31105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 Theoretical Systems Biology, 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50831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-36195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pic>
        <p:nvPicPr>
          <p:cNvPr id="4" name="Picture 4" descr="ge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9605" y="1219200"/>
            <a:ext cx="3752850" cy="58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685081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Cells Reproduce</a:t>
            </a:r>
          </a:p>
        </p:txBody>
      </p:sp>
      <p:sp>
        <p:nvSpPr>
          <p:cNvPr id="7" name="TextBox 6"/>
          <p:cNvSpPr txBox="1"/>
          <p:nvPr>
            <p:extLst>
              <p:ext uri="{D42A27DB-BD31-4B8C-83A1-F6EECF244321}">
                <p14:modId xmlns:p14="http://schemas.microsoft.com/office/powerpoint/2010/main" val="3676425992"/>
              </p:ext>
            </p:extLst>
          </p:nvPr>
        </p:nvSpPr>
        <p:spPr>
          <a:xfrm>
            <a:off x="400050" y="1173192"/>
            <a:ext cx="30480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/>
              <a:t>If one cell has many options for reproduction</a:t>
            </a:r>
          </a:p>
          <a:p>
            <a:r>
              <a:rPr dirty="0"/>
              <a:t>it will choose at random one of the highest generation</a:t>
            </a:r>
          </a:p>
          <a:p>
            <a:r>
              <a:rPr dirty="0"/>
              <a:t>possible. </a:t>
            </a:r>
          </a:p>
          <a:p>
            <a:endParaRPr lang="en-US" dirty="0"/>
          </a:p>
        </p:txBody>
      </p:sp>
      <p:pic>
        <p:nvPicPr>
          <p:cNvPr id="8" name="Picture 8" descr="434c1baa03c05c178b9711deafa84f4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12" y="3164457"/>
            <a:ext cx="2508959" cy="3110716"/>
          </a:xfrm>
          <a:prstGeom prst="rect">
            <a:avLst/>
          </a:prstGeom>
        </p:spPr>
      </p:pic>
      <p:pic>
        <p:nvPicPr>
          <p:cNvPr id="10" name="Picture 10" descr="62710602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200400"/>
            <a:ext cx="2029027" cy="30411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48512" y="1173192"/>
            <a:ext cx="2743200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 many cells are in the same food site, the 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dirty="0"/>
              <a:t>ones from higher generations and with lower age have pri- </a:t>
            </a:r>
          </a:p>
          <a:p>
            <a:pPr algn="ctr"/>
            <a:r>
              <a:rPr lang="en-US" dirty="0"/>
              <a:t>ority to eat.  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24625" y="2724150"/>
            <a:ext cx="3631842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entury Gothic"/>
              </a:rPr>
              <a:t>Replication of what happens in nature.</a:t>
            </a:r>
            <a:r>
              <a:rPr lang="en-US" sz="4000" dirty="0">
                <a:solidFill>
                  <a:srgbClr val="000000"/>
                </a:solidFill>
                <a:latin typeface="Century Gothic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4100" y="58578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Source: National Geographic Magazine</a:t>
            </a:r>
          </a:p>
        </p:txBody>
      </p:sp>
    </p:spTree>
    <p:extLst>
      <p:ext uri="{BB962C8B-B14F-4D97-AF65-F5344CB8AC3E}">
        <p14:creationId xmlns:p14="http://schemas.microsoft.com/office/powerpoint/2010/main" val="30306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-152400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 err="1"/>
              <a:t>MOdel</a:t>
            </a:r>
          </a:p>
        </p:txBody>
      </p:sp>
      <p:pic>
        <p:nvPicPr>
          <p:cNvPr id="3" name="Picture 4" descr="mem_sche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546105"/>
            <a:ext cx="2743200" cy="3076575"/>
          </a:xfrm>
          <a:prstGeom prst="rect">
            <a:avLst/>
          </a:prstGeom>
        </p:spPr>
      </p:pic>
      <p:pic>
        <p:nvPicPr>
          <p:cNvPr id="7" name="Picture 7" descr="Screenshot from 2017-05-17 02:07:55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64801" y="1546105"/>
            <a:ext cx="2139368" cy="28371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62877" y="44291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Part of the memory from a generation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6700" y="1485900"/>
            <a:ext cx="3100403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Weights</a:t>
            </a:r>
          </a:p>
          <a:p>
            <a:pPr algn="ctr"/>
            <a:endParaRPr lang="en-US" dirty="0"/>
          </a:p>
          <a:p>
            <a:r>
              <a:rPr lang="en-US" sz="2000" dirty="0"/>
              <a:t>Death Event in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 x P</a:t>
            </a:r>
          </a:p>
          <a:p>
            <a:endParaRPr lang="en-US" dirty="0"/>
          </a:p>
          <a:p>
            <a:r>
              <a:rPr lang="en-US" sz="2000" dirty="0"/>
              <a:t>Feeding Event in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x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x P-1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NOT(P AND P-1)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50" y="47910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Time Evolution of Memory Creation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3750" y="5076106"/>
            <a:ext cx="47625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live_mem</a:t>
            </a:r>
          </a:p>
          <a:p>
            <a:pPr algn="ctr"/>
            <a:r>
              <a:rPr lang="en-US" sz="2400" dirty="0"/>
              <a:t>Effect of Communication is not negligible for generation 0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564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-2190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 err="1"/>
              <a:t>MOdel</a:t>
            </a:r>
          </a:p>
        </p:txBody>
      </p:sp>
      <p:pic>
        <p:nvPicPr>
          <p:cNvPr id="8" name="Picture 8" descr="pro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975" y="1590675"/>
            <a:ext cx="5067300" cy="1209675"/>
          </a:xfrm>
          <a:prstGeom prst="rect">
            <a:avLst/>
          </a:prstGeom>
        </p:spPr>
      </p:pic>
      <p:pic>
        <p:nvPicPr>
          <p:cNvPr id="7" name="Picture 4" descr="mem_mo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1590675"/>
            <a:ext cx="3696661" cy="2839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7505" y="3038475"/>
            <a:ext cx="408868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the ratio of  the weight of s with the total sum of weights in the available sites!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entury Gothic"/>
              </a:rPr>
              <a:t>Can be bigger than Pi 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5352" y="4648200"/>
            <a:ext cx="27432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Available moves with Memory</a:t>
            </a:r>
          </a:p>
        </p:txBody>
      </p:sp>
    </p:spTree>
    <p:extLst>
      <p:ext uri="{BB962C8B-B14F-4D97-AF65-F5344CB8AC3E}">
        <p14:creationId xmlns:p14="http://schemas.microsoft.com/office/powerpoint/2010/main" val="351213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-295275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104900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After this happens, different information is stored for a certain food site P' :</a:t>
            </a:r>
            <a:endParaRPr lang="en-US" sz="2400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700" y="1057275"/>
            <a:ext cx="705049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Can Somebody die of hunger in a food Site?</a:t>
            </a:r>
            <a:br>
              <a:rPr lang="en-US" dirty="0"/>
            </a:br>
            <a:r>
              <a:rPr lang="en-US" sz="2400" dirty="0">
                <a:solidFill>
                  <a:srgbClr val="FFFFFF"/>
                </a:solidFill>
                <a:latin typeface="Century Gothic"/>
              </a:rPr>
              <a:t>No... Unless the food site becomes saturated! (because of dailyflimit)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5075" y="3209925"/>
            <a:ext cx="3100403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800" dirty="0"/>
          </a:p>
          <a:p>
            <a:r>
              <a:rPr lang="en-US" sz="2000" dirty="0"/>
              <a:t>Death Event in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x P'</a:t>
            </a:r>
          </a:p>
          <a:p>
            <a:endParaRPr lang="en-US" dirty="0"/>
          </a:p>
          <a:p>
            <a:r>
              <a:rPr lang="en-US" sz="2000" dirty="0"/>
              <a:t>Feeding Event in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x 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x P'-1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x NOT(P' AND P'-1)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486150"/>
            <a:ext cx="334231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This 'Inversion' occurs when weight of P' equals the weight of the nearby sites - Population reaches </a:t>
            </a:r>
            <a:r>
              <a:rPr lang="en-US" dirty="0" err="1"/>
              <a:t>Neq</a:t>
            </a:r>
            <a:r>
              <a:rPr lang="en-US" dirty="0"/>
              <a:t> (Equilibrium Population Number).</a:t>
            </a:r>
          </a:p>
          <a:p>
            <a:pPr algn="ctr"/>
            <a:r>
              <a:rPr lang="en-US" dirty="0"/>
              <a:t>Reverts to the old weights if Population Number gets below the </a:t>
            </a:r>
            <a:r>
              <a:rPr lang="en-US" dirty="0" err="1"/>
              <a:t>Neq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6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Mesh</vt:lpstr>
      <vt:lpstr>Can Complex Collective Behaviour Be Generated Through Randomness, Memory and a Pinch of Luck?</vt:lpstr>
      <vt:lpstr>Structure of Presentation</vt:lpstr>
      <vt:lpstr>Motivation</vt:lpstr>
      <vt:lpstr>SETUp</vt:lpstr>
      <vt:lpstr>Model</vt:lpstr>
      <vt:lpstr>Model</vt:lpstr>
      <vt:lpstr>MOdel</vt:lpstr>
      <vt:lpstr>MOdel</vt:lpstr>
      <vt:lpstr>Model</vt:lpstr>
      <vt:lpstr>Results</vt:lpstr>
      <vt:lpstr>Results – 'Lucky' evolution</vt:lpstr>
      <vt:lpstr>Results – 'lucky' fit to logistic function</vt:lpstr>
      <vt:lpstr>Results – 'Adventurous' evolution I</vt:lpstr>
      <vt:lpstr>RESULTS – 'ADVENTUROUS' EVOLUTION II</vt:lpstr>
      <vt:lpstr>RESULTS – 'ADVENTUROUS' EVOLUTION III</vt:lpstr>
      <vt:lpstr>Results – 'adventurous' fit to logistic function</vt:lpstr>
      <vt:lpstr>conclusions</vt:lpstr>
      <vt:lpstr>conclusions</vt:lpstr>
      <vt:lpstr>Conclusions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</cp:revision>
  <dcterms:created xsi:type="dcterms:W3CDTF">2013-07-15T20:24:02Z</dcterms:created>
  <dcterms:modified xsi:type="dcterms:W3CDTF">2017-05-17T11:19:40Z</dcterms:modified>
</cp:coreProperties>
</file>