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notesMasterIdLst>
    <p:notesMasterId r:id="rId23"/>
  </p:notesMasterIdLst>
  <p:sldIdLst>
    <p:sldId id="256" r:id="rId2"/>
    <p:sldId id="259" r:id="rId3"/>
    <p:sldId id="261" r:id="rId4"/>
    <p:sldId id="279" r:id="rId5"/>
    <p:sldId id="257" r:id="rId6"/>
    <p:sldId id="260" r:id="rId7"/>
    <p:sldId id="258" r:id="rId8"/>
    <p:sldId id="263" r:id="rId9"/>
    <p:sldId id="264" r:id="rId10"/>
    <p:sldId id="267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7" r:id="rId19"/>
    <p:sldId id="276" r:id="rId20"/>
    <p:sldId id="280" r:id="rId21"/>
    <p:sldId id="281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043443-0659-4259-9CF9-91CB44603220}" type="datetimeFigureOut">
              <a:rPr lang="en-US"/>
              <a:t>5/18/2017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670D8B-CD5E-43AB-B752-17CB6A5522B5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444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670D8B-CD5E-43AB-B752-17CB6A5522B5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7206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670D8B-CD5E-43AB-B752-17CB6A5522B5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120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670D8B-CD5E-43AB-B752-17CB6A5522B5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5335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670D8B-CD5E-43AB-B752-17CB6A5522B5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3255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670D8B-CD5E-43AB-B752-17CB6A5522B5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6330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670D8B-CD5E-43AB-B752-17CB6A5522B5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4905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670D8B-CD5E-43AB-B752-17CB6A5522B5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3101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670D8B-CD5E-43AB-B752-17CB6A5522B5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5958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670D8B-CD5E-43AB-B752-17CB6A5522B5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5399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670D8B-CD5E-43AB-B752-17CB6A5522B5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8712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670D8B-CD5E-43AB-B752-17CB6A5522B5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580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670D8B-CD5E-43AB-B752-17CB6A5522B5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2656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670D8B-CD5E-43AB-B752-17CB6A5522B5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3222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670D8B-CD5E-43AB-B752-17CB6A5522B5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1296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670D8B-CD5E-43AB-B752-17CB6A5522B5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6005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670D8B-CD5E-43AB-B752-17CB6A5522B5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0040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670D8B-CD5E-43AB-B752-17CB6A5522B5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8760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670D8B-CD5E-43AB-B752-17CB6A5522B5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2575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670D8B-CD5E-43AB-B752-17CB6A5522B5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8635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670D8B-CD5E-43AB-B752-17CB6A5522B5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9974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670D8B-CD5E-43AB-B752-17CB6A5522B5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406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820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625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128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132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891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895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057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97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708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595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661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679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7767" y="314325"/>
            <a:ext cx="10152533" cy="314947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Can Complex Collective </a:t>
            </a:r>
            <a:r>
              <a:rPr lang="en-GB" dirty="0">
                <a:solidFill>
                  <a:schemeClr val="tx1"/>
                </a:solidFill>
              </a:rPr>
              <a:t>Behaviour</a:t>
            </a:r>
            <a:r>
              <a:rPr lang="en-US" dirty="0">
                <a:solidFill>
                  <a:schemeClr val="tx1"/>
                </a:solidFill>
              </a:rPr>
              <a:t> Be Generated Through Randomness, Memory and</a:t>
            </a:r>
          </a:p>
          <a:p>
            <a:r>
              <a:rPr lang="en-US" dirty="0">
                <a:solidFill>
                  <a:schemeClr val="tx1"/>
                </a:solidFill>
              </a:rPr>
              <a:t>a Pinch of Luck?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 to Research</a:t>
            </a:r>
          </a:p>
          <a:p>
            <a:r>
              <a:rPr lang="en-US" dirty="0"/>
              <a:t>MEFT - 2017</a:t>
            </a:r>
          </a:p>
          <a:p>
            <a:r>
              <a:rPr lang="en-US" dirty="0"/>
              <a:t>Pedro M. Pereira (N.78889)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4" descr="Screenshot from 2017-05-16 23:16:3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7805" y="5391150"/>
            <a:ext cx="2066925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223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125" y="-84455"/>
            <a:ext cx="9905998" cy="1905000"/>
          </a:xfrm>
        </p:spPr>
        <p:txBody>
          <a:bodyPr>
            <a:normAutofit/>
          </a:bodyPr>
          <a:lstStyle/>
          <a:p>
            <a:r>
              <a:rPr lang="en-US" sz="4000" dirty="0"/>
              <a:t>Results</a:t>
            </a:r>
          </a:p>
        </p:txBody>
      </p:sp>
      <p:pic>
        <p:nvPicPr>
          <p:cNvPr id="4" name="Picture 4" descr="smemoria-1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09675" y="1657350"/>
            <a:ext cx="3841016" cy="3684430"/>
          </a:xfrm>
          <a:prstGeom prst="rect">
            <a:avLst/>
          </a:prstGeom>
        </p:spPr>
      </p:pic>
      <p:pic>
        <p:nvPicPr>
          <p:cNvPr id="6" name="Picture 6" descr="cmemoria-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0775" y="1628595"/>
            <a:ext cx="3884692" cy="373918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56014" y="5613817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Pure Random Walker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68680" y="5613817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Model With Memory</a:t>
            </a:r>
          </a:p>
        </p:txBody>
      </p:sp>
    </p:spTree>
    <p:extLst>
      <p:ext uri="{BB962C8B-B14F-4D97-AF65-F5344CB8AC3E}">
        <p14:creationId xmlns:p14="http://schemas.microsoft.com/office/powerpoint/2010/main" val="1454821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075" y="-210185"/>
            <a:ext cx="9905998" cy="1905000"/>
          </a:xfrm>
        </p:spPr>
        <p:txBody>
          <a:bodyPr/>
          <a:lstStyle/>
          <a:p>
            <a:r>
              <a:rPr lang="en-US" sz="4000" dirty="0"/>
              <a:t>Results – 'Lucky' evolution</a:t>
            </a:r>
          </a:p>
        </p:txBody>
      </p:sp>
      <p:pic>
        <p:nvPicPr>
          <p:cNvPr id="4" name="Picture 4" descr="l_5-1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81050" y="1805795"/>
            <a:ext cx="5062907" cy="3800340"/>
          </a:xfrm>
          <a:prstGeom prst="rect">
            <a:avLst/>
          </a:prstGeom>
        </p:spPr>
      </p:pic>
      <p:pic>
        <p:nvPicPr>
          <p:cNvPr id="6" name="Picture 6" descr="l_14-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1275" y="1769852"/>
            <a:ext cx="5150521" cy="38609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938427" y="5905500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Day 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91786" y="5867400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Day 99</a:t>
            </a:r>
          </a:p>
        </p:txBody>
      </p:sp>
    </p:spTree>
    <p:extLst>
      <p:ext uri="{BB962C8B-B14F-4D97-AF65-F5344CB8AC3E}">
        <p14:creationId xmlns:p14="http://schemas.microsoft.com/office/powerpoint/2010/main" val="3928319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175" y="-47625"/>
            <a:ext cx="9905998" cy="1905000"/>
          </a:xfrm>
        </p:spPr>
        <p:txBody>
          <a:bodyPr/>
          <a:lstStyle/>
          <a:p>
            <a:r>
              <a:rPr lang="en-US" sz="4000" dirty="0"/>
              <a:t>Results – 'Lucky' fit to logistic function</a:t>
            </a:r>
          </a:p>
        </p:txBody>
      </p:sp>
      <p:pic>
        <p:nvPicPr>
          <p:cNvPr id="8" name="Picture 8" descr="lucky-1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33475" y="2238375"/>
            <a:ext cx="5614764" cy="3807501"/>
          </a:xfrm>
          <a:prstGeom prst="rect">
            <a:avLst/>
          </a:prstGeom>
        </p:spPr>
      </p:pic>
      <p:pic>
        <p:nvPicPr>
          <p:cNvPr id="3" name="Picture 3" descr="log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1875" y="2298700"/>
            <a:ext cx="2743200" cy="6953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15200" y="3453262"/>
            <a:ext cx="2743200" cy="138499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000000"/>
                </a:solidFill>
                <a:latin typeface="Century Gothic"/>
              </a:rPr>
              <a:t>p0=Neq</a:t>
            </a:r>
          </a:p>
          <a:p>
            <a:pPr algn="ctr"/>
            <a:r>
              <a:rPr lang="en-US" sz="2800" dirty="0">
                <a:solidFill>
                  <a:srgbClr val="000000"/>
                </a:solidFill>
                <a:latin typeface="Century Gothic"/>
              </a:rPr>
              <a:t>p1=k</a:t>
            </a:r>
          </a:p>
          <a:p>
            <a:pPr algn="ctr"/>
            <a:r>
              <a:rPr lang="en-US" sz="2800" dirty="0">
                <a:solidFill>
                  <a:srgbClr val="000000"/>
                </a:solidFill>
                <a:latin typeface="Century Gothic"/>
              </a:rPr>
              <a:t>p2=d</a:t>
            </a:r>
            <a:r>
              <a:rPr lang="en-US" sz="2800" dirty="0">
                <a:solidFill>
                  <a:srgbClr val="FFFFFF"/>
                </a:solidFill>
                <a:latin typeface="Century Gothic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447537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175" y="0"/>
            <a:ext cx="9905998" cy="1905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Results – 'Adventurous' evolution I</a:t>
            </a:r>
            <a:endParaRPr lang="en-US" sz="4000" dirty="0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4" name="Picture 4" descr="a_4-1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85825" y="1928594"/>
            <a:ext cx="4575498" cy="34332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05976" y="5524499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Day 4</a:t>
            </a:r>
          </a:p>
        </p:txBody>
      </p:sp>
      <p:pic>
        <p:nvPicPr>
          <p:cNvPr id="7" name="Picture 7" descr="a_18-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3150" y="1907028"/>
            <a:ext cx="4625080" cy="346639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102054" y="5524500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Day 18</a:t>
            </a:r>
          </a:p>
        </p:txBody>
      </p:sp>
    </p:spTree>
    <p:extLst>
      <p:ext uri="{BB962C8B-B14F-4D97-AF65-F5344CB8AC3E}">
        <p14:creationId xmlns:p14="http://schemas.microsoft.com/office/powerpoint/2010/main" val="23728052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25" y="66675"/>
            <a:ext cx="9905998" cy="1905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RESULTS – 'ADVENTUROUS' EVOLUTION II</a:t>
            </a:r>
          </a:p>
        </p:txBody>
      </p:sp>
      <p:pic>
        <p:nvPicPr>
          <p:cNvPr id="4" name="Picture 4" descr="a_23-1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28700" y="1978864"/>
            <a:ext cx="4623405" cy="3471929"/>
          </a:xfrm>
          <a:prstGeom prst="rect">
            <a:avLst/>
          </a:prstGeom>
        </p:spPr>
      </p:pic>
      <p:pic>
        <p:nvPicPr>
          <p:cNvPr id="6" name="Picture 6" descr="a_45-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3675" y="1978864"/>
            <a:ext cx="4604341" cy="345399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70417" y="5562600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Day 23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471014" y="5576979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Day 45</a:t>
            </a:r>
          </a:p>
        </p:txBody>
      </p:sp>
    </p:spTree>
    <p:extLst>
      <p:ext uri="{BB962C8B-B14F-4D97-AF65-F5344CB8AC3E}">
        <p14:creationId xmlns:p14="http://schemas.microsoft.com/office/powerpoint/2010/main" val="32244507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075" y="-28575"/>
            <a:ext cx="9905998" cy="1905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RESULTS – 'ADVENTUROUS' EVOLUTION III</a:t>
            </a:r>
          </a:p>
        </p:txBody>
      </p:sp>
      <p:pic>
        <p:nvPicPr>
          <p:cNvPr id="4" name="Picture 4" descr="a_51-1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8175" y="1744684"/>
            <a:ext cx="4963554" cy="3722666"/>
          </a:xfrm>
          <a:prstGeom prst="rect">
            <a:avLst/>
          </a:prstGeom>
        </p:spPr>
      </p:pic>
      <p:pic>
        <p:nvPicPr>
          <p:cNvPr id="6" name="Picture 6" descr="a_70-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9538" y="1743930"/>
            <a:ext cx="4962212" cy="372342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52420" y="5581650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Day 51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13782" y="5567271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Day 70</a:t>
            </a:r>
          </a:p>
        </p:txBody>
      </p:sp>
    </p:spTree>
    <p:extLst>
      <p:ext uri="{BB962C8B-B14F-4D97-AF65-F5344CB8AC3E}">
        <p14:creationId xmlns:p14="http://schemas.microsoft.com/office/powerpoint/2010/main" val="17740314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975" y="-85725"/>
            <a:ext cx="9905998" cy="1905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Results – 'Adventurous' fit to logistic function</a:t>
            </a:r>
          </a:p>
        </p:txBody>
      </p:sp>
      <p:pic>
        <p:nvPicPr>
          <p:cNvPr id="4" name="Picture 4" descr="adventurous-1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90650" y="1797709"/>
            <a:ext cx="6194201" cy="4200007"/>
          </a:xfrm>
          <a:prstGeom prst="rect">
            <a:avLst/>
          </a:prstGeom>
        </p:spPr>
      </p:pic>
      <p:pic>
        <p:nvPicPr>
          <p:cNvPr id="3" name="Picture 3" descr="log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3900" y="2105025"/>
            <a:ext cx="2743200" cy="6953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277225" y="3101975"/>
            <a:ext cx="2743200" cy="224676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000000"/>
                </a:solidFill>
                <a:latin typeface="Century Gothic"/>
              </a:rPr>
              <a:t>p0=Neq</a:t>
            </a:r>
          </a:p>
          <a:p>
            <a:pPr algn="ctr"/>
            <a:r>
              <a:rPr lang="en-US" sz="2800" dirty="0">
                <a:solidFill>
                  <a:srgbClr val="000000"/>
                </a:solidFill>
                <a:latin typeface="Century Gothic"/>
              </a:rPr>
              <a:t>p1=k</a:t>
            </a:r>
          </a:p>
          <a:p>
            <a:pPr algn="ctr"/>
            <a:r>
              <a:rPr lang="en-US" sz="2800" dirty="0">
                <a:solidFill>
                  <a:srgbClr val="000000"/>
                </a:solidFill>
                <a:latin typeface="Century Gothic"/>
              </a:rPr>
              <a:t>p2=d0</a:t>
            </a:r>
          </a:p>
          <a:p>
            <a:pPr algn="ctr"/>
            <a:r>
              <a:rPr lang="en-US" sz="2800" dirty="0">
                <a:solidFill>
                  <a:srgbClr val="000000"/>
                </a:solidFill>
                <a:latin typeface="Century Gothic"/>
              </a:rPr>
              <a:t>Ni=10 for Blue</a:t>
            </a:r>
          </a:p>
          <a:p>
            <a:pPr algn="ctr"/>
            <a:r>
              <a:rPr lang="en-US" sz="2800" dirty="0">
                <a:solidFill>
                  <a:srgbClr val="000000"/>
                </a:solidFill>
                <a:latin typeface="Century Gothic"/>
              </a:rPr>
              <a:t>Ni=50 for Red</a:t>
            </a:r>
          </a:p>
        </p:txBody>
      </p:sp>
    </p:spTree>
    <p:extLst>
      <p:ext uri="{BB962C8B-B14F-4D97-AF65-F5344CB8AC3E}">
        <p14:creationId xmlns:p14="http://schemas.microsoft.com/office/powerpoint/2010/main" val="1663538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-238125"/>
            <a:ext cx="9905998" cy="1905000"/>
          </a:xfrm>
        </p:spPr>
        <p:txBody>
          <a:bodyPr>
            <a:normAutofit/>
          </a:bodyPr>
          <a:lstStyle/>
          <a:p>
            <a:r>
              <a:rPr lang="en-US" sz="4000" dirty="0"/>
              <a:t>Conclusions</a:t>
            </a:r>
            <a:endParaRPr lang="en-US" sz="4000" dirty="0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9650" y="2590800"/>
            <a:ext cx="9905998" cy="3124201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The model fulfilled its purpose of generating interesting collective </a:t>
            </a:r>
            <a:r>
              <a:rPr lang="en-US" sz="2800" dirty="0" err="1">
                <a:solidFill>
                  <a:schemeClr val="tx1"/>
                </a:solidFill>
              </a:rPr>
              <a:t>behaviour</a:t>
            </a:r>
            <a:r>
              <a:rPr lang="en-US" sz="2800" dirty="0">
                <a:solidFill>
                  <a:schemeClr val="tx1"/>
                </a:solidFill>
              </a:rPr>
              <a:t> having only three available tools: initial randomness, memory of deaths and good zones and a tuning of the initial conditions.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75252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225" y="28575"/>
            <a:ext cx="9905998" cy="1905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905000"/>
            <a:ext cx="10563516" cy="393599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chemeClr val="tx1"/>
                </a:solidFill>
                <a:latin typeface="Century Gothic"/>
                <a:cs typeface="Arial"/>
              </a:rPr>
              <a:t>The breakthroughs that distinguished the memoryless case from the 'intelligent' one were: </a:t>
            </a:r>
            <a:endParaRPr lang="en-US" sz="3200" dirty="0">
              <a:solidFill>
                <a:srgbClr val="FFFFFF"/>
              </a:solidFill>
              <a:latin typeface="Century Gothic"/>
              <a:cs typeface="Arial"/>
            </a:endParaRPr>
          </a:p>
          <a:p>
            <a:pPr marL="0" indent="0">
              <a:buNone/>
            </a:pPr>
            <a:endParaRPr lang="en-US" sz="3200" dirty="0">
              <a:solidFill>
                <a:schemeClr val="tx1"/>
              </a:solidFill>
              <a:latin typeface="Century Gothic"/>
              <a:cs typeface="Arial"/>
            </a:endParaRPr>
          </a:p>
          <a:p>
            <a:r>
              <a:rPr lang="en-US" dirty="0">
                <a:solidFill>
                  <a:schemeClr val="tx1"/>
                </a:solidFill>
                <a:latin typeface="Century Gothic"/>
                <a:cs typeface="Arial"/>
              </a:rPr>
              <a:t>The</a:t>
            </a:r>
            <a:r>
              <a:rPr lang="en-US" sz="2800" dirty="0">
                <a:solidFill>
                  <a:schemeClr val="tx1"/>
                </a:solidFill>
                <a:latin typeface="Century Gothic"/>
                <a:cs typeface="Arial"/>
              </a:rPr>
              <a:t> correct definition of the probability distribution; </a:t>
            </a:r>
          </a:p>
          <a:p>
            <a:r>
              <a:rPr lang="en-US" sz="2800" dirty="0">
                <a:solidFill>
                  <a:schemeClr val="tx1"/>
                </a:solidFill>
                <a:latin typeface="Century Gothic"/>
                <a:cs typeface="Arial"/>
              </a:rPr>
              <a:t>Gifting generation 0 with a live memory that emulates their only way of sharing information – communication. </a:t>
            </a:r>
          </a:p>
          <a:p>
            <a:r>
              <a:rPr lang="en-US" sz="2800" dirty="0">
                <a:solidFill>
                  <a:schemeClr val="tx1"/>
                </a:solidFill>
                <a:latin typeface="Century Gothic"/>
                <a:cs typeface="Arial"/>
              </a:rPr>
              <a:t>Redefinition of the weights given in an eating event when food source saturates.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9444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075" y="-85725"/>
            <a:ext cx="9905998" cy="1905000"/>
          </a:xfrm>
        </p:spPr>
        <p:txBody>
          <a:bodyPr/>
          <a:lstStyle/>
          <a:p>
            <a:r>
              <a:rPr lang="en-US" sz="4000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1100" y="1797709"/>
            <a:ext cx="10041228" cy="3413974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endParaRPr lang="en-US" sz="2800" dirty="0">
              <a:solidFill>
                <a:srgbClr val="FFFFFF"/>
              </a:solidFill>
              <a:latin typeface="Century Gothic"/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Obvious improvement: Introducing mutations - randomly generated information added to the memory of some generations that can contribute in a good or bad way to the development. </a:t>
            </a:r>
          </a:p>
          <a:p>
            <a:r>
              <a:rPr lang="en-US" sz="2800" dirty="0">
                <a:solidFill>
                  <a:schemeClr val="tx1"/>
                </a:solidFill>
              </a:rPr>
              <a:t>Interesting test: Introducing a concurrent population with a different mem_tot and observe if both populations tend to merge and add their memories.</a:t>
            </a:r>
          </a:p>
          <a:p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516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150" y="104775"/>
            <a:ext cx="9905998" cy="1905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0000"/>
                </a:solidFill>
                <a:latin typeface="Century Gothic"/>
              </a:rPr>
              <a:t>Structure of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1055" y="1733550"/>
            <a:ext cx="10466230" cy="4167388"/>
          </a:xfrm>
        </p:spPr>
        <p:txBody>
          <a:bodyPr/>
          <a:lstStyle/>
          <a:p>
            <a:r>
              <a:rPr lang="en-US" sz="3600" dirty="0"/>
              <a:t>Motivation</a:t>
            </a:r>
          </a:p>
          <a:p>
            <a:r>
              <a:rPr lang="en-US" sz="3600" dirty="0"/>
              <a:t>Setup</a:t>
            </a:r>
          </a:p>
          <a:p>
            <a:r>
              <a:rPr lang="en-US" sz="3600" dirty="0"/>
              <a:t>Model</a:t>
            </a:r>
          </a:p>
          <a:p>
            <a:r>
              <a:rPr lang="en-US" sz="3600" dirty="0"/>
              <a:t>Results</a:t>
            </a:r>
          </a:p>
          <a:p>
            <a:r>
              <a:rPr lang="en-US" sz="3600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28267050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775" y="-514350"/>
            <a:ext cx="9905998" cy="1905000"/>
          </a:xfrm>
        </p:spPr>
        <p:txBody>
          <a:bodyPr>
            <a:normAutofit/>
          </a:bodyPr>
          <a:lstStyle/>
          <a:p>
            <a:r>
              <a:rPr lang="en-US" sz="4000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699818"/>
            <a:ext cx="9905998" cy="3124201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Century Gothic"/>
                <a:cs typeface="Arial"/>
              </a:rPr>
              <a:t>This model can be compared to the </a:t>
            </a:r>
            <a:r>
              <a:rPr lang="en-US" sz="2400" dirty="0" err="1">
                <a:solidFill>
                  <a:schemeClr val="tx1"/>
                </a:solidFill>
                <a:latin typeface="Century Gothic"/>
                <a:cs typeface="Arial"/>
              </a:rPr>
              <a:t>behaviour</a:t>
            </a:r>
            <a:r>
              <a:rPr lang="en-US" sz="2400" dirty="0">
                <a:solidFill>
                  <a:schemeClr val="tx1"/>
                </a:solidFill>
                <a:latin typeface="Century Gothic"/>
                <a:cs typeface="Arial"/>
              </a:rPr>
              <a:t> of unicellular organisms but also of humans around major cities, correctly predicting their migration when deaths start to increase abruptly (war zones and/or zones with a food shortage).</a:t>
            </a:r>
          </a:p>
          <a:p>
            <a:endParaRPr lang="en-US" sz="2400" dirty="0"/>
          </a:p>
        </p:txBody>
      </p:sp>
      <p:pic>
        <p:nvPicPr>
          <p:cNvPr id="4" name="Picture 4" descr="Screenshot from 2017-04-04 02:51:0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4449" y="2266950"/>
            <a:ext cx="8695005" cy="43562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839325" y="6019800"/>
            <a:ext cx="27432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Source: Quartz</a:t>
            </a:r>
          </a:p>
          <a:p>
            <a:pPr algn="ctr"/>
            <a:r>
              <a:rPr lang="en-US" dirty="0"/>
              <a:t>(qz.com)</a:t>
            </a:r>
          </a:p>
        </p:txBody>
      </p:sp>
    </p:spTree>
    <p:extLst>
      <p:ext uri="{BB962C8B-B14F-4D97-AF65-F5344CB8AC3E}">
        <p14:creationId xmlns:p14="http://schemas.microsoft.com/office/powerpoint/2010/main" val="20974344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-276225"/>
            <a:ext cx="9905998" cy="1905000"/>
          </a:xfrm>
        </p:spPr>
        <p:txBody>
          <a:bodyPr>
            <a:normAutofit/>
          </a:bodyPr>
          <a:lstStyle/>
          <a:p>
            <a:r>
              <a:rPr lang="en-US" sz="4000" dirty="0"/>
              <a:t>The end</a:t>
            </a:r>
          </a:p>
        </p:txBody>
      </p:sp>
      <p:pic>
        <p:nvPicPr>
          <p:cNvPr id="4" name="Picture 4" descr="16998699_1223504101097880_7450559510192726690_n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90875" y="1371600"/>
            <a:ext cx="5844239" cy="457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06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-219075"/>
            <a:ext cx="9905998" cy="1905000"/>
          </a:xfrm>
        </p:spPr>
        <p:txBody>
          <a:bodyPr>
            <a:normAutofit/>
          </a:bodyPr>
          <a:lstStyle/>
          <a:p>
            <a:r>
              <a:rPr lang="en-US" sz="4000" dirty="0"/>
              <a:t>Motivation</a:t>
            </a:r>
          </a:p>
        </p:txBody>
      </p:sp>
      <p:pic>
        <p:nvPicPr>
          <p:cNvPr id="6" name="Picture 6" descr="scheme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4350" y="1724025"/>
            <a:ext cx="4855470" cy="26627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14475" y="5876925"/>
            <a:ext cx="9060287" cy="70788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solidFill>
                  <a:srgbClr val="000000"/>
                </a:solidFill>
                <a:latin typeface="sans-serif"/>
              </a:rPr>
              <a:t>"Evolution forged the entirety of sentient life on this planet using only one tool: the mistake." - Dr. Robert Ford, HBO's Westworld</a:t>
            </a:r>
          </a:p>
        </p:txBody>
      </p:sp>
      <p:pic>
        <p:nvPicPr>
          <p:cNvPr id="9" name="Picture 9" descr="Screenshot from 2017-05-17 00:38:4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5113" y="1177925"/>
            <a:ext cx="4756888" cy="1876425"/>
          </a:xfrm>
          <a:prstGeom prst="rect">
            <a:avLst/>
          </a:prstGeom>
        </p:spPr>
      </p:pic>
      <p:pic>
        <p:nvPicPr>
          <p:cNvPr id="11" name="Picture 11" descr="Screenshot from 2017-05-17 00:38:55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9875" y="3429000"/>
            <a:ext cx="4745279" cy="163843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71086" y="4435415"/>
            <a:ext cx="27432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Reinforcement Learning</a:t>
            </a:r>
          </a:p>
        </p:txBody>
      </p:sp>
    </p:spTree>
    <p:extLst>
      <p:ext uri="{BB962C8B-B14F-4D97-AF65-F5344CB8AC3E}">
        <p14:creationId xmlns:p14="http://schemas.microsoft.com/office/powerpoint/2010/main" val="2941431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075" y="-504825"/>
            <a:ext cx="9905998" cy="1905000"/>
          </a:xfrm>
        </p:spPr>
        <p:txBody>
          <a:bodyPr/>
          <a:lstStyle/>
          <a:p>
            <a:r>
              <a:rPr lang="en-GB" dirty="0"/>
              <a:t>SETUP</a:t>
            </a:r>
            <a:endParaRPr lang="en-GB" dirty="0" err="1"/>
          </a:p>
        </p:txBody>
      </p:sp>
      <p:pic>
        <p:nvPicPr>
          <p:cNvPr id="5" name="Picture 5" descr="a_0-1.png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066800" y="2762250"/>
            <a:ext cx="4829647" cy="3626998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7475" y="3733800"/>
            <a:ext cx="4934754" cy="217760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800" dirty="0"/>
              <a:t>L=6</a:t>
            </a:r>
          </a:p>
          <a:p>
            <a:r>
              <a:rPr lang="en-US" sz="2800" dirty="0"/>
              <a:t>N=10</a:t>
            </a:r>
          </a:p>
          <a:p>
            <a:r>
              <a:rPr lang="en-US" sz="2800" dirty="0"/>
              <a:t>Symmetric population distribution</a:t>
            </a:r>
          </a:p>
          <a:p>
            <a:r>
              <a:rPr lang="en-US" sz="2800" dirty="0"/>
              <a:t>symmetric death and food sites distribution</a:t>
            </a:r>
            <a:endParaRPr lang="en-US" sz="28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pic>
        <p:nvPicPr>
          <p:cNvPr id="7" name="Picture 7" descr="Screenshot from 2017-05-17 00:24:0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0" y="857250"/>
            <a:ext cx="10296525" cy="166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665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0" y="-133350"/>
            <a:ext cx="9905998" cy="1905000"/>
          </a:xfrm>
        </p:spPr>
        <p:txBody>
          <a:bodyPr>
            <a:normAutofit/>
          </a:bodyPr>
          <a:lstStyle/>
          <a:p>
            <a:r>
              <a:rPr lang="en-US" sz="4000" dirty="0"/>
              <a:t>Model</a:t>
            </a:r>
            <a:endParaRPr lang="en-US" sz="4000" dirty="0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8" name="Picture 8" descr="move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67475" y="2012463"/>
            <a:ext cx="4063512" cy="3046900"/>
          </a:xfrm>
          <a:prstGeom prst="rect">
            <a:avLst/>
          </a:prstGeom>
        </p:spPr>
      </p:pic>
      <p:pic>
        <p:nvPicPr>
          <p:cNvPr id="3" name="Picture 3" descr="drunkar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9650" y="2009775"/>
            <a:ext cx="4424335" cy="304504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43537" y="5095875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Random Walker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36021" y="5095874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Century Gothic"/>
              </a:rPr>
              <a:t>Possible Moves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2450" y="1285875"/>
            <a:ext cx="2743200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/>
              <a:t>At t=0 :</a:t>
            </a:r>
            <a:endParaRPr lang="en-US" sz="2800" dirty="0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400" y="5673090"/>
            <a:ext cx="3110560" cy="92333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Source: Theoretical Systems Biology, Imperial College London</a:t>
            </a:r>
          </a:p>
        </p:txBody>
      </p:sp>
    </p:spTree>
    <p:extLst>
      <p:ext uri="{BB962C8B-B14F-4D97-AF65-F5344CB8AC3E}">
        <p14:creationId xmlns:p14="http://schemas.microsoft.com/office/powerpoint/2010/main" val="1508317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950" y="-361950"/>
            <a:ext cx="9905998" cy="1905000"/>
          </a:xfrm>
        </p:spPr>
        <p:txBody>
          <a:bodyPr>
            <a:normAutofit/>
          </a:bodyPr>
          <a:lstStyle/>
          <a:p>
            <a:r>
              <a:rPr lang="en-US" sz="4000" dirty="0"/>
              <a:t>Model</a:t>
            </a:r>
          </a:p>
        </p:txBody>
      </p:sp>
      <p:pic>
        <p:nvPicPr>
          <p:cNvPr id="4" name="Picture 4" descr="gen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109605" y="1219200"/>
            <a:ext cx="3752850" cy="5810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20000" y="685081"/>
            <a:ext cx="274320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/>
              <a:t>Cells Reproduce</a:t>
            </a:r>
          </a:p>
        </p:txBody>
      </p:sp>
      <p:sp>
        <p:nvSpPr>
          <p:cNvPr id="7" name="TextBox 6"/>
          <p:cNvSpPr txBox="1"/>
          <p:nvPr>
            <p:extLst>
              <p:ext uri="{D42A27DB-BD31-4B8C-83A1-F6EECF244321}">
                <p14:modId xmlns:p14="http://schemas.microsoft.com/office/powerpoint/2010/main" val="3676425992"/>
              </p:ext>
            </p:extLst>
          </p:nvPr>
        </p:nvSpPr>
        <p:spPr>
          <a:xfrm>
            <a:off x="400050" y="1173192"/>
            <a:ext cx="3048000" cy="203132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dirty="0"/>
              <a:t>If one cell has many options for reproduction</a:t>
            </a:r>
          </a:p>
          <a:p>
            <a:r>
              <a:rPr dirty="0"/>
              <a:t>it will choose at random one of the highest generation</a:t>
            </a:r>
          </a:p>
          <a:p>
            <a:r>
              <a:rPr dirty="0"/>
              <a:t>possible. </a:t>
            </a:r>
          </a:p>
          <a:p>
            <a:endParaRPr lang="en-US" dirty="0"/>
          </a:p>
        </p:txBody>
      </p:sp>
      <p:pic>
        <p:nvPicPr>
          <p:cNvPr id="8" name="Picture 8" descr="434c1baa03c05c178b9711deafa84f44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8512" y="3164457"/>
            <a:ext cx="2508959" cy="3110716"/>
          </a:xfrm>
          <a:prstGeom prst="rect">
            <a:avLst/>
          </a:prstGeom>
        </p:spPr>
      </p:pic>
      <p:pic>
        <p:nvPicPr>
          <p:cNvPr id="10" name="Picture 10" descr="627106024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00" y="3200400"/>
            <a:ext cx="2029027" cy="304115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548512" y="1173192"/>
            <a:ext cx="2743200" cy="2062103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If many cells are in the same food site, the </a:t>
            </a:r>
            <a:endParaRPr lang="en-US" dirty="0">
              <a:solidFill>
                <a:srgbClr val="FFFFFF"/>
              </a:solidFill>
              <a:latin typeface="Century Gothic"/>
            </a:endParaRPr>
          </a:p>
          <a:p>
            <a:pPr algn="ctr"/>
            <a:r>
              <a:rPr lang="en-US" dirty="0"/>
              <a:t>ones from higher generations and with lower age have pri- </a:t>
            </a:r>
          </a:p>
          <a:p>
            <a:pPr algn="ctr"/>
            <a:r>
              <a:rPr lang="en-US" dirty="0"/>
              <a:t>ority to eat.  </a:t>
            </a:r>
          </a:p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224625" y="2724150"/>
            <a:ext cx="3631842" cy="255454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dirty="0">
                <a:latin typeface="Century Gothic"/>
              </a:rPr>
              <a:t>Replication of what happens in nature.</a:t>
            </a:r>
            <a:r>
              <a:rPr lang="en-US" sz="4000" dirty="0">
                <a:solidFill>
                  <a:srgbClr val="000000"/>
                </a:solidFill>
                <a:latin typeface="Century Gothic"/>
              </a:rPr>
              <a:t> 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34100" y="5857875"/>
            <a:ext cx="27432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Source: National Geographic Magazine</a:t>
            </a:r>
          </a:p>
        </p:txBody>
      </p:sp>
    </p:spTree>
    <p:extLst>
      <p:ext uri="{BB962C8B-B14F-4D97-AF65-F5344CB8AC3E}">
        <p14:creationId xmlns:p14="http://schemas.microsoft.com/office/powerpoint/2010/main" val="3030639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650" y="-152400"/>
            <a:ext cx="9905998" cy="1905000"/>
          </a:xfrm>
        </p:spPr>
        <p:txBody>
          <a:bodyPr>
            <a:normAutofit/>
          </a:bodyPr>
          <a:lstStyle/>
          <a:p>
            <a:r>
              <a:rPr lang="en-US" sz="4000" dirty="0"/>
              <a:t>Model</a:t>
            </a:r>
            <a:endParaRPr lang="en-US" sz="4000" dirty="0" err="1"/>
          </a:p>
        </p:txBody>
      </p:sp>
      <p:pic>
        <p:nvPicPr>
          <p:cNvPr id="7" name="Picture 7" descr="Screenshot from 2017-05-17 02:07:55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064801" y="1546105"/>
            <a:ext cx="2139368" cy="2837145"/>
          </a:xfrm>
          <a:prstGeom prst="rect">
            <a:avLst/>
          </a:prstGeom>
        </p:spPr>
      </p:pic>
      <p:pic>
        <p:nvPicPr>
          <p:cNvPr id="3" name="Picture 4" descr="mem_sche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250" y="1546105"/>
            <a:ext cx="2743200" cy="30765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762877" y="4429125"/>
            <a:ext cx="27432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Part of the memory from a generation 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076700" y="1485900"/>
            <a:ext cx="3100403" cy="280076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/>
              <a:t>Weights</a:t>
            </a:r>
          </a:p>
          <a:p>
            <a:pPr algn="ctr"/>
            <a:endParaRPr lang="en-US" dirty="0"/>
          </a:p>
          <a:p>
            <a:r>
              <a:rPr lang="en-US" sz="2000" dirty="0"/>
              <a:t>Death Event in 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6 x P</a:t>
            </a:r>
          </a:p>
          <a:p>
            <a:endParaRPr lang="en-US" dirty="0"/>
          </a:p>
          <a:p>
            <a:r>
              <a:rPr lang="en-US" sz="2000" dirty="0"/>
              <a:t>Feeding Event in 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0 x 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 x P-1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 x NOT(P AND P-1)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57250" y="4791075"/>
            <a:ext cx="27432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Time Evolution of Memory Creation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333750" y="5076106"/>
            <a:ext cx="4762500" cy="120032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/>
              <a:t>live_mem</a:t>
            </a:r>
          </a:p>
          <a:p>
            <a:pPr algn="ctr"/>
            <a:r>
              <a:rPr lang="en-US" sz="2400" dirty="0"/>
              <a:t>Effect of Communication is not negligible for generation 0</a:t>
            </a:r>
            <a:endParaRPr lang="en-US" sz="2400" dirty="0">
              <a:solidFill>
                <a:srgbClr val="FFFFFF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4056437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-219075"/>
            <a:ext cx="9905998" cy="1905000"/>
          </a:xfrm>
        </p:spPr>
        <p:txBody>
          <a:bodyPr>
            <a:normAutofit/>
          </a:bodyPr>
          <a:lstStyle/>
          <a:p>
            <a:r>
              <a:rPr lang="en-US" sz="4000" dirty="0"/>
              <a:t>Model</a:t>
            </a:r>
            <a:endParaRPr lang="en-US" sz="4000" dirty="0" err="1"/>
          </a:p>
        </p:txBody>
      </p:sp>
      <p:pic>
        <p:nvPicPr>
          <p:cNvPr id="8" name="Picture 8" descr="prob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42975" y="1590675"/>
            <a:ext cx="5067300" cy="1209675"/>
          </a:xfrm>
          <a:prstGeom prst="rect">
            <a:avLst/>
          </a:prstGeom>
        </p:spPr>
      </p:pic>
      <p:pic>
        <p:nvPicPr>
          <p:cNvPr id="7" name="Picture 4" descr="mem_mov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0900" y="1590675"/>
            <a:ext cx="3696661" cy="283938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317505" y="3038475"/>
            <a:ext cx="4088684" cy="193899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Depends on the ratio of  the weight of s with the total sum of weights in the available sites!</a:t>
            </a:r>
            <a:endParaRPr lang="en-US" sz="2400" dirty="0">
              <a:solidFill>
                <a:srgbClr val="FFFFFF"/>
              </a:solidFill>
              <a:latin typeface="Century Gothic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entury Gothic"/>
              </a:rPr>
              <a:t>Can be bigger than Pi !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75352" y="4648200"/>
            <a:ext cx="2743200" cy="70788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/>
              <a:t>Available moves with Memory</a:t>
            </a:r>
          </a:p>
        </p:txBody>
      </p:sp>
    </p:spTree>
    <p:extLst>
      <p:ext uri="{BB962C8B-B14F-4D97-AF65-F5344CB8AC3E}">
        <p14:creationId xmlns:p14="http://schemas.microsoft.com/office/powerpoint/2010/main" val="3512133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075" y="-295275"/>
            <a:ext cx="9905998" cy="1905000"/>
          </a:xfrm>
        </p:spPr>
        <p:txBody>
          <a:bodyPr>
            <a:normAutofit/>
          </a:bodyPr>
          <a:lstStyle/>
          <a:p>
            <a:r>
              <a:rPr lang="en-US" sz="4000" dirty="0"/>
              <a:t>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5850" y="2143125"/>
            <a:ext cx="9905998" cy="312420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After this happens, different information is stored for a certain food site P' :</a:t>
            </a:r>
            <a:endParaRPr lang="en-US" sz="2400" dirty="0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62200" y="904875"/>
            <a:ext cx="7050490" cy="120032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/>
              <a:t>Can Somebody die of hunger in a food Site?</a:t>
            </a:r>
            <a:br>
              <a:rPr lang="en-US" dirty="0"/>
            </a:br>
            <a:r>
              <a:rPr lang="en-US" sz="2400" dirty="0">
                <a:solidFill>
                  <a:srgbClr val="000000"/>
                </a:solidFill>
                <a:latin typeface="Century Gothic"/>
              </a:rPr>
              <a:t>No... Unless the food site becomes saturated! (because of dailyflimit)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05075" y="3209925"/>
            <a:ext cx="3100403" cy="252376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sz="2800" dirty="0"/>
          </a:p>
          <a:p>
            <a:r>
              <a:rPr lang="en-US" sz="2000" dirty="0"/>
              <a:t>Death Event in P'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6 x P'</a:t>
            </a:r>
          </a:p>
          <a:p>
            <a:endParaRPr lang="en-US" dirty="0"/>
          </a:p>
          <a:p>
            <a:r>
              <a:rPr lang="en-US" sz="2000" dirty="0"/>
              <a:t>Feeding Event in P'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0 x P'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 x P'-1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 x NOT(P' AND P'-1)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48475" y="3238500"/>
            <a:ext cx="3342314" cy="2585323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'Inversion' occurs when weight of P' equals the weight of the nearby sites - Population reaches </a:t>
            </a:r>
            <a:r>
              <a:rPr lang="en-US" dirty="0" err="1"/>
              <a:t>Neq</a:t>
            </a:r>
            <a:r>
              <a:rPr lang="en-US" dirty="0"/>
              <a:t> (Equilibrium Population Number).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Reverts to the old weights if Population Number gets below the </a:t>
            </a:r>
            <a:r>
              <a:rPr lang="en-US" dirty="0" err="1"/>
              <a:t>Neq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8666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21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Can Complex Collective Behaviour Be Generated Through Randomness, Memory and a Pinch of Luck?</vt:lpstr>
      <vt:lpstr>Structure of Presentation</vt:lpstr>
      <vt:lpstr>Motivation</vt:lpstr>
      <vt:lpstr>SETUP</vt:lpstr>
      <vt:lpstr>Model</vt:lpstr>
      <vt:lpstr>Model</vt:lpstr>
      <vt:lpstr>Model</vt:lpstr>
      <vt:lpstr>Model</vt:lpstr>
      <vt:lpstr>Model</vt:lpstr>
      <vt:lpstr>Results</vt:lpstr>
      <vt:lpstr>Results – 'Lucky' evolution</vt:lpstr>
      <vt:lpstr>Results – 'Lucky' fit to logistic function</vt:lpstr>
      <vt:lpstr>Results – 'Adventurous' evolution I</vt:lpstr>
      <vt:lpstr>RESULTS – 'ADVENTUROUS' EVOLUTION II</vt:lpstr>
      <vt:lpstr>RESULTS – 'ADVENTUROUS' EVOLUTION III</vt:lpstr>
      <vt:lpstr>Results – 'Adventurous' fit to logistic function</vt:lpstr>
      <vt:lpstr>Conclusions</vt:lpstr>
      <vt:lpstr>Conclusions</vt:lpstr>
      <vt:lpstr>Conclusions</vt:lpstr>
      <vt:lpstr>Conclusions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19</cp:revision>
  <dcterms:created xsi:type="dcterms:W3CDTF">2013-07-15T20:24:02Z</dcterms:created>
  <dcterms:modified xsi:type="dcterms:W3CDTF">2017-05-18T22:48:21Z</dcterms:modified>
</cp:coreProperties>
</file>