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126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12: Machine Learning IV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Ordinal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32570" cy="4023360"/>
          </a:xfrm>
        </p:spPr>
        <p:txBody>
          <a:bodyPr>
            <a:normAutofit/>
          </a:bodyPr>
          <a:lstStyle/>
          <a:p>
            <a:r>
              <a:rPr lang="en-US"/>
              <a:t>Same thing than 2 classes</a:t>
            </a:r>
          </a:p>
          <a:p>
            <a:r>
              <a:rPr lang="en-US"/>
              <a:t>Remember to order them when converted to code</a:t>
            </a:r>
          </a:p>
        </p:txBody>
      </p:sp>
    </p:spTree>
    <p:extLst>
      <p:ext uri="{BB962C8B-B14F-4D97-AF65-F5344CB8AC3E}">
        <p14:creationId xmlns:p14="http://schemas.microsoft.com/office/powerpoint/2010/main" val="423316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Nominal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82779"/>
            <a:ext cx="9676737" cy="466343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Nominal classes</a:t>
            </a:r>
          </a:p>
          <a:p>
            <a:r>
              <a:rPr lang="en-GB" dirty="0"/>
              <a:t>One versus rest (OVR)</a:t>
            </a:r>
          </a:p>
          <a:p>
            <a:r>
              <a:rPr lang="en-GB" dirty="0"/>
              <a:t>Example: 3 classes (blue, red, green)</a:t>
            </a:r>
          </a:p>
          <a:p>
            <a:r>
              <a:rPr lang="en-GB" dirty="0"/>
              <a:t>One model per class (3 models)</a:t>
            </a:r>
          </a:p>
          <a:p>
            <a:r>
              <a:rPr lang="en-GB" dirty="0"/>
              <a:t>Each model has two classes:</a:t>
            </a:r>
          </a:p>
          <a:p>
            <a:pPr lvl="1"/>
            <a:r>
              <a:rPr lang="en-GB" dirty="0"/>
              <a:t>Blue and not blue</a:t>
            </a:r>
          </a:p>
          <a:p>
            <a:pPr lvl="1"/>
            <a:r>
              <a:rPr lang="en-GB" dirty="0"/>
              <a:t>Red and not red</a:t>
            </a:r>
          </a:p>
          <a:p>
            <a:pPr lvl="1"/>
            <a:r>
              <a:rPr lang="en-GB" dirty="0"/>
              <a:t>Green and not green</a:t>
            </a:r>
          </a:p>
          <a:p>
            <a:r>
              <a:rPr lang="en-GB" dirty="0"/>
              <a:t>The class with the highest probability is chosen</a:t>
            </a:r>
          </a:p>
          <a:p>
            <a:r>
              <a:rPr lang="en-GB" dirty="0"/>
              <a:t>In Scikit-learn, use the </a:t>
            </a:r>
            <a:r>
              <a:rPr lang="en-GB" dirty="0" err="1"/>
              <a:t>multi_class</a:t>
            </a:r>
            <a:r>
              <a:rPr lang="en-GB" dirty="0"/>
              <a:t> = ‘</a:t>
            </a:r>
            <a:r>
              <a:rPr lang="en-GB" dirty="0" err="1"/>
              <a:t>ovr</a:t>
            </a:r>
            <a:r>
              <a:rPr lang="en-GB" dirty="0"/>
              <a:t>’ parameter when you create the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0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6F6C-4A25-617C-D747-3BF2E58F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F8EAA-EB2F-B3F8-DA47-409C52FD9F4D}"/>
              </a:ext>
            </a:extLst>
          </p:cNvPr>
          <p:cNvSpPr txBox="1"/>
          <p:nvPr/>
        </p:nvSpPr>
        <p:spPr>
          <a:xfrm>
            <a:off x="41743" y="3445493"/>
            <a:ext cx="10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1301A-F7D4-F4C4-D5D9-0D17C2D89857}"/>
              </a:ext>
            </a:extLst>
          </p:cNvPr>
          <p:cNvSpPr txBox="1"/>
          <p:nvPr/>
        </p:nvSpPr>
        <p:spPr>
          <a:xfrm>
            <a:off x="1777779" y="2895297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578AE-508E-7E13-184B-C4F26F096747}"/>
              </a:ext>
            </a:extLst>
          </p:cNvPr>
          <p:cNvSpPr txBox="1"/>
          <p:nvPr/>
        </p:nvSpPr>
        <p:spPr>
          <a:xfrm>
            <a:off x="1777779" y="4107054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4778-4F12-6FF4-1F9E-19C4C063057B}"/>
              </a:ext>
            </a:extLst>
          </p:cNvPr>
          <p:cNvSpPr txBox="1"/>
          <p:nvPr/>
        </p:nvSpPr>
        <p:spPr>
          <a:xfrm>
            <a:off x="4165160" y="3961809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Testing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51BDA-A82A-5BBE-0E9F-169772D49745}"/>
              </a:ext>
            </a:extLst>
          </p:cNvPr>
          <p:cNvSpPr txBox="1"/>
          <p:nvPr/>
        </p:nvSpPr>
        <p:spPr>
          <a:xfrm>
            <a:off x="6445531" y="2756797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6E693-7079-6861-8A5D-473BCB38AD56}"/>
              </a:ext>
            </a:extLst>
          </p:cNvPr>
          <p:cNvSpPr txBox="1"/>
          <p:nvPr/>
        </p:nvSpPr>
        <p:spPr>
          <a:xfrm>
            <a:off x="6445529" y="2006822"/>
            <a:ext cx="145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3764F-D595-0EB0-7A04-D4C1D0D13EEB}"/>
              </a:ext>
            </a:extLst>
          </p:cNvPr>
          <p:cNvSpPr txBox="1"/>
          <p:nvPr/>
        </p:nvSpPr>
        <p:spPr>
          <a:xfrm>
            <a:off x="6383907" y="410705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B2F5C-A20C-D199-D6B3-5B5D83FFCC52}"/>
              </a:ext>
            </a:extLst>
          </p:cNvPr>
          <p:cNvSpPr txBox="1"/>
          <p:nvPr/>
        </p:nvSpPr>
        <p:spPr>
          <a:xfrm>
            <a:off x="6417368" y="5305318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E243-C433-06CA-7987-98EFA5342408}"/>
              </a:ext>
            </a:extLst>
          </p:cNvPr>
          <p:cNvSpPr txBox="1"/>
          <p:nvPr/>
        </p:nvSpPr>
        <p:spPr>
          <a:xfrm>
            <a:off x="4165161" y="2756798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35CA5-C196-80EA-DDD9-D4DF367A2AF3}"/>
              </a:ext>
            </a:extLst>
          </p:cNvPr>
          <p:cNvSpPr txBox="1"/>
          <p:nvPr/>
        </p:nvSpPr>
        <p:spPr>
          <a:xfrm>
            <a:off x="8451905" y="2751199"/>
            <a:ext cx="181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Equation</a:t>
            </a:r>
          </a:p>
          <a:p>
            <a:pPr algn="ctr"/>
            <a:r>
              <a:rPr lang="en-GB" dirty="0"/>
              <a:t>Score on 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7991A-4098-2F6C-0103-66541520F95A}"/>
              </a:ext>
            </a:extLst>
          </p:cNvPr>
          <p:cNvSpPr txBox="1"/>
          <p:nvPr/>
        </p:nvSpPr>
        <p:spPr>
          <a:xfrm>
            <a:off x="8451905" y="4100308"/>
            <a:ext cx="181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Score on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185C1-C5C4-3406-9C8C-0414F92CCE19}"/>
              </a:ext>
            </a:extLst>
          </p:cNvPr>
          <p:cNvSpPr txBox="1"/>
          <p:nvPr/>
        </p:nvSpPr>
        <p:spPr>
          <a:xfrm>
            <a:off x="8555191" y="5166819"/>
            <a:ext cx="181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B2438-6ADF-AA31-A5DF-821D2B4F8D38}"/>
              </a:ext>
            </a:extLst>
          </p:cNvPr>
          <p:cNvSpPr txBox="1"/>
          <p:nvPr/>
        </p:nvSpPr>
        <p:spPr>
          <a:xfrm>
            <a:off x="325672" y="5176730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Unlabelled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C47-F1F6-AE79-CE5A-13762C512112}"/>
              </a:ext>
            </a:extLst>
          </p:cNvPr>
          <p:cNvSpPr txBox="1"/>
          <p:nvPr/>
        </p:nvSpPr>
        <p:spPr>
          <a:xfrm>
            <a:off x="4165159" y="5028320"/>
            <a:ext cx="145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unlabelled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9DF9B7-D0C7-8105-CEE5-F36EDF959063}"/>
              </a:ext>
            </a:extLst>
          </p:cNvPr>
          <p:cNvSpPr txBox="1"/>
          <p:nvPr/>
        </p:nvSpPr>
        <p:spPr>
          <a:xfrm>
            <a:off x="10890637" y="5305318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297CE-2DA0-2944-419B-D3BFBB8FDBDB}"/>
              </a:ext>
            </a:extLst>
          </p:cNvPr>
          <p:cNvSpPr txBox="1"/>
          <p:nvPr/>
        </p:nvSpPr>
        <p:spPr>
          <a:xfrm>
            <a:off x="2656563" y="1991255"/>
            <a:ext cx="165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6F2872-47C6-7F25-9DA0-7558F3CF20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16163" y="3079963"/>
            <a:ext cx="661616" cy="6886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0F791-C74B-B58B-1BB6-91BC1E20191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116163" y="3768659"/>
            <a:ext cx="661616" cy="5230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EE4996-AC85-41BB-A3AE-3C07354AC37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231542" y="3079963"/>
            <a:ext cx="93361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39FA13-1680-F082-5089-1EAE204E2E5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31542" y="4284975"/>
            <a:ext cx="933618" cy="67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0AD7DD-48D7-1ECA-A75F-88DE3AB9A8CE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5618924" y="3079963"/>
            <a:ext cx="82660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AFD14A-69A5-BFDB-8C30-39F61B432A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618923" y="4284975"/>
            <a:ext cx="764984" cy="67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112C60-0B54-5634-190E-5FAAFBF7E7FA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7899294" y="3074365"/>
            <a:ext cx="552611" cy="55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AAC5F8-0273-F914-5BFD-A82739B5C71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7960916" y="4284974"/>
            <a:ext cx="490989" cy="67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147248-E541-81C6-7484-148488BA7CB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7994377" y="5489984"/>
            <a:ext cx="560814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2073E8-3E7F-EF8B-94BE-B357C64EBCAD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5618922" y="5489984"/>
            <a:ext cx="798446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702470-A8D5-2AC5-195F-80E0DB06419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1560112" y="5489985"/>
            <a:ext cx="2605047" cy="99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A7D7D1-52A3-43EF-3C06-CEC02CB9BB12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373721" y="5489984"/>
            <a:ext cx="516916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1C47E5-1F64-8FF8-94DB-FC85B772D190}"/>
              </a:ext>
            </a:extLst>
          </p:cNvPr>
          <p:cNvSpPr txBox="1"/>
          <p:nvPr/>
        </p:nvSpPr>
        <p:spPr>
          <a:xfrm>
            <a:off x="9075505" y="1991255"/>
            <a:ext cx="259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RESULT OF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DF88AC-078A-7AA0-29EF-5E2AA1878862}"/>
              </a:ext>
            </a:extLst>
          </p:cNvPr>
          <p:cNvSpPr txBox="1"/>
          <p:nvPr/>
        </p:nvSpPr>
        <p:spPr>
          <a:xfrm>
            <a:off x="3407303" y="2710631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fit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259DBB-6528-8576-EE7E-CBA1948684C5}"/>
              </a:ext>
            </a:extLst>
          </p:cNvPr>
          <p:cNvSpPr txBox="1"/>
          <p:nvPr/>
        </p:nvSpPr>
        <p:spPr>
          <a:xfrm>
            <a:off x="3006841" y="3138590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(x, 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607F-956E-3BE1-19EA-5BB7A864A7C0}"/>
              </a:ext>
            </a:extLst>
          </p:cNvPr>
          <p:cNvSpPr txBox="1"/>
          <p:nvPr/>
        </p:nvSpPr>
        <p:spPr>
          <a:xfrm>
            <a:off x="3057026" y="4324054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(x, 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D30600-147C-B098-09C1-4196473FBB8D}"/>
              </a:ext>
            </a:extLst>
          </p:cNvPr>
          <p:cNvSpPr txBox="1"/>
          <p:nvPr/>
        </p:nvSpPr>
        <p:spPr>
          <a:xfrm>
            <a:off x="9464456" y="5523535"/>
            <a:ext cx="227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inverse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transform (y)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01A2E3-0344-ED27-7E89-7AEA7C44E500}"/>
              </a:ext>
            </a:extLst>
          </p:cNvPr>
          <p:cNvSpPr txBox="1"/>
          <p:nvPr/>
        </p:nvSpPr>
        <p:spPr>
          <a:xfrm>
            <a:off x="9791123" y="324580"/>
            <a:ext cx="182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Legend:</a:t>
            </a:r>
          </a:p>
          <a:p>
            <a:r>
              <a:rPr lang="en-GB" dirty="0">
                <a:solidFill>
                  <a:srgbClr val="0070C0"/>
                </a:solidFill>
              </a:rPr>
              <a:t>- Scaler method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640990-C591-44E2-0C7E-0C0E34312E0D}"/>
              </a:ext>
            </a:extLst>
          </p:cNvPr>
          <p:cNvSpPr txBox="1"/>
          <p:nvPr/>
        </p:nvSpPr>
        <p:spPr>
          <a:xfrm>
            <a:off x="1089012" y="2869585"/>
            <a:ext cx="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CE2223-AC41-FACD-3011-226F03FBF7B4}"/>
              </a:ext>
            </a:extLst>
          </p:cNvPr>
          <p:cNvSpPr txBox="1"/>
          <p:nvPr/>
        </p:nvSpPr>
        <p:spPr>
          <a:xfrm>
            <a:off x="1127433" y="4212188"/>
            <a:ext cx="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088C9-8A53-B03C-AF91-8335FBDD7115}"/>
              </a:ext>
            </a:extLst>
          </p:cNvPr>
          <p:cNvSpPr txBox="1"/>
          <p:nvPr/>
        </p:nvSpPr>
        <p:spPr>
          <a:xfrm>
            <a:off x="2133678" y="5513067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 (x)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A1149CE-AA8A-B8A1-8B82-CC94DE6ABA55}"/>
              </a:ext>
            </a:extLst>
          </p:cNvPr>
          <p:cNvCxnSpPr>
            <a:cxnSpLocks/>
          </p:cNvCxnSpPr>
          <p:nvPr/>
        </p:nvCxnSpPr>
        <p:spPr>
          <a:xfrm>
            <a:off x="6001415" y="2006822"/>
            <a:ext cx="0" cy="4152576"/>
          </a:xfrm>
          <a:prstGeom prst="line">
            <a:avLst/>
          </a:prstGeom>
          <a:ln w="793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716AA2-F9AE-C425-D378-4F977ADC47E1}"/>
              </a:ext>
            </a:extLst>
          </p:cNvPr>
          <p:cNvCxnSpPr>
            <a:cxnSpLocks/>
          </p:cNvCxnSpPr>
          <p:nvPr/>
        </p:nvCxnSpPr>
        <p:spPr>
          <a:xfrm>
            <a:off x="8175599" y="2049686"/>
            <a:ext cx="0" cy="4060243"/>
          </a:xfrm>
          <a:prstGeom prst="line">
            <a:avLst/>
          </a:prstGeom>
          <a:ln w="793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classification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CB7C6-2801-2E47-421B-329326C1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45734"/>
            <a:ext cx="6255026" cy="4369536"/>
          </a:xfrm>
        </p:spPr>
        <p:txBody>
          <a:bodyPr/>
          <a:lstStyle/>
          <a:p>
            <a:r>
              <a:rPr lang="en-GB" dirty="0"/>
              <a:t> Used to predict non-continuous classes</a:t>
            </a:r>
          </a:p>
          <a:p>
            <a:r>
              <a:rPr lang="en-GB" dirty="0"/>
              <a:t>With two or more classes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Price goes up or down (2 classes)</a:t>
            </a:r>
          </a:p>
          <a:p>
            <a:pPr lvl="1"/>
            <a:r>
              <a:rPr lang="en-GB" dirty="0"/>
              <a:t>E-mail is spam or not (2 classes)</a:t>
            </a:r>
          </a:p>
          <a:p>
            <a:pPr lvl="1"/>
            <a:r>
              <a:rPr lang="en-GB" dirty="0"/>
              <a:t>Animal on the image (several classes)</a:t>
            </a:r>
          </a:p>
          <a:p>
            <a:pPr lvl="1"/>
            <a:r>
              <a:rPr lang="en-GB" dirty="0"/>
              <a:t>Product than a customer will buy (several classes)</a:t>
            </a:r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7580244" y="227937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308574" y="528099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1110168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1128456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108787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107097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81375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791454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77455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86495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88324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842656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825760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105706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104016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7308574" y="1980205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11579088" y="5280991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287046" y="236551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302450" y="484167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90248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953684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97197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93138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914492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1006553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1024841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9842579" y="251634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7580244" y="502866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7580244" y="256185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CB7C6-2801-2E47-421B-329326C1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45734"/>
            <a:ext cx="6255026" cy="4369536"/>
          </a:xfrm>
        </p:spPr>
        <p:txBody>
          <a:bodyPr/>
          <a:lstStyle/>
          <a:p>
            <a:r>
              <a:rPr lang="en-GB" dirty="0"/>
              <a:t> Example for a two classes:</a:t>
            </a:r>
          </a:p>
          <a:p>
            <a:pPr lvl="1"/>
            <a:r>
              <a:rPr lang="en-GB" dirty="0"/>
              <a:t>Predict the gender prediction with hair length</a:t>
            </a:r>
          </a:p>
          <a:p>
            <a:r>
              <a:rPr lang="en-GB" dirty="0"/>
              <a:t>0 = Man | 1 = Woman</a:t>
            </a:r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7580244" y="227937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308574" y="528099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1110168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1128456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108787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107097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81375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791454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77455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86495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88324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842656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825760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105706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104016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6850554" y="1979692"/>
            <a:ext cx="94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10802520" y="5280991"/>
            <a:ext cx="14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Hair 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287046" y="236551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302450" y="484167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90248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953684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80133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93138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914492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1006553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1024841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9842579" y="251634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2B96-1110-7124-C3EB-C8E1A84464F6}"/>
              </a:ext>
            </a:extLst>
          </p:cNvPr>
          <p:cNvSpPr/>
          <p:nvPr/>
        </p:nvSpPr>
        <p:spPr>
          <a:xfrm>
            <a:off x="9010003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74B2D-0F6F-2399-7991-2495A452FC63}"/>
              </a:ext>
            </a:extLst>
          </p:cNvPr>
          <p:cNvSpPr/>
          <p:nvPr/>
        </p:nvSpPr>
        <p:spPr>
          <a:xfrm>
            <a:off x="11047680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34928-969D-D906-D40D-535B90ACB1EB}"/>
              </a:ext>
            </a:extLst>
          </p:cNvPr>
          <p:cNvSpPr/>
          <p:nvPr/>
        </p:nvSpPr>
        <p:spPr>
          <a:xfrm>
            <a:off x="10164599" y="49638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0AC38-E08D-2C70-7E63-A6851E7EA5CF}"/>
              </a:ext>
            </a:extLst>
          </p:cNvPr>
          <p:cNvSpPr/>
          <p:nvPr/>
        </p:nvSpPr>
        <p:spPr>
          <a:xfrm>
            <a:off x="11419907" y="498142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F4B3-775B-6352-8831-460CD5D628C2}"/>
              </a:ext>
            </a:extLst>
          </p:cNvPr>
          <p:cNvSpPr/>
          <p:nvPr/>
        </p:nvSpPr>
        <p:spPr>
          <a:xfrm>
            <a:off x="7769344" y="249612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7580244" y="502866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7580244" y="256185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72DA0A33-855F-F767-A87E-9C850D8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14310"/>
              </p:ext>
            </p:extLst>
          </p:nvPr>
        </p:nvGraphicFramePr>
        <p:xfrm>
          <a:off x="1137619" y="3378638"/>
          <a:ext cx="55244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007">
                  <a:extLst>
                    <a:ext uri="{9D8B030D-6E8A-4147-A177-3AD203B41FA5}">
                      <a16:colId xmlns:a16="http://schemas.microsoft.com/office/drawing/2014/main" val="1030421289"/>
                    </a:ext>
                  </a:extLst>
                </a:gridCol>
                <a:gridCol w="1875234">
                  <a:extLst>
                    <a:ext uri="{9D8B030D-6E8A-4147-A177-3AD203B41FA5}">
                      <a16:colId xmlns:a16="http://schemas.microsoft.com/office/drawing/2014/main" val="3564470756"/>
                    </a:ext>
                  </a:extLst>
                </a:gridCol>
                <a:gridCol w="1875234">
                  <a:extLst>
                    <a:ext uri="{9D8B030D-6E8A-4147-A177-3AD203B41FA5}">
                      <a16:colId xmlns:a16="http://schemas.microsoft.com/office/drawing/2014/main" val="3680202413"/>
                    </a:ext>
                  </a:extLst>
                </a:gridCol>
              </a:tblGrid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Hair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581432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496642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289060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816778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77906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51058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06263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23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0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Logistic/Linear 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1070262" y="240220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98592" y="540382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4591698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4774578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436873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419977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162752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140456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12356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213954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232242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191658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174762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406063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389167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227255" y="2019837"/>
            <a:ext cx="123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4292537" y="5403821"/>
            <a:ext cx="18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Hair 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49768" y="244740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65172" y="492356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251484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302686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15034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28039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263494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3555557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3738437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3332597" y="263917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2B96-1110-7124-C3EB-C8E1A84464F6}"/>
              </a:ext>
            </a:extLst>
          </p:cNvPr>
          <p:cNvSpPr/>
          <p:nvPr/>
        </p:nvSpPr>
        <p:spPr>
          <a:xfrm>
            <a:off x="2500021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74B2D-0F6F-2399-7991-2495A452FC63}"/>
              </a:ext>
            </a:extLst>
          </p:cNvPr>
          <p:cNvSpPr/>
          <p:nvPr/>
        </p:nvSpPr>
        <p:spPr>
          <a:xfrm>
            <a:off x="4537698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34928-969D-D906-D40D-535B90ACB1EB}"/>
              </a:ext>
            </a:extLst>
          </p:cNvPr>
          <p:cNvSpPr/>
          <p:nvPr/>
        </p:nvSpPr>
        <p:spPr>
          <a:xfrm>
            <a:off x="3654617" y="508669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0AC38-E08D-2C70-7E63-A6851E7EA5CF}"/>
              </a:ext>
            </a:extLst>
          </p:cNvPr>
          <p:cNvSpPr/>
          <p:nvPr/>
        </p:nvSpPr>
        <p:spPr>
          <a:xfrm>
            <a:off x="4909925" y="510425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F4B3-775B-6352-8831-460CD5D628C2}"/>
              </a:ext>
            </a:extLst>
          </p:cNvPr>
          <p:cNvSpPr/>
          <p:nvPr/>
        </p:nvSpPr>
        <p:spPr>
          <a:xfrm>
            <a:off x="1259362" y="261895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1070262" y="515149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1070262" y="268468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4F25FE-E697-A8B4-B1D5-D6957BEABF6F}"/>
              </a:ext>
            </a:extLst>
          </p:cNvPr>
          <p:cNvCxnSpPr/>
          <p:nvPr/>
        </p:nvCxnSpPr>
        <p:spPr>
          <a:xfrm flipV="1">
            <a:off x="6969390" y="240220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1712C-1C5E-D033-3568-45E9FE78EEEE}"/>
              </a:ext>
            </a:extLst>
          </p:cNvPr>
          <p:cNvCxnSpPr>
            <a:cxnSpLocks/>
          </p:cNvCxnSpPr>
          <p:nvPr/>
        </p:nvCxnSpPr>
        <p:spPr>
          <a:xfrm>
            <a:off x="6697720" y="540382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195C2C5-019A-E3F6-65A7-9AD4A5EF2565}"/>
              </a:ext>
            </a:extLst>
          </p:cNvPr>
          <p:cNvSpPr/>
          <p:nvPr/>
        </p:nvSpPr>
        <p:spPr>
          <a:xfrm>
            <a:off x="10490826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8D7DC3-7ED4-FC25-E8B2-1E70466873EE}"/>
              </a:ext>
            </a:extLst>
          </p:cNvPr>
          <p:cNvSpPr/>
          <p:nvPr/>
        </p:nvSpPr>
        <p:spPr>
          <a:xfrm>
            <a:off x="10673706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96131D-F9AD-DC55-F266-EF2B803BE9A6}"/>
              </a:ext>
            </a:extLst>
          </p:cNvPr>
          <p:cNvSpPr/>
          <p:nvPr/>
        </p:nvSpPr>
        <p:spPr>
          <a:xfrm>
            <a:off x="1026786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A2D3D2-68C2-4C8A-4C31-4B5977584284}"/>
              </a:ext>
            </a:extLst>
          </p:cNvPr>
          <p:cNvSpPr/>
          <p:nvPr/>
        </p:nvSpPr>
        <p:spPr>
          <a:xfrm>
            <a:off x="1009890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5D4FA0-82F4-E5C3-3DAE-BC472B07E8E1}"/>
              </a:ext>
            </a:extLst>
          </p:cNvPr>
          <p:cNvSpPr/>
          <p:nvPr/>
        </p:nvSpPr>
        <p:spPr>
          <a:xfrm>
            <a:off x="752665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DD2959-526C-11F5-A1D0-9F4BAFCA1880}"/>
              </a:ext>
            </a:extLst>
          </p:cNvPr>
          <p:cNvSpPr/>
          <p:nvPr/>
        </p:nvSpPr>
        <p:spPr>
          <a:xfrm>
            <a:off x="730369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66D80B-B810-2A34-83AF-DE5AC2D48F02}"/>
              </a:ext>
            </a:extLst>
          </p:cNvPr>
          <p:cNvSpPr/>
          <p:nvPr/>
        </p:nvSpPr>
        <p:spPr>
          <a:xfrm>
            <a:off x="71347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B53A68-CD11-56C5-22C3-75FE314CC9C6}"/>
              </a:ext>
            </a:extLst>
          </p:cNvPr>
          <p:cNvSpPr/>
          <p:nvPr/>
        </p:nvSpPr>
        <p:spPr>
          <a:xfrm>
            <a:off x="803867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EB6F33-06CE-6438-F222-2725A57A7DBB}"/>
              </a:ext>
            </a:extLst>
          </p:cNvPr>
          <p:cNvSpPr/>
          <p:nvPr/>
        </p:nvSpPr>
        <p:spPr>
          <a:xfrm>
            <a:off x="822155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FC04C4-8C52-3284-E08C-6B6A350000CC}"/>
              </a:ext>
            </a:extLst>
          </p:cNvPr>
          <p:cNvSpPr/>
          <p:nvPr/>
        </p:nvSpPr>
        <p:spPr>
          <a:xfrm>
            <a:off x="781571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CC819B-9D85-DD1B-497A-ABDF37667710}"/>
              </a:ext>
            </a:extLst>
          </p:cNvPr>
          <p:cNvSpPr/>
          <p:nvPr/>
        </p:nvSpPr>
        <p:spPr>
          <a:xfrm>
            <a:off x="764675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4E3B62-9A5F-7493-BF04-0A53A83A1CF4}"/>
              </a:ext>
            </a:extLst>
          </p:cNvPr>
          <p:cNvSpPr/>
          <p:nvPr/>
        </p:nvSpPr>
        <p:spPr>
          <a:xfrm>
            <a:off x="995976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56A631-6E20-5E7C-80DB-191455554A95}"/>
              </a:ext>
            </a:extLst>
          </p:cNvPr>
          <p:cNvSpPr/>
          <p:nvPr/>
        </p:nvSpPr>
        <p:spPr>
          <a:xfrm>
            <a:off x="979080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701CD5-C221-CD72-5152-32078DA7AC67}"/>
              </a:ext>
            </a:extLst>
          </p:cNvPr>
          <p:cNvSpPr txBox="1"/>
          <p:nvPr/>
        </p:nvSpPr>
        <p:spPr>
          <a:xfrm>
            <a:off x="6225223" y="1938007"/>
            <a:ext cx="123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17183A-6D96-3658-6C7B-DC7904E3C2AD}"/>
              </a:ext>
            </a:extLst>
          </p:cNvPr>
          <p:cNvSpPr txBox="1"/>
          <p:nvPr/>
        </p:nvSpPr>
        <p:spPr>
          <a:xfrm>
            <a:off x="10191665" y="5403821"/>
            <a:ext cx="18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Hair length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F9ED68-E005-CE03-1099-8204DCF20AAD}"/>
              </a:ext>
            </a:extLst>
          </p:cNvPr>
          <p:cNvSpPr txBox="1"/>
          <p:nvPr/>
        </p:nvSpPr>
        <p:spPr>
          <a:xfrm>
            <a:off x="6648896" y="244740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94514A-9496-D49F-3D74-54267AABFA2D}"/>
              </a:ext>
            </a:extLst>
          </p:cNvPr>
          <p:cNvSpPr txBox="1"/>
          <p:nvPr/>
        </p:nvSpPr>
        <p:spPr>
          <a:xfrm>
            <a:off x="6664300" y="492356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E3EF28-D741-D9DA-CB06-E97BC00BA24E}"/>
              </a:ext>
            </a:extLst>
          </p:cNvPr>
          <p:cNvSpPr/>
          <p:nvPr/>
        </p:nvSpPr>
        <p:spPr>
          <a:xfrm>
            <a:off x="841397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1F7DCD-1C07-18ED-0758-D4B7B4F5007A}"/>
              </a:ext>
            </a:extLst>
          </p:cNvPr>
          <p:cNvSpPr/>
          <p:nvPr/>
        </p:nvSpPr>
        <p:spPr>
          <a:xfrm>
            <a:off x="892599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F463DE-9A2D-DEC5-E12F-180DE3C69F66}"/>
              </a:ext>
            </a:extLst>
          </p:cNvPr>
          <p:cNvSpPr/>
          <p:nvPr/>
        </p:nvSpPr>
        <p:spPr>
          <a:xfrm>
            <a:off x="74025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3D9D6B-ED87-6401-64EB-3F2D6B21FDAF}"/>
              </a:ext>
            </a:extLst>
          </p:cNvPr>
          <p:cNvSpPr/>
          <p:nvPr/>
        </p:nvSpPr>
        <p:spPr>
          <a:xfrm>
            <a:off x="87030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0D25F4-D028-FC2E-51BD-C56D4FF9EE86}"/>
              </a:ext>
            </a:extLst>
          </p:cNvPr>
          <p:cNvSpPr/>
          <p:nvPr/>
        </p:nvSpPr>
        <p:spPr>
          <a:xfrm>
            <a:off x="853407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F06B11-A290-118E-6B24-2FE1A1AC63F4}"/>
              </a:ext>
            </a:extLst>
          </p:cNvPr>
          <p:cNvSpPr/>
          <p:nvPr/>
        </p:nvSpPr>
        <p:spPr>
          <a:xfrm>
            <a:off x="9454685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E49425-6954-7C89-C6DB-915A7AF284F5}"/>
              </a:ext>
            </a:extLst>
          </p:cNvPr>
          <p:cNvSpPr/>
          <p:nvPr/>
        </p:nvSpPr>
        <p:spPr>
          <a:xfrm>
            <a:off x="9637565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C80910-F3A7-FD2F-2F58-321530F32F10}"/>
              </a:ext>
            </a:extLst>
          </p:cNvPr>
          <p:cNvSpPr/>
          <p:nvPr/>
        </p:nvSpPr>
        <p:spPr>
          <a:xfrm>
            <a:off x="9231725" y="263917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18BF1A-9C44-F6D2-53A6-462C42646732}"/>
              </a:ext>
            </a:extLst>
          </p:cNvPr>
          <p:cNvSpPr/>
          <p:nvPr/>
        </p:nvSpPr>
        <p:spPr>
          <a:xfrm>
            <a:off x="8399149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E605E8-9C1C-D6FB-2220-335497C0A12C}"/>
              </a:ext>
            </a:extLst>
          </p:cNvPr>
          <p:cNvSpPr/>
          <p:nvPr/>
        </p:nvSpPr>
        <p:spPr>
          <a:xfrm>
            <a:off x="10436826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68140F-DE47-54D4-DE62-77DE00A72B0F}"/>
              </a:ext>
            </a:extLst>
          </p:cNvPr>
          <p:cNvSpPr/>
          <p:nvPr/>
        </p:nvSpPr>
        <p:spPr>
          <a:xfrm>
            <a:off x="9553745" y="508669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7CA8B8-A12A-502A-F6DA-B1E081F80B96}"/>
              </a:ext>
            </a:extLst>
          </p:cNvPr>
          <p:cNvSpPr/>
          <p:nvPr/>
        </p:nvSpPr>
        <p:spPr>
          <a:xfrm>
            <a:off x="10809053" y="510425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8E3A16-1645-767B-AB2C-CEE2A4649C99}"/>
              </a:ext>
            </a:extLst>
          </p:cNvPr>
          <p:cNvSpPr/>
          <p:nvPr/>
        </p:nvSpPr>
        <p:spPr>
          <a:xfrm>
            <a:off x="7158490" y="261895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C776CD-AE65-A372-13DB-154DE35ADED1}"/>
              </a:ext>
            </a:extLst>
          </p:cNvPr>
          <p:cNvCxnSpPr/>
          <p:nvPr/>
        </p:nvCxnSpPr>
        <p:spPr>
          <a:xfrm>
            <a:off x="6969390" y="515149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82A63E-FF57-35AB-A8CA-76300DB3DA31}"/>
              </a:ext>
            </a:extLst>
          </p:cNvPr>
          <p:cNvCxnSpPr/>
          <p:nvPr/>
        </p:nvCxnSpPr>
        <p:spPr>
          <a:xfrm>
            <a:off x="6969390" y="268468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4A5593-B20E-C873-A2EC-B1E978D8CCDC}"/>
              </a:ext>
            </a:extLst>
          </p:cNvPr>
          <p:cNvCxnSpPr>
            <a:cxnSpLocks/>
          </p:cNvCxnSpPr>
          <p:nvPr/>
        </p:nvCxnSpPr>
        <p:spPr>
          <a:xfrm flipV="1">
            <a:off x="1292710" y="2698626"/>
            <a:ext cx="3713732" cy="2548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-form: Shape 78">
            <a:extLst>
              <a:ext uri="{FF2B5EF4-FFF2-40B4-BE49-F238E27FC236}">
                <a16:creationId xmlns:a16="http://schemas.microsoft.com/office/drawing/2014/main" id="{FB61912D-1C6E-FCCD-0B5C-C19A75EC6E6B}"/>
              </a:ext>
            </a:extLst>
          </p:cNvPr>
          <p:cNvSpPr/>
          <p:nvPr/>
        </p:nvSpPr>
        <p:spPr>
          <a:xfrm>
            <a:off x="7028597" y="2680345"/>
            <a:ext cx="3712191" cy="2478508"/>
          </a:xfrm>
          <a:custGeom>
            <a:avLst/>
            <a:gdLst>
              <a:gd name="connsiteX0" fmla="*/ 0 w 3712191"/>
              <a:gd name="connsiteY0" fmla="*/ 2456597 h 2521835"/>
              <a:gd name="connsiteX1" fmla="*/ 1719618 w 3712191"/>
              <a:gd name="connsiteY1" fmla="*/ 2265528 h 2521835"/>
              <a:gd name="connsiteX2" fmla="*/ 2265528 w 3712191"/>
              <a:gd name="connsiteY2" fmla="*/ 327546 h 2521835"/>
              <a:gd name="connsiteX3" fmla="*/ 3712191 w 3712191"/>
              <a:gd name="connsiteY3" fmla="*/ 0 h 2521835"/>
              <a:gd name="connsiteX0" fmla="*/ 0 w 3712191"/>
              <a:gd name="connsiteY0" fmla="*/ 2456597 h 2487313"/>
              <a:gd name="connsiteX1" fmla="*/ 1719618 w 3712191"/>
              <a:gd name="connsiteY1" fmla="*/ 2265528 h 2487313"/>
              <a:gd name="connsiteX2" fmla="*/ 2265528 w 3712191"/>
              <a:gd name="connsiteY2" fmla="*/ 327546 h 2487313"/>
              <a:gd name="connsiteX3" fmla="*/ 3712191 w 3712191"/>
              <a:gd name="connsiteY3" fmla="*/ 0 h 2487313"/>
              <a:gd name="connsiteX0" fmla="*/ 0 w 3712191"/>
              <a:gd name="connsiteY0" fmla="*/ 2456597 h 2517823"/>
              <a:gd name="connsiteX1" fmla="*/ 1767243 w 3712191"/>
              <a:gd name="connsiteY1" fmla="*/ 2360778 h 2517823"/>
              <a:gd name="connsiteX2" fmla="*/ 2265528 w 3712191"/>
              <a:gd name="connsiteY2" fmla="*/ 327546 h 2517823"/>
              <a:gd name="connsiteX3" fmla="*/ 3712191 w 3712191"/>
              <a:gd name="connsiteY3" fmla="*/ 0 h 2517823"/>
              <a:gd name="connsiteX0" fmla="*/ 0 w 3712191"/>
              <a:gd name="connsiteY0" fmla="*/ 2456597 h 2514552"/>
              <a:gd name="connsiteX1" fmla="*/ 1767243 w 3712191"/>
              <a:gd name="connsiteY1" fmla="*/ 2360778 h 2514552"/>
              <a:gd name="connsiteX2" fmla="*/ 2265528 w 3712191"/>
              <a:gd name="connsiteY2" fmla="*/ 327546 h 2514552"/>
              <a:gd name="connsiteX3" fmla="*/ 3712191 w 3712191"/>
              <a:gd name="connsiteY3" fmla="*/ 0 h 2514552"/>
              <a:gd name="connsiteX0" fmla="*/ 0 w 3712191"/>
              <a:gd name="connsiteY0" fmla="*/ 2456597 h 2491915"/>
              <a:gd name="connsiteX1" fmla="*/ 1776768 w 3712191"/>
              <a:gd name="connsiteY1" fmla="*/ 2294103 h 2491915"/>
              <a:gd name="connsiteX2" fmla="*/ 2265528 w 3712191"/>
              <a:gd name="connsiteY2" fmla="*/ 327546 h 2491915"/>
              <a:gd name="connsiteX3" fmla="*/ 3712191 w 3712191"/>
              <a:gd name="connsiteY3" fmla="*/ 0 h 2491915"/>
              <a:gd name="connsiteX0" fmla="*/ 0 w 3712191"/>
              <a:gd name="connsiteY0" fmla="*/ 2456597 h 2456597"/>
              <a:gd name="connsiteX1" fmla="*/ 1776768 w 3712191"/>
              <a:gd name="connsiteY1" fmla="*/ 2294103 h 2456597"/>
              <a:gd name="connsiteX2" fmla="*/ 2265528 w 3712191"/>
              <a:gd name="connsiteY2" fmla="*/ 327546 h 2456597"/>
              <a:gd name="connsiteX3" fmla="*/ 3712191 w 3712191"/>
              <a:gd name="connsiteY3" fmla="*/ 0 h 2456597"/>
              <a:gd name="connsiteX0" fmla="*/ 0 w 3712191"/>
              <a:gd name="connsiteY0" fmla="*/ 2456597 h 2456597"/>
              <a:gd name="connsiteX1" fmla="*/ 1776768 w 3712191"/>
              <a:gd name="connsiteY1" fmla="*/ 2294103 h 2456597"/>
              <a:gd name="connsiteX2" fmla="*/ 2265528 w 3712191"/>
              <a:gd name="connsiteY2" fmla="*/ 327546 h 2456597"/>
              <a:gd name="connsiteX3" fmla="*/ 3712191 w 3712191"/>
              <a:gd name="connsiteY3" fmla="*/ 0 h 2456597"/>
              <a:gd name="connsiteX0" fmla="*/ 0 w 3712191"/>
              <a:gd name="connsiteY0" fmla="*/ 2478508 h 2523158"/>
              <a:gd name="connsiteX1" fmla="*/ 1776768 w 3712191"/>
              <a:gd name="connsiteY1" fmla="*/ 2316014 h 2523158"/>
              <a:gd name="connsiteX2" fmla="*/ 2246478 w 3712191"/>
              <a:gd name="connsiteY2" fmla="*/ 225632 h 2523158"/>
              <a:gd name="connsiteX3" fmla="*/ 3712191 w 3712191"/>
              <a:gd name="connsiteY3" fmla="*/ 21911 h 2523158"/>
              <a:gd name="connsiteX0" fmla="*/ 0 w 3712191"/>
              <a:gd name="connsiteY0" fmla="*/ 2478508 h 2478508"/>
              <a:gd name="connsiteX1" fmla="*/ 1862493 w 3712191"/>
              <a:gd name="connsiteY1" fmla="*/ 2211239 h 2478508"/>
              <a:gd name="connsiteX2" fmla="*/ 2246478 w 3712191"/>
              <a:gd name="connsiteY2" fmla="*/ 225632 h 2478508"/>
              <a:gd name="connsiteX3" fmla="*/ 3712191 w 3712191"/>
              <a:gd name="connsiteY3" fmla="*/ 21911 h 2478508"/>
              <a:gd name="connsiteX0" fmla="*/ 0 w 3712191"/>
              <a:gd name="connsiteY0" fmla="*/ 2478508 h 2478508"/>
              <a:gd name="connsiteX1" fmla="*/ 1757718 w 3712191"/>
              <a:gd name="connsiteY1" fmla="*/ 2211239 h 2478508"/>
              <a:gd name="connsiteX2" fmla="*/ 2246478 w 3712191"/>
              <a:gd name="connsiteY2" fmla="*/ 225632 h 2478508"/>
              <a:gd name="connsiteX3" fmla="*/ 3712191 w 3712191"/>
              <a:gd name="connsiteY3" fmla="*/ 21911 h 247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2191" h="2478508">
                <a:moveTo>
                  <a:pt x="0" y="2478508"/>
                </a:moveTo>
                <a:cubicBezTo>
                  <a:pt x="768539" y="2432446"/>
                  <a:pt x="1383305" y="2586718"/>
                  <a:pt x="1757718" y="2211239"/>
                </a:cubicBezTo>
                <a:cubicBezTo>
                  <a:pt x="2132131" y="1835760"/>
                  <a:pt x="1828658" y="717520"/>
                  <a:pt x="2246478" y="225632"/>
                </a:cubicBezTo>
                <a:cubicBezTo>
                  <a:pt x="2578573" y="-151956"/>
                  <a:pt x="3400567" y="69678"/>
                  <a:pt x="3712191" y="2191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F3AFCF-4D54-3A1E-252D-A5ECD86D91BB}"/>
              </a:ext>
            </a:extLst>
          </p:cNvPr>
          <p:cNvSpPr txBox="1"/>
          <p:nvPr/>
        </p:nvSpPr>
        <p:spPr>
          <a:xfrm>
            <a:off x="1246070" y="5791606"/>
            <a:ext cx="311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Linear Regression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A18D9-4CFD-ABAF-1247-06ECC55D0421}"/>
              </a:ext>
            </a:extLst>
          </p:cNvPr>
          <p:cNvSpPr txBox="1"/>
          <p:nvPr/>
        </p:nvSpPr>
        <p:spPr>
          <a:xfrm>
            <a:off x="7673892" y="5778974"/>
            <a:ext cx="311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0190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in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83AF2F-C976-1F21-BB32-1237C035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1921934"/>
            <a:ext cx="10058400" cy="4369536"/>
          </a:xfrm>
        </p:spPr>
        <p:txBody>
          <a:bodyPr/>
          <a:lstStyle/>
          <a:p>
            <a:r>
              <a:rPr lang="en-GB" dirty="0"/>
              <a:t>Scale only the features not the labels (0 or 1)</a:t>
            </a:r>
          </a:p>
          <a:p>
            <a:endParaRPr lang="en-GB" dirty="0"/>
          </a:p>
          <a:p>
            <a:r>
              <a:rPr lang="en-GB" dirty="0"/>
              <a:t>Create a model: </a:t>
            </a:r>
            <a:r>
              <a:rPr lang="en-GB" dirty="0" err="1"/>
              <a:t>LogisticRegression</a:t>
            </a:r>
            <a:r>
              <a:rPr lang="en-GB" dirty="0"/>
              <a:t>() function</a:t>
            </a:r>
          </a:p>
          <a:p>
            <a:endParaRPr lang="en-GB" dirty="0"/>
          </a:p>
          <a:p>
            <a:r>
              <a:rPr lang="en-GB" dirty="0"/>
              <a:t>Like a linear regression, train it and use the predict() function or the </a:t>
            </a:r>
            <a:r>
              <a:rPr lang="en-GB" dirty="0" err="1"/>
              <a:t>predict_proba</a:t>
            </a:r>
            <a:r>
              <a:rPr lang="en-GB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37795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</a:t>
            </a:r>
            <a:br>
              <a:rPr lang="en-GB" dirty="0"/>
            </a:br>
            <a:r>
              <a:rPr lang="en-GB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8620" cy="402336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Confusion_matrix</a:t>
            </a:r>
            <a:r>
              <a:rPr lang="en-GB" dirty="0"/>
              <a:t>() function from the module </a:t>
            </a:r>
            <a:r>
              <a:rPr lang="en-GB" dirty="0" err="1"/>
              <a:t>sklearn.metrics</a:t>
            </a:r>
            <a:endParaRPr lang="en-GB" dirty="0"/>
          </a:p>
          <a:p>
            <a:endParaRPr lang="en-GB" dirty="0"/>
          </a:p>
          <a:p>
            <a:r>
              <a:rPr lang="en-GB" dirty="0"/>
              <a:t>Top left and bottom right are correct values</a:t>
            </a:r>
          </a:p>
          <a:p>
            <a:endParaRPr lang="en-GB" dirty="0"/>
          </a:p>
          <a:p>
            <a:r>
              <a:rPr lang="en-GB" dirty="0"/>
              <a:t>Top right and bottom left are incorrect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34210-21D0-45CB-BF4D-1973C60D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326095"/>
            <a:ext cx="6356264" cy="48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B5F6-FF0C-6E50-06CD-3A935FCA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Scikit-learn tool for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CB73-A18F-D13D-9C2D-2CDEC0B0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LabelEncoder</a:t>
            </a:r>
            <a:r>
              <a:rPr lang="en-GB" dirty="0"/>
              <a:t>() from module </a:t>
            </a:r>
            <a:r>
              <a:rPr lang="en-GB" dirty="0" err="1"/>
              <a:t>sklearn.preprocessing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1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several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32570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Nominal or ordinal classes ?</a:t>
            </a:r>
          </a:p>
          <a:p>
            <a:endParaRPr lang="en-GB" dirty="0"/>
          </a:p>
          <a:p>
            <a:r>
              <a:rPr lang="en-US" dirty="0"/>
              <a:t>Nominal Variable (Categorical): Variable comprises a finite set of discrete values with no relationship between values. (ex: colors: blue, red, …</a:t>
            </a:r>
          </a:p>
          <a:p>
            <a:endParaRPr lang="en-US" dirty="0"/>
          </a:p>
          <a:p>
            <a:r>
              <a:rPr lang="en-US" dirty="0"/>
              <a:t>Ordinal Variable: Variable comprises a finite set of discrete values with a ranked ordering between values. (ex: state of a car: New, almost new, broken, 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7A4C1695A1A04FB495C4C537AB51CB" ma:contentTypeVersion="6" ma:contentTypeDescription="Create a new document." ma:contentTypeScope="" ma:versionID="a55b48126ec13b50dfcd5b1fb3db46cd">
  <xsd:schema xmlns:xsd="http://www.w3.org/2001/XMLSchema" xmlns:xs="http://www.w3.org/2001/XMLSchema" xmlns:p="http://schemas.microsoft.com/office/2006/metadata/properties" xmlns:ns2="0eba0765-7e6a-4143-9805-df1a4409a62c" xmlns:ns3="1aadb5b0-b747-4596-8b59-775a5dcb0dbb" targetNamespace="http://schemas.microsoft.com/office/2006/metadata/properties" ma:root="true" ma:fieldsID="55a9d4ae5966586475fc722b7a7254b5" ns2:_="" ns3:_="">
    <xsd:import namespace="0eba0765-7e6a-4143-9805-df1a4409a62c"/>
    <xsd:import namespace="1aadb5b0-b747-4596-8b59-775a5dcb0d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a0765-7e6a-4143-9805-df1a4409a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db5b0-b747-4596-8b59-775a5dcb0d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FC6694-F02B-4567-8783-5E6E21728BD9}"/>
</file>

<file path=customXml/itemProps2.xml><?xml version="1.0" encoding="utf-8"?>
<ds:datastoreItem xmlns:ds="http://schemas.openxmlformats.org/officeDocument/2006/customXml" ds:itemID="{F49C6C1D-21D6-4872-A2B3-ED81317F6494}"/>
</file>

<file path=customXml/itemProps3.xml><?xml version="1.0" encoding="utf-8"?>
<ds:datastoreItem xmlns:ds="http://schemas.openxmlformats.org/officeDocument/2006/customXml" ds:itemID="{334C9E9B-B9B1-4D3E-862C-1F361AA00C1F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2506</TotalTime>
  <Words>470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</vt:lpstr>
      <vt:lpstr>Wingdings</vt:lpstr>
      <vt:lpstr>Retrospect</vt:lpstr>
      <vt:lpstr>Lecture 12: Machine Learning IV</vt:lpstr>
      <vt:lpstr>Practice 11:</vt:lpstr>
      <vt:lpstr>Logistic regression: classification</vt:lpstr>
      <vt:lpstr>Logistic regression</vt:lpstr>
      <vt:lpstr>Logistic/Linear regression</vt:lpstr>
      <vt:lpstr>Logistic regression in Python</vt:lpstr>
      <vt:lpstr>Logistic regression:  confusion matrix</vt:lpstr>
      <vt:lpstr>Scikit-learn tool for encoding</vt:lpstr>
      <vt:lpstr>Logistic regression: several classes</vt:lpstr>
      <vt:lpstr>Logistic regression: Ordinal classes</vt:lpstr>
      <vt:lpstr>Logistic regression: Nominal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41</cp:revision>
  <dcterms:created xsi:type="dcterms:W3CDTF">2022-08-25T04:48:05Z</dcterms:created>
  <dcterms:modified xsi:type="dcterms:W3CDTF">2022-11-28T09:48:00Z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0x010100127A4C1695A1A04FB495C4C537AB51CB</vt:lpwstr>
  </property>
</Properties>
</file>