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24C2-BC67-4BF7-A53E-2F6D375299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1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fitter/grap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9: Machine Learning 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D68-5495-695C-F1F7-DF8E8578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1B1C-2B1D-77D8-35F6-7AD3976A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/>
          <a:lstStyle/>
          <a:p>
            <a:r>
              <a:rPr lang="en-GB" dirty="0"/>
              <a:t>Regression: a type of model which predict continuous values. For example:</a:t>
            </a:r>
          </a:p>
          <a:p>
            <a:pPr lvl="1"/>
            <a:r>
              <a:rPr lang="en-GB" dirty="0"/>
              <a:t>The temperature</a:t>
            </a:r>
          </a:p>
          <a:p>
            <a:pPr lvl="1"/>
            <a:r>
              <a:rPr lang="en-GB" dirty="0"/>
              <a:t>The price of the stock market</a:t>
            </a:r>
          </a:p>
          <a:p>
            <a:pPr lvl="1"/>
            <a:r>
              <a:rPr lang="en-GB" dirty="0"/>
              <a:t>The price of a house</a:t>
            </a:r>
          </a:p>
          <a:p>
            <a:pPr lvl="1"/>
            <a:endParaRPr lang="en-GB" dirty="0"/>
          </a:p>
          <a:p>
            <a:r>
              <a:rPr lang="en-GB" dirty="0"/>
              <a:t>Classification: a type of model which predict discrete values. For example:</a:t>
            </a:r>
          </a:p>
          <a:p>
            <a:pPr lvl="1"/>
            <a:r>
              <a:rPr lang="en-GB" dirty="0"/>
              <a:t>The animal on the picture</a:t>
            </a:r>
          </a:p>
          <a:p>
            <a:pPr lvl="1"/>
            <a:r>
              <a:rPr lang="en-GB" dirty="0"/>
              <a:t>The category of a mail (spam or not spam)</a:t>
            </a:r>
          </a:p>
        </p:txBody>
      </p:sp>
    </p:spTree>
    <p:extLst>
      <p:ext uri="{BB962C8B-B14F-4D97-AF65-F5344CB8AC3E}">
        <p14:creationId xmlns:p14="http://schemas.microsoft.com/office/powerpoint/2010/main" val="75911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680-3C5D-70AB-B801-489F1261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936A-5386-C6CB-97BC-53D907D2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Machine Learning to predict:</a:t>
            </a:r>
          </a:p>
          <a:p>
            <a:pPr lvl="1"/>
            <a:r>
              <a:rPr lang="en-GB" dirty="0"/>
              <a:t>The success of a movie in cinema</a:t>
            </a:r>
          </a:p>
          <a:p>
            <a:pPr lvl="1"/>
            <a:r>
              <a:rPr lang="en-GB" dirty="0"/>
              <a:t> The best next chess moves</a:t>
            </a:r>
          </a:p>
          <a:p>
            <a:pPr lvl="1"/>
            <a:r>
              <a:rPr lang="en-GB" dirty="0"/>
              <a:t>The future success of a student </a:t>
            </a:r>
          </a:p>
          <a:p>
            <a:pPr lvl="1"/>
            <a:endParaRPr lang="en-GB" dirty="0"/>
          </a:p>
          <a:p>
            <a:r>
              <a:rPr lang="en-GB" dirty="0"/>
              <a:t>Let’s try to see them in details</a:t>
            </a:r>
          </a:p>
        </p:txBody>
      </p:sp>
    </p:spTree>
    <p:extLst>
      <p:ext uri="{BB962C8B-B14F-4D97-AF65-F5344CB8AC3E}">
        <p14:creationId xmlns:p14="http://schemas.microsoft.com/office/powerpoint/2010/main" val="35886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334-62DC-7B8F-7235-FCE58E7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FE8D-EE1D-834A-7001-1C5C65BB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cricket chirps method to calculate the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/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/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52166B-4230-5C21-2C49-4493C2D10D7A}"/>
              </a:ext>
            </a:extLst>
          </p:cNvPr>
          <p:cNvSpPr txBox="1"/>
          <p:nvPr/>
        </p:nvSpPr>
        <p:spPr>
          <a:xfrm>
            <a:off x="1532156" y="2926379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mathematical writing: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73FEC-3E97-2BC3-D104-6B15B514DD3B}"/>
              </a:ext>
            </a:extLst>
          </p:cNvPr>
          <p:cNvSpPr txBox="1"/>
          <p:nvPr/>
        </p:nvSpPr>
        <p:spPr>
          <a:xfrm>
            <a:off x="1532156" y="3879541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machine learning writing: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2E761-DC1D-DD97-6E16-E1D366E23446}"/>
              </a:ext>
            </a:extLst>
          </p:cNvPr>
          <p:cNvSpPr txBox="1">
            <a:spLocks/>
          </p:cNvSpPr>
          <p:nvPr/>
        </p:nvSpPr>
        <p:spPr>
          <a:xfrm>
            <a:off x="1097281" y="5342944"/>
            <a:ext cx="9849016" cy="1912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y’ is the label, x is the feature, w is the weight and b is the bias (also called w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2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0635-84B5-8244-781F-75A746F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6E6-BA6A-E7D4-5BE5-BF3ED365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train it to get the following equation:</a:t>
            </a:r>
          </a:p>
          <a:p>
            <a:r>
              <a:rPr lang="en-GB" dirty="0"/>
              <a:t> You can now infer the temperature with cricket chirps per minute:</a:t>
            </a:r>
          </a:p>
          <a:p>
            <a:pPr lvl="1"/>
            <a:r>
              <a:rPr lang="en-GB" dirty="0"/>
              <a:t>for 50 cricket chirps per minute:</a:t>
            </a:r>
          </a:p>
          <a:p>
            <a:pPr lvl="1"/>
            <a:r>
              <a:rPr lang="en-GB" dirty="0"/>
              <a:t>For 100 cricket chirps per minute:</a:t>
            </a:r>
          </a:p>
          <a:p>
            <a:pPr lvl="1"/>
            <a:endParaRPr lang="en-GB" dirty="0"/>
          </a:p>
          <a:p>
            <a:r>
              <a:rPr lang="en-GB" dirty="0"/>
              <a:t>If there are several features: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/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3200" dirty="0"/>
                  <a:t>+ 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blipFill>
                <a:blip r:embed="rId2"/>
                <a:stretch>
                  <a:fillRect t="-25000" r="-794" b="-5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1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E84-B4B2-8514-5970-999C837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training of a model: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2481-C2A2-D8E8-6F79-4400B43F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best weights and bias from, labelled examples. The objective is to minimize loss.</a:t>
            </a:r>
          </a:p>
          <a:p>
            <a:r>
              <a:rPr lang="en-GB" dirty="0"/>
              <a:t>Loss indicate how bad is your model in one prediction.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61376-85CD-21C4-CE6C-C30FC961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81" y="3429000"/>
            <a:ext cx="7496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0043-03A4-B480-30F0-284509E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9ED2-31B3-D6C2-AC91-2CFE78D4F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squared loss function (also called L</a:t>
                </a:r>
                <a:r>
                  <a:rPr lang="en-GB" baseline="-25000" dirty="0"/>
                  <a:t>2 </a:t>
                </a:r>
                <a:r>
                  <a:rPr lang="en-GB" dirty="0"/>
                  <a:t>loss).</a:t>
                </a:r>
              </a:p>
              <a:p>
                <a:r>
                  <a:rPr lang="en-GB" dirty="0"/>
                  <a:t>For one example: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𝑜𝑏𝑠𝑒𝑟𝑣𝑎𝑡𝑖𝑜𝑛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On all the dataset: the mean squared error (MSE)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9ED2-31B3-D6C2-AC91-2CFE78D4F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BDBC84-0708-BFBE-7ADE-F6588A8D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73" y="4502464"/>
            <a:ext cx="6377607" cy="13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7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1494-691E-405F-60EC-3E54A278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see in 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AE34-458F-07F0-C6FD-3392D110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try to find a model and calculate its MSE.</a:t>
            </a:r>
          </a:p>
          <a:p>
            <a:r>
              <a:rPr lang="en-GB" dirty="0"/>
              <a:t>Let’s compare it to Excel MSE</a:t>
            </a:r>
          </a:p>
          <a:p>
            <a:endParaRPr lang="en-GB" dirty="0"/>
          </a:p>
          <a:p>
            <a:r>
              <a:rPr lang="en-GB" b="1" u="sng" dirty="0"/>
              <a:t>Note: </a:t>
            </a:r>
            <a:r>
              <a:rPr lang="en-GB" dirty="0"/>
              <a:t>MSE is really common in machine learning, it’s not the only method and not always the best</a:t>
            </a:r>
          </a:p>
        </p:txBody>
      </p:sp>
    </p:spTree>
    <p:extLst>
      <p:ext uri="{BB962C8B-B14F-4D97-AF65-F5344CB8AC3E}">
        <p14:creationId xmlns:p14="http://schemas.microsoft.com/office/powerpoint/2010/main" val="40518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0A28-3D8D-6EAD-F71E-3007A918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reduce loss?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F1DA-8A61-7249-B822-0ECC939A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hot and cold game</a:t>
            </a:r>
          </a:p>
          <a:p>
            <a:r>
              <a:rPr lang="en-GB" dirty="0"/>
              <a:t>Let’s try in our model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6C2B-883A-253B-5E08-CA80132E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67" y="2866260"/>
            <a:ext cx="8516265" cy="34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FDD6-CEAC-6392-473F-9C1733C2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reduce loss?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83CC-EFB2-E1B5-73C1-7C1FC3E2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iterate until the loss change extremely slowly: the model converged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5F078-4A3C-8273-735F-BD3F7C56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21" y="2755424"/>
            <a:ext cx="8516265" cy="34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9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ECF7-3997-01A9-D192-9D4D16B1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F714-473A-AEB2-DD08-0DFAE1ED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calculate MSE for all weights?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6F2F1-263F-8A57-F10E-AEFBC822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599497"/>
            <a:ext cx="4781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BD62C-5298-AED4-206C-C683DCC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689026-1BAF-7B33-0E7A-35274520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2" y="1810814"/>
            <a:ext cx="7252666" cy="44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4D01-97CF-E688-3488-31294213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E04A-5494-B486-98A5-6FC57AA4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point, calculate the derivative, find a new weight. Repeat.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41758-B097-8675-E5E0-2B2204E7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12" y="2220486"/>
            <a:ext cx="6518376" cy="39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0E4B-B4EC-51EA-5A83-3D083CE8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	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7DF1-A56D-02E4-8CAC-6041242E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34" y="1845734"/>
            <a:ext cx="3960394" cy="4023360"/>
          </a:xfrm>
        </p:spPr>
        <p:txBody>
          <a:bodyPr/>
          <a:lstStyle/>
          <a:p>
            <a:r>
              <a:rPr lang="en-GB" dirty="0"/>
              <a:t>The learning rate is the factor use to multiply the magnitude of the vector to get the new weight.</a:t>
            </a:r>
          </a:p>
          <a:p>
            <a:r>
              <a:rPr lang="en-GB" dirty="0"/>
              <a:t>It’s a hyper parameter: a parameter setup by the programmer for the learning phase.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872E-616E-3D8B-9E2C-4B6E7F30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28" y="1877413"/>
            <a:ext cx="7020338" cy="42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6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 small learning rate =&gt; extremely 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31A4-EADB-A5EA-77F1-11BB1C42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16" y="2388399"/>
            <a:ext cx="7584367" cy="38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too high learning rate =&gt; long or diverge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F3F7-E1DA-1AF1-877A-CADBC69C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466108"/>
            <a:ext cx="8788977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DF8-ADE5-4668-F477-04994E10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273-940A-BB49-177B-53889A89F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right learning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A8BA3-4B28-8D5E-6FB5-4E771BB0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23" y="2434089"/>
            <a:ext cx="7223953" cy="37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1C84-7C9E-0B32-E0EE-3BB7DBA8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Optimizing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DCEE-E143-99C5-47CD-5FBB3A35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https://developers.google.com/machine-learning/crash-course/fitter/graph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0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4AD2-5FDA-BB80-D163-072DF7A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784A-BF6D-CAD6-F2BE-E9A7F2AA1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model of a polynomial regression of degree two looks like: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With more than one feature, the model becomes: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Let’s see with our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6784A-BF6D-CAD6-F2BE-E9A7F2AA1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00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D7FA-A9F9-CD98-1015-1AD987B1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Underfitting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1E7E-7BA6-BFB1-A77B-1C5582E6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Underfitting: high MSE for the examples and for predictions</a:t>
            </a:r>
          </a:p>
          <a:p>
            <a:r>
              <a:rPr lang="en-GB" dirty="0"/>
              <a:t>Overfitting: Low MSE for the examples and high MSE for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171447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1D-85B0-65BE-CCE4-6DD1B0F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78FC2-C852-6A57-8E0B-549231CA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04" y="1685394"/>
            <a:ext cx="4516506" cy="4193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908E5-C919-A052-EF5C-6D40AA0A1E8A}"/>
              </a:ext>
            </a:extLst>
          </p:cNvPr>
          <p:cNvSpPr txBox="1"/>
          <p:nvPr/>
        </p:nvSpPr>
        <p:spPr>
          <a:xfrm>
            <a:off x="1394015" y="5879292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An underfitted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75E0-C59B-B17C-370A-1CAC3B711FCB}"/>
              </a:ext>
            </a:extLst>
          </p:cNvPr>
          <p:cNvSpPr txBox="1"/>
          <p:nvPr/>
        </p:nvSpPr>
        <p:spPr>
          <a:xfrm>
            <a:off x="6979806" y="5827328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 better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3FB15D-FBE3-EA90-187E-07BD337EC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79" y="1685394"/>
            <a:ext cx="4516506" cy="4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4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1D-85B0-65BE-CCE4-6DD1B0FE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908E5-C919-A052-EF5C-6D40AA0A1E8A}"/>
              </a:ext>
            </a:extLst>
          </p:cNvPr>
          <p:cNvSpPr txBox="1"/>
          <p:nvPr/>
        </p:nvSpPr>
        <p:spPr>
          <a:xfrm>
            <a:off x="1394015" y="5879292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An overfitting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75E0-C59B-B17C-370A-1CAC3B711FCB}"/>
              </a:ext>
            </a:extLst>
          </p:cNvPr>
          <p:cNvSpPr txBox="1"/>
          <p:nvPr/>
        </p:nvSpPr>
        <p:spPr>
          <a:xfrm>
            <a:off x="6979806" y="5827328"/>
            <a:ext cx="399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A better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5739-A082-4E46-A6BA-BD555FA0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47" y="1639260"/>
            <a:ext cx="4288269" cy="433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A3555-D7B6-304A-5307-8CDE33FA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79" y="1675959"/>
            <a:ext cx="4516506" cy="4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DB1D-B3F3-5702-5779-F6F2BB04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CDD0-CE2D-CF9C-ED6D-E3C6EADA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4041913" cy="4023360"/>
          </a:xfrm>
        </p:spPr>
        <p:txBody>
          <a:bodyPr/>
          <a:lstStyle/>
          <a:p>
            <a:r>
              <a:rPr lang="en-GB" dirty="0"/>
              <a:t>A Machine Learning system learn how to combine input to predict useful prediction or never-seen data</a:t>
            </a:r>
          </a:p>
          <a:p>
            <a:endParaRPr lang="en-GB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41FC56-F5DE-BD48-70AE-9EE2FD3F6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" b="8430"/>
          <a:stretch/>
        </p:blipFill>
        <p:spPr>
          <a:xfrm>
            <a:off x="4757530" y="1911185"/>
            <a:ext cx="7129670" cy="3892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F6CF6-6F14-4194-1F9A-6E4FA66F39A5}"/>
              </a:ext>
            </a:extLst>
          </p:cNvPr>
          <p:cNvSpPr txBox="1"/>
          <p:nvPr/>
        </p:nvSpPr>
        <p:spPr>
          <a:xfrm>
            <a:off x="4492486" y="2623748"/>
            <a:ext cx="685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52366-300D-2A60-7560-E17AB6622BA1}"/>
              </a:ext>
            </a:extLst>
          </p:cNvPr>
          <p:cNvSpPr txBox="1"/>
          <p:nvPr/>
        </p:nvSpPr>
        <p:spPr>
          <a:xfrm>
            <a:off x="7593495" y="2623748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85ED0-539F-1760-2976-137A895BEA86}"/>
              </a:ext>
            </a:extLst>
          </p:cNvPr>
          <p:cNvSpPr txBox="1"/>
          <p:nvPr/>
        </p:nvSpPr>
        <p:spPr>
          <a:xfrm>
            <a:off x="9511085" y="2254416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5A76C-6E09-FE3A-7D98-6D76BE177AE9}"/>
              </a:ext>
            </a:extLst>
          </p:cNvPr>
          <p:cNvSpPr txBox="1"/>
          <p:nvPr/>
        </p:nvSpPr>
        <p:spPr>
          <a:xfrm>
            <a:off x="3810001" y="4491567"/>
            <a:ext cx="119269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Unknow output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0537A-C8F3-C714-7CEF-017AB8B4016B}"/>
              </a:ext>
            </a:extLst>
          </p:cNvPr>
          <p:cNvSpPr txBox="1"/>
          <p:nvPr/>
        </p:nvSpPr>
        <p:spPr>
          <a:xfrm>
            <a:off x="7588856" y="4751309"/>
            <a:ext cx="1192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50C9D-0A36-78C8-2F98-E034F219A64C}"/>
              </a:ext>
            </a:extLst>
          </p:cNvPr>
          <p:cNvSpPr txBox="1"/>
          <p:nvPr/>
        </p:nvSpPr>
        <p:spPr>
          <a:xfrm>
            <a:off x="9267906" y="5120641"/>
            <a:ext cx="1412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34879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298A-ED9D-F62D-3BB1-ABB6E9E7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700" dirty="0"/>
              <a:t>Python and ML: </a:t>
            </a:r>
            <a:r>
              <a:rPr lang="en-GB" sz="4700" dirty="0" err="1"/>
              <a:t>Numpy</a:t>
            </a:r>
            <a:r>
              <a:rPr lang="en-GB" sz="4700" dirty="0"/>
              <a:t> and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4F9E-A9B4-5D85-A395-B7956294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package is really useful in Python</a:t>
            </a:r>
          </a:p>
          <a:p>
            <a:r>
              <a:rPr lang="en-GB" dirty="0"/>
              <a:t>Similar to list but 50x faster</a:t>
            </a:r>
          </a:p>
          <a:p>
            <a:r>
              <a:rPr lang="en-GB" dirty="0"/>
              <a:t>Scikit-learn is a good package to start machine learning </a:t>
            </a:r>
            <a:r>
              <a:rPr lang="en-GB" dirty="0">
                <a:hlinkClick r:id="rId2"/>
              </a:rPr>
              <a:t>(https://scikit-learn.org/stable/)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4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C063-A9B8-1BD7-873C-417BBD8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data to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42D-45A4-2D0B-290E-23B24191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provide in the same logic than a table to scikit-learn.</a:t>
            </a:r>
          </a:p>
          <a:p>
            <a:r>
              <a:rPr lang="en-GB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136066" r="-2018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36066" r="-102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6066" r="-237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236066" r="-2018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236066" r="-1028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066" r="-23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336066" r="-2018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336066" r="-1028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6066" r="-23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436066" r="-2018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436066" r="-1028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6066" r="-237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536066" r="-2018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536066" r="-1028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6066" r="-23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AFFB174-EA6E-43B8-3277-02F25FCE7DCF}"/>
              </a:ext>
            </a:extLst>
          </p:cNvPr>
          <p:cNvSpPr/>
          <p:nvPr/>
        </p:nvSpPr>
        <p:spPr>
          <a:xfrm>
            <a:off x="4949244" y="3868164"/>
            <a:ext cx="1577008" cy="107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12F1C-04FD-1B67-1F82-52BBBCD9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08" y="3127709"/>
            <a:ext cx="2601042" cy="2555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55ECF-CBA2-AABB-0161-77F43614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488" y="3069965"/>
            <a:ext cx="1416948" cy="2671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5FAC3-6D0F-31EA-C9F4-46CF144E5551}"/>
              </a:ext>
            </a:extLst>
          </p:cNvPr>
          <p:cNvSpPr txBox="1"/>
          <p:nvPr/>
        </p:nvSpPr>
        <p:spPr>
          <a:xfrm>
            <a:off x="7208915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1</a:t>
            </a:r>
            <a:r>
              <a:rPr lang="en-GB" sz="2400" b="1" u="sng" baseline="30000" dirty="0"/>
              <a:t>st</a:t>
            </a:r>
            <a:r>
              <a:rPr lang="en-GB" sz="2400" b="1" u="sng" dirty="0"/>
              <a:t>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6C67-1740-11B5-BBFF-6FE67050144A}"/>
              </a:ext>
            </a:extLst>
          </p:cNvPr>
          <p:cNvSpPr txBox="1"/>
          <p:nvPr/>
        </p:nvSpPr>
        <p:spPr>
          <a:xfrm>
            <a:off x="9968113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</a:t>
            </a:r>
            <a:r>
              <a:rPr lang="en-GB" sz="2400" b="1" u="sng" baseline="30000" dirty="0"/>
              <a:t>nd</a:t>
            </a:r>
            <a:r>
              <a:rPr lang="en-GB" sz="2400" b="1" u="sng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36083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2ED-E8E5-E223-CDEB-CBE039E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polynomial regression with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6318-B34E-B201-E55E-1ACF2617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than a linear regression with several feature where one feature is the square of another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131746" r="-201282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131746" r="-102146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746" r="-1709" b="-4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235484" r="-201282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235484" r="-102146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5484" r="-1709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30159" r="-201282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330159" r="-102146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0159" r="-1709" b="-2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430159" r="-20128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430159" r="-102146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0159" r="-1709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530159" r="-20128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530159" r="-10214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0159" r="-17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/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/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/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EB33D45-B7B8-FCC0-D7E7-CB3F95D8D674}"/>
              </a:ext>
            </a:extLst>
          </p:cNvPr>
          <p:cNvSpPr/>
          <p:nvPr/>
        </p:nvSpPr>
        <p:spPr>
          <a:xfrm>
            <a:off x="8382001" y="3939744"/>
            <a:ext cx="490330" cy="46166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59CA-4518-656D-A5E9-C6904DB8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8519-4DE4-F92E-DD16-A5DB9EBD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spam analyser for e-mails</a:t>
            </a:r>
          </a:p>
          <a:p>
            <a:r>
              <a:rPr lang="en-GB" dirty="0"/>
              <a:t>A system to predict stock market prices</a:t>
            </a:r>
          </a:p>
          <a:p>
            <a:r>
              <a:rPr lang="en-GB" dirty="0"/>
              <a:t>A picture analyser</a:t>
            </a:r>
          </a:p>
          <a:p>
            <a:r>
              <a:rPr lang="en-GB" dirty="0"/>
              <a:t>A weather model</a:t>
            </a:r>
          </a:p>
        </p:txBody>
      </p:sp>
    </p:spTree>
    <p:extLst>
      <p:ext uri="{BB962C8B-B14F-4D97-AF65-F5344CB8AC3E}">
        <p14:creationId xmlns:p14="http://schemas.microsoft.com/office/powerpoint/2010/main" val="26457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434-42D5-3ADB-F7DE-5A23CBF9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B557-9F44-CD5B-CAF7-A879D0C3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 lnSpcReduction="10000"/>
          </a:bodyPr>
          <a:lstStyle/>
          <a:p>
            <a:r>
              <a:rPr lang="en-GB" b="1" u="sng" dirty="0"/>
              <a:t>LABEL: </a:t>
            </a:r>
            <a:r>
              <a:rPr lang="en-GB" dirty="0"/>
              <a:t>the thing we are predicting. Example:</a:t>
            </a:r>
          </a:p>
          <a:p>
            <a:pPr lvl="1"/>
            <a:r>
              <a:rPr lang="en-GB" dirty="0"/>
              <a:t>The price of the stock</a:t>
            </a:r>
          </a:p>
          <a:p>
            <a:pPr lvl="1"/>
            <a:r>
              <a:rPr lang="en-GB" dirty="0"/>
              <a:t>The kind of animal in the picture</a:t>
            </a:r>
          </a:p>
          <a:p>
            <a:pPr lvl="1"/>
            <a:r>
              <a:rPr lang="en-GB" dirty="0"/>
              <a:t>The temperature of air</a:t>
            </a:r>
          </a:p>
          <a:p>
            <a:pPr lvl="1"/>
            <a:r>
              <a:rPr lang="en-GB" dirty="0"/>
              <a:t>In a simple linear regression : y = a*x + b, the label is y</a:t>
            </a:r>
          </a:p>
          <a:p>
            <a:pPr lvl="1"/>
            <a:endParaRPr lang="en-GB" dirty="0"/>
          </a:p>
          <a:p>
            <a:r>
              <a:rPr lang="en-GB" b="1" u="sng" dirty="0"/>
              <a:t>FEATURE(s): </a:t>
            </a:r>
            <a:r>
              <a:rPr lang="en-GB" dirty="0"/>
              <a:t>the input variable(s). It can be one or several features in your model. Example:</a:t>
            </a:r>
          </a:p>
          <a:p>
            <a:pPr lvl="1"/>
            <a:r>
              <a:rPr lang="en-GB" dirty="0"/>
              <a:t>The pixels of an image</a:t>
            </a:r>
          </a:p>
          <a:p>
            <a:pPr lvl="1"/>
            <a:r>
              <a:rPr lang="en-GB" dirty="0"/>
              <a:t>The previous prices of stock market</a:t>
            </a:r>
          </a:p>
          <a:p>
            <a:pPr lvl="1"/>
            <a:r>
              <a:rPr lang="en-GB" dirty="0"/>
              <a:t>In a simple linear regression: y = a*x + b, the feature is x</a:t>
            </a:r>
          </a:p>
        </p:txBody>
      </p:sp>
    </p:spTree>
    <p:extLst>
      <p:ext uri="{BB962C8B-B14F-4D97-AF65-F5344CB8AC3E}">
        <p14:creationId xmlns:p14="http://schemas.microsoft.com/office/powerpoint/2010/main" val="45926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A2D4-E54A-E484-EE9D-AC1EA88C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80B5-28CD-0683-35D3-840168CA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EXAMPLES: </a:t>
            </a:r>
            <a:r>
              <a:rPr lang="en-GB" dirty="0"/>
              <a:t>it’s a particular instance of data. There is two categories:</a:t>
            </a:r>
          </a:p>
          <a:p>
            <a:pPr lvl="1"/>
            <a:r>
              <a:rPr lang="en-GB" b="1" u="sng" dirty="0"/>
              <a:t>Labelled examples</a:t>
            </a:r>
            <a:r>
              <a:rPr lang="en-GB" dirty="0"/>
              <a:t>, when the example contain the feature(s) and the label</a:t>
            </a:r>
          </a:p>
          <a:p>
            <a:pPr lvl="1"/>
            <a:r>
              <a:rPr lang="en-GB" b="1" u="sng" dirty="0"/>
              <a:t>Unlabelled examples </a:t>
            </a:r>
            <a:r>
              <a:rPr lang="en-GB" dirty="0"/>
              <a:t>, when the example contain only the feature(s)</a:t>
            </a:r>
          </a:p>
          <a:p>
            <a:r>
              <a:rPr lang="en-GB" dirty="0"/>
              <a:t>You will train your model with labelled examples to predict unlabelled examples.</a:t>
            </a:r>
          </a:p>
        </p:txBody>
      </p:sp>
    </p:spTree>
    <p:extLst>
      <p:ext uri="{BB962C8B-B14F-4D97-AF65-F5344CB8AC3E}">
        <p14:creationId xmlns:p14="http://schemas.microsoft.com/office/powerpoint/2010/main" val="41455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22BC-8A01-FAF4-372E-9627AF86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1E40-AF2C-17E2-BBC8-257D5AEB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three labelled examples:</a:t>
            </a:r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BF54FA-E670-0EAE-8C9B-03AAAC54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1337"/>
              </p:ext>
            </p:extLst>
          </p:nvPr>
        </p:nvGraphicFramePr>
        <p:xfrm>
          <a:off x="596348" y="2685628"/>
          <a:ext cx="106945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626">
                  <a:extLst>
                    <a:ext uri="{9D8B030D-6E8A-4147-A177-3AD203B41FA5}">
                      <a16:colId xmlns:a16="http://schemas.microsoft.com/office/drawing/2014/main" val="4159430722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2679036614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2316175374"/>
                    </a:ext>
                  </a:extLst>
                </a:gridCol>
                <a:gridCol w="2673626">
                  <a:extLst>
                    <a:ext uri="{9D8B030D-6E8A-4147-A177-3AD203B41FA5}">
                      <a16:colId xmlns:a16="http://schemas.microsoft.com/office/drawing/2014/main" val="3430451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3200" dirty="0"/>
                        <a:t>House Age</a:t>
                      </a:r>
                    </a:p>
                    <a:p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Bedrooms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House Price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200 000$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3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900 000$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0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2578-27D4-A38D-773C-E1955AE0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8A9-2692-8F39-B526-968CDC03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three unlabelled examples: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78D9673-AE6D-2766-B5F3-9E224433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81377"/>
              </p:ext>
            </p:extLst>
          </p:nvPr>
        </p:nvGraphicFramePr>
        <p:xfrm>
          <a:off x="2116041" y="2685628"/>
          <a:ext cx="80208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626">
                  <a:extLst>
                    <a:ext uri="{9D8B030D-6E8A-4147-A177-3AD203B41FA5}">
                      <a16:colId xmlns:a16="http://schemas.microsoft.com/office/drawing/2014/main" val="4159430722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2679036614"/>
                    </a:ext>
                  </a:extLst>
                </a:gridCol>
                <a:gridCol w="3051313">
                  <a:extLst>
                    <a:ext uri="{9D8B030D-6E8A-4147-A177-3AD203B41FA5}">
                      <a16:colId xmlns:a16="http://schemas.microsoft.com/office/drawing/2014/main" val="2316175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3200" dirty="0"/>
                        <a:t>House Age</a:t>
                      </a:r>
                    </a:p>
                    <a:p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Total Bedrooms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(feature)</a:t>
                      </a:r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3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7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823-F8F0-067E-B930-3339578C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1F99-4B7E-0D04-B96B-F182C745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 lnSpcReduction="10000"/>
          </a:bodyPr>
          <a:lstStyle/>
          <a:p>
            <a:r>
              <a:rPr lang="en-GB" sz="3200" b="1" u="sng" dirty="0"/>
              <a:t>MODEL: </a:t>
            </a:r>
            <a:r>
              <a:rPr lang="en-GB" sz="3200" dirty="0"/>
              <a:t>the model is the system than define the relationship between the features and the label. A model has two phases:</a:t>
            </a:r>
          </a:p>
          <a:p>
            <a:endParaRPr lang="en-GB" sz="3200" dirty="0"/>
          </a:p>
          <a:p>
            <a:pPr lvl="1"/>
            <a:r>
              <a:rPr lang="en-GB" sz="2800" b="1" u="sng" dirty="0"/>
              <a:t>The training phase (learning phase): </a:t>
            </a:r>
            <a:r>
              <a:rPr lang="en-GB" sz="2800" dirty="0"/>
              <a:t>when you show your model some labelled examples to make it gradually learn the relationships between features and labels.</a:t>
            </a:r>
          </a:p>
          <a:p>
            <a:pPr lvl="1"/>
            <a:endParaRPr lang="en-GB" sz="2800" dirty="0"/>
          </a:p>
          <a:p>
            <a:pPr lvl="1"/>
            <a:r>
              <a:rPr lang="en-GB" sz="2800" b="1" u="sng" dirty="0"/>
              <a:t>The inference: </a:t>
            </a:r>
            <a:r>
              <a:rPr lang="en-GB" sz="2800" dirty="0"/>
              <a:t>the process of the model where it predict the label of unlabelled examples with the features.</a:t>
            </a:r>
          </a:p>
        </p:txBody>
      </p:sp>
    </p:spTree>
    <p:extLst>
      <p:ext uri="{BB962C8B-B14F-4D97-AF65-F5344CB8AC3E}">
        <p14:creationId xmlns:p14="http://schemas.microsoft.com/office/powerpoint/2010/main" val="3331292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6" ma:contentTypeDescription="Create a new document." ma:contentTypeScope="" ma:versionID="a55b48126ec13b50dfcd5b1fb3db46cd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55a9d4ae5966586475fc722b7a7254b5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4E171-C02D-4438-8876-FAA30BC2548A}"/>
</file>

<file path=customXml/itemProps2.xml><?xml version="1.0" encoding="utf-8"?>
<ds:datastoreItem xmlns:ds="http://schemas.openxmlformats.org/officeDocument/2006/customXml" ds:itemID="{CDDDCAFE-9596-43FA-AA53-D60F5B77216C}"/>
</file>

<file path=customXml/itemProps3.xml><?xml version="1.0" encoding="utf-8"?>
<ds:datastoreItem xmlns:ds="http://schemas.openxmlformats.org/officeDocument/2006/customXml" ds:itemID="{42800813-3EC2-4400-9700-3F87E1E0AA70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1467</TotalTime>
  <Words>1069</Words>
  <Application>Microsoft Office PowerPoint</Application>
  <PresentationFormat>Widescreen</PresentationFormat>
  <Paragraphs>209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Cambria</vt:lpstr>
      <vt:lpstr>Cambria Math</vt:lpstr>
      <vt:lpstr>Wingdings</vt:lpstr>
      <vt:lpstr>Retrospect</vt:lpstr>
      <vt:lpstr>Lecture 9: Machine Learning I</vt:lpstr>
      <vt:lpstr>Introduction to ML</vt:lpstr>
      <vt:lpstr>Introduction to ML</vt:lpstr>
      <vt:lpstr>Some example</vt:lpstr>
      <vt:lpstr>Vocabulary</vt:lpstr>
      <vt:lpstr>Vocabulary</vt:lpstr>
      <vt:lpstr>Vocabulary example</vt:lpstr>
      <vt:lpstr>Vocabulary example</vt:lpstr>
      <vt:lpstr>Vocabulary</vt:lpstr>
      <vt:lpstr>Vocabulary</vt:lpstr>
      <vt:lpstr>Some examples</vt:lpstr>
      <vt:lpstr>The linear regression</vt:lpstr>
      <vt:lpstr>The model</vt:lpstr>
      <vt:lpstr>The training of a model: loss</vt:lpstr>
      <vt:lpstr>Calculation of loss</vt:lpstr>
      <vt:lpstr>Let’s see in our example</vt:lpstr>
      <vt:lpstr>How to reduce loss?</vt:lpstr>
      <vt:lpstr>How to reduce loss?</vt:lpstr>
      <vt:lpstr>The gradient descent</vt:lpstr>
      <vt:lpstr>The gradient descent</vt:lpstr>
      <vt:lpstr>The learning r ate</vt:lpstr>
      <vt:lpstr>The learning rate</vt:lpstr>
      <vt:lpstr>The learning rate</vt:lpstr>
      <vt:lpstr>The learning rate</vt:lpstr>
      <vt:lpstr>Optimizing learning rate</vt:lpstr>
      <vt:lpstr>Polynomial regression</vt:lpstr>
      <vt:lpstr>Underfitting and overfitting</vt:lpstr>
      <vt:lpstr>Underfitting</vt:lpstr>
      <vt:lpstr>Overfitting</vt:lpstr>
      <vt:lpstr>Python and ML: Numpy and scikit-learn</vt:lpstr>
      <vt:lpstr>Providing data to scikit-learn</vt:lpstr>
      <vt:lpstr>The polynomial regression with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27</cp:revision>
  <dcterms:created xsi:type="dcterms:W3CDTF">2022-08-25T04:48:05Z</dcterms:created>
  <dcterms:modified xsi:type="dcterms:W3CDTF">2022-11-07T12:48:43Z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