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BE187-0B45-1C12-3544-7C20422DA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03005D-2E64-1B78-F2A0-9716FD53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8785F5-E940-2FB1-6211-E527E7FC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0429-B3D7-4FFD-BA49-66B01D2A236D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5F6E0A-14D9-744C-2395-6283C47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CF7855-15E6-7E94-B6AD-823EFD2E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4D41-989B-419B-BE0F-62FDEB64B9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56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29DD3-7DF1-1438-A059-A4C5A593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B6EF79-BD5C-A31C-D4F6-BDE16DAED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C83DE-201B-A2D5-64BF-779A75AD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0429-B3D7-4FFD-BA49-66B01D2A236D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D83AB-DA7B-9759-96D3-71F54A81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2DDFBC-8A39-DC5D-8859-4A9E7C57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4D41-989B-419B-BE0F-62FDEB64B9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19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CA3D9D-5D02-D34B-45C6-F73DD8556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F288B-296D-9C3F-D6FF-A2B217BCC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78B696-7A75-23C9-FF26-2927C250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0429-B3D7-4FFD-BA49-66B01D2A236D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D74E1-5E96-25A5-B3D4-88D28A8A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66BEA-0F35-1273-0EDA-EFCF05AF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4D41-989B-419B-BE0F-62FDEB64B9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99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CD74E-0CF0-BDA0-AB5A-9EDD03F3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203A0-9472-6F52-E40B-9F5EBF9D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F42FE4-9553-937F-D878-04AF2653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0429-B3D7-4FFD-BA49-66B01D2A236D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284A37-D47D-1039-9C25-0ABA1F1C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1C8C7-6259-B004-9762-2B5C11E7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4D41-989B-419B-BE0F-62FDEB64B9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90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E8AD9-0E87-C7B0-CE1D-A77CC874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618B26-98CF-B820-6D9F-CA3502062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3A0DC-5F46-CFA0-314D-DE552E80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0429-B3D7-4FFD-BA49-66B01D2A236D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591070-8BF1-8120-D097-20282BE8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E31848-80D2-DDAD-C744-401890B3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4D41-989B-419B-BE0F-62FDEB64B9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6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15525-E761-B7CD-23C5-62ED0834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6BD9F-B761-0AD8-CEA4-57E526999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16051A-D3B2-03B0-9391-952C15D7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E5F1BA-8C4F-313C-F216-B9108522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0429-B3D7-4FFD-BA49-66B01D2A236D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AC2BA9-CA64-5918-2B3A-980D9984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D239C-77BF-82F1-37E1-8A5C7B0B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4D41-989B-419B-BE0F-62FDEB64B9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91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F4AED-14FC-CE36-D9EC-80087651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E86379-FA08-72C9-B22D-10100F7C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6A5BEB-F88F-25F1-95A7-7D37263EC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4210DA-0D7A-657C-6E0B-8B431E25E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179525-B4B1-2770-E8B9-D43237B68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662C43-FFE6-72E5-8BB9-555FE7E7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0429-B3D7-4FFD-BA49-66B01D2A236D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4CC082-82DD-0F39-AF3B-F8BD2AA6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DEAF1B-C1C4-2E4E-30C4-8CB49597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4D41-989B-419B-BE0F-62FDEB64B9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33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48095-45FD-7BB2-C673-441CB4EA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EC1D84-A043-9F21-529F-85CF8E25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0429-B3D7-4FFD-BA49-66B01D2A236D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0CEC8-526D-A73D-60AB-78AA1A27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6528B5-22E2-14F3-FA07-69CEF991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4D41-989B-419B-BE0F-62FDEB64B9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38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777AAF-7443-2641-55BE-8E71EAE3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0429-B3D7-4FFD-BA49-66B01D2A236D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E88C9D-D369-BE9B-EEBF-94A45559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BA30AF-4697-82C2-0746-8932C011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4D41-989B-419B-BE0F-62FDEB64B9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40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0F1DC-5EFF-500B-8539-1FE4864B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E39BD3-365D-E7D0-13B9-DEF009FC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753F69-7FE7-6AA7-8711-B0CFD9D28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10FEFE-E5FA-8308-2C90-26F50DAD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0429-B3D7-4FFD-BA49-66B01D2A236D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63F4D3-57A8-EA61-D8DD-D135766D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20EEC9-E55D-86D1-B6E5-922DFFC0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4D41-989B-419B-BE0F-62FDEB64B9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84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ED8E0-E778-8E34-B075-1BE92A55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D6EE38-614E-42E1-9BA2-8066B7485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563F43-5692-04CA-A11D-43A39EC3C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2DC558-75F1-31D6-DC81-1ED63E9C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0429-B3D7-4FFD-BA49-66B01D2A236D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CC3814-F52D-025B-D51E-0E7DA4BC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6ECA2D-998E-BE43-B757-B8997390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4D41-989B-419B-BE0F-62FDEB64B9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86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72EA04-D893-B37D-D723-BB0360BE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C8421-399D-76E6-C842-BB6180602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B4AE1-3B76-A1E1-C5AA-E5A898A3B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0429-B3D7-4FFD-BA49-66B01D2A236D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607136-9C09-C208-81A3-8C5F986D0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3D6B4B-9F14-09C0-D113-958CE1206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4D41-989B-419B-BE0F-62FDEB64B9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99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49B8506-1E87-32B3-253E-BD6BF4630A72}"/>
              </a:ext>
            </a:extLst>
          </p:cNvPr>
          <p:cNvSpPr/>
          <p:nvPr/>
        </p:nvSpPr>
        <p:spPr>
          <a:xfrm>
            <a:off x="1662952" y="228897"/>
            <a:ext cx="762001" cy="297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I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AC15703-C35A-F181-6772-6D882B8EC518}"/>
              </a:ext>
            </a:extLst>
          </p:cNvPr>
          <p:cNvSpPr/>
          <p:nvPr/>
        </p:nvSpPr>
        <p:spPr>
          <a:xfrm>
            <a:off x="3594847" y="5290132"/>
            <a:ext cx="1120589" cy="393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area</a:t>
            </a:r>
            <a:r>
              <a:rPr lang="es-ES" sz="1200" dirty="0"/>
              <a:t>= b*h/2</a:t>
            </a:r>
          </a:p>
        </p:txBody>
      </p:sp>
      <p:sp>
        <p:nvSpPr>
          <p:cNvPr id="7" name="Diagrama de flujo: operación manual 6">
            <a:extLst>
              <a:ext uri="{FF2B5EF4-FFF2-40B4-BE49-F238E27FC236}">
                <a16:creationId xmlns:a16="http://schemas.microsoft.com/office/drawing/2014/main" id="{1E465150-E2C8-359C-1B92-96A6F01C1EC5}"/>
              </a:ext>
            </a:extLst>
          </p:cNvPr>
          <p:cNvSpPr/>
          <p:nvPr/>
        </p:nvSpPr>
        <p:spPr>
          <a:xfrm rot="5400000">
            <a:off x="1783979" y="1747804"/>
            <a:ext cx="457196" cy="582706"/>
          </a:xfrm>
          <a:prstGeom prst="flowChartManualOpe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90DE40C9-D131-08CB-BD5F-2733B532D5F3}"/>
              </a:ext>
            </a:extLst>
          </p:cNvPr>
          <p:cNvSpPr/>
          <p:nvPr/>
        </p:nvSpPr>
        <p:spPr>
          <a:xfrm>
            <a:off x="1433232" y="2416363"/>
            <a:ext cx="1158691" cy="6477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b &gt; o</a:t>
            </a:r>
          </a:p>
        </p:txBody>
      </p:sp>
      <p:sp>
        <p:nvSpPr>
          <p:cNvPr id="12" name="Diagrama de flujo: pantalla 8">
            <a:extLst>
              <a:ext uri="{FF2B5EF4-FFF2-40B4-BE49-F238E27FC236}">
                <a16:creationId xmlns:a16="http://schemas.microsoft.com/office/drawing/2014/main" id="{55560669-9558-2876-1282-69C10846624B}"/>
              </a:ext>
            </a:extLst>
          </p:cNvPr>
          <p:cNvSpPr/>
          <p:nvPr/>
        </p:nvSpPr>
        <p:spPr>
          <a:xfrm>
            <a:off x="1250576" y="831726"/>
            <a:ext cx="1420906" cy="952248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3521 w 10000"/>
              <a:gd name="connsiteY1" fmla="*/ 3125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3521" y="3125"/>
                </a:lnTo>
                <a:lnTo>
                  <a:pt x="8333" y="0"/>
                </a:lnTo>
                <a:cubicBezTo>
                  <a:pt x="9254" y="0"/>
                  <a:pt x="10000" y="2239"/>
                  <a:pt x="10000" y="5000"/>
                </a:cubicBezTo>
                <a:cubicBezTo>
                  <a:pt x="10000" y="7761"/>
                  <a:pt x="9254" y="10000"/>
                  <a:pt x="8333" y="10000"/>
                </a:cubicBezTo>
                <a:lnTo>
                  <a:pt x="3455" y="7125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Introduce la base: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CEE0EA1-A970-ABD7-DEC6-377E94CED4A7}"/>
              </a:ext>
            </a:extLst>
          </p:cNvPr>
          <p:cNvSpPr txBox="1"/>
          <p:nvPr/>
        </p:nvSpPr>
        <p:spPr>
          <a:xfrm>
            <a:off x="1864660" y="1865160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b</a:t>
            </a:r>
          </a:p>
        </p:txBody>
      </p:sp>
      <p:sp>
        <p:nvSpPr>
          <p:cNvPr id="19" name="Diagrama de flujo: operación manual 18">
            <a:extLst>
              <a:ext uri="{FF2B5EF4-FFF2-40B4-BE49-F238E27FC236}">
                <a16:creationId xmlns:a16="http://schemas.microsoft.com/office/drawing/2014/main" id="{AF99F37A-09F7-4416-F8BC-9280A41AEB71}"/>
              </a:ext>
            </a:extLst>
          </p:cNvPr>
          <p:cNvSpPr/>
          <p:nvPr/>
        </p:nvSpPr>
        <p:spPr>
          <a:xfrm rot="5400000">
            <a:off x="2886639" y="3912593"/>
            <a:ext cx="457196" cy="582706"/>
          </a:xfrm>
          <a:prstGeom prst="flowChartManualOpe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4C3960-B5DF-4CCC-7EB3-51003DD630B6}"/>
              </a:ext>
            </a:extLst>
          </p:cNvPr>
          <p:cNvSpPr txBox="1"/>
          <p:nvPr/>
        </p:nvSpPr>
        <p:spPr>
          <a:xfrm>
            <a:off x="2958355" y="4059020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</a:t>
            </a:r>
          </a:p>
        </p:txBody>
      </p:sp>
      <p:sp>
        <p:nvSpPr>
          <p:cNvPr id="21" name="Diagrama de flujo: pantalla 8">
            <a:extLst>
              <a:ext uri="{FF2B5EF4-FFF2-40B4-BE49-F238E27FC236}">
                <a16:creationId xmlns:a16="http://schemas.microsoft.com/office/drawing/2014/main" id="{58AFC3B8-724C-D593-6283-A038BC1D75C0}"/>
              </a:ext>
            </a:extLst>
          </p:cNvPr>
          <p:cNvSpPr/>
          <p:nvPr/>
        </p:nvSpPr>
        <p:spPr>
          <a:xfrm>
            <a:off x="2340913" y="2894908"/>
            <a:ext cx="1420906" cy="952248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3521 w 10000"/>
              <a:gd name="connsiteY1" fmla="*/ 3125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3521" y="3125"/>
                </a:lnTo>
                <a:lnTo>
                  <a:pt x="8333" y="0"/>
                </a:lnTo>
                <a:cubicBezTo>
                  <a:pt x="9254" y="0"/>
                  <a:pt x="10000" y="2239"/>
                  <a:pt x="10000" y="5000"/>
                </a:cubicBezTo>
                <a:cubicBezTo>
                  <a:pt x="10000" y="7761"/>
                  <a:pt x="9254" y="10000"/>
                  <a:pt x="8333" y="10000"/>
                </a:cubicBezTo>
                <a:lnTo>
                  <a:pt x="3455" y="7125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Introduce la altura: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FE7764D3-9273-03B1-40DB-DEE9F72CF678}"/>
              </a:ext>
            </a:extLst>
          </p:cNvPr>
          <p:cNvSpPr/>
          <p:nvPr/>
        </p:nvSpPr>
        <p:spPr>
          <a:xfrm>
            <a:off x="2403663" y="4580655"/>
            <a:ext cx="1158691" cy="6477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h &gt; o</a:t>
            </a:r>
          </a:p>
        </p:txBody>
      </p:sp>
      <p:sp>
        <p:nvSpPr>
          <p:cNvPr id="23" name="Diagrama de flujo: pantalla 8">
            <a:extLst>
              <a:ext uri="{FF2B5EF4-FFF2-40B4-BE49-F238E27FC236}">
                <a16:creationId xmlns:a16="http://schemas.microsoft.com/office/drawing/2014/main" id="{8BD2D1C3-A528-4FF4-0852-1300AC239627}"/>
              </a:ext>
            </a:extLst>
          </p:cNvPr>
          <p:cNvSpPr/>
          <p:nvPr/>
        </p:nvSpPr>
        <p:spPr>
          <a:xfrm>
            <a:off x="4814047" y="5406351"/>
            <a:ext cx="1444441" cy="850693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3521 w 10000"/>
              <a:gd name="connsiteY1" fmla="*/ 3125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3521" y="3125"/>
                </a:lnTo>
                <a:lnTo>
                  <a:pt x="8333" y="0"/>
                </a:lnTo>
                <a:cubicBezTo>
                  <a:pt x="9254" y="0"/>
                  <a:pt x="10000" y="2239"/>
                  <a:pt x="10000" y="5000"/>
                </a:cubicBezTo>
                <a:cubicBezTo>
                  <a:pt x="10000" y="7761"/>
                  <a:pt x="9254" y="10000"/>
                  <a:pt x="8333" y="10000"/>
                </a:cubicBezTo>
                <a:lnTo>
                  <a:pt x="3455" y="7125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“El área es=  ”+</a:t>
            </a:r>
            <a:r>
              <a:rPr lang="es-ES" sz="1200" dirty="0" err="1"/>
              <a:t>area</a:t>
            </a:r>
            <a:endParaRPr lang="es-ES" sz="120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659BAF8-0FA3-0337-AFB5-746478BDDA2F}"/>
              </a:ext>
            </a:extLst>
          </p:cNvPr>
          <p:cNvSpPr/>
          <p:nvPr/>
        </p:nvSpPr>
        <p:spPr>
          <a:xfrm>
            <a:off x="4821890" y="6156658"/>
            <a:ext cx="762001" cy="297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3BC786E-3C2C-48F5-0C20-860767F6564E}"/>
              </a:ext>
            </a:extLst>
          </p:cNvPr>
          <p:cNvCxnSpPr>
            <a:stCxn id="4" idx="4"/>
          </p:cNvCxnSpPr>
          <p:nvPr/>
        </p:nvCxnSpPr>
        <p:spPr>
          <a:xfrm flipH="1">
            <a:off x="2043952" y="526029"/>
            <a:ext cx="1" cy="47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A05DE55-4452-04F0-8EFC-3BF351A990CE}"/>
              </a:ext>
            </a:extLst>
          </p:cNvPr>
          <p:cNvCxnSpPr>
            <a:cxnSpLocks/>
          </p:cNvCxnSpPr>
          <p:nvPr/>
        </p:nvCxnSpPr>
        <p:spPr>
          <a:xfrm>
            <a:off x="2043953" y="1628050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6FF1FF7-0BFC-CA64-0E4F-874EF64F155E}"/>
              </a:ext>
            </a:extLst>
          </p:cNvPr>
          <p:cNvCxnSpPr>
            <a:cxnSpLocks/>
          </p:cNvCxnSpPr>
          <p:nvPr/>
        </p:nvCxnSpPr>
        <p:spPr>
          <a:xfrm>
            <a:off x="2017059" y="2210754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1D5A26D-0780-7834-C06B-D2321FD24A4A}"/>
              </a:ext>
            </a:extLst>
          </p:cNvPr>
          <p:cNvCxnSpPr>
            <a:cxnSpLocks/>
          </p:cNvCxnSpPr>
          <p:nvPr/>
        </p:nvCxnSpPr>
        <p:spPr>
          <a:xfrm>
            <a:off x="2975160" y="2740213"/>
            <a:ext cx="0" cy="38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FB1B399-D33F-2F66-860D-2C0DE8C0B961}"/>
              </a:ext>
            </a:extLst>
          </p:cNvPr>
          <p:cNvCxnSpPr>
            <a:cxnSpLocks/>
          </p:cNvCxnSpPr>
          <p:nvPr/>
        </p:nvCxnSpPr>
        <p:spPr>
          <a:xfrm rot="5400000">
            <a:off x="2783541" y="2540549"/>
            <a:ext cx="0" cy="38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88AEFCA-7EB7-832D-3532-3A1C85687ABF}"/>
              </a:ext>
            </a:extLst>
          </p:cNvPr>
          <p:cNvSpPr txBox="1"/>
          <p:nvPr/>
        </p:nvSpPr>
        <p:spPr>
          <a:xfrm>
            <a:off x="2975160" y="2539626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2A37128-0FA7-A12F-6C7A-F03AA04CE4DA}"/>
              </a:ext>
            </a:extLst>
          </p:cNvPr>
          <p:cNvSpPr txBox="1"/>
          <p:nvPr/>
        </p:nvSpPr>
        <p:spPr>
          <a:xfrm>
            <a:off x="3900769" y="4910636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5BAEBE6-9BAB-5E82-EC8F-19886D718F43}"/>
              </a:ext>
            </a:extLst>
          </p:cNvPr>
          <p:cNvCxnSpPr>
            <a:cxnSpLocks/>
          </p:cNvCxnSpPr>
          <p:nvPr/>
        </p:nvCxnSpPr>
        <p:spPr>
          <a:xfrm rot="5400000">
            <a:off x="3753971" y="4712887"/>
            <a:ext cx="0" cy="38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AA80E94-6C80-E347-167B-99C82BEAD65D}"/>
              </a:ext>
            </a:extLst>
          </p:cNvPr>
          <p:cNvCxnSpPr>
            <a:cxnSpLocks/>
          </p:cNvCxnSpPr>
          <p:nvPr/>
        </p:nvCxnSpPr>
        <p:spPr>
          <a:xfrm>
            <a:off x="3945592" y="4904505"/>
            <a:ext cx="0" cy="38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A4C09A2-6278-8399-1DCB-6B5A4D497302}"/>
              </a:ext>
            </a:extLst>
          </p:cNvPr>
          <p:cNvCxnSpPr>
            <a:cxnSpLocks/>
          </p:cNvCxnSpPr>
          <p:nvPr/>
        </p:nvCxnSpPr>
        <p:spPr>
          <a:xfrm>
            <a:off x="2975161" y="3626673"/>
            <a:ext cx="0" cy="395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7BF9572-8DB1-39C7-BD29-9E112BDFCEA6}"/>
              </a:ext>
            </a:extLst>
          </p:cNvPr>
          <p:cNvCxnSpPr>
            <a:cxnSpLocks/>
          </p:cNvCxnSpPr>
          <p:nvPr/>
        </p:nvCxnSpPr>
        <p:spPr>
          <a:xfrm>
            <a:off x="2365566" y="4212908"/>
            <a:ext cx="0" cy="69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05E2192-DDF0-2A83-8AEC-F29A8EE4957F}"/>
              </a:ext>
            </a:extLst>
          </p:cNvPr>
          <p:cNvCxnSpPr>
            <a:cxnSpLocks/>
          </p:cNvCxnSpPr>
          <p:nvPr/>
        </p:nvCxnSpPr>
        <p:spPr>
          <a:xfrm>
            <a:off x="2975160" y="4366797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F151CE7-F1CC-99D2-594A-07B500D1D7C7}"/>
              </a:ext>
            </a:extLst>
          </p:cNvPr>
          <p:cNvCxnSpPr>
            <a:cxnSpLocks/>
          </p:cNvCxnSpPr>
          <p:nvPr/>
        </p:nvCxnSpPr>
        <p:spPr>
          <a:xfrm>
            <a:off x="1382246" y="2019048"/>
            <a:ext cx="16806" cy="71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3E98EE63-4B19-EA76-68D0-1027B29FF1E7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1386728" y="2039156"/>
            <a:ext cx="3344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FA60CAB7-8796-389C-48A4-FE29F262607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345394" y="4203946"/>
            <a:ext cx="478490" cy="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AC915CB-DEC8-279D-CDD1-D70B22EE4524}"/>
              </a:ext>
            </a:extLst>
          </p:cNvPr>
          <p:cNvCxnSpPr>
            <a:cxnSpLocks/>
          </p:cNvCxnSpPr>
          <p:nvPr/>
        </p:nvCxnSpPr>
        <p:spPr>
          <a:xfrm flipH="1">
            <a:off x="4715436" y="5478074"/>
            <a:ext cx="478490" cy="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6B65B643-0392-2EA7-5725-F6064531AD18}"/>
              </a:ext>
            </a:extLst>
          </p:cNvPr>
          <p:cNvCxnSpPr>
            <a:cxnSpLocks/>
          </p:cNvCxnSpPr>
          <p:nvPr/>
        </p:nvCxnSpPr>
        <p:spPr>
          <a:xfrm>
            <a:off x="5202891" y="5487036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AB8411A7-15D1-1210-42BB-6DF8DC816614}"/>
              </a:ext>
            </a:extLst>
          </p:cNvPr>
          <p:cNvCxnSpPr>
            <a:cxnSpLocks/>
          </p:cNvCxnSpPr>
          <p:nvPr/>
        </p:nvCxnSpPr>
        <p:spPr>
          <a:xfrm>
            <a:off x="5202890" y="5953201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6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49B8506-1E87-32B3-253E-BD6BF4630A72}"/>
              </a:ext>
            </a:extLst>
          </p:cNvPr>
          <p:cNvSpPr/>
          <p:nvPr/>
        </p:nvSpPr>
        <p:spPr>
          <a:xfrm>
            <a:off x="1662952" y="228897"/>
            <a:ext cx="762001" cy="297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I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AC15703-C35A-F181-6772-6D882B8EC518}"/>
              </a:ext>
            </a:extLst>
          </p:cNvPr>
          <p:cNvSpPr/>
          <p:nvPr/>
        </p:nvSpPr>
        <p:spPr>
          <a:xfrm>
            <a:off x="2474258" y="3074679"/>
            <a:ext cx="1120589" cy="393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area</a:t>
            </a:r>
            <a:r>
              <a:rPr lang="es-ES" sz="1200" dirty="0"/>
              <a:t>= l^2</a:t>
            </a:r>
          </a:p>
        </p:txBody>
      </p:sp>
      <p:sp>
        <p:nvSpPr>
          <p:cNvPr id="7" name="Diagrama de flujo: operación manual 6">
            <a:extLst>
              <a:ext uri="{FF2B5EF4-FFF2-40B4-BE49-F238E27FC236}">
                <a16:creationId xmlns:a16="http://schemas.microsoft.com/office/drawing/2014/main" id="{1E465150-E2C8-359C-1B92-96A6F01C1EC5}"/>
              </a:ext>
            </a:extLst>
          </p:cNvPr>
          <p:cNvSpPr/>
          <p:nvPr/>
        </p:nvSpPr>
        <p:spPr>
          <a:xfrm rot="5400000">
            <a:off x="1783979" y="1658155"/>
            <a:ext cx="457196" cy="582706"/>
          </a:xfrm>
          <a:prstGeom prst="flowChartManualOpe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90DE40C9-D131-08CB-BD5F-2733B532D5F3}"/>
              </a:ext>
            </a:extLst>
          </p:cNvPr>
          <p:cNvSpPr/>
          <p:nvPr/>
        </p:nvSpPr>
        <p:spPr>
          <a:xfrm>
            <a:off x="1433232" y="2353608"/>
            <a:ext cx="1158691" cy="6477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l &gt; o</a:t>
            </a:r>
          </a:p>
        </p:txBody>
      </p:sp>
      <p:sp>
        <p:nvSpPr>
          <p:cNvPr id="12" name="Diagrama de flujo: pantalla 8">
            <a:extLst>
              <a:ext uri="{FF2B5EF4-FFF2-40B4-BE49-F238E27FC236}">
                <a16:creationId xmlns:a16="http://schemas.microsoft.com/office/drawing/2014/main" id="{55560669-9558-2876-1282-69C10846624B}"/>
              </a:ext>
            </a:extLst>
          </p:cNvPr>
          <p:cNvSpPr/>
          <p:nvPr/>
        </p:nvSpPr>
        <p:spPr>
          <a:xfrm>
            <a:off x="617449" y="903557"/>
            <a:ext cx="2261345" cy="735406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3521 w 10000"/>
              <a:gd name="connsiteY1" fmla="*/ 3125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3521" y="3125"/>
                </a:lnTo>
                <a:lnTo>
                  <a:pt x="8333" y="0"/>
                </a:lnTo>
                <a:cubicBezTo>
                  <a:pt x="9254" y="0"/>
                  <a:pt x="10000" y="2239"/>
                  <a:pt x="10000" y="5000"/>
                </a:cubicBezTo>
                <a:cubicBezTo>
                  <a:pt x="10000" y="7761"/>
                  <a:pt x="9254" y="10000"/>
                  <a:pt x="8333" y="10000"/>
                </a:cubicBezTo>
                <a:lnTo>
                  <a:pt x="3455" y="7125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Introduce el tamaño del lado: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CEE0EA1-A970-ABD7-DEC6-377E94CED4A7}"/>
              </a:ext>
            </a:extLst>
          </p:cNvPr>
          <p:cNvSpPr txBox="1"/>
          <p:nvPr/>
        </p:nvSpPr>
        <p:spPr>
          <a:xfrm>
            <a:off x="1909485" y="1793440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l</a:t>
            </a:r>
          </a:p>
        </p:txBody>
      </p:sp>
      <p:sp>
        <p:nvSpPr>
          <p:cNvPr id="23" name="Diagrama de flujo: pantalla 8">
            <a:extLst>
              <a:ext uri="{FF2B5EF4-FFF2-40B4-BE49-F238E27FC236}">
                <a16:creationId xmlns:a16="http://schemas.microsoft.com/office/drawing/2014/main" id="{8BD2D1C3-A528-4FF4-0852-1300AC239627}"/>
              </a:ext>
            </a:extLst>
          </p:cNvPr>
          <p:cNvSpPr/>
          <p:nvPr/>
        </p:nvSpPr>
        <p:spPr>
          <a:xfrm>
            <a:off x="2252939" y="3695766"/>
            <a:ext cx="1444441" cy="850693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3521 w 10000"/>
              <a:gd name="connsiteY1" fmla="*/ 3125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3521" y="3125"/>
                </a:lnTo>
                <a:lnTo>
                  <a:pt x="8333" y="0"/>
                </a:lnTo>
                <a:cubicBezTo>
                  <a:pt x="9254" y="0"/>
                  <a:pt x="10000" y="2239"/>
                  <a:pt x="10000" y="5000"/>
                </a:cubicBezTo>
                <a:cubicBezTo>
                  <a:pt x="10000" y="7761"/>
                  <a:pt x="9254" y="10000"/>
                  <a:pt x="8333" y="10000"/>
                </a:cubicBezTo>
                <a:lnTo>
                  <a:pt x="3455" y="7125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“El área es=  ”+</a:t>
            </a:r>
            <a:r>
              <a:rPr lang="es-ES" sz="1200" dirty="0" err="1"/>
              <a:t>area</a:t>
            </a:r>
            <a:endParaRPr lang="es-ES" sz="120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659BAF8-0FA3-0337-AFB5-746478BDDA2F}"/>
              </a:ext>
            </a:extLst>
          </p:cNvPr>
          <p:cNvSpPr/>
          <p:nvPr/>
        </p:nvSpPr>
        <p:spPr>
          <a:xfrm>
            <a:off x="2594158" y="4622339"/>
            <a:ext cx="762001" cy="297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3BC786E-3C2C-48F5-0C20-860767F6564E}"/>
              </a:ext>
            </a:extLst>
          </p:cNvPr>
          <p:cNvCxnSpPr>
            <a:stCxn id="4" idx="4"/>
          </p:cNvCxnSpPr>
          <p:nvPr/>
        </p:nvCxnSpPr>
        <p:spPr>
          <a:xfrm flipH="1">
            <a:off x="2043952" y="526029"/>
            <a:ext cx="1" cy="47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A05DE55-4452-04F0-8EFC-3BF351A990CE}"/>
              </a:ext>
            </a:extLst>
          </p:cNvPr>
          <p:cNvCxnSpPr>
            <a:cxnSpLocks/>
          </p:cNvCxnSpPr>
          <p:nvPr/>
        </p:nvCxnSpPr>
        <p:spPr>
          <a:xfrm>
            <a:off x="2043953" y="1556330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6FF1FF7-0BFC-CA64-0E4F-874EF64F155E}"/>
              </a:ext>
            </a:extLst>
          </p:cNvPr>
          <p:cNvCxnSpPr>
            <a:cxnSpLocks/>
          </p:cNvCxnSpPr>
          <p:nvPr/>
        </p:nvCxnSpPr>
        <p:spPr>
          <a:xfrm>
            <a:off x="2017059" y="2139034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1D5A26D-0780-7834-C06B-D2321FD24A4A}"/>
              </a:ext>
            </a:extLst>
          </p:cNvPr>
          <p:cNvCxnSpPr>
            <a:cxnSpLocks/>
          </p:cNvCxnSpPr>
          <p:nvPr/>
        </p:nvCxnSpPr>
        <p:spPr>
          <a:xfrm>
            <a:off x="2975160" y="2686423"/>
            <a:ext cx="0" cy="38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FB1B399-D33F-2F66-860D-2C0DE8C0B961}"/>
              </a:ext>
            </a:extLst>
          </p:cNvPr>
          <p:cNvCxnSpPr>
            <a:cxnSpLocks/>
          </p:cNvCxnSpPr>
          <p:nvPr/>
        </p:nvCxnSpPr>
        <p:spPr>
          <a:xfrm rot="5400000">
            <a:off x="2783541" y="2486759"/>
            <a:ext cx="0" cy="38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88AEFCA-7EB7-832D-3532-3A1C85687ABF}"/>
              </a:ext>
            </a:extLst>
          </p:cNvPr>
          <p:cNvSpPr txBox="1"/>
          <p:nvPr/>
        </p:nvSpPr>
        <p:spPr>
          <a:xfrm>
            <a:off x="2975160" y="2539626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A4C09A2-6278-8399-1DCB-6B5A4D497302}"/>
              </a:ext>
            </a:extLst>
          </p:cNvPr>
          <p:cNvCxnSpPr>
            <a:cxnSpLocks/>
          </p:cNvCxnSpPr>
          <p:nvPr/>
        </p:nvCxnSpPr>
        <p:spPr>
          <a:xfrm>
            <a:off x="2975161" y="3465303"/>
            <a:ext cx="0" cy="395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F151CE7-F1CC-99D2-594A-07B500D1D7C7}"/>
              </a:ext>
            </a:extLst>
          </p:cNvPr>
          <p:cNvCxnSpPr>
            <a:cxnSpLocks/>
          </p:cNvCxnSpPr>
          <p:nvPr/>
        </p:nvCxnSpPr>
        <p:spPr>
          <a:xfrm>
            <a:off x="1382246" y="1974223"/>
            <a:ext cx="16806" cy="71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3E98EE63-4B19-EA76-68D0-1027B29FF1E7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1386728" y="1949507"/>
            <a:ext cx="3344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AB8411A7-15D1-1210-42BB-6DF8DC816614}"/>
              </a:ext>
            </a:extLst>
          </p:cNvPr>
          <p:cNvCxnSpPr>
            <a:cxnSpLocks/>
          </p:cNvCxnSpPr>
          <p:nvPr/>
        </p:nvCxnSpPr>
        <p:spPr>
          <a:xfrm>
            <a:off x="2975159" y="4403660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5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49B8506-1E87-32B3-253E-BD6BF4630A72}"/>
              </a:ext>
            </a:extLst>
          </p:cNvPr>
          <p:cNvSpPr/>
          <p:nvPr/>
        </p:nvSpPr>
        <p:spPr>
          <a:xfrm>
            <a:off x="1662952" y="228897"/>
            <a:ext cx="762001" cy="297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I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AC15703-C35A-F181-6772-6D882B8EC518}"/>
              </a:ext>
            </a:extLst>
          </p:cNvPr>
          <p:cNvSpPr/>
          <p:nvPr/>
        </p:nvSpPr>
        <p:spPr>
          <a:xfrm>
            <a:off x="3594847" y="5290132"/>
            <a:ext cx="1120589" cy="393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dolares</a:t>
            </a:r>
            <a:r>
              <a:rPr lang="es-ES" sz="1200" dirty="0"/>
              <a:t>=e*t</a:t>
            </a:r>
          </a:p>
        </p:txBody>
      </p:sp>
      <p:sp>
        <p:nvSpPr>
          <p:cNvPr id="7" name="Diagrama de flujo: operación manual 6">
            <a:extLst>
              <a:ext uri="{FF2B5EF4-FFF2-40B4-BE49-F238E27FC236}">
                <a16:creationId xmlns:a16="http://schemas.microsoft.com/office/drawing/2014/main" id="{1E465150-E2C8-359C-1B92-96A6F01C1EC5}"/>
              </a:ext>
            </a:extLst>
          </p:cNvPr>
          <p:cNvSpPr/>
          <p:nvPr/>
        </p:nvSpPr>
        <p:spPr>
          <a:xfrm rot="5400000">
            <a:off x="1783979" y="1747804"/>
            <a:ext cx="457196" cy="582706"/>
          </a:xfrm>
          <a:prstGeom prst="flowChartManualOpe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90DE40C9-D131-08CB-BD5F-2733B532D5F3}"/>
              </a:ext>
            </a:extLst>
          </p:cNvPr>
          <p:cNvSpPr/>
          <p:nvPr/>
        </p:nvSpPr>
        <p:spPr>
          <a:xfrm>
            <a:off x="1433232" y="2416363"/>
            <a:ext cx="1158691" cy="6477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e &gt; 0</a:t>
            </a:r>
          </a:p>
        </p:txBody>
      </p:sp>
      <p:sp>
        <p:nvSpPr>
          <p:cNvPr id="12" name="Diagrama de flujo: pantalla 8">
            <a:extLst>
              <a:ext uri="{FF2B5EF4-FFF2-40B4-BE49-F238E27FC236}">
                <a16:creationId xmlns:a16="http://schemas.microsoft.com/office/drawing/2014/main" id="{55560669-9558-2876-1282-69C10846624B}"/>
              </a:ext>
            </a:extLst>
          </p:cNvPr>
          <p:cNvSpPr/>
          <p:nvPr/>
        </p:nvSpPr>
        <p:spPr>
          <a:xfrm>
            <a:off x="1250576" y="831726"/>
            <a:ext cx="1420906" cy="952248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3521 w 10000"/>
              <a:gd name="connsiteY1" fmla="*/ 3125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3521" y="3125"/>
                </a:lnTo>
                <a:lnTo>
                  <a:pt x="8333" y="0"/>
                </a:lnTo>
                <a:cubicBezTo>
                  <a:pt x="9254" y="0"/>
                  <a:pt x="10000" y="2239"/>
                  <a:pt x="10000" y="5000"/>
                </a:cubicBezTo>
                <a:cubicBezTo>
                  <a:pt x="10000" y="7761"/>
                  <a:pt x="9254" y="10000"/>
                  <a:pt x="8333" y="10000"/>
                </a:cubicBezTo>
                <a:lnTo>
                  <a:pt x="3455" y="7125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Euros a cambiar: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CEE0EA1-A970-ABD7-DEC6-377E94CED4A7}"/>
              </a:ext>
            </a:extLst>
          </p:cNvPr>
          <p:cNvSpPr txBox="1"/>
          <p:nvPr/>
        </p:nvSpPr>
        <p:spPr>
          <a:xfrm>
            <a:off x="1864660" y="1865160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</a:t>
            </a:r>
          </a:p>
        </p:txBody>
      </p:sp>
      <p:sp>
        <p:nvSpPr>
          <p:cNvPr id="19" name="Diagrama de flujo: operación manual 18">
            <a:extLst>
              <a:ext uri="{FF2B5EF4-FFF2-40B4-BE49-F238E27FC236}">
                <a16:creationId xmlns:a16="http://schemas.microsoft.com/office/drawing/2014/main" id="{AF99F37A-09F7-4416-F8BC-9280A41AEB71}"/>
              </a:ext>
            </a:extLst>
          </p:cNvPr>
          <p:cNvSpPr/>
          <p:nvPr/>
        </p:nvSpPr>
        <p:spPr>
          <a:xfrm rot="5400000">
            <a:off x="2886639" y="3912593"/>
            <a:ext cx="457196" cy="582706"/>
          </a:xfrm>
          <a:prstGeom prst="flowChartManualOpe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4C3960-B5DF-4CCC-7EB3-51003DD630B6}"/>
              </a:ext>
            </a:extLst>
          </p:cNvPr>
          <p:cNvSpPr txBox="1"/>
          <p:nvPr/>
        </p:nvSpPr>
        <p:spPr>
          <a:xfrm>
            <a:off x="2958355" y="4059020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t</a:t>
            </a:r>
          </a:p>
        </p:txBody>
      </p:sp>
      <p:sp>
        <p:nvSpPr>
          <p:cNvPr id="21" name="Diagrama de flujo: pantalla 8">
            <a:extLst>
              <a:ext uri="{FF2B5EF4-FFF2-40B4-BE49-F238E27FC236}">
                <a16:creationId xmlns:a16="http://schemas.microsoft.com/office/drawing/2014/main" id="{58AFC3B8-724C-D593-6283-A038BC1D75C0}"/>
              </a:ext>
            </a:extLst>
          </p:cNvPr>
          <p:cNvSpPr/>
          <p:nvPr/>
        </p:nvSpPr>
        <p:spPr>
          <a:xfrm>
            <a:off x="2340913" y="2894908"/>
            <a:ext cx="1420906" cy="952248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3521 w 10000"/>
              <a:gd name="connsiteY1" fmla="*/ 3125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3521" y="3125"/>
                </a:lnTo>
                <a:lnTo>
                  <a:pt x="8333" y="0"/>
                </a:lnTo>
                <a:cubicBezTo>
                  <a:pt x="9254" y="0"/>
                  <a:pt x="10000" y="2239"/>
                  <a:pt x="10000" y="5000"/>
                </a:cubicBezTo>
                <a:cubicBezTo>
                  <a:pt x="10000" y="7761"/>
                  <a:pt x="9254" y="10000"/>
                  <a:pt x="8333" y="10000"/>
                </a:cubicBezTo>
                <a:lnTo>
                  <a:pt x="3455" y="7125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Introduce la tasa: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FE7764D3-9273-03B1-40DB-DEE9F72CF678}"/>
              </a:ext>
            </a:extLst>
          </p:cNvPr>
          <p:cNvSpPr/>
          <p:nvPr/>
        </p:nvSpPr>
        <p:spPr>
          <a:xfrm>
            <a:off x="2403663" y="4580655"/>
            <a:ext cx="1158691" cy="6477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t &gt; o</a:t>
            </a:r>
          </a:p>
        </p:txBody>
      </p:sp>
      <p:sp>
        <p:nvSpPr>
          <p:cNvPr id="23" name="Diagrama de flujo: pantalla 8">
            <a:extLst>
              <a:ext uri="{FF2B5EF4-FFF2-40B4-BE49-F238E27FC236}">
                <a16:creationId xmlns:a16="http://schemas.microsoft.com/office/drawing/2014/main" id="{8BD2D1C3-A528-4FF4-0852-1300AC239627}"/>
              </a:ext>
            </a:extLst>
          </p:cNvPr>
          <p:cNvSpPr/>
          <p:nvPr/>
        </p:nvSpPr>
        <p:spPr>
          <a:xfrm>
            <a:off x="4814047" y="5343596"/>
            <a:ext cx="2823882" cy="850693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3521 w 10000"/>
              <a:gd name="connsiteY1" fmla="*/ 3125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3521" y="3125"/>
                </a:lnTo>
                <a:lnTo>
                  <a:pt x="8333" y="0"/>
                </a:lnTo>
                <a:cubicBezTo>
                  <a:pt x="9254" y="0"/>
                  <a:pt x="10000" y="2239"/>
                  <a:pt x="10000" y="5000"/>
                </a:cubicBezTo>
                <a:cubicBezTo>
                  <a:pt x="10000" y="7761"/>
                  <a:pt x="9254" y="10000"/>
                  <a:pt x="8333" y="10000"/>
                </a:cubicBezTo>
                <a:lnTo>
                  <a:pt x="3455" y="7125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“Recibirá:  ”+</a:t>
            </a:r>
            <a:r>
              <a:rPr lang="es-ES" sz="1200" dirty="0" err="1"/>
              <a:t>dolares</a:t>
            </a:r>
            <a:r>
              <a:rPr lang="es-ES" sz="1200" dirty="0"/>
              <a:t>+” USD”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659BAF8-0FA3-0337-AFB5-746478BDDA2F}"/>
              </a:ext>
            </a:extLst>
          </p:cNvPr>
          <p:cNvSpPr/>
          <p:nvPr/>
        </p:nvSpPr>
        <p:spPr>
          <a:xfrm>
            <a:off x="4821890" y="6093903"/>
            <a:ext cx="762001" cy="297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3BC786E-3C2C-48F5-0C20-860767F6564E}"/>
              </a:ext>
            </a:extLst>
          </p:cNvPr>
          <p:cNvCxnSpPr>
            <a:stCxn id="4" idx="4"/>
          </p:cNvCxnSpPr>
          <p:nvPr/>
        </p:nvCxnSpPr>
        <p:spPr>
          <a:xfrm flipH="1">
            <a:off x="2043952" y="526029"/>
            <a:ext cx="1" cy="47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A05DE55-4452-04F0-8EFC-3BF351A990CE}"/>
              </a:ext>
            </a:extLst>
          </p:cNvPr>
          <p:cNvCxnSpPr>
            <a:cxnSpLocks/>
          </p:cNvCxnSpPr>
          <p:nvPr/>
        </p:nvCxnSpPr>
        <p:spPr>
          <a:xfrm>
            <a:off x="2043953" y="1628050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6FF1FF7-0BFC-CA64-0E4F-874EF64F155E}"/>
              </a:ext>
            </a:extLst>
          </p:cNvPr>
          <p:cNvCxnSpPr>
            <a:cxnSpLocks/>
          </p:cNvCxnSpPr>
          <p:nvPr/>
        </p:nvCxnSpPr>
        <p:spPr>
          <a:xfrm>
            <a:off x="2017059" y="2210754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1D5A26D-0780-7834-C06B-D2321FD24A4A}"/>
              </a:ext>
            </a:extLst>
          </p:cNvPr>
          <p:cNvCxnSpPr>
            <a:cxnSpLocks/>
          </p:cNvCxnSpPr>
          <p:nvPr/>
        </p:nvCxnSpPr>
        <p:spPr>
          <a:xfrm>
            <a:off x="2975160" y="2740213"/>
            <a:ext cx="0" cy="38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FB1B399-D33F-2F66-860D-2C0DE8C0B961}"/>
              </a:ext>
            </a:extLst>
          </p:cNvPr>
          <p:cNvCxnSpPr>
            <a:cxnSpLocks/>
          </p:cNvCxnSpPr>
          <p:nvPr/>
        </p:nvCxnSpPr>
        <p:spPr>
          <a:xfrm rot="5400000">
            <a:off x="2783541" y="2540549"/>
            <a:ext cx="0" cy="38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88AEFCA-7EB7-832D-3532-3A1C85687ABF}"/>
              </a:ext>
            </a:extLst>
          </p:cNvPr>
          <p:cNvSpPr txBox="1"/>
          <p:nvPr/>
        </p:nvSpPr>
        <p:spPr>
          <a:xfrm>
            <a:off x="2975160" y="2539626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2A37128-0FA7-A12F-6C7A-F03AA04CE4DA}"/>
              </a:ext>
            </a:extLst>
          </p:cNvPr>
          <p:cNvSpPr txBox="1"/>
          <p:nvPr/>
        </p:nvSpPr>
        <p:spPr>
          <a:xfrm>
            <a:off x="3900769" y="4910636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5BAEBE6-9BAB-5E82-EC8F-19886D718F43}"/>
              </a:ext>
            </a:extLst>
          </p:cNvPr>
          <p:cNvCxnSpPr>
            <a:cxnSpLocks/>
          </p:cNvCxnSpPr>
          <p:nvPr/>
        </p:nvCxnSpPr>
        <p:spPr>
          <a:xfrm rot="5400000">
            <a:off x="3753971" y="4712887"/>
            <a:ext cx="0" cy="38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AA80E94-6C80-E347-167B-99C82BEAD65D}"/>
              </a:ext>
            </a:extLst>
          </p:cNvPr>
          <p:cNvCxnSpPr>
            <a:cxnSpLocks/>
          </p:cNvCxnSpPr>
          <p:nvPr/>
        </p:nvCxnSpPr>
        <p:spPr>
          <a:xfrm>
            <a:off x="3945592" y="4904505"/>
            <a:ext cx="0" cy="38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A4C09A2-6278-8399-1DCB-6B5A4D497302}"/>
              </a:ext>
            </a:extLst>
          </p:cNvPr>
          <p:cNvCxnSpPr>
            <a:cxnSpLocks/>
          </p:cNvCxnSpPr>
          <p:nvPr/>
        </p:nvCxnSpPr>
        <p:spPr>
          <a:xfrm>
            <a:off x="2975161" y="3626673"/>
            <a:ext cx="0" cy="395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7BF9572-8DB1-39C7-BD29-9E112BDFCEA6}"/>
              </a:ext>
            </a:extLst>
          </p:cNvPr>
          <p:cNvCxnSpPr>
            <a:cxnSpLocks/>
          </p:cNvCxnSpPr>
          <p:nvPr/>
        </p:nvCxnSpPr>
        <p:spPr>
          <a:xfrm>
            <a:off x="2365566" y="4212908"/>
            <a:ext cx="0" cy="69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05E2192-DDF0-2A83-8AEC-F29A8EE4957F}"/>
              </a:ext>
            </a:extLst>
          </p:cNvPr>
          <p:cNvCxnSpPr>
            <a:cxnSpLocks/>
          </p:cNvCxnSpPr>
          <p:nvPr/>
        </p:nvCxnSpPr>
        <p:spPr>
          <a:xfrm>
            <a:off x="2975160" y="4366797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F151CE7-F1CC-99D2-594A-07B500D1D7C7}"/>
              </a:ext>
            </a:extLst>
          </p:cNvPr>
          <p:cNvCxnSpPr>
            <a:cxnSpLocks/>
          </p:cNvCxnSpPr>
          <p:nvPr/>
        </p:nvCxnSpPr>
        <p:spPr>
          <a:xfrm>
            <a:off x="1382246" y="2019048"/>
            <a:ext cx="16806" cy="71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3E98EE63-4B19-EA76-68D0-1027B29FF1E7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1386728" y="2039156"/>
            <a:ext cx="3344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FA60CAB7-8796-389C-48A4-FE29F262607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345394" y="4203946"/>
            <a:ext cx="478490" cy="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AC915CB-DEC8-279D-CDD1-D70B22EE4524}"/>
              </a:ext>
            </a:extLst>
          </p:cNvPr>
          <p:cNvCxnSpPr>
            <a:cxnSpLocks/>
          </p:cNvCxnSpPr>
          <p:nvPr/>
        </p:nvCxnSpPr>
        <p:spPr>
          <a:xfrm flipH="1">
            <a:off x="4715436" y="5478074"/>
            <a:ext cx="478490" cy="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6B65B643-0392-2EA7-5725-F6064531AD18}"/>
              </a:ext>
            </a:extLst>
          </p:cNvPr>
          <p:cNvCxnSpPr>
            <a:cxnSpLocks/>
          </p:cNvCxnSpPr>
          <p:nvPr/>
        </p:nvCxnSpPr>
        <p:spPr>
          <a:xfrm>
            <a:off x="5202891" y="5487036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AB8411A7-15D1-1210-42BB-6DF8DC816614}"/>
              </a:ext>
            </a:extLst>
          </p:cNvPr>
          <p:cNvCxnSpPr>
            <a:cxnSpLocks/>
          </p:cNvCxnSpPr>
          <p:nvPr/>
        </p:nvCxnSpPr>
        <p:spPr>
          <a:xfrm>
            <a:off x="5202890" y="5872516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3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49B8506-1E87-32B3-253E-BD6BF4630A72}"/>
              </a:ext>
            </a:extLst>
          </p:cNvPr>
          <p:cNvSpPr/>
          <p:nvPr/>
        </p:nvSpPr>
        <p:spPr>
          <a:xfrm>
            <a:off x="1662952" y="228897"/>
            <a:ext cx="762001" cy="297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I</a:t>
            </a:r>
            <a:endParaRPr lang="es-ES" dirty="0"/>
          </a:p>
        </p:txBody>
      </p:sp>
      <p:sp>
        <p:nvSpPr>
          <p:cNvPr id="7" name="Diagrama de flujo: operación manual 6">
            <a:extLst>
              <a:ext uri="{FF2B5EF4-FFF2-40B4-BE49-F238E27FC236}">
                <a16:creationId xmlns:a16="http://schemas.microsoft.com/office/drawing/2014/main" id="{1E465150-E2C8-359C-1B92-96A6F01C1EC5}"/>
              </a:ext>
            </a:extLst>
          </p:cNvPr>
          <p:cNvSpPr/>
          <p:nvPr/>
        </p:nvSpPr>
        <p:spPr>
          <a:xfrm rot="5400000">
            <a:off x="1910053" y="1405962"/>
            <a:ext cx="457196" cy="870698"/>
          </a:xfrm>
          <a:prstGeom prst="flowChartManualOpe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Diagrama de flujo: pantalla 8">
            <a:extLst>
              <a:ext uri="{FF2B5EF4-FFF2-40B4-BE49-F238E27FC236}">
                <a16:creationId xmlns:a16="http://schemas.microsoft.com/office/drawing/2014/main" id="{55560669-9558-2876-1282-69C10846624B}"/>
              </a:ext>
            </a:extLst>
          </p:cNvPr>
          <p:cNvSpPr/>
          <p:nvPr/>
        </p:nvSpPr>
        <p:spPr>
          <a:xfrm>
            <a:off x="1111627" y="743421"/>
            <a:ext cx="2214280" cy="803679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3521 w 10000"/>
              <a:gd name="connsiteY1" fmla="*/ 3125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3521" y="3125"/>
                </a:lnTo>
                <a:lnTo>
                  <a:pt x="8333" y="0"/>
                </a:lnTo>
                <a:cubicBezTo>
                  <a:pt x="9254" y="0"/>
                  <a:pt x="10000" y="2239"/>
                  <a:pt x="10000" y="5000"/>
                </a:cubicBezTo>
                <a:cubicBezTo>
                  <a:pt x="10000" y="7761"/>
                  <a:pt x="9254" y="10000"/>
                  <a:pt x="8333" y="10000"/>
                </a:cubicBezTo>
                <a:lnTo>
                  <a:pt x="3455" y="7125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Introduce los números a operar: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CEE0EA1-A970-ABD7-DEC6-377E94CED4A7}"/>
              </a:ext>
            </a:extLst>
          </p:cNvPr>
          <p:cNvSpPr txBox="1"/>
          <p:nvPr/>
        </p:nvSpPr>
        <p:spPr>
          <a:xfrm>
            <a:off x="1783423" y="1696519"/>
            <a:ext cx="710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n1, n2</a:t>
            </a:r>
          </a:p>
        </p:txBody>
      </p:sp>
      <p:sp>
        <p:nvSpPr>
          <p:cNvPr id="21" name="Diagrama de flujo: pantalla 8">
            <a:extLst>
              <a:ext uri="{FF2B5EF4-FFF2-40B4-BE49-F238E27FC236}">
                <a16:creationId xmlns:a16="http://schemas.microsoft.com/office/drawing/2014/main" id="{58AFC3B8-724C-D593-6283-A038BC1D75C0}"/>
              </a:ext>
            </a:extLst>
          </p:cNvPr>
          <p:cNvSpPr/>
          <p:nvPr/>
        </p:nvSpPr>
        <p:spPr>
          <a:xfrm>
            <a:off x="3780455" y="3665396"/>
            <a:ext cx="3182470" cy="1497151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3521 w 10000"/>
              <a:gd name="connsiteY1" fmla="*/ 3125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3521" y="3125"/>
                </a:lnTo>
                <a:lnTo>
                  <a:pt x="8333" y="0"/>
                </a:lnTo>
                <a:cubicBezTo>
                  <a:pt x="9254" y="0"/>
                  <a:pt x="10000" y="2239"/>
                  <a:pt x="10000" y="5000"/>
                </a:cubicBezTo>
                <a:cubicBezTo>
                  <a:pt x="10000" y="7761"/>
                  <a:pt x="9254" y="10000"/>
                  <a:pt x="8333" y="10000"/>
                </a:cubicBezTo>
                <a:lnTo>
                  <a:pt x="3455" y="7125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“Suma: ”+suma+”. Resta: “+resta+</a:t>
            </a:r>
          </a:p>
          <a:p>
            <a:pPr algn="ctr"/>
            <a:r>
              <a:rPr lang="es-ES" sz="1100" dirty="0"/>
              <a:t>”. Multiplicación: “+</a:t>
            </a:r>
            <a:r>
              <a:rPr lang="es-ES" sz="1100" dirty="0" err="1"/>
              <a:t>mult</a:t>
            </a:r>
            <a:r>
              <a:rPr lang="es-ES" sz="1100" dirty="0"/>
              <a:t>+”. No se puede dividir siendo 0 el denominador“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3BC786E-3C2C-48F5-0C20-860767F6564E}"/>
              </a:ext>
            </a:extLst>
          </p:cNvPr>
          <p:cNvCxnSpPr>
            <a:stCxn id="4" idx="4"/>
          </p:cNvCxnSpPr>
          <p:nvPr/>
        </p:nvCxnSpPr>
        <p:spPr>
          <a:xfrm flipH="1">
            <a:off x="2043952" y="526029"/>
            <a:ext cx="1" cy="47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A05DE55-4452-04F0-8EFC-3BF351A990CE}"/>
              </a:ext>
            </a:extLst>
          </p:cNvPr>
          <p:cNvCxnSpPr>
            <a:cxnSpLocks/>
          </p:cNvCxnSpPr>
          <p:nvPr/>
        </p:nvCxnSpPr>
        <p:spPr>
          <a:xfrm>
            <a:off x="2043953" y="1353671"/>
            <a:ext cx="0" cy="3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3ACE3C66-0009-28AE-FDBA-2F63BD0BC2F5}"/>
              </a:ext>
            </a:extLst>
          </p:cNvPr>
          <p:cNvSpPr/>
          <p:nvPr/>
        </p:nvSpPr>
        <p:spPr>
          <a:xfrm>
            <a:off x="1578356" y="2232894"/>
            <a:ext cx="1245518" cy="393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suma=(n1)+(n2)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16C0935-7F6D-8E89-B9FE-5DA9D23AB1FD}"/>
              </a:ext>
            </a:extLst>
          </p:cNvPr>
          <p:cNvCxnSpPr>
            <a:cxnSpLocks/>
          </p:cNvCxnSpPr>
          <p:nvPr/>
        </p:nvCxnSpPr>
        <p:spPr>
          <a:xfrm>
            <a:off x="2043952" y="2004296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BF118A4-59D4-8826-224A-7E1EE1698778}"/>
              </a:ext>
            </a:extLst>
          </p:cNvPr>
          <p:cNvSpPr/>
          <p:nvPr/>
        </p:nvSpPr>
        <p:spPr>
          <a:xfrm>
            <a:off x="1578356" y="2852204"/>
            <a:ext cx="1245518" cy="393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resta=(n1)-(n2)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EE210F4-E0E5-2C9D-130C-B9E2CC674441}"/>
              </a:ext>
            </a:extLst>
          </p:cNvPr>
          <p:cNvCxnSpPr>
            <a:cxnSpLocks/>
          </p:cNvCxnSpPr>
          <p:nvPr/>
        </p:nvCxnSpPr>
        <p:spPr>
          <a:xfrm>
            <a:off x="2043952" y="2626705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9068212-A335-2DD4-1885-01D4913656A2}"/>
              </a:ext>
            </a:extLst>
          </p:cNvPr>
          <p:cNvSpPr/>
          <p:nvPr/>
        </p:nvSpPr>
        <p:spPr>
          <a:xfrm>
            <a:off x="1564909" y="3456248"/>
            <a:ext cx="1245518" cy="393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mult</a:t>
            </a:r>
            <a:r>
              <a:rPr lang="es-ES" sz="1200" dirty="0"/>
              <a:t>=(n1)*(n2)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0290FDE-6C7D-B5EF-6B5B-8BF198C29B0E}"/>
              </a:ext>
            </a:extLst>
          </p:cNvPr>
          <p:cNvSpPr/>
          <p:nvPr/>
        </p:nvSpPr>
        <p:spPr>
          <a:xfrm>
            <a:off x="252444" y="4894620"/>
            <a:ext cx="1307982" cy="393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division</a:t>
            </a:r>
            <a:r>
              <a:rPr lang="es-ES" sz="1200" dirty="0"/>
              <a:t>=(n1)/(n2)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0438D0E-23F7-4416-240E-D9E2D7AB76C7}"/>
              </a:ext>
            </a:extLst>
          </p:cNvPr>
          <p:cNvCxnSpPr>
            <a:cxnSpLocks/>
          </p:cNvCxnSpPr>
          <p:nvPr/>
        </p:nvCxnSpPr>
        <p:spPr>
          <a:xfrm>
            <a:off x="2043952" y="3246015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F1109F2-005A-B948-84AB-844804063428}"/>
              </a:ext>
            </a:extLst>
          </p:cNvPr>
          <p:cNvCxnSpPr>
            <a:cxnSpLocks/>
          </p:cNvCxnSpPr>
          <p:nvPr/>
        </p:nvCxnSpPr>
        <p:spPr>
          <a:xfrm>
            <a:off x="2043952" y="3850059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mbo 31">
            <a:extLst>
              <a:ext uri="{FF2B5EF4-FFF2-40B4-BE49-F238E27FC236}">
                <a16:creationId xmlns:a16="http://schemas.microsoft.com/office/drawing/2014/main" id="{6DD1B140-52D4-8264-1A7A-2F493953FF02}"/>
              </a:ext>
            </a:extLst>
          </p:cNvPr>
          <p:cNvSpPr/>
          <p:nvPr/>
        </p:nvSpPr>
        <p:spPr>
          <a:xfrm>
            <a:off x="700926" y="4090124"/>
            <a:ext cx="2686052" cy="6477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n2 == 0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AF128A41-CA74-57AF-620D-91CB4BA1F9DD}"/>
              </a:ext>
            </a:extLst>
          </p:cNvPr>
          <p:cNvCxnSpPr>
            <a:cxnSpLocks/>
          </p:cNvCxnSpPr>
          <p:nvPr/>
        </p:nvCxnSpPr>
        <p:spPr>
          <a:xfrm rot="5400000">
            <a:off x="3588836" y="4222355"/>
            <a:ext cx="0" cy="38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9026535-4D59-A177-D0A5-45F98115192E}"/>
              </a:ext>
            </a:extLst>
          </p:cNvPr>
          <p:cNvCxnSpPr>
            <a:cxnSpLocks/>
          </p:cNvCxnSpPr>
          <p:nvPr/>
        </p:nvCxnSpPr>
        <p:spPr>
          <a:xfrm>
            <a:off x="700926" y="4413973"/>
            <a:ext cx="0" cy="47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8C87EA9-24A6-BBCF-57EF-4090675C913E}"/>
              </a:ext>
            </a:extLst>
          </p:cNvPr>
          <p:cNvSpPr txBox="1"/>
          <p:nvPr/>
        </p:nvSpPr>
        <p:spPr>
          <a:xfrm>
            <a:off x="3442034" y="4106195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</a:t>
            </a:r>
          </a:p>
        </p:txBody>
      </p:sp>
      <p:sp>
        <p:nvSpPr>
          <p:cNvPr id="49" name="Diagrama de flujo: pantalla 8">
            <a:extLst>
              <a:ext uri="{FF2B5EF4-FFF2-40B4-BE49-F238E27FC236}">
                <a16:creationId xmlns:a16="http://schemas.microsoft.com/office/drawing/2014/main" id="{BA71AE22-0424-374C-21E1-A2775B41AE54}"/>
              </a:ext>
            </a:extLst>
          </p:cNvPr>
          <p:cNvSpPr/>
          <p:nvPr/>
        </p:nvSpPr>
        <p:spPr>
          <a:xfrm>
            <a:off x="336327" y="5180851"/>
            <a:ext cx="3252509" cy="1356292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3521 w 10000"/>
              <a:gd name="connsiteY1" fmla="*/ 3125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3521" y="3125"/>
                </a:lnTo>
                <a:lnTo>
                  <a:pt x="8333" y="0"/>
                </a:lnTo>
                <a:cubicBezTo>
                  <a:pt x="9254" y="0"/>
                  <a:pt x="10000" y="2239"/>
                  <a:pt x="10000" y="5000"/>
                </a:cubicBezTo>
                <a:cubicBezTo>
                  <a:pt x="10000" y="7761"/>
                  <a:pt x="9254" y="10000"/>
                  <a:pt x="8333" y="10000"/>
                </a:cubicBezTo>
                <a:lnTo>
                  <a:pt x="3455" y="7125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“Suma: ”+suma+”. Resta: “+resta+</a:t>
            </a:r>
          </a:p>
          <a:p>
            <a:pPr algn="ctr"/>
            <a:r>
              <a:rPr lang="es-ES" sz="1100" dirty="0"/>
              <a:t>”. Multiplicación: “+</a:t>
            </a:r>
            <a:r>
              <a:rPr lang="es-ES" sz="1100" dirty="0" err="1"/>
              <a:t>mult</a:t>
            </a:r>
            <a:r>
              <a:rPr lang="es-ES" sz="1100" dirty="0"/>
              <a:t>+”. División: “+división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18BFA6A-EFBE-1BC9-2EB9-DE4CD3E35F6C}"/>
              </a:ext>
            </a:extLst>
          </p:cNvPr>
          <p:cNvCxnSpPr>
            <a:cxnSpLocks/>
          </p:cNvCxnSpPr>
          <p:nvPr/>
        </p:nvCxnSpPr>
        <p:spPr>
          <a:xfrm>
            <a:off x="711570" y="5288431"/>
            <a:ext cx="0" cy="47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0B67153-4E0C-AE80-DFC5-7B3FF80FC587}"/>
              </a:ext>
            </a:extLst>
          </p:cNvPr>
          <p:cNvCxnSpPr>
            <a:cxnSpLocks/>
          </p:cNvCxnSpPr>
          <p:nvPr/>
        </p:nvCxnSpPr>
        <p:spPr>
          <a:xfrm rot="5400000">
            <a:off x="7164784" y="4222353"/>
            <a:ext cx="0" cy="38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B91E9C2-3700-3AE7-0524-68CADB719664}"/>
              </a:ext>
            </a:extLst>
          </p:cNvPr>
          <p:cNvCxnSpPr>
            <a:cxnSpLocks/>
          </p:cNvCxnSpPr>
          <p:nvPr/>
        </p:nvCxnSpPr>
        <p:spPr>
          <a:xfrm rot="5400000">
            <a:off x="3780454" y="5667379"/>
            <a:ext cx="0" cy="38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B75E0957-2036-53B0-C7DF-FC57B7D69AC1}"/>
              </a:ext>
            </a:extLst>
          </p:cNvPr>
          <p:cNvSpPr/>
          <p:nvPr/>
        </p:nvSpPr>
        <p:spPr>
          <a:xfrm>
            <a:off x="7366643" y="4265405"/>
            <a:ext cx="762001" cy="297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8999FD59-26CA-DF53-B1DC-3DA031DF048F}"/>
              </a:ext>
            </a:extLst>
          </p:cNvPr>
          <p:cNvSpPr/>
          <p:nvPr/>
        </p:nvSpPr>
        <p:spPr>
          <a:xfrm>
            <a:off x="3972073" y="5710431"/>
            <a:ext cx="762001" cy="297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2667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49B8506-1E87-32B3-253E-BD6BF4630A72}"/>
              </a:ext>
            </a:extLst>
          </p:cNvPr>
          <p:cNvSpPr/>
          <p:nvPr/>
        </p:nvSpPr>
        <p:spPr>
          <a:xfrm>
            <a:off x="1662952" y="228897"/>
            <a:ext cx="762001" cy="297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I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AC15703-C35A-F181-6772-6D882B8EC518}"/>
              </a:ext>
            </a:extLst>
          </p:cNvPr>
          <p:cNvSpPr/>
          <p:nvPr/>
        </p:nvSpPr>
        <p:spPr>
          <a:xfrm>
            <a:off x="1360669" y="2170278"/>
            <a:ext cx="1886522" cy="393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conversion</a:t>
            </a:r>
            <a:r>
              <a:rPr lang="es-ES" sz="1200" dirty="0"/>
              <a:t>= </a:t>
            </a:r>
            <a:r>
              <a:rPr lang="es-ES" sz="1200" dirty="0" err="1"/>
              <a:t>dis</a:t>
            </a:r>
            <a:r>
              <a:rPr lang="es-ES" sz="1200" dirty="0"/>
              <a:t>*1852</a:t>
            </a:r>
          </a:p>
        </p:txBody>
      </p:sp>
      <p:sp>
        <p:nvSpPr>
          <p:cNvPr id="7" name="Diagrama de flujo: operación manual 6">
            <a:extLst>
              <a:ext uri="{FF2B5EF4-FFF2-40B4-BE49-F238E27FC236}">
                <a16:creationId xmlns:a16="http://schemas.microsoft.com/office/drawing/2014/main" id="{1E465150-E2C8-359C-1B92-96A6F01C1EC5}"/>
              </a:ext>
            </a:extLst>
          </p:cNvPr>
          <p:cNvSpPr/>
          <p:nvPr/>
        </p:nvSpPr>
        <p:spPr>
          <a:xfrm rot="5400000">
            <a:off x="1783979" y="1458549"/>
            <a:ext cx="457196" cy="582706"/>
          </a:xfrm>
          <a:prstGeom prst="flowChartManualOpe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Diagrama de flujo: pantalla 8">
            <a:extLst>
              <a:ext uri="{FF2B5EF4-FFF2-40B4-BE49-F238E27FC236}">
                <a16:creationId xmlns:a16="http://schemas.microsoft.com/office/drawing/2014/main" id="{55560669-9558-2876-1282-69C10846624B}"/>
              </a:ext>
            </a:extLst>
          </p:cNvPr>
          <p:cNvSpPr/>
          <p:nvPr/>
        </p:nvSpPr>
        <p:spPr>
          <a:xfrm>
            <a:off x="1152527" y="700918"/>
            <a:ext cx="2864223" cy="952248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3521 w 10000"/>
              <a:gd name="connsiteY1" fmla="*/ 3125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3521" y="3125"/>
                </a:lnTo>
                <a:lnTo>
                  <a:pt x="8333" y="0"/>
                </a:lnTo>
                <a:cubicBezTo>
                  <a:pt x="9254" y="0"/>
                  <a:pt x="10000" y="2239"/>
                  <a:pt x="10000" y="5000"/>
                </a:cubicBezTo>
                <a:cubicBezTo>
                  <a:pt x="10000" y="7761"/>
                  <a:pt x="9254" y="10000"/>
                  <a:pt x="8333" y="10000"/>
                </a:cubicBezTo>
                <a:lnTo>
                  <a:pt x="3455" y="7125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Introduzca la distancia (en millas marinas):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CEE0EA1-A970-ABD7-DEC6-377E94CED4A7}"/>
              </a:ext>
            </a:extLst>
          </p:cNvPr>
          <p:cNvSpPr txBox="1"/>
          <p:nvPr/>
        </p:nvSpPr>
        <p:spPr>
          <a:xfrm>
            <a:off x="1864660" y="1557254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dis</a:t>
            </a:r>
            <a:endParaRPr lang="es-ES" sz="1400" dirty="0"/>
          </a:p>
        </p:txBody>
      </p:sp>
      <p:sp>
        <p:nvSpPr>
          <p:cNvPr id="23" name="Diagrama de flujo: pantalla 8">
            <a:extLst>
              <a:ext uri="{FF2B5EF4-FFF2-40B4-BE49-F238E27FC236}">
                <a16:creationId xmlns:a16="http://schemas.microsoft.com/office/drawing/2014/main" id="{8BD2D1C3-A528-4FF4-0852-1300AC239627}"/>
              </a:ext>
            </a:extLst>
          </p:cNvPr>
          <p:cNvSpPr/>
          <p:nvPr/>
        </p:nvSpPr>
        <p:spPr>
          <a:xfrm>
            <a:off x="1240423" y="2841343"/>
            <a:ext cx="1886522" cy="1223980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3521 w 10000"/>
              <a:gd name="connsiteY1" fmla="*/ 3125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3455 w 10000"/>
              <a:gd name="connsiteY5" fmla="*/ 7125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3521" y="3125"/>
                </a:lnTo>
                <a:lnTo>
                  <a:pt x="8333" y="0"/>
                </a:lnTo>
                <a:cubicBezTo>
                  <a:pt x="9254" y="0"/>
                  <a:pt x="10000" y="2239"/>
                  <a:pt x="10000" y="5000"/>
                </a:cubicBezTo>
                <a:cubicBezTo>
                  <a:pt x="10000" y="7761"/>
                  <a:pt x="9254" y="10000"/>
                  <a:pt x="8333" y="10000"/>
                </a:cubicBezTo>
                <a:lnTo>
                  <a:pt x="3455" y="7125"/>
                </a:lnTo>
                <a:lnTo>
                  <a:pt x="0" y="500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“La distancia es=  ”+</a:t>
            </a:r>
            <a:r>
              <a:rPr lang="es-ES" sz="1200" dirty="0" err="1"/>
              <a:t>conversion</a:t>
            </a:r>
            <a:r>
              <a:rPr lang="es-ES" sz="1200" dirty="0"/>
              <a:t>+” metros.”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659BAF8-0FA3-0337-AFB5-746478BDDA2F}"/>
              </a:ext>
            </a:extLst>
          </p:cNvPr>
          <p:cNvSpPr/>
          <p:nvPr/>
        </p:nvSpPr>
        <p:spPr>
          <a:xfrm>
            <a:off x="1662952" y="3979186"/>
            <a:ext cx="762001" cy="297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3BC786E-3C2C-48F5-0C20-860767F6564E}"/>
              </a:ext>
            </a:extLst>
          </p:cNvPr>
          <p:cNvCxnSpPr>
            <a:stCxn id="4" idx="4"/>
          </p:cNvCxnSpPr>
          <p:nvPr/>
        </p:nvCxnSpPr>
        <p:spPr>
          <a:xfrm flipH="1">
            <a:off x="2043952" y="526029"/>
            <a:ext cx="1" cy="47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A05DE55-4452-04F0-8EFC-3BF351A990CE}"/>
              </a:ext>
            </a:extLst>
          </p:cNvPr>
          <p:cNvCxnSpPr>
            <a:cxnSpLocks/>
          </p:cNvCxnSpPr>
          <p:nvPr/>
        </p:nvCxnSpPr>
        <p:spPr>
          <a:xfrm>
            <a:off x="2025292" y="1368904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AB8411A7-15D1-1210-42BB-6DF8DC816614}"/>
              </a:ext>
            </a:extLst>
          </p:cNvPr>
          <p:cNvCxnSpPr>
            <a:cxnSpLocks/>
          </p:cNvCxnSpPr>
          <p:nvPr/>
        </p:nvCxnSpPr>
        <p:spPr>
          <a:xfrm>
            <a:off x="2031030" y="3760507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0604ADDA-138C-27F9-CC4C-B7C986AE6DB3}"/>
              </a:ext>
            </a:extLst>
          </p:cNvPr>
          <p:cNvCxnSpPr>
            <a:cxnSpLocks/>
          </p:cNvCxnSpPr>
          <p:nvPr/>
        </p:nvCxnSpPr>
        <p:spPr>
          <a:xfrm>
            <a:off x="2027121" y="1943808"/>
            <a:ext cx="0" cy="21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307812A-BFF4-5425-55C4-6B992EC8422D}"/>
              </a:ext>
            </a:extLst>
          </p:cNvPr>
          <p:cNvCxnSpPr>
            <a:cxnSpLocks/>
          </p:cNvCxnSpPr>
          <p:nvPr/>
        </p:nvCxnSpPr>
        <p:spPr>
          <a:xfrm>
            <a:off x="2025292" y="2564089"/>
            <a:ext cx="0" cy="60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06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205</Words>
  <Application>Microsoft Office PowerPoint</Application>
  <PresentationFormat>Panorámica</PresentationFormat>
  <Paragraphs>53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Perez Pereira</dc:creator>
  <cp:lastModifiedBy>Gabriel Perez Pereira</cp:lastModifiedBy>
  <cp:revision>2</cp:revision>
  <dcterms:created xsi:type="dcterms:W3CDTF">2022-09-21T18:25:45Z</dcterms:created>
  <dcterms:modified xsi:type="dcterms:W3CDTF">2022-09-21T18:33:46Z</dcterms:modified>
</cp:coreProperties>
</file>