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Marcos Paulo Pereira Da Silva" initials="MPP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08-16T21:26:08.755" idx="1">
    <p:pos x="3232" y="944"/>
    <p:text>Complementar
Usuário Convidado
Atualizado</p:text>
    <p:extLst>
      <p:ext uri="{C676402C-5697-4E1C-873F-D02D1690AC5C}">
        <p15:threadingInfo xmlns:p15="http://schemas.microsoft.com/office/powerpoint/2012/main" timeZoneBias="18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 Id="rId3" Type="http://schemas.openxmlformats.org/officeDocument/2006/relationships/hyperlink" Target="http://ccsl.ime.usp.br/devops/2019-12-03/desempenho-de-entrega.html" TargetMode="External"/></Relationships>

</file>

<file path=ppt/notesSlides/_rels/notesSlide21.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 Id="rId3" Type="http://schemas.openxmlformats.org/officeDocument/2006/relationships/hyperlink" Target="http://ccsl.ime.usp.br/devops/2019-12-03/desempenho-de-entrega.html" TargetMode="External"/></Relationships>

</file>

<file path=ppt/notesSlides/_rels/notesSlide23.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Um composto de Dev (desenvolvimento) e Ops (operações), o DevOps é a união de pessoas, processos e tecnologias para fornecer continuamente valor aos clientes.</a:t>
            </a:r>
          </a:p>
          <a:p>
            <a:pPr/>
          </a:p>
          <a:p>
            <a:pPr/>
            <a:r>
              <a:t>O que o DevOps significa para as equipes? O DevOps permite que funções anteriormente isoladas – desenvolvimento, operações de TI, engenharia da qualidade e segurança – atuem de forma coordenada e colaborativa para gerar produtos melhores e mais confiáveis. Ao adotar uma cultura de DevOps em conjunto com as práticas e ferramentas de DevOps, as equipes ganham a capacidade de responder melhor às necessidades dos clientes, aumentar a confiança nos aplicativos que constroem e cumprir as metas empresariais mais rapidamente.</a:t>
            </a:r>
          </a:p>
          <a:p>
            <a:pPr/>
          </a:p>
          <a:p>
            <a:pPr/>
            <a:r>
              <a:t>O time de operação em DevOps trabalha desde a concepção do projeto e nos primeiros ciclos de desenvolvimento fornecendo para a equipe de desenvolvimento e testes um ambiente similar ao ambiente de produção para que a aplicação seja desenvolvida e testada antes de estar pronta para a implantação. </a:t>
            </a:r>
          </a:p>
          <a:p>
            <a:pPr/>
          </a:p>
          <a:p>
            <a:pPr/>
            <a:r>
              <a:t>Este ambiente similar evita vários problemas a equipe de operação e desenvolvimento afinando a comunicação entre as equipes, verificando o comportamento da aplicação e facilitando assim o processo para a entrega contínua de software.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O arquiteto de automação é essencial para uma equipe de DevOps porque DevOps trata de automação de sistemas. É responsabilidade do arquiteto de automação criar processos que usem automação para ajudar a reduzir as tarefas manuais. Eles são responsáveis por criar um processo mais eficiente e encontrar as ferramentas certas para usar e integrar em um modelo de DevOps.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p>
          <a:p>
            <a:pPr/>
            <a:r>
              <a:t>O desenvolvedor de software é o construtor do produto. Eles são os responsáveis por escrever o código e, em uma configuração de DevOps, o desenvolvedor também executa o teste de unidade e a implantação, bem como o monitoramento contínuo. Esta é uma função um pouco mais expandida em comparação com o desenvolvedor tradicional, que estava mais preocupado em apenas escrever código.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r>
              <a:t>O Expert Assurance Expert segue as linhas de garantia de qualidade, mas está amplamente vinculado à experiência do cliente e sua simplicidade em termos de uso. O Especialista em Garantia de Experiência, ou XA, é a pessoa responsável por criar uma experiência de usuário tranquila do produto final. Pense no XA como um defensor do cliente. Eles estão garantindo que o produto final não apenas funcione corretamente e tenha os recursos certos, mas também que seja fácil de usar.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O Engenheiro de Segurança e Conformidade (SCE) é a pessoa responsável pela segurança geral do sistema. </a:t>
            </a:r>
          </a:p>
          <a:p>
            <a:pPr/>
            <a:r>
              <a:t>No DevOps, o SCE trabalha junto com o desenvolvimento e é capaz de integrar suas recomendações de segurança enquanto o produto está sendo construído, e não durante a pós-produção. </a:t>
            </a:r>
          </a:p>
          <a:p>
            <a:pPr/>
            <a:r>
              <a:t>Eles trabalham em estreita colaboração com todos os departamentos e funções para garantir que a empresa esteja segura com seus dados e esteja em conformidade com os requisitos necessários.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O desempenho de entrega combina três métricas: frequênciade implantação, tempo desde o compromisso até a produção etempo para recuperação [17] Ele se correlaciona com o ca- organizacionalcapacidade de atingir ambos os objetivos comerciais (lucratividade,produtividade e participação de mercado) e metas não comerciais(eficácia, eficiência e satisfação do cliente) [18]Usamos essa construção como uma indicação de quão bem-sucedidouma organização está adotando a entrega contínua.Perguntamos a cada participante do nosso estudo sobre cada um dessesmétricas para definir o desempenho de entrega na entrevistanosso contexto.Com base em uma pesquisa com 27.000 respostas, Forsgren etal. [18] aplicou a análise de cluster a essas métricas e dis-cobriu três grupos: Os de alto desempenho foram caracterizadoscomo aqueles com várias implantações por dia, confirma queleva menos de 1 hora para atingir a produção, e os incidentes voltamemparelhado em menos de 1 hora. Implementação de desempenho médiouma vez por semana a uma vez por mês, teve um tempo de commit para a produção entre uma semana e um mês, elevou menos de um dia para reparar incidentes. Baixo desempenhoapresentou as mesmas características dos médiospara frequência de implantação e tempo de commit para proprodução, mas leva entre um dia e uma semana para consertarincidentes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Com departamentos isolados, desenvolvedores e infra-estruturasa equipe de estrutura são segregadas umas das outras, comcomunicação direta entre eles. Atritos ocorrementre os silos, uma vez que os desenvolvedores desejam entregar tanto quantopossível, enquanto as operações visam estabilidade e bloqueio delibrés</a:t>
            </a:r>
          </a:p>
          <a:p>
            <a:pPr/>
            <a:r>
              <a:t> Desenvolvedores e operadores têm bem definidos e papéis diferenciados; </a:t>
            </a:r>
          </a:p>
          <a:p>
            <a:pPr/>
            <a:r>
              <a:t> Cada departamento é guiado por seus próprios interessesests, buscando otimização local em vez de operação globaltimização, um padrão antigo e problemático </a:t>
            </a:r>
          </a:p>
          <a:p>
            <a:pPr/>
            <a:r>
              <a:t> Os desenvolvedores têm consciência mínima do queacontece na produção </a:t>
            </a:r>
          </a:p>
          <a:p>
            <a:pPr/>
            <a:r>
              <a:t> Os desenvolvedores muitas vezes negligenciam a reconstrução dos requisitos não funcionais (NFRs), especialmente segurança </a:t>
            </a:r>
          </a:p>
          <a:p>
            <a:pPr/>
            <a:r>
              <a:t> Iniciativas de DevOps limitadas, centradas na adoção ferramentas de integração, não melhoram a comunicação e a colaboraçãoentre as equipes  ou espalhar a consciência sobre au-testes automatizados </a:t>
            </a:r>
          </a:p>
          <a:p>
            <a:pPr/>
            <a:r>
              <a:t> As organizações têm menos probabilidade de alcançar alto desempenho de entrega conforme os desenvolvedores precisam burocrático aprovação para implantar aplicativos e evoluir o banco de dadosesquema </a:t>
            </a:r>
          </a:p>
          <a:p>
            <a:pPr/>
            <a:r>
              <a:t> Observamos uma falta de automação de teste adequadaem muitas organizações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defRPr>
                <a:solidFill>
                  <a:srgbClr val="FFFFFF"/>
                </a:solidFill>
              </a:defRPr>
            </a:pPr>
            <a:r>
              <a:t>Observamos que, nas configurações clássicas de DevOps, muitosas práticas fomentam uma cultura de colaboração. Nós vimoso compartilhamento de gerenciamento de banco de dados: equipe de infraestruturacria e ajusta o banco de dados, enquanto os desenvolvedor esescrever consultas e gerenciar o esquema do banco de dados</a:t>
            </a:r>
          </a:p>
          <a:p>
            <a:pPr>
              <a:defRPr>
                <a:solidFill>
                  <a:srgbClr val="FFFFFF"/>
                </a:solidFill>
              </a:defRPr>
            </a:pPr>
            <a:r>
              <a:t>→ As funções permanecem bem definidas, e apesar da colaboraçãoração em algumas atividades, geralmente não há conflitossobre quem é responsável por cada tarefa.</a:t>
            </a:r>
          </a:p>
          <a:p>
            <a:pPr>
              <a:defRPr>
                <a:solidFill>
                  <a:srgbClr val="FFFFFF"/>
                </a:solidFill>
              </a:defRPr>
            </a:pPr>
            <a:r>
              <a:t>→ Os desenvolvedores se sentem aliviados quando podem contar com a equipe de infraestrutura </a:t>
            </a:r>
          </a:p>
          <a:p>
            <a:pPr>
              <a:defRPr>
                <a:solidFill>
                  <a:srgbClr val="FFFFFF"/>
                </a:solidFill>
              </a:defRPr>
            </a:pPr>
            <a:r>
              <a:t>→ Nesta estrutura, o sucesso do projeto depende do alinhamento dos diferentes departamentos, que não étrivial de alcançar</a:t>
            </a:r>
          </a:p>
          <a:p>
            <a:pPr>
              <a:defRPr>
                <a:solidFill>
                  <a:srgbClr val="FFFFFF"/>
                </a:solidFill>
              </a:defRPr>
            </a:pPr>
            <a:r>
              <a:t>.→ Equipes de desenvolvimento e infraestrutura compartilham Responsabilidades do </a:t>
            </a:r>
          </a:p>
          <a:p>
            <a:pPr>
              <a:defRPr>
                <a:solidFill>
                  <a:srgbClr val="FFFFFF"/>
                </a:solidFill>
              </a:defRPr>
            </a:pPr>
            <a:r>
              <a:t>→ Normalmente, o pessoal de infraestrutura é a frentel linha de monitoramento de rastreamento e tratamento de incidentesNo entanto, se necessário, os desenvolvedores são convocados e colaboram</a:t>
            </a:r>
          </a:p>
          <a:p>
            <a:pPr>
              <a:defRPr>
                <a:solidFill>
                  <a:srgbClr val="FFFFFF"/>
                </a:solidFill>
              </a:defRPr>
            </a:pPr>
            <a:r>
              <a:t>→ um trabalho de equipe DevOps bem executado-como um comitê de decisões estratégicas - um fórum paraa liderança de diferentes departamentos. Nós também encontramosGrupos de DevOps trabalhando como guildas (# I4, # </a:t>
            </a:r>
          </a:p>
          <a:p>
            <a:pPr>
              <a:defRPr>
                <a:solidFill>
                  <a:srgbClr val="FFFFFF"/>
                </a:solidFill>
              </a:defRPr>
            </a:pPr>
            <a:r>
              <a:t>→ Colaboração e automação de entrega, val-ues do movimento DevOps, não são suficientes para alcançaralto desempenho de entrega. De 10 DevOps clássicos ou-ganizações que não estão em transição de ou para outras estruturas,apenas três apresentaram alto desempenho de entrega (Tabela 3)Uma possível razão é a falta de automação de teste adequada(# I22, # I36) [41] Outra limitação para o desempenho de entregamance é a adoção de janelas de lançamento (# I11, # I31,# I14, # I36), que buscam mitigar o risco de implantação porrestringindo a entrega de software a intervalos de tempo periódicos. Lançamentojanelas são adotadas considerando-se o maciçonúmero de usuários (# I31) ou o sistema financeiro crítico-ity (# I36). janelas de lançamento também pode resultar de frágilarquiteturas (# I37) ou o estilo arquitetônico de monólito(# I11) uma vez que qualquer implantação tem um risco aumentado de af-afetando todo o sistema</a:t>
            </a:r>
          </a:p>
          <a:p>
            <a:pPr>
              <a:defRPr>
                <a:solidFill>
                  <a:srgbClr val="FFFFFF"/>
                </a:solidFill>
              </a:defRPr>
            </a:pPr>
            <a:r>
              <a:t>Infra como colaborador de desenvolvimento. O infraa equipe de estrutura contribui para o código do aplicativo para op-otimizar o desempenho, a confiabilidade, a estabilidade do sistema edisponibilidade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defRPr>
                <a:solidFill>
                  <a:srgbClr val="FFFFFF"/>
                </a:solidFill>
              </a:defRPr>
            </a:pPr>
            <a:r>
              <a:t>Em nosso contexto, uma equipe multifuncional respondecapacidade para desenvolvimento de software e infraestruturagestão.</a:t>
            </a:r>
          </a:p>
          <a:p>
            <a:pPr>
              <a:defRPr>
                <a:solidFill>
                  <a:srgbClr val="FFFFFF"/>
                </a:solidFill>
              </a:defRPr>
            </a:pPr>
            <a:r>
              <a:t>Independência entre as equipes pode levar a errosalinhament</a:t>
            </a:r>
          </a:p>
          <a:p>
            <a:pPr>
              <a:defRPr>
                <a:solidFill>
                  <a:srgbClr val="FFFFFF"/>
                </a:solidFill>
              </a:defRPr>
            </a:pPr>
            <a:r>
              <a:t> É difícil garantir que uma equipe tenha todo o necessáriohabilidades essenciais.</a:t>
            </a:r>
          </a:p>
          <a:p>
            <a:pPr>
              <a:defRPr>
                <a:solidFill>
                  <a:srgbClr val="FFFFFF"/>
                </a:solidFill>
              </a:defRPr>
            </a:pPr>
            <a:r>
              <a:t>Esperávamos que equipes multifuncionais também fornecessemmuito tempo ocioso para especialistas, ao contrário de centralizadopools de especialização</a:t>
            </a:r>
          </a:p>
          <a:p>
            <a:pPr>
              <a:defRPr>
                <a:solidFill>
                  <a:srgbClr val="FFFFFF"/>
                </a:solidFill>
              </a:defRPr>
            </a:pPr>
            <a:r>
              <a:t> maioria das equipes multifuncionais que inter-vistos estavam em pequenas organizações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Shape 416"/>
          <p:cNvSpPr/>
          <p:nvPr>
            <p:ph type="sldImg"/>
          </p:nvPr>
        </p:nvSpPr>
        <p:spPr>
          <a:prstGeom prst="rect">
            <a:avLst/>
          </a:prstGeom>
        </p:spPr>
        <p:txBody>
          <a:bodyPr/>
          <a:lstStyle/>
          <a:p>
            <a:pPr/>
          </a:p>
        </p:txBody>
      </p:sp>
      <p:sp>
        <p:nvSpPr>
          <p:cNvPr id="417" name="Shape 417"/>
          <p:cNvSpPr/>
          <p:nvPr>
            <p:ph type="body" sz="quarter" idx="1"/>
          </p:nvPr>
        </p:nvSpPr>
        <p:spPr>
          <a:prstGeom prst="rect">
            <a:avLst/>
          </a:prstGeom>
        </p:spPr>
        <p:txBody>
          <a:bodyPr/>
          <a:lstStyle/>
          <a:p>
            <a:pPr>
              <a:defRPr>
                <a:solidFill>
                  <a:srgbClr val="FFFFFF"/>
                </a:solidFill>
              </a:defRPr>
            </a:pPr>
            <a:r>
              <a:t>As equipes de plataforma são equipes de infraestrutura que fornecemserviços de infraestrutura altamente automatizados que podem ser autônomosatendidos por desenvolvedores para implantação de aplicativos. Oa equipe de infraestrutura não é mais uma “equipe de suporte”;</a:t>
            </a:r>
          </a:p>
          <a:p>
            <a:pPr>
              <a:defRPr>
                <a:solidFill>
                  <a:srgbClr val="FFFFFF"/>
                </a:solidFill>
              </a:defRPr>
            </a:pPr>
            <a:r>
              <a:t>As equipes de produto são totalmente responsáveis ​​pelorequisitos não funcionais de seus serviços. Elassão os primeiros a serem chamados quando há um incidente,que é escalado para o pessoal de infraestrutura apenas se oproblema está relacionado a um serviço de infraestrutura</a:t>
            </a:r>
          </a:p>
          <a:p>
            <a:pPr>
              <a:defRPr>
                <a:solidFill>
                  <a:srgbClr val="FFFFFF"/>
                </a:solidFill>
              </a:defRPr>
            </a:pPr>
            <a:r>
              <a:t>Embora a equipe de produto responda totalmentesível para NFRs de seus serviços, não é uma carga significativaden que os desenvolvedores tentam recusar </a:t>
            </a:r>
          </a:p>
          <a:p>
            <a:pPr>
              <a:defRPr>
                <a:solidFill>
                  <a:srgbClr val="FFFFFF"/>
                </a:solidFill>
              </a:defRPr>
            </a:pPr>
            <a:r>
              <a:t>As equipes de produto se separam domembros da equipe da plataforma. Normalmente, a comunicaçãocomunicação entre essas equipes acontece quando os desenvolvedores einfra-estrutura se reúne para resolver incidente</a:t>
            </a:r>
          </a:p>
          <a:p>
            <a:pPr>
              <a:defRPr>
                <a:solidFill>
                  <a:srgbClr val="FFFFFF"/>
                </a:solidFill>
              </a:defRPr>
            </a:pPr>
            <a:r>
              <a:t>A equipe de infraestrutura não é mais solicitadapara tarefas operacionais. As tarefas operacionais são automáticasacasalado pela plataforma</a:t>
            </a:r>
          </a:p>
          <a:p>
            <a:pPr>
              <a:defRPr>
                <a:solidFill>
                  <a:srgbClr val="FFFFFF"/>
                </a:solidFill>
              </a:defRPr>
            </a:pPr>
            <a:r>
              <a:t>A plataforma pode não ser suficiente para lidar comrequisitos particulares</a:t>
            </a:r>
          </a:p>
          <a:p>
            <a:pPr>
              <a:defRPr>
                <a:solidFill>
                  <a:srgbClr val="FFFFFF"/>
                </a:solidFill>
              </a:defRPr>
            </a:pPr>
            <a:r>
              <a:t>Se a organização desenvolve uma nova plataforma para lidarcom suas especificidades, exigirá habilidades de desenvolvimentoda equipe de infraestrutura.</a:t>
            </a:r>
          </a:p>
          <a:p>
            <a:pPr>
              <a:defRPr>
                <a:solidFill>
                  <a:srgbClr val="FFFFFF"/>
                </a:solidFill>
              </a:defRPr>
            </a:pPr>
            <a:r>
              <a:t>equipe da plataforma são de alto desempenho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Shape 502"/>
          <p:cNvSpPr/>
          <p:nvPr>
            <p:ph type="sldImg"/>
          </p:nvPr>
        </p:nvSpPr>
        <p:spPr>
          <a:prstGeom prst="rect">
            <a:avLst/>
          </a:prstGeom>
        </p:spPr>
        <p:txBody>
          <a:bodyPr/>
          <a:lstStyle/>
          <a:p>
            <a:pPr/>
          </a:p>
        </p:txBody>
      </p:sp>
      <p:sp>
        <p:nvSpPr>
          <p:cNvPr id="503" name="Shape 503"/>
          <p:cNvSpPr/>
          <p:nvPr>
            <p:ph type="body" sz="quarter" idx="1"/>
          </p:nvPr>
        </p:nvSpPr>
        <p:spPr>
          <a:prstGeom prst="rect">
            <a:avLst/>
          </a:prstGeom>
        </p:spPr>
        <p:txBody>
          <a:bodyPr/>
          <a:lstStyle/>
          <a:p>
            <a:pPr/>
            <a:r>
              <a:t>Algumas organizações participantes destacaram queequipes uct têm dependências externas com outras equipes,principalmente arquitetura, garantia de qualidade, administração de sistemação, administração de banco de dados, segurança e operação de primeiro níveldependências de ações. Essas dependências geralmente gerambarreiras organizacionais devido à má comunicação e faltade colaboração. Algumas outras organizações, embora elestentei enfrentar essas barreiras organizacionais, ainda mostrarbarreiras culturais principalmente entre desenvolvedores e operadoras(às vezes devido a silos organizacionais anteriores que permanecemcomo vestígios de silos culturais). Organizacional e culturalbarreiras estão relacionadas a silos , que são instanciados como: op-silos de gestão, silos de administração de sistema, silos de segurança, qualidadesilos de garantia, silos de arquitetura e assim por diant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Podemos afirmar que o DevOps pode (e deve) atuar como um agente de mudanças, muito pelo seu desafio de integrar operações e desenvolvimento. Mas, para que isso aconteça, será preciso adquirir muito conhecimento e se atualizar constantemente.</a:t>
            </a:r>
          </a:p>
          <a:p>
            <a:pPr/>
          </a:p>
          <a:p>
            <a:pPr/>
            <a:r>
              <a:t>Equipes que adotam a cultura, as práticas e as ferramentas de DevOps apresentam alto desempenho, criando produtos melhores, com mais rapidez, para maior satisfação do cliente. Esse aumento na colaboração e na produtividade também é essencial para cumprir metas empresariais como as seguintes:</a:t>
            </a: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Shape 539"/>
          <p:cNvSpPr/>
          <p:nvPr>
            <p:ph type="sldImg"/>
          </p:nvPr>
        </p:nvSpPr>
        <p:spPr>
          <a:prstGeom prst="rect">
            <a:avLst/>
          </a:prstGeom>
        </p:spPr>
        <p:txBody>
          <a:bodyPr/>
          <a:lstStyle/>
          <a:p>
            <a:pPr/>
          </a:p>
        </p:txBody>
      </p:sp>
      <p:sp>
        <p:nvSpPr>
          <p:cNvPr id="540" name="Shape 540"/>
          <p:cNvSpPr/>
          <p:nvPr>
            <p:ph type="body" sz="quarter" idx="1"/>
          </p:nvPr>
        </p:nvSpPr>
        <p:spPr>
          <a:prstGeom prst="rect">
            <a:avLst/>
          </a:prstGeom>
        </p:spPr>
        <p:txBody>
          <a:bodyPr/>
          <a:lstStyle/>
          <a:p>
            <a:pPr>
              <a:buSzPct val="100000"/>
              <a:buFont typeface="Arial"/>
              <a:buChar char="•"/>
              <a:defRPr>
                <a:solidFill>
                  <a:srgbClr val="555555"/>
                </a:solidFill>
                <a:latin typeface="Libre Baskerville"/>
                <a:ea typeface="Libre Baskerville"/>
                <a:cs typeface="Libre Baskerville"/>
                <a:sym typeface="Libre Baskerville"/>
              </a:defRPr>
            </a:pPr>
            <a:r>
              <a:t>Os desenvolvedores e operadores têm funções diferentes e bem definidas.</a:t>
            </a:r>
          </a:p>
          <a:p>
            <a:pPr>
              <a:buSzPct val="100000"/>
              <a:buFont typeface="Arial"/>
              <a:buChar char="•"/>
              <a:defRPr>
                <a:solidFill>
                  <a:srgbClr val="555555"/>
                </a:solidFill>
                <a:latin typeface="Libre Baskerville"/>
                <a:ea typeface="Libre Baskerville"/>
                <a:cs typeface="Libre Baskerville"/>
                <a:sym typeface="Libre Baskerville"/>
              </a:defRPr>
            </a:pPr>
            <a:r>
              <a:t>Os desenvolvedores têm uma visão muito limitada do que acontece na produção.</a:t>
            </a:r>
          </a:p>
          <a:p>
            <a:pPr>
              <a:buSzPct val="100000"/>
              <a:buFont typeface="Arial"/>
              <a:buChar char="•"/>
              <a:defRPr>
                <a:solidFill>
                  <a:srgbClr val="555555"/>
                </a:solidFill>
                <a:latin typeface="Libre Baskerville"/>
                <a:ea typeface="Libre Baskerville"/>
                <a:cs typeface="Libre Baskerville"/>
                <a:sym typeface="Libre Baskerville"/>
              </a:defRPr>
            </a:pPr>
            <a:r>
              <a:t>O monitoramento e o tratamento dos incidentes são feitos principalmente pela equipe de infraestrutura.</a:t>
            </a:r>
          </a:p>
          <a:p>
            <a:pPr>
              <a:buSzPct val="100000"/>
              <a:buFont typeface="Arial"/>
              <a:buChar char="•"/>
              <a:defRPr>
                <a:solidFill>
                  <a:srgbClr val="555555"/>
                </a:solidFill>
                <a:latin typeface="Libre Baskerville"/>
                <a:ea typeface="Libre Baskerville"/>
                <a:cs typeface="Libre Baskerville"/>
                <a:sym typeface="Libre Baskerville"/>
              </a:defRPr>
            </a:pPr>
            <a:r>
              <a:t>Os desenvolvedores frequentemente negligenciam os requisitos não funcionais (FNR).</a:t>
            </a:r>
          </a:p>
          <a:p>
            <a:pPr>
              <a:buSzPct val="100000"/>
              <a:buFont typeface="Arial"/>
              <a:buChar char="•"/>
              <a:defRPr>
                <a:solidFill>
                  <a:srgbClr val="555555"/>
                </a:solidFill>
                <a:latin typeface="Libre Baskerville"/>
                <a:ea typeface="Libre Baskerville"/>
                <a:cs typeface="Libre Baskerville"/>
                <a:sym typeface="Libre Baskerville"/>
              </a:defRPr>
            </a:pPr>
            <a:r>
              <a:t>São muitos os conflitos entre os silos, pois cada departamento visa seus próprios interesses, buscando a otimização local, não a otimização global de toda a organização.</a:t>
            </a:r>
          </a:p>
          <a:p>
            <a:pPr>
              <a:buSzPct val="100000"/>
              <a:buFont typeface="Arial"/>
              <a:buChar char="•"/>
              <a:defRPr>
                <a:solidFill>
                  <a:srgbClr val="555555"/>
                </a:solidFill>
                <a:latin typeface="Libre Baskerville"/>
                <a:ea typeface="Libre Baskerville"/>
                <a:cs typeface="Libre Baskerville"/>
                <a:sym typeface="Libre Baskerville"/>
              </a:defRPr>
            </a:pPr>
            <a:r>
              <a:t>As iniciativas de DevOps são centradas na adoção de ferramentas de integração contínua, em vez de melhorar a colaboração entre os silos.</a:t>
            </a:r>
          </a:p>
          <a:p>
            <a:pPr>
              <a:buSzPct val="100000"/>
              <a:buFont typeface="Arial"/>
              <a:buChar char="•"/>
              <a:defRPr>
                <a:solidFill>
                  <a:srgbClr val="555555"/>
                </a:solidFill>
                <a:latin typeface="Libre Baskerville"/>
                <a:ea typeface="Libre Baskerville"/>
                <a:cs typeface="Libre Baskerville"/>
                <a:sym typeface="Libre Baskerville"/>
              </a:defRPr>
            </a:pPr>
            <a:r>
              <a:t>A falta de testes automatizados adequados pode prejudicar o </a:t>
            </a:r>
            <a:r>
              <a:rPr u="sng">
                <a:solidFill>
                  <a:srgbClr val="0563C1"/>
                </a:solidFill>
                <a:uFill>
                  <a:solidFill>
                    <a:srgbClr val="0563C1"/>
                  </a:solidFill>
                </a:uFill>
                <a:hlinkClick r:id="rId3" invalidUrl="" action="" tgtFrame="" tooltip="" history="1" highlightClick="0" endSnd="0"/>
              </a:rPr>
              <a:t>desempenho de entrega</a:t>
            </a:r>
            <a:r>
              <a:t> e a confiabilidade.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lgn="just">
              <a:defRPr>
                <a:solidFill>
                  <a:srgbClr val="555555"/>
                </a:solidFill>
                <a:latin typeface="Libre Baskerville"/>
                <a:ea typeface="Libre Baskerville"/>
                <a:cs typeface="Libre Baskerville"/>
                <a:sym typeface="Libre Baskerville"/>
              </a:defRPr>
            </a:pPr>
            <a:r>
              <a:t>Propriedades centrais:</a:t>
            </a:r>
          </a:p>
          <a:p>
            <a:pPr>
              <a:buSzPct val="100000"/>
              <a:buFont typeface="Arial"/>
              <a:buChar char="•"/>
              <a:defRPr>
                <a:solidFill>
                  <a:srgbClr val="555555"/>
                </a:solidFill>
                <a:latin typeface="Libre Baskerville"/>
                <a:ea typeface="Libre Baskerville"/>
                <a:cs typeface="Libre Baskerville"/>
                <a:sym typeface="Libre Baskerville"/>
              </a:defRPr>
            </a:pPr>
            <a:r>
              <a:t>Existe uma cultura de colaboração e comunicação entre as áreas, que atuam de forma alinhada.</a:t>
            </a:r>
          </a:p>
          <a:p>
            <a:pPr>
              <a:buSzPct val="100000"/>
              <a:buFont typeface="Arial"/>
              <a:buChar char="•"/>
              <a:defRPr>
                <a:solidFill>
                  <a:srgbClr val="555555"/>
                </a:solidFill>
                <a:latin typeface="Libre Baskerville"/>
                <a:ea typeface="Libre Baskerville"/>
                <a:cs typeface="Libre Baskerville"/>
                <a:sym typeface="Libre Baskerville"/>
              </a:defRPr>
            </a:pPr>
            <a:r>
              <a:t>Normalmente, não há conflitos sobre quem é o responsável por cada tarefa.</a:t>
            </a:r>
          </a:p>
          <a:p>
            <a:pPr>
              <a:buSzPct val="100000"/>
              <a:buFont typeface="Arial"/>
              <a:buChar char="•"/>
              <a:defRPr>
                <a:solidFill>
                  <a:srgbClr val="555555"/>
                </a:solidFill>
                <a:latin typeface="Libre Baskerville"/>
                <a:ea typeface="Libre Baskerville"/>
                <a:cs typeface="Libre Baskerville"/>
                <a:sym typeface="Libre Baskerville"/>
              </a:defRPr>
            </a:pPr>
            <a:r>
              <a:t>As responsabilidades sobre RNFs são compartilhadas entre os desenvolvedores e a equipe de infraestrutura.</a:t>
            </a:r>
          </a:p>
          <a:p>
            <a:pPr>
              <a:buSzPct val="100000"/>
              <a:buFont typeface="Arial"/>
              <a:buChar char="•"/>
              <a:defRPr>
                <a:solidFill>
                  <a:srgbClr val="555555"/>
                </a:solidFill>
                <a:latin typeface="Libre Baskerville"/>
                <a:ea typeface="Libre Baskerville"/>
                <a:cs typeface="Libre Baskerville"/>
                <a:sym typeface="Libre Baskerville"/>
              </a:defRPr>
            </a:pPr>
            <a:r>
              <a:t>A equipe de infraestrutura ainda está na linha de frente no monitoramento e tratamento de incidentes.</a:t>
            </a:r>
          </a:p>
          <a:p>
            <a:pPr>
              <a:buSzPct val="100000"/>
              <a:buFont typeface="Arial"/>
              <a:buChar char="•"/>
              <a:defRPr>
                <a:solidFill>
                  <a:srgbClr val="555555"/>
                </a:solidFill>
                <a:latin typeface="Libre Baskerville"/>
                <a:ea typeface="Libre Baskerville"/>
                <a:cs typeface="Libre Baskerville"/>
                <a:sym typeface="Libre Baskerville"/>
              </a:defRPr>
            </a:pPr>
            <a:r>
              <a:t>Enquanto os desenvolvedores se sentem aliviados porque podem contar com a equipe de infraestrutura, o estresse pode persistir em altos níveis para a equipe de infraestrutura.</a:t>
            </a:r>
          </a:p>
          <a:p>
            <a:pPr>
              <a:buSzPct val="100000"/>
              <a:buFont typeface="Arial"/>
              <a:buChar char="•"/>
              <a:defRPr>
                <a:solidFill>
                  <a:srgbClr val="555555"/>
                </a:solidFill>
                <a:latin typeface="Libre Baskerville"/>
                <a:ea typeface="Libre Baskerville"/>
                <a:cs typeface="Libre Baskerville"/>
                <a:sym typeface="Libre Baskerville"/>
              </a:defRPr>
            </a:pPr>
            <a:r>
              <a:t>Não há correlação aparente entre essa estrutura e o desempenho de entrega.</a:t>
            </a:r>
          </a:p>
          <a:p>
            <a:pPr algn="just">
              <a:defRPr>
                <a:solidFill>
                  <a:srgbClr val="555555"/>
                </a:solidFill>
                <a:latin typeface="Libre Baskerville"/>
                <a:ea typeface="Libre Baskerville"/>
                <a:cs typeface="Libre Baskerville"/>
                <a:sym typeface="Libre Baskerville"/>
              </a:defRPr>
            </a:pPr>
            <a:r>
              <a:t>Propriedades suplementares:</a:t>
            </a:r>
          </a:p>
          <a:p>
            <a:pPr>
              <a:buSzPct val="100000"/>
              <a:buFont typeface="Arial"/>
              <a:buChar char="•"/>
              <a:defRPr i="1">
                <a:solidFill>
                  <a:srgbClr val="555555"/>
                </a:solidFill>
                <a:latin typeface="Libre Baskerville"/>
                <a:ea typeface="Libre Baskerville"/>
                <a:cs typeface="Libre Baskerville"/>
                <a:sym typeface="Libre Baskerville"/>
              </a:defRPr>
            </a:pPr>
            <a:r>
              <a:t>Pessoas de infra como colaboradores de desenvolvimento</a:t>
            </a:r>
            <a:r>
              <a:rPr i="0"/>
              <a:t>: engenheiros de infraestrutura têm habilidades de codificação avançadas e contribuem com a base de código da aplicação para melhorar as propriedades não funcionais da aplicação.</a:t>
            </a:r>
            <a:endParaRPr i="0"/>
          </a:p>
          <a:p>
            <a:pPr>
              <a:buSzPct val="100000"/>
              <a:buFont typeface="Arial"/>
              <a:buChar char="•"/>
              <a:defRPr i="1">
                <a:solidFill>
                  <a:srgbClr val="555555"/>
                </a:solidFill>
                <a:latin typeface="Libre Baskerville"/>
                <a:ea typeface="Libre Baskerville"/>
                <a:cs typeface="Libre Baskerville"/>
                <a:sym typeface="Libre Baskerville"/>
              </a:defRPr>
            </a:pPr>
            <a:r>
              <a:t>Pessoas de infra ocasionalmente incorporadas em equipes de desenvolvimento centradas no produto</a:t>
            </a:r>
            <a:r>
              <a:rPr i="0"/>
              <a:t>: às vezes, a colaboração ocorre com um profissional de infraestrutura que passa algum tempo em estreita colaboração com uma equipe de desenvolvimento, especialmente no início de um novo projeto.</a:t>
            </a:r>
            <a:endParaRPr i="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Shape 559"/>
          <p:cNvSpPr/>
          <p:nvPr>
            <p:ph type="sldImg"/>
          </p:nvPr>
        </p:nvSpPr>
        <p:spPr>
          <a:prstGeom prst="rect">
            <a:avLst/>
          </a:prstGeom>
        </p:spPr>
        <p:txBody>
          <a:bodyPr/>
          <a:lstStyle/>
          <a:p>
            <a:pPr/>
          </a:p>
        </p:txBody>
      </p:sp>
      <p:sp>
        <p:nvSpPr>
          <p:cNvPr id="560" name="Shape 560"/>
          <p:cNvSpPr/>
          <p:nvPr>
            <p:ph type="body" sz="quarter" idx="1"/>
          </p:nvPr>
        </p:nvSpPr>
        <p:spPr>
          <a:prstGeom prst="rect">
            <a:avLst/>
          </a:prstGeom>
        </p:spPr>
        <p:txBody>
          <a:bodyPr/>
          <a:lstStyle/>
          <a:p>
            <a:pPr algn="just">
              <a:defRPr>
                <a:solidFill>
                  <a:srgbClr val="555555"/>
                </a:solidFill>
                <a:latin typeface="Libre Baskerville"/>
                <a:ea typeface="Libre Baskerville"/>
                <a:cs typeface="Libre Baskerville"/>
                <a:sym typeface="Libre Baskerville"/>
              </a:defRPr>
            </a:pPr>
            <a:r>
              <a:t>Propriedades centrais:</a:t>
            </a:r>
          </a:p>
          <a:p>
            <a:pPr>
              <a:buSzPct val="100000"/>
              <a:buFont typeface="Arial"/>
              <a:buChar char="•"/>
              <a:defRPr>
                <a:solidFill>
                  <a:srgbClr val="555555"/>
                </a:solidFill>
                <a:latin typeface="Libre Baskerville"/>
                <a:ea typeface="Libre Baskerville"/>
                <a:cs typeface="Libre Baskerville"/>
                <a:sym typeface="Libre Baskerville"/>
              </a:defRPr>
            </a:pPr>
            <a:r>
              <a:t>A existência de uma plataforma de entrega permite que a equipe de produto opere seus próprios serviços de negócios em produção e minimiza a necessidade de especialistas em infraestrutura na equipe de produto.</a:t>
            </a:r>
          </a:p>
          <a:p>
            <a:pPr>
              <a:buSzPct val="100000"/>
              <a:buFont typeface="Arial"/>
              <a:buChar char="•"/>
              <a:defRPr>
                <a:solidFill>
                  <a:srgbClr val="555555"/>
                </a:solidFill>
                <a:latin typeface="Libre Baskerville"/>
                <a:ea typeface="Libre Baskerville"/>
                <a:cs typeface="Libre Baskerville"/>
                <a:sym typeface="Libre Baskerville"/>
              </a:defRPr>
            </a:pPr>
            <a:r>
              <a:t>Embora a equipe do produto se torne totalmente responsável pelos RNFs de seus serviços, isso não é um fardo significativo, pois a plataforma abstrai a infraestrutura subjacente e lida com várias questões de RNFs.</a:t>
            </a:r>
          </a:p>
          <a:p>
            <a:pPr>
              <a:buSzPct val="100000"/>
              <a:buFont typeface="Arial"/>
              <a:buChar char="•"/>
              <a:defRPr>
                <a:solidFill>
                  <a:srgbClr val="555555"/>
                </a:solidFill>
                <a:latin typeface="Libre Baskerville"/>
                <a:ea typeface="Libre Baskerville"/>
                <a:cs typeface="Libre Baskerville"/>
                <a:sym typeface="Libre Baskerville"/>
              </a:defRPr>
            </a:pPr>
            <a:r>
              <a:t>A equipe do produto é a primeira a ser chamada em caso de incidente; o pessoal de infraestrutura é escalado se o problema estiver relacionado a algum serviço de infraestrutura.</a:t>
            </a:r>
          </a:p>
          <a:p>
            <a:pPr>
              <a:buSzPct val="100000"/>
              <a:buFont typeface="Arial"/>
              <a:buChar char="•"/>
              <a:defRPr>
                <a:solidFill>
                  <a:srgbClr val="555555"/>
                </a:solidFill>
                <a:latin typeface="Libre Baskerville"/>
                <a:ea typeface="Libre Baskerville"/>
                <a:cs typeface="Libre Baskerville"/>
                <a:sym typeface="Libre Baskerville"/>
              </a:defRPr>
            </a:pPr>
            <a:r>
              <a:t>As equipes de produto se desacoplam dos membros do time de plataforma.</a:t>
            </a:r>
          </a:p>
          <a:p>
            <a:pPr>
              <a:buSzPct val="100000"/>
              <a:buFont typeface="Arial"/>
              <a:buChar char="•"/>
              <a:defRPr>
                <a:solidFill>
                  <a:srgbClr val="555555"/>
                </a:solidFill>
                <a:latin typeface="Libre Baskerville"/>
                <a:ea typeface="Libre Baskerville"/>
                <a:cs typeface="Libre Baskerville"/>
                <a:sym typeface="Libre Baskerville"/>
              </a:defRPr>
            </a:pPr>
            <a:r>
              <a:t>Normalmente, a comunicação entre a equipe de desenvolvimento e o time de plataforma acontece quando os membros da infraestrutura fornecem consultoria para os desenvolvedores ou quando os desenvolvedores exigem novos recursos para a plataforma.</a:t>
            </a:r>
          </a:p>
          <a:p>
            <a:pPr>
              <a:buSzPct val="100000"/>
              <a:buFont typeface="Arial"/>
              <a:buChar char="•"/>
              <a:defRPr>
                <a:solidFill>
                  <a:srgbClr val="555555"/>
                </a:solidFill>
                <a:latin typeface="Libre Baskerville"/>
                <a:ea typeface="Libre Baskerville"/>
                <a:cs typeface="Libre Baskerville"/>
                <a:sym typeface="Libre Baskerville"/>
              </a:defRPr>
            </a:pPr>
            <a:r>
              <a:t>A equipe de infraestrutura não é mais solicitada para tarefas operacionais.</a:t>
            </a:r>
          </a:p>
          <a:p>
            <a:pPr>
              <a:buSzPct val="100000"/>
              <a:buFont typeface="Arial"/>
              <a:buChar char="•"/>
              <a:defRPr>
                <a:solidFill>
                  <a:srgbClr val="555555"/>
                </a:solidFill>
                <a:latin typeface="Libre Baskerville"/>
                <a:ea typeface="Libre Baskerville"/>
                <a:cs typeface="Libre Baskerville"/>
                <a:sym typeface="Libre Baskerville"/>
              </a:defRPr>
            </a:pPr>
            <a:r>
              <a:t>A plataforma pode não ser suficiente para atender a requisitos específicos; normalmente, a plataforma é adaptada para o caso típico de funcionalidade construída na organização.</a:t>
            </a:r>
          </a:p>
          <a:p>
            <a:pPr>
              <a:buSzPct val="100000"/>
              <a:buFont typeface="Arial"/>
              <a:buChar char="•"/>
              <a:defRPr>
                <a:solidFill>
                  <a:srgbClr val="555555"/>
                </a:solidFill>
                <a:latin typeface="Libre Baskerville"/>
                <a:ea typeface="Libre Baskerville"/>
                <a:cs typeface="Libre Baskerville"/>
                <a:sym typeface="Libre Baskerville"/>
              </a:defRPr>
            </a:pPr>
            <a:r>
              <a:t>Os especialistas em infraestrutura possuem habilidades de codificação.</a:t>
            </a:r>
          </a:p>
          <a:p>
            <a:pPr>
              <a:buSzPct val="100000"/>
              <a:buFont typeface="Arial"/>
              <a:buChar char="•"/>
              <a:defRPr>
                <a:solidFill>
                  <a:srgbClr val="555555"/>
                </a:solidFill>
                <a:latin typeface="Libre Baskerville"/>
                <a:ea typeface="Libre Baskerville"/>
                <a:cs typeface="Libre Baskerville"/>
                <a:sym typeface="Libre Baskerville"/>
              </a:defRPr>
            </a:pPr>
            <a:r>
              <a:t>Organizações com equipes de plataforma apresentam os melhores resultados em termos de </a:t>
            </a:r>
            <a:r>
              <a:rPr u="sng">
                <a:solidFill>
                  <a:srgbClr val="0563C1"/>
                </a:solidFill>
                <a:uFill>
                  <a:solidFill>
                    <a:srgbClr val="0563C1"/>
                  </a:solidFill>
                </a:uFill>
                <a:hlinkClick r:id="rId3" invalidUrl="" action="" tgtFrame="" tooltip="" history="1" highlightClick="0" endSnd="0"/>
              </a:rPr>
              <a:t>desempenho de entrega</a:t>
            </a:r>
            <a:r>
              <a:t>.</a:t>
            </a:r>
          </a:p>
          <a:p>
            <a:pPr>
              <a:buSzPct val="100000"/>
              <a:buFont typeface="Arial"/>
              <a:buChar char="•"/>
              <a:defRPr>
                <a:solidFill>
                  <a:srgbClr val="555555"/>
                </a:solidFill>
                <a:latin typeface="Libre Baskerville"/>
                <a:ea typeface="Libre Baskerville"/>
                <a:cs typeface="Libre Baskerville"/>
                <a:sym typeface="Libre Baskerville"/>
              </a:defRPr>
            </a:pPr>
            <a:r>
              <a:t>Não é para organizações pequenas.</a:t>
            </a:r>
          </a:p>
          <a:p>
            <a:pPr algn="just">
              <a:defRPr>
                <a:solidFill>
                  <a:srgbClr val="555555"/>
                </a:solidFill>
                <a:latin typeface="Libre Baskerville"/>
                <a:ea typeface="Libre Baskerville"/>
                <a:cs typeface="Libre Baskerville"/>
                <a:sym typeface="Libre Baskerville"/>
              </a:defRPr>
            </a:pPr>
            <a:r>
              <a:t>Propriedades suplementares:</a:t>
            </a:r>
          </a:p>
          <a:p>
            <a:pPr>
              <a:buSzPct val="100000"/>
              <a:buFont typeface="Arial"/>
              <a:buChar char="•"/>
              <a:defRPr i="1">
                <a:solidFill>
                  <a:srgbClr val="555555"/>
                </a:solidFill>
                <a:latin typeface="Libre Baskerville"/>
                <a:ea typeface="Libre Baskerville"/>
                <a:cs typeface="Libre Baskerville"/>
                <a:sym typeface="Libre Baskerville"/>
              </a:defRPr>
            </a:pPr>
            <a:r>
              <a:t>Fachada para a nuvem com API especializada</a:t>
            </a:r>
            <a:r>
              <a:rPr i="0"/>
              <a:t>: a organização fornece uma plataforma que consome uma nuvem pública (por exemplo, AWS ou Google Cloud), mas de uma forma que os desenvolvedores podem nem estar cientes disso.</a:t>
            </a:r>
            <a:endParaRPr i="0"/>
          </a:p>
          <a:p>
            <a:pPr>
              <a:buSzPct val="100000"/>
              <a:buFont typeface="Arial"/>
              <a:buChar char="•"/>
              <a:defRPr i="1">
                <a:solidFill>
                  <a:srgbClr val="555555"/>
                </a:solidFill>
                <a:latin typeface="Libre Baskerville"/>
                <a:ea typeface="Libre Baskerville"/>
                <a:cs typeface="Libre Baskerville"/>
                <a:sym typeface="Libre Baskerville"/>
              </a:defRPr>
            </a:pPr>
            <a:r>
              <a:t>Plataforma de código aberto administrada internamente</a:t>
            </a:r>
            <a:r>
              <a:rPr i="0"/>
              <a:t>: a organização gerencia uma plataforma de código aberto, como o Rancher.</a:t>
            </a:r>
            <a:endParaRPr i="0"/>
          </a:p>
          <a:p>
            <a:pPr>
              <a:buSzPct val="100000"/>
              <a:buFont typeface="Arial"/>
              <a:buChar char="•"/>
              <a:defRPr i="1">
                <a:solidFill>
                  <a:srgbClr val="555555"/>
                </a:solidFill>
                <a:latin typeface="Libre Baskerville"/>
                <a:ea typeface="Libre Baskerville"/>
                <a:cs typeface="Libre Baskerville"/>
                <a:sym typeface="Libre Baskerville"/>
              </a:defRPr>
            </a:pPr>
            <a:r>
              <a:t>Plataforma customizada</a:t>
            </a:r>
            <a:r>
              <a:rPr i="0"/>
              <a:t>: a organização construiu sua própria plataforma devido às necessidades específicas da organização.</a:t>
            </a:r>
            <a:endParaRPr i="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Shape 569"/>
          <p:cNvSpPr/>
          <p:nvPr>
            <p:ph type="sldImg"/>
          </p:nvPr>
        </p:nvSpPr>
        <p:spPr>
          <a:prstGeom prst="rect">
            <a:avLst/>
          </a:prstGeom>
        </p:spPr>
        <p:txBody>
          <a:bodyPr/>
          <a:lstStyle/>
          <a:p>
            <a:pPr/>
          </a:p>
        </p:txBody>
      </p:sp>
      <p:sp>
        <p:nvSpPr>
          <p:cNvPr id="570" name="Shape 570"/>
          <p:cNvSpPr/>
          <p:nvPr>
            <p:ph type="body" sz="quarter" idx="1"/>
          </p:nvPr>
        </p:nvSpPr>
        <p:spPr>
          <a:prstGeom prst="rect">
            <a:avLst/>
          </a:prstGeom>
        </p:spPr>
        <p:txBody>
          <a:bodyPr/>
          <a:lstStyle/>
          <a:p>
            <a:pPr algn="just">
              <a:defRPr>
                <a:solidFill>
                  <a:srgbClr val="555555"/>
                </a:solidFill>
                <a:latin typeface="Libre Baskerville"/>
                <a:ea typeface="Libre Baskerville"/>
                <a:cs typeface="Libre Baskerville"/>
                <a:sym typeface="Libre Baskerville"/>
              </a:defRPr>
            </a:pPr>
            <a:r>
              <a:t>Propriedades centrais:</a:t>
            </a:r>
          </a:p>
          <a:p>
            <a:pPr>
              <a:buSzPct val="100000"/>
              <a:buFont typeface="Arial"/>
              <a:buChar char="•"/>
              <a:defRPr>
                <a:solidFill>
                  <a:srgbClr val="555555"/>
                </a:solidFill>
                <a:latin typeface="Libre Baskerville"/>
                <a:ea typeface="Libre Baskerville"/>
                <a:cs typeface="Libre Baskerville"/>
                <a:sym typeface="Libre Baskerville"/>
              </a:defRPr>
            </a:pPr>
            <a:r>
              <a:t>A comunicação e a padronização entre equipes multifuncionais dentro de uma única organização devem ser bem gerenciadas para evitar esforços duplicados.</a:t>
            </a:r>
          </a:p>
          <a:p>
            <a:pPr>
              <a:buSzPct val="100000"/>
              <a:buFont typeface="Arial"/>
              <a:buChar char="•"/>
              <a:defRPr>
                <a:solidFill>
                  <a:srgbClr val="555555"/>
                </a:solidFill>
                <a:latin typeface="Libre Baskerville"/>
                <a:ea typeface="Libre Baskerville"/>
                <a:cs typeface="Libre Baskerville"/>
                <a:sym typeface="Libre Baskerville"/>
              </a:defRPr>
            </a:pPr>
            <a:r>
              <a:t>Um desafio na formação de equipes multifuncionais é garantir que elas tenham membros com as habilidades necessárias.</a:t>
            </a:r>
          </a:p>
          <a:p>
            <a:pPr>
              <a:buSzPct val="100000"/>
              <a:buFont typeface="Arial"/>
              <a:buChar char="•"/>
              <a:defRPr>
                <a:solidFill>
                  <a:srgbClr val="555555"/>
                </a:solidFill>
                <a:latin typeface="Libre Baskerville"/>
                <a:ea typeface="Libre Baskerville"/>
                <a:cs typeface="Libre Baskerville"/>
                <a:sym typeface="Libre Baskerville"/>
              </a:defRPr>
            </a:pPr>
            <a:r>
              <a:t>Não prevalente em grandes organizações.</a:t>
            </a:r>
          </a:p>
          <a:p>
            <a:pPr>
              <a:buSzPct val="100000"/>
              <a:buFont typeface="Arial"/>
              <a:buChar char="•"/>
              <a:defRPr>
                <a:solidFill>
                  <a:srgbClr val="555555"/>
                </a:solidFill>
                <a:latin typeface="Libre Baskerville"/>
                <a:ea typeface="Libre Baskerville"/>
                <a:cs typeface="Libre Baskerville"/>
                <a:sym typeface="Libre Baskerville"/>
              </a:defRPr>
            </a:pPr>
            <a:r>
              <a:t>Embora essa estrutura seja comumente associada à utilização de serviços de nuvem, tal utilização não é obrigatória.</a:t>
            </a:r>
          </a:p>
          <a:p>
            <a:pPr algn="just">
              <a:defRPr>
                <a:solidFill>
                  <a:srgbClr val="555555"/>
                </a:solidFill>
                <a:latin typeface="Libre Baskerville"/>
                <a:ea typeface="Libre Baskerville"/>
                <a:cs typeface="Libre Baskerville"/>
                <a:sym typeface="Libre Baskerville"/>
              </a:defRPr>
            </a:pPr>
            <a:r>
              <a:t>Propriedades suplementares:</a:t>
            </a:r>
          </a:p>
          <a:p>
            <a:pPr>
              <a:buSzPct val="100000"/>
              <a:buFont typeface="Arial"/>
              <a:buChar char="•"/>
              <a:defRPr i="1">
                <a:solidFill>
                  <a:srgbClr val="555555"/>
                </a:solidFill>
                <a:latin typeface="Libre Baskerville"/>
                <a:ea typeface="Libre Baskerville"/>
                <a:cs typeface="Libre Baskerville"/>
                <a:sym typeface="Libre Baskerville"/>
              </a:defRPr>
            </a:pPr>
            <a:r>
              <a:t>Profissionais de infraestrutura dedicados</a:t>
            </a:r>
            <a:r>
              <a:rPr i="0"/>
              <a:t>: a equipe conta com pelo menos um especialista em infraestrutura. Pode ser também que o departamento tenha uma equipe de infraestrutura dedicada a um grupo de desenvolvedores. Nesse caso, a diferença para departamentos colaborativos é a hierarquia comum (mesmo chefe) para o pessoal de desenvolvimento e de infraestrutura.</a:t>
            </a:r>
            <a:endParaRPr i="0"/>
          </a:p>
          <a:p>
            <a:pPr>
              <a:buSzPct val="100000"/>
              <a:buFont typeface="Arial"/>
              <a:buChar char="•"/>
              <a:defRPr i="1">
                <a:solidFill>
                  <a:srgbClr val="555555"/>
                </a:solidFill>
                <a:latin typeface="Libre Baskerville"/>
                <a:ea typeface="Libre Baskerville"/>
                <a:cs typeface="Libre Baskerville"/>
                <a:sym typeface="Libre Baskerville"/>
              </a:defRPr>
            </a:pPr>
            <a:r>
              <a:t>Desenvolvedores com background e atribuições em infraestrutura</a:t>
            </a:r>
            <a:r>
              <a:rPr i="0"/>
              <a:t>: a equipe possui pelo menos um desenvolvedor com conhecimentos avançados de infraestrutura.</a:t>
            </a:r>
            <a:endParaRPr i="0"/>
          </a:p>
          <a:p>
            <a:pPr>
              <a:buSzPct val="100000"/>
              <a:buFont typeface="Arial"/>
              <a:buChar char="•"/>
              <a:defRPr i="1">
                <a:solidFill>
                  <a:srgbClr val="555555"/>
                </a:solidFill>
                <a:latin typeface="Libre Baskerville"/>
                <a:ea typeface="Libre Baskerville"/>
                <a:cs typeface="Libre Baskerville"/>
                <a:sym typeface="Libre Baskerville"/>
              </a:defRPr>
            </a:pPr>
            <a:r>
              <a:t>Pouco esforço de infra</a:t>
            </a:r>
            <a:r>
              <a:rPr i="0"/>
              <a:t>: não há necessidade de conhecimentos avançados em infraestrutura.</a:t>
            </a:r>
            <a:endParaRPr i="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marL="171450" indent="-171450">
              <a:buSzPct val="100000"/>
              <a:buFont typeface="Arial"/>
              <a:buChar char="•"/>
              <a:defRPr b="1"/>
            </a:pPr>
            <a:r>
              <a:t>Jira </a:t>
            </a:r>
            <a:r>
              <a:rPr b="0"/>
              <a:t>- É uma ferramenta que permite o monitoramento de tarefas e acompanhamento de projetos garantindo o gerenciamento de todas as suas atividades em único lugar.</a:t>
            </a:r>
          </a:p>
          <a:p>
            <a:pPr/>
          </a:p>
          <a:p>
            <a:pPr marL="171450" indent="-171450">
              <a:buSzPct val="100000"/>
              <a:buFont typeface="Arial"/>
              <a:buChar char="•"/>
              <a:defRPr b="1"/>
            </a:pPr>
            <a:r>
              <a:t>SonarQube </a:t>
            </a:r>
            <a:r>
              <a:rPr b="0"/>
              <a:t>é uma plataforma para inspeção contínua da qualidade do código, para executar revisões automáticas com análise estática do código para detectar bugs, odores de código e vulnerabilidades de segurança</a:t>
            </a:r>
          </a:p>
          <a:p>
            <a:pPr/>
          </a:p>
          <a:p>
            <a:pPr marL="171450" indent="-171450">
              <a:buSzPct val="100000"/>
              <a:buFont typeface="Arial"/>
              <a:buChar char="•"/>
              <a:defRPr b="1"/>
            </a:pPr>
            <a:r>
              <a:t>Bamboo</a:t>
            </a:r>
            <a:r>
              <a:rPr b="0"/>
              <a:t> é uma ferramenta para decodificação, podendo criar builds e atribuir especificamente a um usuário. No Bradesco é utilizada para testes automatizados</a:t>
            </a:r>
          </a:p>
          <a:p>
            <a:pPr/>
          </a:p>
          <a:p>
            <a:pPr marL="171450" indent="-171450">
              <a:buSzPct val="100000"/>
              <a:buFont typeface="Arial"/>
              <a:buChar char="•"/>
              <a:defRPr b="1"/>
            </a:pPr>
            <a:r>
              <a:t>Jenkins </a:t>
            </a:r>
            <a:r>
              <a:rPr b="0"/>
              <a:t>é um servidor de automação que ajuda a automatizar as partes do desenvolvimento de software relacionadas à construção, teste e implantação, facilitando a integração e entrega contínuas</a:t>
            </a:r>
          </a:p>
          <a:p>
            <a:pPr/>
          </a:p>
          <a:p>
            <a:pPr marL="171450" indent="-171450">
              <a:buSzPct val="100000"/>
              <a:buFont typeface="Arial"/>
              <a:buChar char="•"/>
              <a:defRPr b="1"/>
            </a:pPr>
            <a:r>
              <a:t>Kubernetes </a:t>
            </a:r>
            <a:r>
              <a:rPr b="0"/>
              <a:t>é um sistema de orquestração de contêineres que automatiza a implantação, o dimensionamento e a gestão de aplicações em contêineres.</a:t>
            </a:r>
          </a:p>
          <a:p>
            <a:pPr/>
          </a:p>
          <a:p>
            <a:pPr marL="171450" indent="-171450">
              <a:buSzPct val="100000"/>
              <a:buFont typeface="Arial"/>
              <a:buChar char="•"/>
              <a:defRPr b="1"/>
            </a:pPr>
            <a:r>
              <a:t>Docker </a:t>
            </a:r>
            <a:r>
              <a:rPr b="0"/>
              <a:t>é um conjunto de produtos de plataforma como serviço que usam virtualização de nível de sistema operacional para entregar software em pacotes chamados contêineres. Os contêineres são isolados uns dos outros e agrupam seus próprios softwares, bibliotecas e arquivos de configuração.</a:t>
            </a:r>
          </a:p>
          <a:p>
            <a:pPr/>
          </a:p>
          <a:p>
            <a:pPr marL="171450" indent="-171450">
              <a:buSzPct val="100000"/>
              <a:buFont typeface="Arial"/>
              <a:buChar char="•"/>
              <a:defRPr b="1"/>
            </a:pPr>
            <a:r>
              <a:t>Prometheus </a:t>
            </a:r>
            <a:r>
              <a:rPr b="0"/>
              <a:t>é um aplicativo usado para monitoramento e alerta de eventos. Ele grava métricas em tempo real em um banco de dados de séries temporais criado usando um modelo de recepção HTTP, com consultas flexíveis e alertas em tempo real.</a:t>
            </a:r>
          </a:p>
          <a:p>
            <a:pPr/>
          </a:p>
          <a:p>
            <a:pPr marL="171450" indent="-171450">
              <a:buSzPct val="100000"/>
              <a:buFont typeface="Arial"/>
              <a:buChar char="•"/>
              <a:defRPr b="1"/>
            </a:pPr>
            <a:r>
              <a:t>Grafana </a:t>
            </a:r>
            <a:r>
              <a:rPr b="0"/>
              <a:t>é uma aplicação web de análise de código aberto multiplataforma e visualização interativa da web. Ele fornece tabelas, gráficos e alertas para a Web quando conectado a fontes de dados suportadas.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Ao invés de planejar grandes releases e tudo que envolve esse evento, times que praticam entrega contínua fornecem pequenas fatias de software para a produção com uma frequência muito maior que entregas típicas, frequentemente várias vezes ao dia. Com a entrega contínua é possível entregar novas versões de software para produção, diminuindo assim o gap entre a ideia de desenvolver o software à disponibilização do software pelo usuário final, através da automação de todo o sistema de entrega ( build, implantação, teste e liberação) . </a:t>
            </a:r>
          </a:p>
          <a:p>
            <a:pPr/>
          </a:p>
          <a:p>
            <a:pPr/>
            <a:r>
              <a:t>A repetitividade e confiabilidade são fundamentais para a entrega contínua de software. Eles são obtidos através da automatização de todo o processo necessário para compilar e usar o sistema de controle de versão para configurar, implantar e testar a aplicação (HUMBLE e FARLEY, 2010).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Para tanto, é necessária automação e uma gerência sobre os artefatos de controle de versão (GIT por exemplo) , permitindo assim um processo repetível de builds, testes e implantação em um pipeline de implantação. O processo de automação é essencial para entrega contínua, não se alcança entrega contínua sem automação de suas áreas. </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marL="171450" indent="-171450">
              <a:buSzPct val="100000"/>
              <a:buFont typeface="Arial"/>
              <a:buChar char="•"/>
            </a:pPr>
            <a:r>
              <a:t>automação da compilação e do empacotamento - automatizar o processo de compilação transformando código fonte em artefatos de implantação. </a:t>
            </a:r>
          </a:p>
          <a:p>
            <a:pPr marL="171450" indent="-171450">
              <a:buSzPct val="100000"/>
              <a:buFont typeface="Arial"/>
              <a:buChar char="•"/>
            </a:pPr>
            <a:r>
              <a:t>automação de builds e integração contínua - a integração contínua é o processo central dos esforços da entrega contínua. É a partir da integração contínua que dispara outros processos do pipeline, tais como testes, implantação e gerenciamento do release. </a:t>
            </a:r>
          </a:p>
          <a:p>
            <a:pPr marL="171450" indent="-171450">
              <a:buSzPct val="100000"/>
              <a:buFont typeface="Arial"/>
              <a:buChar char="•"/>
            </a:pPr>
            <a:r>
              <a:t>testes automáticos - processo essencial para a entrega contínua de software, geralmente executado pelo servidor de integração a cada checkin dos desenvolvedores, de modo a aumentar a velocidade do ciclo de entrega com aumento da qualidade. </a:t>
            </a:r>
          </a:p>
          <a:p>
            <a:pPr marL="171450" indent="-171450">
              <a:buSzPct val="100000"/>
              <a:buFont typeface="Arial"/>
              <a:buChar char="•"/>
            </a:pPr>
            <a:r>
              <a:t>implantação automática - Implantar software de forma automática de modo que os times possam ter a capacidade usá-lo de forma self-service implantando assim os sistemas em diferentes ambientes sem depender de outros times e/ou da equipe de operação. A implantação automática é uma das áreas chaves para a entrega contínua.</a:t>
            </a:r>
          </a:p>
          <a:p>
            <a:pPr marL="171450" indent="-171450">
              <a:buSzPct val="100000"/>
              <a:buFont typeface="Arial"/>
              <a:buChar char="•"/>
            </a:pPr>
            <a:r>
              <a:t>gerenciamento de infraestrutura e nuvem - Incentiva o uso de técnicas de virtualização e implantação na nuvem afim de gerar flexibilidade, rapidez e elasticidade na criação de novos ambientes assim como o uso racional de recursos, usando somente o que for consumir. </a:t>
            </a:r>
          </a:p>
          <a:p>
            <a:pPr marL="171450" indent="-171450">
              <a:buSzPct val="100000"/>
              <a:buFont typeface="Arial"/>
              <a:buChar char="•"/>
            </a:pPr>
            <a:r>
              <a:t>infraestrutura como código - Ferramentas de gerenciamento de configuração para infraestrutura permitem definir e controlar a infraestrutura de forma controlada, permitindo construir ambientes consistentes, confiáveis e repetíveis de forma automática gerando assim a base para se formar um pipeline de implantação confiável. </a:t>
            </a:r>
          </a:p>
          <a:p>
            <a:pPr marL="171450" indent="-171450">
              <a:buSzPct val="100000"/>
              <a:buFont typeface="Arial"/>
              <a:buChar char="•"/>
            </a:pPr>
            <a:r>
              <a:t>pipeline de implantação - Ele fornece uma visibilidade de andamento de todo o processo de entrega nos estágios e etapas que os releases candidates se movem no processo, do código fonte a produção.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marL="285750" indent="-285750">
              <a:lnSpc>
                <a:spcPct val="90000"/>
              </a:lnSpc>
              <a:spcBef>
                <a:spcPts val="1000"/>
              </a:spcBef>
              <a:buSzPct val="100000"/>
              <a:buFont typeface="Arial"/>
              <a:buChar char="•"/>
            </a:pPr>
            <a:r>
              <a:t>A adoção de práticas como integração contínua e entrega contínua é a chave para habilitar o DevOps dentro das organizações. No entanto, as organizações não podem adotar essas práticas sem construir uma estrutura de equipe DevOps que facilite essas práticas e outros aspectos da cultura DevOps. </a:t>
            </a:r>
          </a:p>
          <a:p>
            <a:pPr marL="285750" indent="-285750">
              <a:lnSpc>
                <a:spcPct val="90000"/>
              </a:lnSpc>
              <a:spcBef>
                <a:spcPts val="1000"/>
              </a:spcBef>
              <a:buSzPct val="100000"/>
              <a:buFont typeface="Arial"/>
              <a:buChar char="•"/>
            </a:pPr>
            <a:r>
              <a:t>O interesse atual em DevOps é resultado da evolução das práticas e, o mais importante, da cultura e da estrutura da equipe. “A metodologia ágil - por exemplo, scrum ou Kamban - também ajudou a organizar o fluxo de trabalho”.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lgn="just"/>
            <a:r>
              <a:t>Existem diversas maneiras de se organizar uma equipe de desenvolvimento de software. Não existe “a melhor maneira” de estruturar equipes de software. Muitas vezes a natureza do projeto tem impacto direto sobre esta estrutura, como é fácil imaginar que equipes de desenvolvimento de jogos possuem papéis/funções muito diferentes de equipes de desenvolvimentos de sistema bancário. </a:t>
            </a:r>
          </a:p>
          <a:p>
            <a:pPr algn="just"/>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O DevOps Evangelist é o agente de mudança responsável por possuir e entregar mudanças em direção a uma cultura DevOps. O DevOps Evangelist é responsável por garantir o sucesso e a implementação de todos os processos DevOps e a identidade da equipe.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O Gerente de Liberação de Código normalmente detém a função de Gerente de Projeto em um modelo DevOps. Além disso, o Code Release Manager também deve ter o conhecimento técnico e experiência para executar e manter o processo de desenvolvimento e entrega de produtos e aplicativos. Um gerente de liberação de código DevOps também deve entender como e quando aproveitar as metodologias ágeis.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exto do Título"/>
          <p:cNvSpPr txBox="1"/>
          <p:nvPr>
            <p:ph type="title"/>
          </p:nvPr>
        </p:nvSpPr>
        <p:spPr>
          <a:xfrm>
            <a:off x="1524000" y="1122362"/>
            <a:ext cx="9144000" cy="2387601"/>
          </a:xfrm>
          <a:prstGeom prst="rect">
            <a:avLst/>
          </a:prstGeom>
        </p:spPr>
        <p:txBody>
          <a:bodyPr anchor="b"/>
          <a:lstStyle>
            <a:lvl1pPr algn="ctr">
              <a:defRPr sz="6000"/>
            </a:lvl1pPr>
          </a:lstStyle>
          <a:p>
            <a:pPr/>
            <a:r>
              <a:t>Texto do Título</a:t>
            </a:r>
          </a:p>
        </p:txBody>
      </p:sp>
      <p:sp>
        <p:nvSpPr>
          <p:cNvPr id="12" name="Nível de Corpo Um…"/>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3" name="Texto do Título"/>
          <p:cNvSpPr txBox="1"/>
          <p:nvPr>
            <p:ph type="title"/>
          </p:nvPr>
        </p:nvSpPr>
        <p:spPr>
          <a:prstGeom prst="rect">
            <a:avLst/>
          </a:prstGeom>
        </p:spPr>
        <p:txBody>
          <a:bodyPr/>
          <a:lstStyle/>
          <a:p>
            <a:pPr/>
            <a:r>
              <a:t>Texto do Título</a:t>
            </a:r>
          </a:p>
        </p:txBody>
      </p:sp>
      <p:sp>
        <p:nvSpPr>
          <p:cNvPr id="9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08" name="Texto do Título"/>
          <p:cNvSpPr txBox="1"/>
          <p:nvPr>
            <p:ph type="title"/>
          </p:nvPr>
        </p:nvSpPr>
        <p:spPr>
          <a:xfrm>
            <a:off x="839787" y="457200"/>
            <a:ext cx="3932239" cy="1600200"/>
          </a:xfrm>
          <a:prstGeom prst="rect">
            <a:avLst/>
          </a:prstGeom>
        </p:spPr>
        <p:txBody>
          <a:bodyPr anchor="b"/>
          <a:lstStyle>
            <a:lvl1pPr>
              <a:defRPr sz="3200"/>
            </a:lvl1pPr>
          </a:lstStyle>
          <a:p>
            <a:pPr/>
            <a:r>
              <a:t>Texto do Título</a:t>
            </a:r>
          </a:p>
        </p:txBody>
      </p:sp>
      <p:sp>
        <p:nvSpPr>
          <p:cNvPr id="109" name="Nível de Corpo Um…"/>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10"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11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18" name="Texto do Título"/>
          <p:cNvSpPr txBox="1"/>
          <p:nvPr>
            <p:ph type="title"/>
          </p:nvPr>
        </p:nvSpPr>
        <p:spPr>
          <a:xfrm>
            <a:off x="839787" y="457200"/>
            <a:ext cx="3932239" cy="1600200"/>
          </a:xfrm>
          <a:prstGeom prst="rect">
            <a:avLst/>
          </a:prstGeom>
        </p:spPr>
        <p:txBody>
          <a:bodyPr anchor="b"/>
          <a:lstStyle>
            <a:lvl1pPr>
              <a:defRPr sz="3200"/>
            </a:lvl1pPr>
          </a:lstStyle>
          <a:p>
            <a:pPr/>
            <a:r>
              <a:t>Texto do Título</a:t>
            </a:r>
          </a:p>
        </p:txBody>
      </p:sp>
      <p:sp>
        <p:nvSpPr>
          <p:cNvPr id="119"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120" name="Nível de Corpo Um…"/>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2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Conteúdo">
    <p:spTree>
      <p:nvGrpSpPr>
        <p:cNvPr id="1" name=""/>
        <p:cNvGrpSpPr/>
        <p:nvPr/>
      </p:nvGrpSpPr>
      <p:grpSpPr>
        <a:xfrm>
          <a:off x="0" y="0"/>
          <a:ext cx="0" cy="0"/>
          <a:chOff x="0" y="0"/>
          <a:chExt cx="0" cy="0"/>
        </a:xfrm>
      </p:grpSpPr>
      <p:sp>
        <p:nvSpPr>
          <p:cNvPr id="128" name="Retângulo 6"/>
          <p:cNvSpPr/>
          <p:nvPr/>
        </p:nvSpPr>
        <p:spPr>
          <a:xfrm>
            <a:off x="0" y="1433196"/>
            <a:ext cx="12192000" cy="52571"/>
          </a:xfrm>
          <a:prstGeom prst="rect">
            <a:avLst/>
          </a:prstGeom>
          <a:solidFill>
            <a:srgbClr val="00B050"/>
          </a:solidFill>
          <a:ln w="12700">
            <a:solidFill>
              <a:srgbClr val="00B050"/>
            </a:solidFill>
            <a:miter/>
          </a:ln>
        </p:spPr>
        <p:txBody>
          <a:bodyPr lIns="45718" tIns="45718" rIns="45718" bIns="45718" anchor="ctr"/>
          <a:lstStyle/>
          <a:p>
            <a:pPr algn="ctr">
              <a:defRPr>
                <a:solidFill>
                  <a:srgbClr val="FFFFFF"/>
                </a:solidFill>
              </a:defRPr>
            </a:pPr>
          </a:p>
        </p:txBody>
      </p:sp>
      <p:sp>
        <p:nvSpPr>
          <p:cNvPr id="129" name="Retângulo 7"/>
          <p:cNvSpPr/>
          <p:nvPr/>
        </p:nvSpPr>
        <p:spPr>
          <a:xfrm>
            <a:off x="-4358" y="1497872"/>
            <a:ext cx="12192003" cy="52571"/>
          </a:xfrm>
          <a:prstGeom prst="rect">
            <a:avLst/>
          </a:prstGeom>
          <a:solidFill>
            <a:srgbClr val="0070C0"/>
          </a:solidFill>
          <a:ln w="12700">
            <a:solidFill>
              <a:srgbClr val="0070C0"/>
            </a:solidFill>
            <a:miter/>
          </a:ln>
        </p:spPr>
        <p:txBody>
          <a:bodyPr lIns="45718" tIns="45718" rIns="45718" bIns="45718" anchor="ctr"/>
          <a:lstStyle/>
          <a:p>
            <a:pPr algn="ctr">
              <a:defRPr>
                <a:solidFill>
                  <a:srgbClr val="FFFFFF"/>
                </a:solidFill>
              </a:defRPr>
            </a:pPr>
          </a:p>
        </p:txBody>
      </p:sp>
      <p:pic>
        <p:nvPicPr>
          <p:cNvPr id="130" name="Imagem 9" descr="Imagem 9"/>
          <p:cNvPicPr>
            <a:picLocks noChangeAspect="1"/>
          </p:cNvPicPr>
          <p:nvPr/>
        </p:nvPicPr>
        <p:blipFill>
          <a:blip r:embed="rId2">
            <a:extLst/>
          </a:blip>
          <a:stretch>
            <a:fillRect/>
          </a:stretch>
        </p:blipFill>
        <p:spPr>
          <a:xfrm>
            <a:off x="0" y="325938"/>
            <a:ext cx="2521131" cy="1028033"/>
          </a:xfrm>
          <a:prstGeom prst="rect">
            <a:avLst/>
          </a:prstGeom>
          <a:ln w="12700">
            <a:miter lim="400000"/>
          </a:ln>
        </p:spPr>
      </p:pic>
      <p:sp>
        <p:nvSpPr>
          <p:cNvPr id="131" name="CaixaDeTexto 10"/>
          <p:cNvSpPr txBox="1"/>
          <p:nvPr/>
        </p:nvSpPr>
        <p:spPr>
          <a:xfrm>
            <a:off x="2255518" y="341003"/>
            <a:ext cx="4046150" cy="91728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a:solidFill>
                  <a:schemeClr val="accent1"/>
                </a:solidFill>
              </a:defRPr>
            </a:pPr>
            <a:r>
              <a:t>Instituto de Ciências Exatas</a:t>
            </a:r>
          </a:p>
          <a:p>
            <a:pPr>
              <a:defRPr b="1">
                <a:solidFill>
                  <a:schemeClr val="accent1"/>
                </a:solidFill>
              </a:defRPr>
            </a:pPr>
            <a:r>
              <a:t>Departamento de Ciência da Computação</a:t>
            </a:r>
          </a:p>
          <a:p>
            <a:pPr>
              <a:defRPr b="1">
                <a:solidFill>
                  <a:schemeClr val="accent1"/>
                </a:solidFill>
              </a:defRPr>
            </a:pPr>
            <a:r>
              <a:t>Pós-Graduação em Computação Aplicada</a:t>
            </a:r>
          </a:p>
        </p:txBody>
      </p:sp>
      <p:sp>
        <p:nvSpPr>
          <p:cNvPr id="132" name="Texto do Título"/>
          <p:cNvSpPr txBox="1"/>
          <p:nvPr>
            <p:ph type="title"/>
          </p:nvPr>
        </p:nvSpPr>
        <p:spPr>
          <a:xfrm>
            <a:off x="2220684" y="365125"/>
            <a:ext cx="9133116" cy="1118508"/>
          </a:xfrm>
          <a:prstGeom prst="rect">
            <a:avLst/>
          </a:prstGeom>
        </p:spPr>
        <p:txBody>
          <a:bodyPr lIns="45718" tIns="45718" rIns="45718" bIns="45718" anchor="t"/>
          <a:lstStyle/>
          <a:p>
            <a:pPr/>
            <a:r>
              <a:t>Texto do Título</a:t>
            </a:r>
          </a:p>
        </p:txBody>
      </p:sp>
      <p:sp>
        <p:nvSpPr>
          <p:cNvPr id="133" name="Nível de Corpo Um…"/>
          <p:cNvSpPr txBox="1"/>
          <p:nvPr>
            <p:ph type="body" idx="1"/>
          </p:nvPr>
        </p:nvSpPr>
        <p:spPr>
          <a:prstGeom prst="rect">
            <a:avLst/>
          </a:prstGeom>
        </p:spPr>
        <p:txBody>
          <a:bodyPr lIns="45718" tIns="45718" rIns="45718" bIns="45718"/>
          <a:lstStyle>
            <a:lvl3pPr marL="1234438" indent="-320038"/>
          </a:lstStyle>
          <a:p>
            <a:pPr/>
            <a:r>
              <a:t>Nível de Corpo Um</a:t>
            </a:r>
          </a:p>
          <a:p>
            <a:pPr lvl="1"/>
            <a:r>
              <a:t>Nível de Corpo Dois</a:t>
            </a:r>
          </a:p>
          <a:p>
            <a:pPr lvl="2"/>
            <a:r>
              <a:t>Nível de Corpo Três</a:t>
            </a:r>
          </a:p>
          <a:p>
            <a:pPr lvl="3"/>
            <a:r>
              <a:t>Nível de Corpo Quatro</a:t>
            </a:r>
          </a:p>
          <a:p>
            <a:pPr lvl="4"/>
            <a:r>
              <a:t>Nível de Corpo Cinco</a:t>
            </a:r>
          </a:p>
        </p:txBody>
      </p:sp>
      <p:sp>
        <p:nvSpPr>
          <p:cNvPr id="134" name="Número do Slide"/>
          <p:cNvSpPr txBox="1"/>
          <p:nvPr>
            <p:ph type="sldNum" sz="quarter" idx="2"/>
          </p:nvPr>
        </p:nvSpPr>
        <p:spPr>
          <a:xfrm>
            <a:off x="11095178" y="6414761"/>
            <a:ext cx="258623" cy="248303"/>
          </a:xfrm>
          <a:prstGeom prst="rect">
            <a:avLst/>
          </a:prstGeom>
        </p:spPr>
        <p:txBody>
          <a:bodyPr lIns="45718" tIns="45718" rIns="45718" bIns="45718"/>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bg>
      <p:bgPr>
        <a:solidFill>
          <a:srgbClr val="000000"/>
        </a:solidFill>
      </p:bgPr>
    </p:bg>
    <p:spTree>
      <p:nvGrpSpPr>
        <p:cNvPr id="1" name=""/>
        <p:cNvGrpSpPr/>
        <p:nvPr/>
      </p:nvGrpSpPr>
      <p:grpSpPr>
        <a:xfrm>
          <a:off x="0" y="0"/>
          <a:ext cx="0" cy="0"/>
          <a:chOff x="0" y="0"/>
          <a:chExt cx="0" cy="0"/>
        </a:xfrm>
      </p:grpSpPr>
      <p:sp>
        <p:nvSpPr>
          <p:cNvPr id="20" name="Texto do Título"/>
          <p:cNvSpPr txBox="1"/>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pPr/>
            <a:r>
              <a:t>Texto do Título</a:t>
            </a:r>
          </a:p>
        </p:txBody>
      </p:sp>
      <p:sp>
        <p:nvSpPr>
          <p:cNvPr id="21" name="Nível de Corpo Um…"/>
          <p:cNvSpPr txBox="1"/>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22" name="Número do Slid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exto do Título"/>
          <p:cNvSpPr txBox="1"/>
          <p:nvPr>
            <p:ph type="title"/>
          </p:nvPr>
        </p:nvSpPr>
        <p:spPr>
          <a:prstGeom prst="rect">
            <a:avLst/>
          </a:prstGeom>
        </p:spPr>
        <p:txBody>
          <a:bodyPr/>
          <a:lstStyle/>
          <a:p>
            <a:pPr/>
            <a:r>
              <a:t>Texto do Título</a:t>
            </a:r>
          </a:p>
        </p:txBody>
      </p:sp>
      <p:sp>
        <p:nvSpPr>
          <p:cNvPr id="30"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3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bg>
      <p:bgPr>
        <a:solidFill>
          <a:srgbClr val="000000"/>
        </a:solidFill>
      </p:bgPr>
    </p:bg>
    <p:spTree>
      <p:nvGrpSpPr>
        <p:cNvPr id="1" name=""/>
        <p:cNvGrpSpPr/>
        <p:nvPr/>
      </p:nvGrpSpPr>
      <p:grpSpPr>
        <a:xfrm>
          <a:off x="0" y="0"/>
          <a:ext cx="0" cy="0"/>
          <a:chOff x="0" y="0"/>
          <a:chExt cx="0" cy="0"/>
        </a:xfrm>
      </p:grpSpPr>
      <p:sp>
        <p:nvSpPr>
          <p:cNvPr id="38" name="Texto do Título"/>
          <p:cNvSpPr txBox="1"/>
          <p:nvPr>
            <p:ph type="title"/>
          </p:nvPr>
        </p:nvSpPr>
        <p:spPr>
          <a:prstGeom prst="rect">
            <a:avLst/>
          </a:prstGeom>
        </p:spPr>
        <p:txBody>
          <a:bodyPr/>
          <a:lstStyle>
            <a:lvl1pPr>
              <a:defRPr>
                <a:solidFill>
                  <a:srgbClr val="FFFFFF"/>
                </a:solidFill>
              </a:defRPr>
            </a:lvl1pPr>
          </a:lstStyle>
          <a:p>
            <a:pPr/>
            <a:r>
              <a:t>Texto do Título</a:t>
            </a:r>
          </a:p>
        </p:txBody>
      </p:sp>
      <p:sp>
        <p:nvSpPr>
          <p:cNvPr id="39" name="Nível de Corpo Um…"/>
          <p:cNvSpPr txBox="1"/>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1">
    <p:spTree>
      <p:nvGrpSpPr>
        <p:cNvPr id="1" name=""/>
        <p:cNvGrpSpPr/>
        <p:nvPr/>
      </p:nvGrpSpPr>
      <p:grpSpPr>
        <a:xfrm>
          <a:off x="0" y="0"/>
          <a:ext cx="0" cy="0"/>
          <a:chOff x="0" y="0"/>
          <a:chExt cx="0" cy="0"/>
        </a:xfrm>
      </p:grpSpPr>
      <p:sp>
        <p:nvSpPr>
          <p:cNvPr id="47" name="Texto do Título"/>
          <p:cNvSpPr txBox="1"/>
          <p:nvPr>
            <p:ph type="title"/>
          </p:nvPr>
        </p:nvSpPr>
        <p:spPr>
          <a:prstGeom prst="rect">
            <a:avLst/>
          </a:prstGeom>
        </p:spPr>
        <p:txBody>
          <a:bodyPr/>
          <a:lstStyle/>
          <a:p>
            <a:pPr/>
            <a:r>
              <a:t>Texto do Título</a:t>
            </a:r>
          </a:p>
        </p:txBody>
      </p:sp>
      <p:sp>
        <p:nvSpPr>
          <p:cNvPr id="48"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49"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6" name="Texto do Título"/>
          <p:cNvSpPr txBox="1"/>
          <p:nvPr>
            <p:ph type="title"/>
          </p:nvPr>
        </p:nvSpPr>
        <p:spPr>
          <a:xfrm>
            <a:off x="831850" y="1709738"/>
            <a:ext cx="10515600" cy="2852737"/>
          </a:xfrm>
          <a:prstGeom prst="rect">
            <a:avLst/>
          </a:prstGeom>
        </p:spPr>
        <p:txBody>
          <a:bodyPr anchor="b"/>
          <a:lstStyle>
            <a:lvl1pPr>
              <a:defRPr sz="6000"/>
            </a:lvl1pPr>
          </a:lstStyle>
          <a:p>
            <a:pPr/>
            <a:r>
              <a:t>Texto do Título</a:t>
            </a:r>
          </a:p>
        </p:txBody>
      </p:sp>
      <p:sp>
        <p:nvSpPr>
          <p:cNvPr id="57" name="Nível de Corpo Um…"/>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5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5" name="Texto do Título"/>
          <p:cNvSpPr txBox="1"/>
          <p:nvPr>
            <p:ph type="title"/>
          </p:nvPr>
        </p:nvSpPr>
        <p:spPr>
          <a:prstGeom prst="rect">
            <a:avLst/>
          </a:prstGeom>
        </p:spPr>
        <p:txBody>
          <a:bodyPr/>
          <a:lstStyle/>
          <a:p>
            <a:pPr/>
            <a:r>
              <a:t>Texto do Título</a:t>
            </a:r>
          </a:p>
        </p:txBody>
      </p:sp>
      <p:sp>
        <p:nvSpPr>
          <p:cNvPr id="66" name="Nível de Corpo Um…"/>
          <p:cNvSpPr txBox="1"/>
          <p:nvPr>
            <p:ph type="body" sz="half" idx="1"/>
          </p:nvPr>
        </p:nvSpPr>
        <p:spPr>
          <a:xfrm>
            <a:off x="838200" y="1825625"/>
            <a:ext cx="5181600" cy="4351338"/>
          </a:xfrm>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6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0">
    <p:bg>
      <p:bgPr>
        <a:solidFill>
          <a:srgbClr val="404040"/>
        </a:solidFill>
      </p:bgPr>
    </p:bg>
    <p:spTree>
      <p:nvGrpSpPr>
        <p:cNvPr id="1" name=""/>
        <p:cNvGrpSpPr/>
        <p:nvPr/>
      </p:nvGrpSpPr>
      <p:grpSpPr>
        <a:xfrm>
          <a:off x="0" y="0"/>
          <a:ext cx="0" cy="0"/>
          <a:chOff x="0" y="0"/>
          <a:chExt cx="0" cy="0"/>
        </a:xfrm>
      </p:grpSpPr>
      <p:sp>
        <p:nvSpPr>
          <p:cNvPr id="74" name="Texto do Título"/>
          <p:cNvSpPr txBox="1"/>
          <p:nvPr>
            <p:ph type="title"/>
          </p:nvPr>
        </p:nvSpPr>
        <p:spPr>
          <a:prstGeom prst="rect">
            <a:avLst/>
          </a:prstGeom>
        </p:spPr>
        <p:txBody>
          <a:bodyPr/>
          <a:lstStyle>
            <a:lvl1pPr>
              <a:defRPr>
                <a:solidFill>
                  <a:srgbClr val="FFFFFF"/>
                </a:solidFill>
              </a:defRPr>
            </a:lvl1pPr>
          </a:lstStyle>
          <a:p>
            <a:pPr/>
            <a:r>
              <a:t>Texto do Título</a:t>
            </a:r>
          </a:p>
        </p:txBody>
      </p:sp>
      <p:sp>
        <p:nvSpPr>
          <p:cNvPr id="75" name="Nível de Corpo Um…"/>
          <p:cNvSpPr txBox="1"/>
          <p:nvPr>
            <p:ph type="body" sz="half" idx="1"/>
          </p:nvPr>
        </p:nvSpPr>
        <p:spPr>
          <a:xfrm>
            <a:off x="838200" y="1825625"/>
            <a:ext cx="5181600" cy="4351338"/>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76" name="Número do Slid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83" name="Texto do Título"/>
          <p:cNvSpPr txBox="1"/>
          <p:nvPr>
            <p:ph type="title"/>
          </p:nvPr>
        </p:nvSpPr>
        <p:spPr>
          <a:xfrm>
            <a:off x="839787" y="365125"/>
            <a:ext cx="10515601" cy="1325563"/>
          </a:xfrm>
          <a:prstGeom prst="rect">
            <a:avLst/>
          </a:prstGeom>
        </p:spPr>
        <p:txBody>
          <a:bodyPr/>
          <a:lstStyle/>
          <a:p>
            <a:pPr/>
            <a:r>
              <a:t>Texto do Título</a:t>
            </a:r>
          </a:p>
        </p:txBody>
      </p:sp>
      <p:sp>
        <p:nvSpPr>
          <p:cNvPr id="84" name="Nível de Corpo Um…"/>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85"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8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o Título"/>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Texto do Título</a:t>
            </a:r>
          </a:p>
        </p:txBody>
      </p:sp>
      <p:sp>
        <p:nvSpPr>
          <p:cNvPr id="3" name="Nível de Corpo Um…"/>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1" Type="http://schemas.openxmlformats.org/officeDocument/2006/relationships/image" Target="../media/image40.png"/><Relationship Id="rId12" Type="http://schemas.openxmlformats.org/officeDocument/2006/relationships/image" Target="../media/image41.png"/><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44.png"/><Relationship Id="rId16" Type="http://schemas.openxmlformats.org/officeDocument/2006/relationships/image" Target="../media/image45.png"/><Relationship Id="rId17" Type="http://schemas.openxmlformats.org/officeDocument/2006/relationships/image" Target="../media/image46.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devopsuniversity.org/understanding-the-roles-in-devops/" TargetMode="External"/><Relationship Id="rId3" Type="http://schemas.openxmlformats.org/officeDocument/2006/relationships/hyperlink" Target="https://www.upwork.com/resources/visualizing-devops-team-structure-roles-responsibilities" TargetMode="External"/><Relationship Id="rId4" Type="http://schemas.openxmlformats.org/officeDocument/2006/relationships/hyperlink" Target="http://ccsl.ime.usp.br/devops/2021-06-20/resumo-estruturas.html" TargetMode="External"/><Relationship Id="rId5" Type="http://schemas.openxmlformats.org/officeDocument/2006/relationships/hyperlink" Target="https://arxiv.org/abs/2008.08652" TargetMode="External"/><Relationship Id="rId6" Type="http://schemas.openxmlformats.org/officeDocument/2006/relationships/hyperlink" Target="https://arxiv.org/pdf/2101.02361.pdf"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creativecommons.org/licenses/by-nc-sa/3.0/"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Rectangle 20"/>
          <p:cNvSpPr/>
          <p:nvPr/>
        </p:nvSpPr>
        <p:spPr>
          <a:xfrm>
            <a:off x="-1" y="0"/>
            <a:ext cx="12192003"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144" name="Imagem 2" descr="Imagem 2"/>
          <p:cNvPicPr>
            <a:picLocks noChangeAspect="1"/>
          </p:cNvPicPr>
          <p:nvPr/>
        </p:nvPicPr>
        <p:blipFill>
          <a:blip r:embed="rId2">
            <a:extLst/>
          </a:blip>
          <a:stretch>
            <a:fillRect/>
          </a:stretch>
        </p:blipFill>
        <p:spPr>
          <a:xfrm>
            <a:off x="5848350" y="1988731"/>
            <a:ext cx="5890684" cy="3033702"/>
          </a:xfrm>
          <a:prstGeom prst="rect">
            <a:avLst/>
          </a:prstGeom>
          <a:ln w="12700">
            <a:miter lim="400000"/>
          </a:ln>
        </p:spPr>
      </p:pic>
      <p:sp>
        <p:nvSpPr>
          <p:cNvPr id="145" name="Freeform: Shape 22"/>
          <p:cNvSpPr/>
          <p:nvPr/>
        </p:nvSpPr>
        <p:spPr>
          <a:xfrm flipV="1">
            <a:off x="0" y="-478"/>
            <a:ext cx="6754319" cy="6858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11442" y="0"/>
                </a:lnTo>
                <a:lnTo>
                  <a:pt x="0" y="0"/>
                </a:lnTo>
                <a:close/>
              </a:path>
            </a:pathLst>
          </a:custGeom>
          <a:solidFill>
            <a:srgbClr val="262626">
              <a:alpha val="70000"/>
            </a:srgbClr>
          </a:solidFill>
          <a:ln w="12700">
            <a:miter lim="400000"/>
          </a:ln>
        </p:spPr>
        <p:txBody>
          <a:bodyPr lIns="45719" rIns="45719" anchor="ctr"/>
          <a:lstStyle/>
          <a:p>
            <a:pPr algn="ctr">
              <a:defRPr>
                <a:solidFill>
                  <a:srgbClr val="FFFFFF"/>
                </a:solidFill>
              </a:defRPr>
            </a:pPr>
          </a:p>
        </p:txBody>
      </p:sp>
      <p:sp>
        <p:nvSpPr>
          <p:cNvPr id="146" name="Freeform: Shape 24"/>
          <p:cNvSpPr/>
          <p:nvPr/>
        </p:nvSpPr>
        <p:spPr>
          <a:xfrm flipV="1">
            <a:off x="1" y="-478"/>
            <a:ext cx="5953781" cy="6858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10076" y="0"/>
                </a:lnTo>
                <a:lnTo>
                  <a:pt x="0" y="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147" name="Título 4"/>
          <p:cNvSpPr txBox="1"/>
          <p:nvPr>
            <p:ph type="title"/>
          </p:nvPr>
        </p:nvSpPr>
        <p:spPr>
          <a:xfrm>
            <a:off x="804672" y="338328"/>
            <a:ext cx="3877056" cy="2249424"/>
          </a:xfrm>
          <a:prstGeom prst="rect">
            <a:avLst/>
          </a:prstGeom>
        </p:spPr>
        <p:txBody>
          <a:bodyPr/>
          <a:lstStyle>
            <a:lvl1pPr algn="l">
              <a:defRPr sz="3800"/>
            </a:lvl1pPr>
          </a:lstStyle>
          <a:p>
            <a:pPr/>
            <a:r>
              <a:t>Estruturas Organizacionais DevOps e Entrega Contínua</a:t>
            </a:r>
          </a:p>
        </p:txBody>
      </p:sp>
      <p:sp>
        <p:nvSpPr>
          <p:cNvPr id="148" name="Subtítulo 6"/>
          <p:cNvSpPr txBox="1"/>
          <p:nvPr>
            <p:ph type="body" sz="quarter" idx="1"/>
          </p:nvPr>
        </p:nvSpPr>
        <p:spPr>
          <a:xfrm>
            <a:off x="804671" y="2724911"/>
            <a:ext cx="3209546" cy="1155526"/>
          </a:xfrm>
          <a:prstGeom prst="rect">
            <a:avLst/>
          </a:prstGeom>
        </p:spPr>
        <p:txBody>
          <a:bodyPr/>
          <a:lstStyle/>
          <a:p>
            <a:pPr algn="l">
              <a:defRPr sz="1700"/>
            </a:pPr>
            <a:r>
              <a:t>Alunos:</a:t>
            </a:r>
          </a:p>
          <a:p>
            <a:pPr lvl="1" algn="l">
              <a:spcBef>
                <a:spcPts val="500"/>
              </a:spcBef>
              <a:defRPr sz="1700"/>
            </a:pPr>
            <a:r>
              <a:t>Giovanni Cunha de Amorim</a:t>
            </a:r>
            <a:endParaRPr sz="2000"/>
          </a:p>
          <a:p>
            <a:pPr lvl="1" algn="l">
              <a:spcBef>
                <a:spcPts val="500"/>
              </a:spcBef>
              <a:defRPr sz="1700"/>
            </a:pPr>
            <a:r>
              <a:t>Marcos Paulo Pereira da Silva</a:t>
            </a:r>
          </a:p>
        </p:txBody>
      </p:sp>
      <p:sp>
        <p:nvSpPr>
          <p:cNvPr id="149" name="Espaço Reservado para Número de Slide 2"/>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0" name="r70n0qvGqERVFYr9m8kCiKvv-4_P1TjfU-OCtY7npNaJc_VH5KUrHkuaGMEUlep9MwosSuvtfNOGWw56V79DRmXm2G7orVknmmpbcpougcqsQ8k25-8sB8U7NLzcIYQtp7Ih3TOFwvk=s0.png" descr="r70n0qvGqERVFYr9m8kCiKvv-4_P1TjfU-OCtY7npNaJc_VH5KUrHkuaGMEUlep9MwosSuvtfNOGWw56V79DRmXm2G7orVknmmpbcpougcqsQ8k25-8sB8U7NLzcIYQtp7Ih3TOFwvk=s0.png"/>
          <p:cNvPicPr>
            <a:picLocks noChangeAspect="1"/>
          </p:cNvPicPr>
          <p:nvPr/>
        </p:nvPicPr>
        <p:blipFill>
          <a:blip r:embed="rId3">
            <a:extLst/>
          </a:blip>
          <a:stretch>
            <a:fillRect/>
          </a:stretch>
        </p:blipFill>
        <p:spPr>
          <a:xfrm>
            <a:off x="10463655" y="5466505"/>
            <a:ext cx="917290" cy="91728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2000"/>
                                  </p:stCondLst>
                                  <p:iterate type="el" backwards="0">
                                    <p:tmAbs val="0"/>
                                  </p:iterate>
                                  <p:childTnLst>
                                    <p:set>
                                      <p:cBhvr>
                                        <p:cTn id="6" fill="hold"/>
                                        <p:tgtEl>
                                          <p:spTgt spid="148">
                                            <p:bg/>
                                          </p:spTgt>
                                        </p:tgtEl>
                                        <p:attrNameLst>
                                          <p:attrName>style.visibility</p:attrName>
                                        </p:attrNameLst>
                                      </p:cBhvr>
                                      <p:to>
                                        <p:strVal val="visible"/>
                                      </p:to>
                                    </p:set>
                                    <p:animEffect filter="fade" transition="in">
                                      <p:cBhvr>
                                        <p:cTn id="7" dur="400"/>
                                        <p:tgtEl>
                                          <p:spTgt spid="148">
                                            <p:bg/>
                                          </p:spTgt>
                                        </p:tgtEl>
                                      </p:cBhvr>
                                    </p:animEffect>
                                  </p:childTnLst>
                                </p:cTn>
                              </p:par>
                              <p:par>
                                <p:cTn id="8" presetClass="entr" nodeType="withEffect" presetSubtype="0" presetID="10" grpId="1" fill="hold">
                                  <p:stCondLst>
                                    <p:cond delay="2000"/>
                                  </p:stCondLst>
                                  <p:iterate type="el" backwards="0">
                                    <p:tmAbs val="0"/>
                                  </p:iterate>
                                  <p:childTnLst>
                                    <p:set>
                                      <p:cBhvr>
                                        <p:cTn id="9" fill="hold"/>
                                        <p:tgtEl>
                                          <p:spTgt spid="148">
                                            <p:txEl>
                                              <p:pRg st="0" end="0"/>
                                            </p:txEl>
                                          </p:spTgt>
                                        </p:tgtEl>
                                        <p:attrNameLst>
                                          <p:attrName>style.visibility</p:attrName>
                                        </p:attrNameLst>
                                      </p:cBhvr>
                                      <p:to>
                                        <p:strVal val="visible"/>
                                      </p:to>
                                    </p:set>
                                    <p:animEffect filter="fade" transition="in">
                                      <p:cBhvr>
                                        <p:cTn id="10" dur="400"/>
                                        <p:tgtEl>
                                          <p:spTgt spid="148">
                                            <p:txEl>
                                              <p:pRg st="0" end="0"/>
                                            </p:txEl>
                                          </p:spTgt>
                                        </p:tgtEl>
                                      </p:cBhvr>
                                    </p:animEffect>
                                  </p:childTnLst>
                                </p:cTn>
                              </p:par>
                              <p:par>
                                <p:cTn id="11" presetClass="entr" nodeType="withEffect" presetSubtype="0" presetID="10" grpId="1" fill="hold">
                                  <p:stCondLst>
                                    <p:cond delay="2000"/>
                                  </p:stCondLst>
                                  <p:iterate type="el" backwards="0">
                                    <p:tmAbs val="0"/>
                                  </p:iterate>
                                  <p:childTnLst>
                                    <p:set>
                                      <p:cBhvr>
                                        <p:cTn id="12" fill="hold"/>
                                        <p:tgtEl>
                                          <p:spTgt spid="148">
                                            <p:txEl>
                                              <p:pRg st="1" end="1"/>
                                            </p:txEl>
                                          </p:spTgt>
                                        </p:tgtEl>
                                        <p:attrNameLst>
                                          <p:attrName>style.visibility</p:attrName>
                                        </p:attrNameLst>
                                      </p:cBhvr>
                                      <p:to>
                                        <p:strVal val="visible"/>
                                      </p:to>
                                    </p:set>
                                    <p:animEffect filter="fade" transition="in">
                                      <p:cBhvr>
                                        <p:cTn id="13" dur="400"/>
                                        <p:tgtEl>
                                          <p:spTgt spid="148">
                                            <p:txEl>
                                              <p:pRg st="1" end="1"/>
                                            </p:txEl>
                                          </p:spTgt>
                                        </p:tgtEl>
                                      </p:cBhvr>
                                    </p:animEffect>
                                  </p:childTnLst>
                                </p:cTn>
                              </p:par>
                              <p:par>
                                <p:cTn id="14" presetClass="entr" nodeType="withEffect" presetSubtype="0" presetID="10" grpId="1" fill="hold">
                                  <p:stCondLst>
                                    <p:cond delay="2000"/>
                                  </p:stCondLst>
                                  <p:iterate type="el" backwards="0">
                                    <p:tmAbs val="0"/>
                                  </p:iterate>
                                  <p:childTnLst>
                                    <p:set>
                                      <p:cBhvr>
                                        <p:cTn id="15" fill="hold"/>
                                        <p:tgtEl>
                                          <p:spTgt spid="148">
                                            <p:txEl>
                                              <p:pRg st="2" end="2"/>
                                            </p:txEl>
                                          </p:spTgt>
                                        </p:tgtEl>
                                        <p:attrNameLst>
                                          <p:attrName>style.visibility</p:attrName>
                                        </p:attrNameLst>
                                      </p:cBhvr>
                                      <p:to>
                                        <p:strVal val="visible"/>
                                      </p:to>
                                    </p:set>
                                    <p:animEffect filter="fade" transition="in">
                                      <p:cBhvr>
                                        <p:cTn id="16" dur="400"/>
                                        <p:tgtEl>
                                          <p:spTgt spid="148">
                                            <p:txEl>
                                              <p:pRg st="2" end="2"/>
                                            </p:txEl>
                                          </p:spTgt>
                                        </p:tgtEl>
                                      </p:cBhvr>
                                    </p:animEffect>
                                  </p:childTnLst>
                                </p:cTn>
                              </p:par>
                            </p:childTnLst>
                          </p:cTn>
                        </p:par>
                        <p:par>
                          <p:cTn id="17" fill="hold">
                            <p:stCondLst>
                              <p:cond delay="2400"/>
                            </p:stCondLst>
                            <p:childTnLst>
                              <p:par>
                                <p:cTn id="18" presetClass="entr" nodeType="afterEffect" presetID="10" grpId="2" fill="hold">
                                  <p:stCondLst>
                                    <p:cond delay="500"/>
                                  </p:stCondLst>
                                  <p:iterate type="el" backwards="0">
                                    <p:tmAbs val="0"/>
                                  </p:iterate>
                                  <p:childTnLst>
                                    <p:set>
                                      <p:cBhvr>
                                        <p:cTn id="19" fill="hold"/>
                                        <p:tgtEl>
                                          <p:spTgt spid="147"/>
                                        </p:tgtEl>
                                        <p:attrNameLst>
                                          <p:attrName>style.visibility</p:attrName>
                                        </p:attrNameLst>
                                      </p:cBhvr>
                                      <p:to>
                                        <p:strVal val="visible"/>
                                      </p:to>
                                    </p:set>
                                    <p:animEffect filter="fade" transition="in">
                                      <p:cBhvr>
                                        <p:cTn id="20" dur="4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8" grpId="1"/>
      <p:bldP build="whole" bldLvl="1" animBg="1" rev="0" advAuto="0" spid="147"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Rectangle 18"/>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79" name="Rectangle 20"/>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280" name="Freeform: Shape 22"/>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281" name="Título 1"/>
          <p:cNvSpPr txBox="1"/>
          <p:nvPr>
            <p:ph type="title"/>
          </p:nvPr>
        </p:nvSpPr>
        <p:spPr>
          <a:xfrm>
            <a:off x="804672" y="640080"/>
            <a:ext cx="3282696" cy="5257801"/>
          </a:xfrm>
          <a:prstGeom prst="rect">
            <a:avLst/>
          </a:prstGeom>
        </p:spPr>
        <p:txBody>
          <a:bodyPr/>
          <a:lstStyle>
            <a:lvl1pPr>
              <a:defRPr>
                <a:solidFill>
                  <a:srgbClr val="FFFFFF"/>
                </a:solidFill>
                <a:latin typeface="+mn-lt"/>
                <a:ea typeface="+mn-ea"/>
                <a:cs typeface="+mn-cs"/>
                <a:sym typeface="Calibri"/>
              </a:defRPr>
            </a:lvl1pPr>
          </a:lstStyle>
          <a:p>
            <a:pPr/>
            <a:r>
              <a:t>O Entusiasta DevOps</a:t>
            </a:r>
          </a:p>
        </p:txBody>
      </p:sp>
      <p:sp>
        <p:nvSpPr>
          <p:cNvPr id="282" name="Espaço Reservado para Conteúdo 2"/>
          <p:cNvSpPr txBox="1"/>
          <p:nvPr>
            <p:ph type="body" sz="quarter" idx="1"/>
          </p:nvPr>
        </p:nvSpPr>
        <p:spPr>
          <a:xfrm>
            <a:off x="5358384" y="3773938"/>
            <a:ext cx="6024655" cy="1930761"/>
          </a:xfrm>
          <a:prstGeom prst="rect">
            <a:avLst/>
          </a:prstGeom>
        </p:spPr>
        <p:txBody>
          <a:bodyPr anchor="ctr"/>
          <a:lstStyle/>
          <a:p>
            <a:pPr>
              <a:defRPr sz="1600"/>
            </a:pPr>
            <a:r>
              <a:t>Promova os benefícios do DevOps </a:t>
            </a:r>
          </a:p>
          <a:p>
            <a:pPr>
              <a:defRPr sz="1600"/>
            </a:pPr>
            <a:r>
              <a:t>Garanta a adesão das equipes de desenvolvimento e operações </a:t>
            </a:r>
          </a:p>
          <a:p>
            <a:pPr>
              <a:defRPr sz="1600"/>
            </a:pPr>
            <a:r>
              <a:t>Determine as funções principais </a:t>
            </a:r>
          </a:p>
          <a:p>
            <a:pPr>
              <a:defRPr sz="1600"/>
            </a:pPr>
            <a:r>
              <a:t>Certifique-se de que todos os membros da equipe sejam treinados </a:t>
            </a:r>
          </a:p>
        </p:txBody>
      </p:sp>
      <p:sp>
        <p:nvSpPr>
          <p:cNvPr id="283"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4" name="Imagem 7" descr="Imagem 7"/>
          <p:cNvPicPr>
            <a:picLocks noChangeAspect="1"/>
          </p:cNvPicPr>
          <p:nvPr/>
        </p:nvPicPr>
        <p:blipFill>
          <a:blip r:embed="rId3">
            <a:extLst/>
          </a:blip>
          <a:stretch>
            <a:fillRect/>
          </a:stretch>
        </p:blipFill>
        <p:spPr>
          <a:xfrm>
            <a:off x="7493893" y="405147"/>
            <a:ext cx="1905001" cy="1905001"/>
          </a:xfrm>
          <a:prstGeom prst="rect">
            <a:avLst/>
          </a:prstGeom>
          <a:ln w="12700">
            <a:miter lim="400000"/>
          </a:ln>
        </p:spPr>
      </p:pic>
      <p:sp>
        <p:nvSpPr>
          <p:cNvPr id="285" name="CaixaDeTexto 7"/>
          <p:cNvSpPr txBox="1"/>
          <p:nvPr/>
        </p:nvSpPr>
        <p:spPr>
          <a:xfrm>
            <a:off x="5403330" y="2985752"/>
            <a:ext cx="565683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As principais funções do Evangelista DevOps consistem 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8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8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Rectangle 7"/>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90" name="Rectangle 9"/>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291" name="Freeform: Shape 11"/>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292" name="Título 1"/>
          <p:cNvSpPr txBox="1"/>
          <p:nvPr>
            <p:ph type="title"/>
          </p:nvPr>
        </p:nvSpPr>
        <p:spPr>
          <a:xfrm>
            <a:off x="804672" y="640080"/>
            <a:ext cx="3282696" cy="5257801"/>
          </a:xfrm>
          <a:prstGeom prst="rect">
            <a:avLst/>
          </a:prstGeom>
        </p:spPr>
        <p:txBody>
          <a:bodyPr/>
          <a:lstStyle>
            <a:lvl1pPr>
              <a:defRPr>
                <a:solidFill>
                  <a:srgbClr val="FFFFFF"/>
                </a:solidFill>
              </a:defRPr>
            </a:lvl1pPr>
          </a:lstStyle>
          <a:p>
            <a:pPr/>
            <a:r>
              <a:t>O Gerente de Liberação de Código</a:t>
            </a:r>
          </a:p>
        </p:txBody>
      </p:sp>
      <p:sp>
        <p:nvSpPr>
          <p:cNvPr id="293" name="Espaço Reservado para Conteúdo 2"/>
          <p:cNvSpPr txBox="1"/>
          <p:nvPr>
            <p:ph type="body" sz="quarter" idx="1"/>
          </p:nvPr>
        </p:nvSpPr>
        <p:spPr>
          <a:xfrm>
            <a:off x="5358384" y="3759966"/>
            <a:ext cx="5995901" cy="2137916"/>
          </a:xfrm>
          <a:prstGeom prst="rect">
            <a:avLst/>
          </a:prstGeom>
        </p:spPr>
        <p:txBody>
          <a:bodyPr anchor="ctr"/>
          <a:lstStyle/>
          <a:p>
            <a:pPr marL="342899" indent="-342899">
              <a:defRPr sz="1900"/>
            </a:pPr>
            <a:r>
              <a:t>Gerenciamento de projetos de produtos e aplicativos, desde o desenvolvimento até a implantação</a:t>
            </a:r>
          </a:p>
          <a:p>
            <a:pPr marL="342899" indent="-342899">
              <a:defRPr sz="1900"/>
            </a:pPr>
            <a:r>
              <a:t>Acompanhe o progresso do DevOps usando impacto e outras métricas importantes</a:t>
            </a:r>
          </a:p>
        </p:txBody>
      </p:sp>
      <p:sp>
        <p:nvSpPr>
          <p:cNvPr id="294" name="Espaço Reservado para Número de Slide 5"/>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5" name="CaixaDeTexto 3"/>
          <p:cNvSpPr txBox="1"/>
          <p:nvPr/>
        </p:nvSpPr>
        <p:spPr>
          <a:xfrm>
            <a:off x="5675894" y="3085381"/>
            <a:ext cx="564225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Principais funções do gerente de liberação de código:</a:t>
            </a:r>
          </a:p>
        </p:txBody>
      </p:sp>
      <p:pic>
        <p:nvPicPr>
          <p:cNvPr id="296" name="Imagem 8" descr="Imagem 8"/>
          <p:cNvPicPr>
            <a:picLocks noChangeAspect="1"/>
          </p:cNvPicPr>
          <p:nvPr/>
        </p:nvPicPr>
        <p:blipFill>
          <a:blip r:embed="rId3">
            <a:extLst/>
          </a:blip>
          <a:stretch>
            <a:fillRect/>
          </a:stretch>
        </p:blipFill>
        <p:spPr>
          <a:xfrm>
            <a:off x="6996023" y="864853"/>
            <a:ext cx="2743201" cy="153395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93"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Rectangle 7"/>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01" name="Rectangle 9"/>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302" name="Freeform: Shape 11"/>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303" name="Título 1"/>
          <p:cNvSpPr txBox="1"/>
          <p:nvPr>
            <p:ph type="title"/>
          </p:nvPr>
        </p:nvSpPr>
        <p:spPr>
          <a:xfrm>
            <a:off x="804671" y="640080"/>
            <a:ext cx="3520042" cy="5257801"/>
          </a:xfrm>
          <a:prstGeom prst="rect">
            <a:avLst/>
          </a:prstGeom>
        </p:spPr>
        <p:txBody>
          <a:bodyPr/>
          <a:lstStyle>
            <a:lvl1pPr>
              <a:defRPr>
                <a:solidFill>
                  <a:srgbClr val="FFFFFF"/>
                </a:solidFill>
                <a:latin typeface="+mn-lt"/>
                <a:ea typeface="+mn-ea"/>
                <a:cs typeface="+mn-cs"/>
                <a:sym typeface="Calibri"/>
              </a:defRPr>
            </a:lvl1pPr>
          </a:lstStyle>
          <a:p>
            <a:pPr/>
            <a:r>
              <a:t>O Arquiteto de Automação</a:t>
            </a:r>
          </a:p>
        </p:txBody>
      </p:sp>
      <p:sp>
        <p:nvSpPr>
          <p:cNvPr id="304" name="Espaço Reservado para Conteúdo 2"/>
          <p:cNvSpPr txBox="1"/>
          <p:nvPr>
            <p:ph type="body" sz="quarter" idx="1"/>
          </p:nvPr>
        </p:nvSpPr>
        <p:spPr>
          <a:xfrm>
            <a:off x="5458318" y="4000375"/>
            <a:ext cx="6024654" cy="2022425"/>
          </a:xfrm>
          <a:prstGeom prst="rect">
            <a:avLst/>
          </a:prstGeom>
        </p:spPr>
        <p:txBody>
          <a:bodyPr anchor="ctr"/>
          <a:lstStyle/>
          <a:p>
            <a:pPr>
              <a:defRPr sz="1800"/>
            </a:pPr>
            <a:r>
              <a:t>Projetar e implementar estratégias para automatizar tarefas manuais</a:t>
            </a:r>
          </a:p>
          <a:p>
            <a:pPr>
              <a:defRPr sz="1800"/>
            </a:pPr>
            <a:r>
              <a:t>Encontre as ferramentas DevOps certas para diferentes processos</a:t>
            </a:r>
          </a:p>
        </p:txBody>
      </p:sp>
      <p:sp>
        <p:nvSpPr>
          <p:cNvPr id="305"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6" name="Imagem 6" descr="Imagem 6"/>
          <p:cNvPicPr>
            <a:picLocks noChangeAspect="1"/>
          </p:cNvPicPr>
          <p:nvPr/>
        </p:nvPicPr>
        <p:blipFill>
          <a:blip r:embed="rId3">
            <a:extLst/>
          </a:blip>
          <a:stretch>
            <a:fillRect/>
          </a:stretch>
        </p:blipFill>
        <p:spPr>
          <a:xfrm>
            <a:off x="7369305" y="417069"/>
            <a:ext cx="2200276" cy="2076451"/>
          </a:xfrm>
          <a:prstGeom prst="rect">
            <a:avLst/>
          </a:prstGeom>
          <a:ln w="12700">
            <a:miter lim="400000"/>
          </a:ln>
        </p:spPr>
      </p:pic>
      <p:sp>
        <p:nvSpPr>
          <p:cNvPr id="307" name="CaixaDeTexto 6"/>
          <p:cNvSpPr txBox="1"/>
          <p:nvPr/>
        </p:nvSpPr>
        <p:spPr>
          <a:xfrm>
            <a:off x="5569594" y="2925578"/>
            <a:ext cx="5150121" cy="760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Principais atribuições do arquiteto de automação: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0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Rectangle 7"/>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2" name="Rectangle 9"/>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313" name="Freeform: Shape 11"/>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314" name="Título 1"/>
          <p:cNvSpPr txBox="1"/>
          <p:nvPr>
            <p:ph type="title"/>
          </p:nvPr>
        </p:nvSpPr>
        <p:spPr>
          <a:xfrm>
            <a:off x="804672" y="640080"/>
            <a:ext cx="3282696" cy="5257801"/>
          </a:xfrm>
          <a:prstGeom prst="rect">
            <a:avLst/>
          </a:prstGeom>
        </p:spPr>
        <p:txBody>
          <a:bodyPr/>
          <a:lstStyle>
            <a:lvl1pPr>
              <a:defRPr sz="3700">
                <a:solidFill>
                  <a:srgbClr val="FFFFFF"/>
                </a:solidFill>
                <a:latin typeface="+mn-lt"/>
                <a:ea typeface="+mn-ea"/>
                <a:cs typeface="+mn-cs"/>
                <a:sym typeface="Calibri"/>
              </a:defRPr>
            </a:lvl1pPr>
          </a:lstStyle>
          <a:p>
            <a:pPr/>
            <a:r>
              <a:t>Desenvolvedor/Testador de software</a:t>
            </a:r>
          </a:p>
        </p:txBody>
      </p:sp>
      <p:sp>
        <p:nvSpPr>
          <p:cNvPr id="315" name="Espaço Reservado para Conteúdo 2"/>
          <p:cNvSpPr txBox="1"/>
          <p:nvPr>
            <p:ph type="body" sz="quarter" idx="1"/>
          </p:nvPr>
        </p:nvSpPr>
        <p:spPr>
          <a:xfrm>
            <a:off x="5429563" y="3498346"/>
            <a:ext cx="6024655" cy="2511726"/>
          </a:xfrm>
          <a:prstGeom prst="rect">
            <a:avLst/>
          </a:prstGeom>
        </p:spPr>
        <p:txBody>
          <a:bodyPr anchor="ctr"/>
          <a:lstStyle/>
          <a:p>
            <a:pPr>
              <a:defRPr sz="1900"/>
            </a:pPr>
            <a:r>
              <a:t>Escreva o código para novos produtos, recursos, atualizações de segurança e correções de bugs</a:t>
            </a:r>
          </a:p>
          <a:p>
            <a:pPr>
              <a:defRPr sz="1900"/>
            </a:pPr>
            <a:r>
              <a:t>Certifique-se de que todas as linhas de código atendam aos requisitos comerciais originais</a:t>
            </a:r>
          </a:p>
          <a:p>
            <a:pPr>
              <a:defRPr sz="1900"/>
            </a:pPr>
            <a:r>
              <a:t>Realizar teste de unidade</a:t>
            </a:r>
          </a:p>
          <a:p>
            <a:pPr>
              <a:defRPr sz="1900"/>
            </a:pPr>
            <a:r>
              <a:t>Realizar implantações</a:t>
            </a:r>
          </a:p>
          <a:p>
            <a:pPr>
              <a:defRPr sz="1900"/>
            </a:pPr>
            <a:r>
              <a:t>Monitore o desempenho do produto</a:t>
            </a:r>
          </a:p>
        </p:txBody>
      </p:sp>
      <p:sp>
        <p:nvSpPr>
          <p:cNvPr id="316"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7" name="Imagem 5" descr="Imagem 5"/>
          <p:cNvPicPr>
            <a:picLocks noChangeAspect="1"/>
          </p:cNvPicPr>
          <p:nvPr/>
        </p:nvPicPr>
        <p:blipFill>
          <a:blip r:embed="rId3">
            <a:extLst/>
          </a:blip>
          <a:stretch>
            <a:fillRect/>
          </a:stretch>
        </p:blipFill>
        <p:spPr>
          <a:xfrm>
            <a:off x="7479466" y="502794"/>
            <a:ext cx="1905001" cy="1905001"/>
          </a:xfrm>
          <a:prstGeom prst="rect">
            <a:avLst/>
          </a:prstGeom>
          <a:ln w="12700">
            <a:miter lim="400000"/>
          </a:ln>
        </p:spPr>
      </p:pic>
      <p:sp>
        <p:nvSpPr>
          <p:cNvPr id="318" name="CaixaDeTexto 5"/>
          <p:cNvSpPr txBox="1"/>
          <p:nvPr/>
        </p:nvSpPr>
        <p:spPr>
          <a:xfrm>
            <a:off x="5522129" y="2711326"/>
            <a:ext cx="5786025"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Principais funções do desenvolvedor / testador de software: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1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15"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Rectangle 7"/>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23" name="Rectangle 9"/>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324" name="Freeform: Shape 11"/>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325" name="Título 1"/>
          <p:cNvSpPr txBox="1"/>
          <p:nvPr>
            <p:ph type="title"/>
          </p:nvPr>
        </p:nvSpPr>
        <p:spPr>
          <a:xfrm>
            <a:off x="804672" y="640080"/>
            <a:ext cx="3282696" cy="5257801"/>
          </a:xfrm>
          <a:prstGeom prst="rect">
            <a:avLst/>
          </a:prstGeom>
        </p:spPr>
        <p:txBody>
          <a:bodyPr/>
          <a:lstStyle>
            <a:lvl1pPr>
              <a:defRPr>
                <a:solidFill>
                  <a:srgbClr val="FFFFFF"/>
                </a:solidFill>
                <a:latin typeface="+mn-lt"/>
                <a:ea typeface="+mn-ea"/>
                <a:cs typeface="+mn-cs"/>
                <a:sym typeface="Calibri"/>
              </a:defRPr>
            </a:lvl1pPr>
          </a:lstStyle>
          <a:p>
            <a:pPr/>
            <a:r>
              <a:t>QA - Garantia de qualidade</a:t>
            </a:r>
          </a:p>
        </p:txBody>
      </p:sp>
      <p:sp>
        <p:nvSpPr>
          <p:cNvPr id="326" name="Espaço Reservado para Conteúdo 2"/>
          <p:cNvSpPr txBox="1"/>
          <p:nvPr>
            <p:ph type="body" sz="half" idx="1"/>
          </p:nvPr>
        </p:nvSpPr>
        <p:spPr>
          <a:xfrm>
            <a:off x="4984572" y="2696042"/>
            <a:ext cx="6887296" cy="3776935"/>
          </a:xfrm>
          <a:prstGeom prst="rect">
            <a:avLst/>
          </a:prstGeom>
        </p:spPr>
        <p:txBody>
          <a:bodyPr anchor="ctr"/>
          <a:lstStyle/>
          <a:p>
            <a:pPr>
              <a:defRPr sz="2000"/>
            </a:pPr>
            <a:r>
              <a:t>Com a adoção do DevOps na organização, torna-se importante ter um tipo diferente de controle que realiza testes de experiência do usuário, além de apenas testar a funcionalidade do produto; </a:t>
            </a:r>
          </a:p>
          <a:p>
            <a:pPr>
              <a:defRPr sz="2000"/>
            </a:pPr>
            <a:r>
              <a:t>A experiência geral do usuário no projeto é de responsabilidade exclusiva do Profissional de Garantia de Experiência;</a:t>
            </a:r>
          </a:p>
          <a:p>
            <a:pPr>
              <a:defRPr sz="2000"/>
            </a:pPr>
            <a:r>
              <a:t>Além de garantir que o produto final tenha todos os recursos desenvolvidos e definidos com base na especificação, eles também trabalham para garantir que o produto ofereça a experiência de usuário adequada.</a:t>
            </a:r>
          </a:p>
        </p:txBody>
      </p:sp>
      <p:sp>
        <p:nvSpPr>
          <p:cNvPr id="327"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8" name="Imagem 5" descr="Imagem 5"/>
          <p:cNvPicPr>
            <a:picLocks noChangeAspect="1"/>
          </p:cNvPicPr>
          <p:nvPr/>
        </p:nvPicPr>
        <p:blipFill>
          <a:blip r:embed="rId3">
            <a:extLst/>
          </a:blip>
          <a:stretch>
            <a:fillRect/>
          </a:stretch>
        </p:blipFill>
        <p:spPr>
          <a:xfrm>
            <a:off x="7472632" y="578688"/>
            <a:ext cx="1905001" cy="1905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Rectangle 7"/>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33" name="Rectangle 9"/>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334" name="Freeform: Shape 11"/>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335" name="Título 1"/>
          <p:cNvSpPr txBox="1"/>
          <p:nvPr>
            <p:ph type="title"/>
          </p:nvPr>
        </p:nvSpPr>
        <p:spPr>
          <a:xfrm>
            <a:off x="804672" y="640080"/>
            <a:ext cx="3282696" cy="5257801"/>
          </a:xfrm>
          <a:prstGeom prst="rect">
            <a:avLst/>
          </a:prstGeom>
        </p:spPr>
        <p:txBody>
          <a:bodyPr/>
          <a:lstStyle>
            <a:lvl1pPr>
              <a:defRPr>
                <a:solidFill>
                  <a:srgbClr val="FFFFFF"/>
                </a:solidFill>
                <a:latin typeface="+mn-lt"/>
                <a:ea typeface="+mn-ea"/>
                <a:cs typeface="+mn-cs"/>
                <a:sym typeface="Calibri"/>
              </a:defRPr>
            </a:lvl1pPr>
          </a:lstStyle>
          <a:p>
            <a:pPr/>
            <a:r>
              <a:t>Engenheiro de Segurança e Qualidade</a:t>
            </a:r>
          </a:p>
        </p:txBody>
      </p:sp>
      <p:sp>
        <p:nvSpPr>
          <p:cNvPr id="336" name="Espaço Reservado para Conteúdo 2"/>
          <p:cNvSpPr txBox="1"/>
          <p:nvPr>
            <p:ph type="body" sz="quarter" idx="1"/>
          </p:nvPr>
        </p:nvSpPr>
        <p:spPr>
          <a:xfrm>
            <a:off x="5286497" y="3529927"/>
            <a:ext cx="6628504" cy="1591576"/>
          </a:xfrm>
          <a:prstGeom prst="rect">
            <a:avLst/>
          </a:prstGeom>
        </p:spPr>
        <p:txBody>
          <a:bodyPr anchor="ctr"/>
          <a:lstStyle/>
          <a:p>
            <a:pPr>
              <a:defRPr sz="1800"/>
            </a:pPr>
            <a:r>
              <a:t>Garantir que os produtos estejam em conformidade com todos os padrões e regulamentos estabelecidos</a:t>
            </a:r>
          </a:p>
          <a:p>
            <a:pPr>
              <a:defRPr sz="1800"/>
            </a:pPr>
            <a:r>
              <a:t>Trabalhe junto com o desenvolvimento para garantir que o produto esteja seguro e protegido contra possíveis ataques</a:t>
            </a:r>
          </a:p>
        </p:txBody>
      </p:sp>
      <p:sp>
        <p:nvSpPr>
          <p:cNvPr id="337"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8" name="Imagem 5" descr="Imagem 5"/>
          <p:cNvPicPr>
            <a:picLocks noChangeAspect="1"/>
          </p:cNvPicPr>
          <p:nvPr/>
        </p:nvPicPr>
        <p:blipFill>
          <a:blip r:embed="rId3">
            <a:extLst/>
          </a:blip>
          <a:srcRect l="15183" t="6566" r="13089" b="10100"/>
          <a:stretch>
            <a:fillRect/>
          </a:stretch>
        </p:blipFill>
        <p:spPr>
          <a:xfrm>
            <a:off x="7758023" y="274827"/>
            <a:ext cx="1708847" cy="2065186"/>
          </a:xfrm>
          <a:prstGeom prst="rect">
            <a:avLst/>
          </a:prstGeom>
          <a:ln w="12700">
            <a:miter lim="400000"/>
          </a:ln>
        </p:spPr>
      </p:pic>
      <p:sp>
        <p:nvSpPr>
          <p:cNvPr id="339" name="CaixaDeTexto 5"/>
          <p:cNvSpPr txBox="1"/>
          <p:nvPr/>
        </p:nvSpPr>
        <p:spPr>
          <a:xfrm>
            <a:off x="7286157" y="2769080"/>
            <a:ext cx="265176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Deveres principais da SCE: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6"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Rectangle 7"/>
          <p:cNvSpPr/>
          <p:nvPr/>
        </p:nvSpPr>
        <p:spPr>
          <a:xfrm>
            <a:off x="1523"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44" name="Rectangle 9"/>
          <p:cNvSpPr/>
          <p:nvPr/>
        </p:nvSpPr>
        <p:spPr>
          <a:xfrm>
            <a:off x="0" y="0"/>
            <a:ext cx="4709160" cy="6858000"/>
          </a:xfrm>
          <a:prstGeom prst="rect">
            <a:avLst/>
          </a:prstGeom>
          <a:solidFill>
            <a:srgbClr val="000000">
              <a:alpha val="81000"/>
            </a:srgbClr>
          </a:solidFill>
          <a:ln w="12700">
            <a:miter lim="400000"/>
          </a:ln>
        </p:spPr>
        <p:txBody>
          <a:bodyPr lIns="45719" rIns="45719" anchor="ctr"/>
          <a:lstStyle/>
          <a:p>
            <a:pPr algn="ctr">
              <a:defRPr>
                <a:solidFill>
                  <a:srgbClr val="FFFFFF"/>
                </a:solidFill>
              </a:defRPr>
            </a:pPr>
          </a:p>
        </p:txBody>
      </p:sp>
      <p:sp>
        <p:nvSpPr>
          <p:cNvPr id="345" name="Freeform: Shape 11"/>
          <p:cNvSpPr/>
          <p:nvPr/>
        </p:nvSpPr>
        <p:spPr>
          <a:xfrm>
            <a:off x="-1" y="0"/>
            <a:ext cx="328433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716" y="0"/>
                </a:lnTo>
                <a:lnTo>
                  <a:pt x="21600" y="21600"/>
                </a:lnTo>
                <a:lnTo>
                  <a:pt x="0" y="21600"/>
                </a:lnTo>
                <a:close/>
              </a:path>
            </a:pathLst>
          </a:custGeom>
          <a:solidFill>
            <a:srgbClr val="000000">
              <a:alpha val="35000"/>
            </a:srgbClr>
          </a:solidFill>
          <a:ln w="12700">
            <a:miter lim="400000"/>
          </a:ln>
        </p:spPr>
        <p:txBody>
          <a:bodyPr lIns="45719" rIns="45719" anchor="ctr"/>
          <a:lstStyle/>
          <a:p>
            <a:pPr algn="ctr">
              <a:defRPr>
                <a:solidFill>
                  <a:srgbClr val="FFFFFF"/>
                </a:solidFill>
              </a:defRPr>
            </a:pPr>
          </a:p>
        </p:txBody>
      </p:sp>
      <p:sp>
        <p:nvSpPr>
          <p:cNvPr id="346" name="Título 1"/>
          <p:cNvSpPr txBox="1"/>
          <p:nvPr>
            <p:ph type="title"/>
          </p:nvPr>
        </p:nvSpPr>
        <p:spPr>
          <a:xfrm>
            <a:off x="804672" y="640080"/>
            <a:ext cx="3282696" cy="5257801"/>
          </a:xfrm>
          <a:prstGeom prst="rect">
            <a:avLst/>
          </a:prstGeom>
        </p:spPr>
        <p:txBody>
          <a:bodyPr/>
          <a:lstStyle>
            <a:lvl1pPr>
              <a:defRPr>
                <a:solidFill>
                  <a:srgbClr val="FFFFFF"/>
                </a:solidFill>
                <a:latin typeface="Upwork Rza"/>
                <a:ea typeface="Upwork Rza"/>
                <a:cs typeface="Upwork Rza"/>
                <a:sym typeface="Upwork Rza"/>
              </a:defRPr>
            </a:lvl1pPr>
          </a:lstStyle>
          <a:p>
            <a:pPr/>
            <a:r>
              <a:t>Engenheiro de DevOps</a:t>
            </a:r>
          </a:p>
        </p:txBody>
      </p:sp>
      <p:sp>
        <p:nvSpPr>
          <p:cNvPr id="347" name="Espaço Reservado para Conteúdo 2"/>
          <p:cNvSpPr txBox="1"/>
          <p:nvPr>
            <p:ph type="body" sz="half" idx="1"/>
          </p:nvPr>
        </p:nvSpPr>
        <p:spPr>
          <a:xfrm>
            <a:off x="5344007" y="2681664"/>
            <a:ext cx="6010278" cy="3590028"/>
          </a:xfrm>
          <a:prstGeom prst="rect">
            <a:avLst/>
          </a:prstGeom>
        </p:spPr>
        <p:txBody>
          <a:bodyPr anchor="ctr"/>
          <a:lstStyle/>
          <a:p>
            <a:pPr>
              <a:defRPr sz="2400"/>
            </a:pPr>
            <a:r>
              <a:t>Escrever código para dimensionar funções para atender às necessidades do projeto.  Trata a escalabilidade;</a:t>
            </a:r>
          </a:p>
          <a:p>
            <a:pPr>
              <a:defRPr sz="2400"/>
            </a:pPr>
            <a:r>
              <a:t>Tratar os aspectos de segurança para infraestrutura em nuvem, desenvolvendo código protegido contra vírus e hackers;</a:t>
            </a:r>
          </a:p>
          <a:p>
            <a:pPr>
              <a:defRPr sz="2400"/>
            </a:pPr>
            <a:r>
              <a:t>Envolvido com os mecanismos para garantir a qualidade em todas as etapas do processo de desenvolvimento de software. </a:t>
            </a:r>
          </a:p>
        </p:txBody>
      </p:sp>
      <p:sp>
        <p:nvSpPr>
          <p:cNvPr id="348"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9" name="Imagem 5" descr="Imagem 5"/>
          <p:cNvPicPr>
            <a:picLocks noChangeAspect="1"/>
          </p:cNvPicPr>
          <p:nvPr/>
        </p:nvPicPr>
        <p:blipFill>
          <a:blip r:embed="rId2">
            <a:extLst/>
          </a:blip>
          <a:stretch>
            <a:fillRect/>
          </a:stretch>
        </p:blipFill>
        <p:spPr>
          <a:xfrm>
            <a:off x="6909758" y="188342"/>
            <a:ext cx="2383767" cy="239814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47"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52" name="Rectangle 13"/>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353" name="Título 1"/>
          <p:cNvSpPr txBox="1"/>
          <p:nvPr>
            <p:ph type="title"/>
          </p:nvPr>
        </p:nvSpPr>
        <p:spPr>
          <a:xfrm>
            <a:off x="767289" y="1780661"/>
            <a:ext cx="3582074" cy="1463473"/>
          </a:xfrm>
          <a:prstGeom prst="rect">
            <a:avLst/>
          </a:prstGeom>
        </p:spPr>
        <p:txBody>
          <a:bodyPr anchor="t"/>
          <a:lstStyle>
            <a:lvl1pPr>
              <a:defRPr sz="3000">
                <a:solidFill>
                  <a:srgbClr val="FFFFFF"/>
                </a:solidFill>
              </a:defRPr>
            </a:lvl1pPr>
          </a:lstStyle>
          <a:p>
            <a:pPr/>
            <a:r>
              <a:t>Modelos de Organização DevOps</a:t>
            </a:r>
          </a:p>
        </p:txBody>
      </p:sp>
      <p:grpSp>
        <p:nvGrpSpPr>
          <p:cNvPr id="356" name="Group 15"/>
          <p:cNvGrpSpPr/>
          <p:nvPr/>
        </p:nvGrpSpPr>
        <p:grpSpPr>
          <a:xfrm>
            <a:off x="769225" y="681628"/>
            <a:ext cx="1125045" cy="847207"/>
            <a:chOff x="0" y="0"/>
            <a:chExt cx="1125043" cy="847206"/>
          </a:xfrm>
        </p:grpSpPr>
        <p:sp>
          <p:nvSpPr>
            <p:cNvPr id="354"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355"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sp>
        <p:nvSpPr>
          <p:cNvPr id="357" name="Content Placeholder 8"/>
          <p:cNvSpPr txBox="1"/>
          <p:nvPr>
            <p:ph type="body" sz="quarter" idx="1"/>
          </p:nvPr>
        </p:nvSpPr>
        <p:spPr>
          <a:xfrm>
            <a:off x="767289" y="3383121"/>
            <a:ext cx="3582074" cy="2793252"/>
          </a:xfrm>
          <a:prstGeom prst="rect">
            <a:avLst/>
          </a:prstGeom>
        </p:spPr>
        <p:txBody>
          <a:bodyPr/>
          <a:lstStyle/>
          <a:p>
            <a:pPr>
              <a:defRPr sz="2000">
                <a:solidFill>
                  <a:srgbClr val="FFFFFF"/>
                </a:solidFill>
              </a:defRPr>
            </a:pPr>
          </a:p>
        </p:txBody>
      </p:sp>
      <p:pic>
        <p:nvPicPr>
          <p:cNvPr id="358" name="Espaço Reservado para Conteúdo 4" descr="Espaço Reservado para Conteúdo 4"/>
          <p:cNvPicPr>
            <a:picLocks noChangeAspect="1"/>
          </p:cNvPicPr>
          <p:nvPr/>
        </p:nvPicPr>
        <p:blipFill>
          <a:blip r:embed="rId2">
            <a:extLst/>
          </a:blip>
          <a:stretch>
            <a:fillRect/>
          </a:stretch>
        </p:blipFill>
        <p:spPr>
          <a:xfrm>
            <a:off x="5116652" y="1304884"/>
            <a:ext cx="6642532" cy="3669999"/>
          </a:xfrm>
          <a:prstGeom prst="rect">
            <a:avLst/>
          </a:prstGeom>
          <a:ln w="12700">
            <a:miter lim="400000"/>
          </a:ln>
        </p:spPr>
      </p:pic>
      <p:sp>
        <p:nvSpPr>
          <p:cNvPr id="359"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Rectangle 14"/>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362"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30000"/>
            </a:srgbClr>
          </a:solidFill>
          <a:ln w="12700">
            <a:miter lim="400000"/>
          </a:ln>
        </p:spPr>
        <p:txBody>
          <a:bodyPr lIns="45719" rIns="45719" anchor="ctr"/>
          <a:lstStyle/>
          <a:p>
            <a:pPr algn="ctr">
              <a:defRPr>
                <a:solidFill>
                  <a:srgbClr val="FFFFFF"/>
                </a:solidFill>
              </a:defRPr>
            </a:pPr>
          </a:p>
        </p:txBody>
      </p:sp>
      <p:sp>
        <p:nvSpPr>
          <p:cNvPr id="363"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30000"/>
            </a:srgbClr>
          </a:solidFill>
          <a:ln w="12700">
            <a:miter lim="400000"/>
          </a:ln>
        </p:spPr>
        <p:txBody>
          <a:bodyPr lIns="45719" rIns="45719" anchor="ctr"/>
          <a:lstStyle/>
          <a:p>
            <a:pPr algn="ctr">
              <a:defRPr>
                <a:solidFill>
                  <a:srgbClr val="FFFFFF"/>
                </a:solidFill>
              </a:defRPr>
            </a:pPr>
          </a:p>
        </p:txBody>
      </p:sp>
      <p:sp>
        <p:nvSpPr>
          <p:cNvPr id="364" name="Título 5"/>
          <p:cNvSpPr txBox="1"/>
          <p:nvPr>
            <p:ph type="title"/>
          </p:nvPr>
        </p:nvSpPr>
        <p:spPr>
          <a:xfrm>
            <a:off x="838200" y="365125"/>
            <a:ext cx="10515600" cy="1325563"/>
          </a:xfrm>
          <a:prstGeom prst="rect">
            <a:avLst/>
          </a:prstGeom>
        </p:spPr>
        <p:txBody>
          <a:bodyPr/>
          <a:lstStyle/>
          <a:p>
            <a:pPr>
              <a:defRPr sz="2800"/>
            </a:pPr>
            <a:r>
              <a:t>Desempenho das organizações</a:t>
            </a:r>
            <a:br/>
            <a:r>
              <a:t>Indicação de sucesso na adoção de continua</a:t>
            </a:r>
            <a:br/>
          </a:p>
        </p:txBody>
      </p:sp>
      <p:sp>
        <p:nvSpPr>
          <p:cNvPr id="365" name="Espaço Reservado para Conteúdo 9"/>
          <p:cNvSpPr txBox="1"/>
          <p:nvPr>
            <p:ph type="body" sz="half" idx="1"/>
          </p:nvPr>
        </p:nvSpPr>
        <p:spPr>
          <a:xfrm>
            <a:off x="838199" y="2010833"/>
            <a:ext cx="5096936" cy="4166130"/>
          </a:xfrm>
          <a:prstGeom prst="rect">
            <a:avLst/>
          </a:prstGeom>
        </p:spPr>
        <p:txBody>
          <a:bodyPr/>
          <a:lstStyle/>
          <a:p>
            <a:pPr>
              <a:defRPr sz="1900"/>
            </a:pPr>
            <a:r>
              <a:t>Métricas:</a:t>
            </a:r>
          </a:p>
          <a:p>
            <a:pPr lvl="1" marL="685800" indent="-228600">
              <a:spcBef>
                <a:spcPts val="500"/>
              </a:spcBef>
              <a:defRPr sz="1900"/>
            </a:pPr>
            <a:r>
              <a:t>Frequência de implantação;</a:t>
            </a:r>
          </a:p>
          <a:p>
            <a:pPr lvl="1" marL="685800" indent="-228600">
              <a:spcBef>
                <a:spcPts val="500"/>
              </a:spcBef>
              <a:defRPr sz="1900"/>
            </a:pPr>
            <a:r>
              <a:t>Tempo até a produção;</a:t>
            </a:r>
          </a:p>
          <a:p>
            <a:pPr lvl="1" marL="685800" indent="-228600">
              <a:spcBef>
                <a:spcPts val="500"/>
              </a:spcBef>
              <a:defRPr sz="1900"/>
            </a:pPr>
            <a:r>
              <a:t>Tempo para a recuperação;</a:t>
            </a:r>
            <a:endParaRPr sz="2400"/>
          </a:p>
          <a:p>
            <a:pPr>
              <a:defRPr sz="1900"/>
            </a:pPr>
            <a:r>
              <a:t>Capacidade de atingir os objetivos comerciais:</a:t>
            </a:r>
          </a:p>
          <a:p>
            <a:pPr lvl="1" marL="685800" indent="-228600">
              <a:spcBef>
                <a:spcPts val="500"/>
              </a:spcBef>
              <a:defRPr sz="1900"/>
            </a:pPr>
            <a:r>
              <a:t>Lucratividade;</a:t>
            </a:r>
          </a:p>
          <a:p>
            <a:pPr lvl="1" marL="685800" indent="-228600">
              <a:spcBef>
                <a:spcPts val="500"/>
              </a:spcBef>
              <a:defRPr sz="1900"/>
            </a:pPr>
            <a:r>
              <a:t>Produtividade;</a:t>
            </a:r>
          </a:p>
          <a:p>
            <a:pPr lvl="1" marL="685800" indent="-228600">
              <a:spcBef>
                <a:spcPts val="500"/>
              </a:spcBef>
              <a:defRPr sz="1900"/>
            </a:pPr>
            <a:r>
              <a:t>Participação de mercado;</a:t>
            </a:r>
            <a:endParaRPr sz="2400"/>
          </a:p>
          <a:p>
            <a:pPr>
              <a:defRPr sz="1900"/>
            </a:pPr>
            <a:r>
              <a:t>Capacidade de atingir as metas não comerciais:</a:t>
            </a:r>
          </a:p>
          <a:p>
            <a:pPr lvl="1" marL="685800" indent="-228600">
              <a:spcBef>
                <a:spcPts val="500"/>
              </a:spcBef>
              <a:defRPr sz="1900"/>
            </a:pPr>
            <a:r>
              <a:t>Eficácia;</a:t>
            </a:r>
          </a:p>
          <a:p>
            <a:pPr lvl="1" marL="685800" indent="-228600">
              <a:spcBef>
                <a:spcPts val="500"/>
              </a:spcBef>
              <a:defRPr sz="1900"/>
            </a:pPr>
            <a:r>
              <a:t>Eficiência;</a:t>
            </a:r>
          </a:p>
          <a:p>
            <a:pPr lvl="1" marL="685800" indent="-228600">
              <a:spcBef>
                <a:spcPts val="500"/>
              </a:spcBef>
              <a:defRPr sz="1900"/>
            </a:pPr>
            <a:r>
              <a:t>Satisfação do cliente;</a:t>
            </a:r>
          </a:p>
        </p:txBody>
      </p:sp>
      <p:grpSp>
        <p:nvGrpSpPr>
          <p:cNvPr id="378" name="Espaço Reservado para Conteúdo 6"/>
          <p:cNvGrpSpPr/>
          <p:nvPr/>
        </p:nvGrpSpPr>
        <p:grpSpPr>
          <a:xfrm>
            <a:off x="6256868" y="1747288"/>
            <a:ext cx="5096932" cy="4474845"/>
            <a:chOff x="0" y="0"/>
            <a:chExt cx="5096931" cy="4474844"/>
          </a:xfrm>
        </p:grpSpPr>
        <p:grpSp>
          <p:nvGrpSpPr>
            <p:cNvPr id="368" name="Agrupar"/>
            <p:cNvGrpSpPr/>
            <p:nvPr/>
          </p:nvGrpSpPr>
          <p:grpSpPr>
            <a:xfrm>
              <a:off x="0" y="0"/>
              <a:ext cx="5096932" cy="623610"/>
              <a:chOff x="0" y="0"/>
              <a:chExt cx="5096931" cy="623609"/>
            </a:xfrm>
          </p:grpSpPr>
          <p:sp>
            <p:nvSpPr>
              <p:cNvPr id="366" name="Retângulo Arredondado"/>
              <p:cNvSpPr/>
              <p:nvPr/>
            </p:nvSpPr>
            <p:spPr>
              <a:xfrm>
                <a:off x="0" y="0"/>
                <a:ext cx="5096932" cy="623610"/>
              </a:xfrm>
              <a:prstGeom prst="roundRect">
                <a:avLst>
                  <a:gd name="adj" fmla="val 16667"/>
                </a:avLst>
              </a:prstGeom>
              <a:solidFill>
                <a:srgbClr val="44546A"/>
              </a:solidFill>
              <a:ln w="12700" cap="flat">
                <a:solidFill>
                  <a:srgbClr val="E7E6E6"/>
                </a:solidFill>
                <a:prstDash val="solid"/>
                <a:miter lim="800000"/>
              </a:ln>
              <a:effectLst/>
            </p:spPr>
            <p:txBody>
              <a:bodyPr wrap="square" lIns="45719" tIns="45719" rIns="45719" bIns="45719" numCol="1" anchor="ctr">
                <a:noAutofit/>
              </a:bodyPr>
              <a:lstStyle/>
              <a:p>
                <a:pPr defTabSz="1155700">
                  <a:lnSpc>
                    <a:spcPct val="90000"/>
                  </a:lnSpc>
                  <a:spcBef>
                    <a:spcPts val="700"/>
                  </a:spcBef>
                  <a:defRPr sz="2600">
                    <a:solidFill>
                      <a:srgbClr val="FFFFFF"/>
                    </a:solidFill>
                  </a:defRPr>
                </a:pPr>
              </a:p>
            </p:txBody>
          </p:sp>
          <p:sp>
            <p:nvSpPr>
              <p:cNvPr id="367" name="Alto desempenho:"/>
              <p:cNvSpPr txBox="1"/>
              <p:nvPr/>
            </p:nvSpPr>
            <p:spPr>
              <a:xfrm>
                <a:off x="30442" y="39633"/>
                <a:ext cx="5036049" cy="544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060" tIns="99060" rIns="99060" bIns="99060" numCol="1" anchor="ctr">
                <a:spAutoFit/>
              </a:bodyPr>
              <a:lstStyle>
                <a:lvl1pPr defTabSz="1155700">
                  <a:lnSpc>
                    <a:spcPct val="90000"/>
                  </a:lnSpc>
                  <a:spcBef>
                    <a:spcPts val="1000"/>
                  </a:spcBef>
                  <a:defRPr sz="2600">
                    <a:solidFill>
                      <a:srgbClr val="FFFFFF"/>
                    </a:solidFill>
                  </a:defRPr>
                </a:lvl1pPr>
              </a:lstStyle>
              <a:p>
                <a:pPr/>
                <a:r>
                  <a:t>Alto desempenho:</a:t>
                </a:r>
              </a:p>
            </p:txBody>
          </p:sp>
        </p:grpSp>
        <p:sp>
          <p:nvSpPr>
            <p:cNvPr id="369" name="Produção: uma hora;…"/>
            <p:cNvSpPr txBox="1"/>
            <p:nvPr/>
          </p:nvSpPr>
          <p:spPr>
            <a:xfrm>
              <a:off x="128807" y="623609"/>
              <a:ext cx="4816233" cy="655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019" tIns="33019" rIns="33019" bIns="33019" numCol="1" anchor="t">
              <a:spAutoFit/>
            </a:bodyPr>
            <a:lstStyle/>
            <a:p>
              <a:pPr lvl="1" marL="228600" indent="-228600" defTabSz="889000">
                <a:lnSpc>
                  <a:spcPct val="90000"/>
                </a:lnSpc>
                <a:spcBef>
                  <a:spcPts val="400"/>
                </a:spcBef>
                <a:buSzPct val="100000"/>
                <a:buChar char="•"/>
                <a:defRPr sz="2000">
                  <a:solidFill>
                    <a:srgbClr val="FFFFFF"/>
                  </a:solidFill>
                </a:defRPr>
              </a:pPr>
              <a:r>
                <a:t>Produção: uma hora;</a:t>
              </a:r>
            </a:p>
            <a:p>
              <a:pPr lvl="1" marL="228600" indent="-228600" defTabSz="889000">
                <a:lnSpc>
                  <a:spcPct val="90000"/>
                </a:lnSpc>
                <a:spcBef>
                  <a:spcPts val="400"/>
                </a:spcBef>
                <a:buSzPct val="100000"/>
                <a:buChar char="•"/>
                <a:defRPr sz="2000">
                  <a:solidFill>
                    <a:srgbClr val="FFFFFF"/>
                  </a:solidFill>
                </a:defRPr>
              </a:pPr>
              <a:r>
                <a:t>Incidente: uma hora;</a:t>
              </a:r>
            </a:p>
          </p:txBody>
        </p:sp>
        <p:grpSp>
          <p:nvGrpSpPr>
            <p:cNvPr id="372" name="Agrupar"/>
            <p:cNvGrpSpPr/>
            <p:nvPr/>
          </p:nvGrpSpPr>
          <p:grpSpPr>
            <a:xfrm>
              <a:off x="0" y="1323270"/>
              <a:ext cx="5096932" cy="623611"/>
              <a:chOff x="0" y="0"/>
              <a:chExt cx="5096931" cy="623609"/>
            </a:xfrm>
          </p:grpSpPr>
          <p:sp>
            <p:nvSpPr>
              <p:cNvPr id="370" name="Retângulo Arredondado"/>
              <p:cNvSpPr/>
              <p:nvPr/>
            </p:nvSpPr>
            <p:spPr>
              <a:xfrm>
                <a:off x="0" y="0"/>
                <a:ext cx="5096932" cy="623610"/>
              </a:xfrm>
              <a:prstGeom prst="roundRect">
                <a:avLst>
                  <a:gd name="adj" fmla="val 16667"/>
                </a:avLst>
              </a:prstGeom>
              <a:solidFill>
                <a:srgbClr val="44546A"/>
              </a:solidFill>
              <a:ln w="12700" cap="flat">
                <a:solidFill>
                  <a:srgbClr val="E7E6E6"/>
                </a:solidFill>
                <a:prstDash val="solid"/>
                <a:miter lim="800000"/>
              </a:ln>
              <a:effectLst/>
            </p:spPr>
            <p:txBody>
              <a:bodyPr wrap="square" lIns="45719" tIns="45719" rIns="45719" bIns="45719" numCol="1" anchor="ctr">
                <a:noAutofit/>
              </a:bodyPr>
              <a:lstStyle/>
              <a:p>
                <a:pPr defTabSz="1155700">
                  <a:lnSpc>
                    <a:spcPct val="90000"/>
                  </a:lnSpc>
                  <a:spcBef>
                    <a:spcPts val="700"/>
                  </a:spcBef>
                  <a:defRPr sz="2600">
                    <a:solidFill>
                      <a:srgbClr val="FFFFFF"/>
                    </a:solidFill>
                  </a:defRPr>
                </a:pPr>
              </a:p>
            </p:txBody>
          </p:sp>
          <p:sp>
            <p:nvSpPr>
              <p:cNvPr id="371" name="Médio desempenho:"/>
              <p:cNvSpPr txBox="1"/>
              <p:nvPr/>
            </p:nvSpPr>
            <p:spPr>
              <a:xfrm>
                <a:off x="30442" y="39633"/>
                <a:ext cx="5036049" cy="544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060" tIns="99060" rIns="99060" bIns="99060" numCol="1" anchor="ctr">
                <a:spAutoFit/>
              </a:bodyPr>
              <a:lstStyle>
                <a:lvl1pPr defTabSz="1155700">
                  <a:lnSpc>
                    <a:spcPct val="90000"/>
                  </a:lnSpc>
                  <a:spcBef>
                    <a:spcPts val="1000"/>
                  </a:spcBef>
                  <a:defRPr sz="2600">
                    <a:solidFill>
                      <a:srgbClr val="FFFFFF"/>
                    </a:solidFill>
                  </a:defRPr>
                </a:lvl1pPr>
              </a:lstStyle>
              <a:p>
                <a:pPr/>
                <a:r>
                  <a:t>Médio desempenho:</a:t>
                </a:r>
              </a:p>
            </p:txBody>
          </p:sp>
        </p:grpSp>
        <p:sp>
          <p:nvSpPr>
            <p:cNvPr id="373" name="Produção:  um vez por semana a uma vez por mês…"/>
            <p:cNvSpPr txBox="1"/>
            <p:nvPr/>
          </p:nvSpPr>
          <p:spPr>
            <a:xfrm>
              <a:off x="128807" y="1946881"/>
              <a:ext cx="4816233" cy="935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019" tIns="33019" rIns="33019" bIns="33019" numCol="1" anchor="t">
              <a:spAutoFit/>
            </a:bodyPr>
            <a:lstStyle/>
            <a:p>
              <a:pPr lvl="1" marL="228600" indent="-228600" defTabSz="889000">
                <a:lnSpc>
                  <a:spcPct val="90000"/>
                </a:lnSpc>
                <a:spcBef>
                  <a:spcPts val="400"/>
                </a:spcBef>
                <a:buSzPct val="100000"/>
                <a:buChar char="•"/>
                <a:defRPr sz="2000">
                  <a:solidFill>
                    <a:srgbClr val="FFFFFF"/>
                  </a:solidFill>
                </a:defRPr>
              </a:pPr>
              <a:r>
                <a:t>Produção:  um vez por semana a uma vez por mês</a:t>
              </a:r>
            </a:p>
            <a:p>
              <a:pPr lvl="1" marL="228600" indent="-228600" defTabSz="889000">
                <a:lnSpc>
                  <a:spcPct val="90000"/>
                </a:lnSpc>
                <a:spcBef>
                  <a:spcPts val="400"/>
                </a:spcBef>
                <a:buSzPct val="100000"/>
                <a:buChar char="•"/>
                <a:defRPr sz="2000">
                  <a:solidFill>
                    <a:srgbClr val="FFFFFF"/>
                  </a:solidFill>
                </a:defRPr>
              </a:pPr>
              <a:r>
                <a:t>Incidente: um dia</a:t>
              </a:r>
            </a:p>
          </p:txBody>
        </p:sp>
        <p:grpSp>
          <p:nvGrpSpPr>
            <p:cNvPr id="376" name="Agrupar"/>
            <p:cNvGrpSpPr/>
            <p:nvPr/>
          </p:nvGrpSpPr>
          <p:grpSpPr>
            <a:xfrm>
              <a:off x="0" y="2915640"/>
              <a:ext cx="5096932" cy="623611"/>
              <a:chOff x="0" y="0"/>
              <a:chExt cx="5096931" cy="623609"/>
            </a:xfrm>
          </p:grpSpPr>
          <p:sp>
            <p:nvSpPr>
              <p:cNvPr id="374" name="Retângulo Arredondado"/>
              <p:cNvSpPr/>
              <p:nvPr/>
            </p:nvSpPr>
            <p:spPr>
              <a:xfrm>
                <a:off x="0" y="0"/>
                <a:ext cx="5096932" cy="623610"/>
              </a:xfrm>
              <a:prstGeom prst="roundRect">
                <a:avLst>
                  <a:gd name="adj" fmla="val 16667"/>
                </a:avLst>
              </a:prstGeom>
              <a:solidFill>
                <a:srgbClr val="44546A"/>
              </a:solidFill>
              <a:ln w="12700" cap="flat">
                <a:solidFill>
                  <a:srgbClr val="E7E6E6"/>
                </a:solidFill>
                <a:prstDash val="solid"/>
                <a:miter lim="800000"/>
              </a:ln>
              <a:effectLst/>
            </p:spPr>
            <p:txBody>
              <a:bodyPr wrap="square" lIns="45719" tIns="45719" rIns="45719" bIns="45719" numCol="1" anchor="ctr">
                <a:noAutofit/>
              </a:bodyPr>
              <a:lstStyle/>
              <a:p>
                <a:pPr defTabSz="1155700">
                  <a:lnSpc>
                    <a:spcPct val="90000"/>
                  </a:lnSpc>
                  <a:spcBef>
                    <a:spcPts val="700"/>
                  </a:spcBef>
                  <a:defRPr sz="2600">
                    <a:solidFill>
                      <a:srgbClr val="FFFFFF"/>
                    </a:solidFill>
                  </a:defRPr>
                </a:pPr>
              </a:p>
            </p:txBody>
          </p:sp>
          <p:sp>
            <p:nvSpPr>
              <p:cNvPr id="375" name="Baixo desempenho:"/>
              <p:cNvSpPr txBox="1"/>
              <p:nvPr/>
            </p:nvSpPr>
            <p:spPr>
              <a:xfrm>
                <a:off x="30442" y="39633"/>
                <a:ext cx="5036049" cy="544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060" tIns="99060" rIns="99060" bIns="99060" numCol="1" anchor="ctr">
                <a:spAutoFit/>
              </a:bodyPr>
              <a:lstStyle>
                <a:lvl1pPr defTabSz="1155700">
                  <a:lnSpc>
                    <a:spcPct val="90000"/>
                  </a:lnSpc>
                  <a:spcBef>
                    <a:spcPts val="1000"/>
                  </a:spcBef>
                  <a:defRPr sz="2600">
                    <a:solidFill>
                      <a:srgbClr val="FFFFFF"/>
                    </a:solidFill>
                  </a:defRPr>
                </a:lvl1pPr>
              </a:lstStyle>
              <a:p>
                <a:pPr/>
                <a:r>
                  <a:t>Baixo desempenho:</a:t>
                </a:r>
              </a:p>
            </p:txBody>
          </p:sp>
        </p:grpSp>
        <p:sp>
          <p:nvSpPr>
            <p:cNvPr id="377" name="Produção:  um vez por semana a uma vez por mês…"/>
            <p:cNvSpPr txBox="1"/>
            <p:nvPr/>
          </p:nvSpPr>
          <p:spPr>
            <a:xfrm>
              <a:off x="128807" y="3539251"/>
              <a:ext cx="4816233" cy="935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019" tIns="33019" rIns="33019" bIns="33019" numCol="1" anchor="t">
              <a:spAutoFit/>
            </a:bodyPr>
            <a:lstStyle/>
            <a:p>
              <a:pPr lvl="1" marL="228600" indent="-228600" defTabSz="889000">
                <a:lnSpc>
                  <a:spcPct val="90000"/>
                </a:lnSpc>
                <a:spcBef>
                  <a:spcPts val="400"/>
                </a:spcBef>
                <a:buSzPct val="100000"/>
                <a:buChar char="•"/>
                <a:defRPr sz="2000">
                  <a:solidFill>
                    <a:srgbClr val="FFFFFF"/>
                  </a:solidFill>
                </a:defRPr>
              </a:pPr>
              <a:r>
                <a:t>Produção:  um vez por semana a uma vez por mês</a:t>
              </a:r>
            </a:p>
            <a:p>
              <a:pPr lvl="1" marL="228600" indent="-228600" defTabSz="889000">
                <a:lnSpc>
                  <a:spcPct val="90000"/>
                </a:lnSpc>
                <a:spcBef>
                  <a:spcPts val="400"/>
                </a:spcBef>
                <a:buSzPct val="100000"/>
                <a:buChar char="•"/>
                <a:defRPr sz="2000">
                  <a:solidFill>
                    <a:srgbClr val="FFFFFF"/>
                  </a:solidFill>
                </a:defRPr>
              </a:pPr>
              <a:r>
                <a:t>Incidente: um dia a uma semana</a:t>
              </a:r>
            </a:p>
          </p:txBody>
        </p:sp>
      </p:grpSp>
      <p:sp>
        <p:nvSpPr>
          <p:cNvPr id="379" name="Espaço Reservado para Número de Slide 1"/>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sp>
        <p:nvSpPr>
          <p:cNvPr id="383" name="Rectangle 36"/>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384"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385"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386" name="Título 1"/>
          <p:cNvSpPr txBox="1"/>
          <p:nvPr>
            <p:ph type="title"/>
          </p:nvPr>
        </p:nvSpPr>
        <p:spPr>
          <a:xfrm>
            <a:off x="833001" y="365125"/>
            <a:ext cx="10520703" cy="1325563"/>
          </a:xfrm>
          <a:prstGeom prst="rect">
            <a:avLst/>
          </a:prstGeom>
        </p:spPr>
        <p:txBody>
          <a:bodyPr/>
          <a:lstStyle/>
          <a:p>
            <a:pPr/>
            <a:r>
              <a:t>Departamentos Isolados</a:t>
            </a:r>
          </a:p>
        </p:txBody>
      </p:sp>
      <p:sp>
        <p:nvSpPr>
          <p:cNvPr id="387" name="Espaço Reservado para Conteúdo 2"/>
          <p:cNvSpPr txBox="1"/>
          <p:nvPr>
            <p:ph type="body" idx="1"/>
          </p:nvPr>
        </p:nvSpPr>
        <p:spPr>
          <a:xfrm>
            <a:off x="838105" y="1806700"/>
            <a:ext cx="10515600" cy="4154363"/>
          </a:xfrm>
          <a:prstGeom prst="rect">
            <a:avLst/>
          </a:prstGeom>
        </p:spPr>
        <p:txBody>
          <a:bodyPr/>
          <a:lstStyle/>
          <a:p>
            <a:pPr>
              <a:lnSpc>
                <a:spcPct val="72000"/>
              </a:lnSpc>
              <a:defRPr sz="1800"/>
            </a:pPr>
            <a:r>
              <a:t>Desenvolvedores e equipe de infraestrutura são segregadas umas das outras;</a:t>
            </a:r>
            <a:endParaRPr sz="2500"/>
          </a:p>
          <a:p>
            <a:pPr>
              <a:lnSpc>
                <a:spcPct val="72000"/>
              </a:lnSpc>
              <a:defRPr sz="1800"/>
            </a:pPr>
            <a:r>
              <a:t>Atritos ocorrem entre os silos, uma vez que os desenvolvedores desejam entregar tanto quanto possível, enquanto as operações visam estabilidade;</a:t>
            </a:r>
            <a:endParaRPr sz="2500"/>
          </a:p>
          <a:p>
            <a:pPr>
              <a:lnSpc>
                <a:spcPct val="72000"/>
              </a:lnSpc>
              <a:defRPr sz="1800"/>
            </a:pPr>
            <a:r>
              <a:t> Desenvolvedores e operadores têm papéis bem definidos e diferenciados; </a:t>
            </a:r>
            <a:endParaRPr sz="2500"/>
          </a:p>
          <a:p>
            <a:pPr>
              <a:lnSpc>
                <a:spcPct val="72000"/>
              </a:lnSpc>
              <a:defRPr sz="1800"/>
            </a:pPr>
            <a:r>
              <a:t> Cada departamento é guiado por seus próprios interesses, buscando otimização local em vez de operação global;</a:t>
            </a:r>
            <a:endParaRPr sz="2500"/>
          </a:p>
          <a:p>
            <a:pPr>
              <a:lnSpc>
                <a:spcPct val="72000"/>
              </a:lnSpc>
              <a:defRPr sz="1800"/>
            </a:pPr>
            <a:r>
              <a:t> Os desenvolvedores não tem consciência do que acontece na produção;</a:t>
            </a:r>
            <a:endParaRPr sz="2500"/>
          </a:p>
          <a:p>
            <a:pPr>
              <a:lnSpc>
                <a:spcPct val="72000"/>
              </a:lnSpc>
              <a:defRPr sz="1800"/>
            </a:pPr>
            <a:r>
              <a:t> Os desenvolvedores muitas vezes negligenciam os requisitos não funcionais;</a:t>
            </a:r>
            <a:endParaRPr sz="2500"/>
          </a:p>
          <a:p>
            <a:pPr>
              <a:lnSpc>
                <a:spcPct val="72000"/>
              </a:lnSpc>
              <a:defRPr sz="1800"/>
            </a:pPr>
            <a:r>
              <a:t> Iniciativas de DevOps limitadas, centradas na adoção ferramentas de integração, não melhoram a comunicação e a colaboração entre as equipes;</a:t>
            </a:r>
            <a:endParaRPr sz="2500"/>
          </a:p>
          <a:p>
            <a:pPr>
              <a:lnSpc>
                <a:spcPct val="72000"/>
              </a:lnSpc>
              <a:defRPr sz="1800"/>
            </a:pPr>
            <a:r>
              <a:t> As organizações têm menos probabilidade de alcançar alto desempenho de entrega conforme os desenvolvedores precisam burocrático aprovação para implantar aplicativos e evoluir o banco de dados;</a:t>
            </a:r>
            <a:endParaRPr sz="2500"/>
          </a:p>
          <a:p>
            <a:pPr>
              <a:lnSpc>
                <a:spcPct val="72000"/>
              </a:lnSpc>
              <a:defRPr sz="1800"/>
            </a:pPr>
            <a:r>
              <a:t> Falta de automação de teste adequada em muitas organizações;</a:t>
            </a:r>
          </a:p>
        </p:txBody>
      </p:sp>
      <p:sp>
        <p:nvSpPr>
          <p:cNvPr id="388"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ctangle 1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3" name="Rectangle 18"/>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grpSp>
        <p:nvGrpSpPr>
          <p:cNvPr id="156" name="Group 20"/>
          <p:cNvGrpSpPr/>
          <p:nvPr/>
        </p:nvGrpSpPr>
        <p:grpSpPr>
          <a:xfrm>
            <a:off x="769225" y="681628"/>
            <a:ext cx="1125045" cy="847207"/>
            <a:chOff x="0" y="0"/>
            <a:chExt cx="1125043" cy="847206"/>
          </a:xfrm>
        </p:grpSpPr>
        <p:sp>
          <p:nvSpPr>
            <p:cNvPr id="154"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155"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sp>
        <p:nvSpPr>
          <p:cNvPr id="157" name="Título 1"/>
          <p:cNvSpPr txBox="1"/>
          <p:nvPr>
            <p:ph type="title"/>
          </p:nvPr>
        </p:nvSpPr>
        <p:spPr>
          <a:xfrm>
            <a:off x="767289" y="1166932"/>
            <a:ext cx="3582074" cy="4279709"/>
          </a:xfrm>
          <a:prstGeom prst="rect">
            <a:avLst/>
          </a:prstGeom>
        </p:spPr>
        <p:txBody>
          <a:bodyPr/>
          <a:lstStyle>
            <a:lvl1pPr>
              <a:defRPr sz="4800">
                <a:solidFill>
                  <a:srgbClr val="FFFFFF"/>
                </a:solidFill>
              </a:defRPr>
            </a:lvl1pPr>
          </a:lstStyle>
          <a:p>
            <a:pPr/>
            <a:r>
              <a:t>Agenda</a:t>
            </a:r>
          </a:p>
        </p:txBody>
      </p:sp>
      <p:sp>
        <p:nvSpPr>
          <p:cNvPr id="158" name="Espaço Reservado para Conteúdo 2"/>
          <p:cNvSpPr txBox="1"/>
          <p:nvPr>
            <p:ph type="body" sz="half" idx="1"/>
          </p:nvPr>
        </p:nvSpPr>
        <p:spPr>
          <a:xfrm>
            <a:off x="5645751" y="1166933"/>
            <a:ext cx="5716989" cy="4926691"/>
          </a:xfrm>
          <a:prstGeom prst="rect">
            <a:avLst/>
          </a:prstGeom>
        </p:spPr>
        <p:txBody>
          <a:bodyPr anchor="ctr"/>
          <a:lstStyle/>
          <a:p>
            <a:pPr>
              <a:defRPr sz="2400"/>
            </a:pPr>
            <a:r>
              <a:t>O que é DevOps - Conceitos e Importância</a:t>
            </a:r>
          </a:p>
          <a:p>
            <a:pPr>
              <a:defRPr sz="2400"/>
            </a:pPr>
            <a:r>
              <a:t>Entrega Contínua - Conceitos e Objetivos</a:t>
            </a:r>
          </a:p>
          <a:p>
            <a:pPr>
              <a:defRPr sz="2400"/>
            </a:pPr>
            <a:r>
              <a:t>Processo de Automação DevOps</a:t>
            </a:r>
          </a:p>
          <a:p>
            <a:pPr>
              <a:defRPr sz="2400"/>
            </a:pPr>
            <a:r>
              <a:t>Estruturas Organizacionais – Times Devops</a:t>
            </a:r>
          </a:p>
          <a:p>
            <a:pPr>
              <a:defRPr sz="2400"/>
            </a:pPr>
            <a:r>
              <a:t>Modelos de Organização DevOps</a:t>
            </a:r>
          </a:p>
          <a:p>
            <a:pPr>
              <a:defRPr sz="2400"/>
            </a:pPr>
            <a:r>
              <a:t>Tipos de Equipes DevOps</a:t>
            </a:r>
          </a:p>
          <a:p>
            <a:pPr>
              <a:defRPr sz="2400"/>
            </a:pPr>
            <a:r>
              <a:t>Transição entre Modelos Organizacionais</a:t>
            </a:r>
          </a:p>
          <a:p>
            <a:pPr>
              <a:defRPr sz="2400"/>
            </a:pPr>
            <a:r>
              <a:t>Padrões organizacionais</a:t>
            </a:r>
          </a:p>
          <a:p>
            <a:pPr>
              <a:defRPr sz="2400"/>
            </a:pPr>
            <a:r>
              <a:t>TCU - Modelos DevOps</a:t>
            </a:r>
          </a:p>
          <a:p>
            <a:pPr>
              <a:defRPr sz="2400"/>
            </a:pPr>
            <a:r>
              <a:t>Bradesco – Workflow DevOps</a:t>
            </a:r>
          </a:p>
        </p:txBody>
      </p:sp>
      <p:sp>
        <p:nvSpPr>
          <p:cNvPr id="159" name="Espaço Reservado para Número de Slide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5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8"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sp>
        <p:nvSpPr>
          <p:cNvPr id="392" name="Rectangle 16"/>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393"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394"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395" name="Título 1"/>
          <p:cNvSpPr txBox="1"/>
          <p:nvPr>
            <p:ph type="title"/>
          </p:nvPr>
        </p:nvSpPr>
        <p:spPr>
          <a:xfrm>
            <a:off x="833001" y="365125"/>
            <a:ext cx="10520703" cy="1325563"/>
          </a:xfrm>
          <a:prstGeom prst="rect">
            <a:avLst/>
          </a:prstGeom>
        </p:spPr>
        <p:txBody>
          <a:bodyPr/>
          <a:lstStyle/>
          <a:p>
            <a:pPr/>
            <a:r>
              <a:t>DevOps Clássico</a:t>
            </a:r>
          </a:p>
        </p:txBody>
      </p:sp>
      <p:sp>
        <p:nvSpPr>
          <p:cNvPr id="396" name="Espaço Reservado para Conteúdo 2"/>
          <p:cNvSpPr txBox="1"/>
          <p:nvPr>
            <p:ph type="body" idx="1"/>
          </p:nvPr>
        </p:nvSpPr>
        <p:spPr>
          <a:xfrm>
            <a:off x="838200" y="2022600"/>
            <a:ext cx="10515600" cy="4154363"/>
          </a:xfrm>
          <a:prstGeom prst="rect">
            <a:avLst/>
          </a:prstGeom>
        </p:spPr>
        <p:txBody>
          <a:bodyPr/>
          <a:lstStyle/>
          <a:p>
            <a:pPr>
              <a:defRPr sz="1900"/>
            </a:pPr>
            <a:r>
              <a:t>Práticas fomentam uma cultura de colaboração. </a:t>
            </a:r>
          </a:p>
          <a:p>
            <a:pPr>
              <a:defRPr sz="1900"/>
            </a:pPr>
            <a:r>
              <a:t>As funções permanecem bem definidas, e apesar da colaboração em algumas atividades, geralmente não há conflitos sobre quem é responsável por cada tarefa.</a:t>
            </a:r>
          </a:p>
          <a:p>
            <a:pPr>
              <a:defRPr sz="1900"/>
            </a:pPr>
            <a:r>
              <a:t>Os desenvolvedores se sentem aliviados quando podem contar com a equipe de infraestrutura ;</a:t>
            </a:r>
          </a:p>
          <a:p>
            <a:pPr>
              <a:defRPr sz="1900"/>
            </a:pPr>
            <a:r>
              <a:t>sucesso do projeto depende do alinhamento dos diferentes departamentos;</a:t>
            </a:r>
          </a:p>
          <a:p>
            <a:pPr>
              <a:defRPr sz="1900"/>
            </a:pPr>
            <a:r>
              <a:t>Equipes de desenvolvimento e infraestrutura compartilham responsabilidades; </a:t>
            </a:r>
          </a:p>
          <a:p>
            <a:pPr>
              <a:defRPr sz="1900"/>
            </a:pPr>
            <a:r>
              <a:t>Infraestrutura é a frente linha de monitoramento de rastreamento e tratamento de incidentes </a:t>
            </a:r>
          </a:p>
          <a:p>
            <a:pPr>
              <a:defRPr sz="1900"/>
            </a:pPr>
            <a:r>
              <a:t>Apoio de um comitê de decisões estratégicas - um fórum para liderança de diferentes departamento;</a:t>
            </a:r>
          </a:p>
          <a:p>
            <a:pPr>
              <a:defRPr sz="1900"/>
            </a:pPr>
            <a:r>
              <a:t>Colaboração e automação de entrega, valores do movimento DevOps, não são suficientes para alcançar o alto desempenho de entrega. </a:t>
            </a:r>
          </a:p>
          <a:p>
            <a:pPr>
              <a:defRPr sz="1900"/>
            </a:pPr>
            <a:r>
              <a:t>Infraestrutura como colaborador do desenvolvimento.</a:t>
            </a:r>
          </a:p>
        </p:txBody>
      </p:sp>
      <p:sp>
        <p:nvSpPr>
          <p:cNvPr id="397"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sp>
        <p:nvSpPr>
          <p:cNvPr id="401" name="Rectangle 16"/>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402"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403"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404" name="Título 1"/>
          <p:cNvSpPr txBox="1"/>
          <p:nvPr>
            <p:ph type="title"/>
          </p:nvPr>
        </p:nvSpPr>
        <p:spPr>
          <a:xfrm>
            <a:off x="833001" y="365125"/>
            <a:ext cx="10520703" cy="1325563"/>
          </a:xfrm>
          <a:prstGeom prst="rect">
            <a:avLst/>
          </a:prstGeom>
        </p:spPr>
        <p:txBody>
          <a:bodyPr/>
          <a:lstStyle/>
          <a:p>
            <a:pPr/>
            <a:r>
              <a:t>Equipes multifuncionais</a:t>
            </a:r>
          </a:p>
        </p:txBody>
      </p:sp>
      <p:sp>
        <p:nvSpPr>
          <p:cNvPr id="405" name="Espaço Reservado para Conteúdo 2"/>
          <p:cNvSpPr txBox="1"/>
          <p:nvPr>
            <p:ph type="body" idx="1"/>
          </p:nvPr>
        </p:nvSpPr>
        <p:spPr>
          <a:xfrm>
            <a:off x="838200" y="2022600"/>
            <a:ext cx="10515600" cy="4154363"/>
          </a:xfrm>
          <a:prstGeom prst="rect">
            <a:avLst/>
          </a:prstGeom>
        </p:spPr>
        <p:txBody>
          <a:bodyPr/>
          <a:lstStyle/>
          <a:p>
            <a:pPr>
              <a:defRPr sz="2000"/>
            </a:pPr>
            <a:r>
              <a:t>Responde pela gestão e capacidade para desenvolvimento de software e infraestrutura;</a:t>
            </a:r>
          </a:p>
          <a:p>
            <a:pPr>
              <a:defRPr sz="2000"/>
            </a:pPr>
            <a:r>
              <a:t>Independência entre as equipes pode levar a erros alinhamento entre elas;</a:t>
            </a:r>
          </a:p>
          <a:p>
            <a:pPr>
              <a:defRPr sz="2000"/>
            </a:pPr>
            <a:r>
              <a:t>É difícil garantir que uma equipe tenha toda as habilidades essenciais;</a:t>
            </a:r>
          </a:p>
          <a:p>
            <a:pPr>
              <a:defRPr sz="2000"/>
            </a:pPr>
            <a:r>
              <a:t>Potencial de gerar muito tempo ocioso para especialistas, ao contrário de recursos centralizados em pools de especialização;</a:t>
            </a:r>
          </a:p>
          <a:p>
            <a:pPr>
              <a:defRPr sz="2000"/>
            </a:pPr>
            <a:r>
              <a:t>Maioria das equipes multifuncionais ocorrem em pequenas organizações;</a:t>
            </a:r>
          </a:p>
        </p:txBody>
      </p:sp>
      <p:sp>
        <p:nvSpPr>
          <p:cNvPr id="406"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sp>
        <p:nvSpPr>
          <p:cNvPr id="410" name="Rectangle 16"/>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411"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412"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29804"/>
            </a:srgbClr>
          </a:solidFill>
          <a:ln w="12700">
            <a:miter lim="400000"/>
          </a:ln>
        </p:spPr>
        <p:txBody>
          <a:bodyPr lIns="45719" rIns="45719" anchor="ctr"/>
          <a:lstStyle/>
          <a:p>
            <a:pPr algn="ctr">
              <a:defRPr>
                <a:solidFill>
                  <a:srgbClr val="FFFFFF"/>
                </a:solidFill>
              </a:defRPr>
            </a:pPr>
          </a:p>
        </p:txBody>
      </p:sp>
      <p:sp>
        <p:nvSpPr>
          <p:cNvPr id="413" name="Título 1"/>
          <p:cNvSpPr txBox="1"/>
          <p:nvPr>
            <p:ph type="title"/>
          </p:nvPr>
        </p:nvSpPr>
        <p:spPr>
          <a:xfrm>
            <a:off x="833001" y="365125"/>
            <a:ext cx="10520703" cy="1325563"/>
          </a:xfrm>
          <a:prstGeom prst="rect">
            <a:avLst/>
          </a:prstGeom>
        </p:spPr>
        <p:txBody>
          <a:bodyPr/>
          <a:lstStyle/>
          <a:p>
            <a:pPr/>
            <a:r>
              <a:t>Equipes de Plataforma</a:t>
            </a:r>
          </a:p>
        </p:txBody>
      </p:sp>
      <p:sp>
        <p:nvSpPr>
          <p:cNvPr id="414" name="Espaço Reservado para Conteúdo 2"/>
          <p:cNvSpPr txBox="1"/>
          <p:nvPr>
            <p:ph type="body" idx="1"/>
          </p:nvPr>
        </p:nvSpPr>
        <p:spPr>
          <a:xfrm>
            <a:off x="838200" y="2022600"/>
            <a:ext cx="10515600" cy="4154363"/>
          </a:xfrm>
          <a:prstGeom prst="rect">
            <a:avLst/>
          </a:prstGeom>
        </p:spPr>
        <p:txBody>
          <a:bodyPr/>
          <a:lstStyle/>
          <a:p>
            <a:pPr>
              <a:defRPr sz="1800"/>
            </a:pPr>
            <a:r>
              <a:t>Equipes de infraestrutura que fornecem serviços altamente automatizados que podem ser autônomos estendidos por desenvolvedores para implantação de aplicativos;</a:t>
            </a:r>
          </a:p>
          <a:p>
            <a:pPr>
              <a:defRPr sz="1800"/>
            </a:pPr>
            <a:r>
              <a:t>As equipes de produto são totalmente responsáveis ​​pelo requisitos não funcionais de seus serviços. Elas são os primeiros a serem chamados quando há um incidente que é escalado para o pessoal de infraestrutura;</a:t>
            </a:r>
          </a:p>
          <a:p>
            <a:pPr>
              <a:defRPr sz="1800"/>
            </a:pPr>
            <a:r>
              <a:t>Embora a equipe de produto responda totalmente pelos requisitos não funcionais de seus serviços, não é uma carga significativa de trabalho;</a:t>
            </a:r>
          </a:p>
          <a:p>
            <a:pPr>
              <a:defRPr sz="1800"/>
            </a:pPr>
            <a:r>
              <a:t>As equipes de produto se separam dos membros da equipe da plataforma. </a:t>
            </a:r>
          </a:p>
          <a:p>
            <a:pPr>
              <a:defRPr sz="1800"/>
            </a:pPr>
            <a:r>
              <a:t>A equipe de infraestrutura não é mais solicitada para tarefas operacionais que são automatizadas pela plataforma;</a:t>
            </a:r>
          </a:p>
          <a:p>
            <a:pPr>
              <a:defRPr sz="1800"/>
            </a:pPr>
            <a:r>
              <a:t>Se a organização desenvolve uma nova plataforma para lidar com suas especificidades, exigirá habilidades de desenvolvimento da equipe de infraestrutura;</a:t>
            </a:r>
          </a:p>
          <a:p>
            <a:pPr>
              <a:defRPr sz="1800"/>
            </a:pPr>
            <a:r>
              <a:t>Equipe da plataforma são de alto desempenho.</a:t>
            </a:r>
          </a:p>
        </p:txBody>
      </p:sp>
      <p:sp>
        <p:nvSpPr>
          <p:cNvPr id="415"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20" name="Freeform: Shape 13"/>
          <p:cNvSpPr/>
          <p:nvPr/>
        </p:nvSpPr>
        <p:spPr>
          <a:xfrm>
            <a:off x="0" y="0"/>
            <a:ext cx="4693699"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27" y="0"/>
                </a:lnTo>
                <a:lnTo>
                  <a:pt x="20750" y="210"/>
                </a:lnTo>
                <a:lnTo>
                  <a:pt x="20788" y="385"/>
                </a:lnTo>
                <a:lnTo>
                  <a:pt x="20835" y="550"/>
                </a:lnTo>
                <a:lnTo>
                  <a:pt x="20912" y="685"/>
                </a:lnTo>
                <a:lnTo>
                  <a:pt x="20989" y="820"/>
                </a:lnTo>
                <a:lnTo>
                  <a:pt x="21082" y="935"/>
                </a:lnTo>
                <a:lnTo>
                  <a:pt x="21175" y="1055"/>
                </a:lnTo>
                <a:lnTo>
                  <a:pt x="21260" y="1165"/>
                </a:lnTo>
                <a:lnTo>
                  <a:pt x="21345" y="1290"/>
                </a:lnTo>
                <a:lnTo>
                  <a:pt x="21422" y="1420"/>
                </a:lnTo>
                <a:lnTo>
                  <a:pt x="21492" y="1565"/>
                </a:lnTo>
                <a:lnTo>
                  <a:pt x="21546" y="1720"/>
                </a:lnTo>
                <a:lnTo>
                  <a:pt x="21585" y="1910"/>
                </a:lnTo>
                <a:lnTo>
                  <a:pt x="21600" y="2120"/>
                </a:lnTo>
                <a:lnTo>
                  <a:pt x="21585" y="2345"/>
                </a:lnTo>
                <a:lnTo>
                  <a:pt x="21546" y="2525"/>
                </a:lnTo>
                <a:lnTo>
                  <a:pt x="21492" y="2690"/>
                </a:lnTo>
                <a:lnTo>
                  <a:pt x="21422" y="2840"/>
                </a:lnTo>
                <a:lnTo>
                  <a:pt x="21345" y="2970"/>
                </a:lnTo>
                <a:lnTo>
                  <a:pt x="21252" y="3090"/>
                </a:lnTo>
                <a:lnTo>
                  <a:pt x="21159" y="3205"/>
                </a:lnTo>
                <a:lnTo>
                  <a:pt x="21067" y="3325"/>
                </a:lnTo>
                <a:lnTo>
                  <a:pt x="20982" y="3450"/>
                </a:lnTo>
                <a:lnTo>
                  <a:pt x="20897" y="3580"/>
                </a:lnTo>
                <a:lnTo>
                  <a:pt x="20827" y="3725"/>
                </a:lnTo>
                <a:lnTo>
                  <a:pt x="20781" y="3890"/>
                </a:lnTo>
                <a:lnTo>
                  <a:pt x="20734" y="4080"/>
                </a:lnTo>
                <a:lnTo>
                  <a:pt x="20727" y="4295"/>
                </a:lnTo>
                <a:lnTo>
                  <a:pt x="20734" y="4510"/>
                </a:lnTo>
                <a:lnTo>
                  <a:pt x="20781" y="4700"/>
                </a:lnTo>
                <a:lnTo>
                  <a:pt x="20827" y="4865"/>
                </a:lnTo>
                <a:lnTo>
                  <a:pt x="20897" y="5005"/>
                </a:lnTo>
                <a:lnTo>
                  <a:pt x="20982" y="5140"/>
                </a:lnTo>
                <a:lnTo>
                  <a:pt x="21067" y="5265"/>
                </a:lnTo>
                <a:lnTo>
                  <a:pt x="21159" y="5380"/>
                </a:lnTo>
                <a:lnTo>
                  <a:pt x="21252" y="5490"/>
                </a:lnTo>
                <a:lnTo>
                  <a:pt x="21345" y="5615"/>
                </a:lnTo>
                <a:lnTo>
                  <a:pt x="21422" y="5745"/>
                </a:lnTo>
                <a:lnTo>
                  <a:pt x="21492" y="5890"/>
                </a:lnTo>
                <a:lnTo>
                  <a:pt x="21546" y="6055"/>
                </a:lnTo>
                <a:lnTo>
                  <a:pt x="21585" y="6245"/>
                </a:lnTo>
                <a:lnTo>
                  <a:pt x="21600" y="6460"/>
                </a:lnTo>
                <a:lnTo>
                  <a:pt x="21585" y="6675"/>
                </a:lnTo>
                <a:lnTo>
                  <a:pt x="21546" y="6865"/>
                </a:lnTo>
                <a:lnTo>
                  <a:pt x="21492" y="7030"/>
                </a:lnTo>
                <a:lnTo>
                  <a:pt x="21422" y="7175"/>
                </a:lnTo>
                <a:lnTo>
                  <a:pt x="21345" y="7305"/>
                </a:lnTo>
                <a:lnTo>
                  <a:pt x="21252" y="7430"/>
                </a:lnTo>
                <a:lnTo>
                  <a:pt x="21159" y="7545"/>
                </a:lnTo>
                <a:lnTo>
                  <a:pt x="21067" y="7665"/>
                </a:lnTo>
                <a:lnTo>
                  <a:pt x="20982" y="7785"/>
                </a:lnTo>
                <a:lnTo>
                  <a:pt x="20897" y="7915"/>
                </a:lnTo>
                <a:lnTo>
                  <a:pt x="20827" y="8065"/>
                </a:lnTo>
                <a:lnTo>
                  <a:pt x="20781" y="8230"/>
                </a:lnTo>
                <a:lnTo>
                  <a:pt x="20734" y="8415"/>
                </a:lnTo>
                <a:lnTo>
                  <a:pt x="20727" y="8635"/>
                </a:lnTo>
                <a:lnTo>
                  <a:pt x="20734" y="8850"/>
                </a:lnTo>
                <a:lnTo>
                  <a:pt x="20781" y="9035"/>
                </a:lnTo>
                <a:lnTo>
                  <a:pt x="20827" y="9205"/>
                </a:lnTo>
                <a:lnTo>
                  <a:pt x="20897" y="9345"/>
                </a:lnTo>
                <a:lnTo>
                  <a:pt x="20982" y="9480"/>
                </a:lnTo>
                <a:lnTo>
                  <a:pt x="21067" y="9595"/>
                </a:lnTo>
                <a:lnTo>
                  <a:pt x="21159" y="9715"/>
                </a:lnTo>
                <a:lnTo>
                  <a:pt x="21252" y="9830"/>
                </a:lnTo>
                <a:lnTo>
                  <a:pt x="21345" y="9955"/>
                </a:lnTo>
                <a:lnTo>
                  <a:pt x="21422" y="10085"/>
                </a:lnTo>
                <a:lnTo>
                  <a:pt x="21492" y="10230"/>
                </a:lnTo>
                <a:lnTo>
                  <a:pt x="21546" y="10395"/>
                </a:lnTo>
                <a:lnTo>
                  <a:pt x="21585" y="10585"/>
                </a:lnTo>
                <a:lnTo>
                  <a:pt x="21600" y="10795"/>
                </a:lnTo>
                <a:lnTo>
                  <a:pt x="21585" y="11015"/>
                </a:lnTo>
                <a:lnTo>
                  <a:pt x="21546" y="11205"/>
                </a:lnTo>
                <a:lnTo>
                  <a:pt x="21492" y="11370"/>
                </a:lnTo>
                <a:lnTo>
                  <a:pt x="21422" y="11515"/>
                </a:lnTo>
                <a:lnTo>
                  <a:pt x="21345" y="11645"/>
                </a:lnTo>
                <a:lnTo>
                  <a:pt x="21252" y="11770"/>
                </a:lnTo>
                <a:lnTo>
                  <a:pt x="21067" y="12005"/>
                </a:lnTo>
                <a:lnTo>
                  <a:pt x="20982" y="12120"/>
                </a:lnTo>
                <a:lnTo>
                  <a:pt x="20897" y="12255"/>
                </a:lnTo>
                <a:lnTo>
                  <a:pt x="20827" y="12395"/>
                </a:lnTo>
                <a:lnTo>
                  <a:pt x="20781" y="12560"/>
                </a:lnTo>
                <a:lnTo>
                  <a:pt x="20734" y="12750"/>
                </a:lnTo>
                <a:lnTo>
                  <a:pt x="20727" y="12965"/>
                </a:lnTo>
                <a:lnTo>
                  <a:pt x="20734" y="13185"/>
                </a:lnTo>
                <a:lnTo>
                  <a:pt x="20781" y="13370"/>
                </a:lnTo>
                <a:lnTo>
                  <a:pt x="20827" y="13535"/>
                </a:lnTo>
                <a:lnTo>
                  <a:pt x="20897" y="13680"/>
                </a:lnTo>
                <a:lnTo>
                  <a:pt x="20982" y="13815"/>
                </a:lnTo>
                <a:lnTo>
                  <a:pt x="21067" y="13935"/>
                </a:lnTo>
                <a:lnTo>
                  <a:pt x="21252" y="14170"/>
                </a:lnTo>
                <a:lnTo>
                  <a:pt x="21345" y="14290"/>
                </a:lnTo>
                <a:lnTo>
                  <a:pt x="21422" y="14425"/>
                </a:lnTo>
                <a:lnTo>
                  <a:pt x="21492" y="14570"/>
                </a:lnTo>
                <a:lnTo>
                  <a:pt x="21546" y="14735"/>
                </a:lnTo>
                <a:lnTo>
                  <a:pt x="21585" y="14925"/>
                </a:lnTo>
                <a:lnTo>
                  <a:pt x="21600" y="15140"/>
                </a:lnTo>
                <a:lnTo>
                  <a:pt x="21585" y="15355"/>
                </a:lnTo>
                <a:lnTo>
                  <a:pt x="21546" y="15545"/>
                </a:lnTo>
                <a:lnTo>
                  <a:pt x="21492" y="15710"/>
                </a:lnTo>
                <a:lnTo>
                  <a:pt x="21422" y="15855"/>
                </a:lnTo>
                <a:lnTo>
                  <a:pt x="21345" y="15985"/>
                </a:lnTo>
                <a:lnTo>
                  <a:pt x="21252" y="16110"/>
                </a:lnTo>
                <a:lnTo>
                  <a:pt x="21159" y="16220"/>
                </a:lnTo>
                <a:lnTo>
                  <a:pt x="21067" y="16335"/>
                </a:lnTo>
                <a:lnTo>
                  <a:pt x="20982" y="16460"/>
                </a:lnTo>
                <a:lnTo>
                  <a:pt x="20897" y="16595"/>
                </a:lnTo>
                <a:lnTo>
                  <a:pt x="20827" y="16735"/>
                </a:lnTo>
                <a:lnTo>
                  <a:pt x="20781" y="16900"/>
                </a:lnTo>
                <a:lnTo>
                  <a:pt x="20734" y="17090"/>
                </a:lnTo>
                <a:lnTo>
                  <a:pt x="20727" y="17305"/>
                </a:lnTo>
                <a:lnTo>
                  <a:pt x="20734" y="17520"/>
                </a:lnTo>
                <a:lnTo>
                  <a:pt x="20781" y="17710"/>
                </a:lnTo>
                <a:lnTo>
                  <a:pt x="20827" y="17875"/>
                </a:lnTo>
                <a:lnTo>
                  <a:pt x="20897" y="18020"/>
                </a:lnTo>
                <a:lnTo>
                  <a:pt x="20982" y="18150"/>
                </a:lnTo>
                <a:lnTo>
                  <a:pt x="21067" y="18275"/>
                </a:lnTo>
                <a:lnTo>
                  <a:pt x="21159" y="18395"/>
                </a:lnTo>
                <a:lnTo>
                  <a:pt x="21252" y="18510"/>
                </a:lnTo>
                <a:lnTo>
                  <a:pt x="21345" y="18630"/>
                </a:lnTo>
                <a:lnTo>
                  <a:pt x="21422" y="18760"/>
                </a:lnTo>
                <a:lnTo>
                  <a:pt x="21492" y="18910"/>
                </a:lnTo>
                <a:lnTo>
                  <a:pt x="21546" y="19075"/>
                </a:lnTo>
                <a:lnTo>
                  <a:pt x="21585" y="19255"/>
                </a:lnTo>
                <a:lnTo>
                  <a:pt x="21600" y="19475"/>
                </a:lnTo>
                <a:lnTo>
                  <a:pt x="21585" y="19690"/>
                </a:lnTo>
                <a:lnTo>
                  <a:pt x="21546" y="19880"/>
                </a:lnTo>
                <a:lnTo>
                  <a:pt x="21492" y="20035"/>
                </a:lnTo>
                <a:lnTo>
                  <a:pt x="21422" y="20180"/>
                </a:lnTo>
                <a:lnTo>
                  <a:pt x="21345" y="20310"/>
                </a:lnTo>
                <a:lnTo>
                  <a:pt x="21260" y="20435"/>
                </a:lnTo>
                <a:lnTo>
                  <a:pt x="21175" y="20545"/>
                </a:lnTo>
                <a:lnTo>
                  <a:pt x="21082" y="20665"/>
                </a:lnTo>
                <a:lnTo>
                  <a:pt x="20989" y="20780"/>
                </a:lnTo>
                <a:lnTo>
                  <a:pt x="20912" y="20915"/>
                </a:lnTo>
                <a:lnTo>
                  <a:pt x="20835" y="21050"/>
                </a:lnTo>
                <a:lnTo>
                  <a:pt x="20788" y="21215"/>
                </a:lnTo>
                <a:lnTo>
                  <a:pt x="20750" y="21390"/>
                </a:lnTo>
                <a:lnTo>
                  <a:pt x="20727" y="21600"/>
                </a:lnTo>
                <a:lnTo>
                  <a:pt x="0" y="21600"/>
                </a:lnTo>
                <a:close/>
              </a:path>
            </a:pathLst>
          </a:custGeom>
          <a:solidFill>
            <a:srgbClr val="000000"/>
          </a:solidFill>
          <a:ln w="12700">
            <a:miter lim="400000"/>
          </a:ln>
        </p:spPr>
        <p:txBody>
          <a:bodyPr lIns="45719" rIns="45719"/>
          <a:lstStyle/>
          <a:p>
            <a:pPr/>
          </a:p>
        </p:txBody>
      </p:sp>
      <p:sp>
        <p:nvSpPr>
          <p:cNvPr id="421" name="Freeform: Shape 15"/>
          <p:cNvSpPr/>
          <p:nvPr/>
        </p:nvSpPr>
        <p:spPr>
          <a:xfrm flipH="1">
            <a:off x="-1" y="0"/>
            <a:ext cx="4838078"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47" y="0"/>
                </a:lnTo>
                <a:lnTo>
                  <a:pt x="825" y="210"/>
                </a:lnTo>
                <a:lnTo>
                  <a:pt x="787" y="385"/>
                </a:lnTo>
                <a:lnTo>
                  <a:pt x="742" y="550"/>
                </a:lnTo>
                <a:lnTo>
                  <a:pt x="667" y="685"/>
                </a:lnTo>
                <a:lnTo>
                  <a:pt x="592" y="820"/>
                </a:lnTo>
                <a:lnTo>
                  <a:pt x="502" y="935"/>
                </a:lnTo>
                <a:lnTo>
                  <a:pt x="412" y="1055"/>
                </a:lnTo>
                <a:lnTo>
                  <a:pt x="330" y="1165"/>
                </a:lnTo>
                <a:lnTo>
                  <a:pt x="247" y="1290"/>
                </a:lnTo>
                <a:lnTo>
                  <a:pt x="172" y="1420"/>
                </a:lnTo>
                <a:lnTo>
                  <a:pt x="105" y="1565"/>
                </a:lnTo>
                <a:lnTo>
                  <a:pt x="52" y="1720"/>
                </a:lnTo>
                <a:lnTo>
                  <a:pt x="15" y="1910"/>
                </a:lnTo>
                <a:lnTo>
                  <a:pt x="0" y="2120"/>
                </a:lnTo>
                <a:lnTo>
                  <a:pt x="15" y="2345"/>
                </a:lnTo>
                <a:lnTo>
                  <a:pt x="52" y="2525"/>
                </a:lnTo>
                <a:lnTo>
                  <a:pt x="105" y="2690"/>
                </a:lnTo>
                <a:lnTo>
                  <a:pt x="172" y="2840"/>
                </a:lnTo>
                <a:lnTo>
                  <a:pt x="247" y="2970"/>
                </a:lnTo>
                <a:lnTo>
                  <a:pt x="337" y="3090"/>
                </a:lnTo>
                <a:lnTo>
                  <a:pt x="427" y="3205"/>
                </a:lnTo>
                <a:lnTo>
                  <a:pt x="517" y="3325"/>
                </a:lnTo>
                <a:lnTo>
                  <a:pt x="600" y="3450"/>
                </a:lnTo>
                <a:lnTo>
                  <a:pt x="682" y="3580"/>
                </a:lnTo>
                <a:lnTo>
                  <a:pt x="750" y="3725"/>
                </a:lnTo>
                <a:lnTo>
                  <a:pt x="795" y="3890"/>
                </a:lnTo>
                <a:lnTo>
                  <a:pt x="840" y="4080"/>
                </a:lnTo>
                <a:lnTo>
                  <a:pt x="847" y="4295"/>
                </a:lnTo>
                <a:lnTo>
                  <a:pt x="840" y="4510"/>
                </a:lnTo>
                <a:lnTo>
                  <a:pt x="795" y="4700"/>
                </a:lnTo>
                <a:lnTo>
                  <a:pt x="750" y="4865"/>
                </a:lnTo>
                <a:lnTo>
                  <a:pt x="682" y="5005"/>
                </a:lnTo>
                <a:lnTo>
                  <a:pt x="600" y="5140"/>
                </a:lnTo>
                <a:lnTo>
                  <a:pt x="517" y="5265"/>
                </a:lnTo>
                <a:lnTo>
                  <a:pt x="427" y="5380"/>
                </a:lnTo>
                <a:lnTo>
                  <a:pt x="337" y="5490"/>
                </a:lnTo>
                <a:lnTo>
                  <a:pt x="247" y="5615"/>
                </a:lnTo>
                <a:lnTo>
                  <a:pt x="172" y="5745"/>
                </a:lnTo>
                <a:lnTo>
                  <a:pt x="105" y="5890"/>
                </a:lnTo>
                <a:lnTo>
                  <a:pt x="52" y="6055"/>
                </a:lnTo>
                <a:lnTo>
                  <a:pt x="15" y="6245"/>
                </a:lnTo>
                <a:lnTo>
                  <a:pt x="0" y="6460"/>
                </a:lnTo>
                <a:lnTo>
                  <a:pt x="15" y="6675"/>
                </a:lnTo>
                <a:lnTo>
                  <a:pt x="52" y="6865"/>
                </a:lnTo>
                <a:lnTo>
                  <a:pt x="105" y="7030"/>
                </a:lnTo>
                <a:lnTo>
                  <a:pt x="172" y="7175"/>
                </a:lnTo>
                <a:lnTo>
                  <a:pt x="247" y="7305"/>
                </a:lnTo>
                <a:lnTo>
                  <a:pt x="337" y="7430"/>
                </a:lnTo>
                <a:lnTo>
                  <a:pt x="427" y="7545"/>
                </a:lnTo>
                <a:lnTo>
                  <a:pt x="517" y="7665"/>
                </a:lnTo>
                <a:lnTo>
                  <a:pt x="600" y="7785"/>
                </a:lnTo>
                <a:lnTo>
                  <a:pt x="682" y="7915"/>
                </a:lnTo>
                <a:lnTo>
                  <a:pt x="750" y="8065"/>
                </a:lnTo>
                <a:lnTo>
                  <a:pt x="795" y="8230"/>
                </a:lnTo>
                <a:lnTo>
                  <a:pt x="840" y="8415"/>
                </a:lnTo>
                <a:lnTo>
                  <a:pt x="847" y="8635"/>
                </a:lnTo>
                <a:lnTo>
                  <a:pt x="840" y="8850"/>
                </a:lnTo>
                <a:lnTo>
                  <a:pt x="795" y="9035"/>
                </a:lnTo>
                <a:lnTo>
                  <a:pt x="750" y="9205"/>
                </a:lnTo>
                <a:lnTo>
                  <a:pt x="682" y="9345"/>
                </a:lnTo>
                <a:lnTo>
                  <a:pt x="600" y="9480"/>
                </a:lnTo>
                <a:lnTo>
                  <a:pt x="517" y="9595"/>
                </a:lnTo>
                <a:lnTo>
                  <a:pt x="427" y="9715"/>
                </a:lnTo>
                <a:lnTo>
                  <a:pt x="337" y="9830"/>
                </a:lnTo>
                <a:lnTo>
                  <a:pt x="247" y="9955"/>
                </a:lnTo>
                <a:lnTo>
                  <a:pt x="172" y="10085"/>
                </a:lnTo>
                <a:lnTo>
                  <a:pt x="105" y="10230"/>
                </a:lnTo>
                <a:lnTo>
                  <a:pt x="52" y="10395"/>
                </a:lnTo>
                <a:lnTo>
                  <a:pt x="15" y="10585"/>
                </a:lnTo>
                <a:lnTo>
                  <a:pt x="0" y="10795"/>
                </a:lnTo>
                <a:lnTo>
                  <a:pt x="15" y="11015"/>
                </a:lnTo>
                <a:lnTo>
                  <a:pt x="52" y="11205"/>
                </a:lnTo>
                <a:lnTo>
                  <a:pt x="105" y="11370"/>
                </a:lnTo>
                <a:lnTo>
                  <a:pt x="172" y="11515"/>
                </a:lnTo>
                <a:lnTo>
                  <a:pt x="247" y="11645"/>
                </a:lnTo>
                <a:lnTo>
                  <a:pt x="337" y="11770"/>
                </a:lnTo>
                <a:lnTo>
                  <a:pt x="517" y="12005"/>
                </a:lnTo>
                <a:lnTo>
                  <a:pt x="600" y="12120"/>
                </a:lnTo>
                <a:lnTo>
                  <a:pt x="682" y="12255"/>
                </a:lnTo>
                <a:lnTo>
                  <a:pt x="750" y="12395"/>
                </a:lnTo>
                <a:lnTo>
                  <a:pt x="795" y="12560"/>
                </a:lnTo>
                <a:lnTo>
                  <a:pt x="840" y="12750"/>
                </a:lnTo>
                <a:lnTo>
                  <a:pt x="847" y="12965"/>
                </a:lnTo>
                <a:lnTo>
                  <a:pt x="840" y="13185"/>
                </a:lnTo>
                <a:lnTo>
                  <a:pt x="795" y="13370"/>
                </a:lnTo>
                <a:lnTo>
                  <a:pt x="750" y="13535"/>
                </a:lnTo>
                <a:lnTo>
                  <a:pt x="682" y="13680"/>
                </a:lnTo>
                <a:lnTo>
                  <a:pt x="600" y="13815"/>
                </a:lnTo>
                <a:lnTo>
                  <a:pt x="517" y="13935"/>
                </a:lnTo>
                <a:lnTo>
                  <a:pt x="337" y="14170"/>
                </a:lnTo>
                <a:lnTo>
                  <a:pt x="247" y="14290"/>
                </a:lnTo>
                <a:lnTo>
                  <a:pt x="172" y="14425"/>
                </a:lnTo>
                <a:lnTo>
                  <a:pt x="105" y="14570"/>
                </a:lnTo>
                <a:lnTo>
                  <a:pt x="52" y="14735"/>
                </a:lnTo>
                <a:lnTo>
                  <a:pt x="15" y="14925"/>
                </a:lnTo>
                <a:lnTo>
                  <a:pt x="0" y="15140"/>
                </a:lnTo>
                <a:lnTo>
                  <a:pt x="15" y="15355"/>
                </a:lnTo>
                <a:lnTo>
                  <a:pt x="52" y="15545"/>
                </a:lnTo>
                <a:lnTo>
                  <a:pt x="105" y="15710"/>
                </a:lnTo>
                <a:lnTo>
                  <a:pt x="172" y="15855"/>
                </a:lnTo>
                <a:lnTo>
                  <a:pt x="247" y="15985"/>
                </a:lnTo>
                <a:lnTo>
                  <a:pt x="337" y="16110"/>
                </a:lnTo>
                <a:lnTo>
                  <a:pt x="427" y="16220"/>
                </a:lnTo>
                <a:lnTo>
                  <a:pt x="517" y="16335"/>
                </a:lnTo>
                <a:lnTo>
                  <a:pt x="600" y="16460"/>
                </a:lnTo>
                <a:lnTo>
                  <a:pt x="682" y="16595"/>
                </a:lnTo>
                <a:lnTo>
                  <a:pt x="750" y="16735"/>
                </a:lnTo>
                <a:lnTo>
                  <a:pt x="795" y="16900"/>
                </a:lnTo>
                <a:lnTo>
                  <a:pt x="840" y="17090"/>
                </a:lnTo>
                <a:lnTo>
                  <a:pt x="847" y="17305"/>
                </a:lnTo>
                <a:lnTo>
                  <a:pt x="840" y="17520"/>
                </a:lnTo>
                <a:lnTo>
                  <a:pt x="795" y="17710"/>
                </a:lnTo>
                <a:lnTo>
                  <a:pt x="750" y="17875"/>
                </a:lnTo>
                <a:lnTo>
                  <a:pt x="682" y="18020"/>
                </a:lnTo>
                <a:lnTo>
                  <a:pt x="600" y="18150"/>
                </a:lnTo>
                <a:lnTo>
                  <a:pt x="517" y="18275"/>
                </a:lnTo>
                <a:lnTo>
                  <a:pt x="427" y="18395"/>
                </a:lnTo>
                <a:lnTo>
                  <a:pt x="337" y="18510"/>
                </a:lnTo>
                <a:lnTo>
                  <a:pt x="247" y="18630"/>
                </a:lnTo>
                <a:lnTo>
                  <a:pt x="172" y="18760"/>
                </a:lnTo>
                <a:lnTo>
                  <a:pt x="105" y="18910"/>
                </a:lnTo>
                <a:lnTo>
                  <a:pt x="52" y="19075"/>
                </a:lnTo>
                <a:lnTo>
                  <a:pt x="15" y="19255"/>
                </a:lnTo>
                <a:lnTo>
                  <a:pt x="0" y="19475"/>
                </a:lnTo>
                <a:lnTo>
                  <a:pt x="15" y="19690"/>
                </a:lnTo>
                <a:lnTo>
                  <a:pt x="52" y="19880"/>
                </a:lnTo>
                <a:lnTo>
                  <a:pt x="105" y="20035"/>
                </a:lnTo>
                <a:lnTo>
                  <a:pt x="172" y="20180"/>
                </a:lnTo>
                <a:lnTo>
                  <a:pt x="247" y="20310"/>
                </a:lnTo>
                <a:lnTo>
                  <a:pt x="330" y="20435"/>
                </a:lnTo>
                <a:lnTo>
                  <a:pt x="412" y="20545"/>
                </a:lnTo>
                <a:lnTo>
                  <a:pt x="502" y="20665"/>
                </a:lnTo>
                <a:lnTo>
                  <a:pt x="592" y="20780"/>
                </a:lnTo>
                <a:lnTo>
                  <a:pt x="667" y="20915"/>
                </a:lnTo>
                <a:lnTo>
                  <a:pt x="742" y="21050"/>
                </a:lnTo>
                <a:lnTo>
                  <a:pt x="787" y="21215"/>
                </a:lnTo>
                <a:lnTo>
                  <a:pt x="825" y="21390"/>
                </a:lnTo>
                <a:lnTo>
                  <a:pt x="847" y="21600"/>
                </a:lnTo>
                <a:lnTo>
                  <a:pt x="21600" y="21600"/>
                </a:lnTo>
                <a:close/>
              </a:path>
            </a:pathLst>
          </a:custGeom>
          <a:solidFill>
            <a:srgbClr val="203864">
              <a:alpha val="25000"/>
            </a:srgbClr>
          </a:solidFill>
          <a:ln w="12700">
            <a:miter lim="400000"/>
          </a:ln>
        </p:spPr>
        <p:txBody>
          <a:bodyPr lIns="45719" rIns="45719" anchor="ctr"/>
          <a:lstStyle/>
          <a:p>
            <a:pPr algn="ctr">
              <a:defRPr>
                <a:solidFill>
                  <a:srgbClr val="FFFFFF"/>
                </a:solidFill>
              </a:defRPr>
            </a:pPr>
          </a:p>
        </p:txBody>
      </p:sp>
      <p:sp>
        <p:nvSpPr>
          <p:cNvPr id="422" name="Título 1"/>
          <p:cNvSpPr txBox="1"/>
          <p:nvPr>
            <p:ph type="title"/>
          </p:nvPr>
        </p:nvSpPr>
        <p:spPr>
          <a:xfrm>
            <a:off x="765050" y="662400"/>
            <a:ext cx="3384001" cy="1492133"/>
          </a:xfrm>
          <a:prstGeom prst="rect">
            <a:avLst/>
          </a:prstGeom>
        </p:spPr>
        <p:txBody>
          <a:bodyPr anchor="t"/>
          <a:lstStyle>
            <a:lvl1pPr defTabSz="905255">
              <a:defRPr sz="3366">
                <a:solidFill>
                  <a:srgbClr val="FFFFFF"/>
                </a:solidFill>
              </a:defRPr>
            </a:lvl1pPr>
          </a:lstStyle>
          <a:p>
            <a:pPr/>
            <a:r>
              <a:t>Transição entre Modelos Organizacionais</a:t>
            </a:r>
          </a:p>
        </p:txBody>
      </p:sp>
      <p:sp>
        <p:nvSpPr>
          <p:cNvPr id="423" name="Content Placeholder 8"/>
          <p:cNvSpPr txBox="1"/>
          <p:nvPr>
            <p:ph type="body" sz="quarter" idx="1"/>
          </p:nvPr>
        </p:nvSpPr>
        <p:spPr>
          <a:xfrm>
            <a:off x="765050" y="2285999"/>
            <a:ext cx="3384001" cy="3844801"/>
          </a:xfrm>
          <a:prstGeom prst="rect">
            <a:avLst/>
          </a:prstGeom>
        </p:spPr>
        <p:txBody>
          <a:bodyPr/>
          <a:lstStyle/>
          <a:p>
            <a:pPr>
              <a:defRPr sz="2000">
                <a:solidFill>
                  <a:srgbClr val="FFFFFF">
                    <a:alpha val="60000"/>
                  </a:srgbClr>
                </a:solidFill>
              </a:defRPr>
            </a:pPr>
          </a:p>
        </p:txBody>
      </p:sp>
      <p:pic>
        <p:nvPicPr>
          <p:cNvPr id="424" name="Espaço Reservado para Conteúdo 4" descr="Espaço Reservado para Conteúdo 4"/>
          <p:cNvPicPr>
            <a:picLocks noChangeAspect="1"/>
          </p:cNvPicPr>
          <p:nvPr/>
        </p:nvPicPr>
        <p:blipFill>
          <a:blip r:embed="rId2">
            <a:extLst/>
          </a:blip>
          <a:stretch>
            <a:fillRect/>
          </a:stretch>
        </p:blipFill>
        <p:spPr>
          <a:xfrm>
            <a:off x="5411053" y="1223223"/>
            <a:ext cx="6014185" cy="4411552"/>
          </a:xfrm>
          <a:prstGeom prst="rect">
            <a:avLst/>
          </a:prstGeom>
          <a:ln w="12700">
            <a:miter lim="400000"/>
          </a:ln>
        </p:spPr>
      </p:pic>
      <p:sp>
        <p:nvSpPr>
          <p:cNvPr id="425"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Rectangle 11"/>
          <p:cNvSpPr/>
          <p:nvPr/>
        </p:nvSpPr>
        <p:spPr>
          <a:xfrm>
            <a:off x="0" y="0"/>
            <a:ext cx="4059050" cy="6858000"/>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428" name="Título 1"/>
          <p:cNvSpPr txBox="1"/>
          <p:nvPr>
            <p:ph type="title"/>
          </p:nvPr>
        </p:nvSpPr>
        <p:spPr>
          <a:xfrm>
            <a:off x="838199" y="1412487"/>
            <a:ext cx="2899191" cy="4363846"/>
          </a:xfrm>
          <a:prstGeom prst="rect">
            <a:avLst/>
          </a:prstGeom>
        </p:spPr>
        <p:txBody>
          <a:bodyPr anchor="t"/>
          <a:lstStyle/>
          <a:p>
            <a:pPr>
              <a:defRPr sz="3400">
                <a:solidFill>
                  <a:srgbClr val="FFFFFF"/>
                </a:solidFill>
              </a:defRPr>
            </a:pPr>
            <a:r>
              <a:t>Estruturas de equipe de DevOps: Caracterização e</a:t>
            </a:r>
            <a:br/>
            <a:r>
              <a:t>Implicações</a:t>
            </a:r>
          </a:p>
        </p:txBody>
      </p:sp>
      <p:sp>
        <p:nvSpPr>
          <p:cNvPr id="429" name="Espaço Reservado para Conteúdo 2"/>
          <p:cNvSpPr txBox="1"/>
          <p:nvPr>
            <p:ph type="body" sz="quarter" idx="1"/>
          </p:nvPr>
        </p:nvSpPr>
        <p:spPr>
          <a:xfrm>
            <a:off x="4380855" y="1412488"/>
            <a:ext cx="3427284" cy="4363846"/>
          </a:xfrm>
          <a:prstGeom prst="rect">
            <a:avLst/>
          </a:prstGeom>
        </p:spPr>
        <p:txBody>
          <a:bodyPr/>
          <a:lstStyle/>
          <a:p>
            <a:pPr>
              <a:defRPr sz="2000"/>
            </a:pPr>
            <a:r>
              <a:t>Questão 1: Como as organizações do mundo real se estruturam incutir uma cultura DevOps em sua organização?</a:t>
            </a:r>
          </a:p>
          <a:p>
            <a:pPr>
              <a:defRPr sz="2000"/>
            </a:pPr>
            <a:r>
              <a:t>Questão 2: Que implicações os padrões de estrutura da equipe têm sobre desempenho de entrega de software?</a:t>
            </a:r>
          </a:p>
        </p:txBody>
      </p:sp>
      <p:sp>
        <p:nvSpPr>
          <p:cNvPr id="430" name="Straight Connector 13"/>
          <p:cNvSpPr/>
          <p:nvPr/>
        </p:nvSpPr>
        <p:spPr>
          <a:xfrm>
            <a:off x="8129871" y="1412488"/>
            <a:ext cx="1" cy="3657601"/>
          </a:xfrm>
          <a:prstGeom prst="line">
            <a:avLst/>
          </a:prstGeom>
          <a:ln w="12700">
            <a:solidFill>
              <a:srgbClr val="808080"/>
            </a:solidFill>
            <a:miter/>
          </a:ln>
        </p:spPr>
        <p:txBody>
          <a:bodyPr lIns="45719" rIns="45719"/>
          <a:lstStyle/>
          <a:p>
            <a:pPr/>
          </a:p>
        </p:txBody>
      </p:sp>
      <p:sp>
        <p:nvSpPr>
          <p:cNvPr id="431" name="Espaço Reservado para Conteúdo 6"/>
          <p:cNvSpPr txBox="1"/>
          <p:nvPr/>
        </p:nvSpPr>
        <p:spPr>
          <a:xfrm>
            <a:off x="8497324" y="1412488"/>
            <a:ext cx="3106262" cy="436384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1700"/>
            </a:pPr>
            <a:r>
              <a:t>Colaboração desenvolvimento e operações;</a:t>
            </a:r>
            <a:endParaRPr sz="2800"/>
          </a:p>
          <a:p>
            <a:pPr marL="228600" indent="-228600">
              <a:lnSpc>
                <a:spcPct val="90000"/>
              </a:lnSpc>
              <a:spcBef>
                <a:spcPts val="1000"/>
              </a:spcBef>
              <a:buSzPct val="100000"/>
              <a:buFont typeface="Arial"/>
              <a:buChar char="•"/>
              <a:defRPr sz="1700"/>
            </a:pPr>
            <a:r>
              <a:t>Entregar um produto ou serviço de alta qualidade no mais curto tempo possível;</a:t>
            </a:r>
            <a:endParaRPr sz="2800"/>
          </a:p>
          <a:p>
            <a:pPr marL="228600" indent="-228600">
              <a:lnSpc>
                <a:spcPct val="90000"/>
              </a:lnSpc>
              <a:spcBef>
                <a:spcPts val="1000"/>
              </a:spcBef>
              <a:buSzPct val="100000"/>
              <a:buFont typeface="Arial"/>
              <a:buChar char="•"/>
              <a:defRPr sz="1700"/>
            </a:pPr>
            <a:r>
              <a:t>DevOps promove uma cultura colaborativa com base em equipes de produtos que compartilham metas de negócios e uma visão de produto ponta a ponta;</a:t>
            </a:r>
            <a:endParaRPr sz="2800"/>
          </a:p>
          <a:p>
            <a:pPr marL="228600" indent="-228600">
              <a:lnSpc>
                <a:spcPct val="90000"/>
              </a:lnSpc>
              <a:spcBef>
                <a:spcPts val="1000"/>
              </a:spcBef>
              <a:buSzPct val="100000"/>
              <a:buFont typeface="Arial"/>
              <a:buChar char="•"/>
              <a:defRPr sz="1700"/>
            </a:pPr>
            <a:r>
              <a:t>como organizar e estruturar essas equipes ainda é um desafio;</a:t>
            </a:r>
          </a:p>
        </p:txBody>
      </p:sp>
      <p:sp>
        <p:nvSpPr>
          <p:cNvPr id="432"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Rectangle 9"/>
          <p:cNvSpPr/>
          <p:nvPr/>
        </p:nvSpPr>
        <p:spPr>
          <a:xfrm>
            <a:off x="0" y="651751"/>
            <a:ext cx="12192000" cy="736552"/>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435" name="Título 1"/>
          <p:cNvSpPr txBox="1"/>
          <p:nvPr>
            <p:ph type="title"/>
          </p:nvPr>
        </p:nvSpPr>
        <p:spPr>
          <a:xfrm>
            <a:off x="556532" y="643467"/>
            <a:ext cx="11210926" cy="744837"/>
          </a:xfrm>
          <a:prstGeom prst="rect">
            <a:avLst/>
          </a:prstGeom>
        </p:spPr>
        <p:txBody>
          <a:bodyPr/>
          <a:lstStyle>
            <a:lvl1pPr algn="ctr">
              <a:defRPr sz="2700">
                <a:solidFill>
                  <a:srgbClr val="FFFFFF"/>
                </a:solidFill>
              </a:defRPr>
            </a:lvl1pPr>
          </a:lstStyle>
          <a:p>
            <a:pPr/>
            <a:r>
              <a:t>Framework conceitual para estruturas de equipe organizacional de DevOps</a:t>
            </a:r>
          </a:p>
        </p:txBody>
      </p:sp>
      <p:pic>
        <p:nvPicPr>
          <p:cNvPr id="436" name="Espaço Reservado para Conteúdo 4" descr="Espaço Reservado para Conteúdo 4"/>
          <p:cNvPicPr>
            <a:picLocks noChangeAspect="1"/>
          </p:cNvPicPr>
          <p:nvPr/>
        </p:nvPicPr>
        <p:blipFill>
          <a:blip r:embed="rId2">
            <a:extLst/>
          </a:blip>
          <a:stretch>
            <a:fillRect/>
          </a:stretch>
        </p:blipFill>
        <p:spPr>
          <a:xfrm>
            <a:off x="1102592" y="1675227"/>
            <a:ext cx="9986816" cy="4394199"/>
          </a:xfrm>
          <a:prstGeom prst="rect">
            <a:avLst/>
          </a:prstGeom>
          <a:ln w="12700">
            <a:miter lim="400000"/>
          </a:ln>
        </p:spPr>
      </p:pic>
      <p:sp>
        <p:nvSpPr>
          <p:cNvPr id="437"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Rectangle 45"/>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0" name="Rectangle 47"/>
          <p:cNvSpPr/>
          <p:nvPr/>
        </p:nvSpPr>
        <p:spPr>
          <a:xfrm>
            <a:off x="-1" y="0"/>
            <a:ext cx="489059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441" name="Título 1"/>
          <p:cNvSpPr txBox="1"/>
          <p:nvPr>
            <p:ph type="title"/>
          </p:nvPr>
        </p:nvSpPr>
        <p:spPr>
          <a:xfrm>
            <a:off x="838200" y="1195696"/>
            <a:ext cx="3200400" cy="4238120"/>
          </a:xfrm>
          <a:prstGeom prst="rect">
            <a:avLst/>
          </a:prstGeom>
        </p:spPr>
        <p:txBody>
          <a:bodyPr/>
          <a:lstStyle>
            <a:lvl1pPr>
              <a:defRPr>
                <a:solidFill>
                  <a:srgbClr val="FFFFFF"/>
                </a:solidFill>
              </a:defRPr>
            </a:lvl1pPr>
          </a:lstStyle>
          <a:p>
            <a:pPr/>
            <a:r>
              <a:t>Principais variáveis classificar estruturas</a:t>
            </a:r>
          </a:p>
        </p:txBody>
      </p:sp>
      <p:grpSp>
        <p:nvGrpSpPr>
          <p:cNvPr id="444" name="Graphic 38"/>
          <p:cNvGrpSpPr/>
          <p:nvPr/>
        </p:nvGrpSpPr>
        <p:grpSpPr>
          <a:xfrm>
            <a:off x="0" y="202912"/>
            <a:ext cx="1910253" cy="709661"/>
            <a:chOff x="0" y="0"/>
            <a:chExt cx="1910252" cy="709660"/>
          </a:xfrm>
        </p:grpSpPr>
        <p:sp>
          <p:nvSpPr>
            <p:cNvPr id="442" name="Freeform: Shape 50"/>
            <p:cNvSpPr/>
            <p:nvPr/>
          </p:nvSpPr>
          <p:spPr>
            <a:xfrm>
              <a:off x="-1" y="0"/>
              <a:ext cx="1910254" cy="274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59" y="21600"/>
                  </a:moveTo>
                  <a:lnTo>
                    <a:pt x="13493" y="3058"/>
                  </a:lnTo>
                  <a:lnTo>
                    <a:pt x="10800" y="21600"/>
                  </a:lnTo>
                  <a:lnTo>
                    <a:pt x="8134" y="3058"/>
                  </a:lnTo>
                  <a:lnTo>
                    <a:pt x="5469" y="21600"/>
                  </a:lnTo>
                  <a:lnTo>
                    <a:pt x="2776" y="3058"/>
                  </a:lnTo>
                  <a:lnTo>
                    <a:pt x="220" y="20835"/>
                  </a:lnTo>
                  <a:lnTo>
                    <a:pt x="0" y="19306"/>
                  </a:lnTo>
                  <a:lnTo>
                    <a:pt x="2776" y="0"/>
                  </a:lnTo>
                  <a:lnTo>
                    <a:pt x="5469" y="18542"/>
                  </a:lnTo>
                  <a:lnTo>
                    <a:pt x="8134" y="0"/>
                  </a:lnTo>
                  <a:lnTo>
                    <a:pt x="10800" y="18542"/>
                  </a:lnTo>
                  <a:lnTo>
                    <a:pt x="13493" y="0"/>
                  </a:lnTo>
                  <a:lnTo>
                    <a:pt x="16159" y="18542"/>
                  </a:lnTo>
                  <a:lnTo>
                    <a:pt x="18824" y="0"/>
                  </a:lnTo>
                  <a:lnTo>
                    <a:pt x="21600" y="19306"/>
                  </a:lnTo>
                  <a:lnTo>
                    <a:pt x="21408" y="20835"/>
                  </a:lnTo>
                  <a:lnTo>
                    <a:pt x="18824" y="3058"/>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43" name="Freeform: Shape 51"/>
            <p:cNvSpPr/>
            <p:nvPr/>
          </p:nvSpPr>
          <p:spPr>
            <a:xfrm>
              <a:off x="-1" y="435031"/>
              <a:ext cx="1910254" cy="274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59" y="21600"/>
                  </a:moveTo>
                  <a:lnTo>
                    <a:pt x="13493" y="3058"/>
                  </a:lnTo>
                  <a:lnTo>
                    <a:pt x="10800" y="21600"/>
                  </a:lnTo>
                  <a:lnTo>
                    <a:pt x="8134" y="3058"/>
                  </a:lnTo>
                  <a:lnTo>
                    <a:pt x="5469" y="21600"/>
                  </a:lnTo>
                  <a:lnTo>
                    <a:pt x="2776" y="3058"/>
                  </a:lnTo>
                  <a:lnTo>
                    <a:pt x="220" y="20835"/>
                  </a:lnTo>
                  <a:lnTo>
                    <a:pt x="0" y="19497"/>
                  </a:lnTo>
                  <a:lnTo>
                    <a:pt x="2776" y="0"/>
                  </a:lnTo>
                  <a:lnTo>
                    <a:pt x="5469" y="18733"/>
                  </a:lnTo>
                  <a:lnTo>
                    <a:pt x="8134" y="0"/>
                  </a:lnTo>
                  <a:lnTo>
                    <a:pt x="10800" y="18733"/>
                  </a:lnTo>
                  <a:lnTo>
                    <a:pt x="13493" y="0"/>
                  </a:lnTo>
                  <a:lnTo>
                    <a:pt x="16159" y="18733"/>
                  </a:lnTo>
                  <a:lnTo>
                    <a:pt x="18824" y="0"/>
                  </a:lnTo>
                  <a:lnTo>
                    <a:pt x="21600" y="19497"/>
                  </a:lnTo>
                  <a:lnTo>
                    <a:pt x="21408" y="20835"/>
                  </a:lnTo>
                  <a:lnTo>
                    <a:pt x="18824" y="3058"/>
                  </a:ln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sp>
        <p:nvSpPr>
          <p:cNvPr id="445" name="Oval 53"/>
          <p:cNvSpPr/>
          <p:nvPr/>
        </p:nvSpPr>
        <p:spPr>
          <a:xfrm>
            <a:off x="406259" y="4752207"/>
            <a:ext cx="365023" cy="365023"/>
          </a:xfrm>
          <a:prstGeom prst="ellipse">
            <a:avLst/>
          </a:prstGeom>
          <a:solidFill>
            <a:srgbClr val="FFFFFF"/>
          </a:solidFill>
          <a:ln w="28575">
            <a:solidFill>
              <a:srgbClr val="FFFFFF"/>
            </a:solidFill>
            <a:miter/>
          </a:ln>
        </p:spPr>
        <p:txBody>
          <a:bodyPr lIns="45719" rIns="45719" anchor="ctr"/>
          <a:lstStyle/>
          <a:p>
            <a:pPr algn="ctr">
              <a:defRPr>
                <a:solidFill>
                  <a:srgbClr val="FFFFFF"/>
                </a:solidFill>
              </a:defRPr>
            </a:pPr>
          </a:p>
        </p:txBody>
      </p:sp>
      <p:sp>
        <p:nvSpPr>
          <p:cNvPr id="446" name="Oval 55"/>
          <p:cNvSpPr/>
          <p:nvPr/>
        </p:nvSpPr>
        <p:spPr>
          <a:xfrm>
            <a:off x="406259" y="4752207"/>
            <a:ext cx="365023" cy="365023"/>
          </a:xfrm>
          <a:prstGeom prst="ellipse">
            <a:avLst/>
          </a:prstGeom>
          <a:solidFill>
            <a:schemeClr val="accent6">
              <a:alpha val="30000"/>
            </a:schemeClr>
          </a:solidFill>
          <a:ln w="28575">
            <a:solidFill>
              <a:srgbClr val="FFFFFF"/>
            </a:solidFill>
            <a:miter/>
          </a:ln>
        </p:spPr>
        <p:txBody>
          <a:bodyPr lIns="45719" rIns="45719" anchor="ctr"/>
          <a:lstStyle/>
          <a:p>
            <a:pPr algn="ctr">
              <a:defRPr>
                <a:solidFill>
                  <a:srgbClr val="FFFFFF"/>
                </a:solidFill>
              </a:defRPr>
            </a:pPr>
          </a:p>
        </p:txBody>
      </p:sp>
      <p:grpSp>
        <p:nvGrpSpPr>
          <p:cNvPr id="460" name="Graphic 4"/>
          <p:cNvGrpSpPr/>
          <p:nvPr/>
        </p:nvGrpSpPr>
        <p:grpSpPr>
          <a:xfrm>
            <a:off x="4109666" y="5539935"/>
            <a:ext cx="975170" cy="975172"/>
            <a:chOff x="0" y="0"/>
            <a:chExt cx="975168" cy="975170"/>
          </a:xfrm>
        </p:grpSpPr>
        <p:sp>
          <p:nvSpPr>
            <p:cNvPr id="447" name="Freeform: Shape 58"/>
            <p:cNvSpPr/>
            <p:nvPr/>
          </p:nvSpPr>
          <p:spPr>
            <a:xfrm>
              <a:off x="54795" y="54795"/>
              <a:ext cx="206973" cy="2069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cubicBezTo>
                    <a:pt x="4848" y="12380"/>
                    <a:pt x="12380" y="4848"/>
                    <a:pt x="21600" y="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48" name="Freeform: Shape 59"/>
            <p:cNvSpPr/>
            <p:nvPr/>
          </p:nvSpPr>
          <p:spPr>
            <a:xfrm>
              <a:off x="3490" y="3490"/>
              <a:ext cx="421969" cy="421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cubicBezTo>
                    <a:pt x="89" y="20948"/>
                    <a:pt x="196" y="20296"/>
                    <a:pt x="330" y="19653"/>
                  </a:cubicBezTo>
                  <a:lnTo>
                    <a:pt x="19653" y="330"/>
                  </a:lnTo>
                  <a:cubicBezTo>
                    <a:pt x="20296" y="196"/>
                    <a:pt x="20948" y="89"/>
                    <a:pt x="21600" y="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49" name="Freeform: Shape 60"/>
            <p:cNvSpPr/>
            <p:nvPr/>
          </p:nvSpPr>
          <p:spPr>
            <a:xfrm>
              <a:off x="0" y="0"/>
              <a:ext cx="538892" cy="538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1"/>
                  </a:moveTo>
                  <a:lnTo>
                    <a:pt x="91" y="21600"/>
                  </a:lnTo>
                  <a:cubicBezTo>
                    <a:pt x="49" y="21215"/>
                    <a:pt x="0" y="20824"/>
                    <a:pt x="0" y="20432"/>
                  </a:cubicBezTo>
                  <a:lnTo>
                    <a:pt x="20432" y="0"/>
                  </a:lnTo>
                  <a:cubicBezTo>
                    <a:pt x="20824" y="0"/>
                    <a:pt x="21215" y="49"/>
                    <a:pt x="21600" y="91"/>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0" name="Freeform: Shape 61"/>
            <p:cNvSpPr/>
            <p:nvPr/>
          </p:nvSpPr>
          <p:spPr>
            <a:xfrm>
              <a:off x="14483" y="14309"/>
              <a:ext cx="617772" cy="617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50"/>
                  </a:moveTo>
                  <a:lnTo>
                    <a:pt x="244" y="21600"/>
                  </a:lnTo>
                  <a:cubicBezTo>
                    <a:pt x="153" y="21319"/>
                    <a:pt x="73" y="21033"/>
                    <a:pt x="0" y="20740"/>
                  </a:cubicBezTo>
                  <a:lnTo>
                    <a:pt x="20746" y="0"/>
                  </a:lnTo>
                  <a:cubicBezTo>
                    <a:pt x="21033" y="110"/>
                    <a:pt x="21319" y="159"/>
                    <a:pt x="21600" y="25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1" name="Freeform: Shape 62"/>
            <p:cNvSpPr/>
            <p:nvPr/>
          </p:nvSpPr>
          <p:spPr>
            <a:xfrm>
              <a:off x="43801" y="43801"/>
              <a:ext cx="668031" cy="668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33"/>
                  </a:moveTo>
                  <a:lnTo>
                    <a:pt x="333" y="21600"/>
                  </a:lnTo>
                  <a:cubicBezTo>
                    <a:pt x="214" y="21380"/>
                    <a:pt x="102" y="21154"/>
                    <a:pt x="0" y="20923"/>
                  </a:cubicBezTo>
                  <a:lnTo>
                    <a:pt x="20923" y="0"/>
                  </a:lnTo>
                  <a:cubicBezTo>
                    <a:pt x="21154" y="102"/>
                    <a:pt x="21380" y="220"/>
                    <a:pt x="21600" y="333"/>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2" name="Freeform: Shape 63"/>
            <p:cNvSpPr/>
            <p:nvPr/>
          </p:nvSpPr>
          <p:spPr>
            <a:xfrm>
              <a:off x="84287" y="84287"/>
              <a:ext cx="696652" cy="696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11"/>
                  </a:moveTo>
                  <a:lnTo>
                    <a:pt x="411" y="21600"/>
                  </a:lnTo>
                  <a:cubicBezTo>
                    <a:pt x="271" y="21416"/>
                    <a:pt x="135" y="21221"/>
                    <a:pt x="0" y="21059"/>
                  </a:cubicBezTo>
                  <a:lnTo>
                    <a:pt x="21032" y="0"/>
                  </a:lnTo>
                  <a:cubicBezTo>
                    <a:pt x="21221" y="135"/>
                    <a:pt x="21416" y="271"/>
                    <a:pt x="21600" y="411"/>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3" name="Freeform: Shape 64"/>
            <p:cNvSpPr/>
            <p:nvPr/>
          </p:nvSpPr>
          <p:spPr>
            <a:xfrm>
              <a:off x="134721" y="134721"/>
              <a:ext cx="705726" cy="705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0" y="240"/>
                  </a:moveTo>
                  <a:lnTo>
                    <a:pt x="21600" y="481"/>
                  </a:lnTo>
                  <a:lnTo>
                    <a:pt x="481" y="21600"/>
                  </a:lnTo>
                  <a:lnTo>
                    <a:pt x="240" y="21360"/>
                  </a:lnTo>
                  <a:cubicBezTo>
                    <a:pt x="155" y="21280"/>
                    <a:pt x="75" y="21194"/>
                    <a:pt x="0" y="21114"/>
                  </a:cubicBezTo>
                  <a:lnTo>
                    <a:pt x="21114" y="0"/>
                  </a:lnTo>
                  <a:cubicBezTo>
                    <a:pt x="21194" y="75"/>
                    <a:pt x="21280" y="150"/>
                    <a:pt x="21360" y="24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4" name="Freeform: Shape 65"/>
            <p:cNvSpPr/>
            <p:nvPr/>
          </p:nvSpPr>
          <p:spPr>
            <a:xfrm>
              <a:off x="195103" y="194230"/>
              <a:ext cx="695779" cy="696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3" y="0"/>
                  </a:moveTo>
                  <a:cubicBezTo>
                    <a:pt x="21329" y="184"/>
                    <a:pt x="21465" y="373"/>
                    <a:pt x="21600" y="541"/>
                  </a:cubicBezTo>
                  <a:lnTo>
                    <a:pt x="542" y="21600"/>
                  </a:lnTo>
                  <a:cubicBezTo>
                    <a:pt x="347" y="21465"/>
                    <a:pt x="157" y="21329"/>
                    <a:pt x="0" y="21183"/>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5" name="Freeform: Shape 66"/>
            <p:cNvSpPr/>
            <p:nvPr/>
          </p:nvSpPr>
          <p:spPr>
            <a:xfrm>
              <a:off x="262987" y="262987"/>
              <a:ext cx="668381" cy="668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67" y="0"/>
                  </a:moveTo>
                  <a:cubicBezTo>
                    <a:pt x="21386" y="231"/>
                    <a:pt x="21493" y="457"/>
                    <a:pt x="21600" y="688"/>
                  </a:cubicBezTo>
                  <a:lnTo>
                    <a:pt x="688" y="21600"/>
                  </a:lnTo>
                  <a:cubicBezTo>
                    <a:pt x="457" y="21493"/>
                    <a:pt x="231" y="21386"/>
                    <a:pt x="0" y="21267"/>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6" name="Freeform: Shape 67"/>
            <p:cNvSpPr/>
            <p:nvPr/>
          </p:nvSpPr>
          <p:spPr>
            <a:xfrm>
              <a:off x="342738" y="342914"/>
              <a:ext cx="617947" cy="617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6" y="0"/>
                  </a:moveTo>
                  <a:cubicBezTo>
                    <a:pt x="21448" y="281"/>
                    <a:pt x="21527" y="567"/>
                    <a:pt x="21600" y="860"/>
                  </a:cubicBezTo>
                  <a:lnTo>
                    <a:pt x="860" y="21600"/>
                  </a:lnTo>
                  <a:cubicBezTo>
                    <a:pt x="567" y="21527"/>
                    <a:pt x="281" y="21448"/>
                    <a:pt x="0" y="21356"/>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7" name="Freeform: Shape 68"/>
            <p:cNvSpPr/>
            <p:nvPr/>
          </p:nvSpPr>
          <p:spPr>
            <a:xfrm>
              <a:off x="436103" y="436279"/>
              <a:ext cx="539066" cy="538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9" y="0"/>
                  </a:moveTo>
                  <a:cubicBezTo>
                    <a:pt x="21551" y="392"/>
                    <a:pt x="21579" y="783"/>
                    <a:pt x="21600" y="1168"/>
                  </a:cubicBezTo>
                  <a:lnTo>
                    <a:pt x="1168" y="21600"/>
                  </a:lnTo>
                  <a:cubicBezTo>
                    <a:pt x="783" y="21600"/>
                    <a:pt x="392" y="21551"/>
                    <a:pt x="0" y="21509"/>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8" name="Freeform: Shape 69"/>
            <p:cNvSpPr/>
            <p:nvPr/>
          </p:nvSpPr>
          <p:spPr>
            <a:xfrm>
              <a:off x="549710" y="549710"/>
              <a:ext cx="421971" cy="421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520" y="652"/>
                    <a:pt x="21412" y="1286"/>
                    <a:pt x="21278" y="1930"/>
                  </a:cubicBezTo>
                  <a:lnTo>
                    <a:pt x="1938" y="21269"/>
                  </a:lnTo>
                  <a:cubicBezTo>
                    <a:pt x="1295" y="21412"/>
                    <a:pt x="652" y="21520"/>
                    <a:pt x="0"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459" name="Freeform: Shape 70"/>
            <p:cNvSpPr/>
            <p:nvPr/>
          </p:nvSpPr>
          <p:spPr>
            <a:xfrm>
              <a:off x="713403" y="713403"/>
              <a:ext cx="206797" cy="2067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6767" y="9231"/>
                    <a:pt x="9231" y="16767"/>
                    <a:pt x="0"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grpSp>
      <p:grpSp>
        <p:nvGrpSpPr>
          <p:cNvPr id="491" name="Espaço Reservado para Conteúdo 2"/>
          <p:cNvGrpSpPr/>
          <p:nvPr/>
        </p:nvGrpSpPr>
        <p:grpSpPr>
          <a:xfrm>
            <a:off x="5484138" y="689944"/>
            <a:ext cx="6301602" cy="5454001"/>
            <a:chOff x="0" y="0"/>
            <a:chExt cx="6301601" cy="5454000"/>
          </a:xfrm>
        </p:grpSpPr>
        <p:grpSp>
          <p:nvGrpSpPr>
            <p:cNvPr id="463" name="Agrupar"/>
            <p:cNvGrpSpPr/>
            <p:nvPr/>
          </p:nvGrpSpPr>
          <p:grpSpPr>
            <a:xfrm>
              <a:off x="0" y="177120"/>
              <a:ext cx="6301602" cy="680400"/>
              <a:chOff x="0" y="0"/>
              <a:chExt cx="6301601" cy="680399"/>
            </a:xfrm>
          </p:grpSpPr>
          <p:sp>
            <p:nvSpPr>
              <p:cNvPr id="461" name="Retângulo"/>
              <p:cNvSpPr/>
              <p:nvPr/>
            </p:nvSpPr>
            <p:spPr>
              <a:xfrm>
                <a:off x="-1" y="0"/>
                <a:ext cx="6301603" cy="680400"/>
              </a:xfrm>
              <a:prstGeom prst="rect">
                <a:avLst/>
              </a:prstGeom>
              <a:solidFill>
                <a:srgbClr val="FFFFFF">
                  <a:alpha val="90000"/>
                </a:srgbClr>
              </a:solidFill>
              <a:ln w="12700" cap="flat">
                <a:solidFill>
                  <a:schemeClr val="accent2"/>
                </a:solidFill>
                <a:prstDash val="solid"/>
                <a:miter lim="800000"/>
              </a:ln>
              <a:effectLst/>
            </p:spPr>
            <p:txBody>
              <a:bodyPr wrap="square" lIns="45719" tIns="45719" rIns="45719" bIns="45719" numCol="1" anchor="t">
                <a:noAutofit/>
              </a:bodyPr>
              <a:lstStyle/>
              <a:p>
                <a:pPr defTabSz="533400">
                  <a:lnSpc>
                    <a:spcPct val="90000"/>
                  </a:lnSpc>
                  <a:spcBef>
                    <a:spcPts val="400"/>
                  </a:spcBef>
                  <a:defRPr sz="1200"/>
                </a:pPr>
              </a:p>
            </p:txBody>
          </p:sp>
          <p:sp>
            <p:nvSpPr>
              <p:cNvPr id="462" name="relação entre como as equipes de produto compartilham a propriedade do produto e como essas equipes são estruturadas."/>
              <p:cNvSpPr txBox="1"/>
              <p:nvPr/>
            </p:nvSpPr>
            <p:spPr>
              <a:xfrm>
                <a:off x="403730" y="164592"/>
                <a:ext cx="5494141" cy="502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Font typeface="Arial"/>
                  <a:buChar char="•"/>
                  <a:defRPr sz="1200"/>
                </a:pPr>
                <a:r>
                  <a:t>relação entre como as equipes de produto compartilham a propriedade do produto e como essas equipes são estruturadas.</a:t>
                </a:r>
              </a:p>
            </p:txBody>
          </p:sp>
        </p:grpSp>
        <p:grpSp>
          <p:nvGrpSpPr>
            <p:cNvPr id="466" name="Agrupar"/>
            <p:cNvGrpSpPr/>
            <p:nvPr/>
          </p:nvGrpSpPr>
          <p:grpSpPr>
            <a:xfrm>
              <a:off x="315080" y="0"/>
              <a:ext cx="4411120" cy="354241"/>
              <a:chOff x="0" y="0"/>
              <a:chExt cx="4411119" cy="354240"/>
            </a:xfrm>
          </p:grpSpPr>
          <p:sp>
            <p:nvSpPr>
              <p:cNvPr id="464" name="Retângulo Arredondado"/>
              <p:cNvSpPr/>
              <p:nvPr/>
            </p:nvSpPr>
            <p:spPr>
              <a:xfrm>
                <a:off x="0" y="0"/>
                <a:ext cx="4411120" cy="354241"/>
              </a:xfrm>
              <a:prstGeom prst="roundRect">
                <a:avLst>
                  <a:gd name="adj" fmla="val 16667"/>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defTabSz="533400">
                  <a:lnSpc>
                    <a:spcPct val="90000"/>
                  </a:lnSpc>
                  <a:spcBef>
                    <a:spcPts val="1100"/>
                  </a:spcBef>
                  <a:defRPr sz="1200">
                    <a:solidFill>
                      <a:srgbClr val="FFFFFF"/>
                    </a:solidFill>
                  </a:defRPr>
                </a:pPr>
              </a:p>
            </p:txBody>
          </p:sp>
          <p:sp>
            <p:nvSpPr>
              <p:cNvPr id="465" name="Compartilhamento do propriedade do produto"/>
              <p:cNvSpPr txBox="1"/>
              <p:nvPr/>
            </p:nvSpPr>
            <p:spPr>
              <a:xfrm>
                <a:off x="184023" y="98687"/>
                <a:ext cx="4043075"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Compartilhamento do propriedade do produto</a:t>
                </a:r>
              </a:p>
            </p:txBody>
          </p:sp>
        </p:grpSp>
        <p:grpSp>
          <p:nvGrpSpPr>
            <p:cNvPr id="469" name="Agrupar"/>
            <p:cNvGrpSpPr/>
            <p:nvPr/>
          </p:nvGrpSpPr>
          <p:grpSpPr>
            <a:xfrm>
              <a:off x="0" y="1099439"/>
              <a:ext cx="6301602" cy="699301"/>
              <a:chOff x="0" y="0"/>
              <a:chExt cx="6301601" cy="699299"/>
            </a:xfrm>
          </p:grpSpPr>
          <p:sp>
            <p:nvSpPr>
              <p:cNvPr id="467" name="Retângulo"/>
              <p:cNvSpPr/>
              <p:nvPr/>
            </p:nvSpPr>
            <p:spPr>
              <a:xfrm>
                <a:off x="-1" y="0"/>
                <a:ext cx="6301603" cy="699300"/>
              </a:xfrm>
              <a:prstGeom prst="rect">
                <a:avLst/>
              </a:prstGeom>
              <a:solidFill>
                <a:srgbClr val="FFFFFF">
                  <a:alpha val="90000"/>
                </a:srgbClr>
              </a:solidFill>
              <a:ln w="12700" cap="flat">
                <a:solidFill>
                  <a:schemeClr val="accent3"/>
                </a:solidFill>
                <a:prstDash val="solid"/>
                <a:miter lim="800000"/>
              </a:ln>
              <a:effectLst/>
            </p:spPr>
            <p:txBody>
              <a:bodyPr wrap="square" lIns="45719" tIns="45719" rIns="45719" bIns="45719" numCol="1" anchor="t">
                <a:noAutofit/>
              </a:bodyPr>
              <a:lstStyle/>
              <a:p>
                <a:pPr defTabSz="533400">
                  <a:lnSpc>
                    <a:spcPct val="90000"/>
                  </a:lnSpc>
                  <a:spcBef>
                    <a:spcPts val="400"/>
                  </a:spcBef>
                  <a:defRPr sz="1200"/>
                </a:pPr>
              </a:p>
            </p:txBody>
          </p:sp>
          <p:sp>
            <p:nvSpPr>
              <p:cNvPr id="468" name="Simples;…"/>
              <p:cNvSpPr txBox="1"/>
              <p:nvPr/>
            </p:nvSpPr>
            <p:spPr>
              <a:xfrm>
                <a:off x="403730" y="164592"/>
                <a:ext cx="5494141" cy="5297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Font typeface="Arial"/>
                  <a:buChar char="•"/>
                  <a:defRPr sz="1200"/>
                </a:pPr>
                <a:r>
                  <a:t>Simples;</a:t>
                </a:r>
              </a:p>
              <a:p>
                <a:pPr lvl="1" marL="114300" indent="-114300" defTabSz="533400">
                  <a:lnSpc>
                    <a:spcPct val="90000"/>
                  </a:lnSpc>
                  <a:spcBef>
                    <a:spcPts val="200"/>
                  </a:spcBef>
                  <a:buSzPct val="100000"/>
                  <a:buFont typeface="Arial"/>
                  <a:buChar char="•"/>
                  <a:defRPr sz="1200"/>
                </a:pPr>
                <a:r>
                  <a:t>Múltipla.</a:t>
                </a:r>
              </a:p>
            </p:txBody>
          </p:sp>
        </p:grpSp>
        <p:grpSp>
          <p:nvGrpSpPr>
            <p:cNvPr id="472" name="Agrupar"/>
            <p:cNvGrpSpPr/>
            <p:nvPr/>
          </p:nvGrpSpPr>
          <p:grpSpPr>
            <a:xfrm>
              <a:off x="315080" y="922319"/>
              <a:ext cx="4411120" cy="354241"/>
              <a:chOff x="0" y="0"/>
              <a:chExt cx="4411119" cy="354240"/>
            </a:xfrm>
          </p:grpSpPr>
          <p:sp>
            <p:nvSpPr>
              <p:cNvPr id="470" name="Retângulo Arredondado"/>
              <p:cNvSpPr/>
              <p:nvPr/>
            </p:nvSpPr>
            <p:spPr>
              <a:xfrm>
                <a:off x="0" y="0"/>
                <a:ext cx="4411120" cy="354241"/>
              </a:xfrm>
              <a:prstGeom prst="roundRect">
                <a:avLst>
                  <a:gd name="adj" fmla="val 16667"/>
                </a:avLst>
              </a:prstGeom>
              <a:solidFill>
                <a:schemeClr val="accent3"/>
              </a:solidFill>
              <a:ln w="12700" cap="flat">
                <a:solidFill>
                  <a:srgbClr val="FFFFFF"/>
                </a:solidFill>
                <a:prstDash val="solid"/>
                <a:miter lim="800000"/>
              </a:ln>
              <a:effectLst/>
            </p:spPr>
            <p:txBody>
              <a:bodyPr wrap="square" lIns="45719" tIns="45719" rIns="45719" bIns="45719" numCol="1" anchor="ctr">
                <a:noAutofit/>
              </a:bodyPr>
              <a:lstStyle/>
              <a:p>
                <a:pPr defTabSz="533400">
                  <a:lnSpc>
                    <a:spcPct val="90000"/>
                  </a:lnSpc>
                  <a:spcBef>
                    <a:spcPts val="1100"/>
                  </a:spcBef>
                  <a:defRPr sz="1200">
                    <a:solidFill>
                      <a:srgbClr val="FFFFFF"/>
                    </a:solidFill>
                  </a:defRPr>
                </a:pPr>
              </a:p>
            </p:txBody>
          </p:sp>
          <p:sp>
            <p:nvSpPr>
              <p:cNvPr id="471" name="Liderança da gestão"/>
              <p:cNvSpPr txBox="1"/>
              <p:nvPr/>
            </p:nvSpPr>
            <p:spPr>
              <a:xfrm>
                <a:off x="184023" y="98687"/>
                <a:ext cx="4043075"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Liderança da gestão</a:t>
                </a:r>
              </a:p>
            </p:txBody>
          </p:sp>
        </p:grpSp>
        <p:grpSp>
          <p:nvGrpSpPr>
            <p:cNvPr id="475" name="Agrupar"/>
            <p:cNvGrpSpPr/>
            <p:nvPr/>
          </p:nvGrpSpPr>
          <p:grpSpPr>
            <a:xfrm>
              <a:off x="0" y="2040660"/>
              <a:ext cx="6301602" cy="1218831"/>
              <a:chOff x="0" y="0"/>
              <a:chExt cx="6301601" cy="1218830"/>
            </a:xfrm>
          </p:grpSpPr>
          <p:sp>
            <p:nvSpPr>
              <p:cNvPr id="473" name="Retângulo"/>
              <p:cNvSpPr/>
              <p:nvPr/>
            </p:nvSpPr>
            <p:spPr>
              <a:xfrm>
                <a:off x="0" y="0"/>
                <a:ext cx="6301602" cy="1209601"/>
              </a:xfrm>
              <a:prstGeom prst="rect">
                <a:avLst/>
              </a:prstGeom>
              <a:solidFill>
                <a:srgbClr val="FFFFFF">
                  <a:alpha val="90000"/>
                </a:srgbClr>
              </a:solidFill>
              <a:ln w="12700" cap="flat">
                <a:solidFill>
                  <a:schemeClr val="accent4"/>
                </a:solidFill>
                <a:prstDash val="solid"/>
                <a:miter lim="800000"/>
              </a:ln>
              <a:effectLst/>
            </p:spPr>
            <p:txBody>
              <a:bodyPr wrap="square" lIns="45719" tIns="45719" rIns="45719" bIns="45719" numCol="1" anchor="t">
                <a:noAutofit/>
              </a:bodyPr>
              <a:lstStyle/>
              <a:p>
                <a:pPr defTabSz="533400">
                  <a:lnSpc>
                    <a:spcPct val="90000"/>
                  </a:lnSpc>
                  <a:spcBef>
                    <a:spcPts val="400"/>
                  </a:spcBef>
                  <a:defRPr sz="1200"/>
                </a:pPr>
              </a:p>
            </p:txBody>
          </p:sp>
          <p:sp>
            <p:nvSpPr>
              <p:cNvPr id="474" name="a existência de forte hierarquia nos organogramas e estrutura departamental impactam estrutura de equipes porque tanto silos organizacionais quanto culturais prejudicaram a adoção de práticas DevOps;.…"/>
              <p:cNvSpPr txBox="1"/>
              <p:nvPr/>
            </p:nvSpPr>
            <p:spPr>
              <a:xfrm>
                <a:off x="403730" y="164592"/>
                <a:ext cx="5494141" cy="1054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Font typeface="Arial"/>
                  <a:buChar char="•"/>
                  <a:defRPr sz="1200"/>
                </a:pPr>
                <a:r>
                  <a:t>a existência de forte hierarquia nos organogramas e estrutura departamental impactam estrutura de equipes porque tanto silos organizacionais quanto culturais prejudicaram a adoção de práticas DevOps;. </a:t>
                </a:r>
              </a:p>
              <a:p>
                <a:pPr lvl="1" marL="114300" indent="-114300" defTabSz="533400">
                  <a:lnSpc>
                    <a:spcPct val="90000"/>
                  </a:lnSpc>
                  <a:spcBef>
                    <a:spcPts val="200"/>
                  </a:spcBef>
                  <a:buSzPct val="100000"/>
                  <a:buFont typeface="Arial"/>
                  <a:buChar char="•"/>
                  <a:defRPr sz="1200"/>
                </a:pPr>
                <a:r>
                  <a:t>estabelecemos dois níveis na organização variável do silo : sim, não; e três níveis no silo cultural variável : sim, não, vestigial</a:t>
                </a:r>
              </a:p>
            </p:txBody>
          </p:sp>
        </p:grpSp>
        <p:grpSp>
          <p:nvGrpSpPr>
            <p:cNvPr id="478" name="Agrupar"/>
            <p:cNvGrpSpPr/>
            <p:nvPr/>
          </p:nvGrpSpPr>
          <p:grpSpPr>
            <a:xfrm>
              <a:off x="315080" y="1863540"/>
              <a:ext cx="4411120" cy="354241"/>
              <a:chOff x="0" y="0"/>
              <a:chExt cx="4411119" cy="354240"/>
            </a:xfrm>
          </p:grpSpPr>
          <p:sp>
            <p:nvSpPr>
              <p:cNvPr id="476" name="Retângulo Arredondado"/>
              <p:cNvSpPr/>
              <p:nvPr/>
            </p:nvSpPr>
            <p:spPr>
              <a:xfrm>
                <a:off x="0" y="0"/>
                <a:ext cx="4411120" cy="354241"/>
              </a:xfrm>
              <a:prstGeom prst="roundRect">
                <a:avLst>
                  <a:gd name="adj" fmla="val 16667"/>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defTabSz="533400">
                  <a:lnSpc>
                    <a:spcPct val="90000"/>
                  </a:lnSpc>
                  <a:spcBef>
                    <a:spcPts val="1100"/>
                  </a:spcBef>
                  <a:defRPr sz="1200">
                    <a:solidFill>
                      <a:srgbClr val="FFFFFF"/>
                    </a:solidFill>
                  </a:defRPr>
                </a:pPr>
              </a:p>
            </p:txBody>
          </p:sp>
          <p:sp>
            <p:nvSpPr>
              <p:cNvPr id="477" name="Silos organizacionais  e silos culturais"/>
              <p:cNvSpPr txBox="1"/>
              <p:nvPr/>
            </p:nvSpPr>
            <p:spPr>
              <a:xfrm>
                <a:off x="184023" y="98687"/>
                <a:ext cx="4043075"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Silos organizacionais  e silos culturais</a:t>
                </a:r>
              </a:p>
            </p:txBody>
          </p:sp>
        </p:grpSp>
        <p:grpSp>
          <p:nvGrpSpPr>
            <p:cNvPr id="481" name="Agrupar"/>
            <p:cNvGrpSpPr/>
            <p:nvPr/>
          </p:nvGrpSpPr>
          <p:grpSpPr>
            <a:xfrm>
              <a:off x="0" y="3492179"/>
              <a:ext cx="6301602" cy="869401"/>
              <a:chOff x="0" y="0"/>
              <a:chExt cx="6301601" cy="869399"/>
            </a:xfrm>
          </p:grpSpPr>
          <p:sp>
            <p:nvSpPr>
              <p:cNvPr id="479" name="Retângulo"/>
              <p:cNvSpPr/>
              <p:nvPr/>
            </p:nvSpPr>
            <p:spPr>
              <a:xfrm>
                <a:off x="-1" y="0"/>
                <a:ext cx="6301603" cy="869400"/>
              </a:xfrm>
              <a:prstGeom prst="rect">
                <a:avLst/>
              </a:prstGeom>
              <a:solidFill>
                <a:srgbClr val="FFFFFF">
                  <a:alpha val="90000"/>
                </a:srgbClr>
              </a:solidFill>
              <a:ln w="12700" cap="flat">
                <a:solidFill>
                  <a:schemeClr val="accent5"/>
                </a:solidFill>
                <a:prstDash val="solid"/>
                <a:miter lim="800000"/>
              </a:ln>
              <a:effectLst/>
            </p:spPr>
            <p:txBody>
              <a:bodyPr wrap="square" lIns="45719" tIns="45719" rIns="45719" bIns="45719" numCol="1" anchor="t">
                <a:noAutofit/>
              </a:bodyPr>
              <a:lstStyle/>
              <a:p>
                <a:pPr defTabSz="533400">
                  <a:lnSpc>
                    <a:spcPct val="90000"/>
                  </a:lnSpc>
                  <a:spcBef>
                    <a:spcPts val="400"/>
                  </a:spcBef>
                  <a:defRPr sz="1200"/>
                </a:pPr>
              </a:p>
            </p:txBody>
          </p:sp>
          <p:sp>
            <p:nvSpPr>
              <p:cNvPr id="480" name="três níveis de frequência de colaboração : diária, frequente e eventual.…"/>
              <p:cNvSpPr txBox="1"/>
              <p:nvPr/>
            </p:nvSpPr>
            <p:spPr>
              <a:xfrm>
                <a:off x="403730" y="164592"/>
                <a:ext cx="5494141" cy="704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Font typeface="Arial"/>
                  <a:buChar char="•"/>
                  <a:defRPr sz="1200"/>
                </a:pPr>
                <a:r>
                  <a:t>três níveis de frequência de colaboração : diária, frequente e eventual. </a:t>
                </a:r>
              </a:p>
              <a:p>
                <a:pPr lvl="1" marL="114300" indent="-114300" defTabSz="533400">
                  <a:lnSpc>
                    <a:spcPct val="90000"/>
                  </a:lnSpc>
                  <a:spcBef>
                    <a:spcPts val="200"/>
                  </a:spcBef>
                  <a:buSzPct val="100000"/>
                  <a:buFont typeface="Arial"/>
                  <a:buChar char="•"/>
                  <a:defRPr sz="1200"/>
                </a:pPr>
                <a:r>
                  <a:t>a frequência de colaboração é altamente relacionado às estruturas da equipe e é uma variável crítica para adoção de DevOps</a:t>
                </a:r>
              </a:p>
            </p:txBody>
          </p:sp>
        </p:grpSp>
        <p:grpSp>
          <p:nvGrpSpPr>
            <p:cNvPr id="484" name="Agrupar"/>
            <p:cNvGrpSpPr/>
            <p:nvPr/>
          </p:nvGrpSpPr>
          <p:grpSpPr>
            <a:xfrm>
              <a:off x="315080" y="3315060"/>
              <a:ext cx="4411120" cy="354241"/>
              <a:chOff x="0" y="0"/>
              <a:chExt cx="4411119" cy="354240"/>
            </a:xfrm>
          </p:grpSpPr>
          <p:sp>
            <p:nvSpPr>
              <p:cNvPr id="482" name="Retângulo Arredondado"/>
              <p:cNvSpPr/>
              <p:nvPr/>
            </p:nvSpPr>
            <p:spPr>
              <a:xfrm>
                <a:off x="0" y="0"/>
                <a:ext cx="4411120" cy="354241"/>
              </a:xfrm>
              <a:prstGeom prst="roundRect">
                <a:avLst>
                  <a:gd name="adj" fmla="val 16667"/>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defTabSz="533400">
                  <a:lnSpc>
                    <a:spcPct val="90000"/>
                  </a:lnSpc>
                  <a:spcBef>
                    <a:spcPts val="1100"/>
                  </a:spcBef>
                  <a:defRPr sz="1200">
                    <a:solidFill>
                      <a:srgbClr val="FFFFFF"/>
                    </a:solidFill>
                  </a:defRPr>
                </a:pPr>
              </a:p>
            </p:txBody>
          </p:sp>
          <p:sp>
            <p:nvSpPr>
              <p:cNvPr id="483" name="Frequência de colaboração"/>
              <p:cNvSpPr txBox="1"/>
              <p:nvPr/>
            </p:nvSpPr>
            <p:spPr>
              <a:xfrm>
                <a:off x="184023" y="98687"/>
                <a:ext cx="4043075"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Frequência de colaboração </a:t>
                </a:r>
              </a:p>
            </p:txBody>
          </p:sp>
        </p:grpSp>
        <p:grpSp>
          <p:nvGrpSpPr>
            <p:cNvPr id="487" name="Agrupar"/>
            <p:cNvGrpSpPr/>
            <p:nvPr/>
          </p:nvGrpSpPr>
          <p:grpSpPr>
            <a:xfrm>
              <a:off x="0" y="4603500"/>
              <a:ext cx="6301602" cy="850501"/>
              <a:chOff x="0" y="0"/>
              <a:chExt cx="6301601" cy="850500"/>
            </a:xfrm>
          </p:grpSpPr>
          <p:sp>
            <p:nvSpPr>
              <p:cNvPr id="485" name="Retângulo"/>
              <p:cNvSpPr/>
              <p:nvPr/>
            </p:nvSpPr>
            <p:spPr>
              <a:xfrm>
                <a:off x="-1" y="-1"/>
                <a:ext cx="6301603" cy="850502"/>
              </a:xfrm>
              <a:prstGeom prst="rect">
                <a:avLst/>
              </a:prstGeom>
              <a:solidFill>
                <a:srgbClr val="FFFFFF">
                  <a:alpha val="90000"/>
                </a:srgbClr>
              </a:solidFill>
              <a:ln w="12700" cap="flat">
                <a:solidFill>
                  <a:schemeClr val="accent6"/>
                </a:solidFill>
                <a:prstDash val="solid"/>
                <a:miter lim="800000"/>
              </a:ln>
              <a:effectLst/>
            </p:spPr>
            <p:txBody>
              <a:bodyPr wrap="square" lIns="45719" tIns="45719" rIns="45719" bIns="45719" numCol="1" anchor="t">
                <a:noAutofit/>
              </a:bodyPr>
              <a:lstStyle/>
              <a:p>
                <a:pPr defTabSz="533400">
                  <a:lnSpc>
                    <a:spcPct val="90000"/>
                  </a:lnSpc>
                  <a:spcBef>
                    <a:spcPts val="400"/>
                  </a:spcBef>
                  <a:defRPr sz="1200"/>
                </a:pPr>
              </a:p>
            </p:txBody>
          </p:sp>
          <p:sp>
            <p:nvSpPr>
              <p:cNvPr id="486" name="três níveis de autonomia : alta (sem dependências), média (dependência para deployment) e baixo (muitas dependências, ou seja, dependências além da implantação)."/>
              <p:cNvSpPr txBox="1"/>
              <p:nvPr/>
            </p:nvSpPr>
            <p:spPr>
              <a:xfrm>
                <a:off x="403730" y="164592"/>
                <a:ext cx="5494141" cy="677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14300" indent="-114300" defTabSz="533400">
                  <a:lnSpc>
                    <a:spcPct val="90000"/>
                  </a:lnSpc>
                  <a:spcBef>
                    <a:spcPts val="200"/>
                  </a:spcBef>
                  <a:buSzPct val="100000"/>
                  <a:buFont typeface="Arial"/>
                  <a:buChar char="•"/>
                  <a:defRPr sz="1200"/>
                </a:pPr>
                <a:r>
                  <a:t>três níveis de autonomia : alta (sem dependências), média (dependência para deployment) e baixo (muitas dependências, ou seja, dependências além da implantação).</a:t>
                </a:r>
              </a:p>
            </p:txBody>
          </p:sp>
        </p:grpSp>
        <p:grpSp>
          <p:nvGrpSpPr>
            <p:cNvPr id="490" name="Agrupar"/>
            <p:cNvGrpSpPr/>
            <p:nvPr/>
          </p:nvGrpSpPr>
          <p:grpSpPr>
            <a:xfrm>
              <a:off x="315080" y="4426379"/>
              <a:ext cx="4411120" cy="354241"/>
              <a:chOff x="0" y="0"/>
              <a:chExt cx="4411119" cy="354240"/>
            </a:xfrm>
          </p:grpSpPr>
          <p:sp>
            <p:nvSpPr>
              <p:cNvPr id="488" name="Retângulo Arredondado"/>
              <p:cNvSpPr/>
              <p:nvPr/>
            </p:nvSpPr>
            <p:spPr>
              <a:xfrm>
                <a:off x="0" y="0"/>
                <a:ext cx="4411120" cy="354241"/>
              </a:xfrm>
              <a:prstGeom prst="roundRect">
                <a:avLst>
                  <a:gd name="adj" fmla="val 16667"/>
                </a:avLst>
              </a:prstGeom>
              <a:solidFill>
                <a:schemeClr val="accent6"/>
              </a:solidFill>
              <a:ln w="12700" cap="flat">
                <a:solidFill>
                  <a:srgbClr val="FFFFFF"/>
                </a:solidFill>
                <a:prstDash val="solid"/>
                <a:miter lim="800000"/>
              </a:ln>
              <a:effectLst/>
            </p:spPr>
            <p:txBody>
              <a:bodyPr wrap="square" lIns="45719" tIns="45719" rIns="45719" bIns="45719" numCol="1" anchor="ctr">
                <a:noAutofit/>
              </a:bodyPr>
              <a:lstStyle/>
              <a:p>
                <a:pPr defTabSz="533400">
                  <a:lnSpc>
                    <a:spcPct val="90000"/>
                  </a:lnSpc>
                  <a:spcBef>
                    <a:spcPts val="1100"/>
                  </a:spcBef>
                  <a:defRPr sz="1200">
                    <a:solidFill>
                      <a:srgbClr val="FFFFFF"/>
                    </a:solidFill>
                  </a:defRPr>
                </a:pPr>
              </a:p>
            </p:txBody>
          </p:sp>
          <p:sp>
            <p:nvSpPr>
              <p:cNvPr id="489" name="Autonomia"/>
              <p:cNvSpPr txBox="1"/>
              <p:nvPr/>
            </p:nvSpPr>
            <p:spPr>
              <a:xfrm>
                <a:off x="184023" y="98687"/>
                <a:ext cx="4043075" cy="156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pPr/>
                <a:r>
                  <a:t>Autonomia  </a:t>
                </a:r>
              </a:p>
            </p:txBody>
          </p:sp>
        </p:grpSp>
      </p:grpSp>
      <p:sp>
        <p:nvSpPr>
          <p:cNvPr id="492"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95" name="Freeform: Shape 9"/>
          <p:cNvSpPr/>
          <p:nvPr/>
        </p:nvSpPr>
        <p:spPr>
          <a:xfrm>
            <a:off x="-1" y="0"/>
            <a:ext cx="6126742" cy="6857543"/>
          </a:xfrm>
          <a:custGeom>
            <a:avLst/>
            <a:gdLst/>
            <a:ahLst/>
            <a:cxnLst>
              <a:cxn ang="0">
                <a:pos x="wd2" y="hd2"/>
              </a:cxn>
              <a:cxn ang="5400000">
                <a:pos x="wd2" y="hd2"/>
              </a:cxn>
              <a:cxn ang="10800000">
                <a:pos x="wd2" y="hd2"/>
              </a:cxn>
              <a:cxn ang="16200000">
                <a:pos x="wd2" y="hd2"/>
              </a:cxn>
            </a:cxnLst>
            <a:rect l="0" t="0" r="r" b="b"/>
            <a:pathLst>
              <a:path w="21508" h="21600" fill="norm" stroke="1" extrusionOk="0">
                <a:moveTo>
                  <a:pt x="0" y="0"/>
                </a:moveTo>
                <a:lnTo>
                  <a:pt x="17482" y="0"/>
                </a:lnTo>
                <a:lnTo>
                  <a:pt x="17527" y="100"/>
                </a:lnTo>
                <a:cubicBezTo>
                  <a:pt x="21230" y="8449"/>
                  <a:pt x="21230" y="8449"/>
                  <a:pt x="21230" y="8449"/>
                </a:cubicBezTo>
                <a:cubicBezTo>
                  <a:pt x="21600" y="9412"/>
                  <a:pt x="21600" y="10856"/>
                  <a:pt x="21230" y="11819"/>
                </a:cubicBezTo>
                <a:cubicBezTo>
                  <a:pt x="19531" y="15649"/>
                  <a:pt x="18204" y="18641"/>
                  <a:pt x="17167" y="20979"/>
                </a:cubicBezTo>
                <a:lnTo>
                  <a:pt x="16891" y="21600"/>
                </a:lnTo>
                <a:lnTo>
                  <a:pt x="0" y="21600"/>
                </a:lnTo>
                <a:close/>
              </a:path>
            </a:pathLst>
          </a:custGeom>
          <a:solidFill>
            <a:srgbClr val="000000"/>
          </a:solidFill>
          <a:ln w="12700">
            <a:miter lim="400000"/>
          </a:ln>
        </p:spPr>
        <p:txBody>
          <a:bodyPr lIns="45719" rIns="45719" anchor="ctr"/>
          <a:lstStyle/>
          <a:p>
            <a:pPr algn="ctr">
              <a:defRPr>
                <a:solidFill>
                  <a:srgbClr val="FFFFFF"/>
                </a:solidFill>
              </a:defRPr>
            </a:pPr>
          </a:p>
        </p:txBody>
      </p:sp>
      <p:sp>
        <p:nvSpPr>
          <p:cNvPr id="496" name="Título 1"/>
          <p:cNvSpPr txBox="1"/>
          <p:nvPr>
            <p:ph type="title"/>
          </p:nvPr>
        </p:nvSpPr>
        <p:spPr>
          <a:xfrm>
            <a:off x="767290" y="1289146"/>
            <a:ext cx="4153626" cy="4279709"/>
          </a:xfrm>
          <a:prstGeom prst="rect">
            <a:avLst/>
          </a:prstGeom>
        </p:spPr>
        <p:txBody>
          <a:bodyPr/>
          <a:lstStyle>
            <a:lvl1pPr algn="r">
              <a:defRPr sz="5400">
                <a:solidFill>
                  <a:srgbClr val="FFFFFF"/>
                </a:solidFill>
              </a:defRPr>
            </a:lvl1pPr>
          </a:lstStyle>
          <a:p>
            <a:pPr/>
            <a:r>
              <a:t>Categorias e conceitos</a:t>
            </a:r>
          </a:p>
        </p:txBody>
      </p:sp>
      <p:grpSp>
        <p:nvGrpSpPr>
          <p:cNvPr id="499" name="Group 11"/>
          <p:cNvGrpSpPr/>
          <p:nvPr/>
        </p:nvGrpSpPr>
        <p:grpSpPr>
          <a:xfrm>
            <a:off x="6105707" y="681627"/>
            <a:ext cx="1557646" cy="1172975"/>
            <a:chOff x="0" y="0"/>
            <a:chExt cx="1557645" cy="1172973"/>
          </a:xfrm>
        </p:grpSpPr>
        <p:sp>
          <p:nvSpPr>
            <p:cNvPr id="497" name="Freeform 5"/>
            <p:cNvSpPr/>
            <p:nvPr/>
          </p:nvSpPr>
          <p:spPr>
            <a:xfrm>
              <a:off x="0" y="348658"/>
              <a:ext cx="929975" cy="82431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000000"/>
              </a:solidFill>
              <a:prstDash val="solid"/>
              <a:round/>
            </a:ln>
            <a:effectLst/>
          </p:spPr>
          <p:txBody>
            <a:bodyPr wrap="square" lIns="45719" tIns="45719" rIns="45719" bIns="45719" numCol="1" anchor="t">
              <a:noAutofit/>
            </a:bodyPr>
            <a:lstStyle/>
            <a:p>
              <a:pPr/>
            </a:p>
          </p:txBody>
        </p:sp>
        <p:sp>
          <p:nvSpPr>
            <p:cNvPr id="498" name="Freeform 5"/>
            <p:cNvSpPr/>
            <p:nvPr/>
          </p:nvSpPr>
          <p:spPr>
            <a:xfrm>
              <a:off x="799604" y="0"/>
              <a:ext cx="758042" cy="671915"/>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000000"/>
              </a:solidFill>
              <a:prstDash val="solid"/>
              <a:round/>
            </a:ln>
            <a:effectLst/>
          </p:spPr>
          <p:txBody>
            <a:bodyPr wrap="square" lIns="45719" tIns="45719" rIns="45719" bIns="45719" numCol="1" anchor="t">
              <a:noAutofit/>
            </a:bodyPr>
            <a:lstStyle/>
            <a:p>
              <a:pPr/>
            </a:p>
          </p:txBody>
        </p:sp>
      </p:grpSp>
      <p:sp>
        <p:nvSpPr>
          <p:cNvPr id="500" name="Espaço Reservado para Conteúdo 2"/>
          <p:cNvSpPr txBox="1"/>
          <p:nvPr>
            <p:ph type="body" sz="half" idx="1"/>
          </p:nvPr>
        </p:nvSpPr>
        <p:spPr>
          <a:xfrm>
            <a:off x="6514140" y="1854599"/>
            <a:ext cx="5436561" cy="4444601"/>
          </a:xfrm>
          <a:prstGeom prst="rect">
            <a:avLst/>
          </a:prstGeom>
        </p:spPr>
        <p:txBody>
          <a:bodyPr anchor="ctr"/>
          <a:lstStyle/>
          <a:p>
            <a:pPr marL="226313" indent="-226313" defTabSz="905255">
              <a:lnSpc>
                <a:spcPct val="81000"/>
              </a:lnSpc>
              <a:spcBef>
                <a:spcPts val="900"/>
              </a:spcBef>
              <a:defRPr sz="1782"/>
            </a:pPr>
            <a:r>
              <a:t>Dependências externas com outras equipes, principalmente arquitetura, garantia de qualidade, administração de automação, administração de banco de dados, segurança e operação de primeiro;</a:t>
            </a:r>
          </a:p>
          <a:p>
            <a:pPr marL="226313" indent="-226313" defTabSz="905255">
              <a:lnSpc>
                <a:spcPct val="81000"/>
              </a:lnSpc>
              <a:spcBef>
                <a:spcPts val="900"/>
              </a:spcBef>
              <a:defRPr sz="1782"/>
            </a:pPr>
            <a:r>
              <a:t>Dependências geralmente geram barreiras organizacionais - má comunicação e falta de colaboração ;</a:t>
            </a:r>
          </a:p>
          <a:p>
            <a:pPr marL="226313" indent="-226313" defTabSz="905255">
              <a:lnSpc>
                <a:spcPct val="81000"/>
              </a:lnSpc>
              <a:spcBef>
                <a:spcPts val="900"/>
              </a:spcBef>
              <a:defRPr sz="1782"/>
            </a:pPr>
            <a:r>
              <a:t>Barreiras culturais principalmente entre desenvolvedores e operadores</a:t>
            </a:r>
          </a:p>
          <a:p>
            <a:pPr marL="226313" indent="-226313" defTabSz="905255">
              <a:lnSpc>
                <a:spcPct val="81000"/>
              </a:lnSpc>
              <a:spcBef>
                <a:spcPts val="900"/>
              </a:spcBef>
              <a:defRPr sz="1782"/>
            </a:pPr>
            <a:r>
              <a:t>Barreiras organizacional e cultural estão relacionadas a silos:</a:t>
            </a:r>
          </a:p>
          <a:p>
            <a:pPr lvl="1" marL="678941" indent="-226313" defTabSz="905255">
              <a:lnSpc>
                <a:spcPct val="81000"/>
              </a:lnSpc>
              <a:spcBef>
                <a:spcPts val="400"/>
              </a:spcBef>
              <a:defRPr sz="1782"/>
            </a:pPr>
            <a:r>
              <a:t>de gestão;</a:t>
            </a:r>
            <a:endParaRPr sz="2376"/>
          </a:p>
          <a:p>
            <a:pPr lvl="1" marL="678941" indent="-226313" defTabSz="905255">
              <a:lnSpc>
                <a:spcPct val="81000"/>
              </a:lnSpc>
              <a:spcBef>
                <a:spcPts val="400"/>
              </a:spcBef>
              <a:defRPr sz="1782"/>
            </a:pPr>
            <a:r>
              <a:t>de administração de sistema;</a:t>
            </a:r>
            <a:endParaRPr sz="2376"/>
          </a:p>
          <a:p>
            <a:pPr lvl="1" marL="678941" indent="-226313" defTabSz="905255">
              <a:lnSpc>
                <a:spcPct val="81000"/>
              </a:lnSpc>
              <a:spcBef>
                <a:spcPts val="400"/>
              </a:spcBef>
              <a:defRPr sz="1782"/>
            </a:pPr>
            <a:r>
              <a:t>de segurança;</a:t>
            </a:r>
            <a:endParaRPr sz="2376"/>
          </a:p>
          <a:p>
            <a:pPr lvl="1" marL="678941" indent="-226313" defTabSz="905255">
              <a:lnSpc>
                <a:spcPct val="81000"/>
              </a:lnSpc>
              <a:spcBef>
                <a:spcPts val="400"/>
              </a:spcBef>
              <a:defRPr sz="1782"/>
            </a:pPr>
            <a:r>
              <a:t>de garantia de qualidade;</a:t>
            </a:r>
            <a:endParaRPr sz="2376"/>
          </a:p>
          <a:p>
            <a:pPr lvl="1" marL="678941" indent="-226313" defTabSz="905255">
              <a:lnSpc>
                <a:spcPct val="81000"/>
              </a:lnSpc>
              <a:spcBef>
                <a:spcPts val="400"/>
              </a:spcBef>
              <a:defRPr sz="1782"/>
            </a:pPr>
            <a:r>
              <a:t>de arquitetura e outros.</a:t>
            </a:r>
          </a:p>
        </p:txBody>
      </p:sp>
      <p:sp>
        <p:nvSpPr>
          <p:cNvPr id="501"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06" name="Rectangle 11"/>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507" name="Título 1"/>
          <p:cNvSpPr txBox="1"/>
          <p:nvPr>
            <p:ph type="title"/>
          </p:nvPr>
        </p:nvSpPr>
        <p:spPr>
          <a:xfrm>
            <a:off x="699722" y="1622066"/>
            <a:ext cx="3554228" cy="2663689"/>
          </a:xfrm>
          <a:prstGeom prst="rect">
            <a:avLst/>
          </a:prstGeom>
        </p:spPr>
        <p:txBody>
          <a:bodyPr anchor="b"/>
          <a:lstStyle>
            <a:lvl1pPr>
              <a:defRPr sz="4100">
                <a:solidFill>
                  <a:srgbClr val="FFFFFF"/>
                </a:solidFill>
              </a:defRPr>
            </a:lvl1pPr>
          </a:lstStyle>
          <a:p>
            <a:pPr/>
            <a:r>
              <a:t>Ocorrências de Estruturas Organizacionais</a:t>
            </a:r>
          </a:p>
        </p:txBody>
      </p:sp>
      <p:grpSp>
        <p:nvGrpSpPr>
          <p:cNvPr id="510" name="Group 13"/>
          <p:cNvGrpSpPr/>
          <p:nvPr/>
        </p:nvGrpSpPr>
        <p:grpSpPr>
          <a:xfrm>
            <a:off x="769225" y="681628"/>
            <a:ext cx="1125045" cy="847207"/>
            <a:chOff x="0" y="0"/>
            <a:chExt cx="1125043" cy="847206"/>
          </a:xfrm>
        </p:grpSpPr>
        <p:sp>
          <p:nvSpPr>
            <p:cNvPr id="508"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509"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pic>
        <p:nvPicPr>
          <p:cNvPr id="511" name="Espaço Reservado para Conteúdo 4" descr="Espaço Reservado para Conteúdo 4"/>
          <p:cNvPicPr>
            <a:picLocks noChangeAspect="1"/>
          </p:cNvPicPr>
          <p:nvPr/>
        </p:nvPicPr>
        <p:blipFill>
          <a:blip r:embed="rId2">
            <a:extLst/>
          </a:blip>
          <a:srcRect l="0" t="0" r="0" b="9426"/>
          <a:stretch>
            <a:fillRect/>
          </a:stretch>
        </p:blipFill>
        <p:spPr>
          <a:xfrm>
            <a:off x="5446617" y="896111"/>
            <a:ext cx="5995334" cy="4479925"/>
          </a:xfrm>
          <a:prstGeom prst="rect">
            <a:avLst/>
          </a:prstGeom>
          <a:ln w="12700">
            <a:miter lim="400000"/>
          </a:ln>
        </p:spPr>
      </p:pic>
      <p:sp>
        <p:nvSpPr>
          <p:cNvPr id="512"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4"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15" name="Rectangle 13"/>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516" name="Título 1"/>
          <p:cNvSpPr txBox="1"/>
          <p:nvPr>
            <p:ph type="title"/>
          </p:nvPr>
        </p:nvSpPr>
        <p:spPr>
          <a:xfrm>
            <a:off x="699722" y="1622066"/>
            <a:ext cx="3554228" cy="2663689"/>
          </a:xfrm>
          <a:prstGeom prst="rect">
            <a:avLst/>
          </a:prstGeom>
        </p:spPr>
        <p:txBody>
          <a:bodyPr anchor="b"/>
          <a:lstStyle>
            <a:lvl1pPr>
              <a:defRPr sz="4100">
                <a:solidFill>
                  <a:srgbClr val="FFFFFF"/>
                </a:solidFill>
              </a:defRPr>
            </a:lvl1pPr>
          </a:lstStyle>
          <a:p>
            <a:pPr/>
            <a:r>
              <a:t>Ocorrências de estruturas organizacionais</a:t>
            </a:r>
          </a:p>
        </p:txBody>
      </p:sp>
      <p:grpSp>
        <p:nvGrpSpPr>
          <p:cNvPr id="519" name="Group 15"/>
          <p:cNvGrpSpPr/>
          <p:nvPr/>
        </p:nvGrpSpPr>
        <p:grpSpPr>
          <a:xfrm>
            <a:off x="769225" y="681628"/>
            <a:ext cx="1125045" cy="847207"/>
            <a:chOff x="0" y="0"/>
            <a:chExt cx="1125043" cy="847206"/>
          </a:xfrm>
        </p:grpSpPr>
        <p:sp>
          <p:nvSpPr>
            <p:cNvPr id="517"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518"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pic>
        <p:nvPicPr>
          <p:cNvPr id="520" name="Espaço Reservado para Conteúdo 6" descr="Espaço Reservado para Conteúdo 6"/>
          <p:cNvPicPr>
            <a:picLocks noChangeAspect="1"/>
          </p:cNvPicPr>
          <p:nvPr/>
        </p:nvPicPr>
        <p:blipFill>
          <a:blip r:embed="rId2">
            <a:extLst/>
          </a:blip>
          <a:srcRect l="0" t="0" r="0" b="17786"/>
          <a:stretch>
            <a:fillRect/>
          </a:stretch>
        </p:blipFill>
        <p:spPr>
          <a:xfrm>
            <a:off x="5208103" y="1626187"/>
            <a:ext cx="6472363" cy="3019773"/>
          </a:xfrm>
          <a:prstGeom prst="rect">
            <a:avLst/>
          </a:prstGeom>
          <a:ln w="12700">
            <a:miter lim="400000"/>
          </a:ln>
        </p:spPr>
      </p:pic>
      <p:sp>
        <p:nvSpPr>
          <p:cNvPr id="521"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1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62" name="Freeform: Shape 20"/>
          <p:cNvSpPr/>
          <p:nvPr/>
        </p:nvSpPr>
        <p:spPr>
          <a:xfrm>
            <a:off x="-1" y="0"/>
            <a:ext cx="6126742" cy="6857543"/>
          </a:xfrm>
          <a:custGeom>
            <a:avLst/>
            <a:gdLst/>
            <a:ahLst/>
            <a:cxnLst>
              <a:cxn ang="0">
                <a:pos x="wd2" y="hd2"/>
              </a:cxn>
              <a:cxn ang="5400000">
                <a:pos x="wd2" y="hd2"/>
              </a:cxn>
              <a:cxn ang="10800000">
                <a:pos x="wd2" y="hd2"/>
              </a:cxn>
              <a:cxn ang="16200000">
                <a:pos x="wd2" y="hd2"/>
              </a:cxn>
            </a:cxnLst>
            <a:rect l="0" t="0" r="r" b="b"/>
            <a:pathLst>
              <a:path w="21508" h="21600" fill="norm" stroke="1" extrusionOk="0">
                <a:moveTo>
                  <a:pt x="0" y="0"/>
                </a:moveTo>
                <a:lnTo>
                  <a:pt x="17482" y="0"/>
                </a:lnTo>
                <a:lnTo>
                  <a:pt x="17527" y="100"/>
                </a:lnTo>
                <a:cubicBezTo>
                  <a:pt x="21230" y="8449"/>
                  <a:pt x="21230" y="8449"/>
                  <a:pt x="21230" y="8449"/>
                </a:cubicBezTo>
                <a:cubicBezTo>
                  <a:pt x="21600" y="9412"/>
                  <a:pt x="21600" y="10856"/>
                  <a:pt x="21230" y="11819"/>
                </a:cubicBezTo>
                <a:cubicBezTo>
                  <a:pt x="19531" y="15649"/>
                  <a:pt x="18204" y="18641"/>
                  <a:pt x="17167" y="20979"/>
                </a:cubicBezTo>
                <a:lnTo>
                  <a:pt x="16891" y="21600"/>
                </a:lnTo>
                <a:lnTo>
                  <a:pt x="0" y="21600"/>
                </a:lnTo>
                <a:close/>
              </a:path>
            </a:pathLst>
          </a:custGeom>
          <a:solidFill>
            <a:srgbClr val="000000"/>
          </a:solidFill>
          <a:ln w="12700">
            <a:miter lim="400000"/>
          </a:ln>
        </p:spPr>
        <p:txBody>
          <a:bodyPr lIns="45719" rIns="45719" anchor="ctr"/>
          <a:lstStyle/>
          <a:p>
            <a:pPr algn="ctr">
              <a:defRPr>
                <a:solidFill>
                  <a:srgbClr val="FFFFFF"/>
                </a:solidFill>
              </a:defRPr>
            </a:pPr>
          </a:p>
        </p:txBody>
      </p:sp>
      <p:sp>
        <p:nvSpPr>
          <p:cNvPr id="163" name="Título 1"/>
          <p:cNvSpPr txBox="1"/>
          <p:nvPr>
            <p:ph type="title"/>
          </p:nvPr>
        </p:nvSpPr>
        <p:spPr>
          <a:xfrm>
            <a:off x="767290" y="1030286"/>
            <a:ext cx="4153626" cy="2174092"/>
          </a:xfrm>
          <a:prstGeom prst="rect">
            <a:avLst/>
          </a:prstGeom>
        </p:spPr>
        <p:txBody>
          <a:bodyPr anchor="b"/>
          <a:lstStyle>
            <a:lvl1pPr>
              <a:defRPr sz="4800">
                <a:solidFill>
                  <a:srgbClr val="FFFFFF"/>
                </a:solidFill>
              </a:defRPr>
            </a:lvl1pPr>
          </a:lstStyle>
          <a:p>
            <a:pPr/>
            <a:r>
              <a:t>O que é DevOps</a:t>
            </a:r>
          </a:p>
        </p:txBody>
      </p:sp>
      <p:grpSp>
        <p:nvGrpSpPr>
          <p:cNvPr id="166" name="Group 22"/>
          <p:cNvGrpSpPr/>
          <p:nvPr/>
        </p:nvGrpSpPr>
        <p:grpSpPr>
          <a:xfrm>
            <a:off x="642015" y="640080"/>
            <a:ext cx="1125045" cy="847207"/>
            <a:chOff x="0" y="0"/>
            <a:chExt cx="1125043" cy="847206"/>
          </a:xfrm>
        </p:grpSpPr>
        <p:sp>
          <p:nvSpPr>
            <p:cNvPr id="164"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165"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sp>
        <p:nvSpPr>
          <p:cNvPr id="167" name="Espaço Reservado para Conteúdo 2"/>
          <p:cNvSpPr txBox="1"/>
          <p:nvPr>
            <p:ph type="body" sz="quarter" idx="1"/>
          </p:nvPr>
        </p:nvSpPr>
        <p:spPr>
          <a:xfrm>
            <a:off x="767289" y="3428998"/>
            <a:ext cx="4075055" cy="2741214"/>
          </a:xfrm>
          <a:prstGeom prst="rect">
            <a:avLst/>
          </a:prstGeom>
        </p:spPr>
        <p:txBody>
          <a:bodyPr/>
          <a:lstStyle>
            <a:lvl1pPr>
              <a:defRPr sz="2000">
                <a:solidFill>
                  <a:srgbClr val="FFFFFF"/>
                </a:solidFill>
              </a:defRPr>
            </a:lvl1pPr>
          </a:lstStyle>
          <a:p>
            <a:pPr/>
            <a:r>
              <a:t>Um composto de Dev (desenvolvimento) e Ops (operações), o DevOps é a união de pessoas, processos e tecnologias para fornecer continuamente valor aos clientes.</a:t>
            </a:r>
          </a:p>
        </p:txBody>
      </p:sp>
      <p:pic>
        <p:nvPicPr>
          <p:cNvPr id="168" name="Imagem 5" descr="Imagem 5"/>
          <p:cNvPicPr>
            <a:picLocks noChangeAspect="1"/>
          </p:cNvPicPr>
          <p:nvPr/>
        </p:nvPicPr>
        <p:blipFill>
          <a:blip r:embed="rId3">
            <a:extLst/>
          </a:blip>
          <a:stretch>
            <a:fillRect/>
          </a:stretch>
        </p:blipFill>
        <p:spPr>
          <a:xfrm>
            <a:off x="6615100" y="1898019"/>
            <a:ext cx="5051321" cy="2601430"/>
          </a:xfrm>
          <a:prstGeom prst="rect">
            <a:avLst/>
          </a:prstGeom>
          <a:ln w="12700">
            <a:miter lim="400000"/>
          </a:ln>
        </p:spPr>
      </p:pic>
      <p:sp>
        <p:nvSpPr>
          <p:cNvPr id="169" name="Espaço Reservado para Número de Slide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24" name="Rectangle 11"/>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525" name="Título 1"/>
          <p:cNvSpPr txBox="1"/>
          <p:nvPr>
            <p:ph type="title"/>
          </p:nvPr>
        </p:nvSpPr>
        <p:spPr>
          <a:xfrm>
            <a:off x="699722" y="1622066"/>
            <a:ext cx="3554228" cy="2663689"/>
          </a:xfrm>
          <a:prstGeom prst="rect">
            <a:avLst/>
          </a:prstGeom>
        </p:spPr>
        <p:txBody>
          <a:bodyPr anchor="b"/>
          <a:lstStyle>
            <a:lvl1pPr>
              <a:defRPr sz="4100">
                <a:solidFill>
                  <a:srgbClr val="FFFFFF"/>
                </a:solidFill>
              </a:defRPr>
            </a:lvl1pPr>
          </a:lstStyle>
          <a:p>
            <a:pPr/>
            <a:r>
              <a:t>Ocorrências de estruturas organizacionais</a:t>
            </a:r>
          </a:p>
        </p:txBody>
      </p:sp>
      <p:grpSp>
        <p:nvGrpSpPr>
          <p:cNvPr id="528" name="Group 13"/>
          <p:cNvGrpSpPr/>
          <p:nvPr/>
        </p:nvGrpSpPr>
        <p:grpSpPr>
          <a:xfrm>
            <a:off x="769225" y="681628"/>
            <a:ext cx="1125045" cy="847207"/>
            <a:chOff x="0" y="0"/>
            <a:chExt cx="1125043" cy="847206"/>
          </a:xfrm>
        </p:grpSpPr>
        <p:sp>
          <p:nvSpPr>
            <p:cNvPr id="526"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527"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pic>
        <p:nvPicPr>
          <p:cNvPr id="529" name="Espaço Reservado para Conteúdo 4" descr="Espaço Reservado para Conteúdo 4"/>
          <p:cNvPicPr>
            <a:picLocks noChangeAspect="1"/>
          </p:cNvPicPr>
          <p:nvPr/>
        </p:nvPicPr>
        <p:blipFill>
          <a:blip r:embed="rId2">
            <a:extLst/>
          </a:blip>
          <a:srcRect l="0" t="0" r="0" b="12221"/>
          <a:stretch>
            <a:fillRect/>
          </a:stretch>
        </p:blipFill>
        <p:spPr>
          <a:xfrm>
            <a:off x="5208103" y="1197304"/>
            <a:ext cx="6472363" cy="3877538"/>
          </a:xfrm>
          <a:prstGeom prst="rect">
            <a:avLst/>
          </a:prstGeom>
          <a:ln w="12700">
            <a:miter lim="400000"/>
          </a:ln>
        </p:spPr>
      </p:pic>
      <p:sp>
        <p:nvSpPr>
          <p:cNvPr id="530" name="Espaço Reservado para Número de Slide 2"/>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32" name="Rectangle 70"/>
          <p:cNvSpPr/>
          <p:nvPr/>
        </p:nvSpPr>
        <p:spPr>
          <a:xfrm>
            <a:off x="1524" y="0"/>
            <a:ext cx="1219047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33" name="Freeform: Shape 72"/>
          <p:cNvSpPr/>
          <p:nvPr/>
        </p:nvSpPr>
        <p:spPr>
          <a:xfrm flipV="1">
            <a:off x="1" y="-1"/>
            <a:ext cx="753989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2501" y="0"/>
                </a:lnTo>
                <a:close/>
              </a:path>
            </a:pathLst>
          </a:custGeom>
          <a:solidFill>
            <a:srgbClr val="262626">
              <a:alpha val="70000"/>
            </a:srgbClr>
          </a:solidFill>
          <a:ln w="12700">
            <a:miter lim="400000"/>
          </a:ln>
        </p:spPr>
        <p:txBody>
          <a:bodyPr lIns="45719" rIns="45719" anchor="ctr"/>
          <a:lstStyle/>
          <a:p>
            <a:pPr algn="ctr">
              <a:defRPr>
                <a:solidFill>
                  <a:srgbClr val="FFFFFF"/>
                </a:solidFill>
              </a:defRPr>
            </a:pPr>
          </a:p>
        </p:txBody>
      </p:sp>
      <p:sp>
        <p:nvSpPr>
          <p:cNvPr id="534" name="Freeform: Shape 74"/>
          <p:cNvSpPr/>
          <p:nvPr/>
        </p:nvSpPr>
        <p:spPr>
          <a:xfrm flipV="1">
            <a:off x="0" y="-1"/>
            <a:ext cx="709298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1928" y="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535" name="Título 1"/>
          <p:cNvSpPr txBox="1"/>
          <p:nvPr>
            <p:ph type="title"/>
          </p:nvPr>
        </p:nvSpPr>
        <p:spPr>
          <a:xfrm>
            <a:off x="838198" y="365125"/>
            <a:ext cx="5529945" cy="1325563"/>
          </a:xfrm>
          <a:prstGeom prst="rect">
            <a:avLst/>
          </a:prstGeom>
        </p:spPr>
        <p:txBody>
          <a:bodyPr/>
          <a:lstStyle/>
          <a:p>
            <a:pPr/>
            <a:r>
              <a:t>Padrões organizacionais</a:t>
            </a:r>
          </a:p>
        </p:txBody>
      </p:sp>
      <p:sp>
        <p:nvSpPr>
          <p:cNvPr id="536" name="Espaço Reservado para Conteúdo 2"/>
          <p:cNvSpPr txBox="1"/>
          <p:nvPr>
            <p:ph type="body" sz="quarter" idx="1"/>
          </p:nvPr>
        </p:nvSpPr>
        <p:spPr>
          <a:xfrm>
            <a:off x="838199" y="1825624"/>
            <a:ext cx="4128170" cy="3399520"/>
          </a:xfrm>
          <a:prstGeom prst="rect">
            <a:avLst/>
          </a:prstGeom>
        </p:spPr>
        <p:txBody>
          <a:bodyPr/>
          <a:lstStyle/>
          <a:p>
            <a:pPr>
              <a:defRPr sz="2100"/>
            </a:pPr>
            <a:r>
              <a:t>Padrão A: colaboração Interdepartamental Dev &amp; Ops;</a:t>
            </a:r>
          </a:p>
          <a:p>
            <a:pPr lvl="1" marL="685800" indent="-228600">
              <a:spcBef>
                <a:spcPts val="500"/>
              </a:spcBef>
              <a:defRPr sz="1700"/>
            </a:pPr>
            <a:r>
              <a:t>Liderança da gestão: múltipla;</a:t>
            </a:r>
            <a:endParaRPr sz="2400"/>
          </a:p>
          <a:p>
            <a:pPr lvl="1" marL="685800" indent="-228600">
              <a:spcBef>
                <a:spcPts val="500"/>
              </a:spcBef>
              <a:defRPr sz="1700"/>
            </a:pPr>
            <a:r>
              <a:t>Propriedade compartilhada do produto: arrastada;</a:t>
            </a:r>
            <a:endParaRPr sz="2400"/>
          </a:p>
          <a:p>
            <a:pPr lvl="1" marL="685800" indent="-228600">
              <a:spcBef>
                <a:spcPts val="500"/>
              </a:spcBef>
              <a:defRPr sz="1700"/>
            </a:pPr>
            <a:r>
              <a:t>Frequência de colaboração: Eventual  a Frequente;</a:t>
            </a:r>
            <a:endParaRPr sz="2400"/>
          </a:p>
          <a:p>
            <a:pPr lvl="1" marL="685800" indent="-228600">
              <a:spcBef>
                <a:spcPts val="500"/>
              </a:spcBef>
              <a:defRPr sz="1700"/>
            </a:pPr>
            <a:r>
              <a:t>Silos organizacionais:  Sim;</a:t>
            </a:r>
            <a:endParaRPr sz="2400"/>
          </a:p>
          <a:p>
            <a:pPr lvl="1" marL="685800" indent="-228600">
              <a:spcBef>
                <a:spcPts val="500"/>
              </a:spcBef>
              <a:defRPr sz="1700"/>
            </a:pPr>
            <a:r>
              <a:t>Silos culturais: sim.</a:t>
            </a:r>
          </a:p>
        </p:txBody>
      </p:sp>
      <p:pic>
        <p:nvPicPr>
          <p:cNvPr id="537" name="Picture 2" descr="Picture 2"/>
          <p:cNvPicPr>
            <a:picLocks noChangeAspect="1"/>
          </p:cNvPicPr>
          <p:nvPr/>
        </p:nvPicPr>
        <p:blipFill>
          <a:blip r:embed="rId3">
            <a:extLst/>
          </a:blip>
          <a:stretch>
            <a:fillRect/>
          </a:stretch>
        </p:blipFill>
        <p:spPr>
          <a:xfrm>
            <a:off x="6172200" y="3267075"/>
            <a:ext cx="5334171" cy="1822450"/>
          </a:xfrm>
          <a:prstGeom prst="rect">
            <a:avLst/>
          </a:prstGeom>
          <a:ln w="12700">
            <a:miter lim="400000"/>
          </a:ln>
        </p:spPr>
      </p:pic>
      <p:sp>
        <p:nvSpPr>
          <p:cNvPr id="538"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42" name="Rectangle 70"/>
          <p:cNvSpPr/>
          <p:nvPr/>
        </p:nvSpPr>
        <p:spPr>
          <a:xfrm>
            <a:off x="1524" y="0"/>
            <a:ext cx="1219047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543" name="Picture 2" descr="Picture 2"/>
          <p:cNvPicPr>
            <a:picLocks noChangeAspect="1"/>
          </p:cNvPicPr>
          <p:nvPr/>
        </p:nvPicPr>
        <p:blipFill>
          <a:blip r:embed="rId3">
            <a:extLst/>
          </a:blip>
          <a:stretch>
            <a:fillRect/>
          </a:stretch>
        </p:blipFill>
        <p:spPr>
          <a:xfrm>
            <a:off x="7092984" y="2917022"/>
            <a:ext cx="4260815" cy="1842803"/>
          </a:xfrm>
          <a:prstGeom prst="rect">
            <a:avLst/>
          </a:prstGeom>
          <a:ln w="12700">
            <a:miter lim="400000"/>
          </a:ln>
        </p:spPr>
      </p:pic>
      <p:sp>
        <p:nvSpPr>
          <p:cNvPr id="544" name="Freeform: Shape 72"/>
          <p:cNvSpPr/>
          <p:nvPr/>
        </p:nvSpPr>
        <p:spPr>
          <a:xfrm flipV="1">
            <a:off x="1" y="-1"/>
            <a:ext cx="753989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2501" y="0"/>
                </a:lnTo>
                <a:close/>
              </a:path>
            </a:pathLst>
          </a:custGeom>
          <a:solidFill>
            <a:srgbClr val="262626">
              <a:alpha val="70000"/>
            </a:srgbClr>
          </a:solidFill>
          <a:ln w="12700">
            <a:miter lim="400000"/>
          </a:ln>
        </p:spPr>
        <p:txBody>
          <a:bodyPr lIns="45719" rIns="45719" anchor="ctr"/>
          <a:lstStyle/>
          <a:p>
            <a:pPr algn="ctr">
              <a:defRPr>
                <a:solidFill>
                  <a:srgbClr val="FFFFFF"/>
                </a:solidFill>
              </a:defRPr>
            </a:pPr>
          </a:p>
        </p:txBody>
      </p:sp>
      <p:sp>
        <p:nvSpPr>
          <p:cNvPr id="545" name="Freeform: Shape 74"/>
          <p:cNvSpPr/>
          <p:nvPr/>
        </p:nvSpPr>
        <p:spPr>
          <a:xfrm flipV="1">
            <a:off x="0" y="-1"/>
            <a:ext cx="709298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1928" y="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546" name="Título 1"/>
          <p:cNvSpPr txBox="1"/>
          <p:nvPr>
            <p:ph type="title"/>
          </p:nvPr>
        </p:nvSpPr>
        <p:spPr>
          <a:xfrm>
            <a:off x="838198" y="365125"/>
            <a:ext cx="5529945" cy="1325563"/>
          </a:xfrm>
          <a:prstGeom prst="rect">
            <a:avLst/>
          </a:prstGeom>
        </p:spPr>
        <p:txBody>
          <a:bodyPr/>
          <a:lstStyle/>
          <a:p>
            <a:pPr/>
            <a:r>
              <a:t>Padrões organizacionais</a:t>
            </a:r>
          </a:p>
        </p:txBody>
      </p:sp>
      <p:sp>
        <p:nvSpPr>
          <p:cNvPr id="547" name="Espaço Reservado para Conteúdo 2"/>
          <p:cNvSpPr txBox="1"/>
          <p:nvPr>
            <p:ph type="body" sz="quarter" idx="1"/>
          </p:nvPr>
        </p:nvSpPr>
        <p:spPr>
          <a:xfrm>
            <a:off x="838199" y="1825624"/>
            <a:ext cx="4128170" cy="3399520"/>
          </a:xfrm>
          <a:prstGeom prst="rect">
            <a:avLst/>
          </a:prstGeom>
        </p:spPr>
        <p:txBody>
          <a:bodyPr/>
          <a:lstStyle/>
          <a:p>
            <a:pPr marL="224027" indent="-224027" defTabSz="896111">
              <a:lnSpc>
                <a:spcPct val="81000"/>
              </a:lnSpc>
              <a:spcBef>
                <a:spcPts val="900"/>
              </a:spcBef>
              <a:defRPr sz="2058"/>
            </a:pPr>
            <a:r>
              <a:t>Padrão B: equipe de Dev-Ops interdepartamental</a:t>
            </a:r>
          </a:p>
          <a:p>
            <a:pPr lvl="1" marL="672084" indent="-224027" defTabSz="896111">
              <a:lnSpc>
                <a:spcPct val="81000"/>
              </a:lnSpc>
              <a:spcBef>
                <a:spcPts val="400"/>
              </a:spcBef>
              <a:defRPr sz="1666"/>
            </a:pPr>
            <a:r>
              <a:t>Liderança da gestão: Única (gerente de produto), mas multipla (gerentes de departamento);</a:t>
            </a:r>
            <a:endParaRPr sz="2352"/>
          </a:p>
          <a:p>
            <a:pPr lvl="1" marL="672084" indent="-224027" defTabSz="896111">
              <a:lnSpc>
                <a:spcPct val="81000"/>
              </a:lnSpc>
              <a:spcBef>
                <a:spcPts val="400"/>
              </a:spcBef>
              <a:defRPr sz="1666"/>
            </a:pPr>
            <a:r>
              <a:t>Propriedade compartilhada do produto: acompanhamento para andar;</a:t>
            </a:r>
            <a:endParaRPr sz="2352"/>
          </a:p>
          <a:p>
            <a:pPr lvl="1" marL="672084" indent="-224027" defTabSz="896111">
              <a:lnSpc>
                <a:spcPct val="81000"/>
              </a:lnSpc>
              <a:spcBef>
                <a:spcPts val="400"/>
              </a:spcBef>
              <a:defRPr sz="1666"/>
            </a:pPr>
            <a:r>
              <a:t>Frequência de colaboração: Frequente;</a:t>
            </a:r>
            <a:endParaRPr sz="2352"/>
          </a:p>
          <a:p>
            <a:pPr lvl="1" marL="672084" indent="-224027" defTabSz="896111">
              <a:lnSpc>
                <a:spcPct val="81000"/>
              </a:lnSpc>
              <a:spcBef>
                <a:spcPts val="400"/>
              </a:spcBef>
              <a:defRPr sz="1666"/>
            </a:pPr>
            <a:r>
              <a:t>Silos organizacionais: Não;</a:t>
            </a:r>
            <a:endParaRPr sz="2352"/>
          </a:p>
          <a:p>
            <a:pPr lvl="1" marL="672084" indent="-224027" defTabSz="896111">
              <a:lnSpc>
                <a:spcPct val="81000"/>
              </a:lnSpc>
              <a:spcBef>
                <a:spcPts val="400"/>
              </a:spcBef>
              <a:defRPr sz="1666"/>
            </a:pPr>
            <a:r>
              <a:t>Silos culturais: sim;</a:t>
            </a:r>
            <a:endParaRPr sz="2352"/>
          </a:p>
          <a:p>
            <a:pPr lvl="1" marL="672084" indent="-224027" defTabSz="896111">
              <a:lnSpc>
                <a:spcPct val="81000"/>
              </a:lnSpc>
              <a:spcBef>
                <a:spcPts val="400"/>
              </a:spcBef>
              <a:defRPr sz="1666"/>
            </a:pPr>
            <a:r>
              <a:t>Autonomia: Baixa a Média;</a:t>
            </a:r>
          </a:p>
        </p:txBody>
      </p:sp>
      <p:sp>
        <p:nvSpPr>
          <p:cNvPr id="548"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52" name="Rectangle 70"/>
          <p:cNvSpPr/>
          <p:nvPr/>
        </p:nvSpPr>
        <p:spPr>
          <a:xfrm>
            <a:off x="1524" y="0"/>
            <a:ext cx="1219047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553" name="Picture 2" descr="Picture 2"/>
          <p:cNvPicPr>
            <a:picLocks noChangeAspect="1"/>
          </p:cNvPicPr>
          <p:nvPr/>
        </p:nvPicPr>
        <p:blipFill>
          <a:blip r:embed="rId3">
            <a:extLst/>
          </a:blip>
          <a:stretch>
            <a:fillRect/>
          </a:stretch>
        </p:blipFill>
        <p:spPr>
          <a:xfrm>
            <a:off x="7092984" y="3066151"/>
            <a:ext cx="4260815" cy="1544545"/>
          </a:xfrm>
          <a:prstGeom prst="rect">
            <a:avLst/>
          </a:prstGeom>
          <a:ln w="12700">
            <a:miter lim="400000"/>
          </a:ln>
        </p:spPr>
      </p:pic>
      <p:sp>
        <p:nvSpPr>
          <p:cNvPr id="554" name="Freeform: Shape 72"/>
          <p:cNvSpPr/>
          <p:nvPr/>
        </p:nvSpPr>
        <p:spPr>
          <a:xfrm flipV="1">
            <a:off x="1" y="-1"/>
            <a:ext cx="753989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2501" y="0"/>
                </a:lnTo>
                <a:close/>
              </a:path>
            </a:pathLst>
          </a:custGeom>
          <a:solidFill>
            <a:srgbClr val="262626">
              <a:alpha val="70000"/>
            </a:srgbClr>
          </a:solidFill>
          <a:ln w="12700">
            <a:miter lim="400000"/>
          </a:ln>
        </p:spPr>
        <p:txBody>
          <a:bodyPr lIns="45719" rIns="45719" anchor="ctr"/>
          <a:lstStyle/>
          <a:p>
            <a:pPr algn="ctr">
              <a:defRPr>
                <a:solidFill>
                  <a:srgbClr val="FFFFFF"/>
                </a:solidFill>
              </a:defRPr>
            </a:pPr>
          </a:p>
        </p:txBody>
      </p:sp>
      <p:sp>
        <p:nvSpPr>
          <p:cNvPr id="555" name="Freeform: Shape 74"/>
          <p:cNvSpPr/>
          <p:nvPr/>
        </p:nvSpPr>
        <p:spPr>
          <a:xfrm flipV="1">
            <a:off x="0" y="-1"/>
            <a:ext cx="709298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1928" y="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556" name="Título 1"/>
          <p:cNvSpPr txBox="1"/>
          <p:nvPr>
            <p:ph type="title"/>
          </p:nvPr>
        </p:nvSpPr>
        <p:spPr>
          <a:xfrm>
            <a:off x="838198" y="365125"/>
            <a:ext cx="5529945" cy="1325563"/>
          </a:xfrm>
          <a:prstGeom prst="rect">
            <a:avLst/>
          </a:prstGeom>
        </p:spPr>
        <p:txBody>
          <a:bodyPr/>
          <a:lstStyle/>
          <a:p>
            <a:pPr/>
            <a:r>
              <a:t>Padrões organizacionais</a:t>
            </a:r>
          </a:p>
        </p:txBody>
      </p:sp>
      <p:sp>
        <p:nvSpPr>
          <p:cNvPr id="557" name="Espaço Reservado para Conteúdo 2"/>
          <p:cNvSpPr txBox="1"/>
          <p:nvPr>
            <p:ph type="body" sz="quarter" idx="1"/>
          </p:nvPr>
        </p:nvSpPr>
        <p:spPr>
          <a:xfrm>
            <a:off x="838199" y="1825624"/>
            <a:ext cx="4128170" cy="3399520"/>
          </a:xfrm>
          <a:prstGeom prst="rect">
            <a:avLst/>
          </a:prstGeom>
        </p:spPr>
        <p:txBody>
          <a:bodyPr/>
          <a:lstStyle/>
          <a:p>
            <a:pPr>
              <a:defRPr sz="2100"/>
            </a:pPr>
            <a:r>
              <a:t>Padrão C: Equipe de DevOps multifuncional aprimorada</a:t>
            </a:r>
          </a:p>
          <a:p>
            <a:pPr lvl="1" marL="685800" indent="-228600">
              <a:spcBef>
                <a:spcPts val="500"/>
              </a:spcBef>
              <a:defRPr sz="1700"/>
            </a:pPr>
            <a:r>
              <a:t>Liderança da gestão: múltipla;</a:t>
            </a:r>
            <a:endParaRPr sz="2400"/>
          </a:p>
          <a:p>
            <a:pPr lvl="1" marL="685800" indent="-228600">
              <a:spcBef>
                <a:spcPts val="500"/>
              </a:spcBef>
              <a:defRPr sz="1700"/>
            </a:pPr>
            <a:r>
              <a:t>Liderança da gestão: Única;</a:t>
            </a:r>
            <a:endParaRPr sz="2400"/>
          </a:p>
          <a:p>
            <a:pPr lvl="1" marL="685800" indent="-228600">
              <a:spcBef>
                <a:spcPts val="500"/>
              </a:spcBef>
              <a:defRPr sz="1700"/>
            </a:pPr>
            <a:r>
              <a:t>Propriedade compartilhada do produto: Walk to Run;</a:t>
            </a:r>
            <a:endParaRPr sz="2400"/>
          </a:p>
          <a:p>
            <a:pPr lvl="1" marL="685800" indent="-228600">
              <a:spcBef>
                <a:spcPts val="500"/>
              </a:spcBef>
              <a:defRPr sz="1700"/>
            </a:pPr>
            <a:r>
              <a:t>Frequência de colaboração: Diária;</a:t>
            </a:r>
            <a:endParaRPr sz="2400"/>
          </a:p>
          <a:p>
            <a:pPr lvl="1" marL="685800" indent="-228600">
              <a:spcBef>
                <a:spcPts val="500"/>
              </a:spcBef>
              <a:defRPr sz="1700"/>
            </a:pPr>
            <a:r>
              <a:t>Silos organizacionais: Não;</a:t>
            </a:r>
            <a:endParaRPr sz="2400"/>
          </a:p>
          <a:p>
            <a:pPr lvl="1" marL="685800" indent="-228600">
              <a:spcBef>
                <a:spcPts val="500"/>
              </a:spcBef>
              <a:defRPr sz="1700"/>
            </a:pPr>
            <a:r>
              <a:t>Silos culturais: Não ou Vestigial;</a:t>
            </a:r>
            <a:endParaRPr sz="2400"/>
          </a:p>
          <a:p>
            <a:pPr lvl="1" marL="685800" indent="-228600">
              <a:spcBef>
                <a:spcPts val="500"/>
              </a:spcBef>
              <a:defRPr sz="1700"/>
            </a:pPr>
            <a:r>
              <a:t>Autonomia: Média a Alta.</a:t>
            </a:r>
          </a:p>
        </p:txBody>
      </p:sp>
      <p:sp>
        <p:nvSpPr>
          <p:cNvPr id="558"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62" name="Rectangle 70"/>
          <p:cNvSpPr/>
          <p:nvPr/>
        </p:nvSpPr>
        <p:spPr>
          <a:xfrm>
            <a:off x="1524" y="0"/>
            <a:ext cx="12190477"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63" name="Freeform: Shape 72"/>
          <p:cNvSpPr/>
          <p:nvPr/>
        </p:nvSpPr>
        <p:spPr>
          <a:xfrm flipV="1">
            <a:off x="1" y="-1"/>
            <a:ext cx="753989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2501" y="0"/>
                </a:lnTo>
                <a:close/>
              </a:path>
            </a:pathLst>
          </a:custGeom>
          <a:solidFill>
            <a:srgbClr val="262626">
              <a:alpha val="70000"/>
            </a:srgbClr>
          </a:solidFill>
          <a:ln w="12700">
            <a:miter lim="400000"/>
          </a:ln>
        </p:spPr>
        <p:txBody>
          <a:bodyPr lIns="45719" rIns="45719" anchor="ctr"/>
          <a:lstStyle/>
          <a:p>
            <a:pPr algn="ctr">
              <a:defRPr>
                <a:solidFill>
                  <a:srgbClr val="FFFFFF"/>
                </a:solidFill>
              </a:defRPr>
            </a:pPr>
          </a:p>
        </p:txBody>
      </p:sp>
      <p:sp>
        <p:nvSpPr>
          <p:cNvPr id="564" name="Freeform: Shape 74"/>
          <p:cNvSpPr/>
          <p:nvPr/>
        </p:nvSpPr>
        <p:spPr>
          <a:xfrm flipV="1">
            <a:off x="0" y="-1"/>
            <a:ext cx="709298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11928" y="0"/>
                </a:lnTo>
                <a:close/>
              </a:path>
            </a:pathLst>
          </a:custGeom>
          <a:solidFill>
            <a:srgbClr val="262626"/>
          </a:solidFill>
          <a:ln w="12700">
            <a:miter lim="400000"/>
          </a:ln>
        </p:spPr>
        <p:txBody>
          <a:bodyPr lIns="45719" rIns="45719" anchor="ctr"/>
          <a:lstStyle/>
          <a:p>
            <a:pPr algn="ctr">
              <a:defRPr>
                <a:solidFill>
                  <a:srgbClr val="FFFFFF"/>
                </a:solidFill>
              </a:defRPr>
            </a:pPr>
          </a:p>
        </p:txBody>
      </p:sp>
      <p:sp>
        <p:nvSpPr>
          <p:cNvPr id="565" name="Título 1"/>
          <p:cNvSpPr txBox="1"/>
          <p:nvPr>
            <p:ph type="title"/>
          </p:nvPr>
        </p:nvSpPr>
        <p:spPr>
          <a:xfrm>
            <a:off x="838198" y="365125"/>
            <a:ext cx="5529945" cy="1325563"/>
          </a:xfrm>
          <a:prstGeom prst="rect">
            <a:avLst/>
          </a:prstGeom>
        </p:spPr>
        <p:txBody>
          <a:bodyPr/>
          <a:lstStyle/>
          <a:p>
            <a:pPr/>
            <a:r>
              <a:t>Padrões organizacionais</a:t>
            </a:r>
          </a:p>
        </p:txBody>
      </p:sp>
      <p:sp>
        <p:nvSpPr>
          <p:cNvPr id="566" name="Espaço Reservado para Conteúdo 2"/>
          <p:cNvSpPr txBox="1"/>
          <p:nvPr>
            <p:ph type="body" sz="quarter" idx="1"/>
          </p:nvPr>
        </p:nvSpPr>
        <p:spPr>
          <a:xfrm>
            <a:off x="838199" y="1825624"/>
            <a:ext cx="4128170" cy="3399520"/>
          </a:xfrm>
          <a:prstGeom prst="rect">
            <a:avLst/>
          </a:prstGeom>
        </p:spPr>
        <p:txBody>
          <a:bodyPr/>
          <a:lstStyle/>
          <a:p>
            <a:pPr>
              <a:defRPr sz="2100"/>
            </a:pPr>
            <a:r>
              <a:t>Padrão D: Equipe DevOps multifuncional completa</a:t>
            </a:r>
          </a:p>
          <a:p>
            <a:pPr lvl="1" marL="685800" indent="-228600">
              <a:spcBef>
                <a:spcPts val="500"/>
              </a:spcBef>
              <a:defRPr sz="1800"/>
            </a:pPr>
            <a:r>
              <a:t>Liderança da gestão: Única;</a:t>
            </a:r>
            <a:endParaRPr sz="2400"/>
          </a:p>
          <a:p>
            <a:pPr lvl="1" marL="685800" indent="-228600">
              <a:spcBef>
                <a:spcPts val="500"/>
              </a:spcBef>
              <a:defRPr sz="1800"/>
            </a:pPr>
            <a:r>
              <a:t>Propriedade compartilhada do produto: Executar;</a:t>
            </a:r>
            <a:endParaRPr sz="2400"/>
          </a:p>
          <a:p>
            <a:pPr lvl="1" marL="685800" indent="-228600">
              <a:spcBef>
                <a:spcPts val="500"/>
              </a:spcBef>
              <a:defRPr sz="1800"/>
            </a:pPr>
            <a:r>
              <a:t>Frequência de colaboração: Diária;</a:t>
            </a:r>
            <a:endParaRPr sz="2400"/>
          </a:p>
          <a:p>
            <a:pPr lvl="1" marL="685800" indent="-228600">
              <a:spcBef>
                <a:spcPts val="500"/>
              </a:spcBef>
              <a:defRPr sz="1800"/>
            </a:pPr>
            <a:r>
              <a:t>Silos organizacionais: Não;</a:t>
            </a:r>
            <a:endParaRPr sz="2400"/>
          </a:p>
          <a:p>
            <a:pPr lvl="1" marL="685800" indent="-228600">
              <a:spcBef>
                <a:spcPts val="500"/>
              </a:spcBef>
              <a:defRPr sz="1800"/>
            </a:pPr>
            <a:r>
              <a:t>Silos culturais: Não;</a:t>
            </a:r>
            <a:endParaRPr sz="2400"/>
          </a:p>
          <a:p>
            <a:pPr lvl="1" marL="685800" indent="-228600">
              <a:spcBef>
                <a:spcPts val="500"/>
              </a:spcBef>
              <a:defRPr sz="1800"/>
            </a:pPr>
            <a:r>
              <a:t>Autonomia: Média a Alta.</a:t>
            </a:r>
          </a:p>
        </p:txBody>
      </p:sp>
      <p:pic>
        <p:nvPicPr>
          <p:cNvPr id="567" name="Picture 2" descr="Picture 2"/>
          <p:cNvPicPr>
            <a:picLocks noChangeAspect="1"/>
          </p:cNvPicPr>
          <p:nvPr/>
        </p:nvPicPr>
        <p:blipFill>
          <a:blip r:embed="rId3">
            <a:extLst/>
          </a:blip>
          <a:stretch>
            <a:fillRect/>
          </a:stretch>
        </p:blipFill>
        <p:spPr>
          <a:xfrm>
            <a:off x="7539896" y="2972404"/>
            <a:ext cx="3099530" cy="2540985"/>
          </a:xfrm>
          <a:prstGeom prst="rect">
            <a:avLst/>
          </a:prstGeom>
          <a:ln w="12700">
            <a:miter lim="400000"/>
          </a:ln>
        </p:spPr>
      </p:pic>
      <p:sp>
        <p:nvSpPr>
          <p:cNvPr id="568" name="Espaço Reservado para Número de Slide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Rectangle 11"/>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573"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30000"/>
            </a:srgbClr>
          </a:solidFill>
          <a:ln w="12700">
            <a:miter lim="400000"/>
          </a:ln>
        </p:spPr>
        <p:txBody>
          <a:bodyPr lIns="45719" rIns="45719" anchor="ctr"/>
          <a:lstStyle/>
          <a:p>
            <a:pPr algn="ctr">
              <a:defRPr>
                <a:solidFill>
                  <a:srgbClr val="FFFFFF"/>
                </a:solidFill>
              </a:defRPr>
            </a:pPr>
          </a:p>
        </p:txBody>
      </p:sp>
      <p:sp>
        <p:nvSpPr>
          <p:cNvPr id="574"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30000"/>
            </a:srgbClr>
          </a:solidFill>
          <a:ln w="12700">
            <a:miter lim="400000"/>
          </a:ln>
        </p:spPr>
        <p:txBody>
          <a:bodyPr lIns="45719" rIns="45719" anchor="ctr"/>
          <a:lstStyle/>
          <a:p>
            <a:pPr algn="ctr">
              <a:defRPr>
                <a:solidFill>
                  <a:srgbClr val="FFFFFF"/>
                </a:solidFill>
              </a:defRPr>
            </a:pPr>
          </a:p>
        </p:txBody>
      </p:sp>
      <p:sp>
        <p:nvSpPr>
          <p:cNvPr id="575" name="Título 1"/>
          <p:cNvSpPr txBox="1"/>
          <p:nvPr>
            <p:ph type="title"/>
          </p:nvPr>
        </p:nvSpPr>
        <p:spPr>
          <a:xfrm>
            <a:off x="838200" y="365125"/>
            <a:ext cx="10515600" cy="1325563"/>
          </a:xfrm>
          <a:prstGeom prst="rect">
            <a:avLst/>
          </a:prstGeom>
        </p:spPr>
        <p:txBody>
          <a:bodyPr/>
          <a:lstStyle/>
          <a:p>
            <a:pPr algn="ctr"/>
            <a:r>
              <a:t>TCU – Modelo inicial</a:t>
            </a:r>
            <a:br/>
            <a:r>
              <a:rPr sz="3600"/>
              <a:t>Departamentos isolados</a:t>
            </a:r>
          </a:p>
        </p:txBody>
      </p:sp>
      <p:sp>
        <p:nvSpPr>
          <p:cNvPr id="576" name="Espaço Reservado para Conteúdo 2"/>
          <p:cNvSpPr txBox="1"/>
          <p:nvPr>
            <p:ph type="body" sz="half" idx="1"/>
          </p:nvPr>
        </p:nvSpPr>
        <p:spPr>
          <a:xfrm>
            <a:off x="838199" y="2010833"/>
            <a:ext cx="5096936" cy="4166130"/>
          </a:xfrm>
          <a:prstGeom prst="rect">
            <a:avLst/>
          </a:prstGeom>
        </p:spPr>
        <p:txBody>
          <a:bodyPr/>
          <a:lstStyle/>
          <a:p>
            <a:pPr>
              <a:defRPr sz="2000"/>
            </a:pPr>
            <a:r>
              <a:t>Padrão A: colaboração Interdepartamental Dev &amp; Ops</a:t>
            </a:r>
          </a:p>
          <a:p>
            <a:pPr>
              <a:defRPr sz="2000"/>
            </a:pPr>
            <a:r>
              <a:t>Silos – desenvolvimento e infraestrutura;</a:t>
            </a:r>
          </a:p>
          <a:p>
            <a:pPr>
              <a:defRPr sz="2000"/>
            </a:pPr>
            <a:r>
              <a:t>Fronteiras bem definidas;</a:t>
            </a:r>
          </a:p>
          <a:p>
            <a:pPr>
              <a:defRPr sz="2000"/>
            </a:pPr>
            <a:r>
              <a:t>Comunicação com a SETIC por chamados;</a:t>
            </a:r>
          </a:p>
          <a:p>
            <a:pPr>
              <a:defRPr sz="2000"/>
            </a:pPr>
            <a:r>
              <a:t>Estrutura padronizada e estável</a:t>
            </a:r>
          </a:p>
        </p:txBody>
      </p:sp>
      <p:grpSp>
        <p:nvGrpSpPr>
          <p:cNvPr id="589" name="Espaço Reservado para Conteúdo 4"/>
          <p:cNvGrpSpPr/>
          <p:nvPr/>
        </p:nvGrpSpPr>
        <p:grpSpPr>
          <a:xfrm>
            <a:off x="6256337" y="2064167"/>
            <a:ext cx="5097463" cy="4088403"/>
            <a:chOff x="0" y="0"/>
            <a:chExt cx="5097462" cy="4088401"/>
          </a:xfrm>
        </p:grpSpPr>
        <p:grpSp>
          <p:nvGrpSpPr>
            <p:cNvPr id="579" name="Agrupar"/>
            <p:cNvGrpSpPr/>
            <p:nvPr/>
          </p:nvGrpSpPr>
          <p:grpSpPr>
            <a:xfrm>
              <a:off x="0" y="324720"/>
              <a:ext cx="5097463" cy="1285115"/>
              <a:chOff x="0" y="0"/>
              <a:chExt cx="5097462" cy="1285113"/>
            </a:xfrm>
          </p:grpSpPr>
          <p:sp>
            <p:nvSpPr>
              <p:cNvPr id="577" name="Retângulo"/>
              <p:cNvSpPr/>
              <p:nvPr/>
            </p:nvSpPr>
            <p:spPr>
              <a:xfrm>
                <a:off x="0" y="0"/>
                <a:ext cx="5097463" cy="1282049"/>
              </a:xfrm>
              <a:prstGeom prst="rect">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t">
                <a:noAutofit/>
              </a:bodyPr>
              <a:lstStyle/>
              <a:p>
                <a:pPr defTabSz="977900">
                  <a:lnSpc>
                    <a:spcPct val="90000"/>
                  </a:lnSpc>
                  <a:spcBef>
                    <a:spcPts val="400"/>
                  </a:spcBef>
                  <a:defRPr sz="2400">
                    <a:solidFill>
                      <a:srgbClr val="FFFFFF"/>
                    </a:solidFill>
                  </a:defRPr>
                </a:pPr>
              </a:p>
            </p:txBody>
          </p:sp>
          <p:sp>
            <p:nvSpPr>
              <p:cNvPr id="578" name="Desenvolvimento;…"/>
              <p:cNvSpPr txBox="1"/>
              <p:nvPr/>
            </p:nvSpPr>
            <p:spPr>
              <a:xfrm>
                <a:off x="239156" y="301752"/>
                <a:ext cx="4619151" cy="983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6463" tIns="156463" rIns="156463" bIns="156463" numCol="1" anchor="t">
                <a:spAutoFit/>
              </a:bodyPr>
              <a:lstStyle/>
              <a:p>
                <a:pPr lvl="1" marL="228600" indent="-228600" defTabSz="977900">
                  <a:lnSpc>
                    <a:spcPct val="90000"/>
                  </a:lnSpc>
                  <a:spcBef>
                    <a:spcPts val="300"/>
                  </a:spcBef>
                  <a:buSzPct val="100000"/>
                  <a:buFont typeface="Arial"/>
                  <a:buChar char="•"/>
                  <a:defRPr sz="2200">
                    <a:solidFill>
                      <a:srgbClr val="FFFFFF"/>
                    </a:solidFill>
                  </a:defRPr>
                </a:pPr>
                <a:r>
                  <a:t>Desenvolvimento;</a:t>
                </a:r>
                <a:endParaRPr sz="2400"/>
              </a:p>
              <a:p>
                <a:pPr lvl="1" marL="228600" indent="-228600" defTabSz="977900">
                  <a:lnSpc>
                    <a:spcPct val="90000"/>
                  </a:lnSpc>
                  <a:spcBef>
                    <a:spcPts val="300"/>
                  </a:spcBef>
                  <a:buSzPct val="100000"/>
                  <a:buFont typeface="Arial"/>
                  <a:buChar char="•"/>
                  <a:defRPr sz="2200">
                    <a:solidFill>
                      <a:srgbClr val="FFFFFF"/>
                    </a:solidFill>
                  </a:defRPr>
                </a:pPr>
                <a:r>
                  <a:t>Geração de pacotes;</a:t>
                </a:r>
              </a:p>
            </p:txBody>
          </p:sp>
        </p:grpSp>
        <p:grpSp>
          <p:nvGrpSpPr>
            <p:cNvPr id="582" name="Agrupar"/>
            <p:cNvGrpSpPr/>
            <p:nvPr/>
          </p:nvGrpSpPr>
          <p:grpSpPr>
            <a:xfrm>
              <a:off x="254873" y="0"/>
              <a:ext cx="3568223" cy="649441"/>
              <a:chOff x="0" y="0"/>
              <a:chExt cx="3568222" cy="649440"/>
            </a:xfrm>
          </p:grpSpPr>
          <p:sp>
            <p:nvSpPr>
              <p:cNvPr id="580" name="Retângulo Arredondado"/>
              <p:cNvSpPr/>
              <p:nvPr/>
            </p:nvSpPr>
            <p:spPr>
              <a:xfrm>
                <a:off x="0" y="0"/>
                <a:ext cx="3568223" cy="649441"/>
              </a:xfrm>
              <a:prstGeom prst="roundRect">
                <a:avLst>
                  <a:gd name="adj" fmla="val 16667"/>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defTabSz="977900">
                  <a:lnSpc>
                    <a:spcPct val="90000"/>
                  </a:lnSpc>
                  <a:spcBef>
                    <a:spcPts val="1100"/>
                  </a:spcBef>
                  <a:defRPr sz="2800">
                    <a:solidFill>
                      <a:srgbClr val="FFFFFF"/>
                    </a:solidFill>
                  </a:defRPr>
                </a:pPr>
              </a:p>
            </p:txBody>
          </p:sp>
          <p:sp>
            <p:nvSpPr>
              <p:cNvPr id="581" name="STI"/>
              <p:cNvSpPr txBox="1"/>
              <p:nvPr/>
            </p:nvSpPr>
            <p:spPr>
              <a:xfrm>
                <a:off x="166572" y="177752"/>
                <a:ext cx="3235079" cy="293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77900">
                  <a:lnSpc>
                    <a:spcPct val="90000"/>
                  </a:lnSpc>
                  <a:spcBef>
                    <a:spcPts val="900"/>
                  </a:spcBef>
                  <a:defRPr sz="2200">
                    <a:solidFill>
                      <a:srgbClr val="FFFFFF"/>
                    </a:solidFill>
                  </a:defRPr>
                </a:lvl1pPr>
              </a:lstStyle>
              <a:p>
                <a:pPr/>
                <a:r>
                  <a:t>STI</a:t>
                </a:r>
              </a:p>
            </p:txBody>
          </p:sp>
        </p:grpSp>
        <p:grpSp>
          <p:nvGrpSpPr>
            <p:cNvPr id="585" name="Agrupar"/>
            <p:cNvGrpSpPr/>
            <p:nvPr/>
          </p:nvGrpSpPr>
          <p:grpSpPr>
            <a:xfrm>
              <a:off x="0" y="2050291"/>
              <a:ext cx="5097463" cy="2038111"/>
              <a:chOff x="0" y="0"/>
              <a:chExt cx="5097462" cy="2038110"/>
            </a:xfrm>
          </p:grpSpPr>
          <p:sp>
            <p:nvSpPr>
              <p:cNvPr id="583" name="Retângulo"/>
              <p:cNvSpPr/>
              <p:nvPr/>
            </p:nvSpPr>
            <p:spPr>
              <a:xfrm>
                <a:off x="0" y="0"/>
                <a:ext cx="5097463" cy="2009701"/>
              </a:xfrm>
              <a:prstGeom prst="rect">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t">
                <a:noAutofit/>
              </a:bodyPr>
              <a:lstStyle/>
              <a:p>
                <a:pPr defTabSz="977900">
                  <a:lnSpc>
                    <a:spcPct val="90000"/>
                  </a:lnSpc>
                  <a:spcBef>
                    <a:spcPts val="400"/>
                  </a:spcBef>
                  <a:defRPr sz="2400">
                    <a:solidFill>
                      <a:srgbClr val="FFFFFF"/>
                    </a:solidFill>
                  </a:defRPr>
                </a:pPr>
              </a:p>
            </p:txBody>
          </p:sp>
          <p:sp>
            <p:nvSpPr>
              <p:cNvPr id="584" name="Infra estrutura;…"/>
              <p:cNvSpPr txBox="1"/>
              <p:nvPr/>
            </p:nvSpPr>
            <p:spPr>
              <a:xfrm>
                <a:off x="239156" y="301752"/>
                <a:ext cx="4619151" cy="17363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6463" tIns="156463" rIns="156463" bIns="156463" numCol="1" anchor="t">
                <a:spAutoFit/>
              </a:bodyPr>
              <a:lstStyle/>
              <a:p>
                <a:pPr lvl="1" marL="228600" indent="-228600" defTabSz="977900">
                  <a:lnSpc>
                    <a:spcPct val="90000"/>
                  </a:lnSpc>
                  <a:spcBef>
                    <a:spcPts val="300"/>
                  </a:spcBef>
                  <a:buSzPct val="100000"/>
                  <a:buFont typeface="Arial"/>
                  <a:buChar char="•"/>
                  <a:defRPr sz="2200">
                    <a:solidFill>
                      <a:srgbClr val="FFFFFF"/>
                    </a:solidFill>
                  </a:defRPr>
                </a:pPr>
                <a:r>
                  <a:t>Infra estrutura;</a:t>
                </a:r>
                <a:endParaRPr sz="2400"/>
              </a:p>
              <a:p>
                <a:pPr lvl="1" marL="228600" indent="-228600" defTabSz="977900">
                  <a:lnSpc>
                    <a:spcPct val="90000"/>
                  </a:lnSpc>
                  <a:spcBef>
                    <a:spcPts val="300"/>
                  </a:spcBef>
                  <a:buSzPct val="100000"/>
                  <a:buFont typeface="Arial"/>
                  <a:buChar char="•"/>
                  <a:defRPr sz="2200">
                    <a:solidFill>
                      <a:srgbClr val="FFFFFF"/>
                    </a:solidFill>
                  </a:defRPr>
                </a:pPr>
                <a:r>
                  <a:t>Deploy;</a:t>
                </a:r>
                <a:endParaRPr sz="2400"/>
              </a:p>
              <a:p>
                <a:pPr lvl="1" marL="228600" indent="-228600" defTabSz="977900">
                  <a:lnSpc>
                    <a:spcPct val="90000"/>
                  </a:lnSpc>
                  <a:spcBef>
                    <a:spcPts val="300"/>
                  </a:spcBef>
                  <a:buSzPct val="100000"/>
                  <a:buFont typeface="Arial"/>
                  <a:buChar char="•"/>
                  <a:defRPr sz="2200">
                    <a:solidFill>
                      <a:srgbClr val="FFFFFF"/>
                    </a:solidFill>
                  </a:defRPr>
                </a:pPr>
                <a:r>
                  <a:t>Configuração de servidores;</a:t>
                </a:r>
                <a:endParaRPr sz="2400"/>
              </a:p>
              <a:p>
                <a:pPr lvl="1" marL="228600" indent="-228600" defTabSz="977900">
                  <a:lnSpc>
                    <a:spcPct val="90000"/>
                  </a:lnSpc>
                  <a:spcBef>
                    <a:spcPts val="300"/>
                  </a:spcBef>
                  <a:buSzPct val="100000"/>
                  <a:buFont typeface="Arial"/>
                  <a:buChar char="•"/>
                  <a:defRPr sz="2200">
                    <a:solidFill>
                      <a:srgbClr val="FFFFFF"/>
                    </a:solidFill>
                  </a:defRPr>
                </a:pPr>
                <a:r>
                  <a:t>Configuração de aplicações;</a:t>
                </a:r>
              </a:p>
            </p:txBody>
          </p:sp>
        </p:grpSp>
        <p:grpSp>
          <p:nvGrpSpPr>
            <p:cNvPr id="588" name="Agrupar"/>
            <p:cNvGrpSpPr/>
            <p:nvPr/>
          </p:nvGrpSpPr>
          <p:grpSpPr>
            <a:xfrm>
              <a:off x="254873" y="1725570"/>
              <a:ext cx="3568223" cy="649441"/>
              <a:chOff x="0" y="0"/>
              <a:chExt cx="3568222" cy="649440"/>
            </a:xfrm>
          </p:grpSpPr>
          <p:sp>
            <p:nvSpPr>
              <p:cNvPr id="586" name="Retângulo Arredondado"/>
              <p:cNvSpPr/>
              <p:nvPr/>
            </p:nvSpPr>
            <p:spPr>
              <a:xfrm>
                <a:off x="0" y="0"/>
                <a:ext cx="3568223" cy="649441"/>
              </a:xfrm>
              <a:prstGeom prst="roundRect">
                <a:avLst>
                  <a:gd name="adj" fmla="val 16667"/>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defTabSz="977900">
                  <a:lnSpc>
                    <a:spcPct val="90000"/>
                  </a:lnSpc>
                  <a:spcBef>
                    <a:spcPts val="1100"/>
                  </a:spcBef>
                  <a:defRPr sz="2800">
                    <a:solidFill>
                      <a:srgbClr val="FFFFFF"/>
                    </a:solidFill>
                  </a:defRPr>
                </a:pPr>
              </a:p>
            </p:txBody>
          </p:sp>
          <p:sp>
            <p:nvSpPr>
              <p:cNvPr id="587" name="SETIC"/>
              <p:cNvSpPr txBox="1"/>
              <p:nvPr/>
            </p:nvSpPr>
            <p:spPr>
              <a:xfrm>
                <a:off x="166572" y="177752"/>
                <a:ext cx="3235079" cy="293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77900">
                  <a:lnSpc>
                    <a:spcPct val="90000"/>
                  </a:lnSpc>
                  <a:spcBef>
                    <a:spcPts val="900"/>
                  </a:spcBef>
                  <a:defRPr sz="2200">
                    <a:solidFill>
                      <a:srgbClr val="FFFFFF"/>
                    </a:solidFill>
                  </a:defRPr>
                </a:lvl1pPr>
              </a:lstStyle>
              <a:p>
                <a:pPr/>
                <a:r>
                  <a:t>SETIC</a:t>
                </a:r>
              </a:p>
            </p:txBody>
          </p:sp>
        </p:grpSp>
      </p:grpSp>
      <p:sp>
        <p:nvSpPr>
          <p:cNvPr id="590" name="Espaço Reservado para Número de Slide 7"/>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Rectangle 11"/>
          <p:cNvSpPr/>
          <p:nvPr/>
        </p:nvSpPr>
        <p:spPr>
          <a:xfrm>
            <a:off x="0" y="-3324"/>
            <a:ext cx="12192000" cy="6861324"/>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593" name="Freeform 13"/>
          <p:cNvSpPr/>
          <p:nvPr/>
        </p:nvSpPr>
        <p:spPr>
          <a:xfrm>
            <a:off x="-1" y="0"/>
            <a:ext cx="11786756"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779" y="0"/>
                </a:lnTo>
                <a:lnTo>
                  <a:pt x="21600" y="21600"/>
                </a:lnTo>
                <a:lnTo>
                  <a:pt x="0" y="21600"/>
                </a:lnTo>
                <a:close/>
              </a:path>
            </a:pathLst>
          </a:custGeom>
          <a:solidFill>
            <a:srgbClr val="000000">
              <a:alpha val="30000"/>
            </a:srgbClr>
          </a:solidFill>
          <a:ln w="12700">
            <a:miter lim="400000"/>
          </a:ln>
        </p:spPr>
        <p:txBody>
          <a:bodyPr lIns="45719" rIns="45719" anchor="ctr"/>
          <a:lstStyle/>
          <a:p>
            <a:pPr algn="ctr">
              <a:defRPr>
                <a:solidFill>
                  <a:srgbClr val="FFFFFF"/>
                </a:solidFill>
              </a:defRPr>
            </a:pPr>
          </a:p>
        </p:txBody>
      </p:sp>
      <p:sp>
        <p:nvSpPr>
          <p:cNvPr id="594" name="Freeform 11"/>
          <p:cNvSpPr/>
          <p:nvPr/>
        </p:nvSpPr>
        <p:spPr>
          <a:xfrm>
            <a:off x="0" y="0"/>
            <a:ext cx="358140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444" y="0"/>
                </a:lnTo>
                <a:lnTo>
                  <a:pt x="21600" y="21600"/>
                </a:lnTo>
                <a:lnTo>
                  <a:pt x="0" y="21600"/>
                </a:lnTo>
                <a:close/>
              </a:path>
            </a:pathLst>
          </a:custGeom>
          <a:solidFill>
            <a:srgbClr val="000000">
              <a:alpha val="30000"/>
            </a:srgbClr>
          </a:solidFill>
          <a:ln w="12700">
            <a:miter lim="400000"/>
          </a:ln>
        </p:spPr>
        <p:txBody>
          <a:bodyPr lIns="45719" rIns="45719" anchor="ctr"/>
          <a:lstStyle/>
          <a:p>
            <a:pPr algn="ctr">
              <a:defRPr>
                <a:solidFill>
                  <a:srgbClr val="FFFFFF"/>
                </a:solidFill>
              </a:defRPr>
            </a:pPr>
          </a:p>
        </p:txBody>
      </p:sp>
      <p:sp>
        <p:nvSpPr>
          <p:cNvPr id="595" name="Título 1"/>
          <p:cNvSpPr txBox="1"/>
          <p:nvPr>
            <p:ph type="title"/>
          </p:nvPr>
        </p:nvSpPr>
        <p:spPr>
          <a:xfrm>
            <a:off x="838200" y="365125"/>
            <a:ext cx="10515600" cy="1325563"/>
          </a:xfrm>
          <a:prstGeom prst="rect">
            <a:avLst/>
          </a:prstGeom>
        </p:spPr>
        <p:txBody>
          <a:bodyPr/>
          <a:lstStyle/>
          <a:p>
            <a:pPr algn="ctr"/>
            <a:r>
              <a:t>TCU – Mudança DevOps</a:t>
            </a:r>
            <a:br/>
            <a:r>
              <a:rPr sz="3600"/>
              <a:t>DevOps Classico</a:t>
            </a:r>
          </a:p>
        </p:txBody>
      </p:sp>
      <p:sp>
        <p:nvSpPr>
          <p:cNvPr id="596" name="Espaço Reservado para Conteúdo 2"/>
          <p:cNvSpPr txBox="1"/>
          <p:nvPr>
            <p:ph type="body" sz="half" idx="1"/>
          </p:nvPr>
        </p:nvSpPr>
        <p:spPr>
          <a:xfrm>
            <a:off x="838199" y="2010833"/>
            <a:ext cx="5096936" cy="4166130"/>
          </a:xfrm>
          <a:prstGeom prst="rect">
            <a:avLst/>
          </a:prstGeom>
        </p:spPr>
        <p:txBody>
          <a:bodyPr/>
          <a:lstStyle/>
          <a:p>
            <a:pPr marL="217170" indent="-217170" defTabSz="868680">
              <a:lnSpc>
                <a:spcPct val="72000"/>
              </a:lnSpc>
              <a:spcBef>
                <a:spcPts val="900"/>
              </a:spcBef>
              <a:defRPr sz="1425"/>
            </a:pPr>
            <a:r>
              <a:t>Tendência a migrar para o padrão B (</a:t>
            </a:r>
            <a:r>
              <a:t>equipe de Dev-Ops interdepartamental</a:t>
            </a:r>
            <a:r>
              <a:t>)</a:t>
            </a:r>
          </a:p>
          <a:p>
            <a:pPr marL="217170" indent="-217170" defTabSz="868680">
              <a:lnSpc>
                <a:spcPct val="72000"/>
              </a:lnSpc>
              <a:spcBef>
                <a:spcPts val="900"/>
              </a:spcBef>
              <a:defRPr sz="1425"/>
            </a:pPr>
            <a:r>
              <a:t>Surgimento orgânico e “ilegal” do DevOps;</a:t>
            </a:r>
          </a:p>
          <a:p>
            <a:pPr marL="217170" indent="-217170" defTabSz="868680">
              <a:lnSpc>
                <a:spcPct val="72000"/>
              </a:lnSpc>
              <a:spcBef>
                <a:spcPts val="900"/>
              </a:spcBef>
              <a:defRPr sz="1425"/>
            </a:pPr>
            <a:r>
              <a:t>Surgimento Botton-Up;</a:t>
            </a:r>
          </a:p>
          <a:p>
            <a:pPr marL="217170" indent="-217170" defTabSz="868680">
              <a:lnSpc>
                <a:spcPct val="72000"/>
              </a:lnSpc>
              <a:spcBef>
                <a:spcPts val="900"/>
              </a:spcBef>
              <a:defRPr sz="1425"/>
            </a:pPr>
            <a:r>
              <a:t>Manutenção dos silos devido a rigidez organizacional;</a:t>
            </a:r>
          </a:p>
          <a:p>
            <a:pPr marL="217170" indent="-217170" defTabSz="868680">
              <a:lnSpc>
                <a:spcPct val="72000"/>
              </a:lnSpc>
              <a:spcBef>
                <a:spcPts val="900"/>
              </a:spcBef>
              <a:defRPr sz="1425"/>
            </a:pPr>
            <a:r>
              <a:t>Forte silo cultural;</a:t>
            </a:r>
          </a:p>
          <a:p>
            <a:pPr marL="217170" indent="-217170" defTabSz="868680">
              <a:lnSpc>
                <a:spcPct val="72000"/>
              </a:lnSpc>
              <a:spcBef>
                <a:spcPts val="900"/>
              </a:spcBef>
              <a:defRPr sz="1425"/>
            </a:pPr>
            <a:r>
              <a:t>Interações baseadas em comitês com participação de desenvolvimento e infraestrutura;</a:t>
            </a:r>
          </a:p>
          <a:p>
            <a:pPr lvl="1" marL="651509" indent="-217170" defTabSz="868680">
              <a:lnSpc>
                <a:spcPct val="72000"/>
              </a:lnSpc>
              <a:spcBef>
                <a:spcPts val="400"/>
              </a:spcBef>
              <a:defRPr sz="1235"/>
            </a:pPr>
            <a:r>
              <a:t>Integração continua;</a:t>
            </a:r>
          </a:p>
          <a:p>
            <a:pPr lvl="1" marL="651509" indent="-217170" defTabSz="868680">
              <a:lnSpc>
                <a:spcPct val="72000"/>
              </a:lnSpc>
              <a:spcBef>
                <a:spcPts val="400"/>
              </a:spcBef>
              <a:defRPr sz="1235"/>
            </a:pPr>
            <a:r>
              <a:t>Arquitetura;</a:t>
            </a:r>
          </a:p>
          <a:p>
            <a:pPr lvl="1" marL="651509" indent="-217170" defTabSz="868680">
              <a:lnSpc>
                <a:spcPct val="72000"/>
              </a:lnSpc>
              <a:spcBef>
                <a:spcPts val="400"/>
              </a:spcBef>
              <a:defRPr sz="1235"/>
            </a:pPr>
            <a:r>
              <a:t>Microserviços;</a:t>
            </a:r>
          </a:p>
          <a:p>
            <a:pPr lvl="1" marL="651509" indent="-217170" defTabSz="868680">
              <a:lnSpc>
                <a:spcPct val="72000"/>
              </a:lnSpc>
              <a:spcBef>
                <a:spcPts val="400"/>
              </a:spcBef>
              <a:defRPr sz="1235"/>
            </a:pPr>
            <a:r>
              <a:t>Segurança.</a:t>
            </a:r>
          </a:p>
          <a:p>
            <a:pPr marL="217170" indent="-217170" defTabSz="868680">
              <a:lnSpc>
                <a:spcPct val="72000"/>
              </a:lnSpc>
              <a:spcBef>
                <a:spcPts val="900"/>
              </a:spcBef>
              <a:defRPr sz="1425"/>
            </a:pPr>
            <a:r>
              <a:t>Cada equipe cuida do seu ambiente misto de DevOps com apoio do SINTEC;</a:t>
            </a:r>
          </a:p>
          <a:p>
            <a:pPr marL="217170" indent="-217170" defTabSz="868680">
              <a:lnSpc>
                <a:spcPct val="72000"/>
              </a:lnSpc>
              <a:spcBef>
                <a:spcPts val="900"/>
              </a:spcBef>
              <a:defRPr sz="1425"/>
            </a:pPr>
            <a:r>
              <a:t>Sistemas legados fora do DevOps – equipes com duas realidades;</a:t>
            </a:r>
          </a:p>
          <a:p>
            <a:pPr marL="217170" indent="-217170" defTabSz="868680">
              <a:lnSpc>
                <a:spcPct val="72000"/>
              </a:lnSpc>
              <a:spcBef>
                <a:spcPts val="900"/>
              </a:spcBef>
              <a:defRPr sz="1425"/>
            </a:pPr>
            <a:r>
              <a:t>Heterogeneidade entres as equipes.</a:t>
            </a:r>
          </a:p>
        </p:txBody>
      </p:sp>
      <p:grpSp>
        <p:nvGrpSpPr>
          <p:cNvPr id="621" name="Espaço Reservado para Conteúdo 4"/>
          <p:cNvGrpSpPr/>
          <p:nvPr/>
        </p:nvGrpSpPr>
        <p:grpSpPr>
          <a:xfrm>
            <a:off x="6362795" y="2193427"/>
            <a:ext cx="4990910" cy="3982757"/>
            <a:chOff x="0" y="0"/>
            <a:chExt cx="4990909" cy="3982755"/>
          </a:xfrm>
        </p:grpSpPr>
        <p:grpSp>
          <p:nvGrpSpPr>
            <p:cNvPr id="599" name="Agrupar"/>
            <p:cNvGrpSpPr/>
            <p:nvPr/>
          </p:nvGrpSpPr>
          <p:grpSpPr>
            <a:xfrm>
              <a:off x="0" y="775"/>
              <a:ext cx="742085" cy="3918026"/>
              <a:chOff x="0" y="0"/>
              <a:chExt cx="742084" cy="3918024"/>
            </a:xfrm>
          </p:grpSpPr>
          <p:sp>
            <p:nvSpPr>
              <p:cNvPr id="597" name="Retângulo Arredondado"/>
              <p:cNvSpPr/>
              <p:nvPr/>
            </p:nvSpPr>
            <p:spPr>
              <a:xfrm>
                <a:off x="0" y="0"/>
                <a:ext cx="742085" cy="3918025"/>
              </a:xfrm>
              <a:prstGeom prst="roundRect">
                <a:avLst>
                  <a:gd name="adj" fmla="val 10000"/>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598" name="Comitês"/>
              <p:cNvSpPr txBox="1"/>
              <p:nvPr/>
            </p:nvSpPr>
            <p:spPr>
              <a:xfrm>
                <a:off x="21734" y="1810992"/>
                <a:ext cx="698615"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Comitês</a:t>
                </a:r>
              </a:p>
            </p:txBody>
          </p:sp>
        </p:grpSp>
        <p:grpSp>
          <p:nvGrpSpPr>
            <p:cNvPr id="602" name="Agrupar"/>
            <p:cNvGrpSpPr/>
            <p:nvPr/>
          </p:nvGrpSpPr>
          <p:grpSpPr>
            <a:xfrm>
              <a:off x="873737" y="0"/>
              <a:ext cx="2452979" cy="1853422"/>
              <a:chOff x="0" y="0"/>
              <a:chExt cx="2452977" cy="1853421"/>
            </a:xfrm>
          </p:grpSpPr>
          <p:sp>
            <p:nvSpPr>
              <p:cNvPr id="600" name="Retângulo Arredondado"/>
              <p:cNvSpPr/>
              <p:nvPr/>
            </p:nvSpPr>
            <p:spPr>
              <a:xfrm>
                <a:off x="0" y="0"/>
                <a:ext cx="2452978" cy="1853422"/>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01" name="STI"/>
              <p:cNvSpPr txBox="1"/>
              <p:nvPr/>
            </p:nvSpPr>
            <p:spPr>
              <a:xfrm>
                <a:off x="54284" y="778691"/>
                <a:ext cx="2344410"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STI</a:t>
                </a:r>
              </a:p>
            </p:txBody>
          </p:sp>
        </p:grpSp>
        <p:grpSp>
          <p:nvGrpSpPr>
            <p:cNvPr id="605" name="Agrupar"/>
            <p:cNvGrpSpPr/>
            <p:nvPr/>
          </p:nvGrpSpPr>
          <p:grpSpPr>
            <a:xfrm>
              <a:off x="917782" y="2129333"/>
              <a:ext cx="742085" cy="1853423"/>
              <a:chOff x="0" y="0"/>
              <a:chExt cx="742084" cy="1853421"/>
            </a:xfrm>
          </p:grpSpPr>
          <p:sp>
            <p:nvSpPr>
              <p:cNvPr id="603" name="Retângulo Arredondado"/>
              <p:cNvSpPr/>
              <p:nvPr/>
            </p:nvSpPr>
            <p:spPr>
              <a:xfrm>
                <a:off x="0" y="0"/>
                <a:ext cx="742085" cy="1853422"/>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04" name="SESOL-1"/>
              <p:cNvSpPr txBox="1"/>
              <p:nvPr/>
            </p:nvSpPr>
            <p:spPr>
              <a:xfrm>
                <a:off x="21735" y="778691"/>
                <a:ext cx="698615"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SESOL-1</a:t>
                </a:r>
              </a:p>
            </p:txBody>
          </p:sp>
        </p:grpSp>
        <p:grpSp>
          <p:nvGrpSpPr>
            <p:cNvPr id="608" name="Agrupar"/>
            <p:cNvGrpSpPr/>
            <p:nvPr/>
          </p:nvGrpSpPr>
          <p:grpSpPr>
            <a:xfrm>
              <a:off x="1722202" y="2129333"/>
              <a:ext cx="742085" cy="1853423"/>
              <a:chOff x="0" y="0"/>
              <a:chExt cx="742084" cy="1853421"/>
            </a:xfrm>
          </p:grpSpPr>
          <p:sp>
            <p:nvSpPr>
              <p:cNvPr id="606" name="Retângulo Arredondado"/>
              <p:cNvSpPr/>
              <p:nvPr/>
            </p:nvSpPr>
            <p:spPr>
              <a:xfrm>
                <a:off x="0" y="0"/>
                <a:ext cx="742085" cy="1853422"/>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07" name="SESOL-2"/>
              <p:cNvSpPr txBox="1"/>
              <p:nvPr/>
            </p:nvSpPr>
            <p:spPr>
              <a:xfrm>
                <a:off x="21734" y="778691"/>
                <a:ext cx="698615"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SESOL-2</a:t>
                </a:r>
              </a:p>
            </p:txBody>
          </p:sp>
        </p:grpSp>
        <p:grpSp>
          <p:nvGrpSpPr>
            <p:cNvPr id="611" name="Agrupar"/>
            <p:cNvGrpSpPr/>
            <p:nvPr/>
          </p:nvGrpSpPr>
          <p:grpSpPr>
            <a:xfrm>
              <a:off x="2526622" y="2129333"/>
              <a:ext cx="742085" cy="1853423"/>
              <a:chOff x="0" y="0"/>
              <a:chExt cx="742084" cy="1853421"/>
            </a:xfrm>
          </p:grpSpPr>
          <p:sp>
            <p:nvSpPr>
              <p:cNvPr id="609" name="Retângulo Arredondado"/>
              <p:cNvSpPr/>
              <p:nvPr/>
            </p:nvSpPr>
            <p:spPr>
              <a:xfrm>
                <a:off x="0" y="0"/>
                <a:ext cx="742085" cy="1853422"/>
              </a:xfrm>
              <a:prstGeom prst="roundRect">
                <a:avLst>
                  <a:gd name="adj" fmla="val 10000"/>
                </a:avLst>
              </a:prstGeom>
              <a:solidFill>
                <a:srgbClr val="9DC3E6"/>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10" name="SINTEC"/>
              <p:cNvSpPr txBox="1"/>
              <p:nvPr/>
            </p:nvSpPr>
            <p:spPr>
              <a:xfrm>
                <a:off x="21734" y="778691"/>
                <a:ext cx="698615"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SINTEC</a:t>
                </a:r>
              </a:p>
            </p:txBody>
          </p:sp>
        </p:grpSp>
        <p:grpSp>
          <p:nvGrpSpPr>
            <p:cNvPr id="614" name="Agrupar"/>
            <p:cNvGrpSpPr/>
            <p:nvPr/>
          </p:nvGrpSpPr>
          <p:grpSpPr>
            <a:xfrm>
              <a:off x="3444404" y="775"/>
              <a:ext cx="1546506" cy="1853423"/>
              <a:chOff x="0" y="0"/>
              <a:chExt cx="1546505" cy="1853421"/>
            </a:xfrm>
          </p:grpSpPr>
          <p:sp>
            <p:nvSpPr>
              <p:cNvPr id="612" name="Retângulo Arredondado"/>
              <p:cNvSpPr/>
              <p:nvPr/>
            </p:nvSpPr>
            <p:spPr>
              <a:xfrm>
                <a:off x="0" y="0"/>
                <a:ext cx="1546506" cy="1853422"/>
              </a:xfrm>
              <a:prstGeom prst="roundRect">
                <a:avLst>
                  <a:gd name="adj" fmla="val 10000"/>
                </a:avLst>
              </a:prstGeom>
              <a:solidFill>
                <a:srgbClr val="A9D18E"/>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13" name="SETIC"/>
              <p:cNvSpPr txBox="1"/>
              <p:nvPr/>
            </p:nvSpPr>
            <p:spPr>
              <a:xfrm>
                <a:off x="45296" y="778691"/>
                <a:ext cx="1455914"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SETIC</a:t>
                </a:r>
              </a:p>
            </p:txBody>
          </p:sp>
        </p:grpSp>
        <p:grpSp>
          <p:nvGrpSpPr>
            <p:cNvPr id="617" name="Agrupar"/>
            <p:cNvGrpSpPr/>
            <p:nvPr/>
          </p:nvGrpSpPr>
          <p:grpSpPr>
            <a:xfrm>
              <a:off x="3444404" y="2129333"/>
              <a:ext cx="742085" cy="1853423"/>
              <a:chOff x="0" y="0"/>
              <a:chExt cx="742084" cy="1853421"/>
            </a:xfrm>
          </p:grpSpPr>
          <p:sp>
            <p:nvSpPr>
              <p:cNvPr id="615" name="Retângulo Arredondado"/>
              <p:cNvSpPr/>
              <p:nvPr/>
            </p:nvSpPr>
            <p:spPr>
              <a:xfrm>
                <a:off x="0" y="0"/>
                <a:ext cx="742085" cy="1853422"/>
              </a:xfrm>
              <a:prstGeom prst="roundRect">
                <a:avLst>
                  <a:gd name="adj" fmla="val 10000"/>
                </a:avLst>
              </a:prstGeom>
              <a:solidFill>
                <a:srgbClr val="A9D18E"/>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16" name="SINAP"/>
              <p:cNvSpPr txBox="1"/>
              <p:nvPr/>
            </p:nvSpPr>
            <p:spPr>
              <a:xfrm>
                <a:off x="21735" y="778691"/>
                <a:ext cx="698615"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SINAP</a:t>
                </a:r>
              </a:p>
            </p:txBody>
          </p:sp>
        </p:grpSp>
        <p:grpSp>
          <p:nvGrpSpPr>
            <p:cNvPr id="620" name="Agrupar"/>
            <p:cNvGrpSpPr/>
            <p:nvPr/>
          </p:nvGrpSpPr>
          <p:grpSpPr>
            <a:xfrm>
              <a:off x="4248823" y="2129333"/>
              <a:ext cx="742085" cy="1853423"/>
              <a:chOff x="0" y="0"/>
              <a:chExt cx="742084" cy="1853421"/>
            </a:xfrm>
          </p:grpSpPr>
          <p:sp>
            <p:nvSpPr>
              <p:cNvPr id="618" name="Retângulo Arredondado"/>
              <p:cNvSpPr/>
              <p:nvPr/>
            </p:nvSpPr>
            <p:spPr>
              <a:xfrm>
                <a:off x="0" y="0"/>
                <a:ext cx="742085" cy="1853422"/>
              </a:xfrm>
              <a:prstGeom prst="roundRect">
                <a:avLst>
                  <a:gd name="adj" fmla="val 10000"/>
                </a:avLst>
              </a:prstGeom>
              <a:solidFill>
                <a:srgbClr val="A9D18E"/>
              </a:solidFill>
              <a:ln w="12700" cap="flat">
                <a:solidFill>
                  <a:srgbClr val="FFFFFF"/>
                </a:solidFill>
                <a:prstDash val="solid"/>
                <a:miter lim="800000"/>
              </a:ln>
              <a:effectLst/>
            </p:spPr>
            <p:txBody>
              <a:bodyPr wrap="square" lIns="45719" tIns="45719" rIns="45719" bIns="45719" numCol="1" anchor="ctr">
                <a:noAutofit/>
              </a:bodyPr>
              <a:lstStyle/>
              <a:p>
                <a:pPr algn="ctr" defTabSz="622300">
                  <a:lnSpc>
                    <a:spcPct val="90000"/>
                  </a:lnSpc>
                  <a:spcBef>
                    <a:spcPts val="700"/>
                  </a:spcBef>
                  <a:defRPr>
                    <a:solidFill>
                      <a:srgbClr val="FFFFFF"/>
                    </a:solidFill>
                  </a:defRPr>
                </a:pPr>
              </a:p>
            </p:txBody>
          </p:sp>
          <p:sp>
            <p:nvSpPr>
              <p:cNvPr id="619" name="SESTI"/>
              <p:cNvSpPr txBox="1"/>
              <p:nvPr/>
            </p:nvSpPr>
            <p:spPr>
              <a:xfrm>
                <a:off x="21735" y="778691"/>
                <a:ext cx="698615" cy="296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lvl1pPr algn="ctr" defTabSz="622300">
                  <a:lnSpc>
                    <a:spcPct val="90000"/>
                  </a:lnSpc>
                  <a:spcBef>
                    <a:spcPts val="500"/>
                  </a:spcBef>
                  <a:defRPr sz="1400">
                    <a:solidFill>
                      <a:srgbClr val="FFFFFF"/>
                    </a:solidFill>
                  </a:defRPr>
                </a:lvl1pPr>
              </a:lstStyle>
              <a:p>
                <a:pPr/>
                <a:r>
                  <a:t>SESTI</a:t>
                </a:r>
              </a:p>
            </p:txBody>
          </p:sp>
        </p:grpSp>
      </p:grpSp>
      <p:sp>
        <p:nvSpPr>
          <p:cNvPr id="622" name="Conector reto 12"/>
          <p:cNvSpPr/>
          <p:nvPr/>
        </p:nvSpPr>
        <p:spPr>
          <a:xfrm flipH="1">
            <a:off x="9690264" y="1448789"/>
            <a:ext cx="1" cy="4728175"/>
          </a:xfrm>
          <a:prstGeom prst="line">
            <a:avLst/>
          </a:prstGeom>
          <a:ln w="19050">
            <a:solidFill>
              <a:schemeClr val="accent1"/>
            </a:solidFill>
            <a:prstDash val="sysDot"/>
            <a:miter/>
          </a:ln>
        </p:spPr>
        <p:txBody>
          <a:bodyPr lIns="45719" rIns="45719"/>
          <a:lstStyle/>
          <a:p>
            <a:pPr/>
          </a:p>
        </p:txBody>
      </p:sp>
      <p:sp>
        <p:nvSpPr>
          <p:cNvPr id="623" name="CaixaDeTexto 14"/>
          <p:cNvSpPr txBox="1"/>
          <p:nvPr/>
        </p:nvSpPr>
        <p:spPr>
          <a:xfrm>
            <a:off x="8058401" y="1277550"/>
            <a:ext cx="1104397" cy="637888"/>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9" rIns="45719">
            <a:spAutoFit/>
          </a:bodyPr>
          <a:lstStyle/>
          <a:p>
            <a:pPr/>
            <a:r>
              <a:t>Estrutura “virtual”</a:t>
            </a:r>
          </a:p>
        </p:txBody>
      </p:sp>
      <p:sp>
        <p:nvSpPr>
          <p:cNvPr id="629" name="Conector de Seta Reta 16"/>
          <p:cNvSpPr/>
          <p:nvPr/>
        </p:nvSpPr>
        <p:spPr>
          <a:xfrm>
            <a:off x="8641713" y="1921678"/>
            <a:ext cx="25395" cy="26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chemeClr val="accent1"/>
            </a:solidFill>
            <a:miter/>
            <a:tailEnd type="triangle"/>
          </a:ln>
        </p:spPr>
        <p:txBody>
          <a:bodyPr/>
          <a:lstStyle/>
          <a:p>
            <a:pPr/>
          </a:p>
        </p:txBody>
      </p:sp>
      <p:sp>
        <p:nvSpPr>
          <p:cNvPr id="625" name="Conector de Seta Reta 17"/>
          <p:cNvSpPr/>
          <p:nvPr/>
        </p:nvSpPr>
        <p:spPr>
          <a:xfrm>
            <a:off x="6630224" y="6093469"/>
            <a:ext cx="409860" cy="436861"/>
          </a:xfrm>
          <a:prstGeom prst="line">
            <a:avLst/>
          </a:prstGeom>
          <a:ln w="12700">
            <a:solidFill>
              <a:schemeClr val="accent1"/>
            </a:solidFill>
            <a:miter/>
            <a:tailEnd type="triangle"/>
          </a:ln>
        </p:spPr>
        <p:txBody>
          <a:bodyPr lIns="45719" rIns="45719"/>
          <a:lstStyle/>
          <a:p>
            <a:pPr/>
          </a:p>
        </p:txBody>
      </p:sp>
      <p:sp>
        <p:nvSpPr>
          <p:cNvPr id="626" name="Conector de Seta Reta 18"/>
          <p:cNvSpPr/>
          <p:nvPr/>
        </p:nvSpPr>
        <p:spPr>
          <a:xfrm flipV="1">
            <a:off x="8902700" y="6176964"/>
            <a:ext cx="304801" cy="319603"/>
          </a:xfrm>
          <a:prstGeom prst="line">
            <a:avLst/>
          </a:prstGeom>
          <a:ln w="12700">
            <a:solidFill>
              <a:schemeClr val="accent1"/>
            </a:solidFill>
            <a:miter/>
            <a:tailEnd type="triangle"/>
          </a:ln>
        </p:spPr>
        <p:txBody>
          <a:bodyPr lIns="45719" rIns="45719"/>
          <a:lstStyle/>
          <a:p>
            <a:pPr/>
          </a:p>
        </p:txBody>
      </p:sp>
      <p:sp>
        <p:nvSpPr>
          <p:cNvPr id="627" name="CaixaDeTexto 25"/>
          <p:cNvSpPr txBox="1"/>
          <p:nvPr/>
        </p:nvSpPr>
        <p:spPr>
          <a:xfrm>
            <a:off x="7040084" y="6311899"/>
            <a:ext cx="1862617" cy="345789"/>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9" rIns="45719">
            <a:spAutoFit/>
          </a:bodyPr>
          <a:lstStyle/>
          <a:p>
            <a:pPr/>
            <a:r>
              <a:t>Derivado do CPIC</a:t>
            </a:r>
          </a:p>
        </p:txBody>
      </p:sp>
      <p:sp>
        <p:nvSpPr>
          <p:cNvPr id="628" name="Espaço Reservado para Número de Slide 5"/>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Título 1"/>
          <p:cNvSpPr txBox="1"/>
          <p:nvPr>
            <p:ph type="title"/>
          </p:nvPr>
        </p:nvSpPr>
        <p:spPr>
          <a:xfrm>
            <a:off x="781573" y="5913237"/>
            <a:ext cx="3900026" cy="695172"/>
          </a:xfrm>
          <a:prstGeom prst="rect">
            <a:avLst/>
          </a:prstGeom>
        </p:spPr>
        <p:txBody>
          <a:bodyPr/>
          <a:lstStyle/>
          <a:p>
            <a:pPr>
              <a:defRPr sz="2800"/>
            </a:pPr>
            <a:r>
              <a:t>Fluxo DevOps  - </a:t>
            </a:r>
            <a:r>
              <a:rPr>
                <a:solidFill>
                  <a:srgbClr val="C20404"/>
                </a:solidFill>
              </a:rPr>
              <a:t>Bradesco</a:t>
            </a:r>
          </a:p>
        </p:txBody>
      </p:sp>
      <p:sp>
        <p:nvSpPr>
          <p:cNvPr id="632" name="Seta: Divisa 35"/>
          <p:cNvSpPr/>
          <p:nvPr/>
        </p:nvSpPr>
        <p:spPr>
          <a:xfrm>
            <a:off x="9355805" y="1672194"/>
            <a:ext cx="2264535" cy="568817"/>
          </a:xfrm>
          <a:prstGeom prst="chevron">
            <a:avLst>
              <a:gd name="adj" fmla="val 50000"/>
            </a:avLst>
          </a:prstGeom>
          <a:solidFill>
            <a:srgbClr val="7030A0"/>
          </a:solidFill>
          <a:ln w="12700">
            <a:miter lim="400000"/>
          </a:ln>
        </p:spPr>
        <p:txBody>
          <a:bodyPr lIns="45719" rIns="45719" anchor="ctr"/>
          <a:lstStyle/>
          <a:p>
            <a:pPr algn="ctr">
              <a:defRPr sz="1400">
                <a:solidFill>
                  <a:srgbClr val="FFFFFF"/>
                </a:solidFill>
              </a:defRPr>
            </a:pPr>
          </a:p>
        </p:txBody>
      </p:sp>
      <p:sp>
        <p:nvSpPr>
          <p:cNvPr id="633" name="Seta: Divisa 36"/>
          <p:cNvSpPr/>
          <p:nvPr/>
        </p:nvSpPr>
        <p:spPr>
          <a:xfrm>
            <a:off x="860771" y="1672194"/>
            <a:ext cx="2264535" cy="568817"/>
          </a:xfrm>
          <a:prstGeom prst="chevron">
            <a:avLst>
              <a:gd name="adj" fmla="val 50000"/>
            </a:avLst>
          </a:prstGeom>
          <a:solidFill>
            <a:schemeClr val="accent1"/>
          </a:solidFill>
          <a:ln w="12700">
            <a:miter lim="400000"/>
          </a:ln>
        </p:spPr>
        <p:txBody>
          <a:bodyPr lIns="45719" rIns="45719" anchor="ctr"/>
          <a:lstStyle/>
          <a:p>
            <a:pPr algn="ctr">
              <a:defRPr sz="1400">
                <a:solidFill>
                  <a:srgbClr val="FFFFFF"/>
                </a:solidFill>
              </a:defRPr>
            </a:pPr>
          </a:p>
        </p:txBody>
      </p:sp>
      <p:pic>
        <p:nvPicPr>
          <p:cNvPr id="634" name="Gráfico 1073" descr="Gráfico 1073"/>
          <p:cNvPicPr>
            <a:picLocks noChangeAspect="1"/>
          </p:cNvPicPr>
          <p:nvPr/>
        </p:nvPicPr>
        <p:blipFill>
          <a:blip r:embed="rId3">
            <a:extLst/>
          </a:blip>
          <a:stretch>
            <a:fillRect/>
          </a:stretch>
        </p:blipFill>
        <p:spPr>
          <a:xfrm>
            <a:off x="1246901" y="1779280"/>
            <a:ext cx="356318" cy="356318"/>
          </a:xfrm>
          <a:prstGeom prst="rect">
            <a:avLst/>
          </a:prstGeom>
          <a:ln w="12700">
            <a:miter lim="400000"/>
          </a:ln>
        </p:spPr>
      </p:pic>
      <p:sp>
        <p:nvSpPr>
          <p:cNvPr id="635" name="CaixaDeTexto 4"/>
          <p:cNvSpPr txBox="1"/>
          <p:nvPr/>
        </p:nvSpPr>
        <p:spPr>
          <a:xfrm>
            <a:off x="1562138" y="1775124"/>
            <a:ext cx="1385339" cy="2807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Planejamento</a:t>
            </a:r>
          </a:p>
        </p:txBody>
      </p:sp>
      <p:sp>
        <p:nvSpPr>
          <p:cNvPr id="636" name="Seta: Divisa 39"/>
          <p:cNvSpPr/>
          <p:nvPr/>
        </p:nvSpPr>
        <p:spPr>
          <a:xfrm>
            <a:off x="2964320" y="1672194"/>
            <a:ext cx="2264535" cy="568817"/>
          </a:xfrm>
          <a:prstGeom prst="chevron">
            <a:avLst>
              <a:gd name="adj" fmla="val 50000"/>
            </a:avLst>
          </a:prstGeom>
          <a:solidFill>
            <a:schemeClr val="accent2"/>
          </a:solidFill>
          <a:ln w="12700">
            <a:miter lim="400000"/>
          </a:ln>
        </p:spPr>
        <p:txBody>
          <a:bodyPr lIns="45719" rIns="45719" anchor="ctr"/>
          <a:lstStyle/>
          <a:p>
            <a:pPr algn="ctr">
              <a:defRPr sz="1400">
                <a:solidFill>
                  <a:srgbClr val="FFFFFF"/>
                </a:solidFill>
              </a:defRPr>
            </a:pPr>
          </a:p>
        </p:txBody>
      </p:sp>
      <p:sp>
        <p:nvSpPr>
          <p:cNvPr id="637" name="CaixaDeTexto 6"/>
          <p:cNvSpPr txBox="1"/>
          <p:nvPr/>
        </p:nvSpPr>
        <p:spPr>
          <a:xfrm>
            <a:off x="3622757" y="1775124"/>
            <a:ext cx="1589254" cy="2807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Desenvolvimento</a:t>
            </a:r>
          </a:p>
        </p:txBody>
      </p:sp>
      <p:sp>
        <p:nvSpPr>
          <p:cNvPr id="638" name="CaixaDeTexto 7"/>
          <p:cNvSpPr txBox="1"/>
          <p:nvPr/>
        </p:nvSpPr>
        <p:spPr>
          <a:xfrm>
            <a:off x="3279319" y="1753659"/>
            <a:ext cx="451621"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&lt;/&gt;</a:t>
            </a:r>
          </a:p>
        </p:txBody>
      </p:sp>
      <p:sp>
        <p:nvSpPr>
          <p:cNvPr id="639" name="Seta: Divisa 42"/>
          <p:cNvSpPr/>
          <p:nvPr/>
        </p:nvSpPr>
        <p:spPr>
          <a:xfrm>
            <a:off x="5089333" y="1672194"/>
            <a:ext cx="2264535" cy="568817"/>
          </a:xfrm>
          <a:prstGeom prst="chevron">
            <a:avLst>
              <a:gd name="adj" fmla="val 50000"/>
            </a:avLst>
          </a:prstGeom>
          <a:solidFill>
            <a:srgbClr val="808080"/>
          </a:solidFill>
          <a:ln w="12700">
            <a:miter lim="400000"/>
          </a:ln>
        </p:spPr>
        <p:txBody>
          <a:bodyPr lIns="45719" rIns="45719" anchor="ctr"/>
          <a:lstStyle/>
          <a:p>
            <a:pPr algn="ctr">
              <a:defRPr sz="1400">
                <a:solidFill>
                  <a:srgbClr val="FFFFFF"/>
                </a:solidFill>
              </a:defRPr>
            </a:pPr>
          </a:p>
        </p:txBody>
      </p:sp>
      <p:sp>
        <p:nvSpPr>
          <p:cNvPr id="640" name="CaixaDeTexto 9"/>
          <p:cNvSpPr txBox="1"/>
          <p:nvPr/>
        </p:nvSpPr>
        <p:spPr>
          <a:xfrm>
            <a:off x="5930222" y="1775124"/>
            <a:ext cx="1385339" cy="2807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Testes e QA</a:t>
            </a:r>
          </a:p>
        </p:txBody>
      </p:sp>
      <p:sp>
        <p:nvSpPr>
          <p:cNvPr id="641" name="Seta: Divisa 44"/>
          <p:cNvSpPr/>
          <p:nvPr/>
        </p:nvSpPr>
        <p:spPr>
          <a:xfrm>
            <a:off x="7224963" y="1672194"/>
            <a:ext cx="2264535" cy="568817"/>
          </a:xfrm>
          <a:prstGeom prst="chevron">
            <a:avLst>
              <a:gd name="adj" fmla="val 50000"/>
            </a:avLst>
          </a:prstGeom>
          <a:solidFill>
            <a:schemeClr val="accent6"/>
          </a:solidFill>
          <a:ln w="12700">
            <a:miter lim="400000"/>
          </a:ln>
        </p:spPr>
        <p:txBody>
          <a:bodyPr lIns="45719" rIns="45719" anchor="ctr"/>
          <a:lstStyle/>
          <a:p>
            <a:pPr algn="ctr">
              <a:defRPr sz="1400">
                <a:solidFill>
                  <a:srgbClr val="FFFFFF"/>
                </a:solidFill>
              </a:defRPr>
            </a:pPr>
          </a:p>
        </p:txBody>
      </p:sp>
      <p:sp>
        <p:nvSpPr>
          <p:cNvPr id="642" name="CaixaDeTexto 11"/>
          <p:cNvSpPr txBox="1"/>
          <p:nvPr/>
        </p:nvSpPr>
        <p:spPr>
          <a:xfrm>
            <a:off x="8055120" y="1775124"/>
            <a:ext cx="1261999" cy="2807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Build/Release</a:t>
            </a:r>
          </a:p>
        </p:txBody>
      </p:sp>
      <p:pic>
        <p:nvPicPr>
          <p:cNvPr id="643" name="Gráfico 6092" descr="Gráfico 6092"/>
          <p:cNvPicPr>
            <a:picLocks noChangeAspect="1"/>
          </p:cNvPicPr>
          <p:nvPr/>
        </p:nvPicPr>
        <p:blipFill>
          <a:blip r:embed="rId4">
            <a:extLst/>
          </a:blip>
          <a:stretch>
            <a:fillRect/>
          </a:stretch>
        </p:blipFill>
        <p:spPr>
          <a:xfrm>
            <a:off x="9677544" y="1736350"/>
            <a:ext cx="367050" cy="356319"/>
          </a:xfrm>
          <a:prstGeom prst="rect">
            <a:avLst/>
          </a:prstGeom>
          <a:ln w="12700">
            <a:miter lim="400000"/>
          </a:ln>
        </p:spPr>
      </p:pic>
      <p:sp>
        <p:nvSpPr>
          <p:cNvPr id="644" name="CaixaDeTexto 13"/>
          <p:cNvSpPr txBox="1"/>
          <p:nvPr/>
        </p:nvSpPr>
        <p:spPr>
          <a:xfrm>
            <a:off x="10143033" y="1775124"/>
            <a:ext cx="1164625" cy="2807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Monitoração</a:t>
            </a:r>
          </a:p>
        </p:txBody>
      </p:sp>
      <p:pic>
        <p:nvPicPr>
          <p:cNvPr id="645" name="Gráfico 6104" descr="Gráfico 6104"/>
          <p:cNvPicPr>
            <a:picLocks noChangeAspect="1"/>
          </p:cNvPicPr>
          <p:nvPr/>
        </p:nvPicPr>
        <p:blipFill>
          <a:blip r:embed="rId5">
            <a:extLst/>
          </a:blip>
          <a:stretch>
            <a:fillRect/>
          </a:stretch>
        </p:blipFill>
        <p:spPr>
          <a:xfrm>
            <a:off x="5411070" y="1725620"/>
            <a:ext cx="463641" cy="463641"/>
          </a:xfrm>
          <a:prstGeom prst="rect">
            <a:avLst/>
          </a:prstGeom>
          <a:ln w="12700">
            <a:miter lim="400000"/>
          </a:ln>
        </p:spPr>
      </p:pic>
      <p:pic>
        <p:nvPicPr>
          <p:cNvPr id="646" name="Gráfico 6092" descr="Gráfico 6092"/>
          <p:cNvPicPr>
            <a:picLocks noChangeAspect="1"/>
          </p:cNvPicPr>
          <p:nvPr/>
        </p:nvPicPr>
        <p:blipFill>
          <a:blip r:embed="rId6">
            <a:extLst/>
          </a:blip>
          <a:stretch>
            <a:fillRect/>
          </a:stretch>
        </p:blipFill>
        <p:spPr>
          <a:xfrm>
            <a:off x="7605728" y="1757815"/>
            <a:ext cx="356318" cy="356318"/>
          </a:xfrm>
          <a:prstGeom prst="rect">
            <a:avLst/>
          </a:prstGeom>
          <a:ln w="12700">
            <a:miter lim="400000"/>
          </a:ln>
        </p:spPr>
      </p:pic>
      <p:sp>
        <p:nvSpPr>
          <p:cNvPr id="647" name="Retângulo: Cantos Arredondados 50"/>
          <p:cNvSpPr/>
          <p:nvPr/>
        </p:nvSpPr>
        <p:spPr>
          <a:xfrm>
            <a:off x="781383" y="2236749"/>
            <a:ext cx="2049887" cy="901522"/>
          </a:xfrm>
          <a:prstGeom prst="roundRect">
            <a:avLst>
              <a:gd name="adj" fmla="val 16667"/>
            </a:avLst>
          </a:prstGeom>
          <a:solidFill>
            <a:srgbClr val="DEEBF7"/>
          </a:solidFill>
          <a:ln w="12700">
            <a:miter lim="400000"/>
          </a:ln>
        </p:spPr>
        <p:txBody>
          <a:bodyPr lIns="45719" rIns="45719" anchor="ctr"/>
          <a:lstStyle/>
          <a:p>
            <a:pPr algn="ctr">
              <a:defRPr sz="1400"/>
            </a:pPr>
          </a:p>
        </p:txBody>
      </p:sp>
      <p:sp>
        <p:nvSpPr>
          <p:cNvPr id="648" name="CaixaDeTexto 17"/>
          <p:cNvSpPr txBox="1"/>
          <p:nvPr/>
        </p:nvSpPr>
        <p:spPr>
          <a:xfrm>
            <a:off x="907463" y="2429800"/>
            <a:ext cx="2233197"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400"/>
            </a:pPr>
            <a:r>
              <a:t>Requisitos</a:t>
            </a:r>
          </a:p>
          <a:p>
            <a:pPr marL="285750" indent="-285750">
              <a:buSzPct val="100000"/>
              <a:buFont typeface="Arial"/>
              <a:buChar char="•"/>
              <a:defRPr sz="1400"/>
            </a:pPr>
            <a:r>
              <a:t>Planejar tarefas</a:t>
            </a:r>
          </a:p>
        </p:txBody>
      </p:sp>
      <p:sp>
        <p:nvSpPr>
          <p:cNvPr id="649" name="Retângulo: Cantos Arredondados 52"/>
          <p:cNvSpPr/>
          <p:nvPr/>
        </p:nvSpPr>
        <p:spPr>
          <a:xfrm>
            <a:off x="2884933" y="2236749"/>
            <a:ext cx="2049886" cy="901522"/>
          </a:xfrm>
          <a:prstGeom prst="roundRect">
            <a:avLst>
              <a:gd name="adj" fmla="val 16667"/>
            </a:avLst>
          </a:prstGeom>
          <a:solidFill>
            <a:srgbClr val="FBE5D6"/>
          </a:solidFill>
          <a:ln w="12700">
            <a:solidFill>
              <a:srgbClr val="FBE5D6"/>
            </a:solidFill>
            <a:miter/>
          </a:ln>
        </p:spPr>
        <p:txBody>
          <a:bodyPr lIns="45719" rIns="45719" anchor="ctr"/>
          <a:lstStyle/>
          <a:p>
            <a:pPr algn="ctr">
              <a:defRPr sz="1400"/>
            </a:pPr>
          </a:p>
        </p:txBody>
      </p:sp>
      <p:sp>
        <p:nvSpPr>
          <p:cNvPr id="650" name="CaixaDeTexto 19"/>
          <p:cNvSpPr txBox="1"/>
          <p:nvPr/>
        </p:nvSpPr>
        <p:spPr>
          <a:xfrm>
            <a:off x="3225660" y="2429800"/>
            <a:ext cx="1449733"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400"/>
            </a:pPr>
            <a:r>
              <a:t>Codificação</a:t>
            </a:r>
          </a:p>
          <a:p>
            <a:pPr marL="285750" indent="-285750">
              <a:buSzPct val="100000"/>
              <a:buFont typeface="Arial"/>
              <a:buChar char="•"/>
              <a:defRPr sz="1400"/>
            </a:pPr>
            <a:r>
              <a:t>Commits</a:t>
            </a:r>
          </a:p>
        </p:txBody>
      </p:sp>
      <p:sp>
        <p:nvSpPr>
          <p:cNvPr id="651" name="Retângulo: Cantos Arredondados 54"/>
          <p:cNvSpPr/>
          <p:nvPr/>
        </p:nvSpPr>
        <p:spPr>
          <a:xfrm>
            <a:off x="5017236" y="2236749"/>
            <a:ext cx="2049886" cy="1203446"/>
          </a:xfrm>
          <a:prstGeom prst="roundRect">
            <a:avLst>
              <a:gd name="adj" fmla="val 16667"/>
            </a:avLst>
          </a:prstGeom>
          <a:solidFill>
            <a:srgbClr val="E7E6E6"/>
          </a:solidFill>
          <a:ln w="12700">
            <a:miter lim="400000"/>
          </a:ln>
        </p:spPr>
        <p:txBody>
          <a:bodyPr lIns="45719" rIns="45719" anchor="ctr"/>
          <a:lstStyle/>
          <a:p>
            <a:pPr algn="ctr">
              <a:defRPr sz="1400"/>
            </a:pPr>
          </a:p>
        </p:txBody>
      </p:sp>
      <p:sp>
        <p:nvSpPr>
          <p:cNvPr id="652" name="CaixaDeTexto 21"/>
          <p:cNvSpPr txBox="1"/>
          <p:nvPr/>
        </p:nvSpPr>
        <p:spPr>
          <a:xfrm>
            <a:off x="5136027" y="2429800"/>
            <a:ext cx="1868295" cy="9666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400"/>
            </a:pPr>
            <a:r>
              <a:t>Code Review</a:t>
            </a:r>
          </a:p>
          <a:p>
            <a:pPr marL="285750" indent="-285750">
              <a:buSzPct val="100000"/>
              <a:buFont typeface="Arial"/>
              <a:buChar char="•"/>
              <a:defRPr sz="1400"/>
            </a:pPr>
            <a:r>
              <a:t>Testes automatizados</a:t>
            </a:r>
          </a:p>
          <a:p>
            <a:pPr marL="285750" indent="-285750">
              <a:buSzPct val="100000"/>
              <a:buFont typeface="Arial"/>
              <a:buChar char="•"/>
              <a:defRPr sz="1400"/>
            </a:pPr>
            <a:r>
              <a:t>Cobertura de testes</a:t>
            </a:r>
          </a:p>
        </p:txBody>
      </p:sp>
      <p:grpSp>
        <p:nvGrpSpPr>
          <p:cNvPr id="655" name="Seta: Curva para Baixo 56"/>
          <p:cNvGrpSpPr/>
          <p:nvPr/>
        </p:nvGrpSpPr>
        <p:grpSpPr>
          <a:xfrm>
            <a:off x="3883976" y="603629"/>
            <a:ext cx="2234141" cy="933719"/>
            <a:chOff x="0" y="0"/>
            <a:chExt cx="2234140" cy="933717"/>
          </a:xfrm>
        </p:grpSpPr>
        <p:sp>
          <p:nvSpPr>
            <p:cNvPr id="653" name="Forma"/>
            <p:cNvSpPr/>
            <p:nvPr/>
          </p:nvSpPr>
          <p:spPr>
            <a:xfrm flipH="1">
              <a:off x="0" y="0"/>
              <a:ext cx="2234141" cy="933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37" y="21600"/>
                  </a:moveTo>
                  <a:lnTo>
                    <a:pt x="17086" y="16200"/>
                  </a:lnTo>
                  <a:lnTo>
                    <a:pt x="18215" y="16200"/>
                  </a:lnTo>
                  <a:lnTo>
                    <a:pt x="18215" y="16200"/>
                  </a:lnTo>
                  <a:cubicBezTo>
                    <a:pt x="17160" y="6663"/>
                    <a:pt x="13474" y="0"/>
                    <a:pt x="9254" y="0"/>
                  </a:cubicBezTo>
                  <a:lnTo>
                    <a:pt x="11511" y="0"/>
                  </a:lnTo>
                  <a:cubicBezTo>
                    <a:pt x="15731" y="0"/>
                    <a:pt x="19417" y="6663"/>
                    <a:pt x="20472" y="16200"/>
                  </a:cubicBezTo>
                  <a:lnTo>
                    <a:pt x="21600" y="16200"/>
                  </a:lnTo>
                  <a:close/>
                  <a:moveTo>
                    <a:pt x="10383" y="161"/>
                  </a:moveTo>
                  <a:lnTo>
                    <a:pt x="10383" y="161"/>
                  </a:lnTo>
                  <a:cubicBezTo>
                    <a:pt x="5743" y="1492"/>
                    <a:pt x="2257" y="10689"/>
                    <a:pt x="2257" y="21600"/>
                  </a:cubicBezTo>
                  <a:lnTo>
                    <a:pt x="0" y="21600"/>
                  </a:lnTo>
                  <a:cubicBezTo>
                    <a:pt x="0" y="9671"/>
                    <a:pt x="4143" y="0"/>
                    <a:pt x="9254" y="0"/>
                  </a:cubicBezTo>
                  <a:cubicBezTo>
                    <a:pt x="9632" y="0"/>
                    <a:pt x="10008" y="54"/>
                    <a:pt x="10383" y="161"/>
                  </a:cubicBezTo>
                  <a:close/>
                </a:path>
              </a:pathLst>
            </a:custGeom>
            <a:solidFill>
              <a:srgbClr val="D0CECE"/>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sp>
          <p:nvSpPr>
            <p:cNvPr id="654" name="Forma"/>
            <p:cNvSpPr/>
            <p:nvPr/>
          </p:nvSpPr>
          <p:spPr>
            <a:xfrm flipH="1">
              <a:off x="1160229" y="0"/>
              <a:ext cx="1073912" cy="933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1"/>
                  </a:moveTo>
                  <a:lnTo>
                    <a:pt x="21600" y="161"/>
                  </a:lnTo>
                  <a:cubicBezTo>
                    <a:pt x="11948" y="1492"/>
                    <a:pt x="4695" y="10689"/>
                    <a:pt x="4695" y="21600"/>
                  </a:cubicBezTo>
                  <a:lnTo>
                    <a:pt x="0" y="21600"/>
                  </a:lnTo>
                  <a:cubicBezTo>
                    <a:pt x="0" y="9671"/>
                    <a:pt x="8620" y="0"/>
                    <a:pt x="19252" y="0"/>
                  </a:cubicBezTo>
                  <a:cubicBezTo>
                    <a:pt x="20037" y="0"/>
                    <a:pt x="20821" y="54"/>
                    <a:pt x="21600" y="161"/>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p>
          </p:txBody>
        </p:sp>
      </p:grpSp>
      <p:sp>
        <p:nvSpPr>
          <p:cNvPr id="656" name="CaixaDeTexto 23"/>
          <p:cNvSpPr txBox="1"/>
          <p:nvPr/>
        </p:nvSpPr>
        <p:spPr>
          <a:xfrm>
            <a:off x="4524281" y="916533"/>
            <a:ext cx="1020438" cy="2807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Refatoração</a:t>
            </a:r>
          </a:p>
        </p:txBody>
      </p:sp>
      <p:sp>
        <p:nvSpPr>
          <p:cNvPr id="657" name="Retângulo: Cantos Arredondados 58"/>
          <p:cNvSpPr/>
          <p:nvPr/>
        </p:nvSpPr>
        <p:spPr>
          <a:xfrm>
            <a:off x="7149540" y="3678687"/>
            <a:ext cx="2049887" cy="901522"/>
          </a:xfrm>
          <a:prstGeom prst="roundRect">
            <a:avLst>
              <a:gd name="adj" fmla="val 16667"/>
            </a:avLst>
          </a:prstGeom>
          <a:solidFill>
            <a:srgbClr val="A9D18E"/>
          </a:solidFill>
          <a:ln w="12700">
            <a:solidFill>
              <a:schemeClr val="accent6"/>
            </a:solidFill>
            <a:miter/>
          </a:ln>
        </p:spPr>
        <p:txBody>
          <a:bodyPr lIns="45719" rIns="45719" anchor="ctr"/>
          <a:lstStyle/>
          <a:p>
            <a:pPr algn="ctr">
              <a:defRPr sz="1400"/>
            </a:pPr>
          </a:p>
        </p:txBody>
      </p:sp>
      <p:sp>
        <p:nvSpPr>
          <p:cNvPr id="658" name="CaixaDeTexto 25"/>
          <p:cNvSpPr txBox="1"/>
          <p:nvPr/>
        </p:nvSpPr>
        <p:spPr>
          <a:xfrm>
            <a:off x="7297085" y="3871738"/>
            <a:ext cx="1868295"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sz="1400"/>
            </a:lvl1pPr>
          </a:lstStyle>
          <a:p>
            <a:pPr/>
            <a:r>
              <a:t>CD- Entrega Contínua</a:t>
            </a:r>
          </a:p>
        </p:txBody>
      </p:sp>
      <p:pic>
        <p:nvPicPr>
          <p:cNvPr id="659" name="Imagem 60" descr="Imagem 60"/>
          <p:cNvPicPr>
            <a:picLocks noChangeAspect="1"/>
          </p:cNvPicPr>
          <p:nvPr/>
        </p:nvPicPr>
        <p:blipFill>
          <a:blip r:embed="rId7">
            <a:extLst/>
          </a:blip>
          <a:stretch>
            <a:fillRect/>
          </a:stretch>
        </p:blipFill>
        <p:spPr>
          <a:xfrm>
            <a:off x="995733" y="3251624"/>
            <a:ext cx="1466046" cy="577688"/>
          </a:xfrm>
          <a:prstGeom prst="rect">
            <a:avLst/>
          </a:prstGeom>
          <a:ln w="12700">
            <a:miter lim="400000"/>
          </a:ln>
        </p:spPr>
      </p:pic>
      <p:pic>
        <p:nvPicPr>
          <p:cNvPr id="660" name="Imagem 61" descr="Imagem 61"/>
          <p:cNvPicPr>
            <a:picLocks noChangeAspect="1"/>
          </p:cNvPicPr>
          <p:nvPr/>
        </p:nvPicPr>
        <p:blipFill>
          <a:blip r:embed="rId8">
            <a:extLst/>
          </a:blip>
          <a:stretch>
            <a:fillRect/>
          </a:stretch>
        </p:blipFill>
        <p:spPr>
          <a:xfrm>
            <a:off x="3401967" y="3249964"/>
            <a:ext cx="1090412" cy="581010"/>
          </a:xfrm>
          <a:prstGeom prst="rect">
            <a:avLst/>
          </a:prstGeom>
          <a:ln w="12700">
            <a:miter lim="400000"/>
          </a:ln>
        </p:spPr>
      </p:pic>
      <p:pic>
        <p:nvPicPr>
          <p:cNvPr id="661" name="Imagem 62" descr="Imagem 62"/>
          <p:cNvPicPr>
            <a:picLocks noChangeAspect="1"/>
          </p:cNvPicPr>
          <p:nvPr/>
        </p:nvPicPr>
        <p:blipFill>
          <a:blip r:embed="rId9">
            <a:extLst/>
          </a:blip>
          <a:stretch>
            <a:fillRect/>
          </a:stretch>
        </p:blipFill>
        <p:spPr>
          <a:xfrm>
            <a:off x="3324662" y="4007106"/>
            <a:ext cx="1337259" cy="397542"/>
          </a:xfrm>
          <a:prstGeom prst="rect">
            <a:avLst/>
          </a:prstGeom>
          <a:ln w="12700">
            <a:miter lim="400000"/>
          </a:ln>
        </p:spPr>
      </p:pic>
      <p:pic>
        <p:nvPicPr>
          <p:cNvPr id="662" name="Imagem 63" descr="Imagem 63"/>
          <p:cNvPicPr>
            <a:picLocks noChangeAspect="1"/>
          </p:cNvPicPr>
          <p:nvPr/>
        </p:nvPicPr>
        <p:blipFill>
          <a:blip r:embed="rId10">
            <a:extLst/>
          </a:blip>
          <a:stretch>
            <a:fillRect/>
          </a:stretch>
        </p:blipFill>
        <p:spPr>
          <a:xfrm>
            <a:off x="5086953" y="3564423"/>
            <a:ext cx="1959736" cy="702750"/>
          </a:xfrm>
          <a:prstGeom prst="rect">
            <a:avLst/>
          </a:prstGeom>
          <a:ln w="12700">
            <a:miter lim="400000"/>
          </a:ln>
        </p:spPr>
      </p:pic>
      <p:pic>
        <p:nvPicPr>
          <p:cNvPr id="663" name="Imagem 64" descr="Imagem 64"/>
          <p:cNvPicPr>
            <a:picLocks noChangeAspect="1"/>
          </p:cNvPicPr>
          <p:nvPr/>
        </p:nvPicPr>
        <p:blipFill>
          <a:blip r:embed="rId11">
            <a:extLst/>
          </a:blip>
          <a:stretch>
            <a:fillRect/>
          </a:stretch>
        </p:blipFill>
        <p:spPr>
          <a:xfrm>
            <a:off x="7878580" y="5057671"/>
            <a:ext cx="627435" cy="581750"/>
          </a:xfrm>
          <a:prstGeom prst="rect">
            <a:avLst/>
          </a:prstGeom>
          <a:ln w="12700">
            <a:miter lim="400000"/>
          </a:ln>
        </p:spPr>
      </p:pic>
      <p:pic>
        <p:nvPicPr>
          <p:cNvPr id="664" name="Imagem 3" descr="Imagem 3"/>
          <p:cNvPicPr>
            <a:picLocks noChangeAspect="1"/>
          </p:cNvPicPr>
          <p:nvPr/>
        </p:nvPicPr>
        <p:blipFill>
          <a:blip r:embed="rId12">
            <a:extLst/>
          </a:blip>
          <a:stretch>
            <a:fillRect/>
          </a:stretch>
        </p:blipFill>
        <p:spPr>
          <a:xfrm>
            <a:off x="5168710" y="4326132"/>
            <a:ext cx="1451115" cy="262599"/>
          </a:xfrm>
          <a:prstGeom prst="rect">
            <a:avLst/>
          </a:prstGeom>
          <a:ln w="12700">
            <a:miter lim="400000"/>
          </a:ln>
        </p:spPr>
      </p:pic>
      <p:pic>
        <p:nvPicPr>
          <p:cNvPr id="665" name="Imagem 4" descr="Imagem 4"/>
          <p:cNvPicPr>
            <a:picLocks noChangeAspect="1"/>
          </p:cNvPicPr>
          <p:nvPr/>
        </p:nvPicPr>
        <p:blipFill>
          <a:blip r:embed="rId13">
            <a:extLst/>
          </a:blip>
          <a:stretch>
            <a:fillRect/>
          </a:stretch>
        </p:blipFill>
        <p:spPr>
          <a:xfrm>
            <a:off x="3313043" y="4638738"/>
            <a:ext cx="1351722" cy="196636"/>
          </a:xfrm>
          <a:prstGeom prst="rect">
            <a:avLst/>
          </a:prstGeom>
          <a:ln w="12700">
            <a:miter lim="400000"/>
          </a:ln>
        </p:spPr>
      </p:pic>
      <p:sp>
        <p:nvSpPr>
          <p:cNvPr id="666" name="Espaço Reservado para Número de Slide 4"/>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7" name="Retângulo: Cantos Arredondados 65"/>
          <p:cNvSpPr/>
          <p:nvPr/>
        </p:nvSpPr>
        <p:spPr>
          <a:xfrm>
            <a:off x="9270310" y="2236748"/>
            <a:ext cx="2049887" cy="901522"/>
          </a:xfrm>
          <a:prstGeom prst="roundRect">
            <a:avLst>
              <a:gd name="adj" fmla="val 16667"/>
            </a:avLst>
          </a:prstGeom>
          <a:solidFill>
            <a:srgbClr val="D4B8FF"/>
          </a:solidFill>
          <a:ln w="12700">
            <a:miter lim="400000"/>
          </a:ln>
        </p:spPr>
        <p:txBody>
          <a:bodyPr lIns="45719" rIns="45719" anchor="ctr"/>
          <a:lstStyle/>
          <a:p>
            <a:pPr algn="ctr">
              <a:defRPr sz="1400"/>
            </a:pPr>
          </a:p>
        </p:txBody>
      </p:sp>
      <p:sp>
        <p:nvSpPr>
          <p:cNvPr id="668" name="CaixaDeTexto 25"/>
          <p:cNvSpPr txBox="1"/>
          <p:nvPr/>
        </p:nvSpPr>
        <p:spPr>
          <a:xfrm>
            <a:off x="9417855" y="2429799"/>
            <a:ext cx="1868295"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400"/>
            </a:pPr>
            <a:r>
              <a:t>Desempenho</a:t>
            </a:r>
          </a:p>
          <a:p>
            <a:pPr marL="285750" indent="-285750">
              <a:buSzPct val="100000"/>
              <a:buFont typeface="Arial"/>
              <a:buChar char="•"/>
              <a:defRPr sz="1400"/>
            </a:pPr>
            <a:r>
              <a:t>Métricas e Alertas</a:t>
            </a:r>
          </a:p>
        </p:txBody>
      </p:sp>
      <p:pic>
        <p:nvPicPr>
          <p:cNvPr id="669" name="Imagem 6" descr="Imagem 6"/>
          <p:cNvPicPr>
            <a:picLocks noChangeAspect="1"/>
          </p:cNvPicPr>
          <p:nvPr/>
        </p:nvPicPr>
        <p:blipFill>
          <a:blip r:embed="rId14">
            <a:extLst/>
          </a:blip>
          <a:stretch>
            <a:fillRect/>
          </a:stretch>
        </p:blipFill>
        <p:spPr>
          <a:xfrm>
            <a:off x="9681048" y="3768968"/>
            <a:ext cx="1371601" cy="633048"/>
          </a:xfrm>
          <a:prstGeom prst="rect">
            <a:avLst/>
          </a:prstGeom>
          <a:ln w="12700">
            <a:miter lim="400000"/>
          </a:ln>
        </p:spPr>
      </p:pic>
      <p:pic>
        <p:nvPicPr>
          <p:cNvPr id="670" name="Imagem 7" descr="Imagem 7"/>
          <p:cNvPicPr>
            <a:picLocks noChangeAspect="1"/>
          </p:cNvPicPr>
          <p:nvPr/>
        </p:nvPicPr>
        <p:blipFill>
          <a:blip r:embed="rId15">
            <a:extLst/>
          </a:blip>
          <a:stretch>
            <a:fillRect/>
          </a:stretch>
        </p:blipFill>
        <p:spPr>
          <a:xfrm>
            <a:off x="7501663" y="4710827"/>
            <a:ext cx="1383325" cy="238163"/>
          </a:xfrm>
          <a:prstGeom prst="rect">
            <a:avLst/>
          </a:prstGeom>
          <a:ln w="12700">
            <a:miter lim="400000"/>
          </a:ln>
        </p:spPr>
      </p:pic>
      <p:sp>
        <p:nvSpPr>
          <p:cNvPr id="671" name="Retângulo: Cantos Arredondados 68"/>
          <p:cNvSpPr/>
          <p:nvPr/>
        </p:nvSpPr>
        <p:spPr>
          <a:xfrm>
            <a:off x="7149538" y="2213303"/>
            <a:ext cx="2049887" cy="901522"/>
          </a:xfrm>
          <a:prstGeom prst="roundRect">
            <a:avLst>
              <a:gd name="adj" fmla="val 16667"/>
            </a:avLst>
          </a:prstGeom>
          <a:solidFill>
            <a:srgbClr val="C5E0B4"/>
          </a:solidFill>
          <a:ln w="12700">
            <a:miter lim="400000"/>
          </a:ln>
        </p:spPr>
        <p:txBody>
          <a:bodyPr lIns="45719" rIns="45719" anchor="ctr"/>
          <a:lstStyle/>
          <a:p>
            <a:pPr algn="ctr">
              <a:defRPr sz="1400"/>
            </a:pPr>
          </a:p>
        </p:txBody>
      </p:sp>
      <p:sp>
        <p:nvSpPr>
          <p:cNvPr id="672" name="CaixaDeTexto 25"/>
          <p:cNvSpPr txBox="1"/>
          <p:nvPr/>
        </p:nvSpPr>
        <p:spPr>
          <a:xfrm>
            <a:off x="7297085" y="2406354"/>
            <a:ext cx="1868295"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sz="1400"/>
            </a:lvl1pPr>
          </a:lstStyle>
          <a:p>
            <a:pPr/>
            <a:r>
              <a:t>CI – Integração Contínua</a:t>
            </a:r>
          </a:p>
        </p:txBody>
      </p:sp>
      <p:pic>
        <p:nvPicPr>
          <p:cNvPr id="673" name="Imagem 8" descr="Imagem 8"/>
          <p:cNvPicPr>
            <a:picLocks noChangeAspect="1"/>
          </p:cNvPicPr>
          <p:nvPr/>
        </p:nvPicPr>
        <p:blipFill>
          <a:blip r:embed="rId16">
            <a:extLst/>
          </a:blip>
          <a:srcRect l="1231" t="15385" r="167" b="19153"/>
          <a:stretch>
            <a:fillRect/>
          </a:stretch>
        </p:blipFill>
        <p:spPr>
          <a:xfrm>
            <a:off x="7500256" y="3176953"/>
            <a:ext cx="1251169" cy="417240"/>
          </a:xfrm>
          <a:prstGeom prst="rect">
            <a:avLst/>
          </a:prstGeom>
          <a:ln w="12700">
            <a:miter lim="400000"/>
          </a:ln>
        </p:spPr>
      </p:pic>
      <p:pic>
        <p:nvPicPr>
          <p:cNvPr id="674" name="Imagem 9" descr="Imagem 9"/>
          <p:cNvPicPr>
            <a:picLocks noChangeAspect="1"/>
          </p:cNvPicPr>
          <p:nvPr/>
        </p:nvPicPr>
        <p:blipFill>
          <a:blip r:embed="rId17">
            <a:extLst/>
          </a:blip>
          <a:stretch>
            <a:fillRect/>
          </a:stretch>
        </p:blipFill>
        <p:spPr>
          <a:xfrm>
            <a:off x="9458311" y="3344007"/>
            <a:ext cx="1664679" cy="41617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14141"/>
        </a:solidFill>
      </p:bgPr>
    </p:bg>
    <p:spTree>
      <p:nvGrpSpPr>
        <p:cNvPr id="1" name=""/>
        <p:cNvGrpSpPr/>
        <p:nvPr/>
      </p:nvGrpSpPr>
      <p:grpSpPr>
        <a:xfrm>
          <a:off x="0" y="0"/>
          <a:ext cx="0" cy="0"/>
          <a:chOff x="0" y="0"/>
          <a:chExt cx="0" cy="0"/>
        </a:xfrm>
      </p:grpSpPr>
      <p:sp>
        <p:nvSpPr>
          <p:cNvPr id="678" name="Título 1"/>
          <p:cNvSpPr txBox="1"/>
          <p:nvPr>
            <p:ph type="title"/>
          </p:nvPr>
        </p:nvSpPr>
        <p:spPr>
          <a:xfrm>
            <a:off x="264222" y="1472183"/>
            <a:ext cx="3767330" cy="4581145"/>
          </a:xfrm>
          <a:prstGeom prst="rect">
            <a:avLst/>
          </a:prstGeom>
        </p:spPr>
        <p:txBody>
          <a:bodyPr anchor="t"/>
          <a:lstStyle>
            <a:lvl1pPr>
              <a:defRPr sz="5400"/>
            </a:lvl1pPr>
          </a:lstStyle>
          <a:p>
            <a:pPr/>
            <a:r>
              <a:t>Referências</a:t>
            </a:r>
          </a:p>
        </p:txBody>
      </p:sp>
      <p:sp>
        <p:nvSpPr>
          <p:cNvPr id="679" name="Espaço Reservado para Conteúdo 2"/>
          <p:cNvSpPr txBox="1"/>
          <p:nvPr>
            <p:ph type="body" sz="half" idx="1"/>
          </p:nvPr>
        </p:nvSpPr>
        <p:spPr>
          <a:xfrm>
            <a:off x="4265612" y="1472183"/>
            <a:ext cx="7136956" cy="4581145"/>
          </a:xfrm>
          <a:prstGeom prst="rect">
            <a:avLst/>
          </a:prstGeom>
        </p:spPr>
        <p:txBody>
          <a:bodyPr/>
          <a:lstStyle/>
          <a:p>
            <a:pPr marL="219455" indent="-219455" defTabSz="877823">
              <a:spcBef>
                <a:spcPts val="900"/>
              </a:spcBef>
              <a:defRPr b="1" sz="1440">
                <a:latin typeface="Lucida Grande"/>
                <a:ea typeface="Lucida Grande"/>
                <a:cs typeface="Lucida Grande"/>
                <a:sym typeface="Lucida Grande"/>
              </a:defRPr>
            </a:pPr>
            <a:r>
              <a:t>Compreendendo os papéis no DevOps e aprimorando suas habilidades</a:t>
            </a:r>
            <a:br/>
            <a:r>
              <a:t>- </a:t>
            </a:r>
            <a:r>
              <a:rPr u="sng">
                <a:solidFill>
                  <a:srgbClr val="0563C1"/>
                </a:solidFill>
                <a:uFill>
                  <a:solidFill>
                    <a:srgbClr val="0563C1"/>
                  </a:solidFill>
                </a:uFill>
                <a:hlinkClick r:id="rId2" invalidUrl="" action="" tgtFrame="" tooltip="" history="1" highlightClick="0" endSnd="0"/>
              </a:rPr>
              <a:t>https://www.devopsuniversity.org/understanding-the-roles-in-devops/</a:t>
            </a:r>
          </a:p>
          <a:p>
            <a:pPr marL="219455" indent="-219455" defTabSz="877823">
              <a:spcBef>
                <a:spcPts val="900"/>
              </a:spcBef>
              <a:defRPr b="1" sz="1440">
                <a:latin typeface="Lucida Grande"/>
                <a:ea typeface="Lucida Grande"/>
                <a:cs typeface="Lucida Grande"/>
                <a:sym typeface="Lucida Grande"/>
              </a:defRPr>
            </a:pPr>
          </a:p>
          <a:p>
            <a:pPr marL="219455" indent="-219455" defTabSz="877823">
              <a:spcBef>
                <a:spcPts val="900"/>
              </a:spcBef>
              <a:defRPr b="1" sz="1440">
                <a:latin typeface="Lucida Grande"/>
                <a:ea typeface="Lucida Grande"/>
                <a:cs typeface="Lucida Grande"/>
                <a:sym typeface="Lucida Grande"/>
              </a:defRPr>
            </a:pPr>
            <a:r>
              <a:t>Visualizing the DevOps Team Structure: Roles and Responsibilities- </a:t>
            </a:r>
            <a:r>
              <a:rPr u="sng">
                <a:solidFill>
                  <a:srgbClr val="0563C1"/>
                </a:solidFill>
                <a:uFill>
                  <a:solidFill>
                    <a:srgbClr val="0563C1"/>
                  </a:solidFill>
                </a:uFill>
                <a:hlinkClick r:id="rId3" invalidUrl="" action="" tgtFrame="" tooltip="" history="1" highlightClick="0" endSnd="0"/>
              </a:rPr>
              <a:t>https://www.upwork.com/resources/visualizing-devops-team-structure-roles-responsibilities</a:t>
            </a:r>
          </a:p>
          <a:p>
            <a:pPr marL="219455" indent="-219455" defTabSz="877823">
              <a:spcBef>
                <a:spcPts val="900"/>
              </a:spcBef>
              <a:defRPr b="1" sz="1440">
                <a:latin typeface="Lucida Grande"/>
                <a:ea typeface="Lucida Grande"/>
                <a:cs typeface="Lucida Grande"/>
                <a:sym typeface="Lucida Grande"/>
              </a:defRPr>
            </a:pPr>
          </a:p>
          <a:p>
            <a:pPr marL="219455" indent="-219455" defTabSz="877823">
              <a:spcBef>
                <a:spcPts val="900"/>
              </a:spcBef>
              <a:defRPr b="1" sz="1440">
                <a:latin typeface="Lucida Grande"/>
                <a:ea typeface="Lucida Grande"/>
                <a:cs typeface="Lucida Grande"/>
                <a:sym typeface="Lucida Grande"/>
              </a:defRPr>
            </a:pPr>
            <a:r>
              <a:t>Um resumo das estruturas organizacionais em busca da entrega contínua- </a:t>
            </a:r>
            <a:r>
              <a:rPr u="sng">
                <a:solidFill>
                  <a:srgbClr val="0563C1"/>
                </a:solidFill>
                <a:uFill>
                  <a:solidFill>
                    <a:srgbClr val="0563C1"/>
                  </a:solidFill>
                </a:uFill>
                <a:hlinkClick r:id="rId4" invalidUrl="" action="" tgtFrame="" tooltip="" history="1" highlightClick="0" endSnd="0"/>
              </a:rPr>
              <a:t>http://ccsl.ime.usp.br/devops/2021-06-20/resumo-estruturas.html</a:t>
            </a:r>
          </a:p>
          <a:p>
            <a:pPr marL="219455" indent="-219455" defTabSz="877823">
              <a:spcBef>
                <a:spcPts val="900"/>
              </a:spcBef>
              <a:defRPr b="1" sz="1440">
                <a:latin typeface="Lucida Grande"/>
                <a:ea typeface="Lucida Grande"/>
                <a:cs typeface="Lucida Grande"/>
                <a:sym typeface="Lucida Grande"/>
              </a:defRPr>
            </a:pPr>
          </a:p>
          <a:p>
            <a:pPr marL="219455" indent="-219455" defTabSz="877823">
              <a:spcBef>
                <a:spcPts val="900"/>
              </a:spcBef>
              <a:defRPr b="1" sz="1440">
                <a:latin typeface="Lucida Grande"/>
                <a:ea typeface="Lucida Grande"/>
                <a:cs typeface="Lucida Grande"/>
                <a:sym typeface="Lucida Grande"/>
              </a:defRPr>
            </a:pPr>
            <a:r>
              <a:t>The Organization of Software Teams in the Quest for Continuous Delivery: A Grounded Theory Approach - </a:t>
            </a:r>
            <a:r>
              <a:rPr u="sng">
                <a:solidFill>
                  <a:srgbClr val="0563C1"/>
                </a:solidFill>
                <a:uFill>
                  <a:solidFill>
                    <a:srgbClr val="0563C1"/>
                  </a:solidFill>
                </a:uFill>
                <a:hlinkClick r:id="rId5" invalidUrl="" action="" tgtFrame="" tooltip="" history="1" highlightClick="0" endSnd="0"/>
              </a:rPr>
              <a:t>https://arxiv.org/abs/2008.08652</a:t>
            </a:r>
          </a:p>
          <a:p>
            <a:pPr marL="219455" indent="-219455" defTabSz="877823">
              <a:spcBef>
                <a:spcPts val="900"/>
              </a:spcBef>
              <a:defRPr b="1" sz="1440">
                <a:latin typeface="Lucida Grande"/>
                <a:ea typeface="Lucida Grande"/>
                <a:cs typeface="Lucida Grande"/>
                <a:sym typeface="Lucida Grande"/>
              </a:defRPr>
            </a:pPr>
          </a:p>
          <a:p>
            <a:pPr marL="219455" indent="-219455" defTabSz="877823">
              <a:spcBef>
                <a:spcPts val="900"/>
              </a:spcBef>
              <a:defRPr b="1" sz="1440">
                <a:latin typeface="Lucida Grande"/>
                <a:ea typeface="Lucida Grande"/>
                <a:cs typeface="Lucida Grande"/>
                <a:sym typeface="Lucida Grande"/>
              </a:defRPr>
            </a:pPr>
            <a:r>
              <a:t>DevOps Team Structures: Characterization and Implications  -</a:t>
            </a:r>
            <a:r>
              <a:rPr u="sng">
                <a:solidFill>
                  <a:srgbClr val="0563C1"/>
                </a:solidFill>
                <a:uFill>
                  <a:solidFill>
                    <a:srgbClr val="0563C1"/>
                  </a:solidFill>
                </a:uFill>
                <a:hlinkClick r:id="rId6" invalidUrl="" action="" tgtFrame="" tooltip="" history="1" highlightClick="0" endSnd="0"/>
              </a:rPr>
              <a:t>https://arxiv.org/pdf/2101.02361.pdf</a:t>
            </a:r>
          </a:p>
        </p:txBody>
      </p:sp>
      <p:grpSp>
        <p:nvGrpSpPr>
          <p:cNvPr id="701" name="Group 7"/>
          <p:cNvGrpSpPr/>
          <p:nvPr/>
        </p:nvGrpSpPr>
        <p:grpSpPr>
          <a:xfrm>
            <a:off x="4762" y="-1"/>
            <a:ext cx="12161840" cy="6853240"/>
            <a:chOff x="0" y="0"/>
            <a:chExt cx="12161838" cy="6853238"/>
          </a:xfrm>
        </p:grpSpPr>
        <p:sp>
          <p:nvSpPr>
            <p:cNvPr id="680"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81"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82"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83"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FFFFFF">
                  <a:alpha val="10000"/>
                </a:srgbClr>
              </a:solidFill>
              <a:prstDash val="dash"/>
              <a:miter lim="800000"/>
            </a:ln>
            <a:effectLst/>
          </p:spPr>
          <p:txBody>
            <a:bodyPr wrap="square" lIns="45719" tIns="45719" rIns="45719" bIns="45719" numCol="1" anchor="t">
              <a:noAutofit/>
            </a:bodyPr>
            <a:lstStyle/>
            <a:p>
              <a:pPr>
                <a:defRPr>
                  <a:solidFill>
                    <a:srgbClr val="FFFFFF"/>
                  </a:solidFill>
                </a:defRPr>
              </a:pPr>
            </a:p>
          </p:txBody>
        </p:sp>
        <p:sp>
          <p:nvSpPr>
            <p:cNvPr id="684" name="Freeform 9"/>
            <p:cNvSpPr/>
            <p:nvPr/>
          </p:nvSpPr>
          <p:spPr>
            <a:xfrm>
              <a:off x="11198225" y="9525"/>
              <a:ext cx="963614"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FFFFFF">
                  <a:alpha val="10000"/>
                </a:srgbClr>
              </a:solidFill>
              <a:prstDash val="dash"/>
              <a:miter lim="800000"/>
            </a:ln>
            <a:effectLst/>
          </p:spPr>
          <p:txBody>
            <a:bodyPr wrap="square" lIns="45719" tIns="45719" rIns="45719" bIns="45719" numCol="1" anchor="t">
              <a:noAutofit/>
            </a:bodyPr>
            <a:lstStyle/>
            <a:p>
              <a:pPr>
                <a:defRPr>
                  <a:solidFill>
                    <a:srgbClr val="FFFFFF"/>
                  </a:solidFill>
                </a:defRPr>
              </a:pPr>
            </a:p>
          </p:txBody>
        </p:sp>
        <p:sp>
          <p:nvSpPr>
            <p:cNvPr id="685" name="Freeform 10"/>
            <p:cNvSpPr/>
            <p:nvPr/>
          </p:nvSpPr>
          <p:spPr>
            <a:xfrm>
              <a:off x="10490200" y="5275263"/>
              <a:ext cx="1666876"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FFFFFF">
                  <a:alpha val="10000"/>
                </a:srgbClr>
              </a:solidFill>
              <a:prstDash val="dash"/>
              <a:miter lim="800000"/>
            </a:ln>
            <a:effectLst/>
          </p:spPr>
          <p:txBody>
            <a:bodyPr wrap="square" lIns="45719" tIns="45719" rIns="45719" bIns="45719" numCol="1" anchor="t">
              <a:noAutofit/>
            </a:bodyPr>
            <a:lstStyle/>
            <a:p>
              <a:pPr>
                <a:defRPr>
                  <a:solidFill>
                    <a:srgbClr val="FFFFFF"/>
                  </a:solidFill>
                </a:defRPr>
              </a:pPr>
            </a:p>
          </p:txBody>
        </p:sp>
        <p:sp>
          <p:nvSpPr>
            <p:cNvPr id="686"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87" name="Freeform 12"/>
            <p:cNvSpPr/>
            <p:nvPr/>
          </p:nvSpPr>
          <p:spPr>
            <a:xfrm>
              <a:off x="11496675" y="9525"/>
              <a:ext cx="665164"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88" name="Freeform 13"/>
            <p:cNvSpPr/>
            <p:nvPr/>
          </p:nvSpPr>
          <p:spPr>
            <a:xfrm>
              <a:off x="10636250" y="5408613"/>
              <a:ext cx="1525589"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89" name="Freeform 14"/>
            <p:cNvSpPr/>
            <p:nvPr/>
          </p:nvSpPr>
          <p:spPr>
            <a:xfrm>
              <a:off x="1889105" y="0"/>
              <a:ext cx="2352696"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0" name="Freeform 15"/>
            <p:cNvSpPr/>
            <p:nvPr/>
          </p:nvSpPr>
          <p:spPr>
            <a:xfrm>
              <a:off x="10798175" y="5518150"/>
              <a:ext cx="1363664" cy="132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1"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2"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3"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4"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5" name="Freeform 20"/>
            <p:cNvSpPr/>
            <p:nvPr/>
          </p:nvSpPr>
          <p:spPr>
            <a:xfrm>
              <a:off x="1106121" y="0"/>
              <a:ext cx="2205404"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FFFFFF">
                  <a:alpha val="10000"/>
                </a:srgbClr>
              </a:solidFill>
              <a:prstDash val="dashDot"/>
              <a:miter lim="800000"/>
            </a:ln>
            <a:effectLst/>
          </p:spPr>
          <p:txBody>
            <a:bodyPr wrap="square" lIns="45719" tIns="45719" rIns="45719" bIns="45719" numCol="1" anchor="t">
              <a:noAutofit/>
            </a:bodyPr>
            <a:lstStyle/>
            <a:p>
              <a:pPr>
                <a:defRPr>
                  <a:solidFill>
                    <a:srgbClr val="FFFFFF"/>
                  </a:solidFill>
                </a:defRPr>
              </a:pPr>
            </a:p>
          </p:txBody>
        </p:sp>
        <p:sp>
          <p:nvSpPr>
            <p:cNvPr id="696"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FFFFFF">
                  <a:alpha val="10000"/>
                </a:srgbClr>
              </a:solidFill>
              <a:prstDash val="lgDash"/>
              <a:miter lim="800000"/>
            </a:ln>
            <a:effectLst/>
          </p:spPr>
          <p:txBody>
            <a:bodyPr wrap="square" lIns="45719" tIns="45719" rIns="45719" bIns="45719" numCol="1" anchor="t">
              <a:noAutofit/>
            </a:bodyPr>
            <a:lstStyle/>
            <a:p>
              <a:pPr>
                <a:defRPr>
                  <a:solidFill>
                    <a:srgbClr val="FFFFFF"/>
                  </a:solidFill>
                </a:defRPr>
              </a:pPr>
            </a:p>
          </p:txBody>
        </p:sp>
        <p:sp>
          <p:nvSpPr>
            <p:cNvPr id="697"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8"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699" name="Freeform 24"/>
            <p:cNvSpPr/>
            <p:nvPr/>
          </p:nvSpPr>
          <p:spPr>
            <a:xfrm>
              <a:off x="0" y="6016625"/>
              <a:ext cx="214313" cy="827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00"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grpSp>
      <p:sp>
        <p:nvSpPr>
          <p:cNvPr id="702" name="Isosceles Triangle 30"/>
          <p:cNvSpPr/>
          <p:nvPr/>
        </p:nvSpPr>
        <p:spPr>
          <a:xfrm rot="10800000">
            <a:off x="575225" y="1331697"/>
            <a:ext cx="193250" cy="166595"/>
          </a:xfrm>
          <a:prstGeom prst="triangle">
            <a:avLst/>
          </a:prstGeom>
          <a:solidFill>
            <a:srgbClr val="FFFFFF"/>
          </a:solidFill>
          <a:ln w="12700">
            <a:miter lim="400000"/>
          </a:ln>
        </p:spPr>
        <p:txBody>
          <a:bodyPr lIns="45719" rIns="45719"/>
          <a:lstStyle/>
          <a:p>
            <a:pPr>
              <a:defRPr sz="1600">
                <a:solidFill>
                  <a:srgbClr val="FFFFFF"/>
                </a:solidFill>
              </a:defRPr>
            </a:pPr>
          </a:p>
        </p:txBody>
      </p:sp>
      <p:sp>
        <p:nvSpPr>
          <p:cNvPr id="703"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14141"/>
        </a:solidFill>
      </p:bgPr>
    </p:bg>
    <p:spTree>
      <p:nvGrpSpPr>
        <p:cNvPr id="1" name=""/>
        <p:cNvGrpSpPr/>
        <p:nvPr/>
      </p:nvGrpSpPr>
      <p:grpSpPr>
        <a:xfrm>
          <a:off x="0" y="0"/>
          <a:ext cx="0" cy="0"/>
          <a:chOff x="0" y="0"/>
          <a:chExt cx="0" cy="0"/>
        </a:xfrm>
      </p:grpSpPr>
      <p:sp>
        <p:nvSpPr>
          <p:cNvPr id="705" name="Espaço Reservado para Conteúdo 2"/>
          <p:cNvSpPr txBox="1"/>
          <p:nvPr>
            <p:ph type="body" sz="half" idx="1"/>
          </p:nvPr>
        </p:nvSpPr>
        <p:spPr>
          <a:xfrm>
            <a:off x="3964811" y="1414993"/>
            <a:ext cx="6420614" cy="4581145"/>
          </a:xfrm>
          <a:prstGeom prst="rect">
            <a:avLst/>
          </a:prstGeom>
        </p:spPr>
        <p:txBody>
          <a:bodyPr/>
          <a:lstStyle/>
          <a:p>
            <a:pPr marL="0" indent="0" algn="ctr">
              <a:buSzTx/>
              <a:buNone/>
              <a:defRPr sz="5400"/>
            </a:pPr>
            <a:r>
              <a:t>Perguntas e duvidas?</a:t>
            </a:r>
          </a:p>
          <a:p>
            <a:pPr marL="0" indent="0" algn="ctr">
              <a:buSzTx/>
              <a:buNone/>
              <a:defRPr sz="3600"/>
            </a:pPr>
          </a:p>
          <a:p>
            <a:pPr marL="0" indent="0" algn="ctr">
              <a:buSzTx/>
              <a:buNone/>
              <a:defRPr sz="3600"/>
            </a:pPr>
            <a:r>
              <a:t>A seguir vamos para o Miro!!!</a:t>
            </a:r>
          </a:p>
          <a:p>
            <a:pPr marL="0" indent="0" algn="ctr">
              <a:buSzTx/>
              <a:buNone/>
              <a:defRPr sz="3600"/>
            </a:pPr>
          </a:p>
          <a:p>
            <a:pPr marL="0" indent="0" algn="ctr">
              <a:buSzTx/>
              <a:buNone/>
              <a:defRPr sz="3600"/>
            </a:pPr>
            <a:r>
              <a:t>http://dontpad.com/CW_Grupo3</a:t>
            </a:r>
          </a:p>
        </p:txBody>
      </p:sp>
      <p:grpSp>
        <p:nvGrpSpPr>
          <p:cNvPr id="727" name="Group 7"/>
          <p:cNvGrpSpPr/>
          <p:nvPr/>
        </p:nvGrpSpPr>
        <p:grpSpPr>
          <a:xfrm>
            <a:off x="4762" y="-1"/>
            <a:ext cx="12161840" cy="6853240"/>
            <a:chOff x="0" y="0"/>
            <a:chExt cx="12161838" cy="6853238"/>
          </a:xfrm>
        </p:grpSpPr>
        <p:sp>
          <p:nvSpPr>
            <p:cNvPr id="706" name="Freeform 5"/>
            <p:cNvSpPr/>
            <p:nvPr/>
          </p:nvSpPr>
          <p:spPr>
            <a:xfrm>
              <a:off x="2406230" y="0"/>
              <a:ext cx="2757909" cy="6843713"/>
            </a:xfrm>
            <a:custGeom>
              <a:avLst/>
              <a:gdLst/>
              <a:ahLst/>
              <a:cxnLst>
                <a:cxn ang="0">
                  <a:pos x="wd2" y="hd2"/>
                </a:cxn>
                <a:cxn ang="5400000">
                  <a:pos x="wd2" y="hd2"/>
                </a:cxn>
                <a:cxn ang="10800000">
                  <a:pos x="wd2" y="hd2"/>
                </a:cxn>
                <a:cxn ang="16200000">
                  <a:pos x="wd2" y="hd2"/>
                </a:cxn>
              </a:cxnLst>
              <a:rect l="0" t="0" r="r" b="b"/>
              <a:pathLst>
                <a:path w="15423" h="21600" fill="norm" stroke="1" extrusionOk="0">
                  <a:moveTo>
                    <a:pt x="15423" y="0"/>
                  </a:moveTo>
                  <a:cubicBezTo>
                    <a:pt x="2617" y="3315"/>
                    <a:pt x="-6177" y="15585"/>
                    <a:pt x="538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07" name="Freeform 6"/>
            <p:cNvSpPr/>
            <p:nvPr/>
          </p:nvSpPr>
          <p:spPr>
            <a:xfrm>
              <a:off x="10621962" y="9525"/>
              <a:ext cx="1539876" cy="555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867" y="11815"/>
                    <a:pt x="7133" y="5169"/>
                    <a:pt x="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08" name="Freeform 7"/>
            <p:cNvSpPr/>
            <p:nvPr/>
          </p:nvSpPr>
          <p:spPr>
            <a:xfrm>
              <a:off x="10242550" y="5013325"/>
              <a:ext cx="1919289" cy="1830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806" y="15260"/>
                    <a:pt x="15238" y="7967"/>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09" name="Freeform 8"/>
            <p:cNvSpPr/>
            <p:nvPr/>
          </p:nvSpPr>
          <p:spPr>
            <a:xfrm>
              <a:off x="2159639" y="0"/>
              <a:ext cx="2633024" cy="6843713"/>
            </a:xfrm>
            <a:custGeom>
              <a:avLst/>
              <a:gdLst/>
              <a:ahLst/>
              <a:cxnLst>
                <a:cxn ang="0">
                  <a:pos x="wd2" y="hd2"/>
                </a:cxn>
                <a:cxn ang="5400000">
                  <a:pos x="wd2" y="hd2"/>
                </a:cxn>
                <a:cxn ang="10800000">
                  <a:pos x="wd2" y="hd2"/>
                </a:cxn>
                <a:cxn ang="16200000">
                  <a:pos x="wd2" y="hd2"/>
                </a:cxn>
              </a:cxnLst>
              <a:rect l="0" t="0" r="r" b="b"/>
              <a:pathLst>
                <a:path w="15469" h="21600" fill="norm" stroke="1" extrusionOk="0">
                  <a:moveTo>
                    <a:pt x="15469" y="0"/>
                  </a:moveTo>
                  <a:cubicBezTo>
                    <a:pt x="2576" y="3600"/>
                    <a:pt x="-6131" y="15510"/>
                    <a:pt x="5339" y="21600"/>
                  </a:cubicBezTo>
                </a:path>
              </a:pathLst>
            </a:custGeom>
            <a:noFill/>
            <a:ln w="9525" cap="flat">
              <a:solidFill>
                <a:srgbClr val="FFFFFF">
                  <a:alpha val="10000"/>
                </a:srgbClr>
              </a:solidFill>
              <a:prstDash val="dash"/>
              <a:miter lim="800000"/>
            </a:ln>
            <a:effectLst/>
          </p:spPr>
          <p:txBody>
            <a:bodyPr wrap="square" lIns="45719" tIns="45719" rIns="45719" bIns="45719" numCol="1" anchor="t">
              <a:noAutofit/>
            </a:bodyPr>
            <a:lstStyle/>
            <a:p>
              <a:pPr>
                <a:defRPr>
                  <a:solidFill>
                    <a:srgbClr val="FFFFFF"/>
                  </a:solidFill>
                </a:defRPr>
              </a:pPr>
            </a:p>
          </p:txBody>
        </p:sp>
        <p:sp>
          <p:nvSpPr>
            <p:cNvPr id="710" name="Freeform 9"/>
            <p:cNvSpPr/>
            <p:nvPr/>
          </p:nvSpPr>
          <p:spPr>
            <a:xfrm>
              <a:off x="11198225" y="9525"/>
              <a:ext cx="963614" cy="366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84" y="12904"/>
                    <a:pt x="7235" y="5891"/>
                    <a:pt x="0" y="0"/>
                  </a:cubicBezTo>
                </a:path>
              </a:pathLst>
            </a:custGeom>
            <a:noFill/>
            <a:ln w="9525" cap="flat">
              <a:solidFill>
                <a:srgbClr val="FFFFFF">
                  <a:alpha val="10000"/>
                </a:srgbClr>
              </a:solidFill>
              <a:prstDash val="dash"/>
              <a:miter lim="800000"/>
            </a:ln>
            <a:effectLst/>
          </p:spPr>
          <p:txBody>
            <a:bodyPr wrap="square" lIns="45719" tIns="45719" rIns="45719" bIns="45719" numCol="1" anchor="t">
              <a:noAutofit/>
            </a:bodyPr>
            <a:lstStyle/>
            <a:p>
              <a:pPr>
                <a:defRPr>
                  <a:solidFill>
                    <a:srgbClr val="FFFFFF"/>
                  </a:solidFill>
                </a:defRPr>
              </a:pPr>
            </a:p>
          </p:txBody>
        </p:sp>
        <p:sp>
          <p:nvSpPr>
            <p:cNvPr id="711" name="Freeform 10"/>
            <p:cNvSpPr/>
            <p:nvPr/>
          </p:nvSpPr>
          <p:spPr>
            <a:xfrm>
              <a:off x="10490200" y="5275263"/>
              <a:ext cx="1666876" cy="157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92" y="15094"/>
                    <a:pt x="15077" y="7872"/>
                    <a:pt x="21600" y="0"/>
                  </a:cubicBezTo>
                </a:path>
              </a:pathLst>
            </a:custGeom>
            <a:noFill/>
            <a:ln w="9525" cap="flat">
              <a:solidFill>
                <a:srgbClr val="FFFFFF">
                  <a:alpha val="10000"/>
                </a:srgbClr>
              </a:solidFill>
              <a:prstDash val="dash"/>
              <a:miter lim="800000"/>
            </a:ln>
            <a:effectLst/>
          </p:spPr>
          <p:txBody>
            <a:bodyPr wrap="square" lIns="45719" tIns="45719" rIns="45719" bIns="45719" numCol="1" anchor="t">
              <a:noAutofit/>
            </a:bodyPr>
            <a:lstStyle/>
            <a:p>
              <a:pPr>
                <a:defRPr>
                  <a:solidFill>
                    <a:srgbClr val="FFFFFF"/>
                  </a:solidFill>
                </a:defRPr>
              </a:pPr>
            </a:p>
          </p:txBody>
        </p:sp>
        <p:sp>
          <p:nvSpPr>
            <p:cNvPr id="712" name="Freeform 11"/>
            <p:cNvSpPr/>
            <p:nvPr/>
          </p:nvSpPr>
          <p:spPr>
            <a:xfrm>
              <a:off x="2023292" y="0"/>
              <a:ext cx="2594747" cy="6843713"/>
            </a:xfrm>
            <a:custGeom>
              <a:avLst/>
              <a:gdLst/>
              <a:ahLst/>
              <a:cxnLst>
                <a:cxn ang="0">
                  <a:pos x="wd2" y="hd2"/>
                </a:cxn>
                <a:cxn ang="5400000">
                  <a:pos x="wd2" y="hd2"/>
                </a:cxn>
                <a:cxn ang="10800000">
                  <a:pos x="wd2" y="hd2"/>
                </a:cxn>
                <a:cxn ang="16200000">
                  <a:pos x="wd2" y="hd2"/>
                </a:cxn>
              </a:cxnLst>
              <a:rect l="0" t="0" r="r" b="b"/>
              <a:pathLst>
                <a:path w="15478" h="21600" fill="norm" stroke="1" extrusionOk="0">
                  <a:moveTo>
                    <a:pt x="15478" y="0"/>
                  </a:moveTo>
                  <a:cubicBezTo>
                    <a:pt x="2609" y="3675"/>
                    <a:pt x="-6122" y="15495"/>
                    <a:pt x="5302"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3" name="Freeform 12"/>
            <p:cNvSpPr/>
            <p:nvPr/>
          </p:nvSpPr>
          <p:spPr>
            <a:xfrm>
              <a:off x="11496675" y="9525"/>
              <a:ext cx="665164"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657" y="13600"/>
                    <a:pt x="7406" y="6400"/>
                    <a:pt x="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4" name="Freeform 13"/>
            <p:cNvSpPr/>
            <p:nvPr/>
          </p:nvSpPr>
          <p:spPr>
            <a:xfrm>
              <a:off x="10636250" y="5408613"/>
              <a:ext cx="1525589" cy="143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71" y="15020"/>
                    <a:pt x="15006" y="7796"/>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5" name="Freeform 14"/>
            <p:cNvSpPr/>
            <p:nvPr/>
          </p:nvSpPr>
          <p:spPr>
            <a:xfrm>
              <a:off x="1889105" y="0"/>
              <a:ext cx="2352696" cy="6843713"/>
            </a:xfrm>
            <a:custGeom>
              <a:avLst/>
              <a:gdLst/>
              <a:ahLst/>
              <a:cxnLst>
                <a:cxn ang="0">
                  <a:pos x="wd2" y="hd2"/>
                </a:cxn>
                <a:cxn ang="5400000">
                  <a:pos x="wd2" y="hd2"/>
                </a:cxn>
                <a:cxn ang="10800000">
                  <a:pos x="wd2" y="hd2"/>
                </a:cxn>
                <a:cxn ang="16200000">
                  <a:pos x="wd2" y="hd2"/>
                </a:cxn>
              </a:cxnLst>
              <a:rect l="0" t="0" r="r" b="b"/>
              <a:pathLst>
                <a:path w="15661" h="21600" fill="norm" stroke="1" extrusionOk="0">
                  <a:moveTo>
                    <a:pt x="15661" y="0"/>
                  </a:moveTo>
                  <a:cubicBezTo>
                    <a:pt x="2220" y="3840"/>
                    <a:pt x="-5939" y="15615"/>
                    <a:pt x="5288"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6" name="Freeform 15"/>
            <p:cNvSpPr/>
            <p:nvPr/>
          </p:nvSpPr>
          <p:spPr>
            <a:xfrm>
              <a:off x="10798175" y="5518150"/>
              <a:ext cx="1363664" cy="132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1" y="14942"/>
                    <a:pt x="14902" y="7742"/>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7" name="Freeform 16"/>
            <p:cNvSpPr/>
            <p:nvPr/>
          </p:nvSpPr>
          <p:spPr>
            <a:xfrm>
              <a:off x="1748561" y="0"/>
              <a:ext cx="2366240" cy="6843713"/>
            </a:xfrm>
            <a:custGeom>
              <a:avLst/>
              <a:gdLst/>
              <a:ahLst/>
              <a:cxnLst>
                <a:cxn ang="0">
                  <a:pos x="wd2" y="hd2"/>
                </a:cxn>
                <a:cxn ang="5400000">
                  <a:pos x="wd2" y="hd2"/>
                </a:cxn>
                <a:cxn ang="10800000">
                  <a:pos x="wd2" y="hd2"/>
                </a:cxn>
                <a:cxn ang="16200000">
                  <a:pos x="wd2" y="hd2"/>
                </a:cxn>
              </a:cxnLst>
              <a:rect l="0" t="0" r="r" b="b"/>
              <a:pathLst>
                <a:path w="15821" h="21600" fill="norm" stroke="1" extrusionOk="0">
                  <a:moveTo>
                    <a:pt x="15821" y="0"/>
                  </a:moveTo>
                  <a:cubicBezTo>
                    <a:pt x="2385" y="3975"/>
                    <a:pt x="-5779" y="15390"/>
                    <a:pt x="4926"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8" name="Freeform 17"/>
            <p:cNvSpPr/>
            <p:nvPr/>
          </p:nvSpPr>
          <p:spPr>
            <a:xfrm>
              <a:off x="10974387" y="5694363"/>
              <a:ext cx="1187451" cy="1149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03" y="14817"/>
                    <a:pt x="14861" y="7587"/>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19" name="Freeform 18"/>
            <p:cNvSpPr/>
            <p:nvPr/>
          </p:nvSpPr>
          <p:spPr>
            <a:xfrm>
              <a:off x="1445051" y="0"/>
              <a:ext cx="2455437" cy="6843713"/>
            </a:xfrm>
            <a:custGeom>
              <a:avLst/>
              <a:gdLst/>
              <a:ahLst/>
              <a:cxnLst>
                <a:cxn ang="0">
                  <a:pos x="wd2" y="hd2"/>
                </a:cxn>
                <a:cxn ang="5400000">
                  <a:pos x="wd2" y="hd2"/>
                </a:cxn>
                <a:cxn ang="10800000">
                  <a:pos x="wd2" y="hd2"/>
                </a:cxn>
                <a:cxn ang="16200000">
                  <a:pos x="wd2" y="hd2"/>
                </a:cxn>
              </a:cxnLst>
              <a:rect l="0" t="0" r="r" b="b"/>
              <a:pathLst>
                <a:path w="15503" h="21600" fill="norm" stroke="1" extrusionOk="0">
                  <a:moveTo>
                    <a:pt x="15503" y="0"/>
                  </a:moveTo>
                  <a:cubicBezTo>
                    <a:pt x="3383" y="4230"/>
                    <a:pt x="-6097" y="15270"/>
                    <a:pt x="4763"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20" name="Freeform 19"/>
            <p:cNvSpPr/>
            <p:nvPr/>
          </p:nvSpPr>
          <p:spPr>
            <a:xfrm>
              <a:off x="11282362" y="6049963"/>
              <a:ext cx="879476" cy="79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56" y="14745"/>
                    <a:pt x="14595" y="7502"/>
                    <a:pt x="21600" y="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21" name="Freeform 20"/>
            <p:cNvSpPr/>
            <p:nvPr/>
          </p:nvSpPr>
          <p:spPr>
            <a:xfrm>
              <a:off x="1106121" y="0"/>
              <a:ext cx="2205404" cy="6843713"/>
            </a:xfrm>
            <a:custGeom>
              <a:avLst/>
              <a:gdLst/>
              <a:ahLst/>
              <a:cxnLst>
                <a:cxn ang="0">
                  <a:pos x="wd2" y="hd2"/>
                </a:cxn>
                <a:cxn ang="5400000">
                  <a:pos x="wd2" y="hd2"/>
                </a:cxn>
                <a:cxn ang="10800000">
                  <a:pos x="wd2" y="hd2"/>
                </a:cxn>
                <a:cxn ang="16200000">
                  <a:pos x="wd2" y="hd2"/>
                </a:cxn>
              </a:cxnLst>
              <a:rect l="0" t="0" r="r" b="b"/>
              <a:pathLst>
                <a:path w="17528" h="21600" fill="norm" stroke="1" extrusionOk="0">
                  <a:moveTo>
                    <a:pt x="17528" y="0"/>
                  </a:moveTo>
                  <a:cubicBezTo>
                    <a:pt x="3971" y="4800"/>
                    <a:pt x="-4072" y="14685"/>
                    <a:pt x="2121" y="21600"/>
                  </a:cubicBezTo>
                </a:path>
              </a:pathLst>
            </a:custGeom>
            <a:noFill/>
            <a:ln w="12700" cap="flat">
              <a:solidFill>
                <a:srgbClr val="FFFFFF">
                  <a:alpha val="10000"/>
                </a:srgbClr>
              </a:solidFill>
              <a:prstDash val="dashDot"/>
              <a:miter lim="800000"/>
            </a:ln>
            <a:effectLst/>
          </p:spPr>
          <p:txBody>
            <a:bodyPr wrap="square" lIns="45719" tIns="45719" rIns="45719" bIns="45719" numCol="1" anchor="t">
              <a:noAutofit/>
            </a:bodyPr>
            <a:lstStyle/>
            <a:p>
              <a:pPr>
                <a:defRPr>
                  <a:solidFill>
                    <a:srgbClr val="FFFFFF"/>
                  </a:solidFill>
                </a:defRPr>
              </a:pPr>
            </a:p>
          </p:txBody>
        </p:sp>
        <p:sp>
          <p:nvSpPr>
            <p:cNvPr id="722" name="Freeform 21"/>
            <p:cNvSpPr/>
            <p:nvPr/>
          </p:nvSpPr>
          <p:spPr>
            <a:xfrm>
              <a:off x="840192" y="0"/>
              <a:ext cx="2361797" cy="6843713"/>
            </a:xfrm>
            <a:custGeom>
              <a:avLst/>
              <a:gdLst/>
              <a:ahLst/>
              <a:cxnLst>
                <a:cxn ang="0">
                  <a:pos x="wd2" y="hd2"/>
                </a:cxn>
                <a:cxn ang="5400000">
                  <a:pos x="wd2" y="hd2"/>
                </a:cxn>
                <a:cxn ang="10800000">
                  <a:pos x="wd2" y="hd2"/>
                </a:cxn>
                <a:cxn ang="16200000">
                  <a:pos x="wd2" y="hd2"/>
                </a:cxn>
              </a:cxnLst>
              <a:rect l="0" t="0" r="r" b="b"/>
              <a:pathLst>
                <a:path w="17324" h="21600" fill="norm" stroke="1" extrusionOk="0">
                  <a:moveTo>
                    <a:pt x="17324" y="0"/>
                  </a:moveTo>
                  <a:cubicBezTo>
                    <a:pt x="4364" y="4875"/>
                    <a:pt x="-4276" y="14400"/>
                    <a:pt x="2204" y="21600"/>
                  </a:cubicBezTo>
                </a:path>
              </a:pathLst>
            </a:custGeom>
            <a:noFill/>
            <a:ln w="9525" cap="flat">
              <a:solidFill>
                <a:srgbClr val="FFFFFF">
                  <a:alpha val="10000"/>
                </a:srgbClr>
              </a:solidFill>
              <a:prstDash val="lgDash"/>
              <a:miter lim="800000"/>
            </a:ln>
            <a:effectLst/>
          </p:spPr>
          <p:txBody>
            <a:bodyPr wrap="square" lIns="45719" tIns="45719" rIns="45719" bIns="45719" numCol="1" anchor="t">
              <a:noAutofit/>
            </a:bodyPr>
            <a:lstStyle/>
            <a:p>
              <a:pPr>
                <a:defRPr>
                  <a:solidFill>
                    <a:srgbClr val="FFFFFF"/>
                  </a:solidFill>
                </a:defRPr>
              </a:pPr>
            </a:p>
          </p:txBody>
        </p:sp>
        <p:sp>
          <p:nvSpPr>
            <p:cNvPr id="723" name="Freeform 22"/>
            <p:cNvSpPr/>
            <p:nvPr/>
          </p:nvSpPr>
          <p:spPr>
            <a:xfrm>
              <a:off x="19004" y="0"/>
              <a:ext cx="1962195" cy="6843713"/>
            </a:xfrm>
            <a:custGeom>
              <a:avLst/>
              <a:gdLst/>
              <a:ahLst/>
              <a:cxnLst>
                <a:cxn ang="0">
                  <a:pos x="wd2" y="hd2"/>
                </a:cxn>
                <a:cxn ang="5400000">
                  <a:pos x="wd2" y="hd2"/>
                </a:cxn>
                <a:cxn ang="10800000">
                  <a:pos x="wd2" y="hd2"/>
                </a:cxn>
                <a:cxn ang="16200000">
                  <a:pos x="wd2" y="hd2"/>
                </a:cxn>
              </a:cxnLst>
              <a:rect l="0" t="0" r="r" b="b"/>
              <a:pathLst>
                <a:path w="17634" h="21600" fill="norm" stroke="1" extrusionOk="0">
                  <a:moveTo>
                    <a:pt x="17634" y="0"/>
                  </a:moveTo>
                  <a:cubicBezTo>
                    <a:pt x="687" y="5340"/>
                    <a:pt x="-3966" y="14145"/>
                    <a:pt x="3334"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24" name="Freeform 23"/>
            <p:cNvSpPr/>
            <p:nvPr/>
          </p:nvSpPr>
          <p:spPr>
            <a:xfrm>
              <a:off x="9525" y="9524"/>
              <a:ext cx="1771651" cy="3198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0134" y="5873"/>
                    <a:pt x="2953" y="13127"/>
                    <a:pt x="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25" name="Freeform 24"/>
            <p:cNvSpPr/>
            <p:nvPr/>
          </p:nvSpPr>
          <p:spPr>
            <a:xfrm>
              <a:off x="0" y="6016625"/>
              <a:ext cx="214313" cy="827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280" y="7324"/>
                    <a:pt x="12480" y="14648"/>
                    <a:pt x="2160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726" name="Freeform 25"/>
            <p:cNvSpPr/>
            <p:nvPr/>
          </p:nvSpPr>
          <p:spPr>
            <a:xfrm>
              <a:off x="9525" y="0"/>
              <a:ext cx="1562101" cy="2228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409" y="6125"/>
                    <a:pt x="4530" y="13264"/>
                    <a:pt x="0" y="21600"/>
                  </a:cubicBezTo>
                </a:path>
              </a:pathLst>
            </a:custGeom>
            <a:noFill/>
            <a:ln w="9525" cap="flat">
              <a:solidFill>
                <a:srgbClr val="FFFFFF">
                  <a:alpha val="10000"/>
                </a:srgbClr>
              </a:solidFill>
              <a:prstDash val="solid"/>
              <a:miter lim="800000"/>
            </a:ln>
            <a:effectLst/>
          </p:spPr>
          <p:txBody>
            <a:bodyPr wrap="square" lIns="45719" tIns="45719" rIns="45719" bIns="45719" numCol="1" anchor="t">
              <a:noAutofit/>
            </a:bodyPr>
            <a:lstStyle/>
            <a:p>
              <a:pPr>
                <a:defRPr>
                  <a:solidFill>
                    <a:srgbClr val="FFFFFF"/>
                  </a:solidFill>
                </a:defRPr>
              </a:pPr>
            </a:p>
          </p:txBody>
        </p:sp>
      </p:grpSp>
      <p:sp>
        <p:nvSpPr>
          <p:cNvPr id="728" name="Isosceles Triangle 30"/>
          <p:cNvSpPr/>
          <p:nvPr/>
        </p:nvSpPr>
        <p:spPr>
          <a:xfrm rot="10800000">
            <a:off x="575225" y="1331697"/>
            <a:ext cx="193250" cy="166595"/>
          </a:xfrm>
          <a:prstGeom prst="triangle">
            <a:avLst/>
          </a:prstGeom>
          <a:solidFill>
            <a:srgbClr val="FFFFFF"/>
          </a:solidFill>
          <a:ln w="12700">
            <a:miter lim="400000"/>
          </a:ln>
        </p:spPr>
        <p:txBody>
          <a:bodyPr lIns="45719" rIns="45719"/>
          <a:lstStyle/>
          <a:p>
            <a:pPr>
              <a:defRPr sz="1600">
                <a:solidFill>
                  <a:srgbClr val="FFFFFF"/>
                </a:solidFill>
              </a:defRPr>
            </a:pPr>
          </a:p>
        </p:txBody>
      </p:sp>
      <p:sp>
        <p:nvSpPr>
          <p:cNvPr id="729" name="Espaço Reservado para Número de Slide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Rectangle 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74" name="Freeform: Shape 10"/>
          <p:cNvSpPr/>
          <p:nvPr/>
        </p:nvSpPr>
        <p:spPr>
          <a:xfrm>
            <a:off x="0" y="0"/>
            <a:ext cx="4693699"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727" y="0"/>
                </a:lnTo>
                <a:lnTo>
                  <a:pt x="20750" y="210"/>
                </a:lnTo>
                <a:lnTo>
                  <a:pt x="20788" y="385"/>
                </a:lnTo>
                <a:lnTo>
                  <a:pt x="20835" y="550"/>
                </a:lnTo>
                <a:lnTo>
                  <a:pt x="20912" y="685"/>
                </a:lnTo>
                <a:lnTo>
                  <a:pt x="20989" y="820"/>
                </a:lnTo>
                <a:lnTo>
                  <a:pt x="21082" y="935"/>
                </a:lnTo>
                <a:lnTo>
                  <a:pt x="21175" y="1055"/>
                </a:lnTo>
                <a:lnTo>
                  <a:pt x="21260" y="1165"/>
                </a:lnTo>
                <a:lnTo>
                  <a:pt x="21345" y="1290"/>
                </a:lnTo>
                <a:lnTo>
                  <a:pt x="21422" y="1420"/>
                </a:lnTo>
                <a:lnTo>
                  <a:pt x="21492" y="1565"/>
                </a:lnTo>
                <a:lnTo>
                  <a:pt x="21546" y="1720"/>
                </a:lnTo>
                <a:lnTo>
                  <a:pt x="21585" y="1910"/>
                </a:lnTo>
                <a:lnTo>
                  <a:pt x="21600" y="2120"/>
                </a:lnTo>
                <a:lnTo>
                  <a:pt x="21585" y="2345"/>
                </a:lnTo>
                <a:lnTo>
                  <a:pt x="21546" y="2525"/>
                </a:lnTo>
                <a:lnTo>
                  <a:pt x="21492" y="2690"/>
                </a:lnTo>
                <a:lnTo>
                  <a:pt x="21422" y="2840"/>
                </a:lnTo>
                <a:lnTo>
                  <a:pt x="21345" y="2970"/>
                </a:lnTo>
                <a:lnTo>
                  <a:pt x="21252" y="3090"/>
                </a:lnTo>
                <a:lnTo>
                  <a:pt x="21159" y="3205"/>
                </a:lnTo>
                <a:lnTo>
                  <a:pt x="21067" y="3325"/>
                </a:lnTo>
                <a:lnTo>
                  <a:pt x="20982" y="3450"/>
                </a:lnTo>
                <a:lnTo>
                  <a:pt x="20897" y="3580"/>
                </a:lnTo>
                <a:lnTo>
                  <a:pt x="20827" y="3725"/>
                </a:lnTo>
                <a:lnTo>
                  <a:pt x="20781" y="3890"/>
                </a:lnTo>
                <a:lnTo>
                  <a:pt x="20734" y="4080"/>
                </a:lnTo>
                <a:lnTo>
                  <a:pt x="20727" y="4295"/>
                </a:lnTo>
                <a:lnTo>
                  <a:pt x="20734" y="4510"/>
                </a:lnTo>
                <a:lnTo>
                  <a:pt x="20781" y="4700"/>
                </a:lnTo>
                <a:lnTo>
                  <a:pt x="20827" y="4865"/>
                </a:lnTo>
                <a:lnTo>
                  <a:pt x="20897" y="5005"/>
                </a:lnTo>
                <a:lnTo>
                  <a:pt x="20982" y="5140"/>
                </a:lnTo>
                <a:lnTo>
                  <a:pt x="21067" y="5265"/>
                </a:lnTo>
                <a:lnTo>
                  <a:pt x="21159" y="5380"/>
                </a:lnTo>
                <a:lnTo>
                  <a:pt x="21252" y="5490"/>
                </a:lnTo>
                <a:lnTo>
                  <a:pt x="21345" y="5615"/>
                </a:lnTo>
                <a:lnTo>
                  <a:pt x="21422" y="5745"/>
                </a:lnTo>
                <a:lnTo>
                  <a:pt x="21492" y="5890"/>
                </a:lnTo>
                <a:lnTo>
                  <a:pt x="21546" y="6055"/>
                </a:lnTo>
                <a:lnTo>
                  <a:pt x="21585" y="6245"/>
                </a:lnTo>
                <a:lnTo>
                  <a:pt x="21600" y="6460"/>
                </a:lnTo>
                <a:lnTo>
                  <a:pt x="21585" y="6675"/>
                </a:lnTo>
                <a:lnTo>
                  <a:pt x="21546" y="6865"/>
                </a:lnTo>
                <a:lnTo>
                  <a:pt x="21492" y="7030"/>
                </a:lnTo>
                <a:lnTo>
                  <a:pt x="21422" y="7175"/>
                </a:lnTo>
                <a:lnTo>
                  <a:pt x="21345" y="7305"/>
                </a:lnTo>
                <a:lnTo>
                  <a:pt x="21252" y="7430"/>
                </a:lnTo>
                <a:lnTo>
                  <a:pt x="21159" y="7545"/>
                </a:lnTo>
                <a:lnTo>
                  <a:pt x="21067" y="7665"/>
                </a:lnTo>
                <a:lnTo>
                  <a:pt x="20982" y="7785"/>
                </a:lnTo>
                <a:lnTo>
                  <a:pt x="20897" y="7915"/>
                </a:lnTo>
                <a:lnTo>
                  <a:pt x="20827" y="8065"/>
                </a:lnTo>
                <a:lnTo>
                  <a:pt x="20781" y="8230"/>
                </a:lnTo>
                <a:lnTo>
                  <a:pt x="20734" y="8415"/>
                </a:lnTo>
                <a:lnTo>
                  <a:pt x="20727" y="8635"/>
                </a:lnTo>
                <a:lnTo>
                  <a:pt x="20734" y="8850"/>
                </a:lnTo>
                <a:lnTo>
                  <a:pt x="20781" y="9035"/>
                </a:lnTo>
                <a:lnTo>
                  <a:pt x="20827" y="9205"/>
                </a:lnTo>
                <a:lnTo>
                  <a:pt x="20897" y="9345"/>
                </a:lnTo>
                <a:lnTo>
                  <a:pt x="20982" y="9480"/>
                </a:lnTo>
                <a:lnTo>
                  <a:pt x="21067" y="9595"/>
                </a:lnTo>
                <a:lnTo>
                  <a:pt x="21159" y="9715"/>
                </a:lnTo>
                <a:lnTo>
                  <a:pt x="21252" y="9830"/>
                </a:lnTo>
                <a:lnTo>
                  <a:pt x="21345" y="9955"/>
                </a:lnTo>
                <a:lnTo>
                  <a:pt x="21422" y="10085"/>
                </a:lnTo>
                <a:lnTo>
                  <a:pt x="21492" y="10230"/>
                </a:lnTo>
                <a:lnTo>
                  <a:pt x="21546" y="10395"/>
                </a:lnTo>
                <a:lnTo>
                  <a:pt x="21585" y="10585"/>
                </a:lnTo>
                <a:lnTo>
                  <a:pt x="21600" y="10795"/>
                </a:lnTo>
                <a:lnTo>
                  <a:pt x="21585" y="11015"/>
                </a:lnTo>
                <a:lnTo>
                  <a:pt x="21546" y="11205"/>
                </a:lnTo>
                <a:lnTo>
                  <a:pt x="21492" y="11370"/>
                </a:lnTo>
                <a:lnTo>
                  <a:pt x="21422" y="11515"/>
                </a:lnTo>
                <a:lnTo>
                  <a:pt x="21345" y="11645"/>
                </a:lnTo>
                <a:lnTo>
                  <a:pt x="21252" y="11770"/>
                </a:lnTo>
                <a:lnTo>
                  <a:pt x="21067" y="12005"/>
                </a:lnTo>
                <a:lnTo>
                  <a:pt x="20982" y="12120"/>
                </a:lnTo>
                <a:lnTo>
                  <a:pt x="20897" y="12255"/>
                </a:lnTo>
                <a:lnTo>
                  <a:pt x="20827" y="12395"/>
                </a:lnTo>
                <a:lnTo>
                  <a:pt x="20781" y="12560"/>
                </a:lnTo>
                <a:lnTo>
                  <a:pt x="20734" y="12750"/>
                </a:lnTo>
                <a:lnTo>
                  <a:pt x="20727" y="12965"/>
                </a:lnTo>
                <a:lnTo>
                  <a:pt x="20734" y="13185"/>
                </a:lnTo>
                <a:lnTo>
                  <a:pt x="20781" y="13370"/>
                </a:lnTo>
                <a:lnTo>
                  <a:pt x="20827" y="13535"/>
                </a:lnTo>
                <a:lnTo>
                  <a:pt x="20897" y="13680"/>
                </a:lnTo>
                <a:lnTo>
                  <a:pt x="20982" y="13815"/>
                </a:lnTo>
                <a:lnTo>
                  <a:pt x="21067" y="13935"/>
                </a:lnTo>
                <a:lnTo>
                  <a:pt x="21252" y="14170"/>
                </a:lnTo>
                <a:lnTo>
                  <a:pt x="21345" y="14290"/>
                </a:lnTo>
                <a:lnTo>
                  <a:pt x="21422" y="14425"/>
                </a:lnTo>
                <a:lnTo>
                  <a:pt x="21492" y="14570"/>
                </a:lnTo>
                <a:lnTo>
                  <a:pt x="21546" y="14735"/>
                </a:lnTo>
                <a:lnTo>
                  <a:pt x="21585" y="14925"/>
                </a:lnTo>
                <a:lnTo>
                  <a:pt x="21600" y="15140"/>
                </a:lnTo>
                <a:lnTo>
                  <a:pt x="21585" y="15355"/>
                </a:lnTo>
                <a:lnTo>
                  <a:pt x="21546" y="15545"/>
                </a:lnTo>
                <a:lnTo>
                  <a:pt x="21492" y="15710"/>
                </a:lnTo>
                <a:lnTo>
                  <a:pt x="21422" y="15855"/>
                </a:lnTo>
                <a:lnTo>
                  <a:pt x="21345" y="15985"/>
                </a:lnTo>
                <a:lnTo>
                  <a:pt x="21252" y="16110"/>
                </a:lnTo>
                <a:lnTo>
                  <a:pt x="21159" y="16220"/>
                </a:lnTo>
                <a:lnTo>
                  <a:pt x="21067" y="16335"/>
                </a:lnTo>
                <a:lnTo>
                  <a:pt x="20982" y="16460"/>
                </a:lnTo>
                <a:lnTo>
                  <a:pt x="20897" y="16595"/>
                </a:lnTo>
                <a:lnTo>
                  <a:pt x="20827" y="16735"/>
                </a:lnTo>
                <a:lnTo>
                  <a:pt x="20781" y="16900"/>
                </a:lnTo>
                <a:lnTo>
                  <a:pt x="20734" y="17090"/>
                </a:lnTo>
                <a:lnTo>
                  <a:pt x="20727" y="17305"/>
                </a:lnTo>
                <a:lnTo>
                  <a:pt x="20734" y="17520"/>
                </a:lnTo>
                <a:lnTo>
                  <a:pt x="20781" y="17710"/>
                </a:lnTo>
                <a:lnTo>
                  <a:pt x="20827" y="17875"/>
                </a:lnTo>
                <a:lnTo>
                  <a:pt x="20897" y="18020"/>
                </a:lnTo>
                <a:lnTo>
                  <a:pt x="20982" y="18150"/>
                </a:lnTo>
                <a:lnTo>
                  <a:pt x="21067" y="18275"/>
                </a:lnTo>
                <a:lnTo>
                  <a:pt x="21159" y="18395"/>
                </a:lnTo>
                <a:lnTo>
                  <a:pt x="21252" y="18510"/>
                </a:lnTo>
                <a:lnTo>
                  <a:pt x="21345" y="18630"/>
                </a:lnTo>
                <a:lnTo>
                  <a:pt x="21422" y="18760"/>
                </a:lnTo>
                <a:lnTo>
                  <a:pt x="21492" y="18910"/>
                </a:lnTo>
                <a:lnTo>
                  <a:pt x="21546" y="19075"/>
                </a:lnTo>
                <a:lnTo>
                  <a:pt x="21585" y="19255"/>
                </a:lnTo>
                <a:lnTo>
                  <a:pt x="21600" y="19475"/>
                </a:lnTo>
                <a:lnTo>
                  <a:pt x="21585" y="19690"/>
                </a:lnTo>
                <a:lnTo>
                  <a:pt x="21546" y="19880"/>
                </a:lnTo>
                <a:lnTo>
                  <a:pt x="21492" y="20035"/>
                </a:lnTo>
                <a:lnTo>
                  <a:pt x="21422" y="20180"/>
                </a:lnTo>
                <a:lnTo>
                  <a:pt x="21345" y="20310"/>
                </a:lnTo>
                <a:lnTo>
                  <a:pt x="21260" y="20435"/>
                </a:lnTo>
                <a:lnTo>
                  <a:pt x="21175" y="20545"/>
                </a:lnTo>
                <a:lnTo>
                  <a:pt x="21082" y="20665"/>
                </a:lnTo>
                <a:lnTo>
                  <a:pt x="20989" y="20780"/>
                </a:lnTo>
                <a:lnTo>
                  <a:pt x="20912" y="20915"/>
                </a:lnTo>
                <a:lnTo>
                  <a:pt x="20835" y="21050"/>
                </a:lnTo>
                <a:lnTo>
                  <a:pt x="20788" y="21215"/>
                </a:lnTo>
                <a:lnTo>
                  <a:pt x="20750" y="21390"/>
                </a:lnTo>
                <a:lnTo>
                  <a:pt x="20727" y="21600"/>
                </a:lnTo>
                <a:lnTo>
                  <a:pt x="0" y="21600"/>
                </a:lnTo>
                <a:close/>
              </a:path>
            </a:pathLst>
          </a:custGeom>
          <a:solidFill>
            <a:srgbClr val="000000"/>
          </a:solidFill>
          <a:ln w="12700">
            <a:miter lim="400000"/>
          </a:ln>
        </p:spPr>
        <p:txBody>
          <a:bodyPr lIns="45719" rIns="45719"/>
          <a:lstStyle/>
          <a:p>
            <a:pPr/>
          </a:p>
        </p:txBody>
      </p:sp>
      <p:sp>
        <p:nvSpPr>
          <p:cNvPr id="175" name="Freeform: Shape 12"/>
          <p:cNvSpPr/>
          <p:nvPr/>
        </p:nvSpPr>
        <p:spPr>
          <a:xfrm flipH="1">
            <a:off x="-1" y="0"/>
            <a:ext cx="4838078"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47" y="0"/>
                </a:lnTo>
                <a:lnTo>
                  <a:pt x="825" y="210"/>
                </a:lnTo>
                <a:lnTo>
                  <a:pt x="787" y="385"/>
                </a:lnTo>
                <a:lnTo>
                  <a:pt x="742" y="550"/>
                </a:lnTo>
                <a:lnTo>
                  <a:pt x="667" y="685"/>
                </a:lnTo>
                <a:lnTo>
                  <a:pt x="592" y="820"/>
                </a:lnTo>
                <a:lnTo>
                  <a:pt x="502" y="935"/>
                </a:lnTo>
                <a:lnTo>
                  <a:pt x="412" y="1055"/>
                </a:lnTo>
                <a:lnTo>
                  <a:pt x="330" y="1165"/>
                </a:lnTo>
                <a:lnTo>
                  <a:pt x="247" y="1290"/>
                </a:lnTo>
                <a:lnTo>
                  <a:pt x="172" y="1420"/>
                </a:lnTo>
                <a:lnTo>
                  <a:pt x="105" y="1565"/>
                </a:lnTo>
                <a:lnTo>
                  <a:pt x="52" y="1720"/>
                </a:lnTo>
                <a:lnTo>
                  <a:pt x="15" y="1910"/>
                </a:lnTo>
                <a:lnTo>
                  <a:pt x="0" y="2120"/>
                </a:lnTo>
                <a:lnTo>
                  <a:pt x="15" y="2345"/>
                </a:lnTo>
                <a:lnTo>
                  <a:pt x="52" y="2525"/>
                </a:lnTo>
                <a:lnTo>
                  <a:pt x="105" y="2690"/>
                </a:lnTo>
                <a:lnTo>
                  <a:pt x="172" y="2840"/>
                </a:lnTo>
                <a:lnTo>
                  <a:pt x="247" y="2970"/>
                </a:lnTo>
                <a:lnTo>
                  <a:pt x="337" y="3090"/>
                </a:lnTo>
                <a:lnTo>
                  <a:pt x="427" y="3205"/>
                </a:lnTo>
                <a:lnTo>
                  <a:pt x="517" y="3325"/>
                </a:lnTo>
                <a:lnTo>
                  <a:pt x="600" y="3450"/>
                </a:lnTo>
                <a:lnTo>
                  <a:pt x="682" y="3580"/>
                </a:lnTo>
                <a:lnTo>
                  <a:pt x="750" y="3725"/>
                </a:lnTo>
                <a:lnTo>
                  <a:pt x="795" y="3890"/>
                </a:lnTo>
                <a:lnTo>
                  <a:pt x="840" y="4080"/>
                </a:lnTo>
                <a:lnTo>
                  <a:pt x="847" y="4295"/>
                </a:lnTo>
                <a:lnTo>
                  <a:pt x="840" y="4510"/>
                </a:lnTo>
                <a:lnTo>
                  <a:pt x="795" y="4700"/>
                </a:lnTo>
                <a:lnTo>
                  <a:pt x="750" y="4865"/>
                </a:lnTo>
                <a:lnTo>
                  <a:pt x="682" y="5005"/>
                </a:lnTo>
                <a:lnTo>
                  <a:pt x="600" y="5140"/>
                </a:lnTo>
                <a:lnTo>
                  <a:pt x="517" y="5265"/>
                </a:lnTo>
                <a:lnTo>
                  <a:pt x="427" y="5380"/>
                </a:lnTo>
                <a:lnTo>
                  <a:pt x="337" y="5490"/>
                </a:lnTo>
                <a:lnTo>
                  <a:pt x="247" y="5615"/>
                </a:lnTo>
                <a:lnTo>
                  <a:pt x="172" y="5745"/>
                </a:lnTo>
                <a:lnTo>
                  <a:pt x="105" y="5890"/>
                </a:lnTo>
                <a:lnTo>
                  <a:pt x="52" y="6055"/>
                </a:lnTo>
                <a:lnTo>
                  <a:pt x="15" y="6245"/>
                </a:lnTo>
                <a:lnTo>
                  <a:pt x="0" y="6460"/>
                </a:lnTo>
                <a:lnTo>
                  <a:pt x="15" y="6675"/>
                </a:lnTo>
                <a:lnTo>
                  <a:pt x="52" y="6865"/>
                </a:lnTo>
                <a:lnTo>
                  <a:pt x="105" y="7030"/>
                </a:lnTo>
                <a:lnTo>
                  <a:pt x="172" y="7175"/>
                </a:lnTo>
                <a:lnTo>
                  <a:pt x="247" y="7305"/>
                </a:lnTo>
                <a:lnTo>
                  <a:pt x="337" y="7430"/>
                </a:lnTo>
                <a:lnTo>
                  <a:pt x="427" y="7545"/>
                </a:lnTo>
                <a:lnTo>
                  <a:pt x="517" y="7665"/>
                </a:lnTo>
                <a:lnTo>
                  <a:pt x="600" y="7785"/>
                </a:lnTo>
                <a:lnTo>
                  <a:pt x="682" y="7915"/>
                </a:lnTo>
                <a:lnTo>
                  <a:pt x="750" y="8065"/>
                </a:lnTo>
                <a:lnTo>
                  <a:pt x="795" y="8230"/>
                </a:lnTo>
                <a:lnTo>
                  <a:pt x="840" y="8415"/>
                </a:lnTo>
                <a:lnTo>
                  <a:pt x="847" y="8635"/>
                </a:lnTo>
                <a:lnTo>
                  <a:pt x="840" y="8850"/>
                </a:lnTo>
                <a:lnTo>
                  <a:pt x="795" y="9035"/>
                </a:lnTo>
                <a:lnTo>
                  <a:pt x="750" y="9205"/>
                </a:lnTo>
                <a:lnTo>
                  <a:pt x="682" y="9345"/>
                </a:lnTo>
                <a:lnTo>
                  <a:pt x="600" y="9480"/>
                </a:lnTo>
                <a:lnTo>
                  <a:pt x="517" y="9595"/>
                </a:lnTo>
                <a:lnTo>
                  <a:pt x="427" y="9715"/>
                </a:lnTo>
                <a:lnTo>
                  <a:pt x="337" y="9830"/>
                </a:lnTo>
                <a:lnTo>
                  <a:pt x="247" y="9955"/>
                </a:lnTo>
                <a:lnTo>
                  <a:pt x="172" y="10085"/>
                </a:lnTo>
                <a:lnTo>
                  <a:pt x="105" y="10230"/>
                </a:lnTo>
                <a:lnTo>
                  <a:pt x="52" y="10395"/>
                </a:lnTo>
                <a:lnTo>
                  <a:pt x="15" y="10585"/>
                </a:lnTo>
                <a:lnTo>
                  <a:pt x="0" y="10795"/>
                </a:lnTo>
                <a:lnTo>
                  <a:pt x="15" y="11015"/>
                </a:lnTo>
                <a:lnTo>
                  <a:pt x="52" y="11205"/>
                </a:lnTo>
                <a:lnTo>
                  <a:pt x="105" y="11370"/>
                </a:lnTo>
                <a:lnTo>
                  <a:pt x="172" y="11515"/>
                </a:lnTo>
                <a:lnTo>
                  <a:pt x="247" y="11645"/>
                </a:lnTo>
                <a:lnTo>
                  <a:pt x="337" y="11770"/>
                </a:lnTo>
                <a:lnTo>
                  <a:pt x="517" y="12005"/>
                </a:lnTo>
                <a:lnTo>
                  <a:pt x="600" y="12120"/>
                </a:lnTo>
                <a:lnTo>
                  <a:pt x="682" y="12255"/>
                </a:lnTo>
                <a:lnTo>
                  <a:pt x="750" y="12395"/>
                </a:lnTo>
                <a:lnTo>
                  <a:pt x="795" y="12560"/>
                </a:lnTo>
                <a:lnTo>
                  <a:pt x="840" y="12750"/>
                </a:lnTo>
                <a:lnTo>
                  <a:pt x="847" y="12965"/>
                </a:lnTo>
                <a:lnTo>
                  <a:pt x="840" y="13185"/>
                </a:lnTo>
                <a:lnTo>
                  <a:pt x="795" y="13370"/>
                </a:lnTo>
                <a:lnTo>
                  <a:pt x="750" y="13535"/>
                </a:lnTo>
                <a:lnTo>
                  <a:pt x="682" y="13680"/>
                </a:lnTo>
                <a:lnTo>
                  <a:pt x="600" y="13815"/>
                </a:lnTo>
                <a:lnTo>
                  <a:pt x="517" y="13935"/>
                </a:lnTo>
                <a:lnTo>
                  <a:pt x="337" y="14170"/>
                </a:lnTo>
                <a:lnTo>
                  <a:pt x="247" y="14290"/>
                </a:lnTo>
                <a:lnTo>
                  <a:pt x="172" y="14425"/>
                </a:lnTo>
                <a:lnTo>
                  <a:pt x="105" y="14570"/>
                </a:lnTo>
                <a:lnTo>
                  <a:pt x="52" y="14735"/>
                </a:lnTo>
                <a:lnTo>
                  <a:pt x="15" y="14925"/>
                </a:lnTo>
                <a:lnTo>
                  <a:pt x="0" y="15140"/>
                </a:lnTo>
                <a:lnTo>
                  <a:pt x="15" y="15355"/>
                </a:lnTo>
                <a:lnTo>
                  <a:pt x="52" y="15545"/>
                </a:lnTo>
                <a:lnTo>
                  <a:pt x="105" y="15710"/>
                </a:lnTo>
                <a:lnTo>
                  <a:pt x="172" y="15855"/>
                </a:lnTo>
                <a:lnTo>
                  <a:pt x="247" y="15985"/>
                </a:lnTo>
                <a:lnTo>
                  <a:pt x="337" y="16110"/>
                </a:lnTo>
                <a:lnTo>
                  <a:pt x="427" y="16220"/>
                </a:lnTo>
                <a:lnTo>
                  <a:pt x="517" y="16335"/>
                </a:lnTo>
                <a:lnTo>
                  <a:pt x="600" y="16460"/>
                </a:lnTo>
                <a:lnTo>
                  <a:pt x="682" y="16595"/>
                </a:lnTo>
                <a:lnTo>
                  <a:pt x="750" y="16735"/>
                </a:lnTo>
                <a:lnTo>
                  <a:pt x="795" y="16900"/>
                </a:lnTo>
                <a:lnTo>
                  <a:pt x="840" y="17090"/>
                </a:lnTo>
                <a:lnTo>
                  <a:pt x="847" y="17305"/>
                </a:lnTo>
                <a:lnTo>
                  <a:pt x="840" y="17520"/>
                </a:lnTo>
                <a:lnTo>
                  <a:pt x="795" y="17710"/>
                </a:lnTo>
                <a:lnTo>
                  <a:pt x="750" y="17875"/>
                </a:lnTo>
                <a:lnTo>
                  <a:pt x="682" y="18020"/>
                </a:lnTo>
                <a:lnTo>
                  <a:pt x="600" y="18150"/>
                </a:lnTo>
                <a:lnTo>
                  <a:pt x="517" y="18275"/>
                </a:lnTo>
                <a:lnTo>
                  <a:pt x="427" y="18395"/>
                </a:lnTo>
                <a:lnTo>
                  <a:pt x="337" y="18510"/>
                </a:lnTo>
                <a:lnTo>
                  <a:pt x="247" y="18630"/>
                </a:lnTo>
                <a:lnTo>
                  <a:pt x="172" y="18760"/>
                </a:lnTo>
                <a:lnTo>
                  <a:pt x="105" y="18910"/>
                </a:lnTo>
                <a:lnTo>
                  <a:pt x="52" y="19075"/>
                </a:lnTo>
                <a:lnTo>
                  <a:pt x="15" y="19255"/>
                </a:lnTo>
                <a:lnTo>
                  <a:pt x="0" y="19475"/>
                </a:lnTo>
                <a:lnTo>
                  <a:pt x="15" y="19690"/>
                </a:lnTo>
                <a:lnTo>
                  <a:pt x="52" y="19880"/>
                </a:lnTo>
                <a:lnTo>
                  <a:pt x="105" y="20035"/>
                </a:lnTo>
                <a:lnTo>
                  <a:pt x="172" y="20180"/>
                </a:lnTo>
                <a:lnTo>
                  <a:pt x="247" y="20310"/>
                </a:lnTo>
                <a:lnTo>
                  <a:pt x="330" y="20435"/>
                </a:lnTo>
                <a:lnTo>
                  <a:pt x="412" y="20545"/>
                </a:lnTo>
                <a:lnTo>
                  <a:pt x="502" y="20665"/>
                </a:lnTo>
                <a:lnTo>
                  <a:pt x="592" y="20780"/>
                </a:lnTo>
                <a:lnTo>
                  <a:pt x="667" y="20915"/>
                </a:lnTo>
                <a:lnTo>
                  <a:pt x="742" y="21050"/>
                </a:lnTo>
                <a:lnTo>
                  <a:pt x="787" y="21215"/>
                </a:lnTo>
                <a:lnTo>
                  <a:pt x="825" y="21390"/>
                </a:lnTo>
                <a:lnTo>
                  <a:pt x="847" y="21600"/>
                </a:lnTo>
                <a:lnTo>
                  <a:pt x="21600" y="21600"/>
                </a:lnTo>
                <a:close/>
              </a:path>
            </a:pathLst>
          </a:custGeom>
          <a:solidFill>
            <a:srgbClr val="203864">
              <a:alpha val="25000"/>
            </a:srgbClr>
          </a:solidFill>
          <a:ln w="12700">
            <a:miter lim="400000"/>
          </a:ln>
        </p:spPr>
        <p:txBody>
          <a:bodyPr lIns="45719" rIns="45719" anchor="ctr"/>
          <a:lstStyle/>
          <a:p>
            <a:pPr algn="ctr">
              <a:defRPr>
                <a:solidFill>
                  <a:srgbClr val="FFFFFF"/>
                </a:solidFill>
              </a:defRPr>
            </a:pPr>
          </a:p>
        </p:txBody>
      </p:sp>
      <p:sp>
        <p:nvSpPr>
          <p:cNvPr id="176" name="Título 1"/>
          <p:cNvSpPr txBox="1"/>
          <p:nvPr>
            <p:ph type="title"/>
          </p:nvPr>
        </p:nvSpPr>
        <p:spPr>
          <a:xfrm>
            <a:off x="506259" y="2574588"/>
            <a:ext cx="3384001" cy="1492133"/>
          </a:xfrm>
          <a:prstGeom prst="rect">
            <a:avLst/>
          </a:prstGeom>
        </p:spPr>
        <p:txBody>
          <a:bodyPr anchor="t"/>
          <a:lstStyle>
            <a:lvl1pPr>
              <a:defRPr b="1" sz="3700">
                <a:solidFill>
                  <a:srgbClr val="FFFFFF"/>
                </a:solidFill>
                <a:latin typeface="+mn-lt"/>
                <a:ea typeface="+mn-ea"/>
                <a:cs typeface="+mn-cs"/>
                <a:sym typeface="Calibri"/>
              </a:defRPr>
            </a:lvl1pPr>
          </a:lstStyle>
          <a:p>
            <a:pPr/>
            <a:r>
              <a:t>Por que DevOps é importante?</a:t>
            </a:r>
          </a:p>
        </p:txBody>
      </p:sp>
      <p:pic>
        <p:nvPicPr>
          <p:cNvPr id="177" name="Imagem 9" descr="Imagem 9"/>
          <p:cNvPicPr>
            <a:picLocks noChangeAspect="1"/>
          </p:cNvPicPr>
          <p:nvPr/>
        </p:nvPicPr>
        <p:blipFill>
          <a:blip r:embed="rId3">
            <a:extLst/>
          </a:blip>
          <a:stretch>
            <a:fillRect/>
          </a:stretch>
        </p:blipFill>
        <p:spPr>
          <a:xfrm>
            <a:off x="5380182" y="1120728"/>
            <a:ext cx="810454" cy="769458"/>
          </a:xfrm>
          <a:prstGeom prst="rect">
            <a:avLst/>
          </a:prstGeom>
          <a:ln w="12700">
            <a:miter lim="400000"/>
          </a:ln>
        </p:spPr>
      </p:pic>
      <p:sp>
        <p:nvSpPr>
          <p:cNvPr id="178" name="Espaço Reservado para Número de Slide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CaixaDeTexto 9"/>
          <p:cNvSpPr txBox="1"/>
          <p:nvPr/>
        </p:nvSpPr>
        <p:spPr>
          <a:xfrm>
            <a:off x="6452270" y="1360097"/>
            <a:ext cx="462145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Aceleração do tempo até a comercialização</a:t>
            </a:r>
          </a:p>
        </p:txBody>
      </p:sp>
      <p:pic>
        <p:nvPicPr>
          <p:cNvPr id="180" name="Imagem 13" descr="Imagem 13"/>
          <p:cNvPicPr>
            <a:picLocks noChangeAspect="1"/>
          </p:cNvPicPr>
          <p:nvPr/>
        </p:nvPicPr>
        <p:blipFill>
          <a:blip r:embed="rId4">
            <a:extLst/>
          </a:blip>
          <a:stretch>
            <a:fillRect/>
          </a:stretch>
        </p:blipFill>
        <p:spPr>
          <a:xfrm>
            <a:off x="5385758" y="2158040"/>
            <a:ext cx="831012" cy="816635"/>
          </a:xfrm>
          <a:prstGeom prst="rect">
            <a:avLst/>
          </a:prstGeom>
          <a:ln w="12700">
            <a:miter lim="400000"/>
          </a:ln>
        </p:spPr>
      </p:pic>
      <p:sp>
        <p:nvSpPr>
          <p:cNvPr id="181" name="CaixaDeTexto 13"/>
          <p:cNvSpPr txBox="1"/>
          <p:nvPr/>
        </p:nvSpPr>
        <p:spPr>
          <a:xfrm>
            <a:off x="6451372" y="2394368"/>
            <a:ext cx="419013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Adaptação ao mercado e à concorrência</a:t>
            </a:r>
          </a:p>
        </p:txBody>
      </p:sp>
      <p:pic>
        <p:nvPicPr>
          <p:cNvPr id="182" name="Imagem 15" descr="Imagem 15"/>
          <p:cNvPicPr>
            <a:picLocks noChangeAspect="1"/>
          </p:cNvPicPr>
          <p:nvPr/>
        </p:nvPicPr>
        <p:blipFill>
          <a:blip r:embed="rId5">
            <a:extLst/>
          </a:blip>
          <a:stretch>
            <a:fillRect/>
          </a:stretch>
        </p:blipFill>
        <p:spPr>
          <a:xfrm>
            <a:off x="5385758" y="3334184"/>
            <a:ext cx="831013" cy="807857"/>
          </a:xfrm>
          <a:prstGeom prst="rect">
            <a:avLst/>
          </a:prstGeom>
          <a:ln w="12700">
            <a:miter lim="400000"/>
          </a:ln>
        </p:spPr>
      </p:pic>
      <p:sp>
        <p:nvSpPr>
          <p:cNvPr id="183" name="CaixaDeTexto 15"/>
          <p:cNvSpPr txBox="1"/>
          <p:nvPr/>
        </p:nvSpPr>
        <p:spPr>
          <a:xfrm>
            <a:off x="6451371" y="3558935"/>
            <a:ext cx="4937759"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Manter a estabilidade e a confiabilidade do sistema</a:t>
            </a:r>
          </a:p>
        </p:txBody>
      </p:sp>
      <p:pic>
        <p:nvPicPr>
          <p:cNvPr id="184" name="Imagem 17" descr="Imagem 17"/>
          <p:cNvPicPr>
            <a:picLocks noChangeAspect="1"/>
          </p:cNvPicPr>
          <p:nvPr/>
        </p:nvPicPr>
        <p:blipFill>
          <a:blip r:embed="rId6">
            <a:extLst/>
          </a:blip>
          <a:stretch>
            <a:fillRect/>
          </a:stretch>
        </p:blipFill>
        <p:spPr>
          <a:xfrm>
            <a:off x="5383872" y="4413399"/>
            <a:ext cx="806033" cy="806032"/>
          </a:xfrm>
          <a:prstGeom prst="rect">
            <a:avLst/>
          </a:prstGeom>
          <a:ln w="12700">
            <a:miter lim="400000"/>
          </a:ln>
        </p:spPr>
      </p:pic>
      <p:sp>
        <p:nvSpPr>
          <p:cNvPr id="185" name="CaixaDeTexto 17"/>
          <p:cNvSpPr txBox="1"/>
          <p:nvPr/>
        </p:nvSpPr>
        <p:spPr>
          <a:xfrm>
            <a:off x="6451370" y="4637235"/>
            <a:ext cx="4937759"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Melhorar o tempo médio para recuperação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4"/>
      <p:bldP build="whole" bldLvl="1" animBg="1" rev="0" advAuto="0" spid="182" grpId="5"/>
      <p:bldP build="whole" bldLvl="1" animBg="1" rev="0" advAuto="0" spid="179" grpId="2"/>
      <p:bldP build="whole" bldLvl="1" animBg="1" rev="0" advAuto="0" spid="177" grpId="1"/>
      <p:bldP build="whole" bldLvl="1" animBg="1" rev="0" advAuto="0" spid="183" grpId="6"/>
      <p:bldP build="whole" bldLvl="1" animBg="1" rev="0" advAuto="0" spid="184" grpId="7"/>
      <p:bldP build="whole" bldLvl="1" animBg="1" rev="0" advAuto="0" spid="185" grpId="8"/>
      <p:bldP build="whole" bldLvl="1" animBg="1" rev="0" advAuto="0" spid="180" grpId="3"/>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Licença"/>
          <p:cNvSpPr txBox="1"/>
          <p:nvPr>
            <p:ph type="title"/>
          </p:nvPr>
        </p:nvSpPr>
        <p:spPr>
          <a:xfrm>
            <a:off x="663982" y="1660669"/>
            <a:ext cx="9133114" cy="1118508"/>
          </a:xfrm>
          <a:prstGeom prst="rect">
            <a:avLst/>
          </a:prstGeom>
        </p:spPr>
        <p:txBody>
          <a:bodyPr/>
          <a:lstStyle>
            <a:lvl1pPr defTabSz="457200">
              <a:lnSpc>
                <a:spcPct val="100000"/>
              </a:lnSpc>
              <a:defRPr b="1" sz="4800">
                <a:solidFill>
                  <a:srgbClr val="9730FF"/>
                </a:solidFill>
                <a:latin typeface="Times Roman"/>
                <a:ea typeface="Times Roman"/>
                <a:cs typeface="Times Roman"/>
                <a:sym typeface="Times Roman"/>
              </a:defRPr>
            </a:lvl1pPr>
          </a:lstStyle>
          <a:p>
            <a:pPr/>
            <a:r>
              <a:t>Licença</a:t>
            </a:r>
          </a:p>
        </p:txBody>
      </p:sp>
      <p:sp>
        <p:nvSpPr>
          <p:cNvPr id="732" name="Número do Slide"/>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lvl1pPr>
              <a:defRPr>
                <a:solidFill>
                  <a:srgbClr val="000000"/>
                </a:solidFill>
              </a:defRPr>
            </a:lvl1pPr>
          </a:lstStyle>
          <a:p>
            <a:pPr/>
            <a:fld id="{86CB4B4D-7CA3-9044-876B-883B54F8677D}" type="slidenum"/>
          </a:p>
        </p:txBody>
      </p:sp>
      <p:sp>
        <p:nvSpPr>
          <p:cNvPr id="733" name="Estes slides são concedidos sob uma Licença Creative Commons. Sob as seguintes condições: Atribuição, Uso Não-Comercial e Compartilhamento pela mesma Licença.…"/>
          <p:cNvSpPr txBox="1"/>
          <p:nvPr/>
        </p:nvSpPr>
        <p:spPr>
          <a:xfrm>
            <a:off x="787617" y="2683437"/>
            <a:ext cx="10975414" cy="257301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lnSpc>
                <a:spcPts val="5100"/>
              </a:lnSpc>
              <a:spcBef>
                <a:spcPts val="4800"/>
              </a:spcBef>
              <a:defRPr sz="2000">
                <a:solidFill>
                  <a:srgbClr val="9730FF"/>
                </a:solidFill>
                <a:latin typeface="+mj-lt"/>
                <a:ea typeface="+mj-ea"/>
                <a:cs typeface="+mj-cs"/>
                <a:sym typeface="Helvetica"/>
              </a:defRPr>
            </a:pPr>
            <a:r>
              <a:t>Estes slides são concedidos sob uma Licença Creative Commons. Sob as seguintes condições: </a:t>
            </a:r>
            <a:r>
              <a:rPr b="1"/>
              <a:t>Atribuição, Uso Não-Comercial e Compartilhamento pela mesma Licença</a:t>
            </a:r>
            <a:r>
              <a:t>. </a:t>
            </a:r>
            <a:endParaRPr sz="1200">
              <a:latin typeface="Times Roman"/>
              <a:ea typeface="Times Roman"/>
              <a:cs typeface="Times Roman"/>
              <a:sym typeface="Times Roman"/>
            </a:endParaRPr>
          </a:p>
          <a:p>
            <a:pPr defTabSz="457200">
              <a:lnSpc>
                <a:spcPts val="5100"/>
              </a:lnSpc>
              <a:spcBef>
                <a:spcPts val="4800"/>
              </a:spcBef>
              <a:defRPr sz="2000">
                <a:solidFill>
                  <a:srgbClr val="9730FF"/>
                </a:solidFill>
                <a:latin typeface="+mj-lt"/>
                <a:ea typeface="+mj-ea"/>
                <a:cs typeface="+mj-cs"/>
                <a:sym typeface="Helvetica"/>
              </a:defRPr>
            </a:pPr>
            <a:r>
              <a:t>Mais detalhes sobre essa licença em:</a:t>
            </a:r>
            <a:r>
              <a:rPr u="sng">
                <a:solidFill>
                  <a:srgbClr val="0000FF"/>
                </a:solidFill>
                <a:uFill>
                  <a:solidFill>
                    <a:srgbClr val="0000FF"/>
                  </a:solidFill>
                </a:uFill>
                <a:hlinkClick r:id="rId2" invalidUrl="" action="" tgtFrame="" tooltip="" history="1" highlightClick="0" endSnd="0"/>
              </a:rPr>
              <a:t> </a:t>
            </a:r>
            <a:r>
              <a:t> </a:t>
            </a:r>
            <a:r>
              <a:rPr u="sng">
                <a:solidFill>
                  <a:srgbClr val="0000FF"/>
                </a:solidFill>
                <a:uFill>
                  <a:solidFill>
                    <a:srgbClr val="0000FF"/>
                  </a:solidFill>
                </a:uFill>
                <a:hlinkClick r:id="rId2" invalidUrl="" action="" tgtFrame="" tooltip="" history="1" highlightClick="0" endSnd="0"/>
              </a:rPr>
              <a:t>creativecommons.org/licenses/by-nc-sa/3.0/</a:t>
            </a: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ectangle 1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90" name="Freeform: Shape 21"/>
          <p:cNvSpPr/>
          <p:nvPr/>
        </p:nvSpPr>
        <p:spPr>
          <a:xfrm>
            <a:off x="-1" y="0"/>
            <a:ext cx="7743951" cy="6858001"/>
          </a:xfrm>
          <a:custGeom>
            <a:avLst/>
            <a:gdLst/>
            <a:ahLst/>
            <a:cxnLst>
              <a:cxn ang="0">
                <a:pos x="wd2" y="hd2"/>
              </a:cxn>
              <a:cxn ang="5400000">
                <a:pos x="wd2" y="hd2"/>
              </a:cxn>
              <a:cxn ang="10800000">
                <a:pos x="wd2" y="hd2"/>
              </a:cxn>
              <a:cxn ang="16200000">
                <a:pos x="wd2" y="hd2"/>
              </a:cxn>
            </a:cxnLst>
            <a:rect l="0" t="0" r="r" b="b"/>
            <a:pathLst>
              <a:path w="21509" h="21600" fill="norm" stroke="1" extrusionOk="0">
                <a:moveTo>
                  <a:pt x="2656" y="6526"/>
                </a:moveTo>
                <a:cubicBezTo>
                  <a:pt x="2656" y="6526"/>
                  <a:pt x="2656" y="6526"/>
                  <a:pt x="13886" y="6526"/>
                </a:cubicBezTo>
                <a:cubicBezTo>
                  <a:pt x="14590" y="6526"/>
                  <a:pt x="15269" y="6964"/>
                  <a:pt x="15609" y="7677"/>
                </a:cubicBezTo>
                <a:cubicBezTo>
                  <a:pt x="15609" y="7677"/>
                  <a:pt x="15609" y="7677"/>
                  <a:pt x="21236" y="18666"/>
                </a:cubicBezTo>
                <a:cubicBezTo>
                  <a:pt x="21600" y="19351"/>
                  <a:pt x="21600" y="20228"/>
                  <a:pt x="21236" y="20913"/>
                </a:cubicBezTo>
                <a:cubicBezTo>
                  <a:pt x="21236" y="20913"/>
                  <a:pt x="21236" y="20913"/>
                  <a:pt x="20939" y="21492"/>
                </a:cubicBezTo>
                <a:lnTo>
                  <a:pt x="20884" y="21600"/>
                </a:lnTo>
                <a:lnTo>
                  <a:pt x="0" y="21600"/>
                </a:lnTo>
                <a:lnTo>
                  <a:pt x="0" y="9459"/>
                </a:lnTo>
                <a:lnTo>
                  <a:pt x="400" y="8675"/>
                </a:lnTo>
                <a:cubicBezTo>
                  <a:pt x="564" y="8353"/>
                  <a:pt x="734" y="8020"/>
                  <a:pt x="909" y="7677"/>
                </a:cubicBezTo>
                <a:cubicBezTo>
                  <a:pt x="1273" y="6964"/>
                  <a:pt x="1928" y="6526"/>
                  <a:pt x="2656" y="6526"/>
                </a:cubicBezTo>
                <a:close/>
                <a:moveTo>
                  <a:pt x="17447" y="3666"/>
                </a:moveTo>
                <a:cubicBezTo>
                  <a:pt x="17447" y="3666"/>
                  <a:pt x="17447" y="3666"/>
                  <a:pt x="19855" y="3666"/>
                </a:cubicBezTo>
                <a:cubicBezTo>
                  <a:pt x="20006" y="3666"/>
                  <a:pt x="20151" y="3760"/>
                  <a:pt x="20224" y="3913"/>
                </a:cubicBezTo>
                <a:cubicBezTo>
                  <a:pt x="20224" y="3913"/>
                  <a:pt x="20224" y="3913"/>
                  <a:pt x="21431" y="6269"/>
                </a:cubicBezTo>
                <a:cubicBezTo>
                  <a:pt x="21509" y="6416"/>
                  <a:pt x="21509" y="6604"/>
                  <a:pt x="21431" y="6751"/>
                </a:cubicBezTo>
                <a:cubicBezTo>
                  <a:pt x="21431" y="6751"/>
                  <a:pt x="21431" y="6751"/>
                  <a:pt x="20224" y="9107"/>
                </a:cubicBezTo>
                <a:cubicBezTo>
                  <a:pt x="20151" y="9260"/>
                  <a:pt x="20006" y="9354"/>
                  <a:pt x="19855" y="9354"/>
                </a:cubicBezTo>
                <a:cubicBezTo>
                  <a:pt x="19855" y="9354"/>
                  <a:pt x="19855" y="9354"/>
                  <a:pt x="17447" y="9354"/>
                </a:cubicBezTo>
                <a:cubicBezTo>
                  <a:pt x="17291" y="9354"/>
                  <a:pt x="17150" y="9260"/>
                  <a:pt x="17072" y="9107"/>
                </a:cubicBezTo>
                <a:cubicBezTo>
                  <a:pt x="17072" y="9107"/>
                  <a:pt x="17072" y="9107"/>
                  <a:pt x="15871" y="6751"/>
                </a:cubicBezTo>
                <a:cubicBezTo>
                  <a:pt x="15793" y="6604"/>
                  <a:pt x="15793" y="6416"/>
                  <a:pt x="15871" y="6269"/>
                </a:cubicBezTo>
                <a:cubicBezTo>
                  <a:pt x="15871" y="6269"/>
                  <a:pt x="15871" y="6269"/>
                  <a:pt x="17072" y="3913"/>
                </a:cubicBezTo>
                <a:cubicBezTo>
                  <a:pt x="17150" y="3760"/>
                  <a:pt x="17291" y="3666"/>
                  <a:pt x="17447" y="3666"/>
                </a:cubicBezTo>
                <a:close/>
                <a:moveTo>
                  <a:pt x="0" y="0"/>
                </a:moveTo>
                <a:lnTo>
                  <a:pt x="18333" y="0"/>
                </a:lnTo>
                <a:lnTo>
                  <a:pt x="18017" y="618"/>
                </a:lnTo>
                <a:cubicBezTo>
                  <a:pt x="17391" y="1840"/>
                  <a:pt x="16649" y="3289"/>
                  <a:pt x="15770" y="5006"/>
                </a:cubicBezTo>
                <a:cubicBezTo>
                  <a:pt x="15430" y="5719"/>
                  <a:pt x="14751" y="6157"/>
                  <a:pt x="14047" y="6157"/>
                </a:cubicBezTo>
                <a:cubicBezTo>
                  <a:pt x="14047" y="6157"/>
                  <a:pt x="14047" y="6157"/>
                  <a:pt x="2817" y="6157"/>
                </a:cubicBezTo>
                <a:cubicBezTo>
                  <a:pt x="2089" y="6157"/>
                  <a:pt x="1434" y="5719"/>
                  <a:pt x="1070" y="5006"/>
                </a:cubicBezTo>
                <a:cubicBezTo>
                  <a:pt x="1070" y="5006"/>
                  <a:pt x="1070" y="5006"/>
                  <a:pt x="192" y="3285"/>
                </a:cubicBezTo>
                <a:lnTo>
                  <a:pt x="0" y="2908"/>
                </a:lnTo>
                <a:close/>
              </a:path>
            </a:pathLst>
          </a:custGeom>
          <a:solidFill>
            <a:srgbClr val="000000"/>
          </a:solidFill>
          <a:ln w="12700">
            <a:miter lim="400000"/>
          </a:ln>
        </p:spPr>
        <p:txBody>
          <a:bodyPr lIns="45719" rIns="45719" anchor="ctr"/>
          <a:lstStyle/>
          <a:p>
            <a:pPr algn="ctr">
              <a:defRPr>
                <a:solidFill>
                  <a:srgbClr val="FFFFFF"/>
                </a:solidFill>
              </a:defRPr>
            </a:pPr>
          </a:p>
        </p:txBody>
      </p:sp>
      <p:sp>
        <p:nvSpPr>
          <p:cNvPr id="191" name="Título 1"/>
          <p:cNvSpPr txBox="1"/>
          <p:nvPr>
            <p:ph type="title"/>
          </p:nvPr>
        </p:nvSpPr>
        <p:spPr>
          <a:xfrm>
            <a:off x="756744" y="349857"/>
            <a:ext cx="4761461" cy="1351724"/>
          </a:xfrm>
          <a:prstGeom prst="rect">
            <a:avLst/>
          </a:prstGeom>
        </p:spPr>
        <p:txBody>
          <a:bodyPr/>
          <a:lstStyle>
            <a:lvl1pPr>
              <a:defRPr>
                <a:solidFill>
                  <a:srgbClr val="FFFFFF"/>
                </a:solidFill>
              </a:defRPr>
            </a:lvl1pPr>
          </a:lstStyle>
          <a:p>
            <a:pPr/>
            <a:r>
              <a:t>Entrega contínua Conceitos</a:t>
            </a:r>
          </a:p>
        </p:txBody>
      </p:sp>
      <p:sp>
        <p:nvSpPr>
          <p:cNvPr id="192" name="Content Placeholder 9"/>
          <p:cNvSpPr txBox="1"/>
          <p:nvPr>
            <p:ph type="body" sz="quarter" idx="1"/>
          </p:nvPr>
        </p:nvSpPr>
        <p:spPr>
          <a:xfrm>
            <a:off x="756746" y="2863018"/>
            <a:ext cx="4666592" cy="3304452"/>
          </a:xfrm>
          <a:prstGeom prst="rect">
            <a:avLst/>
          </a:prstGeom>
        </p:spPr>
        <p:txBody>
          <a:bodyPr/>
          <a:lstStyle>
            <a:lvl1pPr>
              <a:defRPr sz="2200">
                <a:solidFill>
                  <a:srgbClr val="FFFFFF"/>
                </a:solidFill>
              </a:defRPr>
            </a:lvl1pPr>
          </a:lstStyle>
          <a:p>
            <a:pPr/>
            <a:r>
              <a:t>Entrega contínua é uma prática que garante a entrega de software da equipe de desenvolvedores para o ambiente de produção em um processo confiável, previsível, visível e o mais automatizado possível, com riscos quantificáveis e bem entendidos (HUMBLE e FARLEY, 2010).</a:t>
            </a:r>
          </a:p>
        </p:txBody>
      </p:sp>
      <p:pic>
        <p:nvPicPr>
          <p:cNvPr id="193" name="Imagem 6" descr="Imagem 6"/>
          <p:cNvPicPr>
            <a:picLocks noChangeAspect="1"/>
          </p:cNvPicPr>
          <p:nvPr/>
        </p:nvPicPr>
        <p:blipFill>
          <a:blip r:embed="rId3">
            <a:extLst/>
          </a:blip>
          <a:srcRect l="15208" t="0" r="15417" b="0"/>
          <a:stretch>
            <a:fillRect/>
          </a:stretch>
        </p:blipFill>
        <p:spPr>
          <a:xfrm>
            <a:off x="7836576" y="1143789"/>
            <a:ext cx="3858600" cy="4082704"/>
          </a:xfrm>
          <a:prstGeom prst="rect">
            <a:avLst/>
          </a:prstGeom>
          <a:ln w="12700">
            <a:miter lim="400000"/>
          </a:ln>
        </p:spPr>
      </p:pic>
      <p:sp>
        <p:nvSpPr>
          <p:cNvPr id="194" name="Espaço Reservado para Número de Slide 2"/>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Rectangle 11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99" name="Título 1"/>
          <p:cNvSpPr txBox="1"/>
          <p:nvPr>
            <p:ph type="title"/>
          </p:nvPr>
        </p:nvSpPr>
        <p:spPr>
          <a:xfrm>
            <a:off x="841247" y="256032"/>
            <a:ext cx="10506458" cy="1014984"/>
          </a:xfrm>
          <a:prstGeom prst="rect">
            <a:avLst/>
          </a:prstGeom>
        </p:spPr>
        <p:txBody>
          <a:bodyPr anchor="b"/>
          <a:lstStyle/>
          <a:p>
            <a:pPr/>
            <a:r>
              <a:t>Objetivos da Entrega Contínua</a:t>
            </a:r>
          </a:p>
        </p:txBody>
      </p:sp>
      <p:sp>
        <p:nvSpPr>
          <p:cNvPr id="200" name="Rectangle 114"/>
          <p:cNvSpPr/>
          <p:nvPr/>
        </p:nvSpPr>
        <p:spPr>
          <a:xfrm>
            <a:off x="865952" y="1634501"/>
            <a:ext cx="10451594" cy="18289"/>
          </a:xfrm>
          <a:prstGeom prst="rect">
            <a:avLst/>
          </a:prstGeom>
          <a:solidFill>
            <a:srgbClr val="D5D5D5"/>
          </a:solidFill>
          <a:ln w="12700">
            <a:miter lim="400000"/>
          </a:ln>
        </p:spPr>
        <p:txBody>
          <a:bodyPr lIns="45719" rIns="45719" anchor="ctr"/>
          <a:lstStyle/>
          <a:p>
            <a:pPr algn="ctr">
              <a:defRPr>
                <a:solidFill>
                  <a:srgbClr val="FFFFFF"/>
                </a:solidFill>
              </a:defRPr>
            </a:pPr>
          </a:p>
        </p:txBody>
      </p:sp>
      <p:sp>
        <p:nvSpPr>
          <p:cNvPr id="201" name="Rectangle 116"/>
          <p:cNvSpPr/>
          <p:nvPr/>
        </p:nvSpPr>
        <p:spPr>
          <a:xfrm flipV="1">
            <a:off x="841247" y="1538175"/>
            <a:ext cx="1873458" cy="109815"/>
          </a:xfrm>
          <a:prstGeom prst="rect">
            <a:avLst/>
          </a:prstGeom>
          <a:solidFill>
            <a:schemeClr val="accent2"/>
          </a:solidFill>
          <a:ln w="12700">
            <a:miter lim="400000"/>
          </a:ln>
        </p:spPr>
        <p:txBody>
          <a:bodyPr lIns="45719" rIns="45719" anchor="ctr"/>
          <a:lstStyle/>
          <a:p>
            <a:pPr algn="ctr">
              <a:defRPr>
                <a:solidFill>
                  <a:srgbClr val="FFFFFF"/>
                </a:solidFill>
              </a:defRPr>
            </a:pPr>
          </a:p>
        </p:txBody>
      </p:sp>
      <p:grpSp>
        <p:nvGrpSpPr>
          <p:cNvPr id="217" name="Espaço Reservado para Conteúdo 362"/>
          <p:cNvGrpSpPr/>
          <p:nvPr/>
        </p:nvGrpSpPr>
        <p:grpSpPr>
          <a:xfrm>
            <a:off x="838200" y="1929670"/>
            <a:ext cx="10515600" cy="4350715"/>
            <a:chOff x="0" y="0"/>
            <a:chExt cx="10515600" cy="4350714"/>
          </a:xfrm>
        </p:grpSpPr>
        <p:sp>
          <p:nvSpPr>
            <p:cNvPr id="202" name="Retângulo Arredondado"/>
            <p:cNvSpPr/>
            <p:nvPr/>
          </p:nvSpPr>
          <p:spPr>
            <a:xfrm>
              <a:off x="0" y="0"/>
              <a:ext cx="10515600" cy="725120"/>
            </a:xfrm>
            <a:prstGeom prst="roundRect">
              <a:avLst>
                <a:gd name="adj" fmla="val 10000"/>
              </a:avLst>
            </a:prstGeom>
            <a:solidFill>
              <a:schemeClr val="accent2"/>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03" name="Quadrado"/>
            <p:cNvSpPr/>
            <p:nvPr/>
          </p:nvSpPr>
          <p:spPr>
            <a:xfrm>
              <a:off x="219347" y="163152"/>
              <a:ext cx="398816" cy="398816"/>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04" name="Entregar software de uma maneira mais rápida e frequente, adicionando valor ao negócio e obtendo feedback o mais rápido possível,"/>
            <p:cNvSpPr txBox="1"/>
            <p:nvPr/>
          </p:nvSpPr>
          <p:spPr>
            <a:xfrm>
              <a:off x="837511" y="18943"/>
              <a:ext cx="9678088" cy="687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742" tIns="76742" rIns="76742" bIns="76742" numCol="1" anchor="ctr">
              <a:spAutoFit/>
            </a:bodyPr>
            <a:lstStyle>
              <a:lvl1pPr defTabSz="800100">
                <a:spcBef>
                  <a:spcPts val="700"/>
                </a:spcBef>
              </a:lvl1pPr>
            </a:lstStyle>
            <a:p>
              <a:pPr/>
              <a:r>
                <a:t>Entregar software de uma maneira mais rápida e frequente, adicionando valor ao negócio e obtendo feedback o mais rápido possível, </a:t>
              </a:r>
            </a:p>
          </p:txBody>
        </p:sp>
        <p:sp>
          <p:nvSpPr>
            <p:cNvPr id="205" name="Retângulo Arredondado"/>
            <p:cNvSpPr/>
            <p:nvPr/>
          </p:nvSpPr>
          <p:spPr>
            <a:xfrm>
              <a:off x="0" y="906398"/>
              <a:ext cx="10515600" cy="725121"/>
            </a:xfrm>
            <a:prstGeom prst="roundRect">
              <a:avLst>
                <a:gd name="adj" fmla="val 10000"/>
              </a:avLst>
            </a:prstGeom>
            <a:solidFill>
              <a:schemeClr val="accent3"/>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06" name="Quadrado"/>
            <p:cNvSpPr/>
            <p:nvPr/>
          </p:nvSpPr>
          <p:spPr>
            <a:xfrm>
              <a:off x="219347" y="1069550"/>
              <a:ext cx="398816" cy="398816"/>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07" name="Aumentar a qualidade, uptime e estabilidade do software,"/>
            <p:cNvSpPr txBox="1"/>
            <p:nvPr/>
          </p:nvSpPr>
          <p:spPr>
            <a:xfrm>
              <a:off x="837511" y="1071392"/>
              <a:ext cx="9678088" cy="395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742" tIns="76742" rIns="76742" bIns="76742" numCol="1" anchor="ctr">
              <a:spAutoFit/>
            </a:bodyPr>
            <a:lstStyle>
              <a:lvl1pPr defTabSz="800100">
                <a:spcBef>
                  <a:spcPts val="700"/>
                </a:spcBef>
              </a:lvl1pPr>
            </a:lstStyle>
            <a:p>
              <a:pPr/>
              <a:r>
                <a:t>Aumentar a qualidade, uptime e estabilidade do software, </a:t>
              </a:r>
            </a:p>
          </p:txBody>
        </p:sp>
        <p:sp>
          <p:nvSpPr>
            <p:cNvPr id="208" name="Retângulo Arredondado"/>
            <p:cNvSpPr/>
            <p:nvPr/>
          </p:nvSpPr>
          <p:spPr>
            <a:xfrm>
              <a:off x="0" y="1812797"/>
              <a:ext cx="10515600" cy="725120"/>
            </a:xfrm>
            <a:prstGeom prst="roundRect">
              <a:avLst>
                <a:gd name="adj" fmla="val 10000"/>
              </a:avLst>
            </a:prstGeom>
            <a:solidFill>
              <a:schemeClr val="accent4"/>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09" name="Quadrado"/>
            <p:cNvSpPr/>
            <p:nvPr/>
          </p:nvSpPr>
          <p:spPr>
            <a:xfrm>
              <a:off x="219347" y="1975949"/>
              <a:ext cx="398816" cy="398816"/>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10" name="Reduzir o risco de um release testando seus produtos em ambientes de testes e ambientes semelhantes ao de produção,"/>
            <p:cNvSpPr txBox="1"/>
            <p:nvPr/>
          </p:nvSpPr>
          <p:spPr>
            <a:xfrm>
              <a:off x="837511" y="1831741"/>
              <a:ext cx="9678088" cy="687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742" tIns="76742" rIns="76742" bIns="76742" numCol="1" anchor="ctr">
              <a:spAutoFit/>
            </a:bodyPr>
            <a:lstStyle>
              <a:lvl1pPr defTabSz="800100">
                <a:spcBef>
                  <a:spcPts val="700"/>
                </a:spcBef>
              </a:lvl1pPr>
            </a:lstStyle>
            <a:p>
              <a:pPr/>
              <a:r>
                <a:t>Reduzir o risco de um release testando seus produtos em ambientes de testes e ambientes semelhantes ao de produção, </a:t>
              </a:r>
            </a:p>
          </p:txBody>
        </p:sp>
        <p:sp>
          <p:nvSpPr>
            <p:cNvPr id="211" name="Retângulo Arredondado"/>
            <p:cNvSpPr/>
            <p:nvPr/>
          </p:nvSpPr>
          <p:spPr>
            <a:xfrm>
              <a:off x="0" y="2719197"/>
              <a:ext cx="10515600" cy="725120"/>
            </a:xfrm>
            <a:prstGeom prst="roundRect">
              <a:avLst>
                <a:gd name="adj" fmla="val 10000"/>
              </a:avLst>
            </a:prstGeom>
            <a:solidFill>
              <a:schemeClr val="accent5"/>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12" name="Quadrado"/>
            <p:cNvSpPr/>
            <p:nvPr/>
          </p:nvSpPr>
          <p:spPr>
            <a:xfrm>
              <a:off x="219347" y="2882348"/>
              <a:ext cx="398816" cy="398816"/>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13" name="Reduzir o desperdício e aumentar a eficiência no processo de desenvolvimento e"/>
            <p:cNvSpPr txBox="1"/>
            <p:nvPr/>
          </p:nvSpPr>
          <p:spPr>
            <a:xfrm>
              <a:off x="837511" y="2884190"/>
              <a:ext cx="9678088" cy="395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742" tIns="76742" rIns="76742" bIns="76742" numCol="1" anchor="ctr">
              <a:spAutoFit/>
            </a:bodyPr>
            <a:lstStyle>
              <a:lvl1pPr defTabSz="800100">
                <a:spcBef>
                  <a:spcPts val="700"/>
                </a:spcBef>
              </a:lvl1pPr>
            </a:lstStyle>
            <a:p>
              <a:pPr/>
              <a:r>
                <a:t>Reduzir o desperdício e aumentar a eficiência no processo de desenvolvimento e </a:t>
              </a:r>
            </a:p>
          </p:txBody>
        </p:sp>
        <p:sp>
          <p:nvSpPr>
            <p:cNvPr id="214" name="Retângulo Arredondado"/>
            <p:cNvSpPr/>
            <p:nvPr/>
          </p:nvSpPr>
          <p:spPr>
            <a:xfrm>
              <a:off x="0" y="3625595"/>
              <a:ext cx="10515600" cy="725120"/>
            </a:xfrm>
            <a:prstGeom prst="roundRect">
              <a:avLst>
                <a:gd name="adj" fmla="val 10000"/>
              </a:avLst>
            </a:prstGeom>
            <a:solidFill>
              <a:schemeClr val="accent6"/>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15" name="Quadrado"/>
            <p:cNvSpPr/>
            <p:nvPr/>
          </p:nvSpPr>
          <p:spPr>
            <a:xfrm>
              <a:off x="219347" y="3788747"/>
              <a:ext cx="398816" cy="398816"/>
            </a:xfrm>
            <a:prstGeom prst="rect">
              <a:avLst/>
            </a:prstGeom>
            <a:blipFill rotWithShape="1">
              <a:blip r:embed="rId7"/>
              <a:srcRect l="0" t="0" r="0" b="0"/>
              <a:stretch>
                <a:fillRect/>
              </a:stretch>
            </a:blipFill>
            <a:ln w="12700" cap="flat">
              <a:noFill/>
              <a:miter lim="400000"/>
            </a:ln>
            <a:effectLst/>
          </p:spPr>
          <p:txBody>
            <a:bodyPr wrap="square" lIns="45719" tIns="45719" rIns="45719" bIns="45719" numCol="1" anchor="t">
              <a:noAutofit/>
            </a:bodyPr>
            <a:lstStyle/>
            <a:p>
              <a:pPr>
                <a:lnSpc>
                  <a:spcPct val="90000"/>
                </a:lnSpc>
                <a:spcBef>
                  <a:spcPts val="1000"/>
                </a:spcBef>
                <a:defRPr sz="2800"/>
              </a:pPr>
            </a:p>
          </p:txBody>
        </p:sp>
        <p:sp>
          <p:nvSpPr>
            <p:cNvPr id="216" name="Entrega e manter o software em um estado de pronto onde se pode implantar o mesmo de acordo com sua necessidade (WOOTTON, 2013)."/>
            <p:cNvSpPr txBox="1"/>
            <p:nvPr/>
          </p:nvSpPr>
          <p:spPr>
            <a:xfrm>
              <a:off x="837511" y="3644539"/>
              <a:ext cx="9678088" cy="687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742" tIns="76742" rIns="76742" bIns="76742" numCol="1" anchor="ctr">
              <a:spAutoFit/>
            </a:bodyPr>
            <a:lstStyle>
              <a:lvl1pPr defTabSz="800100">
                <a:spcBef>
                  <a:spcPts val="700"/>
                </a:spcBef>
              </a:lvl1pPr>
            </a:lstStyle>
            <a:p>
              <a:pPr/>
              <a:r>
                <a:t>Entrega e manter o software em um estado de pronto onde se pode implantar o mesmo de acordo com sua necessidade (WOOTTON, 2013). </a:t>
              </a:r>
            </a:p>
          </p:txBody>
        </p:sp>
      </p:grpSp>
      <p:sp>
        <p:nvSpPr>
          <p:cNvPr id="218" name="Espaço Reservado para Número de Slide 2"/>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ctangle 55"/>
          <p:cNvSpPr/>
          <p:nvPr/>
        </p:nvSpPr>
        <p:spPr>
          <a:xfrm>
            <a:off x="-1" y="0"/>
            <a:ext cx="12188954"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223" name="Título 1"/>
          <p:cNvSpPr txBox="1"/>
          <p:nvPr>
            <p:ph type="title"/>
          </p:nvPr>
        </p:nvSpPr>
        <p:spPr>
          <a:xfrm>
            <a:off x="838200" y="365125"/>
            <a:ext cx="10515600" cy="1325563"/>
          </a:xfrm>
          <a:prstGeom prst="rect">
            <a:avLst/>
          </a:prstGeom>
        </p:spPr>
        <p:txBody>
          <a:bodyPr/>
          <a:lstStyle>
            <a:lvl1pPr>
              <a:defRPr sz="5400"/>
            </a:lvl1pPr>
          </a:lstStyle>
          <a:p>
            <a:pPr/>
            <a:r>
              <a:t>Processo de Automação DevOps</a:t>
            </a:r>
          </a:p>
        </p:txBody>
      </p:sp>
      <p:grpSp>
        <p:nvGrpSpPr>
          <p:cNvPr id="226" name="sketchy line"/>
          <p:cNvGrpSpPr/>
          <p:nvPr/>
        </p:nvGrpSpPr>
        <p:grpSpPr>
          <a:xfrm>
            <a:off x="914273" y="1662140"/>
            <a:ext cx="9692904" cy="65963"/>
            <a:chOff x="0" y="0"/>
            <a:chExt cx="9692903" cy="65961"/>
          </a:xfrm>
        </p:grpSpPr>
        <p:sp>
          <p:nvSpPr>
            <p:cNvPr id="224" name="Forma"/>
            <p:cNvSpPr/>
            <p:nvPr/>
          </p:nvSpPr>
          <p:spPr>
            <a:xfrm>
              <a:off x="126" y="2124"/>
              <a:ext cx="9692665" cy="63838"/>
            </a:xfrm>
            <a:custGeom>
              <a:avLst/>
              <a:gdLst/>
              <a:ahLst/>
              <a:cxnLst>
                <a:cxn ang="0">
                  <a:pos x="wd2" y="hd2"/>
                </a:cxn>
                <a:cxn ang="5400000">
                  <a:pos x="wd2" y="hd2"/>
                </a:cxn>
                <a:cxn ang="10800000">
                  <a:pos x="wd2" y="hd2"/>
                </a:cxn>
                <a:cxn ang="16200000">
                  <a:pos x="wd2" y="hd2"/>
                </a:cxn>
              </a:cxnLst>
              <a:rect l="0" t="0" r="r" b="b"/>
              <a:pathLst>
                <a:path w="21600" h="14673" fill="norm" stroke="1" extrusionOk="0">
                  <a:moveTo>
                    <a:pt x="0" y="3972"/>
                  </a:moveTo>
                  <a:cubicBezTo>
                    <a:pt x="362" y="4860"/>
                    <a:pt x="771" y="-249"/>
                    <a:pt x="1111" y="3972"/>
                  </a:cubicBezTo>
                  <a:cubicBezTo>
                    <a:pt x="1450" y="8193"/>
                    <a:pt x="1587" y="1814"/>
                    <a:pt x="2006" y="3972"/>
                  </a:cubicBezTo>
                  <a:cubicBezTo>
                    <a:pt x="2425" y="6130"/>
                    <a:pt x="2624" y="4819"/>
                    <a:pt x="3117" y="3972"/>
                  </a:cubicBezTo>
                  <a:cubicBezTo>
                    <a:pt x="3610" y="3125"/>
                    <a:pt x="4176" y="1927"/>
                    <a:pt x="4659" y="3972"/>
                  </a:cubicBezTo>
                  <a:cubicBezTo>
                    <a:pt x="5143" y="6017"/>
                    <a:pt x="5735" y="3900"/>
                    <a:pt x="6418" y="3972"/>
                  </a:cubicBezTo>
                  <a:cubicBezTo>
                    <a:pt x="7102" y="4044"/>
                    <a:pt x="7627" y="6423"/>
                    <a:pt x="8393" y="3972"/>
                  </a:cubicBezTo>
                  <a:cubicBezTo>
                    <a:pt x="9159" y="1521"/>
                    <a:pt x="9678" y="-3584"/>
                    <a:pt x="10368" y="3972"/>
                  </a:cubicBezTo>
                  <a:cubicBezTo>
                    <a:pt x="11058" y="11528"/>
                    <a:pt x="11415" y="10673"/>
                    <a:pt x="11695" y="3972"/>
                  </a:cubicBezTo>
                  <a:cubicBezTo>
                    <a:pt x="11975" y="-2729"/>
                    <a:pt x="12813" y="4364"/>
                    <a:pt x="13454" y="3972"/>
                  </a:cubicBezTo>
                  <a:cubicBezTo>
                    <a:pt x="14095" y="3580"/>
                    <a:pt x="14555" y="4241"/>
                    <a:pt x="14996" y="3972"/>
                  </a:cubicBezTo>
                  <a:cubicBezTo>
                    <a:pt x="15438" y="3703"/>
                    <a:pt x="15815" y="3623"/>
                    <a:pt x="16323" y="3972"/>
                  </a:cubicBezTo>
                  <a:cubicBezTo>
                    <a:pt x="16832" y="4321"/>
                    <a:pt x="17558" y="39"/>
                    <a:pt x="18082" y="3972"/>
                  </a:cubicBezTo>
                  <a:cubicBezTo>
                    <a:pt x="18606" y="7905"/>
                    <a:pt x="18573" y="7446"/>
                    <a:pt x="18977" y="3972"/>
                  </a:cubicBezTo>
                  <a:cubicBezTo>
                    <a:pt x="19381" y="498"/>
                    <a:pt x="20583" y="9136"/>
                    <a:pt x="21600" y="3972"/>
                  </a:cubicBezTo>
                  <a:cubicBezTo>
                    <a:pt x="21600" y="5868"/>
                    <a:pt x="21600" y="6807"/>
                    <a:pt x="21600" y="8175"/>
                  </a:cubicBezTo>
                  <a:cubicBezTo>
                    <a:pt x="20970" y="14866"/>
                    <a:pt x="20441" y="5606"/>
                    <a:pt x="20057" y="8175"/>
                  </a:cubicBezTo>
                  <a:cubicBezTo>
                    <a:pt x="19673" y="10745"/>
                    <a:pt x="19418" y="10493"/>
                    <a:pt x="18946" y="8175"/>
                  </a:cubicBezTo>
                  <a:cubicBezTo>
                    <a:pt x="18474" y="5858"/>
                    <a:pt x="17590" y="4790"/>
                    <a:pt x="17187" y="8175"/>
                  </a:cubicBezTo>
                  <a:cubicBezTo>
                    <a:pt x="16784" y="11560"/>
                    <a:pt x="16671" y="7891"/>
                    <a:pt x="16292" y="8175"/>
                  </a:cubicBezTo>
                  <a:cubicBezTo>
                    <a:pt x="15914" y="8459"/>
                    <a:pt x="15516" y="7644"/>
                    <a:pt x="14750" y="8175"/>
                  </a:cubicBezTo>
                  <a:cubicBezTo>
                    <a:pt x="13983" y="8707"/>
                    <a:pt x="13885" y="3583"/>
                    <a:pt x="13639" y="8175"/>
                  </a:cubicBezTo>
                  <a:cubicBezTo>
                    <a:pt x="13393" y="12768"/>
                    <a:pt x="12129" y="10434"/>
                    <a:pt x="11664" y="8175"/>
                  </a:cubicBezTo>
                  <a:cubicBezTo>
                    <a:pt x="11199" y="5917"/>
                    <a:pt x="11039" y="8151"/>
                    <a:pt x="10769" y="8175"/>
                  </a:cubicBezTo>
                  <a:cubicBezTo>
                    <a:pt x="10499" y="8200"/>
                    <a:pt x="9838" y="1386"/>
                    <a:pt x="9226" y="8175"/>
                  </a:cubicBezTo>
                  <a:cubicBezTo>
                    <a:pt x="8615" y="14965"/>
                    <a:pt x="8511" y="7827"/>
                    <a:pt x="8331" y="8175"/>
                  </a:cubicBezTo>
                  <a:cubicBezTo>
                    <a:pt x="8152" y="8524"/>
                    <a:pt x="7638" y="4290"/>
                    <a:pt x="7221" y="8175"/>
                  </a:cubicBezTo>
                  <a:cubicBezTo>
                    <a:pt x="6803" y="12061"/>
                    <a:pt x="6128" y="774"/>
                    <a:pt x="5462" y="8175"/>
                  </a:cubicBezTo>
                  <a:cubicBezTo>
                    <a:pt x="4796" y="15577"/>
                    <a:pt x="4297" y="18016"/>
                    <a:pt x="3487" y="8175"/>
                  </a:cubicBezTo>
                  <a:cubicBezTo>
                    <a:pt x="2676" y="-1665"/>
                    <a:pt x="2714" y="3909"/>
                    <a:pt x="2376" y="8175"/>
                  </a:cubicBezTo>
                  <a:cubicBezTo>
                    <a:pt x="2038" y="12442"/>
                    <a:pt x="932" y="574"/>
                    <a:pt x="0" y="8175"/>
                  </a:cubicBezTo>
                  <a:cubicBezTo>
                    <a:pt x="1" y="7244"/>
                    <a:pt x="2" y="5707"/>
                    <a:pt x="0" y="3972"/>
                  </a:cubicBezTo>
                  <a:close/>
                </a:path>
              </a:pathLst>
            </a:custGeom>
            <a:solidFill>
              <a:srgbClr val="FFFFFF">
                <a:alpha val="75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5" name="Forma"/>
            <p:cNvSpPr/>
            <p:nvPr/>
          </p:nvSpPr>
          <p:spPr>
            <a:xfrm>
              <a:off x="0" y="0"/>
              <a:ext cx="9692904" cy="54884"/>
            </a:xfrm>
            <a:custGeom>
              <a:avLst/>
              <a:gdLst/>
              <a:ahLst/>
              <a:cxnLst>
                <a:cxn ang="0">
                  <a:pos x="wd2" y="hd2"/>
                </a:cxn>
                <a:cxn ang="5400000">
                  <a:pos x="wd2" y="hd2"/>
                </a:cxn>
                <a:cxn ang="10800000">
                  <a:pos x="wd2" y="hd2"/>
                </a:cxn>
                <a:cxn ang="16200000">
                  <a:pos x="wd2" y="hd2"/>
                </a:cxn>
              </a:cxnLst>
              <a:rect l="0" t="0" r="r" b="b"/>
              <a:pathLst>
                <a:path w="21598" h="11794" fill="norm" stroke="1" extrusionOk="0">
                  <a:moveTo>
                    <a:pt x="0" y="4170"/>
                  </a:moveTo>
                  <a:cubicBezTo>
                    <a:pt x="319" y="5187"/>
                    <a:pt x="593" y="3447"/>
                    <a:pt x="895" y="4170"/>
                  </a:cubicBezTo>
                  <a:cubicBezTo>
                    <a:pt x="1197" y="4893"/>
                    <a:pt x="1645" y="5563"/>
                    <a:pt x="2222" y="4170"/>
                  </a:cubicBezTo>
                  <a:cubicBezTo>
                    <a:pt x="2798" y="2777"/>
                    <a:pt x="2854" y="6858"/>
                    <a:pt x="3116" y="4170"/>
                  </a:cubicBezTo>
                  <a:cubicBezTo>
                    <a:pt x="3379" y="1482"/>
                    <a:pt x="3972" y="-2604"/>
                    <a:pt x="4659" y="4170"/>
                  </a:cubicBezTo>
                  <a:cubicBezTo>
                    <a:pt x="5346" y="10944"/>
                    <a:pt x="5545" y="9819"/>
                    <a:pt x="5986" y="4170"/>
                  </a:cubicBezTo>
                  <a:cubicBezTo>
                    <a:pt x="6427" y="-1479"/>
                    <a:pt x="7099" y="1004"/>
                    <a:pt x="7744" y="4170"/>
                  </a:cubicBezTo>
                  <a:cubicBezTo>
                    <a:pt x="8390" y="7336"/>
                    <a:pt x="9031" y="13473"/>
                    <a:pt x="9719" y="4170"/>
                  </a:cubicBezTo>
                  <a:cubicBezTo>
                    <a:pt x="10407" y="-5133"/>
                    <a:pt x="10554" y="4014"/>
                    <a:pt x="11262" y="4170"/>
                  </a:cubicBezTo>
                  <a:cubicBezTo>
                    <a:pt x="11970" y="4327"/>
                    <a:pt x="12353" y="-764"/>
                    <a:pt x="13236" y="4170"/>
                  </a:cubicBezTo>
                  <a:cubicBezTo>
                    <a:pt x="14120" y="9105"/>
                    <a:pt x="14314" y="5560"/>
                    <a:pt x="14779" y="4170"/>
                  </a:cubicBezTo>
                  <a:cubicBezTo>
                    <a:pt x="15244" y="2780"/>
                    <a:pt x="15270" y="7831"/>
                    <a:pt x="15674" y="4170"/>
                  </a:cubicBezTo>
                  <a:cubicBezTo>
                    <a:pt x="16078" y="509"/>
                    <a:pt x="16296" y="6566"/>
                    <a:pt x="16785" y="4170"/>
                  </a:cubicBezTo>
                  <a:cubicBezTo>
                    <a:pt x="17274" y="1774"/>
                    <a:pt x="17860" y="9674"/>
                    <a:pt x="18759" y="4170"/>
                  </a:cubicBezTo>
                  <a:cubicBezTo>
                    <a:pt x="19659" y="-1334"/>
                    <a:pt x="20418" y="14615"/>
                    <a:pt x="21598" y="4170"/>
                  </a:cubicBezTo>
                  <a:cubicBezTo>
                    <a:pt x="21596" y="5124"/>
                    <a:pt x="21599" y="6473"/>
                    <a:pt x="21598" y="8100"/>
                  </a:cubicBezTo>
                  <a:cubicBezTo>
                    <a:pt x="21269" y="13233"/>
                    <a:pt x="20420" y="5611"/>
                    <a:pt x="20055" y="8100"/>
                  </a:cubicBezTo>
                  <a:cubicBezTo>
                    <a:pt x="19690" y="10589"/>
                    <a:pt x="18987" y="1138"/>
                    <a:pt x="18512" y="8100"/>
                  </a:cubicBezTo>
                  <a:cubicBezTo>
                    <a:pt x="18038" y="15062"/>
                    <a:pt x="17563" y="6584"/>
                    <a:pt x="17186" y="8100"/>
                  </a:cubicBezTo>
                  <a:cubicBezTo>
                    <a:pt x="16809" y="9616"/>
                    <a:pt x="16398" y="8602"/>
                    <a:pt x="16075" y="8100"/>
                  </a:cubicBezTo>
                  <a:cubicBezTo>
                    <a:pt x="15752" y="7598"/>
                    <a:pt x="14537" y="15379"/>
                    <a:pt x="14100" y="8100"/>
                  </a:cubicBezTo>
                  <a:cubicBezTo>
                    <a:pt x="13664" y="821"/>
                    <a:pt x="13200" y="8727"/>
                    <a:pt x="12558" y="8100"/>
                  </a:cubicBezTo>
                  <a:cubicBezTo>
                    <a:pt x="11915" y="7474"/>
                    <a:pt x="11397" y="15053"/>
                    <a:pt x="10799" y="8100"/>
                  </a:cubicBezTo>
                  <a:cubicBezTo>
                    <a:pt x="10201" y="1147"/>
                    <a:pt x="10198" y="4490"/>
                    <a:pt x="9904" y="8100"/>
                  </a:cubicBezTo>
                  <a:cubicBezTo>
                    <a:pt x="9610" y="11711"/>
                    <a:pt x="9164" y="7428"/>
                    <a:pt x="8794" y="8100"/>
                  </a:cubicBezTo>
                  <a:cubicBezTo>
                    <a:pt x="8423" y="8773"/>
                    <a:pt x="7567" y="8210"/>
                    <a:pt x="7251" y="8100"/>
                  </a:cubicBezTo>
                  <a:cubicBezTo>
                    <a:pt x="6934" y="7991"/>
                    <a:pt x="6151" y="16467"/>
                    <a:pt x="5492" y="8100"/>
                  </a:cubicBezTo>
                  <a:cubicBezTo>
                    <a:pt x="4834" y="-267"/>
                    <a:pt x="4974" y="5881"/>
                    <a:pt x="4597" y="8100"/>
                  </a:cubicBezTo>
                  <a:cubicBezTo>
                    <a:pt x="4221" y="10320"/>
                    <a:pt x="4010" y="4819"/>
                    <a:pt x="3703" y="8100"/>
                  </a:cubicBezTo>
                  <a:cubicBezTo>
                    <a:pt x="3396" y="11381"/>
                    <a:pt x="2482" y="3235"/>
                    <a:pt x="2160" y="8100"/>
                  </a:cubicBezTo>
                  <a:cubicBezTo>
                    <a:pt x="1838" y="12965"/>
                    <a:pt x="794" y="3498"/>
                    <a:pt x="0" y="8100"/>
                  </a:cubicBezTo>
                  <a:cubicBezTo>
                    <a:pt x="-1" y="6861"/>
                    <a:pt x="2" y="5835"/>
                    <a:pt x="0" y="4170"/>
                  </a:cubicBezTo>
                  <a:close/>
                </a:path>
              </a:pathLst>
            </a:custGeom>
            <a:noFill/>
            <a:ln w="44450" cap="rnd">
              <a:solidFill>
                <a:srgbClr val="FFFFFF">
                  <a:alpha val="75000"/>
                </a:srgbClr>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27" name="CaixaDeTexto 2"/>
          <p:cNvSpPr txBox="1"/>
          <p:nvPr/>
        </p:nvSpPr>
        <p:spPr>
          <a:xfrm>
            <a:off x="957056" y="3123800"/>
            <a:ext cx="4864931"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600"/>
              </a:spcBef>
              <a:defRPr>
                <a:solidFill>
                  <a:srgbClr val="FFFFFF"/>
                </a:solidFill>
              </a:defRPr>
            </a:lvl1pPr>
          </a:lstStyle>
          <a:p>
            <a:pPr/>
            <a:r>
              <a:t>O processo de automação é essencial para entrega contínua, não se alcança entrega contínua sem automação de suas áreas. Wootton Benjamin (2013) descreve áreas e práticas essenciais a serem automatizadas na entrega contínua: </a:t>
            </a:r>
          </a:p>
        </p:txBody>
      </p:sp>
      <p:grpSp>
        <p:nvGrpSpPr>
          <p:cNvPr id="250" name="Diagrama 50"/>
          <p:cNvGrpSpPr/>
          <p:nvPr/>
        </p:nvGrpSpPr>
        <p:grpSpPr>
          <a:xfrm>
            <a:off x="6616599" y="2064440"/>
            <a:ext cx="4947579" cy="4171925"/>
            <a:chOff x="0" y="0"/>
            <a:chExt cx="4947577" cy="4171923"/>
          </a:xfrm>
        </p:grpSpPr>
        <p:sp>
          <p:nvSpPr>
            <p:cNvPr id="228" name="Forma"/>
            <p:cNvSpPr/>
            <p:nvPr/>
          </p:nvSpPr>
          <p:spPr>
            <a:xfrm>
              <a:off x="451624" y="151278"/>
              <a:ext cx="4044329" cy="3993344"/>
            </a:xfrm>
            <a:custGeom>
              <a:avLst/>
              <a:gdLst/>
              <a:ahLst/>
              <a:cxnLst>
                <a:cxn ang="0">
                  <a:pos x="wd2" y="hd2"/>
                </a:cxn>
                <a:cxn ang="5400000">
                  <a:pos x="wd2" y="hd2"/>
                </a:cxn>
                <a:cxn ang="10800000">
                  <a:pos x="wd2" y="hd2"/>
                </a:cxn>
                <a:cxn ang="16200000">
                  <a:pos x="wd2" y="hd2"/>
                </a:cxn>
              </a:cxnLst>
              <a:rect l="0" t="0" r="r" b="b"/>
              <a:pathLst>
                <a:path w="19681" h="20584" fill="norm" stroke="1" extrusionOk="0">
                  <a:moveTo>
                    <a:pt x="12027" y="0"/>
                  </a:moveTo>
                  <a:lnTo>
                    <a:pt x="12027" y="0"/>
                  </a:lnTo>
                  <a:cubicBezTo>
                    <a:pt x="17325" y="1279"/>
                    <a:pt x="20641" y="6865"/>
                    <a:pt x="19434" y="12476"/>
                  </a:cubicBezTo>
                  <a:cubicBezTo>
                    <a:pt x="18226" y="18088"/>
                    <a:pt x="12953" y="21600"/>
                    <a:pt x="7655" y="20321"/>
                  </a:cubicBezTo>
                  <a:cubicBezTo>
                    <a:pt x="2357" y="19042"/>
                    <a:pt x="-959" y="13456"/>
                    <a:pt x="248" y="7845"/>
                  </a:cubicBezTo>
                  <a:cubicBezTo>
                    <a:pt x="879" y="4914"/>
                    <a:pt x="2674" y="2414"/>
                    <a:pt x="5172" y="988"/>
                  </a:cubicBezTo>
                  <a:lnTo>
                    <a:pt x="4928" y="382"/>
                  </a:lnTo>
                  <a:lnTo>
                    <a:pt x="6202" y="1143"/>
                  </a:lnTo>
                  <a:lnTo>
                    <a:pt x="5875" y="2728"/>
                  </a:lnTo>
                  <a:lnTo>
                    <a:pt x="5630" y="2123"/>
                  </a:lnTo>
                  <a:cubicBezTo>
                    <a:pt x="1439" y="4586"/>
                    <a:pt x="-73" y="10181"/>
                    <a:pt x="2252" y="14620"/>
                  </a:cubicBezTo>
                  <a:cubicBezTo>
                    <a:pt x="4578" y="19060"/>
                    <a:pt x="9861" y="20662"/>
                    <a:pt x="14052" y="18198"/>
                  </a:cubicBezTo>
                  <a:cubicBezTo>
                    <a:pt x="18243" y="15735"/>
                    <a:pt x="19755" y="10140"/>
                    <a:pt x="17430" y="5701"/>
                  </a:cubicBezTo>
                  <a:cubicBezTo>
                    <a:pt x="16233" y="3416"/>
                    <a:pt x="14174" y="1779"/>
                    <a:pt x="11769" y="1198"/>
                  </a:cubicBezTo>
                  <a:close/>
                </a:path>
              </a:pathLst>
            </a:custGeom>
            <a:solidFill>
              <a:srgbClr val="D0DEE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nvGrpSpPr>
            <p:cNvPr id="231" name="Agrupar"/>
            <p:cNvGrpSpPr/>
            <p:nvPr/>
          </p:nvGrpSpPr>
          <p:grpSpPr>
            <a:xfrm>
              <a:off x="1787780" y="0"/>
              <a:ext cx="1372016" cy="686008"/>
              <a:chOff x="0" y="0"/>
              <a:chExt cx="1372014" cy="686007"/>
            </a:xfrm>
          </p:grpSpPr>
          <p:sp>
            <p:nvSpPr>
              <p:cNvPr id="229" name="Retângulo Arredondado"/>
              <p:cNvSpPr/>
              <p:nvPr/>
            </p:nvSpPr>
            <p:spPr>
              <a:xfrm>
                <a:off x="0" y="0"/>
                <a:ext cx="1372015" cy="686008"/>
              </a:xfrm>
              <a:prstGeom prst="roundRect">
                <a:avLst>
                  <a:gd name="adj" fmla="val 16667"/>
                </a:avLst>
              </a:prstGeom>
              <a:gradFill flip="none" rotWithShape="1">
                <a:gsLst>
                  <a:gs pos="0">
                    <a:srgbClr val="70A6DB"/>
                  </a:gs>
                  <a:gs pos="50000">
                    <a:srgbClr val="559BDB"/>
                  </a:gs>
                  <a:gs pos="100000">
                    <a:srgbClr val="448AC9"/>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sz="1200">
                    <a:solidFill>
                      <a:srgbClr val="FFFFFF"/>
                    </a:solidFill>
                  </a:defRPr>
                </a:pPr>
              </a:p>
            </p:txBody>
          </p:sp>
          <p:sp>
            <p:nvSpPr>
              <p:cNvPr id="230" name="Compilação e Empacotamento"/>
              <p:cNvSpPr txBox="1"/>
              <p:nvPr/>
            </p:nvSpPr>
            <p:spPr>
              <a:xfrm>
                <a:off x="33487" y="131444"/>
                <a:ext cx="1305039" cy="42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Compilação e Empacotamento</a:t>
                </a:r>
              </a:p>
            </p:txBody>
          </p:sp>
        </p:grpSp>
        <p:grpSp>
          <p:nvGrpSpPr>
            <p:cNvPr id="234" name="Agrupar"/>
            <p:cNvGrpSpPr/>
            <p:nvPr/>
          </p:nvGrpSpPr>
          <p:grpSpPr>
            <a:xfrm>
              <a:off x="3221471" y="690429"/>
              <a:ext cx="1372015" cy="686008"/>
              <a:chOff x="0" y="0"/>
              <a:chExt cx="1372014" cy="686007"/>
            </a:xfrm>
          </p:grpSpPr>
          <p:sp>
            <p:nvSpPr>
              <p:cNvPr id="232" name="Retângulo Arredondado"/>
              <p:cNvSpPr/>
              <p:nvPr/>
            </p:nvSpPr>
            <p:spPr>
              <a:xfrm>
                <a:off x="0" y="0"/>
                <a:ext cx="1372015" cy="686008"/>
              </a:xfrm>
              <a:prstGeom prst="roundRect">
                <a:avLst>
                  <a:gd name="adj" fmla="val 16667"/>
                </a:avLst>
              </a:prstGeom>
              <a:gradFill flip="none" rotWithShape="1">
                <a:gsLst>
                  <a:gs pos="0">
                    <a:srgbClr val="6DC4D6"/>
                  </a:gs>
                  <a:gs pos="50000">
                    <a:srgbClr val="50C0D6"/>
                  </a:gs>
                  <a:gs pos="100000">
                    <a:srgbClr val="40AFC4"/>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sz="1200">
                    <a:solidFill>
                      <a:srgbClr val="FFFFFF"/>
                    </a:solidFill>
                  </a:defRPr>
                </a:pPr>
              </a:p>
            </p:txBody>
          </p:sp>
          <p:sp>
            <p:nvSpPr>
              <p:cNvPr id="233" name="Builds e CI"/>
              <p:cNvSpPr txBox="1"/>
              <p:nvPr/>
            </p:nvSpPr>
            <p:spPr>
              <a:xfrm>
                <a:off x="33487" y="218851"/>
                <a:ext cx="1305039" cy="248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Builds e CI</a:t>
                </a:r>
              </a:p>
            </p:txBody>
          </p:sp>
        </p:grpSp>
        <p:grpSp>
          <p:nvGrpSpPr>
            <p:cNvPr id="237" name="Agrupar"/>
            <p:cNvGrpSpPr/>
            <p:nvPr/>
          </p:nvGrpSpPr>
          <p:grpSpPr>
            <a:xfrm>
              <a:off x="3575563" y="2241808"/>
              <a:ext cx="1372015" cy="686008"/>
              <a:chOff x="0" y="0"/>
              <a:chExt cx="1372014" cy="686007"/>
            </a:xfrm>
          </p:grpSpPr>
          <p:sp>
            <p:nvSpPr>
              <p:cNvPr id="235" name="Retângulo Arredondado"/>
              <p:cNvSpPr/>
              <p:nvPr/>
            </p:nvSpPr>
            <p:spPr>
              <a:xfrm>
                <a:off x="0" y="0"/>
                <a:ext cx="1372015" cy="686008"/>
              </a:xfrm>
              <a:prstGeom prst="roundRect">
                <a:avLst>
                  <a:gd name="adj" fmla="val 16667"/>
                </a:avLst>
              </a:prstGeom>
              <a:gradFill flip="none" rotWithShape="1">
                <a:gsLst>
                  <a:gs pos="0">
                    <a:srgbClr val="69D1C0"/>
                  </a:gs>
                  <a:gs pos="50000">
                    <a:srgbClr val="4CD0BC"/>
                  </a:gs>
                  <a:gs pos="100000">
                    <a:srgbClr val="3CBFAB"/>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sz="1200">
                    <a:solidFill>
                      <a:srgbClr val="FFFFFF"/>
                    </a:solidFill>
                  </a:defRPr>
                </a:pPr>
              </a:p>
            </p:txBody>
          </p:sp>
          <p:sp>
            <p:nvSpPr>
              <p:cNvPr id="236" name="Testes automatizados"/>
              <p:cNvSpPr txBox="1"/>
              <p:nvPr/>
            </p:nvSpPr>
            <p:spPr>
              <a:xfrm>
                <a:off x="33487" y="131444"/>
                <a:ext cx="1305039" cy="42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Testes automatizados</a:t>
                </a:r>
              </a:p>
            </p:txBody>
          </p:sp>
        </p:grpSp>
        <p:grpSp>
          <p:nvGrpSpPr>
            <p:cNvPr id="240" name="Agrupar"/>
            <p:cNvGrpSpPr/>
            <p:nvPr/>
          </p:nvGrpSpPr>
          <p:grpSpPr>
            <a:xfrm>
              <a:off x="2583418" y="3485916"/>
              <a:ext cx="1372015" cy="686008"/>
              <a:chOff x="0" y="0"/>
              <a:chExt cx="1372014" cy="686007"/>
            </a:xfrm>
          </p:grpSpPr>
          <p:sp>
            <p:nvSpPr>
              <p:cNvPr id="238" name="Retângulo Arredondado"/>
              <p:cNvSpPr/>
              <p:nvPr/>
            </p:nvSpPr>
            <p:spPr>
              <a:xfrm>
                <a:off x="0" y="0"/>
                <a:ext cx="1372015" cy="686008"/>
              </a:xfrm>
              <a:prstGeom prst="roundRect">
                <a:avLst>
                  <a:gd name="adj" fmla="val 16667"/>
                </a:avLst>
              </a:prstGeom>
              <a:gradFill flip="none" rotWithShape="1">
                <a:gsLst>
                  <a:gs pos="0">
                    <a:srgbClr val="66CC9A"/>
                  </a:gs>
                  <a:gs pos="50000">
                    <a:srgbClr val="47CB8E"/>
                  </a:gs>
                  <a:gs pos="100000">
                    <a:srgbClr val="39BA7E"/>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sz="1200">
                    <a:solidFill>
                      <a:srgbClr val="FFFFFF"/>
                    </a:solidFill>
                  </a:defRPr>
                </a:pPr>
              </a:p>
            </p:txBody>
          </p:sp>
          <p:sp>
            <p:nvSpPr>
              <p:cNvPr id="239" name="Implantação automatizada de de Softwares"/>
              <p:cNvSpPr txBox="1"/>
              <p:nvPr/>
            </p:nvSpPr>
            <p:spPr>
              <a:xfrm>
                <a:off x="33488" y="44037"/>
                <a:ext cx="1305039" cy="597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Implantação automatizada de de Softwares</a:t>
                </a:r>
              </a:p>
            </p:txBody>
          </p:sp>
        </p:grpSp>
        <p:grpSp>
          <p:nvGrpSpPr>
            <p:cNvPr id="243" name="Agrupar"/>
            <p:cNvGrpSpPr/>
            <p:nvPr/>
          </p:nvGrpSpPr>
          <p:grpSpPr>
            <a:xfrm>
              <a:off x="992143" y="3485916"/>
              <a:ext cx="1372015" cy="686008"/>
              <a:chOff x="0" y="0"/>
              <a:chExt cx="1372014" cy="686007"/>
            </a:xfrm>
          </p:grpSpPr>
          <p:sp>
            <p:nvSpPr>
              <p:cNvPr id="241" name="Retângulo Arredondado"/>
              <p:cNvSpPr/>
              <p:nvPr/>
            </p:nvSpPr>
            <p:spPr>
              <a:xfrm>
                <a:off x="0" y="0"/>
                <a:ext cx="1372015" cy="686008"/>
              </a:xfrm>
              <a:prstGeom prst="roundRect">
                <a:avLst>
                  <a:gd name="adj" fmla="val 16667"/>
                </a:avLst>
              </a:prstGeom>
              <a:gradFill flip="none" rotWithShape="1">
                <a:gsLst>
                  <a:gs pos="0">
                    <a:srgbClr val="63C677"/>
                  </a:gs>
                  <a:gs pos="50000">
                    <a:srgbClr val="44C460"/>
                  </a:gs>
                  <a:gs pos="100000">
                    <a:srgbClr val="35B452"/>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sz="1200">
                    <a:solidFill>
                      <a:srgbClr val="FFFFFF"/>
                    </a:solidFill>
                  </a:defRPr>
                </a:pPr>
              </a:p>
            </p:txBody>
          </p:sp>
          <p:sp>
            <p:nvSpPr>
              <p:cNvPr id="242" name="Estrutura de nuvem"/>
              <p:cNvSpPr txBox="1"/>
              <p:nvPr/>
            </p:nvSpPr>
            <p:spPr>
              <a:xfrm>
                <a:off x="33488" y="131444"/>
                <a:ext cx="1305039" cy="42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Estrutura de nuvem</a:t>
                </a:r>
              </a:p>
            </p:txBody>
          </p:sp>
        </p:grpSp>
        <p:grpSp>
          <p:nvGrpSpPr>
            <p:cNvPr id="246" name="Agrupar"/>
            <p:cNvGrpSpPr/>
            <p:nvPr/>
          </p:nvGrpSpPr>
          <p:grpSpPr>
            <a:xfrm>
              <a:off x="0" y="2241808"/>
              <a:ext cx="1372015" cy="686008"/>
              <a:chOff x="0" y="0"/>
              <a:chExt cx="1372014" cy="686007"/>
            </a:xfrm>
          </p:grpSpPr>
          <p:sp>
            <p:nvSpPr>
              <p:cNvPr id="244" name="Retângulo Arredondado"/>
              <p:cNvSpPr/>
              <p:nvPr/>
            </p:nvSpPr>
            <p:spPr>
              <a:xfrm>
                <a:off x="0" y="0"/>
                <a:ext cx="1372015" cy="686008"/>
              </a:xfrm>
              <a:prstGeom prst="roundRect">
                <a:avLst>
                  <a:gd name="adj" fmla="val 16667"/>
                </a:avLst>
              </a:prstGeom>
              <a:gradFill flip="none" rotWithShape="1">
                <a:gsLst>
                  <a:gs pos="0">
                    <a:srgbClr val="68C060"/>
                  </a:gs>
                  <a:gs pos="50000">
                    <a:srgbClr val="4CBD41"/>
                  </a:gs>
                  <a:gs pos="100000">
                    <a:srgbClr val="3FAD34"/>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a:solidFill>
                      <a:srgbClr val="FFFFFF"/>
                    </a:solidFill>
                  </a:defRPr>
                </a:pPr>
              </a:p>
            </p:txBody>
          </p:sp>
          <p:sp>
            <p:nvSpPr>
              <p:cNvPr id="245" name="Infraestrutura de código"/>
              <p:cNvSpPr txBox="1"/>
              <p:nvPr/>
            </p:nvSpPr>
            <p:spPr>
              <a:xfrm>
                <a:off x="33488" y="131444"/>
                <a:ext cx="1305039" cy="42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Infraestrutura de código</a:t>
                </a:r>
              </a:p>
            </p:txBody>
          </p:sp>
        </p:grpSp>
        <p:grpSp>
          <p:nvGrpSpPr>
            <p:cNvPr id="249" name="Agrupar"/>
            <p:cNvGrpSpPr/>
            <p:nvPr/>
          </p:nvGrpSpPr>
          <p:grpSpPr>
            <a:xfrm>
              <a:off x="354092" y="690429"/>
              <a:ext cx="1372015" cy="686008"/>
              <a:chOff x="0" y="0"/>
              <a:chExt cx="1372014" cy="686007"/>
            </a:xfrm>
          </p:grpSpPr>
          <p:sp>
            <p:nvSpPr>
              <p:cNvPr id="247" name="Retângulo Arredondado"/>
              <p:cNvSpPr/>
              <p:nvPr/>
            </p:nvSpPr>
            <p:spPr>
              <a:xfrm>
                <a:off x="0" y="0"/>
                <a:ext cx="1372015" cy="686008"/>
              </a:xfrm>
              <a:prstGeom prst="roundRect">
                <a:avLst>
                  <a:gd name="adj" fmla="val 16667"/>
                </a:avLst>
              </a:prstGeom>
              <a:gradFill flip="none" rotWithShape="1">
                <a:gsLst>
                  <a:gs pos="0">
                    <a:srgbClr val="80B860"/>
                  </a:gs>
                  <a:gs pos="50000">
                    <a:srgbClr val="6FB242"/>
                  </a:gs>
                  <a:gs pos="100000">
                    <a:srgbClr val="61A236"/>
                  </a:gs>
                </a:gsLst>
                <a:lin ang="5400000" scaled="0"/>
              </a:gradFill>
              <a:ln w="12700" cap="flat">
                <a:noFill/>
                <a:miter lim="400000"/>
              </a:ln>
              <a:effectLst/>
            </p:spPr>
            <p:txBody>
              <a:bodyPr wrap="square" lIns="45719" tIns="45719" rIns="45719" bIns="45719" numCol="1" anchor="ctr">
                <a:noAutofit/>
              </a:bodyPr>
              <a:lstStyle/>
              <a:p>
                <a:pPr algn="ctr" defTabSz="533400">
                  <a:lnSpc>
                    <a:spcPct val="90000"/>
                  </a:lnSpc>
                  <a:spcBef>
                    <a:spcPts val="700"/>
                  </a:spcBef>
                  <a:defRPr>
                    <a:solidFill>
                      <a:srgbClr val="FFFFFF"/>
                    </a:solidFill>
                  </a:defRPr>
                </a:pPr>
              </a:p>
            </p:txBody>
          </p:sp>
          <p:sp>
            <p:nvSpPr>
              <p:cNvPr id="248" name="Pipeline de implantação"/>
              <p:cNvSpPr txBox="1"/>
              <p:nvPr/>
            </p:nvSpPr>
            <p:spPr>
              <a:xfrm>
                <a:off x="33487" y="131444"/>
                <a:ext cx="1305039" cy="4231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533400">
                  <a:lnSpc>
                    <a:spcPct val="90000"/>
                  </a:lnSpc>
                  <a:spcBef>
                    <a:spcPts val="500"/>
                  </a:spcBef>
                  <a:defRPr sz="1200">
                    <a:solidFill>
                      <a:srgbClr val="FFFFFF"/>
                    </a:solidFill>
                    <a:latin typeface="Calibri Light"/>
                    <a:ea typeface="Calibri Light"/>
                    <a:cs typeface="Calibri Light"/>
                    <a:sym typeface="Calibri Light"/>
                  </a:defRPr>
                </a:lvl1pPr>
              </a:lstStyle>
              <a:p>
                <a:pPr/>
                <a:r>
                  <a:t>Pipeline de implantação</a:t>
                </a:r>
              </a:p>
            </p:txBody>
          </p:sp>
        </p:grpSp>
      </p:grpSp>
      <p:sp>
        <p:nvSpPr>
          <p:cNvPr id="251" name="Espaço Reservado para Número de Slide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56" name="Rectangle 13"/>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257" name="Título 1"/>
          <p:cNvSpPr txBox="1"/>
          <p:nvPr>
            <p:ph type="title"/>
          </p:nvPr>
        </p:nvSpPr>
        <p:spPr>
          <a:xfrm>
            <a:off x="699722" y="1622066"/>
            <a:ext cx="3554228" cy="2663689"/>
          </a:xfrm>
          <a:prstGeom prst="rect">
            <a:avLst/>
          </a:prstGeom>
        </p:spPr>
        <p:txBody>
          <a:bodyPr anchor="b"/>
          <a:lstStyle>
            <a:lvl1pPr>
              <a:defRPr sz="4100">
                <a:solidFill>
                  <a:srgbClr val="FFFFFF"/>
                </a:solidFill>
              </a:defRPr>
            </a:lvl1pPr>
          </a:lstStyle>
          <a:p>
            <a:pPr/>
            <a:r>
              <a:t>Estruturas Organizacionais – Times Devops</a:t>
            </a:r>
          </a:p>
        </p:txBody>
      </p:sp>
      <p:grpSp>
        <p:nvGrpSpPr>
          <p:cNvPr id="260" name="Group 15"/>
          <p:cNvGrpSpPr/>
          <p:nvPr/>
        </p:nvGrpSpPr>
        <p:grpSpPr>
          <a:xfrm>
            <a:off x="769225" y="681628"/>
            <a:ext cx="1125045" cy="847207"/>
            <a:chOff x="0" y="0"/>
            <a:chExt cx="1125043" cy="847206"/>
          </a:xfrm>
        </p:grpSpPr>
        <p:sp>
          <p:nvSpPr>
            <p:cNvPr id="258"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259"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pic>
        <p:nvPicPr>
          <p:cNvPr id="261" name="Imagem 7" descr="Imagem 7"/>
          <p:cNvPicPr>
            <a:picLocks noChangeAspect="1"/>
          </p:cNvPicPr>
          <p:nvPr/>
        </p:nvPicPr>
        <p:blipFill>
          <a:blip r:embed="rId3">
            <a:extLst/>
          </a:blip>
          <a:srcRect l="23333" t="0" r="11777" b="0"/>
          <a:stretch>
            <a:fillRect/>
          </a:stretch>
        </p:blipFill>
        <p:spPr>
          <a:xfrm>
            <a:off x="5236858" y="548311"/>
            <a:ext cx="6859664" cy="6110054"/>
          </a:xfrm>
          <a:prstGeom prst="rect">
            <a:avLst/>
          </a:prstGeom>
          <a:ln w="12700">
            <a:miter lim="400000"/>
          </a:ln>
        </p:spPr>
      </p:pic>
      <p:sp>
        <p:nvSpPr>
          <p:cNvPr id="262" name="Espaço Reservado para Número de Slide 2"/>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Rectangle 15"/>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67" name="Rectangle 17"/>
          <p:cNvSpPr/>
          <p:nvPr/>
        </p:nvSpPr>
        <p:spPr>
          <a:xfrm>
            <a:off x="0" y="0"/>
            <a:ext cx="4694548"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sp>
        <p:nvSpPr>
          <p:cNvPr id="268" name="Título 1"/>
          <p:cNvSpPr txBox="1"/>
          <p:nvPr>
            <p:ph type="title"/>
          </p:nvPr>
        </p:nvSpPr>
        <p:spPr>
          <a:xfrm>
            <a:off x="479742" y="2700812"/>
            <a:ext cx="3747727" cy="1463473"/>
          </a:xfrm>
          <a:prstGeom prst="rect">
            <a:avLst/>
          </a:prstGeom>
        </p:spPr>
        <p:txBody>
          <a:bodyPr anchor="t"/>
          <a:lstStyle>
            <a:lvl1pPr>
              <a:defRPr sz="3300">
                <a:solidFill>
                  <a:srgbClr val="FFFFFF"/>
                </a:solidFill>
              </a:defRPr>
            </a:lvl1pPr>
          </a:lstStyle>
          <a:p>
            <a:pPr/>
            <a:r>
              <a:t>Papéis de Especialistas na estrutura DevOps</a:t>
            </a:r>
          </a:p>
        </p:txBody>
      </p:sp>
      <p:grpSp>
        <p:nvGrpSpPr>
          <p:cNvPr id="271" name="Group 19"/>
          <p:cNvGrpSpPr/>
          <p:nvPr/>
        </p:nvGrpSpPr>
        <p:grpSpPr>
          <a:xfrm>
            <a:off x="769225" y="681628"/>
            <a:ext cx="1125045" cy="847207"/>
            <a:chOff x="0" y="0"/>
            <a:chExt cx="1125043" cy="847206"/>
          </a:xfrm>
        </p:grpSpPr>
        <p:sp>
          <p:nvSpPr>
            <p:cNvPr id="269" name="Freeform 5"/>
            <p:cNvSpPr/>
            <p:nvPr/>
          </p:nvSpPr>
          <p:spPr>
            <a:xfrm>
              <a:off x="0" y="251826"/>
              <a:ext cx="671695" cy="5953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sp>
          <p:nvSpPr>
            <p:cNvPr id="270" name="Freeform 5"/>
            <p:cNvSpPr/>
            <p:nvPr/>
          </p:nvSpPr>
          <p:spPr>
            <a:xfrm>
              <a:off x="577532" y="0"/>
              <a:ext cx="547512" cy="485306"/>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6129" y="21600"/>
                  </a:moveTo>
                  <a:cubicBezTo>
                    <a:pt x="5634" y="21600"/>
                    <a:pt x="5028" y="21225"/>
                    <a:pt x="4808" y="20757"/>
                  </a:cubicBezTo>
                  <a:cubicBezTo>
                    <a:pt x="186" y="11674"/>
                    <a:pt x="186" y="11674"/>
                    <a:pt x="186" y="11674"/>
                  </a:cubicBezTo>
                  <a:cubicBezTo>
                    <a:pt x="-62" y="11175"/>
                    <a:pt x="-62" y="10425"/>
                    <a:pt x="186" y="9926"/>
                  </a:cubicBezTo>
                  <a:cubicBezTo>
                    <a:pt x="4808" y="843"/>
                    <a:pt x="4808" y="843"/>
                    <a:pt x="4808" y="843"/>
                  </a:cubicBezTo>
                  <a:cubicBezTo>
                    <a:pt x="5028" y="375"/>
                    <a:pt x="5634" y="0"/>
                    <a:pt x="6129" y="0"/>
                  </a:cubicBezTo>
                  <a:cubicBezTo>
                    <a:pt x="15374" y="0"/>
                    <a:pt x="15374" y="0"/>
                    <a:pt x="15374" y="0"/>
                  </a:cubicBezTo>
                  <a:cubicBezTo>
                    <a:pt x="15842" y="0"/>
                    <a:pt x="16448" y="375"/>
                    <a:pt x="16695" y="843"/>
                  </a:cubicBezTo>
                  <a:cubicBezTo>
                    <a:pt x="21318" y="9926"/>
                    <a:pt x="21318" y="9926"/>
                    <a:pt x="21318" y="9926"/>
                  </a:cubicBezTo>
                  <a:cubicBezTo>
                    <a:pt x="21538" y="10425"/>
                    <a:pt x="21538" y="11175"/>
                    <a:pt x="21318" y="11674"/>
                  </a:cubicBezTo>
                  <a:cubicBezTo>
                    <a:pt x="16695" y="20757"/>
                    <a:pt x="16695" y="20757"/>
                    <a:pt x="16695" y="20757"/>
                  </a:cubicBezTo>
                  <a:cubicBezTo>
                    <a:pt x="16448" y="21225"/>
                    <a:pt x="15842" y="21600"/>
                    <a:pt x="15374" y="21600"/>
                  </a:cubicBezTo>
                  <a:lnTo>
                    <a:pt x="6129" y="21600"/>
                  </a:lnTo>
                  <a:close/>
                </a:path>
              </a:pathLst>
            </a:custGeom>
            <a:noFill/>
            <a:ln w="28575" cap="flat">
              <a:solidFill>
                <a:srgbClr val="FFFFFF"/>
              </a:solidFill>
              <a:prstDash val="solid"/>
              <a:round/>
            </a:ln>
            <a:effectLst/>
          </p:spPr>
          <p:txBody>
            <a:bodyPr wrap="square" lIns="45719" tIns="45719" rIns="45719" bIns="45719" numCol="1" anchor="t">
              <a:noAutofit/>
            </a:bodyPr>
            <a:lstStyle/>
            <a:p>
              <a:pPr/>
            </a:p>
          </p:txBody>
        </p:sp>
      </p:grpSp>
      <p:sp>
        <p:nvSpPr>
          <p:cNvPr id="272" name="Espaço Reservado para Conteúdo 2"/>
          <p:cNvSpPr txBox="1"/>
          <p:nvPr>
            <p:ph type="body" sz="quarter" idx="1"/>
          </p:nvPr>
        </p:nvSpPr>
        <p:spPr>
          <a:xfrm>
            <a:off x="4994233" y="4806479"/>
            <a:ext cx="6874489" cy="1542423"/>
          </a:xfrm>
          <a:prstGeom prst="rect">
            <a:avLst/>
          </a:prstGeom>
        </p:spPr>
        <p:txBody>
          <a:bodyPr/>
          <a:lstStyle>
            <a:lvl1pPr marL="0" indent="0">
              <a:buSzTx/>
              <a:buNone/>
              <a:defRPr sz="1900"/>
            </a:lvl1pPr>
          </a:lstStyle>
          <a:p>
            <a:pPr/>
            <a:r>
              <a:t>Um ambiente DevOps é construir uma estrutura de equipe DevOps bem-sucedida composta por especialistas novos ou existentes com um conjunto de habilidades multidisciplinares. Montar essa equipe e garantir que contenha os melhores recursos da organização é essencial. </a:t>
            </a:r>
          </a:p>
        </p:txBody>
      </p:sp>
      <p:sp>
        <p:nvSpPr>
          <p:cNvPr id="273" name="Espaço Reservado para Número de Slide 4"/>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4" name="Imagem 5" descr="Imagem 5"/>
          <p:cNvPicPr>
            <a:picLocks noChangeAspect="1"/>
          </p:cNvPicPr>
          <p:nvPr/>
        </p:nvPicPr>
        <p:blipFill>
          <a:blip r:embed="rId3">
            <a:extLst/>
          </a:blip>
          <a:stretch>
            <a:fillRect/>
          </a:stretch>
        </p:blipFill>
        <p:spPr>
          <a:xfrm>
            <a:off x="4681268" y="-723"/>
            <a:ext cx="7516483" cy="431465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