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63" r:id="rId14"/>
    <p:sldId id="264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2D3C1-848F-0CB7-1B16-38DE13D95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0889" y="1604865"/>
            <a:ext cx="6578081" cy="1950098"/>
          </a:xfrm>
        </p:spPr>
        <p:txBody>
          <a:bodyPr>
            <a:normAutofit/>
          </a:bodyPr>
          <a:lstStyle/>
          <a:p>
            <a:r>
              <a:rPr lang="en-IN" sz="6000" b="1" dirty="0">
                <a:latin typeface="Bahnschrift SemiBold SemiConden" panose="020B0502040204020203" pitchFamily="34" charset="0"/>
              </a:rPr>
              <a:t>Product Market Fit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23D70-2227-B074-5464-FDA477854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12359" y="5524067"/>
            <a:ext cx="3770280" cy="438195"/>
          </a:xfrm>
        </p:spPr>
        <p:txBody>
          <a:bodyPr/>
          <a:lstStyle/>
          <a:p>
            <a:r>
              <a:rPr lang="en-IN" dirty="0"/>
              <a:t>Created by – Priyanshu Prakash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B6EF1F-A148-A6D0-C2C2-0406D6EB3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3143" y="183112"/>
            <a:ext cx="1246024" cy="124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38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DB6394-F0C4-C470-1A33-88595475B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75" y="47153"/>
            <a:ext cx="11993649" cy="676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482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ABA4F5-3CD4-B48A-B5AB-D419071CD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02" y="37626"/>
            <a:ext cx="11974596" cy="678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211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D9EC89-20B0-5002-9141-FCF4E4428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75" y="47153"/>
            <a:ext cx="11993649" cy="676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51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92D33-07DB-77BD-7A22-77A228698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182" y="441651"/>
            <a:ext cx="3951512" cy="594048"/>
          </a:xfrm>
        </p:spPr>
        <p:txBody>
          <a:bodyPr>
            <a:noAutofit/>
          </a:bodyPr>
          <a:lstStyle/>
          <a:p>
            <a:r>
              <a:rPr lang="en-IN" sz="3600" dirty="0">
                <a:latin typeface="Arial Black" panose="020B0A04020102020204" pitchFamily="34" charset="0"/>
              </a:rPr>
              <a:t>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0F685-2B3B-A90A-678E-F4422C4B2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16" y="1287625"/>
            <a:ext cx="11126756" cy="5654349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Seasonality &amp; purchase timing</a:t>
            </a:r>
            <a:endParaRPr lang="en-US" dirty="0"/>
          </a:p>
          <a:p>
            <a:pPr lvl="1"/>
            <a:r>
              <a:rPr lang="en-US" dirty="0"/>
              <a:t>AQI is strongly seasonal; </a:t>
            </a:r>
            <a:r>
              <a:rPr lang="en-US" b="1" dirty="0"/>
              <a:t>winter months (Nov–Jan)</a:t>
            </a:r>
            <a:r>
              <a:rPr lang="en-US" dirty="0"/>
              <a:t> are worst. Demand for purifiers will peak before and during this period.</a:t>
            </a:r>
          </a:p>
          <a:p>
            <a:r>
              <a:rPr lang="en-US" b="1" dirty="0"/>
              <a:t>Main pollutant driver</a:t>
            </a:r>
            <a:endParaRPr lang="en-US" dirty="0"/>
          </a:p>
          <a:p>
            <a:pPr lvl="1"/>
            <a:r>
              <a:rPr lang="en-US" b="1" dirty="0"/>
              <a:t>PM10</a:t>
            </a:r>
            <a:r>
              <a:rPr lang="en-US" dirty="0"/>
              <a:t> is the most common prominent pollutant (largest counts), with </a:t>
            </a:r>
            <a:r>
              <a:rPr lang="en-US" b="1" dirty="0"/>
              <a:t>PM2.5</a:t>
            </a:r>
            <a:r>
              <a:rPr lang="en-US" dirty="0"/>
              <a:t> second. Product focus must target particulate removal first.</a:t>
            </a:r>
          </a:p>
          <a:p>
            <a:r>
              <a:rPr lang="en-US" b="1" dirty="0"/>
              <a:t>High-risk / high-opportunity geography</a:t>
            </a:r>
            <a:endParaRPr lang="en-US" dirty="0"/>
          </a:p>
          <a:p>
            <a:pPr lvl="1"/>
            <a:r>
              <a:rPr lang="en-US" b="1" dirty="0"/>
              <a:t>NCR cluster (Delhi, Greater Noida, Noida, Gurugram, Ghaziabad)</a:t>
            </a:r>
            <a:r>
              <a:rPr lang="en-US" dirty="0"/>
              <a:t> plus towns like </a:t>
            </a:r>
            <a:r>
              <a:rPr lang="en-US" b="1" dirty="0"/>
              <a:t>Begusarai &amp; </a:t>
            </a:r>
            <a:r>
              <a:rPr lang="en-US" b="1" dirty="0" err="1"/>
              <a:t>Byrnihat</a:t>
            </a:r>
            <a:r>
              <a:rPr lang="en-US" dirty="0"/>
              <a:t> show highest avg AQI → these are priority markets.</a:t>
            </a:r>
          </a:p>
          <a:p>
            <a:pPr lvl="1"/>
            <a:r>
              <a:rPr lang="en-US" dirty="0"/>
              <a:t>Some smaller towns with high AQI represent “white-space” markets with less competition.</a:t>
            </a:r>
          </a:p>
          <a:p>
            <a:r>
              <a:rPr lang="en-US" b="1" dirty="0"/>
              <a:t>Health burden &amp; marketing messaging</a:t>
            </a:r>
            <a:endParaRPr lang="en-US" dirty="0"/>
          </a:p>
          <a:p>
            <a:pPr lvl="1"/>
            <a:r>
              <a:rPr lang="en-US" dirty="0"/>
              <a:t>Health data shows high counts of acute diarrheal disease &amp; food poisoning overall, but respiratory health burden and pediatric admissions correlate with AQI spikes in many cities — strong health messaging (children/elderly protection) will resonate.</a:t>
            </a:r>
          </a:p>
          <a:p>
            <a:r>
              <a:rPr lang="en-US" b="1" dirty="0"/>
              <a:t>Vehicle / EV story</a:t>
            </a:r>
            <a:endParaRPr lang="en-US" dirty="0"/>
          </a:p>
          <a:p>
            <a:pPr lvl="1"/>
            <a:r>
              <a:rPr lang="en-US" dirty="0"/>
              <a:t>EV share is still low (~</a:t>
            </a:r>
            <a:r>
              <a:rPr lang="en-US" b="1" dirty="0"/>
              <a:t>3.5%</a:t>
            </a:r>
            <a:r>
              <a:rPr lang="en-US" dirty="0"/>
              <a:t> aggregate). EV uptake is not yet high enough to be a strong AQI improvement lever nationwide; city-level EV leadership will benefit long term but does not reduce immediate purifier demand.</a:t>
            </a:r>
          </a:p>
          <a:p>
            <a:r>
              <a:rPr lang="en-US" b="1" dirty="0"/>
              <a:t>Competitor gaps (product feature gaps)</a:t>
            </a:r>
            <a:endParaRPr lang="en-US" dirty="0"/>
          </a:p>
          <a:p>
            <a:pPr lvl="1"/>
            <a:r>
              <a:rPr lang="en-US" dirty="0"/>
              <a:t>Market needs: </a:t>
            </a:r>
            <a:r>
              <a:rPr lang="en-US" b="1" dirty="0"/>
              <a:t>real-time indoor/outdoor AQI sync</a:t>
            </a:r>
            <a:r>
              <a:rPr lang="en-US" dirty="0"/>
              <a:t>, </a:t>
            </a:r>
            <a:r>
              <a:rPr lang="en-US" b="1" dirty="0"/>
              <a:t>compact and portable models for small urban homes</a:t>
            </a:r>
            <a:r>
              <a:rPr lang="en-US" dirty="0"/>
              <a:t>, </a:t>
            </a:r>
            <a:r>
              <a:rPr lang="en-US" b="1" dirty="0"/>
              <a:t>low-maintenance filters</a:t>
            </a:r>
            <a:r>
              <a:rPr lang="en-US" dirty="0"/>
              <a:t>, and </a:t>
            </a:r>
            <a:r>
              <a:rPr lang="en-US" b="1" dirty="0"/>
              <a:t>energy-efficient operation</a:t>
            </a:r>
            <a:r>
              <a:rPr lang="en-US" dirty="0"/>
              <a:t>. Some competitors lack native AQI sync and good app UX.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AA3A8F-8AC8-91B2-B1B1-468B873E1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1134" y="192443"/>
            <a:ext cx="1180711" cy="118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348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4A3C-87AD-491F-4E5F-73AB40AAE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511" y="450980"/>
            <a:ext cx="5239138" cy="687353"/>
          </a:xfrm>
        </p:spPr>
        <p:txBody>
          <a:bodyPr>
            <a:noAutofit/>
          </a:bodyPr>
          <a:lstStyle/>
          <a:p>
            <a:r>
              <a:rPr lang="en-IN" sz="3600" dirty="0">
                <a:latin typeface="Arial Black" panose="020B0A04020102020204" pitchFamily="34" charset="0"/>
              </a:rPr>
              <a:t>Recommendations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A8C1F41-D567-4186-2271-93F016B6E6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8477" y="1191043"/>
            <a:ext cx="10697547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Highlight Key Delay Factors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Focus on weather, carrier, and origin/destination patterns.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 Seasonal Trends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Compare delays by month/season to find peak problem periods.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Prioritize High-Impact Routes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Identify routes with the most delay minutes to target improvements.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Segment by Flight Type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Separate short-haul vs. long-haul for clearer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Predictive Element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 historical trends to forecast likely delays.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Visualize Passenger Impact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Estimate affected passengers per delay to show real-world effect.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Benchmark Airlines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Compare carriers to highlight best and worst performers.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AECAE1-3267-ADC8-2533-45E84299B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1134" y="192443"/>
            <a:ext cx="1180711" cy="118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9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38BEF9-17CD-219B-9F75-C7C48B0EF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28" y="47153"/>
            <a:ext cx="11955543" cy="676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777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8C5AE-2F81-3EE8-044C-D4CA343DD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9" y="357676"/>
            <a:ext cx="3970174" cy="836644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Arial Black" panose="020B0A04020102020204" pitchFamily="34" charset="0"/>
              </a:rPr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A6A8E-61F4-C0DD-3849-676A2ECE7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4502" y="1898779"/>
            <a:ext cx="9605865" cy="3242387"/>
          </a:xfrm>
        </p:spPr>
        <p:txBody>
          <a:bodyPr>
            <a:normAutofit/>
          </a:bodyPr>
          <a:lstStyle/>
          <a:p>
            <a:r>
              <a:rPr lang="en-US" sz="2400" b="1" dirty="0"/>
              <a:t>Project Name</a:t>
            </a:r>
            <a:r>
              <a:rPr lang="en-US" b="1" dirty="0"/>
              <a:t>:</a:t>
            </a:r>
            <a:r>
              <a:rPr lang="en-US" dirty="0"/>
              <a:t> Conduct Market Fit Research for Air Purifier Development Using AQI Analytics</a:t>
            </a:r>
          </a:p>
          <a:p>
            <a:r>
              <a:rPr lang="en-US" sz="2400" b="1" dirty="0"/>
              <a:t>Domain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Consumer Appliances</a:t>
            </a:r>
          </a:p>
          <a:p>
            <a:r>
              <a:rPr lang="en-US" sz="2400" b="1" dirty="0"/>
              <a:t>Function</a:t>
            </a:r>
            <a:r>
              <a:rPr lang="en-US" b="1" dirty="0"/>
              <a:t>:</a:t>
            </a:r>
            <a:r>
              <a:rPr lang="en-US" dirty="0"/>
              <a:t> Market </a:t>
            </a:r>
            <a:r>
              <a:rPr lang="en-US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Research Analytics</a:t>
            </a:r>
          </a:p>
          <a:p>
            <a:r>
              <a:rPr lang="en-US" sz="2400" b="1" dirty="0"/>
              <a:t>Company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i="1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Air Pure Innovations</a:t>
            </a:r>
            <a:r>
              <a:rPr lang="en-US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 – a startup addressing India’s air quality crisis.</a:t>
            </a:r>
          </a:p>
          <a:p>
            <a:r>
              <a:rPr lang="en-US" sz="2400" b="1" dirty="0"/>
              <a:t>Goal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Use data and analytics to assess market potential for air purifiers and guide product strategy.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FCF61C-ACFD-52F7-559D-0F05933A6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1134" y="192443"/>
            <a:ext cx="1180711" cy="118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371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6405D-411A-66CD-5514-99D531BA0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55" y="533351"/>
            <a:ext cx="6760027" cy="650032"/>
          </a:xfrm>
        </p:spPr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A2279-BA88-7A2D-48D3-0C640385ACA1}"/>
              </a:ext>
            </a:extLst>
          </p:cNvPr>
          <p:cNvSpPr txBox="1">
            <a:spLocks/>
          </p:cNvSpPr>
          <p:nvPr/>
        </p:nvSpPr>
        <p:spPr>
          <a:xfrm>
            <a:off x="564502" y="1898779"/>
            <a:ext cx="9605865" cy="3242387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D0CD211-13FC-731B-E8AD-79BE0E984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26" y="1752316"/>
            <a:ext cx="12033380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India has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14 cities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among the world’s top 20 most polluted.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Air Pure Innovations wants to know if there is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sustained demand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air purifiers before investing in production &amp; R&amp;D.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They need to identify: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Key pollutants to target.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Must-have product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Arial" panose="020B0604020202020204" pitchFamily="34" charset="0"/>
              </a:rPr>
              <a:t>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Cities with highest demand &amp; market size.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How to align R&amp;D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localized pollution patterns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Real-world urgency: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Arial" panose="020B0604020202020204" pitchFamily="34" charset="0"/>
              </a:rPr>
              <a:t>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Bryan Johnson leaving a podcast due to poor air quality.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Taj Hotels in Delhi displaying live AQI readings for guests.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76ABFE-950D-A1EC-74BC-8F7D1B761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1134" y="192443"/>
            <a:ext cx="1180711" cy="118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110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989E0-9D60-3F17-20F3-884975712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198" y="432318"/>
            <a:ext cx="3932852" cy="715347"/>
          </a:xfrm>
        </p:spPr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Objectives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0A68331-A3F1-3EB8-5346-45A40E2FB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835" y="1904535"/>
            <a:ext cx="1230241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Severity Mapping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Identify cities with persistent/worsening AQI.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2.Health Impact Correlation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Measure how pollution affects health outcomes.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Demand Triggers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Check how pollution spikes impact consumer interest in air purifiers.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Arial" panose="020B0604020202020204" pitchFamily="34" charset="0"/>
              </a:rPr>
              <a:t>4.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Deliver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Market Prioritization Dashboard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top management and product teams.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 Provide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 Requirements Document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must-have features and pricing tiers.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73D0B5-E56C-9E36-41D9-1A48B78F7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1134" y="192443"/>
            <a:ext cx="1180711" cy="118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60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05A90-5061-7989-3205-F767A6AC8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2"/>
            <a:ext cx="5410199" cy="631370"/>
          </a:xfrm>
        </p:spPr>
        <p:txBody>
          <a:bodyPr>
            <a:normAutofit fontScale="90000"/>
          </a:bodyPr>
          <a:lstStyle/>
          <a:p>
            <a:r>
              <a:rPr lang="en-IN" sz="3600" dirty="0">
                <a:latin typeface="Arial Black" panose="020B0A04020102020204" pitchFamily="34" charset="0"/>
              </a:rPr>
              <a:t>Dataset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BA2E6-12CB-555B-E8AC-6A189FDF2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8579" y="1184988"/>
            <a:ext cx="11765902" cy="5505061"/>
          </a:xfrm>
        </p:spPr>
        <p:txBody>
          <a:bodyPr>
            <a:normAutofit/>
          </a:bodyPr>
          <a:lstStyle/>
          <a:p>
            <a:r>
              <a:rPr lang="en-US" dirty="0"/>
              <a:t>We will use </a:t>
            </a:r>
            <a:r>
              <a:rPr lang="en-US" b="1" dirty="0"/>
              <a:t>four key datasets</a:t>
            </a:r>
            <a:r>
              <a:rPr lang="en-US" dirty="0"/>
              <a:t> from the </a:t>
            </a:r>
            <a:r>
              <a:rPr lang="en-US" i="1" dirty="0" err="1"/>
              <a:t>Dataful</a:t>
            </a:r>
            <a:r>
              <a:rPr lang="en-US" dirty="0"/>
              <a:t> platform and other research:</a:t>
            </a:r>
          </a:p>
          <a:p>
            <a:r>
              <a:rPr lang="en-US" b="1" dirty="0"/>
              <a:t>1. Day-wise AQI Data</a:t>
            </a:r>
            <a:r>
              <a:rPr lang="en-US" dirty="0"/>
              <a:t> – Daily air quality values, pollutants, and status for Indian cities/towns    (2022–2025).</a:t>
            </a:r>
          </a:p>
          <a:p>
            <a:r>
              <a:rPr lang="en-US" b="1" dirty="0"/>
              <a:t>2. Health Outcomes Data</a:t>
            </a:r>
            <a:r>
              <a:rPr lang="en-US" dirty="0"/>
              <a:t> – Weekly state/district-wise reported cases &amp; deaths from pollution-related illnesses(2022–2025).</a:t>
            </a:r>
          </a:p>
          <a:p>
            <a:r>
              <a:rPr lang="en-US" b="1" dirty="0"/>
              <a:t>3. Vehicle Registration Data</a:t>
            </a:r>
            <a:r>
              <a:rPr lang="en-US" dirty="0"/>
              <a:t> – Monthly state-wise data by vehicle type and fuel type, including EV adoption rates.</a:t>
            </a:r>
          </a:p>
          <a:p>
            <a:r>
              <a:rPr lang="en-US" b="1" dirty="0"/>
              <a:t>4. Population Projection Data</a:t>
            </a:r>
            <a:r>
              <a:rPr lang="en-US" dirty="0"/>
              <a:t> – Projected state-level populations (Total, Male, Female).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EF60DA-C61D-E9F7-73A2-92691642C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1134" y="192443"/>
            <a:ext cx="1180711" cy="118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30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10C24-ABB7-9DD4-4C5B-B36253167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206" y="463421"/>
            <a:ext cx="7693089" cy="603379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 Black" panose="020B0A04020102020204" pitchFamily="34" charset="0"/>
              </a:rPr>
              <a:t>Primary Analysis</a:t>
            </a:r>
            <a:endParaRPr lang="en-IN" sz="3600" dirty="0">
              <a:latin typeface="Arial Black" panose="020B0A040201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B1DB8-6FAB-1DF9-352C-EEBE5C64F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5171" y="1268963"/>
            <a:ext cx="10131428" cy="3971731"/>
          </a:xfrm>
        </p:spPr>
        <p:txBody>
          <a:bodyPr/>
          <a:lstStyle/>
          <a:p>
            <a:endParaRPr lang="en-US" b="1" dirty="0"/>
          </a:p>
          <a:p>
            <a:r>
              <a:rPr lang="en-US" dirty="0"/>
              <a:t>1. Identify </a:t>
            </a:r>
            <a:r>
              <a:rPr lang="en-US" b="1" dirty="0"/>
              <a:t>top &amp; bottom 5 areas</a:t>
            </a:r>
            <a:r>
              <a:rPr lang="en-US" dirty="0"/>
              <a:t> with highest avg AQI (last 6 months).</a:t>
            </a:r>
          </a:p>
          <a:p>
            <a:r>
              <a:rPr lang="en-US" dirty="0"/>
              <a:t>2. Find </a:t>
            </a:r>
            <a:r>
              <a:rPr lang="en-US" b="1" dirty="0"/>
              <a:t>top &amp; bottom 2 pollutants</a:t>
            </a:r>
            <a:r>
              <a:rPr lang="en-US" dirty="0"/>
              <a:t> per southern Indian state (2022 onwards).</a:t>
            </a:r>
          </a:p>
          <a:p>
            <a:r>
              <a:rPr lang="en-US" dirty="0"/>
              <a:t>3. Compare AQI on </a:t>
            </a:r>
            <a:r>
              <a:rPr lang="en-US" b="1" dirty="0"/>
              <a:t>weekends vs weekdays</a:t>
            </a:r>
            <a:r>
              <a:rPr lang="en-US" dirty="0"/>
              <a:t> in 8 metro cities (last 1 year).</a:t>
            </a:r>
          </a:p>
          <a:p>
            <a:r>
              <a:rPr lang="en-US" dirty="0"/>
              <a:t>4. Find </a:t>
            </a:r>
            <a:r>
              <a:rPr lang="en-US" b="1" dirty="0"/>
              <a:t>worst air quality months</a:t>
            </a:r>
            <a:r>
              <a:rPr lang="en-US" dirty="0"/>
              <a:t> for top 10 states.</a:t>
            </a:r>
          </a:p>
          <a:p>
            <a:r>
              <a:rPr lang="en-US" dirty="0"/>
              <a:t>5. For </a:t>
            </a:r>
            <a:r>
              <a:rPr lang="en-US" b="1" dirty="0"/>
              <a:t>Bengaluru</a:t>
            </a:r>
            <a:r>
              <a:rPr lang="en-US" dirty="0"/>
              <a:t>, count days in each AQI category (Mar–May 2025).</a:t>
            </a:r>
          </a:p>
          <a:p>
            <a:r>
              <a:rPr lang="en-US" dirty="0"/>
              <a:t>6. Top 2 diseases per state + corresponding avg AQI (last 3 years).</a:t>
            </a:r>
          </a:p>
          <a:p>
            <a:r>
              <a:rPr lang="en-US" dirty="0"/>
              <a:t>7. Compare AQI in </a:t>
            </a:r>
            <a:r>
              <a:rPr lang="en-US" b="1" dirty="0"/>
              <a:t>top EV adoption states</a:t>
            </a:r>
            <a:r>
              <a:rPr lang="en-US" dirty="0"/>
              <a:t> vs low-EV states.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E50A8C-A4FD-7C27-01BA-BF184D703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1134" y="192443"/>
            <a:ext cx="1180711" cy="118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615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4649-31F6-CC0F-9220-F5680FF68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1"/>
            <a:ext cx="5948264" cy="584717"/>
          </a:xfrm>
        </p:spPr>
        <p:txBody>
          <a:bodyPr>
            <a:noAutofit/>
          </a:bodyPr>
          <a:lstStyle/>
          <a:p>
            <a:r>
              <a:rPr lang="en-IN" sz="3600" dirty="0">
                <a:latin typeface="Arial Black" panose="020B0A04020102020204" pitchFamily="34" charset="0"/>
              </a:rPr>
              <a:t>Secondary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76D79-69EF-5297-C251-B8672A815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483567"/>
            <a:ext cx="10131428" cy="4307633"/>
          </a:xfrm>
        </p:spPr>
        <p:txBody>
          <a:bodyPr/>
          <a:lstStyle/>
          <a:p>
            <a:r>
              <a:rPr lang="en-US" dirty="0"/>
              <a:t>1. Identify age groups most affected by air pollution (by city).</a:t>
            </a:r>
          </a:p>
          <a:p>
            <a:r>
              <a:rPr lang="en-US" dirty="0"/>
              <a:t>2. Analyze major competitors &amp; their unique features (pricing, tech, design).</a:t>
            </a:r>
          </a:p>
          <a:p>
            <a:r>
              <a:rPr lang="en-US" dirty="0"/>
              <a:t>3. Compare </a:t>
            </a:r>
            <a:r>
              <a:rPr lang="en-US" b="1" dirty="0"/>
              <a:t>city population size vs AQI</a:t>
            </a:r>
            <a:r>
              <a:rPr lang="en-US" dirty="0"/>
              <a:t> to see if bigger cities are always more polluted.</a:t>
            </a:r>
          </a:p>
          <a:p>
            <a:r>
              <a:rPr lang="en-US" dirty="0"/>
              <a:t>4. Assess public awareness of AQI &amp; its health effects.</a:t>
            </a:r>
          </a:p>
          <a:p>
            <a:r>
              <a:rPr lang="en-US" dirty="0"/>
              <a:t>5. Evaluate government pollution-control policies in the last 5 years and their effectiveness.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163178-38BA-646F-76C6-A14DD1F09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1134" y="192443"/>
            <a:ext cx="1180711" cy="118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74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AE92B-952A-BB23-CC27-32CE607DC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883" y="422989"/>
            <a:ext cx="9773815" cy="845974"/>
          </a:xfrm>
        </p:spPr>
        <p:txBody>
          <a:bodyPr>
            <a:noAutofit/>
          </a:bodyPr>
          <a:lstStyle/>
          <a:p>
            <a:r>
              <a:rPr lang="en-IN" sz="3600" dirty="0">
                <a:latin typeface="Arial Black" panose="020B0A04020102020204" pitchFamily="34" charset="0"/>
              </a:rPr>
              <a:t>Key Insights from Primary &amp; Secondary Analysis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92FFE4F-0CC5-10BC-CA3B-FB39C852C0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4326" y="1592655"/>
            <a:ext cx="10935558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Common demographics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Most admissions are from middle-aged males with blood type O+.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Top medical conditions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Hypertension and diabetes are most diagnosed, affecting older adults more.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Length of stay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Cardiac cases have the longest stays, with emergencies averaging more days.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Treatment cost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Cancer treatments are highest in cost, with private hospitals charging more.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b="1" dirty="0">
                <a:latin typeface="Arial" panose="020B0604020202020204" pitchFamily="34" charset="0"/>
              </a:rPr>
              <a:t>5.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Hospital performance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Metro hospitals treat the most patients and have better test outcomes.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6. Top medications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Paracetamol and amoxicillin are most prescribed, used across all hospitals.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7. Admission types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Majority are emergency admissions, leading to higher cost and longer stays.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8. Insurance coverage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National Insurance covers most patients but has higher treatment costs.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9. Regional differences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Northern hospitals see more respiratory cases, southern more cardiac.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A44380-5E45-CD1B-2E0B-D90BF4688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1134" y="192443"/>
            <a:ext cx="1180711" cy="118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18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9E425D-FD83-02B9-31BF-E328D9D4B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28" y="32863"/>
            <a:ext cx="11955543" cy="679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9907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195</TotalTime>
  <Words>1026</Words>
  <Application>Microsoft Office PowerPoint</Application>
  <PresentationFormat>Widescreen</PresentationFormat>
  <Paragraphs>100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Black</vt:lpstr>
      <vt:lpstr>Bahnschrift SemiBold SemiConden</vt:lpstr>
      <vt:lpstr>Calibri</vt:lpstr>
      <vt:lpstr>Calibri Light</vt:lpstr>
      <vt:lpstr>Sans Serif Collection</vt:lpstr>
      <vt:lpstr>Celestial</vt:lpstr>
      <vt:lpstr>Product Market Fit Analysis</vt:lpstr>
      <vt:lpstr>Overview</vt:lpstr>
      <vt:lpstr>Problem Statement</vt:lpstr>
      <vt:lpstr>Objectives</vt:lpstr>
      <vt:lpstr>Dataset Overview</vt:lpstr>
      <vt:lpstr>Primary Analysis</vt:lpstr>
      <vt:lpstr>Secondary Analysis</vt:lpstr>
      <vt:lpstr>Key Insights from Primary &amp; Secondary Analysis</vt:lpstr>
      <vt:lpstr>PowerPoint Presentation</vt:lpstr>
      <vt:lpstr>PowerPoint Presentation</vt:lpstr>
      <vt:lpstr>PowerPoint Presentation</vt:lpstr>
      <vt:lpstr>PowerPoint Presentation</vt:lpstr>
      <vt:lpstr>INSIGHTS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Priyanshu Prakash</dc:creator>
  <cp:lastModifiedBy>Priyanshu Prakash</cp:lastModifiedBy>
  <cp:revision>3</cp:revision>
  <dcterms:created xsi:type="dcterms:W3CDTF">2025-08-10T12:29:40Z</dcterms:created>
  <dcterms:modified xsi:type="dcterms:W3CDTF">2025-08-10T15:45:09Z</dcterms:modified>
</cp:coreProperties>
</file>