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79380"/>
  </p:normalViewPr>
  <p:slideViewPr>
    <p:cSldViewPr snapToGrid="0" snapToObjects="1">
      <p:cViewPr varScale="1">
        <p:scale>
          <a:sx n="110" d="100"/>
          <a:sy n="110" d="100"/>
        </p:scale>
        <p:origin x="14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E4C96-B90C-FF48-8FA9-261C019C58F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D38F8-3DE6-6E4A-B603-50AB8CF83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9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D38F8-3DE6-6E4A-B603-50AB8CF830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8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9839-8021-2D40-A7B8-F60B2869263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A842-AA0E-0944-BEAD-F30FE45F04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0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9839-8021-2D40-A7B8-F60B2869263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A842-AA0E-0944-BEAD-F30FE45F04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9839-8021-2D40-A7B8-F60B2869263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A842-AA0E-0944-BEAD-F30FE45F04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5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9839-8021-2D40-A7B8-F60B2869263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A842-AA0E-0944-BEAD-F30FE45F04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0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9839-8021-2D40-A7B8-F60B2869263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A842-AA0E-0944-BEAD-F30FE45F04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1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9839-8021-2D40-A7B8-F60B2869263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A842-AA0E-0944-BEAD-F30FE45F04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0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9839-8021-2D40-A7B8-F60B2869263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A842-AA0E-0944-BEAD-F30FE45F04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3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9839-8021-2D40-A7B8-F60B2869263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A842-AA0E-0944-BEAD-F30FE45F04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4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9839-8021-2D40-A7B8-F60B2869263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A842-AA0E-0944-BEAD-F30FE45F04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0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9839-8021-2D40-A7B8-F60B2869263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A842-AA0E-0944-BEAD-F30FE45F04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0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9839-8021-2D40-A7B8-F60B2869263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A842-AA0E-0944-BEAD-F30FE45F04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2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49839-8021-2D40-A7B8-F60B2869263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FA842-AA0E-0944-BEAD-F30FE45F0496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EE33B8-D271-47BD-9756-2F4FE01E40C0}"/>
              </a:ext>
            </a:extLst>
          </p:cNvPr>
          <p:cNvGrpSpPr/>
          <p:nvPr userDrawn="1"/>
        </p:nvGrpSpPr>
        <p:grpSpPr>
          <a:xfrm>
            <a:off x="6199281" y="6162925"/>
            <a:ext cx="5992721" cy="695077"/>
            <a:chOff x="7815883" y="6291475"/>
            <a:chExt cx="4213632" cy="48872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F63913E-6D18-4D3B-8B65-1A76C18A25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7815883" y="6291475"/>
              <a:ext cx="2852117" cy="48872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3CA9295-C3B2-4C83-8428-D41A5BC118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10678085" y="6291475"/>
              <a:ext cx="1351430" cy="43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241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>
            <a:extLst>
              <a:ext uri="{FF2B5EF4-FFF2-40B4-BE49-F238E27FC236}">
                <a16:creationId xmlns:a16="http://schemas.microsoft.com/office/drawing/2014/main" id="{BD7CDDF3-B397-A555-B975-4BDBA973CF22}"/>
              </a:ext>
            </a:extLst>
          </p:cNvPr>
          <p:cNvGrpSpPr/>
          <p:nvPr/>
        </p:nvGrpSpPr>
        <p:grpSpPr>
          <a:xfrm>
            <a:off x="1795122" y="26853"/>
            <a:ext cx="1626355" cy="692252"/>
            <a:chOff x="948812" y="3540532"/>
            <a:chExt cx="2536723" cy="648985"/>
          </a:xfrm>
          <a:solidFill>
            <a:schemeClr val="bg1"/>
          </a:solidFill>
        </p:grpSpPr>
        <p:sp>
          <p:nvSpPr>
            <p:cNvPr id="3" name="TextBox 26">
              <a:extLst>
                <a:ext uri="{FF2B5EF4-FFF2-40B4-BE49-F238E27FC236}">
                  <a16:creationId xmlns:a16="http://schemas.microsoft.com/office/drawing/2014/main" id="{2A223765-4AB6-E153-06C5-F0B6972D776B}"/>
                </a:ext>
              </a:extLst>
            </p:cNvPr>
            <p:cNvSpPr txBox="1"/>
            <p:nvPr/>
          </p:nvSpPr>
          <p:spPr>
            <a:xfrm>
              <a:off x="948812" y="3540532"/>
              <a:ext cx="2536721" cy="24525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Planet</a:t>
              </a:r>
              <a:endParaRPr lang="fr-BE" sz="1100" dirty="0"/>
            </a:p>
          </p:txBody>
        </p:sp>
        <p:sp>
          <p:nvSpPr>
            <p:cNvPr id="4" name="TextBox 27">
              <a:extLst>
                <a:ext uri="{FF2B5EF4-FFF2-40B4-BE49-F238E27FC236}">
                  <a16:creationId xmlns:a16="http://schemas.microsoft.com/office/drawing/2014/main" id="{8AE0774B-8DC5-F95D-99D8-B21F531E235F}"/>
                </a:ext>
              </a:extLst>
            </p:cNvPr>
            <p:cNvSpPr txBox="1"/>
            <p:nvPr/>
          </p:nvSpPr>
          <p:spPr>
            <a:xfrm>
              <a:off x="948814" y="3785561"/>
              <a:ext cx="2536721" cy="4039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304782" indent="-304782">
                <a:buFontTx/>
                <a:buChar char="-"/>
              </a:pPr>
              <a:r>
                <a:rPr lang="en-US" sz="1100" u="sng" dirty="0"/>
                <a:t>Name</a:t>
              </a:r>
              <a:endParaRPr lang="en-US" sz="1100" u="dashLong" dirty="0"/>
            </a:p>
            <a:p>
              <a:pPr marL="304782" indent="-304782">
                <a:buFontTx/>
                <a:buChar char="-"/>
              </a:pPr>
              <a:r>
                <a:rPr lang="en-US" sz="1100" dirty="0"/>
                <a:t>Attribute</a:t>
              </a:r>
            </a:p>
          </p:txBody>
        </p:sp>
      </p:grpSp>
      <p:grpSp>
        <p:nvGrpSpPr>
          <p:cNvPr id="8" name="Group 25">
            <a:extLst>
              <a:ext uri="{FF2B5EF4-FFF2-40B4-BE49-F238E27FC236}">
                <a16:creationId xmlns:a16="http://schemas.microsoft.com/office/drawing/2014/main" id="{B516D205-0237-617C-B56A-29D4A4858707}"/>
              </a:ext>
            </a:extLst>
          </p:cNvPr>
          <p:cNvGrpSpPr/>
          <p:nvPr/>
        </p:nvGrpSpPr>
        <p:grpSpPr>
          <a:xfrm>
            <a:off x="1683101" y="3685883"/>
            <a:ext cx="1626355" cy="692253"/>
            <a:chOff x="948812" y="3540531"/>
            <a:chExt cx="2536723" cy="648986"/>
          </a:xfrm>
          <a:solidFill>
            <a:schemeClr val="bg1"/>
          </a:solidFill>
        </p:grpSpPr>
        <p:sp>
          <p:nvSpPr>
            <p:cNvPr id="9" name="TextBox 26">
              <a:extLst>
                <a:ext uri="{FF2B5EF4-FFF2-40B4-BE49-F238E27FC236}">
                  <a16:creationId xmlns:a16="http://schemas.microsoft.com/office/drawing/2014/main" id="{F3E92767-4D96-7069-E4A2-A2E438E0E1DB}"/>
                </a:ext>
              </a:extLst>
            </p:cNvPr>
            <p:cNvSpPr txBox="1"/>
            <p:nvPr/>
          </p:nvSpPr>
          <p:spPr>
            <a:xfrm>
              <a:off x="948812" y="3540531"/>
              <a:ext cx="2536720" cy="24525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Faction</a:t>
              </a:r>
              <a:endParaRPr lang="fr-BE" sz="1100" dirty="0"/>
            </a:p>
          </p:txBody>
        </p:sp>
        <p:sp>
          <p:nvSpPr>
            <p:cNvPr id="10" name="TextBox 27">
              <a:extLst>
                <a:ext uri="{FF2B5EF4-FFF2-40B4-BE49-F238E27FC236}">
                  <a16:creationId xmlns:a16="http://schemas.microsoft.com/office/drawing/2014/main" id="{6967A38B-5BC5-7AEA-0233-53B082AB26D7}"/>
                </a:ext>
              </a:extLst>
            </p:cNvPr>
            <p:cNvSpPr txBox="1"/>
            <p:nvPr/>
          </p:nvSpPr>
          <p:spPr>
            <a:xfrm>
              <a:off x="948814" y="3785561"/>
              <a:ext cx="2536721" cy="4039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304782" indent="-304782">
                <a:buFontTx/>
                <a:buChar char="-"/>
              </a:pPr>
              <a:r>
                <a:rPr lang="en-US" sz="1100" u="sng" dirty="0"/>
                <a:t>Key Attribute</a:t>
              </a:r>
              <a:endParaRPr lang="en-US" sz="1100" u="dashLong" dirty="0"/>
            </a:p>
            <a:p>
              <a:pPr marL="304782" indent="-304782">
                <a:buFontTx/>
                <a:buChar char="-"/>
              </a:pPr>
              <a:r>
                <a:rPr lang="en-US" sz="1100" dirty="0"/>
                <a:t>Attribute</a:t>
              </a:r>
            </a:p>
          </p:txBody>
        </p:sp>
      </p:grpSp>
      <p:grpSp>
        <p:nvGrpSpPr>
          <p:cNvPr id="11" name="Group 25">
            <a:extLst>
              <a:ext uri="{FF2B5EF4-FFF2-40B4-BE49-F238E27FC236}">
                <a16:creationId xmlns:a16="http://schemas.microsoft.com/office/drawing/2014/main" id="{75FAD26D-9395-E8C8-3CE8-6C8A5987E914}"/>
              </a:ext>
            </a:extLst>
          </p:cNvPr>
          <p:cNvGrpSpPr/>
          <p:nvPr/>
        </p:nvGrpSpPr>
        <p:grpSpPr>
          <a:xfrm>
            <a:off x="5701323" y="5074505"/>
            <a:ext cx="1626355" cy="692252"/>
            <a:chOff x="948812" y="3540532"/>
            <a:chExt cx="2536723" cy="648985"/>
          </a:xfrm>
          <a:solidFill>
            <a:schemeClr val="bg1"/>
          </a:solidFill>
        </p:grpSpPr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5DEA39D7-5EAE-C01B-D95F-D19A707E0A5D}"/>
                </a:ext>
              </a:extLst>
            </p:cNvPr>
            <p:cNvSpPr txBox="1"/>
            <p:nvPr/>
          </p:nvSpPr>
          <p:spPr>
            <a:xfrm>
              <a:off x="948812" y="3540532"/>
              <a:ext cx="2536721" cy="24525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Wall</a:t>
              </a:r>
              <a:endParaRPr lang="fr-BE" sz="1100" dirty="0"/>
            </a:p>
          </p:txBody>
        </p:sp>
        <p:sp>
          <p:nvSpPr>
            <p:cNvPr id="13" name="TextBox 27">
              <a:extLst>
                <a:ext uri="{FF2B5EF4-FFF2-40B4-BE49-F238E27FC236}">
                  <a16:creationId xmlns:a16="http://schemas.microsoft.com/office/drawing/2014/main" id="{5EE2A687-EA00-9683-8B25-FA9A7F1A73C6}"/>
                </a:ext>
              </a:extLst>
            </p:cNvPr>
            <p:cNvSpPr txBox="1"/>
            <p:nvPr/>
          </p:nvSpPr>
          <p:spPr>
            <a:xfrm>
              <a:off x="948814" y="3785561"/>
              <a:ext cx="2536721" cy="4039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304782" indent="-304782">
                <a:buFontTx/>
                <a:buChar char="-"/>
              </a:pPr>
              <a:r>
                <a:rPr lang="en-US" sz="1100" u="sng" dirty="0"/>
                <a:t>Key Attribute</a:t>
              </a:r>
              <a:endParaRPr lang="en-US" sz="1100" u="dashLong" dirty="0"/>
            </a:p>
            <a:p>
              <a:pPr marL="304782" indent="-304782">
                <a:buFontTx/>
                <a:buChar char="-"/>
              </a:pPr>
              <a:r>
                <a:rPr lang="en-US" sz="1100" dirty="0" err="1"/>
                <a:t>Defence</a:t>
              </a:r>
              <a:r>
                <a:rPr lang="en-US" sz="1100" dirty="0"/>
                <a:t> points</a:t>
              </a:r>
            </a:p>
          </p:txBody>
        </p:sp>
      </p:grpSp>
      <p:grpSp>
        <p:nvGrpSpPr>
          <p:cNvPr id="17" name="Group 25">
            <a:extLst>
              <a:ext uri="{FF2B5EF4-FFF2-40B4-BE49-F238E27FC236}">
                <a16:creationId xmlns:a16="http://schemas.microsoft.com/office/drawing/2014/main" id="{256A8562-5C4C-B077-2F81-F937362A3824}"/>
              </a:ext>
            </a:extLst>
          </p:cNvPr>
          <p:cNvGrpSpPr/>
          <p:nvPr/>
        </p:nvGrpSpPr>
        <p:grpSpPr>
          <a:xfrm>
            <a:off x="7720635" y="5091673"/>
            <a:ext cx="1626355" cy="692252"/>
            <a:chOff x="948812" y="3540532"/>
            <a:chExt cx="2536723" cy="648985"/>
          </a:xfrm>
          <a:solidFill>
            <a:schemeClr val="bg1"/>
          </a:solidFill>
        </p:grpSpPr>
        <p:sp>
          <p:nvSpPr>
            <p:cNvPr id="18" name="TextBox 26">
              <a:extLst>
                <a:ext uri="{FF2B5EF4-FFF2-40B4-BE49-F238E27FC236}">
                  <a16:creationId xmlns:a16="http://schemas.microsoft.com/office/drawing/2014/main" id="{18292C9E-466D-1206-FC5A-4A6D016288C9}"/>
                </a:ext>
              </a:extLst>
            </p:cNvPr>
            <p:cNvSpPr txBox="1"/>
            <p:nvPr/>
          </p:nvSpPr>
          <p:spPr>
            <a:xfrm>
              <a:off x="948812" y="3540532"/>
              <a:ext cx="2536721" cy="24525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Barracks</a:t>
              </a:r>
              <a:endParaRPr lang="fr-BE" sz="1100" dirty="0"/>
            </a:p>
          </p:txBody>
        </p:sp>
        <p:sp>
          <p:nvSpPr>
            <p:cNvPr id="19" name="TextBox 27">
              <a:extLst>
                <a:ext uri="{FF2B5EF4-FFF2-40B4-BE49-F238E27FC236}">
                  <a16:creationId xmlns:a16="http://schemas.microsoft.com/office/drawing/2014/main" id="{6412A3A4-5F8D-C320-DD37-0C8DD6A5F474}"/>
                </a:ext>
              </a:extLst>
            </p:cNvPr>
            <p:cNvSpPr txBox="1"/>
            <p:nvPr/>
          </p:nvSpPr>
          <p:spPr>
            <a:xfrm>
              <a:off x="948814" y="3785561"/>
              <a:ext cx="2536721" cy="4039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304782" indent="-304782">
                <a:buFontTx/>
                <a:buChar char="-"/>
              </a:pPr>
              <a:r>
                <a:rPr lang="en-US" sz="1100" u="sng" dirty="0"/>
                <a:t>Key Attribute</a:t>
              </a:r>
              <a:endParaRPr lang="en-US" sz="1100" u="dashLong" dirty="0"/>
            </a:p>
            <a:p>
              <a:pPr marL="304782" indent="-304782">
                <a:buFontTx/>
                <a:buChar char="-"/>
              </a:pPr>
              <a:r>
                <a:rPr lang="en-US" sz="1100" dirty="0"/>
                <a:t>Space for legions</a:t>
              </a:r>
            </a:p>
          </p:txBody>
        </p:sp>
      </p:grpSp>
      <p:grpSp>
        <p:nvGrpSpPr>
          <p:cNvPr id="32" name="Group 25">
            <a:extLst>
              <a:ext uri="{FF2B5EF4-FFF2-40B4-BE49-F238E27FC236}">
                <a16:creationId xmlns:a16="http://schemas.microsoft.com/office/drawing/2014/main" id="{1F2B118E-6A85-A02A-8B9D-2E258A44C429}"/>
              </a:ext>
            </a:extLst>
          </p:cNvPr>
          <p:cNvGrpSpPr/>
          <p:nvPr/>
        </p:nvGrpSpPr>
        <p:grpSpPr>
          <a:xfrm>
            <a:off x="6365731" y="2463611"/>
            <a:ext cx="1626355" cy="692254"/>
            <a:chOff x="948812" y="3540530"/>
            <a:chExt cx="2536723" cy="648987"/>
          </a:xfrm>
          <a:solidFill>
            <a:schemeClr val="bg1"/>
          </a:solidFill>
        </p:grpSpPr>
        <p:sp>
          <p:nvSpPr>
            <p:cNvPr id="33" name="TextBox 26">
              <a:extLst>
                <a:ext uri="{FF2B5EF4-FFF2-40B4-BE49-F238E27FC236}">
                  <a16:creationId xmlns:a16="http://schemas.microsoft.com/office/drawing/2014/main" id="{9F7AE342-BF4A-4231-0A64-31FAC4120D77}"/>
                </a:ext>
              </a:extLst>
            </p:cNvPr>
            <p:cNvSpPr txBox="1"/>
            <p:nvPr/>
          </p:nvSpPr>
          <p:spPr>
            <a:xfrm>
              <a:off x="948812" y="3540530"/>
              <a:ext cx="2536721" cy="24525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Mine</a:t>
              </a:r>
              <a:endParaRPr lang="fr-BE" sz="1100" dirty="0"/>
            </a:p>
          </p:txBody>
        </p:sp>
        <p:sp>
          <p:nvSpPr>
            <p:cNvPr id="34" name="TextBox 27">
              <a:extLst>
                <a:ext uri="{FF2B5EF4-FFF2-40B4-BE49-F238E27FC236}">
                  <a16:creationId xmlns:a16="http://schemas.microsoft.com/office/drawing/2014/main" id="{5F4D0723-03E5-2C33-704F-207618DA0D78}"/>
                </a:ext>
              </a:extLst>
            </p:cNvPr>
            <p:cNvSpPr txBox="1"/>
            <p:nvPr/>
          </p:nvSpPr>
          <p:spPr>
            <a:xfrm>
              <a:off x="948814" y="3785561"/>
              <a:ext cx="2536721" cy="4039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304782" indent="-304782">
                <a:buFontTx/>
                <a:buChar char="-"/>
              </a:pPr>
              <a:r>
                <a:rPr lang="en-US" sz="1100" u="sng" dirty="0"/>
                <a:t>Key Attribute</a:t>
              </a:r>
              <a:endParaRPr lang="en-US" sz="1100" u="dashLong" dirty="0"/>
            </a:p>
            <a:p>
              <a:pPr marL="304782" indent="-304782">
                <a:buFontTx/>
                <a:buChar char="-"/>
              </a:pPr>
              <a:r>
                <a:rPr lang="en-US" sz="1100" dirty="0"/>
                <a:t>Rank</a:t>
              </a:r>
            </a:p>
          </p:txBody>
        </p:sp>
      </p:grpSp>
      <p:grpSp>
        <p:nvGrpSpPr>
          <p:cNvPr id="35" name="Group 25">
            <a:extLst>
              <a:ext uri="{FF2B5EF4-FFF2-40B4-BE49-F238E27FC236}">
                <a16:creationId xmlns:a16="http://schemas.microsoft.com/office/drawing/2014/main" id="{24B3A764-6622-AFEA-5B76-9A85F263A4DE}"/>
              </a:ext>
            </a:extLst>
          </p:cNvPr>
          <p:cNvGrpSpPr/>
          <p:nvPr/>
        </p:nvGrpSpPr>
        <p:grpSpPr>
          <a:xfrm>
            <a:off x="4151409" y="2145149"/>
            <a:ext cx="1626354" cy="738664"/>
            <a:chOff x="948814" y="3497021"/>
            <a:chExt cx="2536722" cy="692496"/>
          </a:xfrm>
          <a:solidFill>
            <a:schemeClr val="bg1"/>
          </a:solidFill>
        </p:grpSpPr>
        <p:sp>
          <p:nvSpPr>
            <p:cNvPr id="36" name="TextBox 26">
              <a:extLst>
                <a:ext uri="{FF2B5EF4-FFF2-40B4-BE49-F238E27FC236}">
                  <a16:creationId xmlns:a16="http://schemas.microsoft.com/office/drawing/2014/main" id="{65A5B2FC-CA2F-EE67-EECA-15F955964518}"/>
                </a:ext>
              </a:extLst>
            </p:cNvPr>
            <p:cNvSpPr txBox="1"/>
            <p:nvPr/>
          </p:nvSpPr>
          <p:spPr>
            <a:xfrm>
              <a:off x="948816" y="3497021"/>
              <a:ext cx="2536720" cy="24525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Space region</a:t>
              </a:r>
              <a:endParaRPr lang="fr-BE" sz="1100" dirty="0"/>
            </a:p>
          </p:txBody>
        </p:sp>
        <p:sp>
          <p:nvSpPr>
            <p:cNvPr id="37" name="TextBox 27">
              <a:extLst>
                <a:ext uri="{FF2B5EF4-FFF2-40B4-BE49-F238E27FC236}">
                  <a16:creationId xmlns:a16="http://schemas.microsoft.com/office/drawing/2014/main" id="{12137627-8C07-F494-99BE-1ABB45D6C093}"/>
                </a:ext>
              </a:extLst>
            </p:cNvPr>
            <p:cNvSpPr txBox="1"/>
            <p:nvPr/>
          </p:nvSpPr>
          <p:spPr>
            <a:xfrm>
              <a:off x="948814" y="3785561"/>
              <a:ext cx="2536720" cy="4039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304782" indent="-304782">
                <a:buFontTx/>
                <a:buChar char="-"/>
              </a:pPr>
              <a:r>
                <a:rPr lang="en-US" sz="1100" u="sng" dirty="0"/>
                <a:t>Key Attribute</a:t>
              </a:r>
              <a:endParaRPr lang="en-US" sz="1100" u="dashLong" dirty="0"/>
            </a:p>
            <a:p>
              <a:pPr marL="304782" indent="-304782">
                <a:buFontTx/>
                <a:buChar char="-"/>
              </a:pPr>
              <a:r>
                <a:rPr lang="en-US" sz="1100" dirty="0"/>
                <a:t>Attribute</a:t>
              </a:r>
            </a:p>
          </p:txBody>
        </p:sp>
      </p:grpSp>
      <p:grpSp>
        <p:nvGrpSpPr>
          <p:cNvPr id="38" name="Group 13">
            <a:extLst>
              <a:ext uri="{FF2B5EF4-FFF2-40B4-BE49-F238E27FC236}">
                <a16:creationId xmlns:a16="http://schemas.microsoft.com/office/drawing/2014/main" id="{597C95E1-B586-48B6-BCA9-CAE6E0428B6D}"/>
              </a:ext>
            </a:extLst>
          </p:cNvPr>
          <p:cNvGrpSpPr/>
          <p:nvPr/>
        </p:nvGrpSpPr>
        <p:grpSpPr>
          <a:xfrm>
            <a:off x="7450719" y="141316"/>
            <a:ext cx="1626355" cy="1030808"/>
            <a:chOff x="948812" y="3540531"/>
            <a:chExt cx="2536723" cy="966379"/>
          </a:xfrm>
          <a:solidFill>
            <a:schemeClr val="bg1"/>
          </a:solidFill>
        </p:grpSpPr>
        <p:sp>
          <p:nvSpPr>
            <p:cNvPr id="39" name="TextBox 14">
              <a:extLst>
                <a:ext uri="{FF2B5EF4-FFF2-40B4-BE49-F238E27FC236}">
                  <a16:creationId xmlns:a16="http://schemas.microsoft.com/office/drawing/2014/main" id="{1096C0CF-4E69-DBE8-E0E2-DC1CBD112772}"/>
                </a:ext>
              </a:extLst>
            </p:cNvPr>
            <p:cNvSpPr txBox="1"/>
            <p:nvPr/>
          </p:nvSpPr>
          <p:spPr>
            <a:xfrm>
              <a:off x="948812" y="3540531"/>
              <a:ext cx="2536721" cy="245259"/>
            </a:xfrm>
            <a:prstGeom prst="rect">
              <a:avLst/>
            </a:prstGeom>
            <a:grpFill/>
            <a:ln w="50800" cmpd="dbl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Region</a:t>
              </a:r>
              <a:endParaRPr lang="fr-BE" sz="1100" dirty="0"/>
            </a:p>
          </p:txBody>
        </p:sp>
        <p:sp>
          <p:nvSpPr>
            <p:cNvPr id="40" name="TextBox 15">
              <a:extLst>
                <a:ext uri="{FF2B5EF4-FFF2-40B4-BE49-F238E27FC236}">
                  <a16:creationId xmlns:a16="http://schemas.microsoft.com/office/drawing/2014/main" id="{D76FCCC7-04F6-7F2E-AD95-F771B04DEF7D}"/>
                </a:ext>
              </a:extLst>
            </p:cNvPr>
            <p:cNvSpPr txBox="1"/>
            <p:nvPr/>
          </p:nvSpPr>
          <p:spPr>
            <a:xfrm>
              <a:off x="948814" y="3785561"/>
              <a:ext cx="2536721" cy="721349"/>
            </a:xfrm>
            <a:prstGeom prst="rect">
              <a:avLst/>
            </a:prstGeom>
            <a:grpFill/>
            <a:ln w="50800" cmpd="dbl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304782" indent="-304782">
                <a:buFontTx/>
                <a:buChar char="-"/>
              </a:pPr>
              <a:r>
                <a:rPr lang="en-US" sz="1100" u="dashLong" dirty="0"/>
                <a:t>Name</a:t>
              </a:r>
            </a:p>
            <a:p>
              <a:pPr marL="304782" indent="-304782">
                <a:buFontTx/>
                <a:buChar char="-"/>
              </a:pPr>
              <a:r>
                <a:rPr lang="en-US" sz="1100" dirty="0"/>
                <a:t>Type (Urban, agricultural, mining, …)</a:t>
              </a:r>
            </a:p>
          </p:txBody>
        </p:sp>
      </p:grpSp>
      <p:sp>
        <p:nvSpPr>
          <p:cNvPr id="41" name="Diamond 23">
            <a:extLst>
              <a:ext uri="{FF2B5EF4-FFF2-40B4-BE49-F238E27FC236}">
                <a16:creationId xmlns:a16="http://schemas.microsoft.com/office/drawing/2014/main" id="{3BF3954B-1A99-3262-9E0B-5F65AC272D15}"/>
              </a:ext>
            </a:extLst>
          </p:cNvPr>
          <p:cNvSpPr/>
          <p:nvPr/>
        </p:nvSpPr>
        <p:spPr>
          <a:xfrm>
            <a:off x="5424866" y="331896"/>
            <a:ext cx="1571827" cy="38779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Consists of</a:t>
            </a:r>
            <a:endParaRPr lang="fr-BE" sz="11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19">
            <a:extLst>
              <a:ext uri="{FF2B5EF4-FFF2-40B4-BE49-F238E27FC236}">
                <a16:creationId xmlns:a16="http://schemas.microsoft.com/office/drawing/2014/main" id="{57469E81-AAC1-8C34-BA66-851FB440B85C}"/>
              </a:ext>
            </a:extLst>
          </p:cNvPr>
          <p:cNvCxnSpPr>
            <a:cxnSpLocks/>
            <a:stCxn id="41" idx="1"/>
            <a:endCxn id="4" idx="3"/>
          </p:cNvCxnSpPr>
          <p:nvPr/>
        </p:nvCxnSpPr>
        <p:spPr>
          <a:xfrm flipH="1" flipV="1">
            <a:off x="3421477" y="503662"/>
            <a:ext cx="2003389" cy="22133"/>
          </a:xfrm>
          <a:prstGeom prst="straightConnector1">
            <a:avLst/>
          </a:prstGeom>
          <a:ln w="25400" cmpd="sng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20">
            <a:extLst>
              <a:ext uri="{FF2B5EF4-FFF2-40B4-BE49-F238E27FC236}">
                <a16:creationId xmlns:a16="http://schemas.microsoft.com/office/drawing/2014/main" id="{5A91594B-0482-90A1-2A17-D66C388A58D8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6996693" y="525795"/>
            <a:ext cx="454027" cy="261608"/>
          </a:xfrm>
          <a:prstGeom prst="straightConnector1">
            <a:avLst/>
          </a:prstGeom>
          <a:ln w="76200" cap="sq" cmpd="dbl">
            <a:solidFill>
              <a:schemeClr val="dk1"/>
            </a:solidFill>
            <a:prstDash val="solid"/>
            <a:miter lim="800000"/>
            <a:headEnd type="none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13">
            <a:extLst>
              <a:ext uri="{FF2B5EF4-FFF2-40B4-BE49-F238E27FC236}">
                <a16:creationId xmlns:a16="http://schemas.microsoft.com/office/drawing/2014/main" id="{F6F50E21-5BD8-7A2E-9E8E-9481AB08D6F9}"/>
              </a:ext>
            </a:extLst>
          </p:cNvPr>
          <p:cNvGrpSpPr/>
          <p:nvPr/>
        </p:nvGrpSpPr>
        <p:grpSpPr>
          <a:xfrm>
            <a:off x="1757465" y="1583702"/>
            <a:ext cx="1626355" cy="692252"/>
            <a:chOff x="948812" y="3540532"/>
            <a:chExt cx="2536723" cy="648985"/>
          </a:xfrm>
          <a:solidFill>
            <a:schemeClr val="bg1"/>
          </a:solidFill>
        </p:grpSpPr>
        <p:sp>
          <p:nvSpPr>
            <p:cNvPr id="50" name="TextBox 14">
              <a:extLst>
                <a:ext uri="{FF2B5EF4-FFF2-40B4-BE49-F238E27FC236}">
                  <a16:creationId xmlns:a16="http://schemas.microsoft.com/office/drawing/2014/main" id="{464B2830-30B9-22EA-BE30-8EE8EA67C6CA}"/>
                </a:ext>
              </a:extLst>
            </p:cNvPr>
            <p:cNvSpPr txBox="1"/>
            <p:nvPr/>
          </p:nvSpPr>
          <p:spPr>
            <a:xfrm>
              <a:off x="948812" y="3540532"/>
              <a:ext cx="2536721" cy="245259"/>
            </a:xfrm>
            <a:prstGeom prst="rect">
              <a:avLst/>
            </a:prstGeom>
            <a:grpFill/>
            <a:ln w="50800" cmpd="dbl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Gate</a:t>
              </a:r>
              <a:endParaRPr lang="fr-BE" sz="1100" dirty="0"/>
            </a:p>
          </p:txBody>
        </p:sp>
        <p:sp>
          <p:nvSpPr>
            <p:cNvPr id="51" name="TextBox 15">
              <a:extLst>
                <a:ext uri="{FF2B5EF4-FFF2-40B4-BE49-F238E27FC236}">
                  <a16:creationId xmlns:a16="http://schemas.microsoft.com/office/drawing/2014/main" id="{8CCA022D-81CC-AB2C-7F31-A34304AD24C1}"/>
                </a:ext>
              </a:extLst>
            </p:cNvPr>
            <p:cNvSpPr txBox="1"/>
            <p:nvPr/>
          </p:nvSpPr>
          <p:spPr>
            <a:xfrm>
              <a:off x="948814" y="3785561"/>
              <a:ext cx="2536721" cy="403956"/>
            </a:xfrm>
            <a:prstGeom prst="rect">
              <a:avLst/>
            </a:prstGeom>
            <a:grpFill/>
            <a:ln w="50800" cmpd="dbl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304782" indent="-304782">
                <a:buFontTx/>
                <a:buChar char="-"/>
              </a:pPr>
              <a:r>
                <a:rPr lang="en-US" sz="1100" u="dashLong" dirty="0"/>
                <a:t>ID</a:t>
              </a:r>
            </a:p>
            <a:p>
              <a:pPr marL="304782" indent="-304782">
                <a:buFontTx/>
                <a:buChar char="-"/>
              </a:pPr>
              <a:r>
                <a:rPr lang="en-US" sz="1100" dirty="0"/>
                <a:t>Attribute</a:t>
              </a:r>
            </a:p>
          </p:txBody>
        </p:sp>
      </p:grpSp>
      <p:sp>
        <p:nvSpPr>
          <p:cNvPr id="52" name="Diamond 28">
            <a:extLst>
              <a:ext uri="{FF2B5EF4-FFF2-40B4-BE49-F238E27FC236}">
                <a16:creationId xmlns:a16="http://schemas.microsoft.com/office/drawing/2014/main" id="{11DCCB7B-6BFE-26A9-6E60-7680AC698E74}"/>
              </a:ext>
            </a:extLst>
          </p:cNvPr>
          <p:cNvSpPr/>
          <p:nvPr/>
        </p:nvSpPr>
        <p:spPr>
          <a:xfrm>
            <a:off x="1281020" y="817469"/>
            <a:ext cx="1571827" cy="532418"/>
          </a:xfrm>
          <a:prstGeom prst="diamond">
            <a:avLst/>
          </a:prstGeom>
          <a:solidFill>
            <a:schemeClr val="bg1"/>
          </a:solidFill>
          <a:ln w="50800" cap="flat" cmpd="dbl">
            <a:solidFill>
              <a:schemeClr val="dk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100" dirty="0">
                <a:solidFill>
                  <a:schemeClr val="tx1"/>
                </a:solidFill>
              </a:rPr>
              <a:t>Has a</a:t>
            </a:r>
          </a:p>
        </p:txBody>
      </p:sp>
      <p:cxnSp>
        <p:nvCxnSpPr>
          <p:cNvPr id="53" name="Straight Arrow Connector 29">
            <a:extLst>
              <a:ext uri="{FF2B5EF4-FFF2-40B4-BE49-F238E27FC236}">
                <a16:creationId xmlns:a16="http://schemas.microsoft.com/office/drawing/2014/main" id="{04BAD9EB-5F23-E007-7524-E224953EDB64}"/>
              </a:ext>
            </a:extLst>
          </p:cNvPr>
          <p:cNvCxnSpPr>
            <a:cxnSpLocks/>
            <a:stCxn id="4" idx="2"/>
            <a:endCxn id="52" idx="0"/>
          </p:cNvCxnSpPr>
          <p:nvPr/>
        </p:nvCxnSpPr>
        <p:spPr>
          <a:xfrm flipH="1">
            <a:off x="2066934" y="719105"/>
            <a:ext cx="541366" cy="98364"/>
          </a:xfrm>
          <a:prstGeom prst="straightConnector1">
            <a:avLst/>
          </a:prstGeom>
          <a:ln w="76200" cap="sq" cmpd="dbl">
            <a:solidFill>
              <a:schemeClr val="dk1"/>
            </a:solidFill>
            <a:prstDash val="solid"/>
            <a:miter lim="800000"/>
            <a:headEnd type="none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20">
            <a:extLst>
              <a:ext uri="{FF2B5EF4-FFF2-40B4-BE49-F238E27FC236}">
                <a16:creationId xmlns:a16="http://schemas.microsoft.com/office/drawing/2014/main" id="{E0B04D7D-BD0D-8160-9AF6-39E02E8F895C}"/>
              </a:ext>
            </a:extLst>
          </p:cNvPr>
          <p:cNvCxnSpPr>
            <a:cxnSpLocks/>
            <a:stCxn id="50" idx="0"/>
            <a:endCxn id="52" idx="2"/>
          </p:cNvCxnSpPr>
          <p:nvPr/>
        </p:nvCxnSpPr>
        <p:spPr>
          <a:xfrm flipH="1" flipV="1">
            <a:off x="2066934" y="1349887"/>
            <a:ext cx="503708" cy="233815"/>
          </a:xfrm>
          <a:prstGeom prst="straightConnector1">
            <a:avLst/>
          </a:prstGeom>
          <a:ln w="76200" cap="sq" cmpd="dbl">
            <a:solidFill>
              <a:schemeClr val="dk1"/>
            </a:solidFill>
            <a:prstDash val="solid"/>
            <a:miter lim="800000"/>
            <a:headEnd type="none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Diamond 23">
            <a:extLst>
              <a:ext uri="{FF2B5EF4-FFF2-40B4-BE49-F238E27FC236}">
                <a16:creationId xmlns:a16="http://schemas.microsoft.com/office/drawing/2014/main" id="{2DECA154-8C15-F0AF-830B-9FF253D1EBBD}"/>
              </a:ext>
            </a:extLst>
          </p:cNvPr>
          <p:cNvSpPr/>
          <p:nvPr/>
        </p:nvSpPr>
        <p:spPr>
          <a:xfrm>
            <a:off x="4555571" y="869485"/>
            <a:ext cx="1571827" cy="38779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100" dirty="0" err="1">
                <a:solidFill>
                  <a:schemeClr val="tx1"/>
                </a:solidFill>
              </a:rPr>
              <a:t>Located</a:t>
            </a:r>
            <a:r>
              <a:rPr lang="fr-BE" sz="1100" dirty="0">
                <a:solidFill>
                  <a:schemeClr val="tx1"/>
                </a:solidFill>
              </a:rPr>
              <a:t> in </a:t>
            </a:r>
          </a:p>
        </p:txBody>
      </p:sp>
      <p:cxnSp>
        <p:nvCxnSpPr>
          <p:cNvPr id="62" name="Straight Arrow Connector 20">
            <a:extLst>
              <a:ext uri="{FF2B5EF4-FFF2-40B4-BE49-F238E27FC236}">
                <a16:creationId xmlns:a16="http://schemas.microsoft.com/office/drawing/2014/main" id="{BC304FC9-9335-C87F-5F27-AF44A5A507F0}"/>
              </a:ext>
            </a:extLst>
          </p:cNvPr>
          <p:cNvCxnSpPr>
            <a:cxnSpLocks/>
            <a:stCxn id="4" idx="2"/>
            <a:endCxn id="61" idx="1"/>
          </p:cNvCxnSpPr>
          <p:nvPr/>
        </p:nvCxnSpPr>
        <p:spPr>
          <a:xfrm>
            <a:off x="2608300" y="719105"/>
            <a:ext cx="1947271" cy="344279"/>
          </a:xfrm>
          <a:prstGeom prst="straightConnector1">
            <a:avLst/>
          </a:prstGeom>
          <a:ln w="76200" cap="sq" cmpd="dbl">
            <a:solidFill>
              <a:schemeClr val="dk1"/>
            </a:solidFill>
            <a:prstDash val="solid"/>
            <a:miter lim="800000"/>
            <a:headEnd type="none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22">
            <a:extLst>
              <a:ext uri="{FF2B5EF4-FFF2-40B4-BE49-F238E27FC236}">
                <a16:creationId xmlns:a16="http://schemas.microsoft.com/office/drawing/2014/main" id="{53C2031F-864A-E045-42E1-4FEC2F213C3F}"/>
              </a:ext>
            </a:extLst>
          </p:cNvPr>
          <p:cNvCxnSpPr>
            <a:cxnSpLocks/>
            <a:stCxn id="36" idx="0"/>
            <a:endCxn id="61" idx="2"/>
          </p:cNvCxnSpPr>
          <p:nvPr/>
        </p:nvCxnSpPr>
        <p:spPr>
          <a:xfrm flipV="1">
            <a:off x="4964587" y="1257283"/>
            <a:ext cx="376898" cy="887866"/>
          </a:xfrm>
          <a:prstGeom prst="straightConnector1">
            <a:avLst/>
          </a:prstGeom>
          <a:ln w="25400" cmpd="sng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Diamond 23">
            <a:extLst>
              <a:ext uri="{FF2B5EF4-FFF2-40B4-BE49-F238E27FC236}">
                <a16:creationId xmlns:a16="http://schemas.microsoft.com/office/drawing/2014/main" id="{9CC6A8F6-1DE0-21ED-A361-DA2820CCFADD}"/>
              </a:ext>
            </a:extLst>
          </p:cNvPr>
          <p:cNvSpPr/>
          <p:nvPr/>
        </p:nvSpPr>
        <p:spPr>
          <a:xfrm>
            <a:off x="9422588" y="764876"/>
            <a:ext cx="1571827" cy="38779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100" dirty="0" err="1">
                <a:solidFill>
                  <a:schemeClr val="tx1"/>
                </a:solidFill>
              </a:rPr>
              <a:t>Located</a:t>
            </a:r>
            <a:r>
              <a:rPr lang="fr-BE" sz="1100" dirty="0">
                <a:solidFill>
                  <a:schemeClr val="tx1"/>
                </a:solidFill>
              </a:rPr>
              <a:t> in </a:t>
            </a:r>
          </a:p>
        </p:txBody>
      </p:sp>
      <p:cxnSp>
        <p:nvCxnSpPr>
          <p:cNvPr id="78" name="Straight Arrow Connector 19">
            <a:extLst>
              <a:ext uri="{FF2B5EF4-FFF2-40B4-BE49-F238E27FC236}">
                <a16:creationId xmlns:a16="http://schemas.microsoft.com/office/drawing/2014/main" id="{F43F18E5-9CBF-DC63-F6D0-4D0B10B3CFBB}"/>
              </a:ext>
            </a:extLst>
          </p:cNvPr>
          <p:cNvCxnSpPr>
            <a:cxnSpLocks/>
            <a:stCxn id="73" idx="1"/>
            <a:endCxn id="40" idx="3"/>
          </p:cNvCxnSpPr>
          <p:nvPr/>
        </p:nvCxnSpPr>
        <p:spPr>
          <a:xfrm flipH="1" flipV="1">
            <a:off x="9077074" y="787403"/>
            <a:ext cx="345514" cy="171372"/>
          </a:xfrm>
          <a:prstGeom prst="straightConnector1">
            <a:avLst/>
          </a:prstGeom>
          <a:ln w="25400" cmpd="sng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8" name="Group 25">
            <a:extLst>
              <a:ext uri="{FF2B5EF4-FFF2-40B4-BE49-F238E27FC236}">
                <a16:creationId xmlns:a16="http://schemas.microsoft.com/office/drawing/2014/main" id="{9E9E4F67-3A3B-51A2-D88B-40F6005EE8D9}"/>
              </a:ext>
            </a:extLst>
          </p:cNvPr>
          <p:cNvGrpSpPr/>
          <p:nvPr/>
        </p:nvGrpSpPr>
        <p:grpSpPr>
          <a:xfrm>
            <a:off x="9957460" y="2457157"/>
            <a:ext cx="1626355" cy="692254"/>
            <a:chOff x="948812" y="3540530"/>
            <a:chExt cx="2536723" cy="648987"/>
          </a:xfrm>
          <a:solidFill>
            <a:schemeClr val="bg1"/>
          </a:solidFill>
        </p:grpSpPr>
        <p:sp>
          <p:nvSpPr>
            <p:cNvPr id="89" name="TextBox 26">
              <a:extLst>
                <a:ext uri="{FF2B5EF4-FFF2-40B4-BE49-F238E27FC236}">
                  <a16:creationId xmlns:a16="http://schemas.microsoft.com/office/drawing/2014/main" id="{3A9803F8-D6A5-F7AD-BF58-0D16D3BF0286}"/>
                </a:ext>
              </a:extLst>
            </p:cNvPr>
            <p:cNvSpPr txBox="1"/>
            <p:nvPr/>
          </p:nvSpPr>
          <p:spPr>
            <a:xfrm>
              <a:off x="948812" y="3540530"/>
              <a:ext cx="2536721" cy="24525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City</a:t>
              </a:r>
              <a:endParaRPr lang="fr-BE" sz="1100" dirty="0"/>
            </a:p>
          </p:txBody>
        </p:sp>
        <p:sp>
          <p:nvSpPr>
            <p:cNvPr id="90" name="TextBox 27">
              <a:extLst>
                <a:ext uri="{FF2B5EF4-FFF2-40B4-BE49-F238E27FC236}">
                  <a16:creationId xmlns:a16="http://schemas.microsoft.com/office/drawing/2014/main" id="{A32F324F-653C-33DF-429F-319E34B9BC2B}"/>
                </a:ext>
              </a:extLst>
            </p:cNvPr>
            <p:cNvSpPr txBox="1"/>
            <p:nvPr/>
          </p:nvSpPr>
          <p:spPr>
            <a:xfrm>
              <a:off x="948814" y="3785561"/>
              <a:ext cx="2536721" cy="4039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304782" indent="-304782">
                <a:buFontTx/>
                <a:buChar char="-"/>
              </a:pPr>
              <a:r>
                <a:rPr lang="en-US" sz="1100" u="sng" dirty="0"/>
                <a:t>Name</a:t>
              </a:r>
              <a:endParaRPr lang="en-US" sz="1100" u="dashLong" dirty="0"/>
            </a:p>
            <a:p>
              <a:pPr marL="304782" indent="-304782">
                <a:buFontTx/>
                <a:buChar char="-"/>
              </a:pPr>
              <a:r>
                <a:rPr lang="en-US" sz="1100" dirty="0"/>
                <a:t>Rank</a:t>
              </a:r>
            </a:p>
          </p:txBody>
        </p:sp>
      </p:grpSp>
      <p:grpSp>
        <p:nvGrpSpPr>
          <p:cNvPr id="105" name="Group 25">
            <a:extLst>
              <a:ext uri="{FF2B5EF4-FFF2-40B4-BE49-F238E27FC236}">
                <a16:creationId xmlns:a16="http://schemas.microsoft.com/office/drawing/2014/main" id="{0425DB91-8F4F-70C2-51FE-40825B6BF19C}"/>
              </a:ext>
            </a:extLst>
          </p:cNvPr>
          <p:cNvGrpSpPr/>
          <p:nvPr/>
        </p:nvGrpSpPr>
        <p:grpSpPr>
          <a:xfrm>
            <a:off x="8161596" y="2457157"/>
            <a:ext cx="1626355" cy="692254"/>
            <a:chOff x="948812" y="3540530"/>
            <a:chExt cx="2536723" cy="648987"/>
          </a:xfrm>
          <a:solidFill>
            <a:schemeClr val="bg1"/>
          </a:solidFill>
        </p:grpSpPr>
        <p:sp>
          <p:nvSpPr>
            <p:cNvPr id="106" name="TextBox 26">
              <a:extLst>
                <a:ext uri="{FF2B5EF4-FFF2-40B4-BE49-F238E27FC236}">
                  <a16:creationId xmlns:a16="http://schemas.microsoft.com/office/drawing/2014/main" id="{39424127-FD0E-F301-93D3-B87F8CF56B58}"/>
                </a:ext>
              </a:extLst>
            </p:cNvPr>
            <p:cNvSpPr txBox="1"/>
            <p:nvPr/>
          </p:nvSpPr>
          <p:spPr>
            <a:xfrm>
              <a:off x="948812" y="3540530"/>
              <a:ext cx="2536721" cy="24525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Farm</a:t>
              </a:r>
              <a:endParaRPr lang="fr-BE" sz="1100" dirty="0"/>
            </a:p>
          </p:txBody>
        </p:sp>
        <p:sp>
          <p:nvSpPr>
            <p:cNvPr id="107" name="TextBox 27">
              <a:extLst>
                <a:ext uri="{FF2B5EF4-FFF2-40B4-BE49-F238E27FC236}">
                  <a16:creationId xmlns:a16="http://schemas.microsoft.com/office/drawing/2014/main" id="{01BF932F-8756-677F-CCF8-E8BFE6BBD2BA}"/>
                </a:ext>
              </a:extLst>
            </p:cNvPr>
            <p:cNvSpPr txBox="1"/>
            <p:nvPr/>
          </p:nvSpPr>
          <p:spPr>
            <a:xfrm>
              <a:off x="948814" y="3785561"/>
              <a:ext cx="2536721" cy="4039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304782" indent="-304782">
                <a:buFontTx/>
                <a:buChar char="-"/>
              </a:pPr>
              <a:r>
                <a:rPr lang="en-US" sz="1100" u="sng" dirty="0"/>
                <a:t>Key Attribute</a:t>
              </a:r>
              <a:endParaRPr lang="en-US" sz="1100" u="dashLong" dirty="0"/>
            </a:p>
            <a:p>
              <a:pPr marL="304782" indent="-304782">
                <a:buFontTx/>
                <a:buChar char="-"/>
              </a:pPr>
              <a:r>
                <a:rPr lang="en-US" sz="1100" dirty="0"/>
                <a:t>Rank</a:t>
              </a:r>
            </a:p>
          </p:txBody>
        </p:sp>
      </p:grpSp>
      <p:grpSp>
        <p:nvGrpSpPr>
          <p:cNvPr id="114" name="Groep 113">
            <a:extLst>
              <a:ext uri="{FF2B5EF4-FFF2-40B4-BE49-F238E27FC236}">
                <a16:creationId xmlns:a16="http://schemas.microsoft.com/office/drawing/2014/main" id="{E1633158-7395-3845-B4F8-8912AD1D30A2}"/>
              </a:ext>
            </a:extLst>
          </p:cNvPr>
          <p:cNvGrpSpPr/>
          <p:nvPr/>
        </p:nvGrpSpPr>
        <p:grpSpPr>
          <a:xfrm>
            <a:off x="7269799" y="1152674"/>
            <a:ext cx="3724616" cy="1310939"/>
            <a:chOff x="7175557" y="1152674"/>
            <a:chExt cx="3724616" cy="1310939"/>
          </a:xfrm>
        </p:grpSpPr>
        <p:cxnSp>
          <p:nvCxnSpPr>
            <p:cNvPr id="86" name="Straight Arrow Connector 21">
              <a:extLst>
                <a:ext uri="{FF2B5EF4-FFF2-40B4-BE49-F238E27FC236}">
                  <a16:creationId xmlns:a16="http://schemas.microsoft.com/office/drawing/2014/main" id="{10BF61BB-E03B-4BC7-32BC-99F59BA10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1373" y="1596982"/>
              <a:ext cx="1828800" cy="0"/>
            </a:xfrm>
            <a:prstGeom prst="straightConnector1">
              <a:avLst/>
            </a:prstGeom>
            <a:ln w="25400" cmpd="sng">
              <a:prstDash val="sysDot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19">
              <a:extLst>
                <a:ext uri="{FF2B5EF4-FFF2-40B4-BE49-F238E27FC236}">
                  <a16:creationId xmlns:a16="http://schemas.microsoft.com/office/drawing/2014/main" id="{3A1BC1D1-F449-8EFE-5429-770215A02623}"/>
                </a:ext>
              </a:extLst>
            </p:cNvPr>
            <p:cNvCxnSpPr>
              <a:cxnSpLocks/>
              <a:stCxn id="73" idx="2"/>
            </p:cNvCxnSpPr>
            <p:nvPr/>
          </p:nvCxnSpPr>
          <p:spPr>
            <a:xfrm flipH="1">
              <a:off x="10208501" y="1152674"/>
              <a:ext cx="1" cy="787449"/>
            </a:xfrm>
            <a:prstGeom prst="straightConnector1">
              <a:avLst/>
            </a:prstGeom>
            <a:ln w="25400" cmpd="sng"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22">
              <a:extLst>
                <a:ext uri="{FF2B5EF4-FFF2-40B4-BE49-F238E27FC236}">
                  <a16:creationId xmlns:a16="http://schemas.microsoft.com/office/drawing/2014/main" id="{B95E4BAA-E65C-438E-20FD-58193E5C23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5557" y="1933671"/>
              <a:ext cx="3595080" cy="0"/>
            </a:xfrm>
            <a:prstGeom prst="straightConnector1">
              <a:avLst/>
            </a:prstGeom>
            <a:ln w="25400" cmpd="sng"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22">
              <a:extLst>
                <a:ext uri="{FF2B5EF4-FFF2-40B4-BE49-F238E27FC236}">
                  <a16:creationId xmlns:a16="http://schemas.microsoft.com/office/drawing/2014/main" id="{3140B802-379F-8C25-6101-90F4C65D0C6F}"/>
                </a:ext>
              </a:extLst>
            </p:cNvPr>
            <p:cNvCxnSpPr>
              <a:cxnSpLocks/>
              <a:stCxn id="89" idx="0"/>
            </p:cNvCxnSpPr>
            <p:nvPr/>
          </p:nvCxnSpPr>
          <p:spPr>
            <a:xfrm flipV="1">
              <a:off x="10770637" y="1942087"/>
              <a:ext cx="3351" cy="515072"/>
            </a:xfrm>
            <a:prstGeom prst="straightConnector1">
              <a:avLst/>
            </a:prstGeom>
            <a:ln w="25400" cmpd="sng"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22">
              <a:extLst>
                <a:ext uri="{FF2B5EF4-FFF2-40B4-BE49-F238E27FC236}">
                  <a16:creationId xmlns:a16="http://schemas.microsoft.com/office/drawing/2014/main" id="{19816EA4-6E2C-92DD-0A2D-C0EA4FF18F49}"/>
                </a:ext>
              </a:extLst>
            </p:cNvPr>
            <p:cNvCxnSpPr>
              <a:cxnSpLocks/>
              <a:stCxn id="106" idx="0"/>
            </p:cNvCxnSpPr>
            <p:nvPr/>
          </p:nvCxnSpPr>
          <p:spPr>
            <a:xfrm flipV="1">
              <a:off x="8974773" y="1942087"/>
              <a:ext cx="1" cy="515072"/>
            </a:xfrm>
            <a:prstGeom prst="straightConnector1">
              <a:avLst/>
            </a:prstGeom>
            <a:ln w="25400" cmpd="sng"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22">
              <a:extLst>
                <a:ext uri="{FF2B5EF4-FFF2-40B4-BE49-F238E27FC236}">
                  <a16:creationId xmlns:a16="http://schemas.microsoft.com/office/drawing/2014/main" id="{5C81D1ED-2931-D03D-DCEB-E7DA89F231D5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7178908" y="1942087"/>
              <a:ext cx="0" cy="521526"/>
            </a:xfrm>
            <a:prstGeom prst="straightConnector1">
              <a:avLst/>
            </a:prstGeom>
            <a:ln w="25400" cmpd="sng"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5" name="Diamond 23">
            <a:extLst>
              <a:ext uri="{FF2B5EF4-FFF2-40B4-BE49-F238E27FC236}">
                <a16:creationId xmlns:a16="http://schemas.microsoft.com/office/drawing/2014/main" id="{AFB4774E-B655-4695-B6AB-EC825C068F0A}"/>
              </a:ext>
            </a:extLst>
          </p:cNvPr>
          <p:cNvSpPr/>
          <p:nvPr/>
        </p:nvSpPr>
        <p:spPr>
          <a:xfrm>
            <a:off x="9373558" y="4049015"/>
            <a:ext cx="1571827" cy="38779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Has</a:t>
            </a:r>
            <a:endParaRPr lang="fr-BE" sz="1100" dirty="0">
              <a:solidFill>
                <a:schemeClr val="tx1"/>
              </a:solidFill>
            </a:endParaRPr>
          </a:p>
        </p:txBody>
      </p:sp>
      <p:grpSp>
        <p:nvGrpSpPr>
          <p:cNvPr id="116" name="Group 25">
            <a:extLst>
              <a:ext uri="{FF2B5EF4-FFF2-40B4-BE49-F238E27FC236}">
                <a16:creationId xmlns:a16="http://schemas.microsoft.com/office/drawing/2014/main" id="{CF5D8ECE-A7F6-3496-8CD4-A3A2DF9D52C8}"/>
              </a:ext>
            </a:extLst>
          </p:cNvPr>
          <p:cNvGrpSpPr/>
          <p:nvPr/>
        </p:nvGrpSpPr>
        <p:grpSpPr>
          <a:xfrm>
            <a:off x="9499390" y="5091674"/>
            <a:ext cx="1626355" cy="692252"/>
            <a:chOff x="948812" y="3540532"/>
            <a:chExt cx="2536723" cy="648985"/>
          </a:xfrm>
          <a:solidFill>
            <a:schemeClr val="bg1"/>
          </a:solidFill>
        </p:grpSpPr>
        <p:sp>
          <p:nvSpPr>
            <p:cNvPr id="117" name="TextBox 26">
              <a:extLst>
                <a:ext uri="{FF2B5EF4-FFF2-40B4-BE49-F238E27FC236}">
                  <a16:creationId xmlns:a16="http://schemas.microsoft.com/office/drawing/2014/main" id="{87EC047E-2B8A-AF44-284B-87064CF12A92}"/>
                </a:ext>
              </a:extLst>
            </p:cNvPr>
            <p:cNvSpPr txBox="1"/>
            <p:nvPr/>
          </p:nvSpPr>
          <p:spPr>
            <a:xfrm>
              <a:off x="948812" y="3540532"/>
              <a:ext cx="2536721" cy="24525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House</a:t>
              </a:r>
              <a:endParaRPr lang="fr-BE" sz="1100" dirty="0"/>
            </a:p>
          </p:txBody>
        </p:sp>
        <p:sp>
          <p:nvSpPr>
            <p:cNvPr id="118" name="TextBox 27">
              <a:extLst>
                <a:ext uri="{FF2B5EF4-FFF2-40B4-BE49-F238E27FC236}">
                  <a16:creationId xmlns:a16="http://schemas.microsoft.com/office/drawing/2014/main" id="{B5846381-85CD-6096-DC5F-F5F81DA3FF03}"/>
                </a:ext>
              </a:extLst>
            </p:cNvPr>
            <p:cNvSpPr txBox="1"/>
            <p:nvPr/>
          </p:nvSpPr>
          <p:spPr>
            <a:xfrm>
              <a:off x="948814" y="3785561"/>
              <a:ext cx="2536721" cy="4039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304782" indent="-304782">
                <a:buFontTx/>
                <a:buChar char="-"/>
              </a:pPr>
              <a:r>
                <a:rPr lang="en-US" sz="1100" u="sng" dirty="0"/>
                <a:t>Key Attribute</a:t>
              </a:r>
              <a:endParaRPr lang="en-US" sz="1100" u="dashLong" dirty="0"/>
            </a:p>
            <a:p>
              <a:pPr marL="304782" indent="-304782">
                <a:buFontTx/>
                <a:buChar char="-"/>
              </a:pPr>
              <a:r>
                <a:rPr lang="en-US" sz="1100" dirty="0"/>
                <a:t>Attribute</a:t>
              </a:r>
            </a:p>
          </p:txBody>
        </p:sp>
      </p:grpSp>
      <p:cxnSp>
        <p:nvCxnSpPr>
          <p:cNvPr id="123" name="Straight Arrow Connector 20">
            <a:extLst>
              <a:ext uri="{FF2B5EF4-FFF2-40B4-BE49-F238E27FC236}">
                <a16:creationId xmlns:a16="http://schemas.microsoft.com/office/drawing/2014/main" id="{70B44A78-DDB1-587E-2D7B-AB946017BF59}"/>
              </a:ext>
            </a:extLst>
          </p:cNvPr>
          <p:cNvCxnSpPr>
            <a:cxnSpLocks/>
            <a:stCxn id="117" idx="0"/>
            <a:endCxn id="115" idx="2"/>
          </p:cNvCxnSpPr>
          <p:nvPr/>
        </p:nvCxnSpPr>
        <p:spPr>
          <a:xfrm flipH="1" flipV="1">
            <a:off x="10159472" y="4436813"/>
            <a:ext cx="153095" cy="654863"/>
          </a:xfrm>
          <a:prstGeom prst="straightConnector1">
            <a:avLst/>
          </a:prstGeom>
          <a:ln w="76200" cap="sq" cmpd="dbl">
            <a:solidFill>
              <a:schemeClr val="dk1"/>
            </a:solidFill>
            <a:prstDash val="solid"/>
            <a:miter lim="800000"/>
            <a:headEnd type="none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20">
            <a:extLst>
              <a:ext uri="{FF2B5EF4-FFF2-40B4-BE49-F238E27FC236}">
                <a16:creationId xmlns:a16="http://schemas.microsoft.com/office/drawing/2014/main" id="{203A5055-3BC2-1AB6-5ADF-238975D4F9EF}"/>
              </a:ext>
            </a:extLst>
          </p:cNvPr>
          <p:cNvCxnSpPr>
            <a:cxnSpLocks/>
            <a:stCxn id="18" idx="0"/>
            <a:endCxn id="115" idx="2"/>
          </p:cNvCxnSpPr>
          <p:nvPr/>
        </p:nvCxnSpPr>
        <p:spPr>
          <a:xfrm flipV="1">
            <a:off x="8533812" y="4436813"/>
            <a:ext cx="1625660" cy="654862"/>
          </a:xfrm>
          <a:prstGeom prst="straightConnector1">
            <a:avLst/>
          </a:prstGeom>
          <a:ln w="76200" cap="sq" cmpd="dbl">
            <a:solidFill>
              <a:schemeClr val="dk1"/>
            </a:solidFill>
            <a:prstDash val="solid"/>
            <a:miter lim="800000"/>
            <a:headEnd type="none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22">
            <a:extLst>
              <a:ext uri="{FF2B5EF4-FFF2-40B4-BE49-F238E27FC236}">
                <a16:creationId xmlns:a16="http://schemas.microsoft.com/office/drawing/2014/main" id="{2D7111FF-5398-4379-D17A-3C50B4F8DF3D}"/>
              </a:ext>
            </a:extLst>
          </p:cNvPr>
          <p:cNvCxnSpPr>
            <a:cxnSpLocks/>
            <a:stCxn id="90" idx="2"/>
            <a:endCxn id="115" idx="0"/>
          </p:cNvCxnSpPr>
          <p:nvPr/>
        </p:nvCxnSpPr>
        <p:spPr>
          <a:xfrm flipH="1">
            <a:off x="10159472" y="3149411"/>
            <a:ext cx="611166" cy="899604"/>
          </a:xfrm>
          <a:prstGeom prst="straightConnector1">
            <a:avLst/>
          </a:prstGeom>
          <a:ln w="25400" cmpd="sng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20">
            <a:extLst>
              <a:ext uri="{FF2B5EF4-FFF2-40B4-BE49-F238E27FC236}">
                <a16:creationId xmlns:a16="http://schemas.microsoft.com/office/drawing/2014/main" id="{AA256419-1AEC-88EB-DFD4-F8C9E550981A}"/>
              </a:ext>
            </a:extLst>
          </p:cNvPr>
          <p:cNvCxnSpPr>
            <a:cxnSpLocks/>
            <a:stCxn id="12" idx="0"/>
            <a:endCxn id="115" idx="1"/>
          </p:cNvCxnSpPr>
          <p:nvPr/>
        </p:nvCxnSpPr>
        <p:spPr>
          <a:xfrm flipV="1">
            <a:off x="6514500" y="4242914"/>
            <a:ext cx="2859058" cy="831593"/>
          </a:xfrm>
          <a:prstGeom prst="straightConnector1">
            <a:avLst/>
          </a:prstGeom>
          <a:ln w="76200" cap="sq" cmpd="dbl">
            <a:solidFill>
              <a:schemeClr val="dk1"/>
            </a:solidFill>
            <a:prstDash val="solid"/>
            <a:miter lim="800000"/>
            <a:headEnd type="none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Diamond 23">
            <a:extLst>
              <a:ext uri="{FF2B5EF4-FFF2-40B4-BE49-F238E27FC236}">
                <a16:creationId xmlns:a16="http://schemas.microsoft.com/office/drawing/2014/main" id="{C3CB2E94-93E3-3B19-58A2-4123959AA8CD}"/>
              </a:ext>
            </a:extLst>
          </p:cNvPr>
          <p:cNvSpPr/>
          <p:nvPr/>
        </p:nvSpPr>
        <p:spPr>
          <a:xfrm>
            <a:off x="3980728" y="3184474"/>
            <a:ext cx="1571827" cy="38779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Owns</a:t>
            </a:r>
            <a:endParaRPr lang="fr-BE" sz="11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22">
            <a:extLst>
              <a:ext uri="{FF2B5EF4-FFF2-40B4-BE49-F238E27FC236}">
                <a16:creationId xmlns:a16="http://schemas.microsoft.com/office/drawing/2014/main" id="{09CB84FD-57CA-1E59-D65C-B4137F907FDF}"/>
              </a:ext>
            </a:extLst>
          </p:cNvPr>
          <p:cNvCxnSpPr>
            <a:cxnSpLocks/>
            <a:stCxn id="135" idx="1"/>
            <a:endCxn id="10" idx="3"/>
          </p:cNvCxnSpPr>
          <p:nvPr/>
        </p:nvCxnSpPr>
        <p:spPr>
          <a:xfrm flipH="1">
            <a:off x="3309456" y="3378373"/>
            <a:ext cx="671272" cy="784320"/>
          </a:xfrm>
          <a:prstGeom prst="straightConnector1">
            <a:avLst/>
          </a:prstGeom>
          <a:ln w="25400" cmpd="sng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9">
            <a:extLst>
              <a:ext uri="{FF2B5EF4-FFF2-40B4-BE49-F238E27FC236}">
                <a16:creationId xmlns:a16="http://schemas.microsoft.com/office/drawing/2014/main" id="{296E724F-015D-23A4-277B-AC51BA08A9EC}"/>
              </a:ext>
            </a:extLst>
          </p:cNvPr>
          <p:cNvCxnSpPr>
            <a:cxnSpLocks/>
            <a:stCxn id="135" idx="3"/>
            <a:endCxn id="40" idx="1"/>
          </p:cNvCxnSpPr>
          <p:nvPr/>
        </p:nvCxnSpPr>
        <p:spPr>
          <a:xfrm flipV="1">
            <a:off x="5552555" y="787403"/>
            <a:ext cx="1898165" cy="2590970"/>
          </a:xfrm>
          <a:prstGeom prst="straightConnector1">
            <a:avLst/>
          </a:prstGeom>
          <a:ln w="25400" cmpd="sng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20">
            <a:extLst>
              <a:ext uri="{FF2B5EF4-FFF2-40B4-BE49-F238E27FC236}">
                <a16:creationId xmlns:a16="http://schemas.microsoft.com/office/drawing/2014/main" id="{02475379-EF4D-9895-ACBD-E8B80C5867AB}"/>
              </a:ext>
            </a:extLst>
          </p:cNvPr>
          <p:cNvCxnSpPr>
            <a:cxnSpLocks/>
            <a:stCxn id="158" idx="0"/>
            <a:endCxn id="135" idx="2"/>
          </p:cNvCxnSpPr>
          <p:nvPr/>
        </p:nvCxnSpPr>
        <p:spPr>
          <a:xfrm flipV="1">
            <a:off x="4589954" y="3572272"/>
            <a:ext cx="176688" cy="638491"/>
          </a:xfrm>
          <a:prstGeom prst="straightConnector1">
            <a:avLst/>
          </a:prstGeom>
          <a:ln w="76200" cap="sq" cmpd="dbl">
            <a:solidFill>
              <a:schemeClr val="dk1"/>
            </a:solidFill>
            <a:prstDash val="solid"/>
            <a:miter lim="800000"/>
            <a:headEnd type="none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7" name="Group 13">
            <a:extLst>
              <a:ext uri="{FF2B5EF4-FFF2-40B4-BE49-F238E27FC236}">
                <a16:creationId xmlns:a16="http://schemas.microsoft.com/office/drawing/2014/main" id="{E44FE966-EDD7-29FE-1534-FE64A06CC81C}"/>
              </a:ext>
            </a:extLst>
          </p:cNvPr>
          <p:cNvGrpSpPr/>
          <p:nvPr/>
        </p:nvGrpSpPr>
        <p:grpSpPr>
          <a:xfrm>
            <a:off x="3776777" y="4210761"/>
            <a:ext cx="1626355" cy="522972"/>
            <a:chOff x="948812" y="3540534"/>
            <a:chExt cx="2536723" cy="490287"/>
          </a:xfrm>
          <a:solidFill>
            <a:schemeClr val="bg1"/>
          </a:solidFill>
        </p:grpSpPr>
        <p:sp>
          <p:nvSpPr>
            <p:cNvPr id="158" name="TextBox 14">
              <a:extLst>
                <a:ext uri="{FF2B5EF4-FFF2-40B4-BE49-F238E27FC236}">
                  <a16:creationId xmlns:a16="http://schemas.microsoft.com/office/drawing/2014/main" id="{E9933B2E-9364-4756-7525-18F6B8099B73}"/>
                </a:ext>
              </a:extLst>
            </p:cNvPr>
            <p:cNvSpPr txBox="1"/>
            <p:nvPr/>
          </p:nvSpPr>
          <p:spPr>
            <a:xfrm>
              <a:off x="948812" y="3540534"/>
              <a:ext cx="2536721" cy="245260"/>
            </a:xfrm>
            <a:prstGeom prst="rect">
              <a:avLst/>
            </a:prstGeom>
            <a:grpFill/>
            <a:ln w="50800" cmpd="dbl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Army</a:t>
              </a:r>
              <a:endParaRPr lang="fr-BE" sz="1100" dirty="0"/>
            </a:p>
          </p:txBody>
        </p:sp>
        <p:sp>
          <p:nvSpPr>
            <p:cNvPr id="159" name="TextBox 15">
              <a:extLst>
                <a:ext uri="{FF2B5EF4-FFF2-40B4-BE49-F238E27FC236}">
                  <a16:creationId xmlns:a16="http://schemas.microsoft.com/office/drawing/2014/main" id="{4A1741EA-C9C7-491D-B42A-10B4997A252C}"/>
                </a:ext>
              </a:extLst>
            </p:cNvPr>
            <p:cNvSpPr txBox="1"/>
            <p:nvPr/>
          </p:nvSpPr>
          <p:spPr>
            <a:xfrm>
              <a:off x="948814" y="3785561"/>
              <a:ext cx="2536721" cy="245260"/>
            </a:xfrm>
            <a:prstGeom prst="rect">
              <a:avLst/>
            </a:prstGeom>
            <a:grpFill/>
            <a:ln w="50800" cmpd="dbl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304782" indent="-304782">
                <a:buFontTx/>
                <a:buChar char="-"/>
              </a:pPr>
              <a:r>
                <a:rPr lang="en-US" sz="1100" dirty="0"/>
                <a:t>Size</a:t>
              </a:r>
            </a:p>
          </p:txBody>
        </p:sp>
      </p:grpSp>
      <p:grpSp>
        <p:nvGrpSpPr>
          <p:cNvPr id="166" name="Group 13">
            <a:extLst>
              <a:ext uri="{FF2B5EF4-FFF2-40B4-BE49-F238E27FC236}">
                <a16:creationId xmlns:a16="http://schemas.microsoft.com/office/drawing/2014/main" id="{3ED3B961-77F5-56CE-F8C3-E53FC6E8A770}"/>
              </a:ext>
            </a:extLst>
          </p:cNvPr>
          <p:cNvGrpSpPr/>
          <p:nvPr/>
        </p:nvGrpSpPr>
        <p:grpSpPr>
          <a:xfrm>
            <a:off x="1784729" y="5529772"/>
            <a:ext cx="1626355" cy="1030806"/>
            <a:chOff x="948812" y="3540532"/>
            <a:chExt cx="2536723" cy="966378"/>
          </a:xfrm>
          <a:solidFill>
            <a:schemeClr val="bg1"/>
          </a:solidFill>
        </p:grpSpPr>
        <p:sp>
          <p:nvSpPr>
            <p:cNvPr id="167" name="TextBox 14">
              <a:extLst>
                <a:ext uri="{FF2B5EF4-FFF2-40B4-BE49-F238E27FC236}">
                  <a16:creationId xmlns:a16="http://schemas.microsoft.com/office/drawing/2014/main" id="{8EB4C293-1A4A-76DB-9C48-9DD419203358}"/>
                </a:ext>
              </a:extLst>
            </p:cNvPr>
            <p:cNvSpPr txBox="1"/>
            <p:nvPr/>
          </p:nvSpPr>
          <p:spPr>
            <a:xfrm>
              <a:off x="948812" y="3540532"/>
              <a:ext cx="2536721" cy="245259"/>
            </a:xfrm>
            <a:prstGeom prst="rect">
              <a:avLst/>
            </a:prstGeom>
            <a:grpFill/>
            <a:ln w="50800" cmpd="dbl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Troops</a:t>
              </a:r>
              <a:endParaRPr lang="fr-BE" sz="1100" dirty="0"/>
            </a:p>
          </p:txBody>
        </p:sp>
        <p:sp>
          <p:nvSpPr>
            <p:cNvPr id="168" name="TextBox 15">
              <a:extLst>
                <a:ext uri="{FF2B5EF4-FFF2-40B4-BE49-F238E27FC236}">
                  <a16:creationId xmlns:a16="http://schemas.microsoft.com/office/drawing/2014/main" id="{C2D0EA08-62C8-469F-88FB-76735E036F6A}"/>
                </a:ext>
              </a:extLst>
            </p:cNvPr>
            <p:cNvSpPr txBox="1"/>
            <p:nvPr/>
          </p:nvSpPr>
          <p:spPr>
            <a:xfrm>
              <a:off x="948814" y="3785561"/>
              <a:ext cx="2536721" cy="721349"/>
            </a:xfrm>
            <a:prstGeom prst="rect">
              <a:avLst/>
            </a:prstGeom>
            <a:grpFill/>
            <a:ln w="50800" cmpd="dbl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304782" indent="-304782">
                <a:buFontTx/>
                <a:buChar char="-"/>
              </a:pPr>
              <a:r>
                <a:rPr lang="en-US" sz="1100" dirty="0"/>
                <a:t>Rank</a:t>
              </a:r>
            </a:p>
            <a:p>
              <a:pPr marL="304782" indent="-304782">
                <a:buFontTx/>
                <a:buChar char="-"/>
              </a:pPr>
              <a:r>
                <a:rPr lang="en-US" sz="1100" dirty="0"/>
                <a:t>Type</a:t>
              </a:r>
            </a:p>
            <a:p>
              <a:pPr marL="304782" indent="-304782">
                <a:buFontTx/>
                <a:buChar char="-"/>
              </a:pPr>
              <a:r>
                <a:rPr lang="en-US" sz="1100" dirty="0"/>
                <a:t>Attack points</a:t>
              </a:r>
            </a:p>
            <a:p>
              <a:pPr marL="304782" indent="-304782">
                <a:buFontTx/>
                <a:buChar char="-"/>
              </a:pPr>
              <a:r>
                <a:rPr lang="en-US" sz="1100" dirty="0" err="1"/>
                <a:t>Defence</a:t>
              </a:r>
              <a:r>
                <a:rPr lang="en-US" sz="1100" dirty="0"/>
                <a:t> points</a:t>
              </a:r>
            </a:p>
          </p:txBody>
        </p:sp>
      </p:grpSp>
      <p:sp>
        <p:nvSpPr>
          <p:cNvPr id="171" name="Diamond 23">
            <a:extLst>
              <a:ext uri="{FF2B5EF4-FFF2-40B4-BE49-F238E27FC236}">
                <a16:creationId xmlns:a16="http://schemas.microsoft.com/office/drawing/2014/main" id="{67765DE4-9012-85BA-F981-F7BF758B8D38}"/>
              </a:ext>
            </a:extLst>
          </p:cNvPr>
          <p:cNvSpPr/>
          <p:nvPr/>
        </p:nvSpPr>
        <p:spPr>
          <a:xfrm>
            <a:off x="1811993" y="4714791"/>
            <a:ext cx="1571827" cy="38779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Consists of</a:t>
            </a:r>
            <a:endParaRPr lang="fr-BE" sz="1100" dirty="0">
              <a:solidFill>
                <a:schemeClr val="tx1"/>
              </a:solidFill>
            </a:endParaRPr>
          </a:p>
        </p:txBody>
      </p:sp>
      <p:cxnSp>
        <p:nvCxnSpPr>
          <p:cNvPr id="172" name="Straight Arrow Connector 22">
            <a:extLst>
              <a:ext uri="{FF2B5EF4-FFF2-40B4-BE49-F238E27FC236}">
                <a16:creationId xmlns:a16="http://schemas.microsoft.com/office/drawing/2014/main" id="{3990BA3F-636D-AE43-5210-E89C73863699}"/>
              </a:ext>
            </a:extLst>
          </p:cNvPr>
          <p:cNvCxnSpPr>
            <a:cxnSpLocks/>
            <a:stCxn id="159" idx="1"/>
            <a:endCxn id="171" idx="0"/>
          </p:cNvCxnSpPr>
          <p:nvPr/>
        </p:nvCxnSpPr>
        <p:spPr>
          <a:xfrm flipH="1">
            <a:off x="2597907" y="4602928"/>
            <a:ext cx="1178871" cy="111863"/>
          </a:xfrm>
          <a:prstGeom prst="straightConnector1">
            <a:avLst/>
          </a:prstGeom>
          <a:ln w="25400" cmpd="sng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20">
            <a:extLst>
              <a:ext uri="{FF2B5EF4-FFF2-40B4-BE49-F238E27FC236}">
                <a16:creationId xmlns:a16="http://schemas.microsoft.com/office/drawing/2014/main" id="{64C46B61-6692-BA5B-ACA7-732EC87EEFAA}"/>
              </a:ext>
            </a:extLst>
          </p:cNvPr>
          <p:cNvCxnSpPr>
            <a:cxnSpLocks/>
            <a:stCxn id="167" idx="0"/>
            <a:endCxn id="171" idx="2"/>
          </p:cNvCxnSpPr>
          <p:nvPr/>
        </p:nvCxnSpPr>
        <p:spPr>
          <a:xfrm flipV="1">
            <a:off x="2597906" y="5102589"/>
            <a:ext cx="1" cy="427181"/>
          </a:xfrm>
          <a:prstGeom prst="straightConnector1">
            <a:avLst/>
          </a:prstGeom>
          <a:ln w="76200" cap="sq" cmpd="dbl">
            <a:solidFill>
              <a:schemeClr val="dk1"/>
            </a:solidFill>
            <a:prstDash val="solid"/>
            <a:miter lim="800000"/>
            <a:headEnd type="none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3" name="Group 13">
            <a:extLst>
              <a:ext uri="{FF2B5EF4-FFF2-40B4-BE49-F238E27FC236}">
                <a16:creationId xmlns:a16="http://schemas.microsoft.com/office/drawing/2014/main" id="{86698AFA-7081-F358-54B9-232BF4DF390E}"/>
              </a:ext>
            </a:extLst>
          </p:cNvPr>
          <p:cNvGrpSpPr/>
          <p:nvPr/>
        </p:nvGrpSpPr>
        <p:grpSpPr>
          <a:xfrm>
            <a:off x="5940382" y="3459056"/>
            <a:ext cx="1626355" cy="522974"/>
            <a:chOff x="948812" y="3540532"/>
            <a:chExt cx="2536723" cy="490288"/>
          </a:xfrm>
          <a:solidFill>
            <a:schemeClr val="bg1"/>
          </a:solidFill>
        </p:grpSpPr>
        <p:sp>
          <p:nvSpPr>
            <p:cNvPr id="184" name="TextBox 14">
              <a:extLst>
                <a:ext uri="{FF2B5EF4-FFF2-40B4-BE49-F238E27FC236}">
                  <a16:creationId xmlns:a16="http://schemas.microsoft.com/office/drawing/2014/main" id="{9B24F52A-8784-0B44-F3A3-B3464BD252F1}"/>
                </a:ext>
              </a:extLst>
            </p:cNvPr>
            <p:cNvSpPr txBox="1"/>
            <p:nvPr/>
          </p:nvSpPr>
          <p:spPr>
            <a:xfrm>
              <a:off x="948812" y="3540532"/>
              <a:ext cx="2536721" cy="245259"/>
            </a:xfrm>
            <a:prstGeom prst="rect">
              <a:avLst/>
            </a:prstGeom>
            <a:grpFill/>
            <a:ln w="50800" cmpd="dbl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BE" sz="1100" dirty="0"/>
                <a:t>Tower</a:t>
              </a:r>
            </a:p>
          </p:txBody>
        </p:sp>
        <p:sp>
          <p:nvSpPr>
            <p:cNvPr id="185" name="TextBox 15">
              <a:extLst>
                <a:ext uri="{FF2B5EF4-FFF2-40B4-BE49-F238E27FC236}">
                  <a16:creationId xmlns:a16="http://schemas.microsoft.com/office/drawing/2014/main" id="{2F6B033A-6686-1C06-363C-0EA80ED39C1F}"/>
                </a:ext>
              </a:extLst>
            </p:cNvPr>
            <p:cNvSpPr txBox="1"/>
            <p:nvPr/>
          </p:nvSpPr>
          <p:spPr>
            <a:xfrm>
              <a:off x="948814" y="3785561"/>
              <a:ext cx="2536721" cy="245259"/>
            </a:xfrm>
            <a:prstGeom prst="rect">
              <a:avLst/>
            </a:prstGeom>
            <a:grpFill/>
            <a:ln w="50800" cmpd="dbl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304782" indent="-304782">
                <a:buFontTx/>
                <a:buChar char="-"/>
              </a:pPr>
              <a:r>
                <a:rPr lang="en-US" sz="1100" u="dashLong" dirty="0"/>
                <a:t>Attack points</a:t>
              </a:r>
              <a:endParaRPr lang="en-US" sz="1100" dirty="0"/>
            </a:p>
          </p:txBody>
        </p:sp>
      </p:grpSp>
      <p:sp>
        <p:nvSpPr>
          <p:cNvPr id="189" name="Diamond 23">
            <a:extLst>
              <a:ext uri="{FF2B5EF4-FFF2-40B4-BE49-F238E27FC236}">
                <a16:creationId xmlns:a16="http://schemas.microsoft.com/office/drawing/2014/main" id="{AFCDAE47-D718-18EF-C259-39C73952653B}"/>
              </a:ext>
            </a:extLst>
          </p:cNvPr>
          <p:cNvSpPr/>
          <p:nvPr/>
        </p:nvSpPr>
        <p:spPr>
          <a:xfrm>
            <a:off x="5701323" y="4250999"/>
            <a:ext cx="1571827" cy="38779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Relation</a:t>
            </a:r>
            <a:endParaRPr lang="fr-BE" sz="1100" dirty="0">
              <a:solidFill>
                <a:schemeClr val="tx1"/>
              </a:solidFill>
            </a:endParaRPr>
          </a:p>
        </p:txBody>
      </p:sp>
      <p:cxnSp>
        <p:nvCxnSpPr>
          <p:cNvPr id="190" name="Straight Arrow Connector 20">
            <a:extLst>
              <a:ext uri="{FF2B5EF4-FFF2-40B4-BE49-F238E27FC236}">
                <a16:creationId xmlns:a16="http://schemas.microsoft.com/office/drawing/2014/main" id="{CA459D03-579C-82C8-26C3-0B4366912D26}"/>
              </a:ext>
            </a:extLst>
          </p:cNvPr>
          <p:cNvCxnSpPr>
            <a:cxnSpLocks/>
            <a:stCxn id="185" idx="2"/>
            <a:endCxn id="189" idx="0"/>
          </p:cNvCxnSpPr>
          <p:nvPr/>
        </p:nvCxnSpPr>
        <p:spPr>
          <a:xfrm flipH="1">
            <a:off x="6487237" y="3982030"/>
            <a:ext cx="266323" cy="268969"/>
          </a:xfrm>
          <a:prstGeom prst="straightConnector1">
            <a:avLst/>
          </a:prstGeom>
          <a:ln w="76200" cap="sq" cmpd="dbl">
            <a:solidFill>
              <a:schemeClr val="dk1"/>
            </a:solidFill>
            <a:prstDash val="solid"/>
            <a:miter lim="800000"/>
            <a:headEnd type="none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22">
            <a:extLst>
              <a:ext uri="{FF2B5EF4-FFF2-40B4-BE49-F238E27FC236}">
                <a16:creationId xmlns:a16="http://schemas.microsoft.com/office/drawing/2014/main" id="{14239781-605D-0E09-41F8-D6830D789233}"/>
              </a:ext>
            </a:extLst>
          </p:cNvPr>
          <p:cNvCxnSpPr>
            <a:cxnSpLocks/>
            <a:stCxn id="189" idx="2"/>
            <a:endCxn id="12" idx="0"/>
          </p:cNvCxnSpPr>
          <p:nvPr/>
        </p:nvCxnSpPr>
        <p:spPr>
          <a:xfrm>
            <a:off x="6487237" y="4638797"/>
            <a:ext cx="27263" cy="435710"/>
          </a:xfrm>
          <a:prstGeom prst="straightConnector1">
            <a:avLst/>
          </a:prstGeom>
          <a:ln w="25400" cmpd="sng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25">
            <a:extLst>
              <a:ext uri="{FF2B5EF4-FFF2-40B4-BE49-F238E27FC236}">
                <a16:creationId xmlns:a16="http://schemas.microsoft.com/office/drawing/2014/main" id="{D292AFB5-DCE0-32E3-9D7C-24995D1F6552}"/>
              </a:ext>
            </a:extLst>
          </p:cNvPr>
          <p:cNvGrpSpPr/>
          <p:nvPr/>
        </p:nvGrpSpPr>
        <p:grpSpPr>
          <a:xfrm>
            <a:off x="1622741" y="2433912"/>
            <a:ext cx="1626355" cy="692253"/>
            <a:chOff x="948812" y="3540531"/>
            <a:chExt cx="2536723" cy="648986"/>
          </a:xfrm>
          <a:solidFill>
            <a:schemeClr val="bg1"/>
          </a:solidFill>
        </p:grpSpPr>
        <p:sp>
          <p:nvSpPr>
            <p:cNvPr id="57" name="TextBox 26">
              <a:extLst>
                <a:ext uri="{FF2B5EF4-FFF2-40B4-BE49-F238E27FC236}">
                  <a16:creationId xmlns:a16="http://schemas.microsoft.com/office/drawing/2014/main" id="{6813B7EC-39C0-FD51-8070-8F65127132B2}"/>
                </a:ext>
              </a:extLst>
            </p:cNvPr>
            <p:cNvSpPr txBox="1"/>
            <p:nvPr/>
          </p:nvSpPr>
          <p:spPr>
            <a:xfrm>
              <a:off x="948812" y="3540531"/>
              <a:ext cx="2536720" cy="24525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</a:t>
              </a:r>
              <a:endParaRPr lang="fr-BE" sz="1100" dirty="0"/>
            </a:p>
          </p:txBody>
        </p:sp>
        <p:sp>
          <p:nvSpPr>
            <p:cNvPr id="59" name="TextBox 27">
              <a:extLst>
                <a:ext uri="{FF2B5EF4-FFF2-40B4-BE49-F238E27FC236}">
                  <a16:creationId xmlns:a16="http://schemas.microsoft.com/office/drawing/2014/main" id="{18A3829F-FB15-CED5-145B-E7381B58EF16}"/>
                </a:ext>
              </a:extLst>
            </p:cNvPr>
            <p:cNvSpPr txBox="1"/>
            <p:nvPr/>
          </p:nvSpPr>
          <p:spPr>
            <a:xfrm>
              <a:off x="948814" y="3785561"/>
              <a:ext cx="2536721" cy="4039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304782" indent="-304782">
                <a:buFontTx/>
                <a:buChar char="-"/>
              </a:pPr>
              <a:r>
                <a:rPr lang="en-US" sz="1100" u="sng" dirty="0"/>
                <a:t>ID</a:t>
              </a:r>
              <a:endParaRPr lang="en-US" sz="1100" u="dashLong" dirty="0"/>
            </a:p>
            <a:p>
              <a:pPr marL="304782" indent="-304782">
                <a:buFontTx/>
                <a:buChar char="-"/>
              </a:pPr>
              <a:r>
                <a:rPr lang="en-US" sz="1100" dirty="0"/>
                <a:t>Password</a:t>
              </a:r>
            </a:p>
          </p:txBody>
        </p:sp>
      </p:grpSp>
      <p:sp>
        <p:nvSpPr>
          <p:cNvPr id="60" name="Diamond 23">
            <a:extLst>
              <a:ext uri="{FF2B5EF4-FFF2-40B4-BE49-F238E27FC236}">
                <a16:creationId xmlns:a16="http://schemas.microsoft.com/office/drawing/2014/main" id="{1FFC18A8-7567-2AC0-C303-9264F7AE356F}"/>
              </a:ext>
            </a:extLst>
          </p:cNvPr>
          <p:cNvSpPr/>
          <p:nvPr/>
        </p:nvSpPr>
        <p:spPr>
          <a:xfrm>
            <a:off x="1856929" y="3197225"/>
            <a:ext cx="1333227" cy="38779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100" dirty="0">
                <a:solidFill>
                  <a:schemeClr val="tx1"/>
                </a:solidFill>
              </a:rPr>
              <a:t>Controls a</a:t>
            </a:r>
          </a:p>
        </p:txBody>
      </p:sp>
      <p:cxnSp>
        <p:nvCxnSpPr>
          <p:cNvPr id="66" name="Straight Arrow Connector 20">
            <a:extLst>
              <a:ext uri="{FF2B5EF4-FFF2-40B4-BE49-F238E27FC236}">
                <a16:creationId xmlns:a16="http://schemas.microsoft.com/office/drawing/2014/main" id="{77770F3D-B705-86C2-19B0-97F992AE95B8}"/>
              </a:ext>
            </a:extLst>
          </p:cNvPr>
          <p:cNvCxnSpPr>
            <a:cxnSpLocks/>
            <a:stCxn id="59" idx="3"/>
            <a:endCxn id="60" idx="3"/>
          </p:cNvCxnSpPr>
          <p:nvPr/>
        </p:nvCxnSpPr>
        <p:spPr>
          <a:xfrm flipH="1">
            <a:off x="3190156" y="2910722"/>
            <a:ext cx="58940" cy="480402"/>
          </a:xfrm>
          <a:prstGeom prst="straightConnector1">
            <a:avLst/>
          </a:prstGeom>
          <a:ln w="76200" cap="sq" cmpd="dbl">
            <a:solidFill>
              <a:schemeClr val="dk1"/>
            </a:solidFill>
            <a:prstDash val="solid"/>
            <a:miter lim="800000"/>
            <a:headEnd type="none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1DF1910A-5C95-8BC9-1AE6-5295A07224B4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1683101" y="3378373"/>
            <a:ext cx="168338" cy="438315"/>
          </a:xfrm>
          <a:prstGeom prst="straightConnector1">
            <a:avLst/>
          </a:prstGeom>
          <a:ln w="76200" cap="sq" cmpd="dbl">
            <a:solidFill>
              <a:schemeClr val="dk1"/>
            </a:solidFill>
            <a:prstDash val="solid"/>
            <a:miter lim="800000"/>
            <a:headEnd type="none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86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F5DB6-276C-8279-C148-1E7A9ED7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template</a:t>
            </a:r>
          </a:p>
        </p:txBody>
      </p:sp>
      <p:cxnSp>
        <p:nvCxnSpPr>
          <p:cNvPr id="4" name="Straight Arrow Connector 19">
            <a:extLst>
              <a:ext uri="{FF2B5EF4-FFF2-40B4-BE49-F238E27FC236}">
                <a16:creationId xmlns:a16="http://schemas.microsoft.com/office/drawing/2014/main" id="{D0184D25-9279-4F79-684C-4EABC7FBBFEF}"/>
              </a:ext>
            </a:extLst>
          </p:cNvPr>
          <p:cNvCxnSpPr>
            <a:cxnSpLocks/>
          </p:cNvCxnSpPr>
          <p:nvPr/>
        </p:nvCxnSpPr>
        <p:spPr>
          <a:xfrm flipH="1">
            <a:off x="4068501" y="3156105"/>
            <a:ext cx="1828800" cy="0"/>
          </a:xfrm>
          <a:prstGeom prst="straightConnector1">
            <a:avLst/>
          </a:prstGeom>
          <a:ln w="25400" cmpd="sng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20">
            <a:extLst>
              <a:ext uri="{FF2B5EF4-FFF2-40B4-BE49-F238E27FC236}">
                <a16:creationId xmlns:a16="http://schemas.microsoft.com/office/drawing/2014/main" id="{46463889-CA10-FB15-265E-7D46603F2C23}"/>
              </a:ext>
            </a:extLst>
          </p:cNvPr>
          <p:cNvCxnSpPr>
            <a:cxnSpLocks/>
          </p:cNvCxnSpPr>
          <p:nvPr/>
        </p:nvCxnSpPr>
        <p:spPr>
          <a:xfrm>
            <a:off x="4068501" y="2598634"/>
            <a:ext cx="1828800" cy="0"/>
          </a:xfrm>
          <a:prstGeom prst="straightConnector1">
            <a:avLst/>
          </a:prstGeom>
          <a:ln w="76200" cap="sq" cmpd="dbl">
            <a:solidFill>
              <a:schemeClr val="dk1"/>
            </a:solidFill>
            <a:prstDash val="solid"/>
            <a:miter lim="800000"/>
            <a:headEnd type="none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23B0AE55-6952-7811-A69F-5A40B1C4FB12}"/>
              </a:ext>
            </a:extLst>
          </p:cNvPr>
          <p:cNvCxnSpPr>
            <a:cxnSpLocks/>
          </p:cNvCxnSpPr>
          <p:nvPr/>
        </p:nvCxnSpPr>
        <p:spPr>
          <a:xfrm flipV="1">
            <a:off x="4068501" y="2864053"/>
            <a:ext cx="1828800" cy="0"/>
          </a:xfrm>
          <a:prstGeom prst="straightConnector1">
            <a:avLst/>
          </a:prstGeom>
          <a:ln w="25400" cmpd="sng">
            <a:prstDash val="sysDot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22">
            <a:extLst>
              <a:ext uri="{FF2B5EF4-FFF2-40B4-BE49-F238E27FC236}">
                <a16:creationId xmlns:a16="http://schemas.microsoft.com/office/drawing/2014/main" id="{0D0EDCE4-3212-82F5-2304-DA82B1339B1F}"/>
              </a:ext>
            </a:extLst>
          </p:cNvPr>
          <p:cNvCxnSpPr>
            <a:cxnSpLocks/>
          </p:cNvCxnSpPr>
          <p:nvPr/>
        </p:nvCxnSpPr>
        <p:spPr>
          <a:xfrm flipH="1" flipV="1">
            <a:off x="4068501" y="3740209"/>
            <a:ext cx="1828800" cy="0"/>
          </a:xfrm>
          <a:prstGeom prst="straightConnector1">
            <a:avLst/>
          </a:prstGeom>
          <a:ln w="25400" cmpd="sng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Diamond 23">
            <a:extLst>
              <a:ext uri="{FF2B5EF4-FFF2-40B4-BE49-F238E27FC236}">
                <a16:creationId xmlns:a16="http://schemas.microsoft.com/office/drawing/2014/main" id="{422599EF-5325-3B0C-3EDC-5A835A01527B}"/>
              </a:ext>
            </a:extLst>
          </p:cNvPr>
          <p:cNvSpPr/>
          <p:nvPr/>
        </p:nvSpPr>
        <p:spPr>
          <a:xfrm>
            <a:off x="4196988" y="6243068"/>
            <a:ext cx="1571827" cy="38779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Relation</a:t>
            </a:r>
            <a:endParaRPr lang="fr-BE" sz="1400" dirty="0">
              <a:solidFill>
                <a:schemeClr val="tx1"/>
              </a:solidFill>
            </a:endParaRPr>
          </a:p>
        </p:txBody>
      </p:sp>
      <p:sp>
        <p:nvSpPr>
          <p:cNvPr id="9" name="Oval 24">
            <a:extLst>
              <a:ext uri="{FF2B5EF4-FFF2-40B4-BE49-F238E27FC236}">
                <a16:creationId xmlns:a16="http://schemas.microsoft.com/office/drawing/2014/main" id="{C8DA964F-01DB-53DF-A06D-70D3D4EF9E12}"/>
              </a:ext>
            </a:extLst>
          </p:cNvPr>
          <p:cNvSpPr/>
          <p:nvPr/>
        </p:nvSpPr>
        <p:spPr>
          <a:xfrm>
            <a:off x="4371286" y="5536582"/>
            <a:ext cx="1223231" cy="387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4" dirty="0">
                <a:solidFill>
                  <a:schemeClr val="tx1"/>
                </a:solidFill>
              </a:rPr>
              <a:t>Attribute</a:t>
            </a:r>
          </a:p>
        </p:txBody>
      </p:sp>
      <p:grpSp>
        <p:nvGrpSpPr>
          <p:cNvPr id="10" name="Group 25">
            <a:extLst>
              <a:ext uri="{FF2B5EF4-FFF2-40B4-BE49-F238E27FC236}">
                <a16:creationId xmlns:a16="http://schemas.microsoft.com/office/drawing/2014/main" id="{5C540C90-0D5A-F9A2-FE00-D0CB9888388E}"/>
              </a:ext>
            </a:extLst>
          </p:cNvPr>
          <p:cNvGrpSpPr/>
          <p:nvPr/>
        </p:nvGrpSpPr>
        <p:grpSpPr>
          <a:xfrm>
            <a:off x="4169724" y="392094"/>
            <a:ext cx="1626355" cy="784585"/>
            <a:chOff x="948812" y="3540532"/>
            <a:chExt cx="2536723" cy="735547"/>
          </a:xfrm>
          <a:solidFill>
            <a:schemeClr val="bg1"/>
          </a:solidFill>
        </p:grpSpPr>
        <p:sp>
          <p:nvSpPr>
            <p:cNvPr id="11" name="TextBox 26">
              <a:extLst>
                <a:ext uri="{FF2B5EF4-FFF2-40B4-BE49-F238E27FC236}">
                  <a16:creationId xmlns:a16="http://schemas.microsoft.com/office/drawing/2014/main" id="{33695B14-9E00-BD34-CB9D-739F5D252DCE}"/>
                </a:ext>
              </a:extLst>
            </p:cNvPr>
            <p:cNvSpPr txBox="1"/>
            <p:nvPr/>
          </p:nvSpPr>
          <p:spPr>
            <a:xfrm>
              <a:off x="948812" y="3540532"/>
              <a:ext cx="2536721" cy="2885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Entity</a:t>
              </a:r>
              <a:endParaRPr lang="fr-BE" sz="1400" dirty="0"/>
            </a:p>
          </p:txBody>
        </p:sp>
        <p:sp>
          <p:nvSpPr>
            <p:cNvPr id="12" name="TextBox 27">
              <a:extLst>
                <a:ext uri="{FF2B5EF4-FFF2-40B4-BE49-F238E27FC236}">
                  <a16:creationId xmlns:a16="http://schemas.microsoft.com/office/drawing/2014/main" id="{9A9C91AE-087C-AB6B-0164-D2712A9D7367}"/>
                </a:ext>
              </a:extLst>
            </p:cNvPr>
            <p:cNvSpPr txBox="1"/>
            <p:nvPr/>
          </p:nvSpPr>
          <p:spPr>
            <a:xfrm>
              <a:off x="948814" y="3785561"/>
              <a:ext cx="2536721" cy="4905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304782" indent="-304782">
                <a:buFontTx/>
                <a:buChar char="-"/>
              </a:pPr>
              <a:r>
                <a:rPr lang="en-US" sz="1400" u="sng" dirty="0"/>
                <a:t>Key Attribute</a:t>
              </a:r>
              <a:endParaRPr lang="en-US" sz="1400" u="dashLong" dirty="0"/>
            </a:p>
            <a:p>
              <a:pPr marL="304782" indent="-304782">
                <a:buFontTx/>
                <a:buChar char="-"/>
              </a:pPr>
              <a:r>
                <a:rPr lang="en-US" sz="1400" dirty="0"/>
                <a:t>Attribute</a:t>
              </a:r>
            </a:p>
          </p:txBody>
        </p:sp>
      </p:grpSp>
      <p:sp>
        <p:nvSpPr>
          <p:cNvPr id="13" name="Diamond 28">
            <a:extLst>
              <a:ext uri="{FF2B5EF4-FFF2-40B4-BE49-F238E27FC236}">
                <a16:creationId xmlns:a16="http://schemas.microsoft.com/office/drawing/2014/main" id="{CE3F1207-E003-1727-A2D2-E36FABF17CEC}"/>
              </a:ext>
            </a:extLst>
          </p:cNvPr>
          <p:cNvSpPr/>
          <p:nvPr/>
        </p:nvSpPr>
        <p:spPr>
          <a:xfrm>
            <a:off x="4196988" y="4738745"/>
            <a:ext cx="1571827" cy="532418"/>
          </a:xfrm>
          <a:prstGeom prst="diamond">
            <a:avLst/>
          </a:prstGeom>
          <a:solidFill>
            <a:schemeClr val="bg1"/>
          </a:solidFill>
          <a:ln w="50800" cap="flat" cmpd="dbl">
            <a:solidFill>
              <a:schemeClr val="dk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Weak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Relation</a:t>
            </a:r>
            <a:endParaRPr lang="fr-BE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29">
            <a:extLst>
              <a:ext uri="{FF2B5EF4-FFF2-40B4-BE49-F238E27FC236}">
                <a16:creationId xmlns:a16="http://schemas.microsoft.com/office/drawing/2014/main" id="{5FB9C501-55BB-DBA3-C766-A1EB82C96841}"/>
              </a:ext>
            </a:extLst>
          </p:cNvPr>
          <p:cNvCxnSpPr>
            <a:cxnSpLocks/>
          </p:cNvCxnSpPr>
          <p:nvPr/>
        </p:nvCxnSpPr>
        <p:spPr>
          <a:xfrm>
            <a:off x="4068501" y="3448157"/>
            <a:ext cx="1828800" cy="0"/>
          </a:xfrm>
          <a:prstGeom prst="straightConnector1">
            <a:avLst/>
          </a:prstGeom>
          <a:ln w="76200" cap="sq" cmpd="dbl">
            <a:solidFill>
              <a:schemeClr val="dk1"/>
            </a:solidFill>
            <a:prstDash val="solid"/>
            <a:miter lim="800000"/>
            <a:headEnd type="none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Isosceles Triangle 30">
            <a:extLst>
              <a:ext uri="{FF2B5EF4-FFF2-40B4-BE49-F238E27FC236}">
                <a16:creationId xmlns:a16="http://schemas.microsoft.com/office/drawing/2014/main" id="{AE224193-9152-228D-DEC5-82A707F9127E}"/>
              </a:ext>
            </a:extLst>
          </p:cNvPr>
          <p:cNvSpPr/>
          <p:nvPr/>
        </p:nvSpPr>
        <p:spPr>
          <a:xfrm>
            <a:off x="4741603" y="4032261"/>
            <a:ext cx="482597" cy="38779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ISA</a:t>
            </a:r>
            <a:endParaRPr lang="fr-BE" sz="1400" dirty="0">
              <a:solidFill>
                <a:schemeClr val="tx1"/>
              </a:solidFill>
            </a:endParaRPr>
          </a:p>
        </p:txBody>
      </p:sp>
      <p:grpSp>
        <p:nvGrpSpPr>
          <p:cNvPr id="16" name="Group 13">
            <a:extLst>
              <a:ext uri="{FF2B5EF4-FFF2-40B4-BE49-F238E27FC236}">
                <a16:creationId xmlns:a16="http://schemas.microsoft.com/office/drawing/2014/main" id="{A5357153-8270-CF91-1A9C-52EF28FCE7CE}"/>
              </a:ext>
            </a:extLst>
          </p:cNvPr>
          <p:cNvGrpSpPr/>
          <p:nvPr/>
        </p:nvGrpSpPr>
        <p:grpSpPr>
          <a:xfrm>
            <a:off x="4169725" y="1495364"/>
            <a:ext cx="1626355" cy="784585"/>
            <a:chOff x="948812" y="3540532"/>
            <a:chExt cx="2536723" cy="735547"/>
          </a:xfrm>
          <a:solidFill>
            <a:schemeClr val="bg1"/>
          </a:solidFill>
        </p:grpSpPr>
        <p:sp>
          <p:nvSpPr>
            <p:cNvPr id="17" name="TextBox 14">
              <a:extLst>
                <a:ext uri="{FF2B5EF4-FFF2-40B4-BE49-F238E27FC236}">
                  <a16:creationId xmlns:a16="http://schemas.microsoft.com/office/drawing/2014/main" id="{113B183B-F1E3-8DDC-BCF4-35887BABD594}"/>
                </a:ext>
              </a:extLst>
            </p:cNvPr>
            <p:cNvSpPr txBox="1"/>
            <p:nvPr/>
          </p:nvSpPr>
          <p:spPr>
            <a:xfrm>
              <a:off x="948812" y="3540532"/>
              <a:ext cx="2536721" cy="288540"/>
            </a:xfrm>
            <a:prstGeom prst="rect">
              <a:avLst/>
            </a:prstGeom>
            <a:grpFill/>
            <a:ln w="50800" cmpd="dbl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Weak Entity</a:t>
              </a:r>
              <a:endParaRPr lang="fr-BE" sz="1400" dirty="0"/>
            </a:p>
          </p:txBody>
        </p:sp>
        <p:sp>
          <p:nvSpPr>
            <p:cNvPr id="18" name="TextBox 15">
              <a:extLst>
                <a:ext uri="{FF2B5EF4-FFF2-40B4-BE49-F238E27FC236}">
                  <a16:creationId xmlns:a16="http://schemas.microsoft.com/office/drawing/2014/main" id="{408DD69A-AF26-F78B-5CFC-F565E85026B6}"/>
                </a:ext>
              </a:extLst>
            </p:cNvPr>
            <p:cNvSpPr txBox="1"/>
            <p:nvPr/>
          </p:nvSpPr>
          <p:spPr>
            <a:xfrm>
              <a:off x="948814" y="3785561"/>
              <a:ext cx="2536721" cy="490518"/>
            </a:xfrm>
            <a:prstGeom prst="rect">
              <a:avLst/>
            </a:prstGeom>
            <a:grpFill/>
            <a:ln w="50800" cmpd="dbl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304782" indent="-304782">
                <a:buFontTx/>
                <a:buChar char="-"/>
              </a:pPr>
              <a:r>
                <a:rPr lang="en-US" sz="1400" u="dashLong" dirty="0"/>
                <a:t>Weak Attribute</a:t>
              </a:r>
            </a:p>
            <a:p>
              <a:pPr marL="304782" indent="-304782">
                <a:buFontTx/>
                <a:buChar char="-"/>
              </a:pPr>
              <a:r>
                <a:rPr lang="en-US" sz="1400" dirty="0"/>
                <a:t>Attribute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14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98</Words>
  <Application>Microsoft Office PowerPoint</Application>
  <PresentationFormat>Breedbeeld</PresentationFormat>
  <Paragraphs>67</Paragraphs>
  <Slides>2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PowerPoint-presentatie</vt:lpstr>
      <vt:lpstr>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Dio Ngei Okparaji</cp:lastModifiedBy>
  <cp:revision>340</cp:revision>
  <cp:lastPrinted>2019-10-16T17:52:17Z</cp:lastPrinted>
  <dcterms:created xsi:type="dcterms:W3CDTF">2016-09-27T13:37:05Z</dcterms:created>
  <dcterms:modified xsi:type="dcterms:W3CDTF">2024-02-16T12:40:22Z</dcterms:modified>
</cp:coreProperties>
</file>