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7" r:id="rId7"/>
    <p:sldId id="262" r:id="rId8"/>
    <p:sldId id="261" r:id="rId9"/>
    <p:sldId id="263" r:id="rId10"/>
    <p:sldId id="264" r:id="rId11"/>
    <p:sldId id="265" r:id="rId12"/>
    <p:sldId id="266" r:id="rId13"/>
    <p:sldId id="278" r:id="rId14"/>
    <p:sldId id="267" r:id="rId15"/>
    <p:sldId id="270" r:id="rId16"/>
    <p:sldId id="271" r:id="rId17"/>
    <p:sldId id="272" r:id="rId18"/>
    <p:sldId id="273" r:id="rId19"/>
    <p:sldId id="274" r:id="rId20"/>
    <p:sldId id="268" r:id="rId21"/>
    <p:sldId id="269" r:id="rId22"/>
    <p:sldId id="275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Teste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  <c:perspective val="6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success</c:v>
                </c:pt>
                <c:pt idx="1">
                  <c:v>esec</c:v>
                </c:pt>
                <c:pt idx="2">
                  <c:v>cel putin un test picat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49</c:v>
                </c:pt>
                <c:pt idx="1">
                  <c:v>16</c:v>
                </c:pt>
                <c:pt idx="2">
                  <c:v>280</c:v>
                </c:pt>
              </c:numCache>
            </c:numRef>
          </c:val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Rata de success a testelor in functie de metoda de generare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testul de frecventa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85000"/>
                    <a:satMod val="130000"/>
                  </a:schemeClr>
                </a:gs>
                <a:gs pos="34000">
                  <a:schemeClr val="accent1">
                    <a:shade val="87000"/>
                    <a:satMod val="125000"/>
                  </a:schemeClr>
                </a:gs>
                <a:gs pos="70000">
                  <a:schemeClr val="accent1">
                    <a:tint val="100000"/>
                    <a:shade val="90000"/>
                    <a:satMod val="130000"/>
                  </a:schemeClr>
                </a:gs>
                <a:gs pos="100000">
                  <a:schemeClr val="accent1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Metoda Lingvistica</c:v>
                </c:pt>
                <c:pt idx="1">
                  <c:v>Metoda online</c:v>
                </c:pt>
                <c:pt idx="2">
                  <c:v>Metoda orala</c:v>
                </c:pt>
                <c:pt idx="3">
                  <c:v>Metoda in scris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0.8</c:v>
                </c:pt>
                <c:pt idx="1">
                  <c:v>0.57999999999999996</c:v>
                </c:pt>
                <c:pt idx="2" formatCode="0.00%">
                  <c:v>0.67500000000000004</c:v>
                </c:pt>
                <c:pt idx="3" formatCode="0.00%">
                  <c:v>0.753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testul intervalului de repetitie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85000"/>
                    <a:satMod val="130000"/>
                  </a:schemeClr>
                </a:gs>
                <a:gs pos="34000">
                  <a:schemeClr val="accent2">
                    <a:shade val="87000"/>
                    <a:satMod val="125000"/>
                  </a:schemeClr>
                </a:gs>
                <a:gs pos="70000">
                  <a:schemeClr val="accent2">
                    <a:tint val="100000"/>
                    <a:shade val="90000"/>
                    <a:satMod val="130000"/>
                  </a:schemeClr>
                </a:gs>
                <a:gs pos="100000">
                  <a:schemeClr val="accent2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Metoda Lingvistica</c:v>
                </c:pt>
                <c:pt idx="1">
                  <c:v>Metoda online</c:v>
                </c:pt>
                <c:pt idx="2">
                  <c:v>Metoda orala</c:v>
                </c:pt>
                <c:pt idx="3">
                  <c:v>Metoda in scris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0.65</c:v>
                </c:pt>
                <c:pt idx="1">
                  <c:v>0.75</c:v>
                </c:pt>
                <c:pt idx="2" formatCode="0.00%">
                  <c:v>0.67500000000000004</c:v>
                </c:pt>
                <c:pt idx="3" formatCode="0.00%">
                  <c:v>0.50600000000000001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testul colectarii de cupoane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85000"/>
                    <a:satMod val="130000"/>
                  </a:schemeClr>
                </a:gs>
                <a:gs pos="34000">
                  <a:schemeClr val="accent3">
                    <a:shade val="87000"/>
                    <a:satMod val="125000"/>
                  </a:schemeClr>
                </a:gs>
                <a:gs pos="70000">
                  <a:schemeClr val="accent3">
                    <a:tint val="100000"/>
                    <a:shade val="90000"/>
                    <a:satMod val="130000"/>
                  </a:schemeClr>
                </a:gs>
                <a:gs pos="100000">
                  <a:schemeClr val="accent3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Metoda Lingvistica</c:v>
                </c:pt>
                <c:pt idx="1">
                  <c:v>Metoda online</c:v>
                </c:pt>
                <c:pt idx="2">
                  <c:v>Metoda orala</c:v>
                </c:pt>
                <c:pt idx="3">
                  <c:v>Metoda in scris</c:v>
                </c:pt>
              </c:strCache>
            </c:strRef>
          </c:cat>
          <c:val>
            <c:numRef>
              <c:f>Sheet1!$D$2:$D$5</c:f>
              <c:numCache>
                <c:formatCode>0.00%</c:formatCode>
                <c:ptCount val="4"/>
                <c:pt idx="0" formatCode="0%">
                  <c:v>0.3</c:v>
                </c:pt>
                <c:pt idx="1">
                  <c:v>0.51500000000000001</c:v>
                </c:pt>
                <c:pt idx="2">
                  <c:v>0.57499999999999996</c:v>
                </c:pt>
                <c:pt idx="3">
                  <c:v>0.72899999999999998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testul poker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85000"/>
                    <a:satMod val="130000"/>
                  </a:schemeClr>
                </a:gs>
                <a:gs pos="34000">
                  <a:schemeClr val="accent4">
                    <a:shade val="87000"/>
                    <a:satMod val="125000"/>
                  </a:schemeClr>
                </a:gs>
                <a:gs pos="70000">
                  <a:schemeClr val="accent4">
                    <a:tint val="100000"/>
                    <a:shade val="90000"/>
                    <a:satMod val="130000"/>
                  </a:schemeClr>
                </a:gs>
                <a:gs pos="100000">
                  <a:schemeClr val="accent4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Metoda Lingvistica</c:v>
                </c:pt>
                <c:pt idx="1">
                  <c:v>Metoda online</c:v>
                </c:pt>
                <c:pt idx="2">
                  <c:v>Metoda orala</c:v>
                </c:pt>
                <c:pt idx="3">
                  <c:v>Metoda in scris</c:v>
                </c:pt>
              </c:strCache>
            </c:strRef>
          </c:cat>
          <c:val>
            <c:numRef>
              <c:f>Sheet1!$E$2:$E$5</c:f>
              <c:numCache>
                <c:formatCode>0.00%</c:formatCode>
                <c:ptCount val="4"/>
                <c:pt idx="0" formatCode="0%">
                  <c:v>0.55000000000000004</c:v>
                </c:pt>
                <c:pt idx="1">
                  <c:v>0.73499999999999999</c:v>
                </c:pt>
                <c:pt idx="2" formatCode="0%">
                  <c:v>0.3</c:v>
                </c:pt>
                <c:pt idx="3" formatCode="0%">
                  <c:v>0.2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93830184"/>
        <c:axId val="293830576"/>
      </c:barChart>
      <c:catAx>
        <c:axId val="293830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3830576"/>
        <c:crosses val="autoZero"/>
        <c:auto val="1"/>
        <c:lblAlgn val="ctr"/>
        <c:lblOffset val="100"/>
        <c:noMultiLvlLbl val="0"/>
      </c:catAx>
      <c:valAx>
        <c:axId val="293830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3830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E3D3-C7C0-459B-9723-F355226C6D90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3F25-7AF0-4E77-BEE2-E8658BBF8C0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945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E3D3-C7C0-459B-9723-F355226C6D90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3F25-7AF0-4E77-BEE2-E8658BBF8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70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E3D3-C7C0-459B-9723-F355226C6D90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3F25-7AF0-4E77-BEE2-E8658BBF8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99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E3D3-C7C0-459B-9723-F355226C6D90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3F25-7AF0-4E77-BEE2-E8658BBF8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74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E3D3-C7C0-459B-9723-F355226C6D90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3F25-7AF0-4E77-BEE2-E8658BBF8C0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868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E3D3-C7C0-459B-9723-F355226C6D90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3F25-7AF0-4E77-BEE2-E8658BBF8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32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E3D3-C7C0-459B-9723-F355226C6D90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3F25-7AF0-4E77-BEE2-E8658BBF8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14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E3D3-C7C0-459B-9723-F355226C6D90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3F25-7AF0-4E77-BEE2-E8658BBF8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23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E3D3-C7C0-459B-9723-F355226C6D90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3F25-7AF0-4E77-BEE2-E8658BBF8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27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D5FE3D3-C7C0-459B-9723-F355226C6D90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A43F25-7AF0-4E77-BEE2-E8658BBF8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7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E3D3-C7C0-459B-9723-F355226C6D90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3F25-7AF0-4E77-BEE2-E8658BBF8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59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D5FE3D3-C7C0-459B-9723-F355226C6D90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4A43F25-7AF0-4E77-BEE2-E8658BBF8C0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288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spc="3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APLICAŢIE PENTRU EVALUAREA SECVENŢELOR DE NUMERE ALEATOARE GENERATE DE OAMENI</a:t>
            </a:r>
          </a:p>
        </p:txBody>
      </p:sp>
      <p:pic>
        <p:nvPicPr>
          <p:cNvPr id="1026" name="Picture 2" descr="ANTET UT_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955" y="342514"/>
            <a:ext cx="6115050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51506"/>
              </p:ext>
            </p:extLst>
          </p:nvPr>
        </p:nvGraphicFramePr>
        <p:xfrm>
          <a:off x="3493144" y="4661360"/>
          <a:ext cx="5562600" cy="853440"/>
        </p:xfrm>
        <a:graphic>
          <a:graphicData uri="http://schemas.openxmlformats.org/drawingml/2006/table">
            <a:tbl>
              <a:tblPr/>
              <a:tblGrid>
                <a:gridCol w="1962954"/>
                <a:gridCol w="3599646"/>
              </a:tblGrid>
              <a:tr h="0">
                <a:tc>
                  <a:txBody>
                    <a:bodyPr/>
                    <a:lstStyle/>
                    <a:p>
                      <a:pPr marL="0" marR="0" indent="2159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>
                          <a:effectLst/>
                          <a:latin typeface="Times New Roman" panose="02020603050405020304" pitchFamily="18" charset="0"/>
                          <a:ea typeface="Batang" panose="02030600000101010101" pitchFamily="18" charset="-127"/>
                        </a:rPr>
                        <a:t>Absolvent: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2095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>
                          <a:effectLst/>
                          <a:latin typeface="Times New Roman" panose="02020603050405020304" pitchFamily="18" charset="0"/>
                          <a:ea typeface="Batang" panose="02030600000101010101" pitchFamily="18" charset="-127"/>
                        </a:rPr>
                        <a:t>Maria-Antoanela  MOLDOVAN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45720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>
                          <a:effectLst/>
                          <a:latin typeface="Times New Roman" panose="02020603050405020304" pitchFamily="18" charset="0"/>
                          <a:ea typeface="Batang" panose="02030600000101010101" pitchFamily="18" charset="-127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4572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>
                          <a:effectLst/>
                          <a:latin typeface="Times New Roman" panose="02020603050405020304" pitchFamily="18" charset="0"/>
                          <a:ea typeface="Batang" panose="02030600000101010101" pitchFamily="18" charset="-127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45720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>
                          <a:effectLst/>
                          <a:latin typeface="Times New Roman" panose="02020603050405020304" pitchFamily="18" charset="0"/>
                          <a:ea typeface="Batang" panose="02030600000101010101" pitchFamily="18" charset="-127"/>
                        </a:rPr>
                        <a:t>Coordonator ştiinţific:</a:t>
                      </a:r>
                      <a:r>
                        <a:rPr lang="ro-RO" sz="1400" b="1">
                          <a:effectLst/>
                          <a:latin typeface="Times New Roman" panose="02020603050405020304" pitchFamily="18" charset="0"/>
                          <a:ea typeface="Batang" panose="02030600000101010101" pitchFamily="18" charset="-127"/>
                        </a:rPr>
                        <a:t>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2095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dirty="0">
                          <a:effectLst/>
                          <a:latin typeface="Times New Roman" panose="02020603050405020304" pitchFamily="18" charset="0"/>
                          <a:ea typeface="Batang" panose="02030600000101010101" pitchFamily="18" charset="-127"/>
                        </a:rPr>
                        <a:t>Ș.l. dr. ing. Kinga  MARTON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  <a:p>
                      <a:pPr marL="0" marR="0" indent="2095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dirty="0">
                          <a:effectLst/>
                          <a:latin typeface="Times New Roman" panose="02020603050405020304" pitchFamily="18" charset="0"/>
                          <a:ea typeface="Batang" panose="02030600000101010101" pitchFamily="18" charset="-127"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667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78365"/>
            <a:ext cx="10058400" cy="1450757"/>
          </a:xfrm>
        </p:spPr>
        <p:txBody>
          <a:bodyPr/>
          <a:lstStyle/>
          <a:p>
            <a:r>
              <a:rPr lang="en-US" dirty="0" err="1"/>
              <a:t>Testul</a:t>
            </a:r>
            <a:r>
              <a:rPr lang="en-US" dirty="0"/>
              <a:t> Poker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Se </a:t>
            </a:r>
            <a:r>
              <a:rPr lang="en-US" sz="2400" dirty="0" err="1"/>
              <a:t>consideră</a:t>
            </a:r>
            <a:r>
              <a:rPr lang="en-US" sz="2400" dirty="0"/>
              <a:t> n </a:t>
            </a:r>
            <a:r>
              <a:rPr lang="en-US" sz="2400" dirty="0" err="1"/>
              <a:t>grupe</a:t>
            </a:r>
            <a:r>
              <a:rPr lang="en-US" sz="2400" dirty="0"/>
              <a:t> de </a:t>
            </a:r>
            <a:r>
              <a:rPr lang="en-US" sz="2400" dirty="0" err="1"/>
              <a:t>câte</a:t>
            </a:r>
            <a:r>
              <a:rPr lang="en-US" sz="2400" dirty="0"/>
              <a:t> 5 </a:t>
            </a:r>
            <a:r>
              <a:rPr lang="en-US" sz="2400" dirty="0" err="1"/>
              <a:t>întregi</a:t>
            </a:r>
            <a:r>
              <a:rPr lang="en-US" sz="2400" dirty="0"/>
              <a:t> </a:t>
            </a:r>
            <a:r>
              <a:rPr lang="en-US" sz="2400" dirty="0" err="1"/>
              <a:t>succesivi</a:t>
            </a:r>
            <a:r>
              <a:rPr lang="en-US" sz="2400" dirty="0"/>
              <a:t>. </a:t>
            </a:r>
            <a:r>
              <a:rPr lang="en-US" sz="2400" dirty="0" err="1"/>
              <a:t>Regulile</a:t>
            </a:r>
            <a:r>
              <a:rPr lang="en-US" sz="2400" dirty="0"/>
              <a:t> care se </a:t>
            </a:r>
            <a:r>
              <a:rPr lang="en-US" sz="2400" dirty="0" err="1"/>
              <a:t>observă</a:t>
            </a:r>
            <a:r>
              <a:rPr lang="en-US" sz="2400" dirty="0"/>
              <a:t> </a:t>
            </a:r>
            <a:r>
              <a:rPr lang="en-US" sz="2400" dirty="0" err="1"/>
              <a:t>pe</a:t>
            </a:r>
            <a:r>
              <a:rPr lang="en-US" sz="2400" dirty="0"/>
              <a:t> </a:t>
            </a:r>
            <a:r>
              <a:rPr lang="en-US" sz="2400" dirty="0" err="1"/>
              <a:t>acești</a:t>
            </a:r>
            <a:r>
              <a:rPr lang="en-US" sz="2400" dirty="0"/>
              <a:t> </a:t>
            </a:r>
            <a:r>
              <a:rPr lang="en-US" sz="2400" dirty="0" err="1"/>
              <a:t>întregi</a:t>
            </a:r>
            <a:r>
              <a:rPr lang="en-US" sz="2400" dirty="0"/>
              <a:t> </a:t>
            </a:r>
            <a:r>
              <a:rPr lang="en-US" sz="2400" dirty="0" err="1"/>
              <a:t>sunt</a:t>
            </a:r>
            <a:r>
              <a:rPr lang="en-US" sz="2400" dirty="0"/>
              <a:t> </a:t>
            </a:r>
            <a:r>
              <a:rPr lang="en-US" sz="2400" dirty="0" err="1"/>
              <a:t>una</a:t>
            </a:r>
            <a:r>
              <a:rPr lang="en-US" sz="2400" dirty="0"/>
              <a:t> din </a:t>
            </a:r>
            <a:r>
              <a:rPr lang="en-US" sz="2400" dirty="0" err="1" smtClean="0"/>
              <a:t>următoarele</a:t>
            </a:r>
            <a:r>
              <a:rPr lang="en-US" sz="2400" dirty="0" smtClean="0"/>
              <a:t>:</a:t>
            </a:r>
            <a:endParaRPr lang="en-US" sz="2400" dirty="0" smtClean="0"/>
          </a:p>
          <a:p>
            <a:pPr marL="201168" lvl="1" indent="0">
              <a:lnSpc>
                <a:spcPct val="120000"/>
              </a:lnSpc>
              <a:buNone/>
            </a:pPr>
            <a:r>
              <a:rPr lang="en-US" sz="2100" dirty="0" smtClean="0"/>
              <a:t>		  </a:t>
            </a:r>
            <a:r>
              <a:rPr lang="en-US" sz="2400" dirty="0" err="1" smtClean="0"/>
              <a:t>Toate</a:t>
            </a:r>
            <a:r>
              <a:rPr lang="en-US" sz="2400" dirty="0" smtClean="0"/>
              <a:t> </a:t>
            </a:r>
            <a:r>
              <a:rPr lang="en-US" sz="2400" dirty="0" err="1"/>
              <a:t>diferite</a:t>
            </a:r>
            <a:r>
              <a:rPr lang="en-US" sz="2400" dirty="0"/>
              <a:t>: </a:t>
            </a:r>
            <a:r>
              <a:rPr lang="en-US" sz="2400" dirty="0" err="1" smtClean="0"/>
              <a:t>abcde</a:t>
            </a:r>
            <a:r>
              <a:rPr lang="en-US" sz="2400" dirty="0" smtClean="0"/>
              <a:t>		Full </a:t>
            </a:r>
            <a:r>
              <a:rPr lang="en-US" sz="2400" dirty="0"/>
              <a:t>house: </a:t>
            </a:r>
            <a:r>
              <a:rPr lang="en-US" sz="2400" dirty="0" err="1" smtClean="0"/>
              <a:t>aaabb</a:t>
            </a:r>
            <a:endParaRPr lang="en-US" sz="2400" dirty="0" smtClean="0"/>
          </a:p>
          <a:p>
            <a:pPr marL="201168" lvl="1" indent="0" algn="ctr">
              <a:lnSpc>
                <a:spcPct val="120000"/>
              </a:lnSpc>
              <a:buNone/>
            </a:pPr>
            <a:r>
              <a:rPr lang="en-US" sz="2400" dirty="0" smtClean="0"/>
              <a:t>O </a:t>
            </a:r>
            <a:r>
              <a:rPr lang="en-US" sz="2400" dirty="0" err="1"/>
              <a:t>pereche</a:t>
            </a:r>
            <a:r>
              <a:rPr lang="en-US" sz="2400" dirty="0"/>
              <a:t>: </a:t>
            </a:r>
            <a:r>
              <a:rPr lang="en-US" sz="2400" dirty="0" err="1"/>
              <a:t>aabcd</a:t>
            </a: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err="1" smtClean="0"/>
              <a:t>Patru</a:t>
            </a:r>
            <a:r>
              <a:rPr lang="en-US" sz="2400" dirty="0" smtClean="0"/>
              <a:t> </a:t>
            </a:r>
            <a:r>
              <a:rPr lang="en-US" sz="2400" dirty="0"/>
              <a:t>de </a:t>
            </a:r>
            <a:r>
              <a:rPr lang="en-US" sz="2400" dirty="0" err="1"/>
              <a:t>același</a:t>
            </a:r>
            <a:r>
              <a:rPr lang="en-US" sz="2400" dirty="0"/>
              <a:t> </a:t>
            </a:r>
            <a:r>
              <a:rPr lang="en-US" sz="2400" dirty="0" err="1"/>
              <a:t>fel</a:t>
            </a:r>
            <a:r>
              <a:rPr lang="en-US" sz="2400" dirty="0"/>
              <a:t>: </a:t>
            </a:r>
            <a:r>
              <a:rPr lang="en-US" sz="2400" dirty="0" err="1"/>
              <a:t>aaaab</a:t>
            </a:r>
            <a:endParaRPr lang="en-US" sz="2400" dirty="0"/>
          </a:p>
          <a:p>
            <a:pPr marL="0" indent="0" algn="ctr">
              <a:lnSpc>
                <a:spcPct val="120000"/>
              </a:lnSpc>
              <a:buNone/>
            </a:pPr>
            <a:r>
              <a:rPr lang="en-US" sz="2400" dirty="0" err="1"/>
              <a:t>Două</a:t>
            </a:r>
            <a:r>
              <a:rPr lang="en-US" sz="2400" dirty="0"/>
              <a:t> </a:t>
            </a:r>
            <a:r>
              <a:rPr lang="en-US" sz="2400" dirty="0" err="1"/>
              <a:t>perechi</a:t>
            </a:r>
            <a:r>
              <a:rPr lang="en-US" sz="2400" dirty="0"/>
              <a:t>: </a:t>
            </a:r>
            <a:r>
              <a:rPr lang="en-US" sz="2400" dirty="0" err="1"/>
              <a:t>aabbc</a:t>
            </a: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err="1" smtClean="0"/>
              <a:t>Cinci</a:t>
            </a:r>
            <a:r>
              <a:rPr lang="en-US" sz="2400" dirty="0" smtClean="0"/>
              <a:t> </a:t>
            </a:r>
            <a:r>
              <a:rPr lang="en-US" sz="2400" dirty="0"/>
              <a:t>de </a:t>
            </a:r>
            <a:r>
              <a:rPr lang="en-US" sz="2400" dirty="0" err="1"/>
              <a:t>același</a:t>
            </a:r>
            <a:r>
              <a:rPr lang="en-US" sz="2400" dirty="0"/>
              <a:t> </a:t>
            </a:r>
            <a:r>
              <a:rPr lang="en-US" sz="2400" dirty="0" err="1"/>
              <a:t>fel</a:t>
            </a:r>
            <a:r>
              <a:rPr lang="en-US" sz="2400" dirty="0"/>
              <a:t>: </a:t>
            </a:r>
            <a:r>
              <a:rPr lang="en-US" sz="2400" dirty="0" err="1" smtClean="0"/>
              <a:t>aaaaa</a:t>
            </a: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 smtClean="0"/>
              <a:t>                                </a:t>
            </a:r>
            <a:r>
              <a:rPr lang="en-US" sz="2400" dirty="0" err="1" smtClean="0"/>
              <a:t>Trei</a:t>
            </a:r>
            <a:r>
              <a:rPr lang="en-US" sz="2400" dirty="0" smtClean="0"/>
              <a:t> </a:t>
            </a:r>
            <a:r>
              <a:rPr lang="en-US" sz="2400" dirty="0"/>
              <a:t>de </a:t>
            </a:r>
            <a:r>
              <a:rPr lang="en-US" sz="2400" dirty="0" err="1"/>
              <a:t>același</a:t>
            </a:r>
            <a:r>
              <a:rPr lang="en-US" sz="2400" dirty="0"/>
              <a:t> </a:t>
            </a:r>
            <a:r>
              <a:rPr lang="en-US" sz="2400" dirty="0" err="1"/>
              <a:t>fel</a:t>
            </a:r>
            <a:r>
              <a:rPr lang="en-US" sz="2400" dirty="0"/>
              <a:t>: </a:t>
            </a:r>
            <a:r>
              <a:rPr lang="en-US" sz="2400" dirty="0" err="1"/>
              <a:t>aaabc</a:t>
            </a:r>
            <a:endParaRPr lang="en-US" sz="2400" dirty="0"/>
          </a:p>
          <a:p>
            <a:r>
              <a:rPr lang="en-US" sz="2400" dirty="0" err="1" smtClean="0"/>
              <a:t>Exemplu</a:t>
            </a:r>
            <a:r>
              <a:rPr lang="en-US" sz="2400" dirty="0"/>
              <a:t>: [2,3,4,1,5,6,6,2,3,4,1,5,2,1,2,4,3,6]</a:t>
            </a:r>
            <a:endParaRPr lang="en-US" sz="2400" dirty="0" smtClean="0"/>
          </a:p>
          <a:p>
            <a:r>
              <a:rPr lang="en-US" sz="2400" dirty="0" smtClean="0"/>
              <a:t>Actual</a:t>
            </a:r>
            <a:r>
              <a:rPr lang="en-US" sz="2400" dirty="0"/>
              <a:t>: [0, 0, 1, 1, 1</a:t>
            </a:r>
            <a:r>
              <a:rPr lang="en-US" sz="2400" dirty="0" smtClean="0"/>
              <a:t>]</a:t>
            </a:r>
          </a:p>
          <a:p>
            <a:r>
              <a:rPr lang="en-US" sz="2400" dirty="0" err="1" smtClean="0"/>
              <a:t>Așteptat</a:t>
            </a:r>
            <a:r>
              <a:rPr lang="en-US" sz="2400" dirty="0" smtClean="0"/>
              <a:t> </a:t>
            </a:r>
            <a:r>
              <a:rPr lang="en-US" sz="2400" dirty="0"/>
              <a:t>: </a:t>
            </a:r>
            <a:r>
              <a:rPr lang="en-US" sz="2400" dirty="0" smtClean="0"/>
              <a:t>[0.0015432098765432098</a:t>
            </a:r>
            <a:r>
              <a:rPr lang="en-US" sz="2400" dirty="0"/>
              <a:t>, 0.11574074074074073, 0.7716049382716049, 0.9259259259259258, 0.18518518518518517]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111" y="80657"/>
            <a:ext cx="2438743" cy="22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76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Testul</a:t>
            </a:r>
            <a:r>
              <a:rPr lang="en-US" dirty="0" smtClean="0"/>
              <a:t> </a:t>
            </a:r>
            <a:r>
              <a:rPr lang="en-US" dirty="0" err="1" smtClean="0"/>
              <a:t>colect</a:t>
            </a:r>
            <a:r>
              <a:rPr lang="en-US" dirty="0" err="1"/>
              <a:t>ă</a:t>
            </a:r>
            <a:r>
              <a:rPr lang="en-US" dirty="0" err="1" smtClean="0"/>
              <a:t>rii</a:t>
            </a:r>
            <a:r>
              <a:rPr lang="en-US" dirty="0" smtClean="0"/>
              <a:t> de </a:t>
            </a:r>
            <a:r>
              <a:rPr lang="en-US" dirty="0" err="1" smtClean="0"/>
              <a:t>cupoane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Testul</a:t>
            </a:r>
            <a:r>
              <a:rPr lang="en-US" dirty="0"/>
              <a:t> </a:t>
            </a:r>
            <a:r>
              <a:rPr lang="en-US" dirty="0" err="1"/>
              <a:t>măsoară</a:t>
            </a:r>
            <a:r>
              <a:rPr lang="en-US" dirty="0"/>
              <a:t> care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lungimea</a:t>
            </a:r>
            <a:r>
              <a:rPr lang="en-US" dirty="0"/>
              <a:t> </a:t>
            </a:r>
            <a:r>
              <a:rPr lang="en-US" dirty="0" err="1"/>
              <a:t>necesară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o </a:t>
            </a:r>
            <a:r>
              <a:rPr lang="en-US" dirty="0" err="1" smtClean="0"/>
              <a:t>subsecvența</a:t>
            </a:r>
            <a:r>
              <a:rPr lang="en-US" dirty="0" smtClean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conțină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numerele</a:t>
            </a:r>
            <a:r>
              <a:rPr lang="en-US" dirty="0"/>
              <a:t> din </a:t>
            </a:r>
            <a:r>
              <a:rPr lang="en-US" dirty="0" err="1" smtClean="0"/>
              <a:t>domeniu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De </a:t>
            </a:r>
            <a:r>
              <a:rPr lang="en-US" dirty="0" err="1"/>
              <a:t>exemplu</a:t>
            </a:r>
            <a:r>
              <a:rPr lang="en-US" dirty="0"/>
              <a:t>: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[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2,3,4,1,5,6</a:t>
            </a:r>
            <a:r>
              <a:rPr lang="en-US" dirty="0"/>
              <a:t>,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6,2,3,4,1,5,</a:t>
            </a:r>
            <a:r>
              <a:rPr lang="en-US" dirty="0">
                <a:solidFill>
                  <a:srgbClr val="00B050"/>
                </a:solidFill>
              </a:rPr>
              <a:t>2,1,2,4,3,6,3,2,1,4,6,5</a:t>
            </a:r>
            <a:r>
              <a:rPr lang="en-US" dirty="0"/>
              <a:t>] are 2 </a:t>
            </a:r>
            <a:r>
              <a:rPr lang="en-US" dirty="0" err="1"/>
              <a:t>secvențe</a:t>
            </a:r>
            <a:r>
              <a:rPr lang="en-US" dirty="0"/>
              <a:t> de </a:t>
            </a:r>
            <a:r>
              <a:rPr lang="en-US" dirty="0" err="1"/>
              <a:t>lungime</a:t>
            </a:r>
            <a:r>
              <a:rPr lang="en-US" dirty="0"/>
              <a:t> 6 </a:t>
            </a:r>
            <a:r>
              <a:rPr lang="en-US" dirty="0" err="1"/>
              <a:t>și</a:t>
            </a:r>
            <a:r>
              <a:rPr lang="en-US" dirty="0"/>
              <a:t> o </a:t>
            </a:r>
            <a:r>
              <a:rPr lang="en-US" dirty="0" err="1"/>
              <a:t>secvența</a:t>
            </a:r>
            <a:r>
              <a:rPr lang="en-US" dirty="0"/>
              <a:t> de </a:t>
            </a:r>
            <a:r>
              <a:rPr lang="en-US" dirty="0" err="1" smtClean="0"/>
              <a:t>lungime</a:t>
            </a:r>
            <a:r>
              <a:rPr lang="en-US" dirty="0" smtClean="0"/>
              <a:t> 12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111" y="286603"/>
            <a:ext cx="1640360" cy="2044705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92111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of </a:t>
            </a:r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ro-RO" dirty="0"/>
              <a:t> Acest test selectează maximul dintr-o </a:t>
            </a:r>
            <a:r>
              <a:rPr lang="ro-RO" dirty="0" smtClean="0"/>
              <a:t>subsecvență </a:t>
            </a:r>
            <a:r>
              <a:rPr lang="ro-RO" dirty="0"/>
              <a:t>de t-1, și mai apoi aplică testul Chi-square pe secvențele de maxime obținute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o-RO" dirty="0"/>
              <a:t> De exemplu, dacă avem secvența:  </a:t>
            </a:r>
            <a:r>
              <a:rPr lang="ro-RO" dirty="0" smtClean="0"/>
              <a:t>[</a:t>
            </a:r>
            <a:r>
              <a:rPr lang="ro-RO" dirty="0"/>
              <a:t>2,3,4,1,5,6,6,2,3,4,1,5,2,1,2,4,3,6] și luăm </a:t>
            </a:r>
            <a:r>
              <a:rPr lang="ro-RO" dirty="0" smtClean="0"/>
              <a:t>subsecvențe </a:t>
            </a:r>
            <a:r>
              <a:rPr lang="ro-RO" dirty="0"/>
              <a:t>de lungime 3, vom obține: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o-RO" dirty="0"/>
              <a:t> [0, 0, 1, 0, 1, 1, 3]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o-RO" dirty="0"/>
              <a:t> Așteptat: </a:t>
            </a:r>
            <a:r>
              <a:rPr lang="en-US" dirty="0" smtClean="0"/>
              <a:t>[0.017492711370262388</a:t>
            </a:r>
            <a:r>
              <a:rPr lang="en-US" dirty="0"/>
              <a:t>, 0.1224489795918367, 0.3323615160349854, 0.6472303206997083, 1.0670553935860063, 1.591836734693877, 2.221574344023324]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575" y="99700"/>
            <a:ext cx="2274857" cy="227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18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Cazuri</a:t>
            </a:r>
            <a:r>
              <a:rPr lang="en-US" dirty="0" smtClean="0"/>
              <a:t> de </a:t>
            </a:r>
            <a:r>
              <a:rPr lang="en-US" dirty="0" err="1" smtClean="0"/>
              <a:t>utilizare</a:t>
            </a:r>
            <a:endParaRPr lang="en-US" dirty="0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323381" y="1992460"/>
            <a:ext cx="5479415" cy="3452494"/>
            <a:chOff x="2150" y="9654"/>
            <a:chExt cx="8629" cy="4165"/>
          </a:xfrm>
        </p:grpSpPr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5663" y="10422"/>
              <a:ext cx="1202" cy="2321"/>
              <a:chOff x="5689" y="10716"/>
              <a:chExt cx="1202" cy="2321"/>
            </a:xfrm>
          </p:grpSpPr>
          <p:sp>
            <p:nvSpPr>
              <p:cNvPr id="21" name="Oval 20"/>
              <p:cNvSpPr>
                <a:spLocks noChangeArrowheads="1"/>
              </p:cNvSpPr>
              <p:nvPr/>
            </p:nvSpPr>
            <p:spPr bwMode="auto">
              <a:xfrm>
                <a:off x="6052" y="10716"/>
                <a:ext cx="477" cy="486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763" dir="2700000" algn="ctr" rotWithShape="0">
                  <a:srgbClr val="808080">
                    <a:alpha val="50000"/>
                  </a:srgbClr>
                </a:outerShdw>
              </a:effec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22" name="AutoShape 5"/>
              <p:cNvCxnSpPr>
                <a:cxnSpLocks noChangeShapeType="1"/>
              </p:cNvCxnSpPr>
              <p:nvPr/>
            </p:nvCxnSpPr>
            <p:spPr bwMode="auto">
              <a:xfrm>
                <a:off x="6290" y="11220"/>
                <a:ext cx="35" cy="1313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763" dir="2700000" algn="ctr" rotWithShape="0">
                  <a:srgbClr val="808080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" name="AutoShape 6"/>
              <p:cNvCxnSpPr>
                <a:cxnSpLocks noChangeShapeType="1"/>
              </p:cNvCxnSpPr>
              <p:nvPr/>
            </p:nvCxnSpPr>
            <p:spPr bwMode="auto">
              <a:xfrm flipV="1">
                <a:off x="6325" y="11237"/>
                <a:ext cx="566" cy="318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763" dir="2700000" algn="ctr" rotWithShape="0">
                  <a:srgbClr val="808080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" name="AutoShape 7"/>
              <p:cNvCxnSpPr>
                <a:cxnSpLocks noChangeShapeType="1"/>
              </p:cNvCxnSpPr>
              <p:nvPr/>
            </p:nvCxnSpPr>
            <p:spPr bwMode="auto">
              <a:xfrm flipH="1" flipV="1">
                <a:off x="5689" y="11308"/>
                <a:ext cx="575" cy="247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763" dir="2700000" algn="ctr" rotWithShape="0">
                  <a:srgbClr val="808080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" name="AutoShape 8"/>
              <p:cNvCxnSpPr>
                <a:cxnSpLocks noChangeShapeType="1"/>
              </p:cNvCxnSpPr>
              <p:nvPr/>
            </p:nvCxnSpPr>
            <p:spPr bwMode="auto">
              <a:xfrm flipH="1">
                <a:off x="5734" y="12516"/>
                <a:ext cx="565" cy="521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763" dir="2700000" algn="ctr" rotWithShape="0">
                  <a:srgbClr val="808080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" name="AutoShape 9"/>
              <p:cNvCxnSpPr>
                <a:cxnSpLocks noChangeShapeType="1"/>
              </p:cNvCxnSpPr>
              <p:nvPr/>
            </p:nvCxnSpPr>
            <p:spPr bwMode="auto">
              <a:xfrm>
                <a:off x="6352" y="12516"/>
                <a:ext cx="512" cy="512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763" dir="2700000" algn="ctr" rotWithShape="0">
                  <a:srgbClr val="808080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8880" y="9654"/>
              <a:ext cx="1765" cy="132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8900000" algn="ctr" rotWithShape="0">
                <a:srgbClr val="808080">
                  <a:alpha val="50000"/>
                </a:srgbClr>
              </a:outerShdw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Cautare subiect in baza de date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8880" y="12456"/>
              <a:ext cx="1810" cy="114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8900000" algn="ctr" rotWithShape="0">
                <a:srgbClr val="808080">
                  <a:alpha val="50000"/>
                </a:srgbClr>
              </a:outerShdw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Vizualizare rezultate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2689" y="9873"/>
              <a:ext cx="1808" cy="114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8900000" algn="ctr" rotWithShape="0">
                <a:srgbClr val="808080">
                  <a:alpha val="50000"/>
                </a:srgbClr>
              </a:outerShdw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Introducere mostre noi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2150" y="11208"/>
              <a:ext cx="1790" cy="118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8900000" algn="ctr" rotWithShape="0">
                <a:srgbClr val="808080">
                  <a:alpha val="50000"/>
                </a:srgbClr>
              </a:outerShdw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Analiza unui subiect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2377" y="12644"/>
              <a:ext cx="1615" cy="11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8900000" algn="ctr" rotWithShape="0">
                <a:srgbClr val="808080">
                  <a:alpha val="50000"/>
                </a:srgbClr>
              </a:outerShdw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Generarea de grafice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8924" y="11157"/>
              <a:ext cx="1855" cy="109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8900000" algn="ctr" rotWithShape="0">
                <a:srgbClr val="808080">
                  <a:alpha val="50000"/>
                </a:srgbClr>
              </a:outerShdw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Vizualizare teste si category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AutoShape 16"/>
            <p:cNvCxnSpPr>
              <a:cxnSpLocks noChangeShapeType="1"/>
            </p:cNvCxnSpPr>
            <p:nvPr/>
          </p:nvCxnSpPr>
          <p:spPr bwMode="auto">
            <a:xfrm flipH="1" flipV="1">
              <a:off x="4700" y="10705"/>
              <a:ext cx="698" cy="32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17"/>
            <p:cNvCxnSpPr>
              <a:cxnSpLocks noChangeShapeType="1"/>
            </p:cNvCxnSpPr>
            <p:nvPr/>
          </p:nvCxnSpPr>
          <p:spPr bwMode="auto">
            <a:xfrm flipH="1" flipV="1">
              <a:off x="4038" y="11599"/>
              <a:ext cx="1521" cy="13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18"/>
            <p:cNvCxnSpPr>
              <a:cxnSpLocks noChangeShapeType="1"/>
            </p:cNvCxnSpPr>
            <p:nvPr/>
          </p:nvCxnSpPr>
          <p:spPr bwMode="auto">
            <a:xfrm flipH="1">
              <a:off x="4259" y="12579"/>
              <a:ext cx="1193" cy="1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9"/>
            <p:cNvCxnSpPr>
              <a:cxnSpLocks noChangeShapeType="1"/>
            </p:cNvCxnSpPr>
            <p:nvPr/>
          </p:nvCxnSpPr>
          <p:spPr bwMode="auto">
            <a:xfrm flipV="1">
              <a:off x="7174" y="10528"/>
              <a:ext cx="1413" cy="39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20"/>
            <p:cNvCxnSpPr>
              <a:cxnSpLocks noChangeShapeType="1"/>
            </p:cNvCxnSpPr>
            <p:nvPr/>
          </p:nvCxnSpPr>
          <p:spPr bwMode="auto">
            <a:xfrm flipV="1">
              <a:off x="6979" y="11553"/>
              <a:ext cx="1670" cy="4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21"/>
            <p:cNvCxnSpPr>
              <a:cxnSpLocks noChangeShapeType="1"/>
            </p:cNvCxnSpPr>
            <p:nvPr/>
          </p:nvCxnSpPr>
          <p:spPr bwMode="auto">
            <a:xfrm>
              <a:off x="6865" y="12222"/>
              <a:ext cx="1793" cy="4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6122836" y="2125783"/>
            <a:ext cx="5400040" cy="2881630"/>
            <a:chOff x="1811" y="2109"/>
            <a:chExt cx="8504" cy="3801"/>
          </a:xfrm>
        </p:grpSpPr>
        <p:grpSp>
          <p:nvGrpSpPr>
            <p:cNvPr id="28" name="Group 27"/>
            <p:cNvGrpSpPr>
              <a:grpSpLocks/>
            </p:cNvGrpSpPr>
            <p:nvPr/>
          </p:nvGrpSpPr>
          <p:grpSpPr bwMode="auto">
            <a:xfrm>
              <a:off x="5416" y="2749"/>
              <a:ext cx="1202" cy="2321"/>
              <a:chOff x="5689" y="10716"/>
              <a:chExt cx="1202" cy="2321"/>
            </a:xfrm>
          </p:grpSpPr>
          <p:sp>
            <p:nvSpPr>
              <p:cNvPr id="41" name="Oval 40"/>
              <p:cNvSpPr>
                <a:spLocks noChangeArrowheads="1"/>
              </p:cNvSpPr>
              <p:nvPr/>
            </p:nvSpPr>
            <p:spPr bwMode="auto">
              <a:xfrm>
                <a:off x="6052" y="10716"/>
                <a:ext cx="477" cy="486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763" dir="2700000" algn="ctr" rotWithShape="0">
                  <a:srgbClr val="808080">
                    <a:alpha val="50000"/>
                  </a:srgbClr>
                </a:outerShdw>
              </a:effec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42" name="AutoShape 25"/>
              <p:cNvCxnSpPr>
                <a:cxnSpLocks noChangeShapeType="1"/>
              </p:cNvCxnSpPr>
              <p:nvPr/>
            </p:nvCxnSpPr>
            <p:spPr bwMode="auto">
              <a:xfrm>
                <a:off x="6290" y="11220"/>
                <a:ext cx="35" cy="1313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763" dir="2700000" algn="ctr" rotWithShape="0">
                  <a:srgbClr val="808080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3" name="AutoShape 26"/>
              <p:cNvCxnSpPr>
                <a:cxnSpLocks noChangeShapeType="1"/>
              </p:cNvCxnSpPr>
              <p:nvPr/>
            </p:nvCxnSpPr>
            <p:spPr bwMode="auto">
              <a:xfrm flipV="1">
                <a:off x="6325" y="11237"/>
                <a:ext cx="566" cy="318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763" dir="2700000" algn="ctr" rotWithShape="0">
                  <a:srgbClr val="808080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4" name="AutoShape 27"/>
              <p:cNvCxnSpPr>
                <a:cxnSpLocks noChangeShapeType="1"/>
              </p:cNvCxnSpPr>
              <p:nvPr/>
            </p:nvCxnSpPr>
            <p:spPr bwMode="auto">
              <a:xfrm flipH="1" flipV="1">
                <a:off x="5689" y="11308"/>
                <a:ext cx="575" cy="247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763" dir="2700000" algn="ctr" rotWithShape="0">
                  <a:srgbClr val="808080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5" name="AutoShape 28"/>
              <p:cNvCxnSpPr>
                <a:cxnSpLocks noChangeShapeType="1"/>
              </p:cNvCxnSpPr>
              <p:nvPr/>
            </p:nvCxnSpPr>
            <p:spPr bwMode="auto">
              <a:xfrm flipH="1">
                <a:off x="5734" y="12516"/>
                <a:ext cx="565" cy="521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763" dir="2700000" algn="ctr" rotWithShape="0">
                  <a:srgbClr val="808080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" name="AutoShape 29"/>
              <p:cNvCxnSpPr>
                <a:cxnSpLocks noChangeShapeType="1"/>
              </p:cNvCxnSpPr>
              <p:nvPr/>
            </p:nvCxnSpPr>
            <p:spPr bwMode="auto">
              <a:xfrm>
                <a:off x="6352" y="12516"/>
                <a:ext cx="512" cy="512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>
                <a:outerShdw dist="107763" dir="2700000" algn="ctr" rotWithShape="0">
                  <a:srgbClr val="808080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8552" y="2109"/>
              <a:ext cx="1763" cy="107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8900000" algn="ctr" rotWithShape="0">
                <a:srgbClr val="808080">
                  <a:alpha val="50000"/>
                </a:srgbClr>
              </a:outerShdw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Gestionare teste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8633" y="4654"/>
              <a:ext cx="1682" cy="110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8900000" algn="ctr" rotWithShape="0">
                <a:srgbClr val="808080">
                  <a:alpha val="50000"/>
                </a:srgbClr>
              </a:outerShdw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Gestionarea rolurilor utilizatorilor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2511" y="2175"/>
              <a:ext cx="1785" cy="116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8900000" algn="ctr" rotWithShape="0">
                <a:srgbClr val="808080">
                  <a:alpha val="50000"/>
                </a:srgbClr>
              </a:outerShdw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Introducere noi utilizatori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1811" y="3519"/>
              <a:ext cx="1637" cy="107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8900000" algn="ctr" rotWithShape="0">
                <a:srgbClr val="808080">
                  <a:alpha val="50000"/>
                </a:srgbClr>
              </a:outerShdw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Adaugare suita noua de teste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1946" y="4809"/>
              <a:ext cx="1776" cy="110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8900000" algn="ctr" rotWithShape="0">
                <a:srgbClr val="808080">
                  <a:alpha val="50000"/>
                </a:srgbClr>
              </a:outerShdw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Gestionare subiecti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8677" y="3341"/>
              <a:ext cx="1638" cy="121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18900000" algn="ctr" rotWithShape="0">
                <a:srgbClr val="808080">
                  <a:alpha val="50000"/>
                </a:srgbClr>
              </a:outerShdw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Gestionare permisiunile utilizatorilor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5" name="AutoShape 36"/>
            <p:cNvCxnSpPr>
              <a:cxnSpLocks noChangeShapeType="1"/>
            </p:cNvCxnSpPr>
            <p:nvPr/>
          </p:nvCxnSpPr>
          <p:spPr bwMode="auto">
            <a:xfrm flipH="1" flipV="1">
              <a:off x="4453" y="3032"/>
              <a:ext cx="698" cy="32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AutoShape 37"/>
            <p:cNvCxnSpPr>
              <a:cxnSpLocks noChangeShapeType="1"/>
            </p:cNvCxnSpPr>
            <p:nvPr/>
          </p:nvCxnSpPr>
          <p:spPr bwMode="auto">
            <a:xfrm flipH="1" flipV="1">
              <a:off x="3791" y="3926"/>
              <a:ext cx="1521" cy="13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38"/>
            <p:cNvCxnSpPr>
              <a:cxnSpLocks noChangeShapeType="1"/>
            </p:cNvCxnSpPr>
            <p:nvPr/>
          </p:nvCxnSpPr>
          <p:spPr bwMode="auto">
            <a:xfrm flipH="1">
              <a:off x="4012" y="4906"/>
              <a:ext cx="1193" cy="1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AutoShape 39"/>
            <p:cNvCxnSpPr>
              <a:cxnSpLocks noChangeShapeType="1"/>
            </p:cNvCxnSpPr>
            <p:nvPr/>
          </p:nvCxnSpPr>
          <p:spPr bwMode="auto">
            <a:xfrm flipV="1">
              <a:off x="6927" y="2855"/>
              <a:ext cx="1413" cy="39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AutoShape 40"/>
            <p:cNvCxnSpPr>
              <a:cxnSpLocks noChangeShapeType="1"/>
            </p:cNvCxnSpPr>
            <p:nvPr/>
          </p:nvCxnSpPr>
          <p:spPr bwMode="auto">
            <a:xfrm flipV="1">
              <a:off x="6732" y="3880"/>
              <a:ext cx="1670" cy="4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AutoShape 41"/>
            <p:cNvCxnSpPr>
              <a:cxnSpLocks noChangeShapeType="1"/>
            </p:cNvCxnSpPr>
            <p:nvPr/>
          </p:nvCxnSpPr>
          <p:spPr bwMode="auto">
            <a:xfrm>
              <a:off x="6618" y="4549"/>
              <a:ext cx="1793" cy="4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" name="TextBox 46"/>
          <p:cNvSpPr txBox="1"/>
          <p:nvPr/>
        </p:nvSpPr>
        <p:spPr>
          <a:xfrm>
            <a:off x="2063519" y="5116382"/>
            <a:ext cx="2169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Utilizator</a:t>
            </a:r>
            <a:r>
              <a:rPr lang="en-US" dirty="0" smtClean="0"/>
              <a:t> </a:t>
            </a:r>
            <a:r>
              <a:rPr lang="en-US" dirty="0" err="1" smtClean="0"/>
              <a:t>autentificat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157444" y="4944810"/>
            <a:ext cx="1476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Administrator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1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Arhitectura</a:t>
            </a:r>
            <a:r>
              <a:rPr lang="en-US" dirty="0" smtClean="0"/>
              <a:t> </a:t>
            </a:r>
            <a:r>
              <a:rPr lang="en-US" dirty="0" err="1" smtClean="0"/>
              <a:t>aplica</a:t>
            </a:r>
            <a:r>
              <a:rPr lang="ro-RO" dirty="0"/>
              <a:t>ț</a:t>
            </a:r>
            <a:r>
              <a:rPr lang="en-US" dirty="0" err="1" smtClean="0"/>
              <a:t>iei</a:t>
            </a:r>
            <a:endParaRPr lang="en-US" dirty="0"/>
          </a:p>
        </p:txBody>
      </p:sp>
      <p:sp>
        <p:nvSpPr>
          <p:cNvPr id="8" name="Folded Corner 7"/>
          <p:cNvSpPr/>
          <p:nvPr/>
        </p:nvSpPr>
        <p:spPr>
          <a:xfrm>
            <a:off x="5181600" y="1853970"/>
            <a:ext cx="1136822" cy="1077878"/>
          </a:xfrm>
          <a:prstGeom prst="foldedCorner">
            <a:avLst/>
          </a:prstGeom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Interfata</a:t>
            </a:r>
            <a:r>
              <a:rPr lang="en-US" dirty="0" smtClean="0"/>
              <a:t> </a:t>
            </a:r>
            <a:r>
              <a:rPr lang="en-US" dirty="0" err="1" smtClean="0"/>
              <a:t>utilizator</a:t>
            </a:r>
            <a:endParaRPr lang="en-US" dirty="0"/>
          </a:p>
        </p:txBody>
      </p:sp>
      <p:sp>
        <p:nvSpPr>
          <p:cNvPr id="10" name="Flowchart: Punched Tape 9"/>
          <p:cNvSpPr/>
          <p:nvPr/>
        </p:nvSpPr>
        <p:spPr>
          <a:xfrm>
            <a:off x="8287265" y="1945982"/>
            <a:ext cx="1458097" cy="921357"/>
          </a:xfrm>
          <a:prstGeom prst="flowChartPunchedTape">
            <a:avLst/>
          </a:prstGeom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Autentificare</a:t>
            </a:r>
            <a:endParaRPr lang="en-US" dirty="0"/>
          </a:p>
        </p:txBody>
      </p:sp>
      <p:sp>
        <p:nvSpPr>
          <p:cNvPr id="13" name="Flowchart: Punched Tape 12"/>
          <p:cNvSpPr/>
          <p:nvPr/>
        </p:nvSpPr>
        <p:spPr>
          <a:xfrm>
            <a:off x="4773827" y="3278658"/>
            <a:ext cx="1911178" cy="1276865"/>
          </a:xfrm>
          <a:prstGeom prst="flowChartPunchedTape">
            <a:avLst/>
          </a:prstGeom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Management de </a:t>
            </a:r>
            <a:r>
              <a:rPr lang="en-US" dirty="0" err="1" smtClean="0"/>
              <a:t>continut</a:t>
            </a:r>
            <a:endParaRPr lang="en-US" dirty="0"/>
          </a:p>
        </p:txBody>
      </p:sp>
      <p:sp>
        <p:nvSpPr>
          <p:cNvPr id="14" name="Folded Corner 13"/>
          <p:cNvSpPr/>
          <p:nvPr/>
        </p:nvSpPr>
        <p:spPr>
          <a:xfrm>
            <a:off x="5031227" y="4992129"/>
            <a:ext cx="1602259" cy="1153297"/>
          </a:xfrm>
          <a:prstGeom prst="foldedCorner">
            <a:avLst/>
          </a:prstGeom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Analiza</a:t>
            </a:r>
            <a:r>
              <a:rPr lang="en-US" dirty="0" smtClean="0"/>
              <a:t> </a:t>
            </a:r>
            <a:r>
              <a:rPr lang="en-US" dirty="0" err="1" smtClean="0"/>
              <a:t>secvente</a:t>
            </a:r>
            <a:endParaRPr lang="en-US" dirty="0"/>
          </a:p>
        </p:txBody>
      </p:sp>
      <p:sp>
        <p:nvSpPr>
          <p:cNvPr id="15" name="Folded Corner 14"/>
          <p:cNvSpPr/>
          <p:nvPr/>
        </p:nvSpPr>
        <p:spPr>
          <a:xfrm>
            <a:off x="8534400" y="5107459"/>
            <a:ext cx="1219136" cy="922638"/>
          </a:xfrm>
          <a:prstGeom prst="foldedCorner">
            <a:avLst/>
          </a:prstGeom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Suita de teste</a:t>
            </a:r>
            <a:endParaRPr lang="en-US" dirty="0"/>
          </a:p>
        </p:txBody>
      </p:sp>
      <p:sp>
        <p:nvSpPr>
          <p:cNvPr id="16" name="Folded Corner 15"/>
          <p:cNvSpPr/>
          <p:nvPr/>
        </p:nvSpPr>
        <p:spPr>
          <a:xfrm>
            <a:off x="1857845" y="1837167"/>
            <a:ext cx="1491049" cy="1449861"/>
          </a:xfrm>
          <a:prstGeom prst="foldedCorner">
            <a:avLst/>
          </a:prstGeom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Functie</a:t>
            </a:r>
            <a:r>
              <a:rPr lang="en-US" dirty="0" smtClean="0"/>
              <a:t> </a:t>
            </a:r>
            <a:r>
              <a:rPr lang="en-US" dirty="0" err="1" smtClean="0"/>
              <a:t>generare</a:t>
            </a:r>
            <a:r>
              <a:rPr lang="en-US" dirty="0" smtClean="0"/>
              <a:t> </a:t>
            </a:r>
            <a:r>
              <a:rPr lang="en-US" dirty="0" err="1" smtClean="0"/>
              <a:t>grafice</a:t>
            </a:r>
            <a:endParaRPr lang="en-US" dirty="0"/>
          </a:p>
        </p:txBody>
      </p:sp>
      <p:sp>
        <p:nvSpPr>
          <p:cNvPr id="20" name="Flowchart: Magnetic Disk 19"/>
          <p:cNvSpPr/>
          <p:nvPr/>
        </p:nvSpPr>
        <p:spPr>
          <a:xfrm>
            <a:off x="8484909" y="3200398"/>
            <a:ext cx="1268627" cy="1433384"/>
          </a:xfrm>
          <a:prstGeom prst="flowChartMagneticDisk">
            <a:avLst/>
          </a:prstGeom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Baza</a:t>
            </a:r>
            <a:r>
              <a:rPr lang="en-US" dirty="0" smtClean="0"/>
              <a:t> de date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685005" y="2356478"/>
            <a:ext cx="1297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911546" y="3917090"/>
            <a:ext cx="1375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143968" y="2858987"/>
            <a:ext cx="0" cy="263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771503" y="5568778"/>
            <a:ext cx="1581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524898" y="2562097"/>
            <a:ext cx="11368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4" idx="0"/>
          </p:cNvCxnSpPr>
          <p:nvPr/>
        </p:nvCxnSpPr>
        <p:spPr>
          <a:xfrm>
            <a:off x="5832356" y="4464087"/>
            <a:ext cx="1" cy="528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729416" y="2867339"/>
            <a:ext cx="0" cy="411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002" y="5282588"/>
            <a:ext cx="801195" cy="80119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238" y="1974970"/>
            <a:ext cx="976951" cy="732713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180" y="2975597"/>
            <a:ext cx="801454" cy="80065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953" y="5393964"/>
            <a:ext cx="682893" cy="682893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68" y="1737360"/>
            <a:ext cx="724130" cy="64367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341" y="2523395"/>
            <a:ext cx="1350253" cy="1350253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953" y="3922857"/>
            <a:ext cx="766054" cy="76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16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Metode</a:t>
            </a:r>
            <a:r>
              <a:rPr lang="en-US" dirty="0" smtClean="0"/>
              <a:t> de </a:t>
            </a:r>
            <a:r>
              <a:rPr lang="en-US" dirty="0" err="1" smtClean="0"/>
              <a:t>ob</a:t>
            </a:r>
            <a:r>
              <a:rPr lang="ro-RO" dirty="0" smtClean="0"/>
              <a:t>ț</a:t>
            </a:r>
            <a:r>
              <a:rPr lang="en-US" dirty="0" err="1" smtClean="0"/>
              <a:t>inere</a:t>
            </a:r>
            <a:r>
              <a:rPr lang="en-US" dirty="0" smtClean="0"/>
              <a:t> a </a:t>
            </a:r>
            <a:r>
              <a:rPr lang="en-US" dirty="0" err="1" smtClean="0"/>
              <a:t>secven</a:t>
            </a:r>
            <a:r>
              <a:rPr lang="ro-RO" dirty="0" smtClean="0"/>
              <a:t>ț</a:t>
            </a:r>
            <a:r>
              <a:rPr lang="en-US" dirty="0" err="1" smtClean="0"/>
              <a:t>elor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US" sz="3500" dirty="0" err="1" smtClean="0"/>
              <a:t>Metoda</a:t>
            </a:r>
            <a:r>
              <a:rPr lang="en-US" sz="3500" dirty="0" smtClean="0"/>
              <a:t> </a:t>
            </a:r>
            <a:r>
              <a:rPr lang="en-US" sz="3500" dirty="0"/>
              <a:t>1- </a:t>
            </a:r>
            <a:r>
              <a:rPr lang="en-US" sz="3500" dirty="0" err="1"/>
              <a:t>Testare</a:t>
            </a:r>
            <a:r>
              <a:rPr lang="en-US" sz="3500" dirty="0"/>
              <a:t> </a:t>
            </a:r>
            <a:r>
              <a:rPr lang="en-US" sz="3500" dirty="0" smtClean="0"/>
              <a:t>online</a:t>
            </a:r>
          </a:p>
          <a:p>
            <a:pPr marL="0" indent="0">
              <a:buNone/>
            </a:pPr>
            <a:endParaRPr lang="en-US" sz="3500" dirty="0"/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600" dirty="0" err="1" smtClean="0"/>
              <a:t>Participanții</a:t>
            </a:r>
            <a:r>
              <a:rPr lang="en-US" sz="2600" dirty="0" smtClean="0"/>
              <a:t> </a:t>
            </a:r>
            <a:r>
              <a:rPr lang="en-US" sz="2600" dirty="0"/>
              <a:t>au </a:t>
            </a:r>
            <a:r>
              <a:rPr lang="en-US" sz="2600" dirty="0" err="1"/>
              <a:t>fost</a:t>
            </a:r>
            <a:r>
              <a:rPr lang="en-US" sz="2600" dirty="0"/>
              <a:t> </a:t>
            </a:r>
            <a:r>
              <a:rPr lang="en-US" sz="2600" dirty="0" err="1"/>
              <a:t>atât</a:t>
            </a:r>
            <a:r>
              <a:rPr lang="en-US" sz="2600" dirty="0"/>
              <a:t> </a:t>
            </a:r>
            <a:r>
              <a:rPr lang="en-US" sz="2600" dirty="0" err="1"/>
              <a:t>bărbații</a:t>
            </a:r>
            <a:r>
              <a:rPr lang="en-US" sz="2600" dirty="0"/>
              <a:t> </a:t>
            </a:r>
            <a:r>
              <a:rPr lang="en-US" sz="2600" dirty="0" err="1"/>
              <a:t>cât</a:t>
            </a:r>
            <a:r>
              <a:rPr lang="en-US" sz="2600" dirty="0"/>
              <a:t> </a:t>
            </a:r>
            <a:r>
              <a:rPr lang="en-US" sz="2600" dirty="0" err="1"/>
              <a:t>și</a:t>
            </a:r>
            <a:r>
              <a:rPr lang="en-US" sz="2600" dirty="0"/>
              <a:t> </a:t>
            </a:r>
            <a:r>
              <a:rPr lang="en-US" sz="2600" dirty="0" err="1" smtClean="0"/>
              <a:t>femei</a:t>
            </a:r>
            <a:r>
              <a:rPr lang="en-US" sz="2600" dirty="0" smtClean="0"/>
              <a:t> </a:t>
            </a:r>
            <a:endParaRPr lang="en-US" sz="2600" dirty="0" smtClean="0"/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600" dirty="0" err="1" smtClean="0"/>
              <a:t>Studiul</a:t>
            </a:r>
            <a:r>
              <a:rPr lang="en-US" sz="2600" dirty="0" smtClean="0"/>
              <a:t> </a:t>
            </a:r>
            <a:r>
              <a:rPr lang="en-US" sz="2600" dirty="0"/>
              <a:t>a </a:t>
            </a:r>
            <a:r>
              <a:rPr lang="en-US" sz="2600" dirty="0" err="1"/>
              <a:t>fost</a:t>
            </a:r>
            <a:r>
              <a:rPr lang="en-US" sz="2600" dirty="0"/>
              <a:t> </a:t>
            </a:r>
            <a:r>
              <a:rPr lang="en-US" sz="2600" dirty="0" err="1"/>
              <a:t>efectuat</a:t>
            </a:r>
            <a:r>
              <a:rPr lang="en-US" sz="2600" dirty="0"/>
              <a:t> </a:t>
            </a:r>
            <a:r>
              <a:rPr lang="en-US" sz="2600" dirty="0" err="1"/>
              <a:t>pe</a:t>
            </a:r>
            <a:r>
              <a:rPr lang="en-US" sz="2600" dirty="0"/>
              <a:t> 100 de </a:t>
            </a:r>
            <a:r>
              <a:rPr lang="en-US" sz="2600" dirty="0" err="1"/>
              <a:t>subiecți</a:t>
            </a:r>
            <a:r>
              <a:rPr lang="en-US" sz="2600" dirty="0"/>
              <a:t> cu </a:t>
            </a:r>
            <a:r>
              <a:rPr lang="en-US" sz="2600" dirty="0" err="1"/>
              <a:t>vârste</a:t>
            </a:r>
            <a:r>
              <a:rPr lang="en-US" sz="2600" dirty="0"/>
              <a:t> </a:t>
            </a:r>
            <a:r>
              <a:rPr lang="en-US" sz="2600" dirty="0" err="1"/>
              <a:t>cuprinse</a:t>
            </a:r>
            <a:r>
              <a:rPr lang="en-US" sz="2600" dirty="0"/>
              <a:t> </a:t>
            </a:r>
            <a:r>
              <a:rPr lang="en-US" sz="2600" dirty="0" err="1"/>
              <a:t>între</a:t>
            </a:r>
            <a:r>
              <a:rPr lang="en-US" sz="2600" dirty="0"/>
              <a:t> 15-53 de </a:t>
            </a:r>
            <a:r>
              <a:rPr lang="en-US" sz="2600" dirty="0" err="1"/>
              <a:t>ani</a:t>
            </a:r>
            <a:r>
              <a:rPr lang="en-US" sz="2600" dirty="0"/>
              <a:t>, 48 de </a:t>
            </a:r>
            <a:r>
              <a:rPr lang="en-US" sz="2600" dirty="0" err="1"/>
              <a:t>bărbați</a:t>
            </a:r>
            <a:r>
              <a:rPr lang="en-US" sz="2600" dirty="0"/>
              <a:t> </a:t>
            </a:r>
            <a:r>
              <a:rPr lang="en-US" sz="2600" dirty="0" err="1"/>
              <a:t>și</a:t>
            </a:r>
            <a:r>
              <a:rPr lang="en-US" sz="2600" dirty="0"/>
              <a:t> 52 de </a:t>
            </a:r>
            <a:r>
              <a:rPr lang="en-US" sz="2600" dirty="0" err="1" smtClean="0"/>
              <a:t>femei</a:t>
            </a:r>
            <a:endParaRPr lang="en-US" sz="2600" dirty="0"/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600" dirty="0" err="1" smtClean="0"/>
              <a:t>Alegeri</a:t>
            </a:r>
            <a:r>
              <a:rPr lang="en-US" sz="2600" dirty="0" smtClean="0"/>
              <a:t> de la 1 la </a:t>
            </a:r>
            <a:r>
              <a:rPr lang="en-US" sz="2600" dirty="0" smtClean="0"/>
              <a:t>6</a:t>
            </a:r>
            <a:endParaRPr lang="en-US" sz="2600" dirty="0" smtClean="0"/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600" dirty="0" smtClean="0"/>
              <a:t>30 de </a:t>
            </a:r>
            <a:r>
              <a:rPr lang="en-US" sz="2600" dirty="0" err="1" smtClean="0"/>
              <a:t>astfel</a:t>
            </a:r>
            <a:r>
              <a:rPr lang="en-US" sz="2600" dirty="0" smtClean="0"/>
              <a:t> de </a:t>
            </a:r>
            <a:r>
              <a:rPr lang="en-US" sz="2600" dirty="0" err="1" smtClean="0"/>
              <a:t>alegeri</a:t>
            </a:r>
            <a:endParaRPr lang="en-US" sz="2600" dirty="0" smtClean="0"/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600" dirty="0" smtClean="0"/>
              <a:t>Mai </a:t>
            </a:r>
            <a:r>
              <a:rPr lang="en-US" sz="2600" dirty="0" err="1" smtClean="0"/>
              <a:t>apoi</a:t>
            </a:r>
            <a:r>
              <a:rPr lang="en-US" sz="2600" dirty="0" smtClean="0"/>
              <a:t> </a:t>
            </a:r>
            <a:r>
              <a:rPr lang="en-US" sz="2600" dirty="0" err="1" smtClean="0"/>
              <a:t>aceștia</a:t>
            </a:r>
            <a:r>
              <a:rPr lang="en-US" sz="2600" dirty="0" smtClean="0"/>
              <a:t> au </a:t>
            </a:r>
            <a:r>
              <a:rPr lang="en-US" sz="2600" dirty="0" err="1" smtClean="0"/>
              <a:t>fost</a:t>
            </a:r>
            <a:r>
              <a:rPr lang="en-US" sz="2600" dirty="0" smtClean="0"/>
              <a:t> </a:t>
            </a:r>
            <a:r>
              <a:rPr lang="en-US" sz="2600" dirty="0" err="1" smtClean="0"/>
              <a:t>rugați</a:t>
            </a:r>
            <a:r>
              <a:rPr lang="en-US" sz="2600" dirty="0" smtClean="0"/>
              <a:t> </a:t>
            </a:r>
            <a:r>
              <a:rPr lang="en-US" sz="2600" dirty="0" err="1" smtClean="0"/>
              <a:t>să</a:t>
            </a:r>
            <a:r>
              <a:rPr lang="en-US" sz="2600" dirty="0" smtClean="0"/>
              <a:t> </a:t>
            </a:r>
            <a:r>
              <a:rPr lang="en-US" sz="2600" dirty="0" err="1" smtClean="0"/>
              <a:t>introducă</a:t>
            </a:r>
            <a:r>
              <a:rPr lang="en-US" sz="2600" dirty="0" smtClean="0"/>
              <a:t> de la </a:t>
            </a:r>
            <a:r>
              <a:rPr lang="en-US" sz="2600" dirty="0" err="1" smtClean="0"/>
              <a:t>tastatură</a:t>
            </a:r>
            <a:r>
              <a:rPr lang="en-US" sz="2600" dirty="0" smtClean="0"/>
              <a:t> un </a:t>
            </a:r>
            <a:r>
              <a:rPr lang="en-US" sz="2600" dirty="0" err="1" smtClean="0"/>
              <a:t>șir</a:t>
            </a:r>
            <a:r>
              <a:rPr lang="en-US" sz="2600" dirty="0" smtClean="0"/>
              <a:t> de 10 </a:t>
            </a:r>
            <a:r>
              <a:rPr lang="en-US" sz="2600" dirty="0" err="1" smtClean="0"/>
              <a:t>numere</a:t>
            </a:r>
            <a:r>
              <a:rPr lang="en-US" sz="2600" dirty="0" smtClean="0"/>
              <a:t>, separate </a:t>
            </a:r>
            <a:r>
              <a:rPr lang="en-US" sz="2600" dirty="0" err="1" smtClean="0"/>
              <a:t>printr</a:t>
            </a:r>
            <a:r>
              <a:rPr lang="en-US" sz="2600" dirty="0" smtClean="0"/>
              <a:t>-o </a:t>
            </a:r>
            <a:r>
              <a:rPr lang="en-US" sz="2600" dirty="0" err="1" smtClean="0"/>
              <a:t>virgulă</a:t>
            </a:r>
            <a:r>
              <a:rPr lang="en-US" sz="2600" dirty="0" smtClean="0"/>
              <a:t>, </a:t>
            </a:r>
            <a:r>
              <a:rPr lang="en-US" sz="2600" dirty="0" err="1" smtClean="0"/>
              <a:t>în</a:t>
            </a:r>
            <a:r>
              <a:rPr lang="en-US" sz="2600" dirty="0" smtClean="0"/>
              <a:t> </a:t>
            </a:r>
            <a:r>
              <a:rPr lang="en-US" sz="2600" dirty="0" err="1" smtClean="0"/>
              <a:t>intervalul</a:t>
            </a:r>
            <a:r>
              <a:rPr lang="en-US" sz="2600" dirty="0" smtClean="0"/>
              <a:t> </a:t>
            </a:r>
            <a:r>
              <a:rPr lang="en-US" sz="2600" dirty="0" smtClean="0"/>
              <a:t>1-9</a:t>
            </a:r>
            <a:endParaRPr lang="en-US" sz="2600" dirty="0" smtClean="0"/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600" dirty="0" smtClean="0"/>
              <a:t>100 de </a:t>
            </a:r>
            <a:r>
              <a:rPr lang="en-US" sz="2600" dirty="0" err="1" smtClean="0"/>
              <a:t>numere</a:t>
            </a:r>
            <a:r>
              <a:rPr lang="en-US" sz="2600" dirty="0" smtClean="0"/>
              <a:t> </a:t>
            </a:r>
            <a:r>
              <a:rPr lang="en-US" sz="2600" dirty="0" err="1" smtClean="0"/>
              <a:t>aleatoare</a:t>
            </a:r>
            <a:r>
              <a:rPr lang="en-US" sz="2600" dirty="0" smtClean="0"/>
              <a:t> la </a:t>
            </a:r>
            <a:r>
              <a:rPr lang="en-US" sz="2600" dirty="0" err="1" smtClean="0"/>
              <a:t>sarcina</a:t>
            </a:r>
            <a:r>
              <a:rPr lang="en-US" sz="2600" dirty="0" smtClean="0"/>
              <a:t> 2</a:t>
            </a:r>
            <a:endParaRPr lang="en-US" sz="26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0373" y="47414"/>
            <a:ext cx="1646949" cy="292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38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de </a:t>
            </a:r>
            <a:r>
              <a:rPr lang="en-US" dirty="0" err="1"/>
              <a:t>ob</a:t>
            </a:r>
            <a:r>
              <a:rPr lang="ro-RO" dirty="0"/>
              <a:t>ț</a:t>
            </a:r>
            <a:r>
              <a:rPr lang="en-US" dirty="0" err="1"/>
              <a:t>inere</a:t>
            </a:r>
            <a:r>
              <a:rPr lang="en-US" dirty="0"/>
              <a:t> a </a:t>
            </a:r>
            <a:r>
              <a:rPr lang="en-US" dirty="0" err="1"/>
              <a:t>secven</a:t>
            </a:r>
            <a:r>
              <a:rPr lang="ro-RO" dirty="0"/>
              <a:t>ț</a:t>
            </a:r>
            <a:r>
              <a:rPr lang="en-US" dirty="0" err="1"/>
              <a:t>elor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 err="1" smtClean="0"/>
              <a:t>Metoda</a:t>
            </a:r>
            <a:r>
              <a:rPr lang="en-US" sz="2800" dirty="0" smtClean="0"/>
              <a:t> </a:t>
            </a:r>
            <a:r>
              <a:rPr lang="en-US" sz="2800" dirty="0"/>
              <a:t>2 – </a:t>
            </a:r>
            <a:r>
              <a:rPr lang="en-US" sz="2800" dirty="0" err="1"/>
              <a:t>Testare</a:t>
            </a:r>
            <a:r>
              <a:rPr lang="en-US" sz="2800" dirty="0"/>
              <a:t> </a:t>
            </a:r>
            <a:r>
              <a:rPr lang="en-US" sz="2800" dirty="0" err="1"/>
              <a:t>verbală</a:t>
            </a:r>
            <a:r>
              <a:rPr lang="en-US" sz="2800" dirty="0"/>
              <a:t> </a:t>
            </a:r>
            <a:r>
              <a:rPr lang="en-US" sz="2800" dirty="0" err="1"/>
              <a:t>pe</a:t>
            </a:r>
            <a:r>
              <a:rPr lang="en-US" sz="2800" dirty="0"/>
              <a:t> rata de 60 </a:t>
            </a:r>
            <a:r>
              <a:rPr lang="en-US" sz="2800" dirty="0" smtClean="0"/>
              <a:t>BPM</a:t>
            </a:r>
          </a:p>
          <a:p>
            <a:pPr marL="0" indent="0">
              <a:buNone/>
            </a:pPr>
            <a:endParaRPr lang="en-US" sz="28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 err="1"/>
              <a:t>S</a:t>
            </a:r>
            <a:r>
              <a:rPr lang="en-US" sz="2400" dirty="0" err="1" smtClean="0"/>
              <a:t>ubiecții</a:t>
            </a:r>
            <a:r>
              <a:rPr lang="en-US" sz="2400" dirty="0" smtClean="0"/>
              <a:t> </a:t>
            </a:r>
            <a:r>
              <a:rPr lang="en-US" sz="2400" dirty="0"/>
              <a:t>au </a:t>
            </a:r>
            <a:r>
              <a:rPr lang="en-US" sz="2400" dirty="0" smtClean="0"/>
              <a:t>ales </a:t>
            </a:r>
            <a:r>
              <a:rPr lang="en-US" sz="2400" dirty="0" err="1" smtClean="0"/>
              <a:t>câte</a:t>
            </a:r>
            <a:r>
              <a:rPr lang="en-US" sz="2400" dirty="0" smtClean="0"/>
              <a:t> </a:t>
            </a:r>
            <a:r>
              <a:rPr lang="en-US" sz="2400" dirty="0"/>
              <a:t>un </a:t>
            </a:r>
            <a:r>
              <a:rPr lang="en-US" sz="2400" dirty="0" err="1"/>
              <a:t>număr</a:t>
            </a:r>
            <a:r>
              <a:rPr lang="en-US" sz="2400" dirty="0"/>
              <a:t> </a:t>
            </a:r>
            <a:r>
              <a:rPr lang="en-US" sz="2400" dirty="0" err="1"/>
              <a:t>pe</a:t>
            </a:r>
            <a:r>
              <a:rPr lang="en-US" sz="2400" dirty="0"/>
              <a:t> </a:t>
            </a:r>
            <a:r>
              <a:rPr lang="en-US" sz="2400" dirty="0" err="1"/>
              <a:t>secundă</a:t>
            </a:r>
            <a:r>
              <a:rPr lang="en-US" sz="2400" dirty="0"/>
              <a:t> din </a:t>
            </a:r>
            <a:r>
              <a:rPr lang="en-US" sz="2400" dirty="0" err="1" smtClean="0"/>
              <a:t>intervalul</a:t>
            </a:r>
            <a:r>
              <a:rPr lang="en-US" sz="2400" dirty="0" smtClean="0"/>
              <a:t> 1-10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 smtClean="0"/>
              <a:t> </a:t>
            </a:r>
            <a:r>
              <a:rPr lang="en-US" sz="2400" dirty="0"/>
              <a:t>O </a:t>
            </a:r>
            <a:r>
              <a:rPr lang="en-US" sz="2400" dirty="0" err="1"/>
              <a:t>mostră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compusă</a:t>
            </a:r>
            <a:r>
              <a:rPr lang="en-US" sz="2400" dirty="0"/>
              <a:t> din 100 de </a:t>
            </a:r>
            <a:r>
              <a:rPr lang="en-US" sz="2400" dirty="0" err="1" smtClean="0"/>
              <a:t>numere</a:t>
            </a:r>
            <a:r>
              <a:rPr lang="en-US" sz="2400" dirty="0" smtClean="0"/>
              <a:t> 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 err="1" smtClean="0"/>
              <a:t>Toți</a:t>
            </a:r>
            <a:r>
              <a:rPr lang="en-US" sz="2400" dirty="0" smtClean="0"/>
              <a:t> </a:t>
            </a:r>
            <a:r>
              <a:rPr lang="en-US" sz="2400" dirty="0" err="1"/>
              <a:t>subiecții</a:t>
            </a:r>
            <a:r>
              <a:rPr lang="en-US" sz="2400" dirty="0"/>
              <a:t> au </a:t>
            </a:r>
            <a:r>
              <a:rPr lang="en-US" sz="2400" dirty="0" err="1"/>
              <a:t>primit</a:t>
            </a:r>
            <a:r>
              <a:rPr lang="en-US" sz="2400" dirty="0"/>
              <a:t> </a:t>
            </a:r>
            <a:r>
              <a:rPr lang="en-US" sz="2400" dirty="0" err="1"/>
              <a:t>aceleași</a:t>
            </a:r>
            <a:r>
              <a:rPr lang="en-US" sz="2400" dirty="0"/>
              <a:t> </a:t>
            </a:r>
            <a:r>
              <a:rPr lang="en-US" sz="2400" dirty="0" err="1"/>
              <a:t>seturi</a:t>
            </a:r>
            <a:r>
              <a:rPr lang="en-US" sz="2400" dirty="0"/>
              <a:t> de </a:t>
            </a:r>
            <a:r>
              <a:rPr lang="en-US" sz="2400" dirty="0" err="1"/>
              <a:t>instrucțiuni</a:t>
            </a:r>
            <a:r>
              <a:rPr lang="en-US" sz="2400" dirty="0"/>
              <a:t> 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 err="1" smtClean="0"/>
              <a:t>Pentru</a:t>
            </a:r>
            <a:r>
              <a:rPr lang="en-US" sz="2400" dirty="0" smtClean="0"/>
              <a:t> </a:t>
            </a:r>
            <a:r>
              <a:rPr lang="en-US" sz="2400" dirty="0" err="1"/>
              <a:t>acest</a:t>
            </a:r>
            <a:r>
              <a:rPr lang="en-US" sz="2400" dirty="0"/>
              <a:t> </a:t>
            </a:r>
            <a:r>
              <a:rPr lang="en-US" sz="2400" dirty="0" err="1"/>
              <a:t>studiu</a:t>
            </a:r>
            <a:r>
              <a:rPr lang="en-US" sz="2400" dirty="0"/>
              <a:t> au </a:t>
            </a:r>
            <a:r>
              <a:rPr lang="en-US" sz="2400" dirty="0" err="1"/>
              <a:t>fost</a:t>
            </a:r>
            <a:r>
              <a:rPr lang="en-US" sz="2400" dirty="0"/>
              <a:t> </a:t>
            </a:r>
            <a:r>
              <a:rPr lang="en-US" sz="2400" dirty="0" err="1"/>
              <a:t>folosiți</a:t>
            </a:r>
            <a:r>
              <a:rPr lang="en-US" sz="2400" dirty="0"/>
              <a:t> 20 de </a:t>
            </a:r>
            <a:r>
              <a:rPr lang="en-US" sz="2400" dirty="0" err="1"/>
              <a:t>subiecți</a:t>
            </a:r>
            <a:r>
              <a:rPr lang="en-US" sz="2400" dirty="0"/>
              <a:t>, </a:t>
            </a:r>
            <a:r>
              <a:rPr lang="en-US" sz="2400" dirty="0" err="1"/>
              <a:t>atât</a:t>
            </a:r>
            <a:r>
              <a:rPr lang="en-US" sz="2400" dirty="0"/>
              <a:t> </a:t>
            </a:r>
            <a:r>
              <a:rPr lang="en-US" sz="2400" dirty="0" err="1"/>
              <a:t>bărbați</a:t>
            </a:r>
            <a:r>
              <a:rPr lang="en-US" sz="2400" dirty="0"/>
              <a:t> </a:t>
            </a:r>
            <a:r>
              <a:rPr lang="en-US" sz="2400" dirty="0" err="1"/>
              <a:t>cât</a:t>
            </a:r>
            <a:r>
              <a:rPr lang="en-US" sz="2400" dirty="0"/>
              <a:t> </a:t>
            </a:r>
            <a:r>
              <a:rPr lang="en-US" sz="2400" dirty="0" err="1"/>
              <a:t>și</a:t>
            </a:r>
            <a:r>
              <a:rPr lang="en-US" sz="2400" dirty="0"/>
              <a:t> </a:t>
            </a:r>
            <a:r>
              <a:rPr lang="en-US" sz="2400" dirty="0" err="1"/>
              <a:t>femei</a:t>
            </a:r>
            <a:r>
              <a:rPr lang="en-US" sz="2400" dirty="0"/>
              <a:t> cu </a:t>
            </a:r>
            <a:r>
              <a:rPr lang="en-US" sz="2400" dirty="0" err="1"/>
              <a:t>vârste</a:t>
            </a:r>
            <a:r>
              <a:rPr lang="en-US" sz="2400" dirty="0"/>
              <a:t> </a:t>
            </a:r>
            <a:r>
              <a:rPr lang="en-US" sz="2400" dirty="0" err="1"/>
              <a:t>cuprinse</a:t>
            </a:r>
            <a:r>
              <a:rPr lang="en-US" sz="2400" dirty="0"/>
              <a:t> </a:t>
            </a:r>
            <a:r>
              <a:rPr lang="en-US" sz="2400" dirty="0" err="1"/>
              <a:t>între</a:t>
            </a:r>
            <a:r>
              <a:rPr lang="en-US" sz="2400" dirty="0"/>
              <a:t> 21-48 de </a:t>
            </a:r>
            <a:r>
              <a:rPr lang="en-US" sz="2400" dirty="0" err="1" smtClean="0"/>
              <a:t>ani</a:t>
            </a:r>
            <a:r>
              <a:rPr lang="en-US" sz="2400" dirty="0" smtClean="0"/>
              <a:t>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 err="1" smtClean="0"/>
              <a:t>Subiec</a:t>
            </a:r>
            <a:r>
              <a:rPr lang="en-US" sz="2400" dirty="0" err="1"/>
              <a:t>ț</a:t>
            </a:r>
            <a:r>
              <a:rPr lang="en-US" sz="2400" dirty="0" err="1" smtClean="0"/>
              <a:t>ii</a:t>
            </a:r>
            <a:r>
              <a:rPr lang="en-US" sz="2400" dirty="0" smtClean="0"/>
              <a:t> au </a:t>
            </a:r>
            <a:r>
              <a:rPr lang="en-US" sz="2400" dirty="0" err="1" smtClean="0"/>
              <a:t>fost</a:t>
            </a:r>
            <a:r>
              <a:rPr lang="en-US" sz="2400" dirty="0" smtClean="0"/>
              <a:t> </a:t>
            </a:r>
            <a:r>
              <a:rPr lang="en-US" sz="2400" dirty="0" err="1" smtClean="0"/>
              <a:t>testa</a:t>
            </a:r>
            <a:r>
              <a:rPr lang="en-US" sz="2400" dirty="0" err="1"/>
              <a:t>ț</a:t>
            </a:r>
            <a:r>
              <a:rPr lang="en-US" sz="2400" dirty="0" err="1" smtClean="0"/>
              <a:t>i</a:t>
            </a:r>
            <a:r>
              <a:rPr lang="en-US" sz="2400" dirty="0" smtClean="0"/>
              <a:t> individual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855" y="286603"/>
            <a:ext cx="2656633" cy="265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09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de </a:t>
            </a:r>
            <a:r>
              <a:rPr lang="en-US" dirty="0" err="1"/>
              <a:t>ob</a:t>
            </a:r>
            <a:r>
              <a:rPr lang="ro-RO" dirty="0"/>
              <a:t>ț</a:t>
            </a:r>
            <a:r>
              <a:rPr lang="en-US" dirty="0" err="1"/>
              <a:t>inere</a:t>
            </a:r>
            <a:r>
              <a:rPr lang="en-US" dirty="0"/>
              <a:t> a </a:t>
            </a:r>
            <a:r>
              <a:rPr lang="en-US" dirty="0" err="1"/>
              <a:t>secven</a:t>
            </a:r>
            <a:r>
              <a:rPr lang="ro-RO" dirty="0"/>
              <a:t>ț</a:t>
            </a:r>
            <a:r>
              <a:rPr lang="en-US" dirty="0" err="1"/>
              <a:t>elor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Char char="v"/>
            </a:pPr>
            <a:endParaRPr lang="en-US" sz="2400" dirty="0" smtClean="0"/>
          </a:p>
          <a:p>
            <a:pPr algn="ctr">
              <a:buFont typeface="Wingdings" panose="05000000000000000000" pitchFamily="2" charset="2"/>
              <a:buChar char="v"/>
            </a:pPr>
            <a:endParaRPr lang="en-US" sz="2400" dirty="0"/>
          </a:p>
          <a:p>
            <a:pPr algn="ctr">
              <a:buFont typeface="Wingdings" panose="05000000000000000000" pitchFamily="2" charset="2"/>
              <a:buChar char="v"/>
            </a:pPr>
            <a:endParaRPr lang="en-US" sz="2400" dirty="0" smtClean="0"/>
          </a:p>
          <a:p>
            <a:pPr algn="ctr">
              <a:buFont typeface="Wingdings" panose="05000000000000000000" pitchFamily="2" charset="2"/>
              <a:buChar char="v"/>
            </a:pPr>
            <a:r>
              <a:rPr lang="en-US" sz="2400" dirty="0" err="1" smtClean="0"/>
              <a:t>Metoda</a:t>
            </a:r>
            <a:r>
              <a:rPr lang="en-US" sz="2400" dirty="0" smtClean="0"/>
              <a:t> </a:t>
            </a:r>
            <a:r>
              <a:rPr lang="en-US" sz="2400" dirty="0"/>
              <a:t>3 – </a:t>
            </a:r>
            <a:r>
              <a:rPr lang="en-US" sz="2400" dirty="0" err="1"/>
              <a:t>Testare</a:t>
            </a:r>
            <a:r>
              <a:rPr lang="en-US" sz="2400" dirty="0"/>
              <a:t> </a:t>
            </a:r>
            <a:r>
              <a:rPr lang="en-US" sz="2400" dirty="0" err="1"/>
              <a:t>verbală</a:t>
            </a:r>
            <a:r>
              <a:rPr lang="en-US" sz="2400" dirty="0"/>
              <a:t> </a:t>
            </a:r>
            <a:r>
              <a:rPr lang="en-US" sz="2400" dirty="0" err="1"/>
              <a:t>pe</a:t>
            </a:r>
            <a:r>
              <a:rPr lang="en-US" sz="2400" dirty="0"/>
              <a:t> rata de 35 </a:t>
            </a:r>
            <a:r>
              <a:rPr lang="en-US" sz="2400" dirty="0" smtClean="0"/>
              <a:t>BPM</a:t>
            </a: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291" y="0"/>
            <a:ext cx="2015022" cy="268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11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de </a:t>
            </a:r>
            <a:r>
              <a:rPr lang="en-US" dirty="0" err="1"/>
              <a:t>ob</a:t>
            </a:r>
            <a:r>
              <a:rPr lang="ro-RO" dirty="0"/>
              <a:t>ț</a:t>
            </a:r>
            <a:r>
              <a:rPr lang="en-US" dirty="0" err="1"/>
              <a:t>inere</a:t>
            </a:r>
            <a:r>
              <a:rPr lang="en-US" dirty="0"/>
              <a:t> a </a:t>
            </a:r>
            <a:r>
              <a:rPr lang="en-US" dirty="0" err="1"/>
              <a:t>secven</a:t>
            </a:r>
            <a:r>
              <a:rPr lang="ro-RO" dirty="0"/>
              <a:t>ț</a:t>
            </a:r>
            <a:r>
              <a:rPr lang="en-US" dirty="0" err="1"/>
              <a:t>elor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sz="3200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sz="3200" dirty="0"/>
          </a:p>
          <a:p>
            <a:pPr algn="ctr">
              <a:buFont typeface="Wingdings" panose="05000000000000000000" pitchFamily="2" charset="2"/>
              <a:buChar char="v"/>
            </a:pPr>
            <a:endParaRPr lang="en-US" sz="2400" dirty="0" smtClean="0"/>
          </a:p>
          <a:p>
            <a:pPr algn="ctr">
              <a:buFont typeface="Wingdings" panose="05000000000000000000" pitchFamily="2" charset="2"/>
              <a:buChar char="v"/>
            </a:pPr>
            <a:r>
              <a:rPr lang="en-US" sz="2400" dirty="0" err="1" smtClean="0"/>
              <a:t>Metoda</a:t>
            </a:r>
            <a:r>
              <a:rPr lang="en-US" sz="2400" dirty="0" smtClean="0"/>
              <a:t> </a:t>
            </a:r>
            <a:r>
              <a:rPr lang="en-US" sz="2400" dirty="0"/>
              <a:t>4 – </a:t>
            </a:r>
            <a:r>
              <a:rPr lang="en-US" sz="2400" dirty="0" err="1"/>
              <a:t>Testare</a:t>
            </a:r>
            <a:r>
              <a:rPr lang="en-US" sz="2400" dirty="0"/>
              <a:t> </a:t>
            </a:r>
            <a:r>
              <a:rPr lang="en-US" sz="2400" dirty="0" err="1"/>
              <a:t>verbală</a:t>
            </a:r>
            <a:r>
              <a:rPr lang="en-US" sz="2400" dirty="0"/>
              <a:t> </a:t>
            </a:r>
            <a:r>
              <a:rPr lang="en-US" sz="2400" dirty="0" err="1"/>
              <a:t>intr</a:t>
            </a:r>
            <a:r>
              <a:rPr lang="en-US" sz="2400" dirty="0"/>
              <a:t>-o </a:t>
            </a:r>
            <a:r>
              <a:rPr lang="en-US" sz="2400" dirty="0" err="1"/>
              <a:t>limbă</a:t>
            </a:r>
            <a:r>
              <a:rPr lang="en-US" sz="2400" dirty="0"/>
              <a:t> </a:t>
            </a:r>
            <a:r>
              <a:rPr lang="en-US" sz="2400" dirty="0" err="1" smtClean="0"/>
              <a:t>straină</a:t>
            </a:r>
            <a:endParaRPr lang="en-US" sz="2400" dirty="0" smtClean="0"/>
          </a:p>
          <a:p>
            <a:pPr marL="0" indent="0">
              <a:buNone/>
            </a:pPr>
            <a:endParaRPr lang="en-US" sz="32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712" y="638756"/>
            <a:ext cx="2416859" cy="176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05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de </a:t>
            </a:r>
            <a:r>
              <a:rPr lang="en-US" dirty="0" err="1"/>
              <a:t>ob</a:t>
            </a:r>
            <a:r>
              <a:rPr lang="ro-RO" dirty="0"/>
              <a:t>ț</a:t>
            </a:r>
            <a:r>
              <a:rPr lang="en-US" dirty="0" err="1"/>
              <a:t>inere</a:t>
            </a:r>
            <a:r>
              <a:rPr lang="en-US" dirty="0"/>
              <a:t> a </a:t>
            </a:r>
            <a:r>
              <a:rPr lang="en-US" dirty="0" err="1"/>
              <a:t>secven</a:t>
            </a:r>
            <a:r>
              <a:rPr lang="ro-RO" dirty="0"/>
              <a:t>ț</a:t>
            </a:r>
            <a:r>
              <a:rPr lang="en-US" dirty="0" err="1"/>
              <a:t>elor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 err="1" smtClean="0"/>
              <a:t>Metoda</a:t>
            </a:r>
            <a:r>
              <a:rPr lang="en-US" sz="3200" dirty="0" smtClean="0"/>
              <a:t> </a:t>
            </a:r>
            <a:r>
              <a:rPr lang="en-US" sz="3200" dirty="0"/>
              <a:t>5 – </a:t>
            </a:r>
            <a:r>
              <a:rPr lang="en-US" sz="3200" dirty="0" err="1"/>
              <a:t>Testare</a:t>
            </a:r>
            <a:r>
              <a:rPr lang="en-US" sz="3200" dirty="0"/>
              <a:t> </a:t>
            </a:r>
            <a:r>
              <a:rPr lang="en-US" sz="3200" dirty="0" err="1"/>
              <a:t>în</a:t>
            </a:r>
            <a:r>
              <a:rPr lang="en-US" sz="3200" dirty="0"/>
              <a:t> </a:t>
            </a:r>
            <a:r>
              <a:rPr lang="en-US" sz="3200" dirty="0" err="1" smtClean="0"/>
              <a:t>scris</a:t>
            </a:r>
            <a:endParaRPr lang="en-US" sz="3200" dirty="0" smtClean="0"/>
          </a:p>
          <a:p>
            <a:pPr lvl="2">
              <a:buFont typeface="Wingdings" panose="05000000000000000000" pitchFamily="2" charset="2"/>
              <a:buChar char="v"/>
            </a:pPr>
            <a:endParaRPr lang="en-US" sz="2400" dirty="0" smtClean="0"/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400" dirty="0" err="1" smtClean="0"/>
              <a:t>Subiecții</a:t>
            </a:r>
            <a:r>
              <a:rPr lang="en-US" sz="2400" dirty="0" smtClean="0"/>
              <a:t> </a:t>
            </a:r>
            <a:r>
              <a:rPr lang="en-US" sz="2400" dirty="0"/>
              <a:t>au </a:t>
            </a:r>
            <a:r>
              <a:rPr lang="en-US" sz="2400" dirty="0" err="1"/>
              <a:t>fost</a:t>
            </a:r>
            <a:r>
              <a:rPr lang="en-US" sz="2400" dirty="0"/>
              <a:t> </a:t>
            </a:r>
            <a:r>
              <a:rPr lang="en-US" sz="2400" dirty="0" err="1"/>
              <a:t>rugați</a:t>
            </a:r>
            <a:r>
              <a:rPr lang="en-US" sz="2400" dirty="0"/>
              <a:t> </a:t>
            </a:r>
            <a:r>
              <a:rPr lang="en-US" sz="2400" dirty="0" err="1"/>
              <a:t>să</a:t>
            </a:r>
            <a:r>
              <a:rPr lang="en-US" sz="2400" dirty="0"/>
              <a:t> </a:t>
            </a:r>
            <a:r>
              <a:rPr lang="en-US" sz="2400" dirty="0" err="1"/>
              <a:t>completeze</a:t>
            </a:r>
            <a:r>
              <a:rPr lang="en-US" sz="2400" dirty="0"/>
              <a:t> o </a:t>
            </a:r>
            <a:r>
              <a:rPr lang="en-US" sz="2400" dirty="0" err="1"/>
              <a:t>matrice</a:t>
            </a:r>
            <a:r>
              <a:rPr lang="en-US" sz="2400" dirty="0"/>
              <a:t> de 10x10 cu </a:t>
            </a:r>
            <a:r>
              <a:rPr lang="en-US" sz="2400" dirty="0" err="1"/>
              <a:t>numere</a:t>
            </a:r>
            <a:r>
              <a:rPr lang="en-US" sz="2400" dirty="0"/>
              <a:t> din </a:t>
            </a:r>
            <a:r>
              <a:rPr lang="en-US" sz="2400" dirty="0" err="1"/>
              <a:t>intervalul</a:t>
            </a:r>
            <a:r>
              <a:rPr lang="en-US" sz="2400" dirty="0"/>
              <a:t> </a:t>
            </a:r>
            <a:r>
              <a:rPr lang="en-US" sz="2400" dirty="0" smtClean="0"/>
              <a:t>1-10</a:t>
            </a:r>
            <a:endParaRPr lang="en-US" sz="2400" dirty="0" smtClean="0"/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400" dirty="0" smtClean="0"/>
              <a:t>La </a:t>
            </a:r>
            <a:r>
              <a:rPr lang="en-US" sz="2400" dirty="0" err="1"/>
              <a:t>acest</a:t>
            </a:r>
            <a:r>
              <a:rPr lang="en-US" sz="2400" dirty="0"/>
              <a:t> </a:t>
            </a:r>
            <a:r>
              <a:rPr lang="en-US" sz="2400" dirty="0" err="1"/>
              <a:t>studiu</a:t>
            </a:r>
            <a:r>
              <a:rPr lang="en-US" sz="2400" dirty="0"/>
              <a:t> au </a:t>
            </a:r>
            <a:r>
              <a:rPr lang="en-US" sz="2400" dirty="0" err="1"/>
              <a:t>participat</a:t>
            </a:r>
            <a:r>
              <a:rPr lang="en-US" sz="2400" dirty="0"/>
              <a:t> 92 de </a:t>
            </a:r>
            <a:r>
              <a:rPr lang="en-US" sz="2400" dirty="0" err="1"/>
              <a:t>subiecți</a:t>
            </a:r>
            <a:r>
              <a:rPr lang="en-US" sz="2400" dirty="0"/>
              <a:t> </a:t>
            </a:r>
            <a:r>
              <a:rPr lang="en-US" sz="2400" dirty="0" err="1"/>
              <a:t>atât</a:t>
            </a:r>
            <a:r>
              <a:rPr lang="en-US" sz="2400" dirty="0"/>
              <a:t> </a:t>
            </a:r>
            <a:r>
              <a:rPr lang="en-US" sz="2400" dirty="0" err="1"/>
              <a:t>bărbați</a:t>
            </a:r>
            <a:r>
              <a:rPr lang="en-US" sz="2400" dirty="0"/>
              <a:t> </a:t>
            </a:r>
            <a:r>
              <a:rPr lang="en-US" sz="2400" dirty="0" err="1"/>
              <a:t>cât</a:t>
            </a:r>
            <a:r>
              <a:rPr lang="en-US" sz="2400" dirty="0"/>
              <a:t> </a:t>
            </a:r>
            <a:r>
              <a:rPr lang="en-US" sz="2400" dirty="0" err="1"/>
              <a:t>și</a:t>
            </a:r>
            <a:r>
              <a:rPr lang="en-US" sz="2400" dirty="0"/>
              <a:t> </a:t>
            </a:r>
            <a:r>
              <a:rPr lang="en-US" sz="2400" dirty="0" err="1" smtClean="0"/>
              <a:t>femei</a:t>
            </a:r>
            <a:r>
              <a:rPr lang="en-US" sz="2400" dirty="0" smtClean="0"/>
              <a:t> </a:t>
            </a:r>
            <a:endParaRPr lang="en-US" sz="2400" dirty="0" smtClean="0"/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400" dirty="0" err="1" smtClean="0"/>
              <a:t>Mostrele</a:t>
            </a:r>
            <a:r>
              <a:rPr lang="en-US" sz="2400" dirty="0" smtClean="0"/>
              <a:t> </a:t>
            </a:r>
            <a:r>
              <a:rPr lang="en-US" sz="2400" dirty="0"/>
              <a:t>care nu au </a:t>
            </a:r>
            <a:r>
              <a:rPr lang="en-US" sz="2400" dirty="0" err="1"/>
              <a:t>respectat</a:t>
            </a:r>
            <a:r>
              <a:rPr lang="en-US" sz="2400" dirty="0"/>
              <a:t> </a:t>
            </a:r>
            <a:r>
              <a:rPr lang="en-US" sz="2400" dirty="0" err="1"/>
              <a:t>cerințele</a:t>
            </a:r>
            <a:r>
              <a:rPr lang="en-US" sz="2400" dirty="0"/>
              <a:t> au </a:t>
            </a:r>
            <a:r>
              <a:rPr lang="en-US" sz="2400" dirty="0" err="1"/>
              <a:t>fost</a:t>
            </a:r>
            <a:r>
              <a:rPr lang="en-US" sz="2400" dirty="0"/>
              <a:t> </a:t>
            </a:r>
            <a:r>
              <a:rPr lang="en-US" sz="2400" dirty="0" err="1"/>
              <a:t>excluse</a:t>
            </a:r>
            <a:r>
              <a:rPr lang="en-US" sz="2400" dirty="0"/>
              <a:t> de la  </a:t>
            </a:r>
            <a:r>
              <a:rPr lang="en-US" sz="2400" dirty="0" err="1" smtClean="0"/>
              <a:t>verificare</a:t>
            </a:r>
            <a:r>
              <a:rPr lang="en-US" sz="2400" dirty="0" smtClean="0"/>
              <a:t>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400" dirty="0" err="1" smtClean="0"/>
              <a:t>Toți</a:t>
            </a:r>
            <a:r>
              <a:rPr lang="en-US" sz="2400" dirty="0" smtClean="0"/>
              <a:t> </a:t>
            </a:r>
            <a:r>
              <a:rPr lang="en-US" sz="2400" dirty="0" err="1"/>
              <a:t>participanții</a:t>
            </a:r>
            <a:r>
              <a:rPr lang="en-US" sz="2400" dirty="0"/>
              <a:t> au </a:t>
            </a:r>
            <a:r>
              <a:rPr lang="en-US" sz="2400" dirty="0" err="1"/>
              <a:t>fost</a:t>
            </a:r>
            <a:r>
              <a:rPr lang="en-US" sz="2400" dirty="0"/>
              <a:t> </a:t>
            </a:r>
            <a:r>
              <a:rPr lang="en-US" sz="2400" dirty="0" err="1"/>
              <a:t>testați</a:t>
            </a:r>
            <a:r>
              <a:rPr lang="en-US" sz="2400" dirty="0"/>
              <a:t> </a:t>
            </a:r>
            <a:r>
              <a:rPr lang="en-US" sz="2400" dirty="0" err="1" smtClean="0"/>
              <a:t>simultan</a:t>
            </a:r>
            <a:r>
              <a:rPr lang="en-US" sz="2400" dirty="0" smtClean="0"/>
              <a:t> </a:t>
            </a:r>
            <a:endParaRPr lang="en-US" sz="24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542" y="452536"/>
            <a:ext cx="1533144" cy="223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84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Introducere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>
              <a:buFont typeface="Wingdings" panose="05000000000000000000" pitchFamily="2" charset="2"/>
              <a:buChar char="v"/>
            </a:pPr>
            <a:endParaRPr lang="en-US" sz="1600" dirty="0" smtClean="0"/>
          </a:p>
          <a:p>
            <a:pPr marL="384048" lvl="2" indent="0">
              <a:lnSpc>
                <a:spcPct val="150000"/>
              </a:lnSpc>
              <a:buNone/>
            </a:pPr>
            <a:endParaRPr lang="en-US" sz="16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err="1" smtClean="0"/>
              <a:t>Aleatorismul</a:t>
            </a:r>
            <a:r>
              <a:rPr lang="en-US" sz="2400" dirty="0" smtClean="0"/>
              <a:t>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/>
              <a:t>f</a:t>
            </a:r>
            <a:r>
              <a:rPr lang="en-US" sz="2400" dirty="0" err="1" smtClean="0"/>
              <a:t>olosit</a:t>
            </a:r>
            <a:r>
              <a:rPr lang="en-US" sz="2400" dirty="0" smtClean="0"/>
              <a:t> </a:t>
            </a:r>
            <a:r>
              <a:rPr lang="en-US" sz="2400" dirty="0" err="1"/>
              <a:t>în</a:t>
            </a:r>
            <a:r>
              <a:rPr lang="en-US" sz="2400" dirty="0"/>
              <a:t> diverse </a:t>
            </a:r>
            <a:r>
              <a:rPr lang="en-US" sz="2400" dirty="0" err="1"/>
              <a:t>domenii</a:t>
            </a:r>
            <a:r>
              <a:rPr lang="en-US" sz="2400" dirty="0"/>
              <a:t>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err="1"/>
              <a:t>Utilizarea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diagnosticarea</a:t>
            </a:r>
            <a:r>
              <a:rPr lang="en-US" sz="2400" dirty="0"/>
              <a:t> </a:t>
            </a:r>
            <a:r>
              <a:rPr lang="en-US" sz="2400" dirty="0" err="1"/>
              <a:t>pacienților</a:t>
            </a:r>
            <a:r>
              <a:rPr lang="en-US" sz="2400" dirty="0"/>
              <a:t> cu </a:t>
            </a:r>
            <a:r>
              <a:rPr lang="en-US" sz="2400" dirty="0" err="1"/>
              <a:t>probleme</a:t>
            </a:r>
            <a:r>
              <a:rPr lang="en-US" sz="2400" dirty="0"/>
              <a:t> </a:t>
            </a:r>
            <a:r>
              <a:rPr lang="en-US" sz="2400" dirty="0" err="1"/>
              <a:t>mentale</a:t>
            </a:r>
            <a:r>
              <a:rPr lang="en-US" sz="2400" dirty="0"/>
              <a:t>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err="1"/>
              <a:t>Identificărea</a:t>
            </a:r>
            <a:r>
              <a:rPr lang="en-US" sz="2400" dirty="0"/>
              <a:t> </a:t>
            </a:r>
            <a:r>
              <a:rPr lang="en-US" sz="2400" dirty="0" err="1"/>
              <a:t>unei</a:t>
            </a:r>
            <a:r>
              <a:rPr lang="en-US" sz="2400" dirty="0"/>
              <a:t> </a:t>
            </a:r>
            <a:r>
              <a:rPr lang="en-US" sz="2400" dirty="0" err="1"/>
              <a:t>persoane</a:t>
            </a:r>
            <a:r>
              <a:rPr lang="en-US" sz="2400" dirty="0"/>
              <a:t> </a:t>
            </a:r>
            <a:r>
              <a:rPr lang="en-US" sz="2400" dirty="0" err="1"/>
              <a:t>pe</a:t>
            </a:r>
            <a:r>
              <a:rPr lang="en-US" sz="2400" dirty="0"/>
              <a:t> </a:t>
            </a:r>
            <a:r>
              <a:rPr lang="en-US" sz="2400" dirty="0" err="1"/>
              <a:t>baza</a:t>
            </a:r>
            <a:r>
              <a:rPr lang="en-US" sz="2400" dirty="0"/>
              <a:t> </a:t>
            </a:r>
            <a:r>
              <a:rPr lang="en-US" sz="2400" dirty="0" err="1"/>
              <a:t>unui</a:t>
            </a:r>
            <a:r>
              <a:rPr lang="en-US" sz="2400" dirty="0"/>
              <a:t> </a:t>
            </a:r>
            <a:r>
              <a:rPr lang="en-US" sz="2400" dirty="0" err="1"/>
              <a:t>tipar</a:t>
            </a:r>
            <a:r>
              <a:rPr lang="en-US" sz="2400" dirty="0"/>
              <a:t> </a:t>
            </a:r>
            <a:r>
              <a:rPr lang="en-US" sz="2400" dirty="0" err="1"/>
              <a:t>întâlnit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secvența</a:t>
            </a:r>
            <a:r>
              <a:rPr lang="en-US" sz="2400" dirty="0"/>
              <a:t> de </a:t>
            </a:r>
            <a:r>
              <a:rPr lang="en-US" sz="2400" dirty="0" err="1"/>
              <a:t>numere</a:t>
            </a:r>
            <a:r>
              <a:rPr lang="en-US" sz="2400" dirty="0"/>
              <a:t> </a:t>
            </a:r>
            <a:r>
              <a:rPr lang="en-US" sz="2400" dirty="0" err="1"/>
              <a:t>aleatoare</a:t>
            </a:r>
            <a:r>
              <a:rPr lang="en-US" sz="2400" dirty="0"/>
              <a:t> generate de </a:t>
            </a:r>
            <a:r>
              <a:rPr lang="en-US" sz="2400" dirty="0" err="1" smtClean="0"/>
              <a:t>aceasta</a:t>
            </a:r>
            <a:r>
              <a:rPr lang="en-US" sz="2400" dirty="0" smtClean="0"/>
              <a:t> </a:t>
            </a:r>
            <a:endParaRPr lang="en-US" sz="24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773" y="0"/>
            <a:ext cx="2599938" cy="259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10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Rezultate</a:t>
            </a:r>
            <a:r>
              <a:rPr lang="en-US" dirty="0" smtClean="0"/>
              <a:t> </a:t>
            </a:r>
            <a:r>
              <a:rPr lang="en-US" dirty="0" err="1" smtClean="0"/>
              <a:t>obtinute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cadrul</a:t>
            </a:r>
            <a:r>
              <a:rPr lang="en-US" sz="2400" dirty="0"/>
              <a:t> </a:t>
            </a:r>
            <a:r>
              <a:rPr lang="en-US" sz="2400" dirty="0" err="1"/>
              <a:t>experimentului</a:t>
            </a:r>
            <a:r>
              <a:rPr lang="en-US" sz="2400" dirty="0"/>
              <a:t> au </a:t>
            </a:r>
            <a:r>
              <a:rPr lang="en-US" sz="2400" dirty="0" err="1"/>
              <a:t>luat</a:t>
            </a:r>
            <a:r>
              <a:rPr lang="en-US" sz="2400" dirty="0"/>
              <a:t> parte 192 de </a:t>
            </a:r>
            <a:r>
              <a:rPr lang="en-US" sz="2400" dirty="0" err="1" smtClean="0"/>
              <a:t>persoane</a:t>
            </a:r>
            <a:r>
              <a:rPr lang="en-US" sz="2400" dirty="0" smtClean="0"/>
              <a:t> </a:t>
            </a:r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Au </a:t>
            </a:r>
            <a:r>
              <a:rPr lang="en-US" sz="2400" dirty="0" err="1"/>
              <a:t>fost</a:t>
            </a:r>
            <a:r>
              <a:rPr lang="en-US" sz="2400" dirty="0"/>
              <a:t> generate 345 de </a:t>
            </a:r>
            <a:r>
              <a:rPr lang="en-US" sz="2400" dirty="0" err="1"/>
              <a:t>secvențe</a:t>
            </a:r>
            <a:r>
              <a:rPr lang="en-US" sz="2400" dirty="0"/>
              <a:t> de </a:t>
            </a:r>
            <a:r>
              <a:rPr lang="en-US" sz="2400" dirty="0" err="1"/>
              <a:t>numere</a:t>
            </a:r>
            <a:r>
              <a:rPr lang="en-US" sz="2400" dirty="0"/>
              <a:t> </a:t>
            </a:r>
            <a:r>
              <a:rPr lang="en-US" sz="2400" dirty="0" err="1"/>
              <a:t>aleatoare</a:t>
            </a:r>
            <a:r>
              <a:rPr lang="en-US" sz="2400" dirty="0"/>
              <a:t> </a:t>
            </a:r>
            <a:endParaRPr lang="en-US" dirty="0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005" y="286603"/>
            <a:ext cx="1971675" cy="2314575"/>
          </a:xfrm>
          <a:prstGeom prst="rect">
            <a:avLst/>
          </a:prstGeom>
        </p:spPr>
      </p:pic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2620810541"/>
              </p:ext>
            </p:extLst>
          </p:nvPr>
        </p:nvGraphicFramePr>
        <p:xfrm>
          <a:off x="2674551" y="2754411"/>
          <a:ext cx="5134919" cy="3185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8267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Statistici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6035637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755" y="394972"/>
            <a:ext cx="2045925" cy="204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0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Concluzii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 err="1"/>
              <a:t>Există</a:t>
            </a:r>
            <a:r>
              <a:rPr lang="en-US" sz="2400" dirty="0"/>
              <a:t> o </a:t>
            </a:r>
            <a:r>
              <a:rPr lang="en-US" sz="2400" dirty="0" err="1"/>
              <a:t>mai</a:t>
            </a:r>
            <a:r>
              <a:rPr lang="en-US" sz="2400" dirty="0"/>
              <a:t> mare </a:t>
            </a:r>
            <a:r>
              <a:rPr lang="en-US" sz="2400" dirty="0" err="1"/>
              <a:t>dificultate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a </a:t>
            </a:r>
            <a:r>
              <a:rPr lang="en-US" sz="2400" dirty="0" err="1"/>
              <a:t>distribui</a:t>
            </a:r>
            <a:r>
              <a:rPr lang="en-US" sz="2400" dirty="0"/>
              <a:t> </a:t>
            </a:r>
            <a:r>
              <a:rPr lang="en-US" sz="2400" dirty="0" err="1"/>
              <a:t>corect</a:t>
            </a:r>
            <a:r>
              <a:rPr lang="en-US" sz="2400" dirty="0"/>
              <a:t> </a:t>
            </a:r>
            <a:r>
              <a:rPr lang="en-US" sz="2400" dirty="0" err="1"/>
              <a:t>numerele</a:t>
            </a:r>
            <a:r>
              <a:rPr lang="en-US" sz="2400" dirty="0"/>
              <a:t> din </a:t>
            </a:r>
            <a:r>
              <a:rPr lang="en-US" sz="2400" dirty="0" err="1"/>
              <a:t>domeniu</a:t>
            </a:r>
            <a:r>
              <a:rPr lang="en-US" sz="2400" dirty="0"/>
              <a:t> </a:t>
            </a:r>
            <a:r>
              <a:rPr lang="en-US" sz="2400" dirty="0" err="1"/>
              <a:t>aferent</a:t>
            </a:r>
            <a:r>
              <a:rPr lang="en-US" sz="2400" dirty="0"/>
              <a:t> </a:t>
            </a:r>
            <a:r>
              <a:rPr lang="en-US" sz="2400" dirty="0" err="1"/>
              <a:t>metodei</a:t>
            </a:r>
            <a:r>
              <a:rPr lang="en-US" sz="2400" dirty="0"/>
              <a:t>, </a:t>
            </a:r>
            <a:r>
              <a:rPr lang="en-US" sz="2400" dirty="0" err="1"/>
              <a:t>dacă</a:t>
            </a:r>
            <a:r>
              <a:rPr lang="en-US" sz="2400" dirty="0"/>
              <a:t> </a:t>
            </a:r>
            <a:r>
              <a:rPr lang="en-US" sz="2400" dirty="0" err="1"/>
              <a:t>secvența</a:t>
            </a:r>
            <a:r>
              <a:rPr lang="en-US" sz="2400" dirty="0"/>
              <a:t> nu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 smtClean="0"/>
              <a:t>vizibilă</a:t>
            </a:r>
            <a:r>
              <a:rPr lang="en-US" sz="2400" dirty="0" smtClean="0"/>
              <a:t> </a:t>
            </a:r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err="1"/>
              <a:t>Memoria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un </a:t>
            </a:r>
            <a:r>
              <a:rPr lang="en-US" sz="2400" dirty="0" err="1"/>
              <a:t>proces</a:t>
            </a:r>
            <a:r>
              <a:rPr lang="en-US" sz="2400" dirty="0"/>
              <a:t> important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sarcina</a:t>
            </a:r>
            <a:r>
              <a:rPr lang="en-US" sz="2400" dirty="0"/>
              <a:t> de </a:t>
            </a:r>
            <a:r>
              <a:rPr lang="en-US" sz="2400" dirty="0" err="1"/>
              <a:t>generare</a:t>
            </a:r>
            <a:r>
              <a:rPr lang="en-US" sz="2400" dirty="0"/>
              <a:t> a </a:t>
            </a:r>
            <a:r>
              <a:rPr lang="en-US" sz="2400" dirty="0" err="1"/>
              <a:t>numerelor</a:t>
            </a:r>
            <a:r>
              <a:rPr lang="en-US" sz="2400" dirty="0"/>
              <a:t> </a:t>
            </a:r>
            <a:r>
              <a:rPr lang="en-US" sz="2400" dirty="0" err="1"/>
              <a:t>aleatoare</a:t>
            </a:r>
            <a:r>
              <a:rPr lang="en-US" sz="2400" dirty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err="1"/>
              <a:t>Metoda</a:t>
            </a:r>
            <a:r>
              <a:rPr lang="en-US" sz="2400" dirty="0"/>
              <a:t> cu </a:t>
            </a:r>
            <a:r>
              <a:rPr lang="en-US" sz="2400" dirty="0" err="1"/>
              <a:t>rată</a:t>
            </a:r>
            <a:r>
              <a:rPr lang="en-US" sz="2400" dirty="0"/>
              <a:t> de </a:t>
            </a:r>
            <a:r>
              <a:rPr lang="en-US" sz="2400" dirty="0" smtClean="0"/>
              <a:t>un </a:t>
            </a:r>
            <a:r>
              <a:rPr lang="en-US" sz="2400" dirty="0" err="1" smtClean="0"/>
              <a:t>num</a:t>
            </a:r>
            <a:r>
              <a:rPr lang="en-US" sz="2400" dirty="0" err="1"/>
              <a:t>ă</a:t>
            </a:r>
            <a:r>
              <a:rPr lang="en-US" sz="2400" dirty="0" err="1" smtClean="0"/>
              <a:t>r</a:t>
            </a:r>
            <a:r>
              <a:rPr lang="en-US" sz="2400" dirty="0" smtClean="0"/>
              <a:t> la 2 </a:t>
            </a:r>
            <a:r>
              <a:rPr lang="en-US" sz="2400" dirty="0" err="1" smtClean="0"/>
              <a:t>secunde</a:t>
            </a:r>
            <a:r>
              <a:rPr lang="en-US" sz="2400" dirty="0" smtClean="0"/>
              <a:t> a </a:t>
            </a:r>
            <a:r>
              <a:rPr lang="en-US" sz="2400" dirty="0" err="1"/>
              <a:t>produs</a:t>
            </a:r>
            <a:r>
              <a:rPr lang="en-US" sz="2400" dirty="0"/>
              <a:t> </a:t>
            </a:r>
            <a:r>
              <a:rPr lang="en-US" sz="2400" dirty="0" err="1"/>
              <a:t>rezultate</a:t>
            </a:r>
            <a:r>
              <a:rPr lang="en-US" sz="2400" dirty="0"/>
              <a:t> </a:t>
            </a:r>
            <a:r>
              <a:rPr lang="en-US" sz="2400" dirty="0" err="1"/>
              <a:t>mai</a:t>
            </a:r>
            <a:r>
              <a:rPr lang="en-US" sz="2400" dirty="0"/>
              <a:t> </a:t>
            </a:r>
            <a:r>
              <a:rPr lang="en-US" sz="2400" dirty="0" err="1"/>
              <a:t>aleatoare</a:t>
            </a:r>
            <a:r>
              <a:rPr lang="en-US" sz="2400" dirty="0"/>
              <a:t> </a:t>
            </a:r>
            <a:r>
              <a:rPr lang="en-US" sz="2400" dirty="0" err="1"/>
              <a:t>decât</a:t>
            </a:r>
            <a:r>
              <a:rPr lang="en-US" sz="2400" dirty="0"/>
              <a:t> </a:t>
            </a:r>
            <a:r>
              <a:rPr lang="en-US" sz="2400" dirty="0" err="1"/>
              <a:t>metoda</a:t>
            </a:r>
            <a:r>
              <a:rPr lang="en-US" sz="2400" dirty="0"/>
              <a:t> </a:t>
            </a:r>
            <a:r>
              <a:rPr lang="en-US" sz="2400" dirty="0" smtClean="0"/>
              <a:t>cu 1 </a:t>
            </a:r>
            <a:r>
              <a:rPr lang="en-US" sz="2400" dirty="0" err="1" smtClean="0"/>
              <a:t>num</a:t>
            </a:r>
            <a:r>
              <a:rPr lang="en-US" sz="2400" dirty="0" err="1"/>
              <a:t>ă</a:t>
            </a:r>
            <a:r>
              <a:rPr lang="en-US" sz="2400" dirty="0" err="1" smtClean="0"/>
              <a:t>r</a:t>
            </a:r>
            <a:r>
              <a:rPr lang="en-US" sz="2400" dirty="0" smtClean="0"/>
              <a:t> </a:t>
            </a:r>
            <a:r>
              <a:rPr lang="en-US" sz="2400" dirty="0" err="1" smtClean="0"/>
              <a:t>pe</a:t>
            </a:r>
            <a:r>
              <a:rPr lang="en-US" sz="2400" dirty="0" smtClean="0"/>
              <a:t> </a:t>
            </a:r>
            <a:r>
              <a:rPr lang="en-US" sz="2400" dirty="0" err="1" smtClean="0"/>
              <a:t>secundă</a:t>
            </a:r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err="1"/>
              <a:t>Generarea</a:t>
            </a:r>
            <a:r>
              <a:rPr lang="en-US" sz="2400" dirty="0"/>
              <a:t> de </a:t>
            </a:r>
            <a:r>
              <a:rPr lang="en-US" sz="2400" dirty="0" err="1"/>
              <a:t>numere</a:t>
            </a:r>
            <a:r>
              <a:rPr lang="en-US" sz="2400" dirty="0"/>
              <a:t> </a:t>
            </a:r>
            <a:r>
              <a:rPr lang="en-US" sz="2400" dirty="0" err="1"/>
              <a:t>aleatoare</a:t>
            </a:r>
            <a:r>
              <a:rPr lang="en-US" sz="2400" dirty="0"/>
              <a:t> </a:t>
            </a:r>
            <a:r>
              <a:rPr lang="en-US" sz="2400" dirty="0" err="1"/>
              <a:t>într</a:t>
            </a:r>
            <a:r>
              <a:rPr lang="en-US" sz="2400" dirty="0"/>
              <a:t>-o </a:t>
            </a:r>
            <a:r>
              <a:rPr lang="en-US" sz="2400" dirty="0" err="1"/>
              <a:t>limbă</a:t>
            </a:r>
            <a:r>
              <a:rPr lang="en-US" sz="2400" dirty="0"/>
              <a:t> </a:t>
            </a:r>
            <a:r>
              <a:rPr lang="en-US" sz="2400" dirty="0" err="1"/>
              <a:t>străină</a:t>
            </a:r>
            <a:r>
              <a:rPr lang="en-US" sz="2400" dirty="0"/>
              <a:t> </a:t>
            </a:r>
            <a:r>
              <a:rPr lang="en-US" sz="2400" dirty="0" err="1"/>
              <a:t>pune</a:t>
            </a:r>
            <a:r>
              <a:rPr lang="en-US" sz="2400" dirty="0"/>
              <a:t> </a:t>
            </a:r>
            <a:r>
              <a:rPr lang="en-US" sz="2400" dirty="0" err="1"/>
              <a:t>mai</a:t>
            </a:r>
            <a:r>
              <a:rPr lang="en-US" sz="2400" dirty="0"/>
              <a:t> </a:t>
            </a:r>
            <a:r>
              <a:rPr lang="en-US" sz="2400" dirty="0" err="1"/>
              <a:t>multe</a:t>
            </a:r>
            <a:r>
              <a:rPr lang="en-US" sz="2400" dirty="0"/>
              <a:t> </a:t>
            </a:r>
            <a:r>
              <a:rPr lang="en-US" sz="2400" dirty="0" err="1"/>
              <a:t>dificultăti</a:t>
            </a:r>
            <a:r>
              <a:rPr lang="en-US" sz="2400" dirty="0"/>
              <a:t> </a:t>
            </a:r>
            <a:r>
              <a:rPr lang="en-US" sz="2400" dirty="0" err="1"/>
              <a:t>subiecților</a:t>
            </a:r>
            <a:r>
              <a:rPr lang="en-US" sz="2400" dirty="0"/>
              <a:t> </a:t>
            </a:r>
            <a:r>
              <a:rPr lang="en-US" sz="2400" dirty="0" err="1"/>
              <a:t>decât</a:t>
            </a:r>
            <a:r>
              <a:rPr lang="en-US" sz="2400" dirty="0"/>
              <a:t> </a:t>
            </a:r>
            <a:r>
              <a:rPr lang="en-US" sz="2400" dirty="0" err="1"/>
              <a:t>generarea</a:t>
            </a:r>
            <a:r>
              <a:rPr lang="en-US" sz="2400" dirty="0"/>
              <a:t> de </a:t>
            </a:r>
            <a:r>
              <a:rPr lang="en-US" sz="2400" dirty="0" err="1"/>
              <a:t>numere</a:t>
            </a:r>
            <a:r>
              <a:rPr lang="en-US" sz="2400" dirty="0"/>
              <a:t> </a:t>
            </a:r>
            <a:r>
              <a:rPr lang="en-US" sz="2400" dirty="0" err="1"/>
              <a:t>aleatoare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limba</a:t>
            </a:r>
            <a:r>
              <a:rPr lang="en-US" sz="2400" dirty="0"/>
              <a:t> </a:t>
            </a:r>
            <a:r>
              <a:rPr lang="en-US" sz="2400" dirty="0" err="1" smtClean="0"/>
              <a:t>maternă</a:t>
            </a:r>
            <a:r>
              <a:rPr lang="en-US" sz="2400" dirty="0" smtClean="0"/>
              <a:t> </a:t>
            </a:r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err="1"/>
              <a:t>Metoda</a:t>
            </a:r>
            <a:r>
              <a:rPr lang="en-US" sz="2400" dirty="0"/>
              <a:t> de </a:t>
            </a:r>
            <a:r>
              <a:rPr lang="en-US" sz="2400" dirty="0" err="1"/>
              <a:t>generare</a:t>
            </a:r>
            <a:r>
              <a:rPr lang="en-US" sz="2400" dirty="0"/>
              <a:t> a </a:t>
            </a:r>
            <a:r>
              <a:rPr lang="en-US" sz="2400" dirty="0" err="1"/>
              <a:t>numerelor</a:t>
            </a:r>
            <a:r>
              <a:rPr lang="en-US" sz="2400" dirty="0"/>
              <a:t> </a:t>
            </a:r>
            <a:r>
              <a:rPr lang="en-US" sz="2400" dirty="0" err="1"/>
              <a:t>aleatoare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scris</a:t>
            </a:r>
            <a:r>
              <a:rPr lang="en-US" sz="2400" dirty="0"/>
              <a:t> are un </a:t>
            </a:r>
            <a:r>
              <a:rPr lang="en-US" sz="2400" dirty="0" err="1"/>
              <a:t>rezultat</a:t>
            </a:r>
            <a:r>
              <a:rPr lang="en-US" sz="2400" dirty="0"/>
              <a:t> </a:t>
            </a:r>
            <a:r>
              <a:rPr lang="en-US" sz="2400" dirty="0" err="1"/>
              <a:t>mult</a:t>
            </a:r>
            <a:r>
              <a:rPr lang="en-US" sz="2400" dirty="0"/>
              <a:t> </a:t>
            </a:r>
            <a:r>
              <a:rPr lang="en-US" sz="2400" dirty="0" err="1"/>
              <a:t>mai</a:t>
            </a:r>
            <a:r>
              <a:rPr lang="en-US" sz="2400" dirty="0"/>
              <a:t> slab </a:t>
            </a:r>
            <a:r>
              <a:rPr lang="en-US" sz="2400" dirty="0" err="1"/>
              <a:t>decât</a:t>
            </a:r>
            <a:r>
              <a:rPr lang="en-US" sz="2400" dirty="0"/>
              <a:t> o </a:t>
            </a:r>
            <a:r>
              <a:rPr lang="en-US" sz="2400" dirty="0" err="1"/>
              <a:t>metodă</a:t>
            </a:r>
            <a:r>
              <a:rPr lang="en-US" sz="2400" dirty="0"/>
              <a:t> care </a:t>
            </a:r>
            <a:r>
              <a:rPr lang="en-US" sz="2400" dirty="0" err="1"/>
              <a:t>ascunde</a:t>
            </a:r>
            <a:r>
              <a:rPr lang="en-US" sz="2400" dirty="0"/>
              <a:t> o parte din </a:t>
            </a:r>
            <a:r>
              <a:rPr lang="en-US" sz="2400" dirty="0" err="1" smtClean="0"/>
              <a:t>secven</a:t>
            </a:r>
            <a:r>
              <a:rPr lang="en-US" sz="2400" dirty="0" err="1"/>
              <a:t>ț</a:t>
            </a:r>
            <a:r>
              <a:rPr lang="en-US" sz="2400" dirty="0" err="1" smtClean="0"/>
              <a:t>ă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844" y="0"/>
            <a:ext cx="2396109" cy="173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30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272" y="286602"/>
            <a:ext cx="10058400" cy="1450757"/>
          </a:xfrm>
        </p:spPr>
        <p:txBody>
          <a:bodyPr/>
          <a:lstStyle/>
          <a:p>
            <a:r>
              <a:rPr lang="en-US" dirty="0" smtClean="0"/>
              <a:t>	</a:t>
            </a:r>
            <a:r>
              <a:rPr lang="en-US" dirty="0" err="1" smtClean="0"/>
              <a:t>Vă</a:t>
            </a:r>
            <a:r>
              <a:rPr lang="en-US" dirty="0" smtClean="0"/>
              <a:t> </a:t>
            </a:r>
            <a:r>
              <a:rPr lang="en-US" dirty="0" err="1"/>
              <a:t>mulțumesc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575" y="286602"/>
            <a:ext cx="2966097" cy="296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16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Motivația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err="1"/>
              <a:t>Aleatorismul</a:t>
            </a:r>
            <a:r>
              <a:rPr lang="en-US" sz="2400" dirty="0"/>
              <a:t> ne </a:t>
            </a:r>
            <a:r>
              <a:rPr lang="en-US" sz="2400" dirty="0" err="1"/>
              <a:t>inconjoară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viața</a:t>
            </a:r>
            <a:r>
              <a:rPr lang="en-US" sz="2400" dirty="0"/>
              <a:t> de </a:t>
            </a:r>
            <a:r>
              <a:rPr lang="en-US" sz="2400" dirty="0" err="1"/>
              <a:t>zi</a:t>
            </a:r>
            <a:r>
              <a:rPr lang="en-US" sz="2400" dirty="0"/>
              <a:t> cu </a:t>
            </a:r>
            <a:r>
              <a:rPr lang="en-US" sz="2400" dirty="0" err="1"/>
              <a:t>zi</a:t>
            </a:r>
            <a:r>
              <a:rPr lang="en-US" sz="2400" dirty="0"/>
              <a:t> 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  </a:t>
            </a:r>
            <a:r>
              <a:rPr lang="en-US" sz="2400" dirty="0" err="1"/>
              <a:t>Nevoia</a:t>
            </a:r>
            <a:r>
              <a:rPr lang="en-US" sz="2400" dirty="0"/>
              <a:t> de a </a:t>
            </a:r>
            <a:r>
              <a:rPr lang="en-US" sz="2400" dirty="0" err="1"/>
              <a:t>înțelege</a:t>
            </a:r>
            <a:r>
              <a:rPr lang="en-US" sz="2400" dirty="0"/>
              <a:t> </a:t>
            </a:r>
            <a:r>
              <a:rPr lang="en-US" sz="2400" dirty="0" err="1"/>
              <a:t>cât</a:t>
            </a:r>
            <a:r>
              <a:rPr lang="en-US" sz="2400" dirty="0"/>
              <a:t> </a:t>
            </a:r>
            <a:r>
              <a:rPr lang="en-US" sz="2400" dirty="0" err="1"/>
              <a:t>mai</a:t>
            </a:r>
            <a:r>
              <a:rPr lang="en-US" sz="2400" dirty="0"/>
              <a:t> bine </a:t>
            </a:r>
            <a:r>
              <a:rPr lang="en-US" sz="2400" dirty="0" err="1"/>
              <a:t>aleatorismul</a:t>
            </a:r>
            <a:r>
              <a:rPr lang="en-US" sz="2400" dirty="0"/>
              <a:t> 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  Cum </a:t>
            </a:r>
            <a:r>
              <a:rPr lang="en-US" sz="2400" dirty="0" err="1"/>
              <a:t>percep</a:t>
            </a:r>
            <a:r>
              <a:rPr lang="en-US" sz="2400" dirty="0"/>
              <a:t> </a:t>
            </a:r>
            <a:r>
              <a:rPr lang="en-US" sz="2400" dirty="0" err="1"/>
              <a:t>oamenii</a:t>
            </a:r>
            <a:r>
              <a:rPr lang="en-US" sz="2400" dirty="0"/>
              <a:t> </a:t>
            </a:r>
            <a:r>
              <a:rPr lang="en-US" sz="2400" dirty="0" err="1"/>
              <a:t>aleatorismul</a:t>
            </a:r>
            <a:r>
              <a:rPr lang="en-US" sz="2400" dirty="0"/>
              <a:t>?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  </a:t>
            </a:r>
            <a:r>
              <a:rPr lang="en-US" sz="2400" dirty="0" err="1"/>
              <a:t>Poate</a:t>
            </a:r>
            <a:r>
              <a:rPr lang="en-US" sz="2400" dirty="0"/>
              <a:t> </a:t>
            </a:r>
            <a:r>
              <a:rPr lang="en-US" sz="2400" dirty="0" err="1"/>
              <a:t>generarea</a:t>
            </a:r>
            <a:r>
              <a:rPr lang="en-US" sz="2400" dirty="0"/>
              <a:t> de </a:t>
            </a:r>
            <a:r>
              <a:rPr lang="en-US" sz="2400" dirty="0" err="1"/>
              <a:t>numere</a:t>
            </a:r>
            <a:r>
              <a:rPr lang="en-US" sz="2400" dirty="0"/>
              <a:t> </a:t>
            </a:r>
            <a:r>
              <a:rPr lang="en-US" sz="2400" dirty="0" err="1" smtClean="0"/>
              <a:t>aleatoare</a:t>
            </a:r>
            <a:r>
              <a:rPr lang="en-US" sz="2400" dirty="0" smtClean="0"/>
              <a:t> </a:t>
            </a:r>
            <a:r>
              <a:rPr lang="en-US" sz="2400" dirty="0" err="1"/>
              <a:t>să</a:t>
            </a:r>
            <a:r>
              <a:rPr lang="en-US" sz="2400" dirty="0"/>
              <a:t> fie </a:t>
            </a:r>
            <a:r>
              <a:rPr lang="en-US" sz="2400" dirty="0" err="1" smtClean="0"/>
              <a:t>influen</a:t>
            </a:r>
            <a:r>
              <a:rPr lang="en-US" sz="2400" dirty="0" err="1"/>
              <a:t>ț</a:t>
            </a:r>
            <a:r>
              <a:rPr lang="en-US" sz="2400" dirty="0" err="1" smtClean="0"/>
              <a:t>ată</a:t>
            </a:r>
            <a:r>
              <a:rPr lang="en-US" sz="2400" dirty="0" smtClean="0"/>
              <a:t> </a:t>
            </a:r>
            <a:r>
              <a:rPr lang="en-US" sz="2400" dirty="0"/>
              <a:t>de </a:t>
            </a:r>
            <a:r>
              <a:rPr lang="en-US" sz="2400" dirty="0" err="1"/>
              <a:t>diverși</a:t>
            </a:r>
            <a:r>
              <a:rPr lang="en-US" sz="2400" dirty="0"/>
              <a:t> </a:t>
            </a:r>
            <a:r>
              <a:rPr lang="en-US" sz="2400" dirty="0" err="1"/>
              <a:t>factori</a:t>
            </a:r>
            <a:r>
              <a:rPr lang="en-US" sz="2400" dirty="0"/>
              <a:t>? 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308" y="-553536"/>
            <a:ext cx="4684606" cy="362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1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Obiectivele</a:t>
            </a:r>
            <a:r>
              <a:rPr lang="en-US" dirty="0" smtClean="0"/>
              <a:t> </a:t>
            </a:r>
            <a:r>
              <a:rPr lang="en-US" dirty="0" err="1"/>
              <a:t>Proiectului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sz="2400" dirty="0" err="1"/>
              <a:t>Crearea</a:t>
            </a:r>
            <a:r>
              <a:rPr lang="en-US" sz="2400" dirty="0"/>
              <a:t> </a:t>
            </a:r>
            <a:r>
              <a:rPr lang="en-US" sz="2400" dirty="0" err="1"/>
              <a:t>unei</a:t>
            </a:r>
            <a:r>
              <a:rPr lang="en-US" sz="2400" dirty="0"/>
              <a:t> </a:t>
            </a:r>
            <a:r>
              <a:rPr lang="en-US" sz="2400" dirty="0" err="1"/>
              <a:t>aplicații</a:t>
            </a:r>
            <a:r>
              <a:rPr lang="en-US" sz="2400" dirty="0"/>
              <a:t>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err="1"/>
              <a:t>Obținerea</a:t>
            </a:r>
            <a:r>
              <a:rPr lang="en-US" sz="2400" dirty="0"/>
              <a:t> </a:t>
            </a:r>
            <a:r>
              <a:rPr lang="en-US" sz="2400" dirty="0" err="1"/>
              <a:t>unor</a:t>
            </a:r>
            <a:r>
              <a:rPr lang="en-US" sz="2400" dirty="0"/>
              <a:t> </a:t>
            </a:r>
            <a:r>
              <a:rPr lang="en-US" sz="2400" dirty="0" err="1"/>
              <a:t>secvențe</a:t>
            </a:r>
            <a:r>
              <a:rPr lang="en-US" sz="2400" dirty="0"/>
              <a:t> generate </a:t>
            </a:r>
            <a:r>
              <a:rPr lang="en-US" sz="2400" dirty="0" err="1"/>
              <a:t>aleator</a:t>
            </a:r>
            <a:r>
              <a:rPr lang="en-US" sz="2400" dirty="0"/>
              <a:t> de la </a:t>
            </a:r>
            <a:r>
              <a:rPr lang="en-US" sz="2400" dirty="0" err="1"/>
              <a:t>diferiți</a:t>
            </a:r>
            <a:r>
              <a:rPr lang="en-US" sz="2400" dirty="0"/>
              <a:t> </a:t>
            </a:r>
            <a:r>
              <a:rPr lang="en-US" sz="2400" dirty="0" err="1"/>
              <a:t>subiecți</a:t>
            </a:r>
            <a:r>
              <a:rPr lang="en-US" sz="2400" dirty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err="1"/>
              <a:t>Aplicația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testa</a:t>
            </a:r>
            <a:r>
              <a:rPr lang="en-US" sz="2400" dirty="0"/>
              <a:t> 4 </a:t>
            </a:r>
            <a:r>
              <a:rPr lang="en-US" sz="2400" dirty="0" err="1"/>
              <a:t>tipuri</a:t>
            </a:r>
            <a:r>
              <a:rPr lang="en-US" sz="2400" dirty="0"/>
              <a:t> de </a:t>
            </a:r>
            <a:r>
              <a:rPr lang="en-US" sz="2400" dirty="0" err="1"/>
              <a:t>secvențe</a:t>
            </a:r>
            <a:r>
              <a:rPr lang="en-US" sz="2400" dirty="0"/>
              <a:t> </a:t>
            </a:r>
            <a:endParaRPr lang="en-US" sz="2400" dirty="0" smtClean="0"/>
          </a:p>
          <a:p>
            <a:pPr marL="475488" lvl="2" indent="0">
              <a:buNone/>
            </a:pPr>
            <a:r>
              <a:rPr lang="en-US" sz="1600" dirty="0" smtClean="0"/>
              <a:t> 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n-US" sz="2400" dirty="0" smtClean="0"/>
              <a:t> </a:t>
            </a:r>
            <a:r>
              <a:rPr lang="en-US" sz="2400" dirty="0" err="1"/>
              <a:t>secvențe</a:t>
            </a:r>
            <a:r>
              <a:rPr lang="en-US" sz="2400" dirty="0"/>
              <a:t> </a:t>
            </a:r>
            <a:r>
              <a:rPr lang="en-US" sz="2400" dirty="0" err="1"/>
              <a:t>obținute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mediul</a:t>
            </a:r>
            <a:r>
              <a:rPr lang="en-US" sz="2400" dirty="0"/>
              <a:t> online 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err="1"/>
              <a:t>secvențe</a:t>
            </a:r>
            <a:r>
              <a:rPr lang="en-US" sz="2400" dirty="0"/>
              <a:t> </a:t>
            </a:r>
            <a:r>
              <a:rPr lang="en-US" sz="2400" dirty="0" err="1"/>
              <a:t>obținute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scris</a:t>
            </a:r>
            <a:r>
              <a:rPr lang="en-US" sz="2400" dirty="0"/>
              <a:t> 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err="1"/>
              <a:t>secvențe</a:t>
            </a:r>
            <a:r>
              <a:rPr lang="en-US" sz="2400" dirty="0"/>
              <a:t> de </a:t>
            </a:r>
            <a:r>
              <a:rPr lang="en-US" sz="2400" dirty="0" err="1"/>
              <a:t>numere</a:t>
            </a:r>
            <a:r>
              <a:rPr lang="en-US" sz="2400" dirty="0"/>
              <a:t> generate </a:t>
            </a:r>
            <a:r>
              <a:rPr lang="en-US" sz="2400" dirty="0" err="1"/>
              <a:t>în</a:t>
            </a:r>
            <a:r>
              <a:rPr lang="en-US" sz="2400" dirty="0"/>
              <a:t> mod verbal 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err="1"/>
              <a:t>secvențe</a:t>
            </a:r>
            <a:r>
              <a:rPr lang="en-US" sz="2400" dirty="0"/>
              <a:t> de </a:t>
            </a:r>
            <a:r>
              <a:rPr lang="en-US" sz="2400" dirty="0" err="1"/>
              <a:t>numere</a:t>
            </a:r>
            <a:r>
              <a:rPr lang="en-US" sz="2400" dirty="0"/>
              <a:t> generate </a:t>
            </a:r>
            <a:r>
              <a:rPr lang="en-US" sz="2400" dirty="0" err="1"/>
              <a:t>în</a:t>
            </a:r>
            <a:r>
              <a:rPr lang="en-US" sz="2400" dirty="0" smtClean="0"/>
              <a:t> mod verbal </a:t>
            </a:r>
            <a:r>
              <a:rPr lang="en-US" sz="2400" dirty="0" err="1" smtClean="0"/>
              <a:t>într</a:t>
            </a:r>
            <a:r>
              <a:rPr lang="en-US" sz="2400" dirty="0" smtClean="0"/>
              <a:t>-o </a:t>
            </a:r>
            <a:r>
              <a:rPr lang="en-US" sz="2400" dirty="0" err="1"/>
              <a:t>limbă</a:t>
            </a:r>
            <a:r>
              <a:rPr lang="en-US" sz="2400" dirty="0"/>
              <a:t> </a:t>
            </a:r>
            <a:r>
              <a:rPr lang="en-US" sz="2400" dirty="0" err="1"/>
              <a:t>străină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4000" y1="16432" x2="29231" y2="49671"/>
                        <a14:foregroundMark x1="29231" y1="32676" x2="26308" y2="36526"/>
                        <a14:foregroundMark x1="26308" y1="36995" x2="25462" y2="48638"/>
                        <a14:foregroundMark x1="35692" y1="32207" x2="45231" y2="36244"/>
                        <a14:foregroundMark x1="14846" y1="74085" x2="59769" y2="53521"/>
                        <a14:foregroundMark x1="16538" y1="76338" x2="57308" y2="59343"/>
                        <a14:foregroundMark x1="11769" y1="72300" x2="16923" y2="76338"/>
                        <a14:foregroundMark x1="34846" y1="43850" x2="39154" y2="51174"/>
                        <a14:foregroundMark x1="30231" y1="20000" x2="32154" y2="16714"/>
                        <a14:foregroundMark x1="35000" y1="16432" x2="36692" y2="17746"/>
                        <a14:backgroundMark x1="27769" y1="48638" x2="27769" y2="48638"/>
                        <a14:backgroundMark x1="26923" y1="52488" x2="26923" y2="52488"/>
                        <a14:backgroundMark x1="27538" y1="50423" x2="27538" y2="504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854" y="-368849"/>
            <a:ext cx="3962400" cy="324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42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Soluţia</a:t>
            </a:r>
            <a:r>
              <a:rPr lang="en-US" dirty="0"/>
              <a:t> </a:t>
            </a:r>
            <a:r>
              <a:rPr lang="en-US" dirty="0" err="1"/>
              <a:t>propusă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err="1"/>
              <a:t>Implementarea</a:t>
            </a:r>
            <a:r>
              <a:rPr lang="en-US" sz="2400" dirty="0"/>
              <a:t> </a:t>
            </a:r>
            <a:r>
              <a:rPr lang="en-US" sz="2400" dirty="0" err="1"/>
              <a:t>unei</a:t>
            </a:r>
            <a:r>
              <a:rPr lang="en-US" sz="2400" dirty="0"/>
              <a:t> suite de teste de </a:t>
            </a:r>
            <a:r>
              <a:rPr lang="en-US" sz="2400" dirty="0" err="1"/>
              <a:t>analiză</a:t>
            </a:r>
            <a:r>
              <a:rPr lang="en-US" sz="2400" dirty="0"/>
              <a:t>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err="1"/>
              <a:t>Înglobarea</a:t>
            </a:r>
            <a:r>
              <a:rPr lang="en-US" sz="2400" dirty="0"/>
              <a:t> </a:t>
            </a:r>
            <a:r>
              <a:rPr lang="en-US" sz="2400" dirty="0" err="1"/>
              <a:t>rezultatelor</a:t>
            </a:r>
            <a:r>
              <a:rPr lang="en-US" sz="2400" dirty="0"/>
              <a:t> </a:t>
            </a:r>
            <a:r>
              <a:rPr lang="en-US" sz="2400" dirty="0" err="1"/>
              <a:t>într</a:t>
            </a:r>
            <a:r>
              <a:rPr lang="en-US" sz="2400" dirty="0"/>
              <a:t>-o </a:t>
            </a:r>
            <a:r>
              <a:rPr lang="en-US" sz="2400" dirty="0" err="1"/>
              <a:t>aplicație</a:t>
            </a:r>
            <a:r>
              <a:rPr lang="en-US" sz="2400" dirty="0"/>
              <a:t> web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err="1"/>
              <a:t>Obținerea</a:t>
            </a:r>
            <a:r>
              <a:rPr lang="en-US" sz="2400" dirty="0"/>
              <a:t> de </a:t>
            </a:r>
            <a:r>
              <a:rPr lang="en-US" sz="2400" dirty="0" err="1"/>
              <a:t>diferite</a:t>
            </a:r>
            <a:r>
              <a:rPr lang="en-US" sz="2400" dirty="0"/>
              <a:t> </a:t>
            </a:r>
            <a:r>
              <a:rPr lang="en-US" sz="2400" dirty="0" err="1"/>
              <a:t>secvențe</a:t>
            </a:r>
            <a:r>
              <a:rPr lang="en-US" sz="2400" dirty="0"/>
              <a:t> de </a:t>
            </a:r>
            <a:r>
              <a:rPr lang="en-US" sz="2400" dirty="0" err="1"/>
              <a:t>numere</a:t>
            </a:r>
            <a:r>
              <a:rPr lang="en-US" sz="2400" dirty="0"/>
              <a:t> </a:t>
            </a:r>
            <a:r>
              <a:rPr lang="en-US" sz="2400" dirty="0" err="1"/>
              <a:t>aleatoare</a:t>
            </a:r>
            <a:r>
              <a:rPr lang="en-US" sz="2400" dirty="0"/>
              <a:t> de la </a:t>
            </a:r>
            <a:r>
              <a:rPr lang="en-US" sz="2400" dirty="0" err="1"/>
              <a:t>diferiți</a:t>
            </a:r>
            <a:r>
              <a:rPr lang="en-US" sz="2400" dirty="0"/>
              <a:t> </a:t>
            </a:r>
            <a:r>
              <a:rPr lang="en-US" sz="2400" dirty="0" err="1"/>
              <a:t>subiecți</a:t>
            </a:r>
            <a:r>
              <a:rPr lang="en-US" sz="2400" dirty="0"/>
              <a:t> </a:t>
            </a: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876" y="0"/>
            <a:ext cx="3863546" cy="248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89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Soluţia</a:t>
            </a:r>
            <a:r>
              <a:rPr lang="en-US" dirty="0"/>
              <a:t> </a:t>
            </a:r>
            <a:r>
              <a:rPr lang="en-US" dirty="0" err="1"/>
              <a:t>propusă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err="1" smtClean="0"/>
              <a:t>Testele</a:t>
            </a:r>
            <a:r>
              <a:rPr lang="en-US" sz="2400" dirty="0" smtClean="0"/>
              <a:t> </a:t>
            </a:r>
            <a:r>
              <a:rPr lang="en-US" sz="2400" dirty="0" err="1"/>
              <a:t>folosite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analiza</a:t>
            </a:r>
            <a:r>
              <a:rPr lang="en-US" sz="2400" dirty="0"/>
              <a:t> </a:t>
            </a:r>
            <a:r>
              <a:rPr lang="en-US" sz="2400" dirty="0" err="1"/>
              <a:t>secvențelor</a:t>
            </a:r>
            <a:r>
              <a:rPr lang="en-US" sz="2400" dirty="0"/>
              <a:t> </a:t>
            </a:r>
            <a:r>
              <a:rPr lang="en-US" sz="2400" dirty="0" err="1"/>
              <a:t>sunt</a:t>
            </a:r>
            <a:r>
              <a:rPr lang="en-US" sz="2400" dirty="0"/>
              <a:t> teste </a:t>
            </a:r>
            <a:r>
              <a:rPr lang="en-US" sz="2400" dirty="0" err="1"/>
              <a:t>statistice</a:t>
            </a:r>
            <a:r>
              <a:rPr lang="en-US" sz="2400" dirty="0"/>
              <a:t> care se </a:t>
            </a:r>
            <a:r>
              <a:rPr lang="en-US" sz="2400" dirty="0" err="1"/>
              <a:t>bazează</a:t>
            </a:r>
            <a:r>
              <a:rPr lang="en-US" sz="2400" dirty="0"/>
              <a:t> </a:t>
            </a:r>
            <a:r>
              <a:rPr lang="en-US" sz="2400" dirty="0" err="1"/>
              <a:t>pe</a:t>
            </a:r>
            <a:r>
              <a:rPr lang="en-US" sz="2400" dirty="0"/>
              <a:t> o </a:t>
            </a:r>
            <a:r>
              <a:rPr lang="en-US" sz="2400" dirty="0" err="1"/>
              <a:t>ipoteză</a:t>
            </a:r>
            <a:r>
              <a:rPr lang="en-US" sz="2400" dirty="0"/>
              <a:t> </a:t>
            </a:r>
            <a:r>
              <a:rPr lang="en-US" sz="2400" dirty="0" err="1" smtClean="0"/>
              <a:t>nulă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400" dirty="0" err="1"/>
              <a:t>Testul</a:t>
            </a:r>
            <a:r>
              <a:rPr lang="en-US" sz="2400" dirty="0"/>
              <a:t> de </a:t>
            </a:r>
            <a:r>
              <a:rPr lang="en-US" sz="2400" dirty="0" err="1"/>
              <a:t>frecvență</a:t>
            </a:r>
            <a:endParaRPr lang="en-US" sz="2400" dirty="0"/>
          </a:p>
          <a:p>
            <a:pPr lvl="2">
              <a:buFont typeface="Wingdings" panose="05000000000000000000" pitchFamily="2" charset="2"/>
              <a:buChar char="v"/>
            </a:pPr>
            <a:r>
              <a:rPr lang="pt-BR" sz="2400" dirty="0"/>
              <a:t>Testul pentru Intervalul de repetiție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400" dirty="0" err="1"/>
              <a:t>Testul</a:t>
            </a:r>
            <a:r>
              <a:rPr lang="en-US" sz="2400" dirty="0"/>
              <a:t> Poker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400" dirty="0" err="1"/>
              <a:t>Testul</a:t>
            </a:r>
            <a:r>
              <a:rPr lang="en-US" sz="2400" dirty="0"/>
              <a:t> </a:t>
            </a:r>
            <a:r>
              <a:rPr lang="en-US" sz="2400" dirty="0" err="1"/>
              <a:t>colectării</a:t>
            </a:r>
            <a:r>
              <a:rPr lang="en-US" sz="2400" dirty="0"/>
              <a:t> de </a:t>
            </a:r>
            <a:r>
              <a:rPr lang="en-US" sz="2400" dirty="0" err="1"/>
              <a:t>cupoane</a:t>
            </a:r>
            <a:endParaRPr lang="en-US" sz="2400" dirty="0"/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000" dirty="0"/>
              <a:t>Max of 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706" y="-230353"/>
            <a:ext cx="3863546" cy="248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47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Chi-Square </a:t>
            </a:r>
            <a:r>
              <a:rPr lang="en-US" dirty="0"/>
              <a:t>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 err="1" smtClean="0"/>
              <a:t>Publicat</a:t>
            </a:r>
            <a:r>
              <a:rPr lang="en-US" sz="2400" dirty="0" smtClean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anul</a:t>
            </a:r>
            <a:r>
              <a:rPr lang="en-US" sz="2400" dirty="0"/>
              <a:t> 1900 de </a:t>
            </a:r>
            <a:r>
              <a:rPr lang="en-US" sz="2400" dirty="0" err="1"/>
              <a:t>către</a:t>
            </a:r>
            <a:r>
              <a:rPr lang="en-US" sz="2400" dirty="0"/>
              <a:t> Karl Pearson</a:t>
            </a:r>
            <a:r>
              <a:rPr 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err="1" smtClean="0"/>
              <a:t>Stă</a:t>
            </a:r>
            <a:r>
              <a:rPr lang="en-US" sz="2400" dirty="0" smtClean="0"/>
              <a:t> </a:t>
            </a:r>
            <a:r>
              <a:rPr lang="en-US" sz="2400" dirty="0"/>
              <a:t>la </a:t>
            </a:r>
            <a:r>
              <a:rPr lang="en-US" sz="2400" dirty="0" err="1"/>
              <a:t>baza</a:t>
            </a:r>
            <a:r>
              <a:rPr lang="en-US" sz="2400" dirty="0"/>
              <a:t> </a:t>
            </a:r>
            <a:r>
              <a:rPr lang="en-US" sz="2400" dirty="0" err="1"/>
              <a:t>tuturor</a:t>
            </a:r>
            <a:r>
              <a:rPr lang="en-US" sz="2400" dirty="0"/>
              <a:t> </a:t>
            </a:r>
            <a:r>
              <a:rPr lang="en-US" sz="2400" dirty="0" err="1" smtClean="0"/>
              <a:t>testelor</a:t>
            </a:r>
            <a:r>
              <a:rPr lang="en-US" sz="2400" dirty="0" smtClean="0"/>
              <a:t> care </a:t>
            </a:r>
            <a:r>
              <a:rPr lang="en-US" sz="2400" dirty="0" err="1" smtClean="0"/>
              <a:t>urmeaza</a:t>
            </a:r>
            <a:r>
              <a:rPr lang="en-US" sz="2400" dirty="0" smtClean="0"/>
              <a:t> a fi </a:t>
            </a:r>
            <a:r>
              <a:rPr lang="en-US" sz="2400" dirty="0" err="1" smtClean="0"/>
              <a:t>prezentate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Ys </a:t>
            </a:r>
            <a:r>
              <a:rPr lang="en-US" sz="2400" dirty="0" err="1"/>
              <a:t>reprezintă</a:t>
            </a:r>
            <a:r>
              <a:rPr lang="en-US" sz="2400" dirty="0"/>
              <a:t> </a:t>
            </a:r>
            <a:r>
              <a:rPr lang="en-US" sz="2400" dirty="0" err="1"/>
              <a:t>valorile</a:t>
            </a:r>
            <a:r>
              <a:rPr lang="en-US" sz="2400" dirty="0"/>
              <a:t> </a:t>
            </a:r>
            <a:r>
              <a:rPr lang="en-US" sz="2400" dirty="0" err="1"/>
              <a:t>obeservate</a:t>
            </a:r>
            <a:r>
              <a:rPr lang="en-US" sz="2400" dirty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Ps </a:t>
            </a:r>
            <a:r>
              <a:rPr lang="en-US" sz="2400" dirty="0" err="1"/>
              <a:t>reprezintă</a:t>
            </a:r>
            <a:r>
              <a:rPr lang="en-US" sz="2400" dirty="0"/>
              <a:t> </a:t>
            </a:r>
            <a:r>
              <a:rPr lang="en-US" sz="2400" dirty="0" err="1"/>
              <a:t>valorile</a:t>
            </a:r>
            <a:r>
              <a:rPr lang="en-US" sz="2400" dirty="0"/>
              <a:t> </a:t>
            </a:r>
            <a:r>
              <a:rPr lang="en-US" sz="2400" dirty="0" err="1"/>
              <a:t>așteptate</a:t>
            </a:r>
            <a:r>
              <a:rPr lang="en-US" sz="2400" dirty="0"/>
              <a:t> </a:t>
            </a:r>
            <a:endParaRPr lang="en-US" sz="2400" dirty="0"/>
          </a:p>
        </p:txBody>
      </p:sp>
      <p:pic>
        <p:nvPicPr>
          <p:cNvPr id="3072" name="Picture 307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506" y="286603"/>
            <a:ext cx="1862954" cy="2100778"/>
          </a:xfrm>
          <a:prstGeom prst="rect">
            <a:avLst/>
          </a:prstGeom>
        </p:spPr>
      </p:pic>
      <p:pic>
        <p:nvPicPr>
          <p:cNvPr id="3084" name="Picture 308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981" y="727815"/>
            <a:ext cx="2019089" cy="2019089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195" y="2836910"/>
            <a:ext cx="3372062" cy="1590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506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Testul</a:t>
            </a:r>
            <a:r>
              <a:rPr lang="en-US" dirty="0"/>
              <a:t> de </a:t>
            </a:r>
            <a:r>
              <a:rPr lang="en-US" dirty="0" err="1" smtClean="0"/>
              <a:t>frecvență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err="1" smtClean="0"/>
              <a:t>În</a:t>
            </a:r>
            <a:r>
              <a:rPr lang="en-US" sz="2400" dirty="0" smtClean="0"/>
              <a:t> </a:t>
            </a:r>
            <a:r>
              <a:rPr lang="en-US" sz="2400" dirty="0" err="1"/>
              <a:t>esență</a:t>
            </a:r>
            <a:r>
              <a:rPr lang="en-US" sz="2400" dirty="0"/>
              <a:t> </a:t>
            </a:r>
            <a:r>
              <a:rPr lang="en-US" sz="2400" dirty="0" err="1"/>
              <a:t>testul</a:t>
            </a:r>
            <a:r>
              <a:rPr lang="en-US" sz="2400" dirty="0"/>
              <a:t> </a:t>
            </a:r>
            <a:r>
              <a:rPr lang="en-US" sz="2400" dirty="0" err="1"/>
              <a:t>spune</a:t>
            </a:r>
            <a:r>
              <a:rPr lang="en-US" sz="2400" dirty="0"/>
              <a:t> </a:t>
            </a:r>
            <a:r>
              <a:rPr lang="en-US" sz="2400" dirty="0" err="1"/>
              <a:t>că</a:t>
            </a:r>
            <a:r>
              <a:rPr lang="en-US" sz="2400" dirty="0"/>
              <a:t> </a:t>
            </a:r>
            <a:r>
              <a:rPr lang="en-US" sz="2400" dirty="0" err="1"/>
              <a:t>dacă</a:t>
            </a:r>
            <a:r>
              <a:rPr lang="en-US" sz="2400" dirty="0"/>
              <a:t> </a:t>
            </a:r>
            <a:r>
              <a:rPr lang="en-US" sz="2400" dirty="0" err="1"/>
              <a:t>avem</a:t>
            </a:r>
            <a:r>
              <a:rPr lang="en-US" sz="2400" dirty="0"/>
              <a:t> o </a:t>
            </a:r>
            <a:r>
              <a:rPr lang="en-US" sz="2400" dirty="0" err="1"/>
              <a:t>secvență</a:t>
            </a:r>
            <a:r>
              <a:rPr lang="en-US" sz="2400" dirty="0"/>
              <a:t> de </a:t>
            </a:r>
            <a:r>
              <a:rPr lang="en-US" sz="2400" dirty="0" err="1"/>
              <a:t>numere</a:t>
            </a:r>
            <a:r>
              <a:rPr lang="en-US" sz="2400" dirty="0"/>
              <a:t> </a:t>
            </a:r>
            <a:r>
              <a:rPr lang="en-US" sz="2400" dirty="0" err="1"/>
              <a:t>aleatoare</a:t>
            </a:r>
            <a:r>
              <a:rPr lang="en-US" sz="2400" dirty="0"/>
              <a:t> </a:t>
            </a:r>
            <a:r>
              <a:rPr lang="en-US" sz="2400" dirty="0" smtClean="0"/>
              <a:t>de la 1 la 6 , </a:t>
            </a:r>
            <a:r>
              <a:rPr lang="en-US" sz="2400" dirty="0"/>
              <a:t>ne </a:t>
            </a:r>
            <a:r>
              <a:rPr lang="en-US" sz="2400" dirty="0" err="1"/>
              <a:t>așteptăm</a:t>
            </a:r>
            <a:r>
              <a:rPr lang="en-US" sz="2400" dirty="0"/>
              <a:t> </a:t>
            </a:r>
            <a:r>
              <a:rPr lang="en-US" sz="2400" dirty="0" err="1"/>
              <a:t>să</a:t>
            </a:r>
            <a:r>
              <a:rPr lang="en-US" sz="2400" dirty="0"/>
              <a:t> </a:t>
            </a:r>
            <a:r>
              <a:rPr lang="en-US" sz="2400" dirty="0" err="1"/>
              <a:t>avem</a:t>
            </a:r>
            <a:r>
              <a:rPr lang="en-US" sz="2400" dirty="0"/>
              <a:t> </a:t>
            </a:r>
            <a:r>
              <a:rPr lang="en-US" sz="2400" dirty="0" err="1"/>
              <a:t>același</a:t>
            </a:r>
            <a:r>
              <a:rPr lang="en-US" sz="2400" dirty="0"/>
              <a:t> </a:t>
            </a:r>
            <a:r>
              <a:rPr lang="en-US" sz="2400" dirty="0" err="1"/>
              <a:t>număr</a:t>
            </a:r>
            <a:r>
              <a:rPr lang="en-US" sz="2400" dirty="0"/>
              <a:t> de </a:t>
            </a:r>
            <a:r>
              <a:rPr lang="en-US" sz="2400" dirty="0" smtClean="0"/>
              <a:t>1 ,2, .. ,</a:t>
            </a:r>
            <a:r>
              <a:rPr lang="en-US" sz="2400" dirty="0"/>
              <a:t>6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întreaga</a:t>
            </a:r>
            <a:r>
              <a:rPr lang="en-US" sz="2400" dirty="0"/>
              <a:t> </a:t>
            </a:r>
            <a:r>
              <a:rPr lang="en-US" sz="2400" dirty="0" err="1" smtClean="0"/>
              <a:t>secvență</a:t>
            </a:r>
            <a:r>
              <a:rPr lang="en-US" sz="2400" dirty="0" smtClean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err="1" smtClean="0"/>
              <a:t>Exemplu</a:t>
            </a:r>
            <a:r>
              <a:rPr lang="en-US" sz="2400" dirty="0" smtClean="0"/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2,3,4,1,5,6,6,2,3,4,1,5,2,1,2,4,3,6</a:t>
            </a:r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Actual: [3</a:t>
            </a:r>
            <a:r>
              <a:rPr lang="en-US" sz="2400" dirty="0"/>
              <a:t>, 4, 3, 3, 2, 3]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err="1"/>
              <a:t>Așteptat</a:t>
            </a:r>
            <a:r>
              <a:rPr lang="en-US" sz="2400" dirty="0"/>
              <a:t> : </a:t>
            </a:r>
            <a:r>
              <a:rPr lang="en-US" sz="2400" dirty="0" smtClean="0"/>
              <a:t>[3.0</a:t>
            </a:r>
            <a:r>
              <a:rPr lang="en-US" sz="2400" dirty="0"/>
              <a:t>, 3.0, 3.0, 3.0, 3.0, 3.0]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34" b="89956" l="4462" r="90000">
                        <a14:foregroundMark x1="23000" y1="24614" x2="24846" y2="67550"/>
                        <a14:foregroundMark x1="19615" y1="48786" x2="5923" y2="60927"/>
                        <a14:foregroundMark x1="20692" y1="72848" x2="14692" y2="81898"/>
                        <a14:foregroundMark x1="8615" y1="57064" x2="6154" y2="56512"/>
                        <a14:foregroundMark x1="34000" y1="40728" x2="35462" y2="30574"/>
                        <a14:foregroundMark x1="18846" y1="26711" x2="23000" y2="25166"/>
                        <a14:foregroundMark x1="27769" y1="27594" x2="23154" y2="239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80" y="-200674"/>
            <a:ext cx="3962400" cy="276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43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Testul pentru Intervalul de </a:t>
            </a:r>
            <a:r>
              <a:rPr lang="pt-BR" dirty="0" smtClean="0"/>
              <a:t>repetiție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err="1" smtClean="0"/>
              <a:t>Măsoară</a:t>
            </a:r>
            <a:r>
              <a:rPr lang="en-US" sz="2400" dirty="0" smtClean="0"/>
              <a:t> </a:t>
            </a:r>
            <a:r>
              <a:rPr lang="en-US" sz="2400" dirty="0"/>
              <a:t>care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 smtClean="0"/>
              <a:t>lungimea</a:t>
            </a:r>
            <a:r>
              <a:rPr lang="en-US" sz="2400" dirty="0" smtClean="0"/>
              <a:t> </a:t>
            </a:r>
            <a:r>
              <a:rPr lang="en-US" sz="2400" dirty="0" err="1" smtClean="0"/>
              <a:t>secvențelor</a:t>
            </a:r>
            <a:r>
              <a:rPr lang="en-US" sz="2400" dirty="0" smtClean="0"/>
              <a:t> successive </a:t>
            </a:r>
            <a:r>
              <a:rPr lang="en-US" sz="2400" dirty="0" smtClean="0"/>
              <a:t>care se </a:t>
            </a:r>
            <a:r>
              <a:rPr lang="en-US" sz="2400" dirty="0" err="1"/>
              <a:t>găsesc</a:t>
            </a:r>
            <a:r>
              <a:rPr lang="en-US" sz="2400" dirty="0"/>
              <a:t> </a:t>
            </a:r>
            <a:r>
              <a:rPr lang="en-US" sz="2400" dirty="0" err="1" smtClean="0"/>
              <a:t>în</a:t>
            </a:r>
            <a:r>
              <a:rPr lang="en-US" sz="2400" dirty="0" err="1" smtClean="0"/>
              <a:t>tr</a:t>
            </a:r>
            <a:r>
              <a:rPr lang="en-US" sz="2400" dirty="0" smtClean="0"/>
              <a:t>-un </a:t>
            </a:r>
            <a:r>
              <a:rPr lang="en-US" sz="2400" dirty="0" err="1" smtClean="0"/>
              <a:t>anumit</a:t>
            </a:r>
            <a:r>
              <a:rPr lang="en-US" sz="2400" dirty="0" smtClean="0"/>
              <a:t> </a:t>
            </a:r>
            <a:r>
              <a:rPr lang="en-US" sz="2400" dirty="0" smtClean="0"/>
              <a:t>interval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err="1"/>
              <a:t>Dacă</a:t>
            </a:r>
            <a:r>
              <a:rPr lang="en-US" sz="2400" dirty="0"/>
              <a:t> </a:t>
            </a:r>
            <a:r>
              <a:rPr lang="en-US" sz="2400" dirty="0" err="1" smtClean="0"/>
              <a:t>intervalul</a:t>
            </a:r>
            <a:r>
              <a:rPr lang="en-US" sz="2400" dirty="0" smtClean="0"/>
              <a:t> </a:t>
            </a:r>
            <a:r>
              <a:rPr lang="en-US" sz="2400" dirty="0" err="1" smtClean="0"/>
              <a:t>este</a:t>
            </a:r>
            <a:r>
              <a:rPr lang="en-US" sz="2400" dirty="0" smtClean="0"/>
              <a:t> [0,d/2] </a:t>
            </a:r>
            <a:r>
              <a:rPr lang="en-US" sz="2400" dirty="0" err="1"/>
              <a:t>căutarea</a:t>
            </a:r>
            <a:r>
              <a:rPr lang="en-US" sz="2400" dirty="0"/>
              <a:t> </a:t>
            </a:r>
            <a:r>
              <a:rPr lang="en-US" sz="2400" dirty="0" smtClean="0"/>
              <a:t>se </a:t>
            </a:r>
            <a:r>
              <a:rPr lang="en-US" sz="2400" dirty="0" err="1" smtClean="0"/>
              <a:t>numeste</a:t>
            </a:r>
            <a:r>
              <a:rPr lang="en-US" sz="2400" dirty="0" smtClean="0"/>
              <a:t> sub </a:t>
            </a:r>
            <a:r>
              <a:rPr lang="en-US" sz="2400" dirty="0" err="1" smtClean="0"/>
              <a:t>medie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err="1"/>
              <a:t>Dacă</a:t>
            </a:r>
            <a:r>
              <a:rPr lang="en-US" sz="2400" dirty="0"/>
              <a:t> </a:t>
            </a:r>
            <a:r>
              <a:rPr lang="en-US" sz="2400" dirty="0" err="1" smtClean="0"/>
              <a:t>avem</a:t>
            </a:r>
            <a:r>
              <a:rPr lang="en-US" sz="2400" dirty="0" smtClean="0"/>
              <a:t> de </a:t>
            </a:r>
            <a:r>
              <a:rPr lang="en-US" sz="2400" dirty="0" err="1" smtClean="0"/>
              <a:t>exemplu</a:t>
            </a:r>
            <a:r>
              <a:rPr lang="en-US" sz="2400" dirty="0" smtClean="0"/>
              <a:t> </a:t>
            </a:r>
            <a:r>
              <a:rPr lang="en-US" sz="2400" dirty="0" err="1" smtClean="0"/>
              <a:t>secvența</a:t>
            </a:r>
            <a:r>
              <a:rPr lang="en-US" sz="2400" dirty="0" smtClean="0"/>
              <a:t> [2,3,4,1,5,6,6,2,3,4,1,5,2,1,2,4,3,6</a:t>
            </a:r>
            <a:r>
              <a:rPr lang="en-US" sz="2400" dirty="0" smtClean="0"/>
              <a:t>]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 smtClean="0"/>
              <a:t>cadrul</a:t>
            </a:r>
            <a:r>
              <a:rPr lang="en-US" sz="2400" dirty="0" smtClean="0"/>
              <a:t> </a:t>
            </a:r>
            <a:r>
              <a:rPr lang="en-US" sz="2400" dirty="0" err="1" smtClean="0"/>
              <a:t>ei</a:t>
            </a:r>
            <a:r>
              <a:rPr lang="en-US" sz="2400" dirty="0" smtClean="0"/>
              <a:t> am </a:t>
            </a:r>
            <a:r>
              <a:rPr lang="en-US" sz="2400" dirty="0" err="1" smtClean="0"/>
              <a:t>g</a:t>
            </a:r>
            <a:r>
              <a:rPr lang="en-US" sz="2400" dirty="0" err="1" smtClean="0"/>
              <a:t>ăsit</a:t>
            </a:r>
            <a:r>
              <a:rPr lang="en-US" sz="2400" dirty="0" smtClean="0"/>
              <a:t> </a:t>
            </a:r>
            <a:r>
              <a:rPr lang="en-US" sz="2400" dirty="0" smtClean="0"/>
              <a:t>[6, </a:t>
            </a:r>
            <a:r>
              <a:rPr lang="en-US" sz="2400" dirty="0"/>
              <a:t>4, 0, 1, 0, 0</a:t>
            </a:r>
            <a:r>
              <a:rPr lang="en-US" sz="2400" dirty="0" smtClean="0"/>
              <a:t>], </a:t>
            </a:r>
            <a:r>
              <a:rPr lang="en-US" sz="2400" dirty="0" err="1"/>
              <a:t>a</a:t>
            </a:r>
            <a:r>
              <a:rPr lang="en-US" sz="2400" dirty="0" err="1" smtClean="0"/>
              <a:t>vând</a:t>
            </a:r>
            <a:r>
              <a:rPr lang="en-US" sz="2400" dirty="0" smtClean="0"/>
              <a:t> </a:t>
            </a:r>
            <a:r>
              <a:rPr lang="en-US" sz="2400" dirty="0" smtClean="0"/>
              <a:t>d=6</a:t>
            </a:r>
            <a:endParaRPr lang="en-US" sz="2400" dirty="0" smtClean="0"/>
          </a:p>
          <a:p>
            <a:pPr marL="0" indent="0" algn="ctr">
              <a:buNone/>
            </a:pPr>
            <a:r>
              <a:rPr lang="en-US" sz="2400" dirty="0" smtClean="0"/>
              <a:t>[</a:t>
            </a:r>
            <a:r>
              <a:rPr lang="en-US" sz="2400" dirty="0">
                <a:solidFill>
                  <a:srgbClr val="00B050"/>
                </a:solidFill>
              </a:rPr>
              <a:t>2,3</a:t>
            </a:r>
            <a:r>
              <a:rPr lang="en-US" sz="2400" dirty="0"/>
              <a:t>,4,</a:t>
            </a:r>
            <a:r>
              <a:rPr lang="en-US" sz="2400" dirty="0">
                <a:solidFill>
                  <a:srgbClr val="00B050"/>
                </a:solidFill>
              </a:rPr>
              <a:t>1,5</a:t>
            </a:r>
            <a:r>
              <a:rPr lang="en-US" sz="2400" dirty="0"/>
              <a:t>,6,6,</a:t>
            </a:r>
            <a:r>
              <a:rPr lang="en-US" sz="2400" dirty="0">
                <a:solidFill>
                  <a:srgbClr val="00B050"/>
                </a:solidFill>
              </a:rPr>
              <a:t>2,3</a:t>
            </a:r>
            <a:r>
              <a:rPr lang="en-US" sz="2400" dirty="0"/>
              <a:t>,4,</a:t>
            </a:r>
            <a:r>
              <a:rPr lang="en-US" sz="2400" dirty="0">
                <a:solidFill>
                  <a:srgbClr val="00B050"/>
                </a:solidFill>
              </a:rPr>
              <a:t>1,5</a:t>
            </a:r>
            <a:r>
              <a:rPr lang="en-US" sz="2400" dirty="0"/>
              <a:t>,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2,1,2,4</a:t>
            </a:r>
            <a:r>
              <a:rPr lang="en-US" sz="2400" dirty="0"/>
              <a:t>,</a:t>
            </a:r>
            <a:r>
              <a:rPr lang="en-US" sz="2400" dirty="0">
                <a:solidFill>
                  <a:schemeClr val="tx1"/>
                </a:solidFill>
              </a:rPr>
              <a:t>3,6</a:t>
            </a:r>
            <a:r>
              <a:rPr lang="en-US" sz="2400" dirty="0" smtClean="0"/>
              <a:t>]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err="1" smtClean="0"/>
              <a:t>Rezultat</a:t>
            </a:r>
            <a:r>
              <a:rPr lang="en-US" sz="2400" dirty="0"/>
              <a:t> </a:t>
            </a:r>
            <a:r>
              <a:rPr lang="en-US" sz="2400" dirty="0" err="1" smtClean="0"/>
              <a:t>așteptat</a:t>
            </a:r>
            <a:r>
              <a:rPr lang="en-US" sz="2400" dirty="0" smtClean="0"/>
              <a:t> </a:t>
            </a:r>
            <a:r>
              <a:rPr lang="en-US" sz="2400" dirty="0"/>
              <a:t>: </a:t>
            </a:r>
            <a:r>
              <a:rPr lang="en-US" sz="2400" dirty="0" smtClean="0"/>
              <a:t>[5.5</a:t>
            </a:r>
            <a:r>
              <a:rPr lang="en-US" sz="2400" dirty="0"/>
              <a:t>, 2.75, 1.375, 0.6875, 0.34375, 0.34375]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970" y="436935"/>
            <a:ext cx="2328277" cy="175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56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1434</TotalTime>
  <Words>993</Words>
  <Application>Microsoft Office PowerPoint</Application>
  <PresentationFormat>Widescreen</PresentationFormat>
  <Paragraphs>160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Batang</vt:lpstr>
      <vt:lpstr>Arabic Typesetting</vt:lpstr>
      <vt:lpstr>Arial</vt:lpstr>
      <vt:lpstr>Calibri</vt:lpstr>
      <vt:lpstr>Calibri Light</vt:lpstr>
      <vt:lpstr>Times New Roman</vt:lpstr>
      <vt:lpstr>Wingdings</vt:lpstr>
      <vt:lpstr>Retrospect</vt:lpstr>
      <vt:lpstr>APLICAŢIE PENTRU EVALUAREA SECVENŢELOR DE NUMERE ALEATOARE GENERATE DE OAMENI</vt:lpstr>
      <vt:lpstr>Introducere</vt:lpstr>
      <vt:lpstr>Motivația</vt:lpstr>
      <vt:lpstr>Obiectivele Proiectului</vt:lpstr>
      <vt:lpstr>Soluţia propusă</vt:lpstr>
      <vt:lpstr>Soluţia propusă</vt:lpstr>
      <vt:lpstr>Chi-Square Test</vt:lpstr>
      <vt:lpstr>Testul de frecvență</vt:lpstr>
      <vt:lpstr>Testul pentru Intervalul de repetiție</vt:lpstr>
      <vt:lpstr>Testul Poker </vt:lpstr>
      <vt:lpstr>Testul colectării de cupoane</vt:lpstr>
      <vt:lpstr>Max of T</vt:lpstr>
      <vt:lpstr>Cazuri de utilizare</vt:lpstr>
      <vt:lpstr>Arhitectura aplicației</vt:lpstr>
      <vt:lpstr>Metode de obținere a secvențelor</vt:lpstr>
      <vt:lpstr>Metode de obținere a secvențelor</vt:lpstr>
      <vt:lpstr>Metode de obținere a secvențelor</vt:lpstr>
      <vt:lpstr>Metode de obținere a secvențelor</vt:lpstr>
      <vt:lpstr>Metode de obținere a secvențelor</vt:lpstr>
      <vt:lpstr>Rezultate obtinute</vt:lpstr>
      <vt:lpstr>Statistici </vt:lpstr>
      <vt:lpstr>Concluzii</vt:lpstr>
      <vt:lpstr> Vă mulțumesc!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APLICAŢIE PENTRU EVALUAREA SECVENŢELOR DE NUMERE ALEATOARE GENERATE DE OAMENI</dc:title>
  <dc:creator>Maria Moldovan</dc:creator>
  <cp:lastModifiedBy>Maria Moldovan</cp:lastModifiedBy>
  <cp:revision>50</cp:revision>
  <dcterms:created xsi:type="dcterms:W3CDTF">2017-07-15T15:18:01Z</dcterms:created>
  <dcterms:modified xsi:type="dcterms:W3CDTF">2017-07-17T14:49:04Z</dcterms:modified>
</cp:coreProperties>
</file>