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5C29EE-801D-4291-8748-422B37A16C0D}" type="datetimeFigureOut">
              <a:rPr lang="en-US" smtClean="0"/>
              <a:t>12/31/2019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5E162-9803-4AE5-8748-9A8C3B7D2A95}" type="slidenum">
              <a:rPr lang="en-US" smtClean="0"/>
              <a:t>‹#›</a:t>
            </a:fld>
            <a:endParaRPr lang="en-US"/>
          </a:p>
        </p:txBody>
      </p:sp>
    </p:spTree>
    <p:extLst>
      <p:ext uri="{BB962C8B-B14F-4D97-AF65-F5344CB8AC3E}">
        <p14:creationId xmlns:p14="http://schemas.microsoft.com/office/powerpoint/2010/main" val="34205380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803CC-CCAF-4211-AA48-CA084A624132}" type="datetimeFigureOut">
              <a:rPr lang="en-US" smtClean="0"/>
              <a:t>12/31/2019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0721B-7F27-46C2-8AD9-2926B250A3C6}" type="slidenum">
              <a:rPr lang="en-US" smtClean="0"/>
              <a:t>‹#›</a:t>
            </a:fld>
            <a:endParaRPr lang="en-US"/>
          </a:p>
        </p:txBody>
      </p:sp>
    </p:spTree>
    <p:extLst>
      <p:ext uri="{BB962C8B-B14F-4D97-AF65-F5344CB8AC3E}">
        <p14:creationId xmlns:p14="http://schemas.microsoft.com/office/powerpoint/2010/main" val="25571316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F037260-D6FE-4E95-A9BB-4B6E4CFF3EAF}" type="datetime1">
              <a:rPr lang="en-US" smtClean="0"/>
              <a:t>12/31/2019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76AB75-D4AF-44AE-8FE9-ED1E9EB73B21}"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ED9F40-F0A0-450E-9C74-2F239C8066E7}"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1B6C6F-4A6A-494B-8E49-B363082EA334}"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211299-A73A-4D7C-AF76-5CC0320D1032}"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94246D-F804-44D1-8E03-F2A7D3EC3197}"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F5254EC-8830-4981-8A4F-211514B49E66}"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28DB7-ED4E-4FC9-83A1-FE92E613A0EA}"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6497E-A254-41F0-AD52-0A3FE8D74A22}"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5C3F5C-D12A-4AF8-9826-E6AF271CF284}"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0D0F06-096F-487E-A6BD-BF2D76974690}"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E2C9F0-9B34-46A2-B78A-534DEBE6F56C}"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EE545-DFF2-47A2-BB1C-CD064A1CD8D3}" type="datetime1">
              <a:rPr lang="en-US" smtClean="0"/>
              <a:t>12/31/2019</a:t>
            </a:fld>
            <a:endParaRPr lang="en-US" dirty="0"/>
          </a:p>
        </p:txBody>
      </p:sp>
      <p:sp>
        <p:nvSpPr>
          <p:cNvPr id="8" name="Footer Placeholder 7"/>
          <p:cNvSpPr>
            <a:spLocks noGrp="1"/>
          </p:cNvSpPr>
          <p:nvPr>
            <p:ph type="ftr" sz="quarter" idx="11"/>
          </p:nvPr>
        </p:nvSpPr>
        <p:spPr/>
        <p:txBody>
          <a:bodyPr/>
          <a:lstStyle/>
          <a:p>
            <a:r>
              <a:rPr lang="en-US" smtClean="0"/>
              <a:t>Mechatronics Club Bucharest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45C76F-6147-42A8-B3BA-F24A39E9E505}"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99D55-A3A4-488C-AE45-B0A02FFC267B}" type="datetime1">
              <a:rPr lang="en-US" smtClean="0"/>
              <a:t>12/31/2019</a:t>
            </a:fld>
            <a:endParaRPr lang="en-US" dirty="0"/>
          </a:p>
        </p:txBody>
      </p:sp>
      <p:sp>
        <p:nvSpPr>
          <p:cNvPr id="3" name="Footer Placeholder 2"/>
          <p:cNvSpPr>
            <a:spLocks noGrp="1"/>
          </p:cNvSpPr>
          <p:nvPr>
            <p:ph type="ftr" sz="quarter" idx="11"/>
          </p:nvPr>
        </p:nvSpPr>
        <p:spPr/>
        <p:txBody>
          <a:bodyPr/>
          <a:lstStyle/>
          <a:p>
            <a:r>
              <a:rPr lang="en-US" smtClean="0"/>
              <a:t>Mechatronics Club Bucharest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A8EA73-4FF8-4D97-A8A2-FE14FF2216A2}"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637F63-9C5A-446E-BD1F-266751BDA132}"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69F97F-181A-4FF5-BDBC-0DB4E9F1074F}" type="datetime1">
              <a:rPr lang="en-US" smtClean="0"/>
              <a:t>12/31/2019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Mechatronics Club Bucharest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cbUCHARES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nooooooooooooooo.com/" TargetMode="External"/><Relationship Id="rId3" Type="http://schemas.openxmlformats.org/officeDocument/2006/relationships/hyperlink" Target="https://en.wikipedia.org/wiki/Light-emitting_diode" TargetMode="External"/><Relationship Id="rId7" Type="http://schemas.openxmlformats.org/officeDocument/2006/relationships/hyperlink" Target="https://thatsthefinger.com/" TargetMode="External"/><Relationship Id="rId2" Type="http://schemas.openxmlformats.org/officeDocument/2006/relationships/hyperlink" Target="https://en.wikipedia.org/wiki/Webography" TargetMode="External"/><Relationship Id="rId1" Type="http://schemas.openxmlformats.org/officeDocument/2006/relationships/slideLayout" Target="../slideLayouts/slideLayout2.xml"/><Relationship Id="rId6" Type="http://schemas.openxmlformats.org/officeDocument/2006/relationships/hyperlink" Target="https://www.arduino.cc/en/reference/board" TargetMode="External"/><Relationship Id="rId5" Type="http://schemas.openxmlformats.org/officeDocument/2006/relationships/hyperlink" Target="https://www.arduino.cc/en/guide/introduction" TargetMode="External"/><Relationship Id="rId4" Type="http://schemas.openxmlformats.org/officeDocument/2006/relationships/hyperlink" Target="https://learn.sparkfun.com/tutorials/what-is-an-arduino/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Arduino starter </a:t>
            </a:r>
            <a:r>
              <a:rPr lang="en-US" dirty="0" smtClean="0"/>
              <a:t>pack </a:t>
            </a:r>
            <a:r>
              <a:rPr lang="en-US" smtClean="0"/>
              <a:t>i </a:t>
            </a:r>
            <a:r>
              <a:rPr lang="en-US" dirty="0" smtClean="0"/>
              <a:t>(</a:t>
            </a:r>
            <a:r>
              <a:rPr lang="en-US" dirty="0" err="1" smtClean="0"/>
              <a:t>a.s.p</a:t>
            </a:r>
            <a:r>
              <a:rPr lang="en-US" dirty="0" smtClean="0"/>
              <a:t>)</a:t>
            </a:r>
            <a:endParaRPr lang="en-US" dirty="0"/>
          </a:p>
        </p:txBody>
      </p:sp>
      <p:sp>
        <p:nvSpPr>
          <p:cNvPr id="3" name="Subtitle 2"/>
          <p:cNvSpPr>
            <a:spLocks noGrp="1"/>
          </p:cNvSpPr>
          <p:nvPr>
            <p:ph type="subTitle" idx="1"/>
          </p:nvPr>
        </p:nvSpPr>
        <p:spPr/>
        <p:txBody>
          <a:bodyPr/>
          <a:lstStyle/>
          <a:p>
            <a:pPr algn="ctr"/>
            <a:r>
              <a:rPr lang="en-US" dirty="0" smtClean="0">
                <a:hlinkClick r:id="rId2"/>
              </a:rPr>
              <a:t>mcbUCHAREST@GMAIL.COM</a:t>
            </a:r>
            <a:endParaRPr lang="en-US" dirty="0" smtClean="0"/>
          </a:p>
          <a:p>
            <a:pPr algn="ctr"/>
            <a:r>
              <a:rPr lang="en-US" dirty="0" smtClean="0"/>
              <a:t>Random guy who tells you stuff: P.P.F.</a:t>
            </a:r>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36451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pins:</a:t>
            </a:r>
            <a:endParaRPr lang="en-US" dirty="0"/>
          </a:p>
        </p:txBody>
      </p:sp>
      <p:sp>
        <p:nvSpPr>
          <p:cNvPr id="3" name="Content Placeholder 2"/>
          <p:cNvSpPr>
            <a:spLocks noGrp="1"/>
          </p:cNvSpPr>
          <p:nvPr>
            <p:ph idx="1"/>
          </p:nvPr>
        </p:nvSpPr>
        <p:spPr/>
        <p:txBody>
          <a:bodyPr/>
          <a:lstStyle/>
          <a:p>
            <a:r>
              <a:rPr lang="en-US" dirty="0" smtClean="0"/>
              <a:t>Supports 10-bit analog-to-digital conversion (ADC) using </a:t>
            </a:r>
            <a:r>
              <a:rPr lang="en-US" dirty="0" err="1" smtClean="0"/>
              <a:t>analogRead</a:t>
            </a:r>
            <a:r>
              <a:rPr lang="en-US" dirty="0" smtClean="0"/>
              <a:t>() function.</a:t>
            </a:r>
          </a:p>
          <a:p>
            <a:r>
              <a:rPr lang="en-US" dirty="0" smtClean="0"/>
              <a:t>It has two I2C ports: 4 (SDA) and 5 (SCL)</a:t>
            </a:r>
          </a:p>
          <a:p>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234632887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i2c and how it works:</a:t>
            </a:r>
            <a:endParaRPr lang="en-US" dirty="0"/>
          </a:p>
        </p:txBody>
      </p:sp>
      <p:sp>
        <p:nvSpPr>
          <p:cNvPr id="3" name="Content Placeholder 2"/>
          <p:cNvSpPr>
            <a:spLocks noGrp="1"/>
          </p:cNvSpPr>
          <p:nvPr>
            <p:ph idx="1"/>
          </p:nvPr>
        </p:nvSpPr>
        <p:spPr/>
        <p:txBody>
          <a:bodyPr/>
          <a:lstStyle/>
          <a:p>
            <a:r>
              <a:rPr lang="en-US" dirty="0"/>
              <a:t>The I2C communication bus is very popular and broadly used by many electronic devices because it can be easily implemented in many electronic designs which require communication between a master and multiple slave devices or even multiple master devices. The easy implementations comes with the fact that only two wires are required for communication between up to almost 128 (112) devices when using 7 bits addressing and up to almost 1024 (1008) devices when using 10 bits addressing.</a:t>
            </a:r>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45473855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89467"/>
            <a:ext cx="9905999" cy="5401734"/>
          </a:xfrm>
        </p:spPr>
        <p:txBody>
          <a:bodyPr>
            <a:normAutofit/>
          </a:bodyPr>
          <a:lstStyle/>
          <a:p>
            <a:r>
              <a:rPr lang="en-US" dirty="0"/>
              <a:t>How is it possible, a communication between so many devices with just to wires? Well each device has a preset ID or a unique device address so the master can choose with which devices will be communicating.</a:t>
            </a:r>
          </a:p>
          <a:p>
            <a:r>
              <a:rPr lang="en-US" dirty="0"/>
              <a:t>The two wires, or lines are called Serial Clock (or SCL) and Serial Data (or SDA).  The SCL line is the clock signal which synchronize the data transfer between the devices on the I2C bus and it’s generated by the master device. The other line is the SDA line which carries the data.</a:t>
            </a:r>
          </a:p>
          <a:p>
            <a:r>
              <a:rPr lang="en-US" dirty="0"/>
              <a:t>The two lines are “open-drain” which means that pull up resistors needs to be attached to them so that the lines are high because the devices on the I2C bus are active low. Commonly used values for the resistors are from 2K for higher speeds at about 400 kbps, to 10K for lower speed at about 100 kbps.</a:t>
            </a:r>
          </a:p>
        </p:txBody>
      </p:sp>
      <p:sp>
        <p:nvSpPr>
          <p:cNvPr id="2" name="Footer Placeholder 1"/>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403654676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9905999" cy="6857999"/>
          </a:xfrm>
        </p:spPr>
        <p:txBody>
          <a:bodyPr/>
          <a:lstStyle/>
          <a:p>
            <a:r>
              <a:rPr lang="en-US" dirty="0"/>
              <a:t>The data signal is transferred in sequences of 8 bits. So after a special start condition occurs comes the first 8 bits sequence which indicates the address of the slave to which the data is being sent. After each 8 bits sequence follows a bit called Acknowledge. After the first Acknowledge bit in most cases comes another addressing sequence but this time for the internal registers of the slave device. After the addressing sequences follows the data sequences as many until the data is completely sent and it ends with a special stop 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98" y="3962400"/>
            <a:ext cx="11286226" cy="1495425"/>
          </a:xfrm>
          <a:prstGeom prst="rect">
            <a:avLst/>
          </a:prstGeom>
        </p:spPr>
      </p:pic>
      <p:sp>
        <p:nvSpPr>
          <p:cNvPr id="2" name="Footer Placeholder 1"/>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54782106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pins:</a:t>
            </a:r>
            <a:endParaRPr lang="en-US" dirty="0"/>
          </a:p>
        </p:txBody>
      </p:sp>
      <p:sp>
        <p:nvSpPr>
          <p:cNvPr id="3" name="Content Placeholder 2"/>
          <p:cNvSpPr>
            <a:spLocks noGrp="1"/>
          </p:cNvSpPr>
          <p:nvPr>
            <p:ph idx="1"/>
          </p:nvPr>
        </p:nvSpPr>
        <p:spPr/>
        <p:txBody>
          <a:bodyPr/>
          <a:lstStyle/>
          <a:p>
            <a:r>
              <a:rPr lang="en-US" dirty="0" smtClean="0"/>
              <a:t>VIN—external power source pin, you can supply voltage trough this pin</a:t>
            </a:r>
          </a:p>
          <a:p>
            <a:r>
              <a:rPr lang="en-US" dirty="0" smtClean="0"/>
              <a:t>5V</a:t>
            </a:r>
          </a:p>
          <a:p>
            <a:r>
              <a:rPr lang="en-US" dirty="0" smtClean="0"/>
              <a:t>3V3</a:t>
            </a:r>
          </a:p>
          <a:p>
            <a:r>
              <a:rPr lang="en-US" dirty="0" smtClean="0"/>
              <a:t>GND</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225803109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led and how to use it with Arduino:</a:t>
            </a:r>
            <a:endParaRPr lang="en-US" dirty="0"/>
          </a:p>
        </p:txBody>
      </p:sp>
      <p:sp>
        <p:nvSpPr>
          <p:cNvPr id="3" name="Content Placeholder 2"/>
          <p:cNvSpPr>
            <a:spLocks noGrp="1"/>
          </p:cNvSpPr>
          <p:nvPr>
            <p:ph idx="1"/>
          </p:nvPr>
        </p:nvSpPr>
        <p:spPr/>
        <p:txBody>
          <a:bodyPr/>
          <a:lstStyle/>
          <a:p>
            <a:r>
              <a:rPr lang="en-US" dirty="0" smtClean="0"/>
              <a:t>LED- Light Emitting Diode – A semiconductor light source that emits light when current flows </a:t>
            </a:r>
            <a:r>
              <a:rPr lang="en-US" dirty="0"/>
              <a:t>trough </a:t>
            </a:r>
            <a:r>
              <a:rPr lang="en-US" dirty="0" smtClean="0"/>
              <a:t>it. Electrons </a:t>
            </a:r>
            <a:r>
              <a:rPr lang="en-US" dirty="0"/>
              <a:t>in the semiconductor recombine with electron holes, releasing energy in the form of photons. The color of the light (corresponding to the energy of the photons) is determined by the energy required for electrons to cross the band gap of the semiconductor.</a:t>
            </a:r>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257900495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690" y="0"/>
            <a:ext cx="6183443"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 y="525544"/>
            <a:ext cx="12192000" cy="58069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7" name="Footer Placeholder 6"/>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248003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Arduino led program: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128" y="1596942"/>
            <a:ext cx="5149516" cy="5261058"/>
          </a:xfrm>
        </p:spPr>
      </p:pic>
      <p:sp>
        <p:nvSpPr>
          <p:cNvPr id="5" name="Footer Placeholder 4"/>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65464585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a:t>
            </a:r>
            <a:r>
              <a:rPr lang="en-US" b="1" dirty="0" smtClean="0"/>
              <a:t>need </a:t>
            </a:r>
            <a:r>
              <a:rPr lang="en-US" dirty="0" smtClean="0"/>
              <a:t>to remember:</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114" y="1549832"/>
            <a:ext cx="4022595" cy="53081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11507"/>
            <a:ext cx="7170676" cy="6869507"/>
          </a:xfrm>
          <a:prstGeom prst="rect">
            <a:avLst/>
          </a:prstGeom>
        </p:spPr>
      </p:pic>
      <p:sp>
        <p:nvSpPr>
          <p:cNvPr id="6" name="Footer Placeholder 5"/>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817551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circuit: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49" y="1653255"/>
            <a:ext cx="6435725" cy="4673854"/>
          </a:xfrm>
        </p:spPr>
      </p:pic>
      <p:sp>
        <p:nvSpPr>
          <p:cNvPr id="5" name="Footer Placeholder 4"/>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4061903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summary:</a:t>
            </a:r>
            <a:endParaRPr lang="en-US" dirty="0"/>
          </a:p>
        </p:txBody>
      </p:sp>
      <p:sp>
        <p:nvSpPr>
          <p:cNvPr id="3" name="Content Placeholder 2"/>
          <p:cNvSpPr>
            <a:spLocks noGrp="1"/>
          </p:cNvSpPr>
          <p:nvPr>
            <p:ph idx="1"/>
          </p:nvPr>
        </p:nvSpPr>
        <p:spPr/>
        <p:txBody>
          <a:bodyPr/>
          <a:lstStyle/>
          <a:p>
            <a:r>
              <a:rPr lang="en-US" dirty="0" smtClean="0"/>
              <a:t>What is ARDUINO and how it works</a:t>
            </a:r>
          </a:p>
          <a:p>
            <a:r>
              <a:rPr lang="en-US" dirty="0" smtClean="0"/>
              <a:t>ARDUINO IDE</a:t>
            </a:r>
          </a:p>
          <a:p>
            <a:r>
              <a:rPr lang="en-US" dirty="0" smtClean="0"/>
              <a:t>Simple ARDUINO Blinking code</a:t>
            </a:r>
          </a:p>
          <a:p>
            <a:r>
              <a:rPr lang="en-US" dirty="0" smtClean="0"/>
              <a:t>Simple circuit</a:t>
            </a:r>
          </a:p>
          <a:p>
            <a:r>
              <a:rPr lang="en-US" dirty="0" smtClean="0"/>
              <a:t>Basic software and hardware </a:t>
            </a:r>
            <a:r>
              <a:rPr lang="en-US" dirty="0" err="1" smtClean="0"/>
              <a:t>informations</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77228146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webography</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a:t>
            </a:r>
            <a:r>
              <a:rPr lang="en-US" dirty="0" smtClean="0">
                <a:hlinkClick r:id="rId2"/>
              </a:rPr>
              <a:t>en.wikipedia.org/wiki/Webography</a:t>
            </a:r>
            <a:endParaRPr lang="en-US" dirty="0" smtClean="0"/>
          </a:p>
          <a:p>
            <a:r>
              <a:rPr lang="en-US" dirty="0">
                <a:hlinkClick r:id="rId3"/>
              </a:rPr>
              <a:t>https://</a:t>
            </a:r>
            <a:r>
              <a:rPr lang="en-US" dirty="0" smtClean="0">
                <a:hlinkClick r:id="rId3"/>
              </a:rPr>
              <a:t>en.wikipedia.org/wiki/Light-emitting_diode</a:t>
            </a:r>
            <a:endParaRPr lang="en-US" dirty="0" smtClean="0"/>
          </a:p>
          <a:p>
            <a:r>
              <a:rPr lang="en-US" dirty="0">
                <a:hlinkClick r:id="rId4"/>
              </a:rPr>
              <a:t>https://</a:t>
            </a:r>
            <a:r>
              <a:rPr lang="en-US" dirty="0" smtClean="0">
                <a:hlinkClick r:id="rId4"/>
              </a:rPr>
              <a:t>learn.sparkfun.com/tutorials/what-is-an-arduino/all</a:t>
            </a:r>
            <a:endParaRPr lang="en-US" dirty="0" smtClean="0"/>
          </a:p>
          <a:p>
            <a:r>
              <a:rPr lang="en-US" dirty="0">
                <a:hlinkClick r:id="rId5"/>
              </a:rPr>
              <a:t>https://</a:t>
            </a:r>
            <a:r>
              <a:rPr lang="en-US" dirty="0" smtClean="0">
                <a:hlinkClick r:id="rId5"/>
              </a:rPr>
              <a:t>www.arduino.cc/en/guide/introduction</a:t>
            </a:r>
            <a:endParaRPr lang="en-US" dirty="0" smtClean="0"/>
          </a:p>
          <a:p>
            <a:r>
              <a:rPr lang="en-US" dirty="0">
                <a:hlinkClick r:id="rId6"/>
              </a:rPr>
              <a:t>https://</a:t>
            </a:r>
            <a:r>
              <a:rPr lang="en-US" dirty="0" smtClean="0">
                <a:hlinkClick r:id="rId6"/>
              </a:rPr>
              <a:t>www.arduino.cc/en/reference/board</a:t>
            </a:r>
            <a:endParaRPr lang="en-US" dirty="0" smtClean="0"/>
          </a:p>
          <a:p>
            <a:r>
              <a:rPr lang="en-US" dirty="0">
                <a:hlinkClick r:id="rId7"/>
              </a:rPr>
              <a:t>https://thatsthefinger.com</a:t>
            </a:r>
            <a:r>
              <a:rPr lang="en-US" dirty="0" smtClean="0">
                <a:hlinkClick r:id="rId7"/>
              </a:rPr>
              <a:t>/</a:t>
            </a:r>
            <a:endParaRPr lang="en-US" dirty="0" smtClean="0"/>
          </a:p>
          <a:p>
            <a:r>
              <a:rPr lang="en-US" dirty="0">
                <a:hlinkClick r:id="rId8"/>
              </a:rPr>
              <a:t>http://nooooooooooooooo.com/</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5877696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a:t>
            </a:r>
            <a:endParaRPr lang="en-US" dirty="0"/>
          </a:p>
        </p:txBody>
      </p:sp>
      <p:sp>
        <p:nvSpPr>
          <p:cNvPr id="3" name="Content Placeholder 2"/>
          <p:cNvSpPr>
            <a:spLocks noGrp="1"/>
          </p:cNvSpPr>
          <p:nvPr>
            <p:ph idx="1"/>
          </p:nvPr>
        </p:nvSpPr>
        <p:spPr/>
        <p:txBody>
          <a:bodyPr/>
          <a:lstStyle/>
          <a:p>
            <a:r>
              <a:rPr lang="en-US" dirty="0" smtClean="0"/>
              <a:t>Open source platform</a:t>
            </a:r>
          </a:p>
          <a:p>
            <a:r>
              <a:rPr lang="en-US" dirty="0" smtClean="0"/>
              <a:t>It has a microcontroller, the IDE( Integrated Development Board ) that runs on your PC</a:t>
            </a:r>
          </a:p>
          <a:p>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19100765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What is the typical ARDUINO board, what pins does it use and how it works</a:t>
            </a:r>
          </a:p>
          <a:p>
            <a:r>
              <a:rPr lang="en-US" dirty="0" smtClean="0"/>
              <a:t>What is an LED, how it works and how to use it</a:t>
            </a:r>
          </a:p>
          <a:p>
            <a:r>
              <a:rPr lang="en-US" dirty="0" smtClean="0"/>
              <a:t>Simple Hardware and Software capabilities</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2102876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board, pins, breadboard </a:t>
            </a:r>
            <a:r>
              <a:rPr lang="en-US" dirty="0" err="1" smtClean="0"/>
              <a:t>etc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932" y="1860020"/>
            <a:ext cx="6440959" cy="47342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51" y="-44378"/>
            <a:ext cx="9839560" cy="69023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140" y="0"/>
            <a:ext cx="7419719" cy="685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244" y="-44377"/>
            <a:ext cx="10190167" cy="6902378"/>
          </a:xfrm>
          <a:prstGeom prst="rect">
            <a:avLst/>
          </a:prstGeom>
        </p:spPr>
      </p:pic>
      <p:sp>
        <p:nvSpPr>
          <p:cNvPr id="3" name="Footer Placeholder 2"/>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533760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pins</a:t>
            </a:r>
            <a:endParaRPr lang="en-US" dirty="0"/>
          </a:p>
        </p:txBody>
      </p:sp>
      <p:sp>
        <p:nvSpPr>
          <p:cNvPr id="3" name="Content Placeholder 2"/>
          <p:cNvSpPr>
            <a:spLocks noGrp="1"/>
          </p:cNvSpPr>
          <p:nvPr>
            <p:ph idx="1"/>
          </p:nvPr>
        </p:nvSpPr>
        <p:spPr/>
        <p:txBody>
          <a:bodyPr/>
          <a:lstStyle/>
          <a:p>
            <a:r>
              <a:rPr lang="en-US" dirty="0" smtClean="0"/>
              <a:t>Digital Pins</a:t>
            </a:r>
          </a:p>
          <a:p>
            <a:r>
              <a:rPr lang="en-US" dirty="0" smtClean="0"/>
              <a:t>Analog Pins</a:t>
            </a:r>
          </a:p>
          <a:p>
            <a:r>
              <a:rPr lang="en-US" dirty="0" smtClean="0"/>
              <a:t>Power Pins</a:t>
            </a:r>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18602132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pins:</a:t>
            </a:r>
            <a:endParaRPr lang="en-US" dirty="0"/>
          </a:p>
        </p:txBody>
      </p:sp>
      <p:sp>
        <p:nvSpPr>
          <p:cNvPr id="3" name="Content Placeholder 2"/>
          <p:cNvSpPr>
            <a:spLocks noGrp="1"/>
          </p:cNvSpPr>
          <p:nvPr>
            <p:ph idx="1"/>
          </p:nvPr>
        </p:nvSpPr>
        <p:spPr/>
        <p:txBody>
          <a:bodyPr/>
          <a:lstStyle/>
          <a:p>
            <a:r>
              <a:rPr lang="en-US" dirty="0" smtClean="0"/>
              <a:t>Can be configured as INPUT/OUTPUT via Software</a:t>
            </a:r>
          </a:p>
          <a:p>
            <a:r>
              <a:rPr lang="en-US" dirty="0" smtClean="0"/>
              <a:t>Serial 0 (RX) and 1 (TX) used for communication, serial data</a:t>
            </a:r>
          </a:p>
          <a:p>
            <a:r>
              <a:rPr lang="en-US" dirty="0" smtClean="0"/>
              <a:t>PWM pins: 3, 5, 6, 9, 10—they provide 8-bit PWM outputs (Pulse Width Modulation)</a:t>
            </a:r>
          </a:p>
          <a:p>
            <a:r>
              <a:rPr lang="en-US" dirty="0" smtClean="0"/>
              <a:t>LED on-board pin connected to the pin number 13</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284309521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PWM (PULSE WIDTH MODULATION) PINS-what they are and what they do:</a:t>
            </a:r>
            <a:endParaRPr lang="en-US" dirty="0"/>
          </a:p>
        </p:txBody>
      </p:sp>
      <p:sp>
        <p:nvSpPr>
          <p:cNvPr id="3" name="Content Placeholder 2"/>
          <p:cNvSpPr>
            <a:spLocks noGrp="1"/>
          </p:cNvSpPr>
          <p:nvPr>
            <p:ph idx="1"/>
          </p:nvPr>
        </p:nvSpPr>
        <p:spPr/>
        <p:txBody>
          <a:bodyPr>
            <a:normAutofit fontScale="92500"/>
          </a:bodyPr>
          <a:lstStyle/>
          <a:p>
            <a:r>
              <a:rPr lang="en-US" dirty="0"/>
              <a:t>Pulse Width Modulation, or PWM, is a technique for getting analog results with digital means. Digital control is used to create a square wave, a signal switched between on and off. This on-off pattern can simulate voltages in between full on (5 Volts) and off (0 Volts) by changing the portion of the time the signal spends on versus the time that the signal spends off. The duration of "on time" is called the pulse width. To get varying analog values, you change, or modulate, that pulse width. If you repeat this on-off pattern fast enough with an LED for example, the result is as if the signal is a steady voltage between 0 and 5v controlling the brightness of the LED.</a:t>
            </a:r>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9599890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889" y="403754"/>
            <a:ext cx="5669045" cy="6195457"/>
          </a:xfrm>
        </p:spPr>
      </p:pic>
      <p:sp>
        <p:nvSpPr>
          <p:cNvPr id="3" name="Footer Placeholder 2"/>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02268713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6115</TotalTime>
  <Words>802</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Arduino starter pack i (a.s.p)</vt:lpstr>
      <vt:lpstr>Short summary:</vt:lpstr>
      <vt:lpstr>Arduino</vt:lpstr>
      <vt:lpstr>What will we learn:</vt:lpstr>
      <vt:lpstr>Arduino board, pins, breadboard etc</vt:lpstr>
      <vt:lpstr>Arduino pins</vt:lpstr>
      <vt:lpstr>Digital pins:</vt:lpstr>
      <vt:lpstr>PWM (PULSE WIDTH MODULATION) PINS-what they are and what they do:</vt:lpstr>
      <vt:lpstr>PowerPoint Presentation</vt:lpstr>
      <vt:lpstr>Analog pins:</vt:lpstr>
      <vt:lpstr>What is i2c and how it works:</vt:lpstr>
      <vt:lpstr>PowerPoint Presentation</vt:lpstr>
      <vt:lpstr>PowerPoint Presentation</vt:lpstr>
      <vt:lpstr>Power pins:</vt:lpstr>
      <vt:lpstr>What is a led and how to use it with Arduino:</vt:lpstr>
      <vt:lpstr>PowerPoint Presentation</vt:lpstr>
      <vt:lpstr>Sample Arduino led program:</vt:lpstr>
      <vt:lpstr>What you need to remember:</vt:lpstr>
      <vt:lpstr>Simple circuit:</vt:lpstr>
      <vt:lpstr>webography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Paraschiv Paul</dc:creator>
  <cp:lastModifiedBy>Paraschiv Paul</cp:lastModifiedBy>
  <cp:revision>36</cp:revision>
  <dcterms:created xsi:type="dcterms:W3CDTF">2019-12-26T18:10:53Z</dcterms:created>
  <dcterms:modified xsi:type="dcterms:W3CDTF">2019-12-31T00:24:16Z</dcterms:modified>
</cp:coreProperties>
</file>