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434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6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66FF"/>
    <a:srgbClr val="FF33CC"/>
    <a:srgbClr val="5C3D1E"/>
    <a:srgbClr val="996633"/>
    <a:srgbClr val="483018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6" autoAdjust="0"/>
    <p:restoredTop sz="99158" autoAdjust="0"/>
  </p:normalViewPr>
  <p:slideViewPr>
    <p:cSldViewPr>
      <p:cViewPr varScale="1">
        <p:scale>
          <a:sx n="90" d="100"/>
          <a:sy n="90" d="100"/>
        </p:scale>
        <p:origin x="5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9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0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7BEB-F0C9-4766-B32A-E9638B621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D57A-0C57-4E96-84CC-3174D668E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0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F159B-97B7-4590-814F-2D2B88807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4593-8184-4149-9F7F-4CDF12C0C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3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F555-DB8D-4AA9-9ACF-EEE4CF767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2DEA-4098-49DD-BE55-CCF26D1A5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2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D07F-023B-4B30-A37A-B68E229CA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63685-CB3D-4E9D-9983-4DDA28D7B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E64D9-F3F8-4992-8979-1EA55AFBD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92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F21E5-E852-45D6-9F81-A62A225F7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8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A0C5F-29C2-42FA-B2AA-1E841408D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50000"/>
              </a:schemeClr>
            </a:gs>
            <a:gs pos="56000">
              <a:srgbClr val="002C58"/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993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994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5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3996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7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97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7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3FD53C60-DC8E-4BFF-9E81-871D644EF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997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6425"/>
            <a:ext cx="7772400" cy="1349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栈在函数调用中的作用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296" name="Line 14"/>
          <p:cNvSpPr>
            <a:spLocks noChangeShapeType="1"/>
          </p:cNvSpPr>
          <p:nvPr/>
        </p:nvSpPr>
        <p:spPr bwMode="auto">
          <a:xfrm flipH="1">
            <a:off x="7308850" y="46529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297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main</a:t>
            </a:r>
            <a:r>
              <a:rPr lang="zh-CN" altLang="pt-BR" sz="2000" b="0"/>
              <a:t>返回地址</a:t>
            </a:r>
          </a:p>
        </p:txBody>
      </p:sp>
    </p:spTree>
    <p:extLst>
      <p:ext uri="{BB962C8B-B14F-4D97-AF65-F5344CB8AC3E}">
        <p14:creationId xmlns:p14="http://schemas.microsoft.com/office/powerpoint/2010/main" val="19709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C000"/>
                </a:solidFill>
              </a:rPr>
              <a:t>f3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f3</a:t>
            </a:r>
            <a:r>
              <a:rPr lang="en-US" altLang="zh-CN" dirty="0" smtClean="0"/>
              <a:t>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011863" y="42703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6011863" y="38290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011863" y="33893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23" name="Line 14"/>
          <p:cNvSpPr>
            <a:spLocks noChangeShapeType="1"/>
          </p:cNvSpPr>
          <p:nvPr/>
        </p:nvSpPr>
        <p:spPr bwMode="auto">
          <a:xfrm flipH="1">
            <a:off x="7308850" y="29241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325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a3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f3</a:t>
            </a:r>
            <a:r>
              <a:rPr lang="zh-CN" altLang="pt-BR" sz="2000" b="0"/>
              <a:t>返回地址</a:t>
            </a:r>
            <a:endParaRPr lang="en-US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b="0"/>
              <a:t>              </a:t>
            </a:r>
            <a:r>
              <a:rPr lang="pt-BR" altLang="zh-CN" sz="2000" b="0"/>
              <a:t>x3</a:t>
            </a:r>
            <a:r>
              <a:rPr lang="zh-CN" altLang="pt-BR" sz="2000" b="0"/>
              <a:t>       </a:t>
            </a:r>
            <a:r>
              <a:rPr lang="en-US" altLang="zh-CN" sz="2000" b="0"/>
              <a:t>3</a:t>
            </a:r>
            <a:endParaRPr lang="zh-CN" altLang="pt-BR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b="0"/>
              <a:t>              </a:t>
            </a:r>
            <a:r>
              <a:rPr lang="pt-BR" altLang="zh-CN" sz="2000" b="0"/>
              <a:t>x4       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main</a:t>
            </a:r>
            <a:r>
              <a:rPr lang="zh-CN" altLang="pt-BR" sz="2000" b="0"/>
              <a:t>返回地址</a:t>
            </a:r>
          </a:p>
        </p:txBody>
      </p:sp>
      <p:sp>
        <p:nvSpPr>
          <p:cNvPr id="13326" name="Line 10"/>
          <p:cNvSpPr>
            <a:spLocks noChangeShapeType="1"/>
          </p:cNvSpPr>
          <p:nvPr/>
        </p:nvSpPr>
        <p:spPr bwMode="auto">
          <a:xfrm>
            <a:off x="6011863" y="29241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07504" y="3861048"/>
            <a:ext cx="36004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3514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 flipH="1">
            <a:off x="7308850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345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346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main</a:t>
            </a:r>
            <a:r>
              <a:rPr lang="zh-CN" altLang="pt-BR" sz="2000" b="0"/>
              <a:t>返回地址</a:t>
            </a:r>
          </a:p>
        </p:txBody>
      </p:sp>
    </p:spTree>
    <p:extLst>
      <p:ext uri="{BB962C8B-B14F-4D97-AF65-F5344CB8AC3E}">
        <p14:creationId xmlns:p14="http://schemas.microsoft.com/office/powerpoint/2010/main" val="6809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return </a:t>
            </a:r>
            <a:r>
              <a:rPr lang="en-US" altLang="zh-CN" dirty="0">
                <a:solidFill>
                  <a:srgbClr val="FFC000"/>
                </a:solidFill>
              </a:rPr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14"/>
          <p:cNvSpPr>
            <a:spLocks noChangeShapeType="1"/>
          </p:cNvSpPr>
          <p:nvPr/>
        </p:nvSpPr>
        <p:spPr bwMode="auto">
          <a:xfrm flipH="1">
            <a:off x="7308850" y="5516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函数返回值的存储：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如果函数的返回值为简单数据类型，则返回值通常通过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的某个寄存器返回；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否则，返回值将存储到一块临时内存空间中，这个临时内存空间位于调用者的栈空间中，在函数调用时，调用者把这块空间的地址传给被调用者，被调用者通过这个地址存储返回值。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/>
              <a:t>一般情况下，程序中不必关心上述栈的具体分配情况，但是，如果要进行混合语言编程，则需要考虑不同语言在栈使用上的差别。</a:t>
            </a:r>
          </a:p>
          <a:p>
            <a:pPr>
              <a:lnSpc>
                <a:spcPct val="120000"/>
              </a:lnSpc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5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5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递归函数执行中栈的使用情况</a:t>
            </a:r>
            <a:endParaRPr lang="zh-CN" altLang="en-US" sz="4000" dirty="0" smtClean="0">
              <a:latin typeface="宋体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412" y="1439416"/>
            <a:ext cx="8353052" cy="479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 smtClean="0"/>
              <a:t>可以把一个递归函数看成多个同名的函数（多个</a:t>
            </a:r>
            <a:r>
              <a:rPr lang="zh-CN" altLang="en-US" b="0" dirty="0" smtClean="0">
                <a:solidFill>
                  <a:srgbClr val="FFC000"/>
                </a:solidFill>
              </a:rPr>
              <a:t>实例</a:t>
            </a:r>
            <a:r>
              <a:rPr lang="zh-CN" altLang="en-US" b="0" dirty="0" smtClean="0"/>
              <a:t>，</a:t>
            </a:r>
            <a:r>
              <a:rPr lang="en-US" altLang="zh-CN" b="0" dirty="0" smtClean="0">
                <a:solidFill>
                  <a:srgbClr val="FFC000"/>
                </a:solidFill>
              </a:rPr>
              <a:t>Instance</a:t>
            </a:r>
            <a:r>
              <a:rPr lang="zh-CN" altLang="en-US" b="0" dirty="0" smtClean="0"/>
              <a:t>），然后按函数的嵌套调用来理解递归调用过程。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 smtClean="0">
                <a:solidFill>
                  <a:srgbClr val="FFC000"/>
                </a:solidFill>
              </a:rPr>
              <a:t>注意：</a:t>
            </a:r>
            <a:r>
              <a:rPr lang="zh-CN" altLang="en-US" b="0" dirty="0" smtClean="0"/>
              <a:t>对</a:t>
            </a:r>
            <a:r>
              <a:rPr lang="zh-CN" altLang="en-US" b="0" dirty="0"/>
              <a:t>递归函数的每一</a:t>
            </a:r>
            <a:r>
              <a:rPr lang="zh-CN" altLang="en-US" b="0" dirty="0" smtClean="0"/>
              <a:t>次递归调用</a:t>
            </a:r>
            <a:r>
              <a:rPr lang="zh-CN" altLang="en-US" b="0" dirty="0"/>
              <a:t>都将产生</a:t>
            </a:r>
            <a:r>
              <a:rPr lang="zh-CN" altLang="en-US" b="0" dirty="0">
                <a:solidFill>
                  <a:srgbClr val="FFC000"/>
                </a:solidFill>
              </a:rPr>
              <a:t>一</a:t>
            </a:r>
            <a:r>
              <a:rPr lang="zh-CN" altLang="en-US" b="0" dirty="0" smtClean="0">
                <a:solidFill>
                  <a:srgbClr val="FFC000"/>
                </a:solidFill>
              </a:rPr>
              <a:t>组新的</a:t>
            </a:r>
            <a:r>
              <a:rPr lang="zh-CN" altLang="en-US" b="0" dirty="0"/>
              <a:t>局部变量（包括形参），虽然它们的名字相同，但它们是不同的</a:t>
            </a:r>
            <a:r>
              <a:rPr lang="zh-CN" altLang="en-US" b="0" dirty="0" smtClean="0"/>
              <a:t>变量（属于不同的实例），拥有</a:t>
            </a:r>
            <a:r>
              <a:rPr lang="zh-CN" altLang="en-US" b="0" dirty="0"/>
              <a:t>不同</a:t>
            </a:r>
            <a:r>
              <a:rPr lang="zh-CN" altLang="en-US" b="0" dirty="0" smtClean="0"/>
              <a:t>的栈空间。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7599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3"/>
            <a:ext cx="3106688" cy="39893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f(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n)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x=n+1;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/>
              <a:t>x,n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(n&gt;0) f(n-1);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... </a:t>
            </a:r>
            <a:r>
              <a:rPr lang="en-US" altLang="zh-CN" sz="2600" dirty="0" err="1" smtClean="0"/>
              <a:t>x,n</a:t>
            </a:r>
            <a:r>
              <a:rPr lang="en-US" altLang="zh-CN" sz="2600" dirty="0" smtClean="0"/>
              <a:t> 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......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f(2);</a:t>
            </a:r>
            <a:endParaRPr lang="en-US" altLang="zh-CN" sz="26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477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464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477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4248150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endParaRPr lang="zh-CN" altLang="pt-BR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7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3105845" cy="39893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C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C0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C000"/>
                </a:solidFill>
              </a:rPr>
              <a:t>3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&gt;0) f(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... 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 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......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>
                <a:solidFill>
                  <a:srgbClr val="FFC000"/>
                </a:solidFill>
              </a:rPr>
              <a:t>f</a:t>
            </a:r>
            <a:r>
              <a:rPr lang="en-US" altLang="zh-CN" sz="2600" dirty="0" smtClean="0"/>
              <a:t>(2);</a:t>
            </a:r>
            <a:endParaRPr lang="en-US" altLang="zh-CN" sz="26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2196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9183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2196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2196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9182" y="3601616"/>
            <a:ext cx="287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2196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96379" y="177281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f(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2665512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=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+1;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707532" y="177281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04864"/>
            <a:ext cx="2169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         1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 </a:t>
            </a:r>
            <a:r>
              <a:rPr lang="en-US" altLang="zh-CN" sz="2600" b="0" kern="0" dirty="0" smtClean="0"/>
              <a:t>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4941168"/>
            <a:ext cx="288404" cy="0"/>
          </a:xfrm>
          <a:prstGeom prst="line">
            <a:avLst/>
          </a:prstGeom>
          <a:noFill/>
          <a:ln w="9525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4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程序实体在内存中的安排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291513" cy="511202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程序运行时，程序中的实体将存储在四个区域中：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静态数据区：</a:t>
            </a:r>
            <a:r>
              <a:rPr lang="zh-CN" altLang="en-US" sz="2400" dirty="0" smtClean="0"/>
              <a:t>用于全局变量、</a:t>
            </a:r>
            <a:r>
              <a:rPr lang="en-US" altLang="zh-CN" sz="2400" dirty="0" smtClean="0"/>
              <a:t>static</a:t>
            </a:r>
            <a:r>
              <a:rPr lang="zh-CN" altLang="en-US" sz="2400" dirty="0" smtClean="0"/>
              <a:t>存储类的局部变量以及常量的内存分配 。如果</a:t>
            </a:r>
            <a:r>
              <a:rPr lang="zh-CN" altLang="en-US" sz="2400" dirty="0"/>
              <a:t>没有显式初始化，系统将把它们初始化成</a:t>
            </a:r>
            <a:r>
              <a:rPr lang="en-US" altLang="zh-CN" sz="2400" dirty="0"/>
              <a:t>0</a:t>
            </a:r>
            <a:r>
              <a:rPr lang="zh-CN" altLang="en-US" sz="2400" dirty="0"/>
              <a:t>。 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代码区：</a:t>
            </a:r>
            <a:r>
              <a:rPr lang="zh-CN" altLang="en-US" sz="2400" dirty="0" smtClean="0"/>
              <a:t>用于存放程序的指令，对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程序而言，代码区存放的是所有函数代码。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栈区：</a:t>
            </a:r>
            <a:r>
              <a:rPr lang="zh-CN" altLang="en-US" sz="2400" dirty="0" smtClean="0"/>
              <a:t>用于自动存储类的局部变量、函数的形式参数以及函数调用时有关信息（如：函数返回地址等）的内存分配。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堆区：</a:t>
            </a:r>
            <a:r>
              <a:rPr lang="zh-CN" altLang="en-US" sz="2400" dirty="0" smtClean="0"/>
              <a:t>用于动态变量的内存分配。 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在上述区域中，栈区有着重要的作用：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C000"/>
                </a:solidFill>
              </a:rPr>
              <a:t>栈</a:t>
            </a:r>
            <a:r>
              <a:rPr lang="zh-CN" altLang="en-US" sz="2400" dirty="0" smtClean="0">
                <a:solidFill>
                  <a:srgbClr val="FFC000"/>
                </a:solidFill>
              </a:rPr>
              <a:t>空间被各个函数共享，从而节省空间。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6911280" y="4941168"/>
            <a:ext cx="1981200" cy="1836738"/>
            <a:chOff x="2040" y="1207"/>
            <a:chExt cx="1248" cy="1157"/>
          </a:xfrm>
        </p:grpSpPr>
        <p:grpSp>
          <p:nvGrpSpPr>
            <p:cNvPr id="62469" name="Group 5"/>
            <p:cNvGrpSpPr>
              <a:grpSpLocks/>
            </p:cNvGrpSpPr>
            <p:nvPr/>
          </p:nvGrpSpPr>
          <p:grpSpPr bwMode="auto">
            <a:xfrm>
              <a:off x="2040" y="1207"/>
              <a:ext cx="1248" cy="1157"/>
              <a:chOff x="2754" y="9758"/>
              <a:chExt cx="1620" cy="1248"/>
            </a:xfrm>
          </p:grpSpPr>
          <p:sp>
            <p:nvSpPr>
              <p:cNvPr id="62473" name="Rectangle 6"/>
              <p:cNvSpPr>
                <a:spLocks noChangeArrowheads="1"/>
              </p:cNvSpPr>
              <p:nvPr/>
            </p:nvSpPr>
            <p:spPr bwMode="auto">
              <a:xfrm>
                <a:off x="2754" y="9758"/>
                <a:ext cx="1620" cy="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   </a:t>
                </a:r>
                <a:r>
                  <a:rPr lang="zh-CN" altLang="en-US" sz="2000"/>
                  <a:t>静态数据区</a:t>
                </a:r>
              </a:p>
            </p:txBody>
          </p:sp>
          <p:sp>
            <p:nvSpPr>
              <p:cNvPr id="358407" name="Line 7"/>
              <p:cNvSpPr>
                <a:spLocks noChangeShapeType="1"/>
              </p:cNvSpPr>
              <p:nvPr/>
            </p:nvSpPr>
            <p:spPr bwMode="auto">
              <a:xfrm>
                <a:off x="2754" y="10383"/>
                <a:ext cx="16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08" name="Line 8"/>
              <p:cNvSpPr>
                <a:spLocks noChangeShapeType="1"/>
              </p:cNvSpPr>
              <p:nvPr/>
            </p:nvSpPr>
            <p:spPr bwMode="auto">
              <a:xfrm>
                <a:off x="2754" y="10070"/>
                <a:ext cx="16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09" name="Line 9"/>
              <p:cNvSpPr>
                <a:spLocks noChangeShapeType="1"/>
              </p:cNvSpPr>
              <p:nvPr/>
            </p:nvSpPr>
            <p:spPr bwMode="auto">
              <a:xfrm>
                <a:off x="2754" y="10694"/>
                <a:ext cx="16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2470" name="Text Box 10"/>
            <p:cNvSpPr txBox="1">
              <a:spLocks noChangeArrowheads="1"/>
            </p:cNvSpPr>
            <p:nvPr/>
          </p:nvSpPr>
          <p:spPr bwMode="auto">
            <a:xfrm>
              <a:off x="2329" y="151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代码区</a:t>
              </a:r>
            </a:p>
          </p:txBody>
        </p:sp>
        <p:sp>
          <p:nvSpPr>
            <p:cNvPr id="62471" name="Text Box 11"/>
            <p:cNvSpPr txBox="1">
              <a:spLocks noChangeArrowheads="1"/>
            </p:cNvSpPr>
            <p:nvPr/>
          </p:nvSpPr>
          <p:spPr bwMode="auto">
            <a:xfrm>
              <a:off x="2399" y="183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栈区</a:t>
              </a:r>
            </a:p>
          </p:txBody>
        </p:sp>
        <p:sp>
          <p:nvSpPr>
            <p:cNvPr id="62472" name="Text Box 12"/>
            <p:cNvSpPr txBox="1">
              <a:spLocks noChangeArrowheads="1"/>
            </p:cNvSpPr>
            <p:nvPr/>
          </p:nvSpPr>
          <p:spPr bwMode="auto">
            <a:xfrm>
              <a:off x="2399" y="210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堆区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         1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 </a:t>
            </a:r>
            <a:r>
              <a:rPr lang="en-US" altLang="zh-CN" sz="2600" b="0" kern="0" dirty="0" smtClean="0"/>
              <a:t>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5301208"/>
            <a:ext cx="288404" cy="0"/>
          </a:xfrm>
          <a:prstGeom prst="line">
            <a:avLst/>
          </a:prstGeom>
          <a:noFill/>
          <a:ln w="9525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         1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 </a:t>
            </a:r>
            <a:r>
              <a:rPr lang="en-US" altLang="zh-CN" sz="2600" b="0" kern="0" dirty="0" smtClean="0"/>
              <a:t>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5805264"/>
            <a:ext cx="288404" cy="0"/>
          </a:xfrm>
          <a:prstGeom prst="line">
            <a:avLst/>
          </a:prstGeom>
          <a:noFill/>
          <a:ln w="9525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4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33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f(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2708920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708920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3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35730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/>
              <a:t>f(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708920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2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           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f(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n)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x</a:t>
            </a:r>
            <a:r>
              <a:rPr lang="en-US" altLang="zh-CN" sz="2600" b="0" kern="0" dirty="0"/>
              <a:t>=n+1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/>
              <a:t>x,n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(n&gt;0) </a:t>
            </a:r>
            <a:r>
              <a:rPr lang="en-US" altLang="zh-CN" sz="2600" b="0" kern="0" dirty="0" smtClean="0"/>
              <a:t>f(n-1);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/>
              <a:t>x,n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f(2);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1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4721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栈空间一方面被各个函数共享，另一方面由于受到栈空间的限制，它也</a:t>
            </a:r>
            <a:r>
              <a:rPr lang="zh-CN" altLang="en-US" dirty="0" smtClean="0"/>
              <a:t>对</a:t>
            </a:r>
            <a:r>
              <a:rPr lang="zh-CN" altLang="en-US" dirty="0"/>
              <a:t>函数</a:t>
            </a:r>
            <a:r>
              <a:rPr lang="zh-CN" altLang="en-US" dirty="0" smtClean="0"/>
              <a:t>调用的深度（嵌套和递归调用）有</a:t>
            </a:r>
            <a:r>
              <a:rPr lang="zh-CN" altLang="en-US" dirty="0"/>
              <a:t>所限制：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过深的函数</a:t>
            </a:r>
            <a:r>
              <a:rPr lang="zh-CN" altLang="en-US" dirty="0" smtClean="0"/>
              <a:t>嵌套或递归调用</a:t>
            </a:r>
            <a:r>
              <a:rPr lang="zh-CN" altLang="en-US" dirty="0"/>
              <a:t>会造成栈空间不足，出现“栈溢出”（</a:t>
            </a:r>
            <a:r>
              <a:rPr lang="en-US" altLang="zh-CN" dirty="0"/>
              <a:t>stack overflow</a:t>
            </a:r>
            <a:r>
              <a:rPr lang="zh-CN" altLang="en-US" dirty="0"/>
              <a:t>）错误，从而引起程序的异常终止。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另外</a:t>
            </a:r>
            <a:r>
              <a:rPr lang="zh-CN" altLang="en-US" dirty="0" smtClean="0"/>
              <a:t>，在</a:t>
            </a:r>
            <a:r>
              <a:rPr lang="zh-CN" altLang="en-US" dirty="0"/>
              <a:t>程序设计</a:t>
            </a:r>
            <a:r>
              <a:rPr lang="zh-CN" altLang="en-US" dirty="0" smtClean="0"/>
              <a:t>时也需要</a:t>
            </a:r>
            <a:r>
              <a:rPr lang="zh-CN" altLang="en-US" dirty="0"/>
              <a:t>很好地</a:t>
            </a:r>
            <a:r>
              <a:rPr lang="zh-CN" altLang="en-US" dirty="0" smtClean="0"/>
              <a:t>处置形式参数</a:t>
            </a:r>
            <a:r>
              <a:rPr lang="zh-CN" altLang="en-US" dirty="0"/>
              <a:t>和局部变量的个数和大小，例如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不应把大的结构按值传递给函数。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不</a:t>
            </a:r>
            <a:r>
              <a:rPr lang="zh-CN" altLang="en-US" dirty="0"/>
              <a:t>应定义很大的局部数组变量。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14"/>
          <p:cNvSpPr>
            <a:spLocks noChangeShapeType="1"/>
          </p:cNvSpPr>
          <p:nvPr/>
        </p:nvSpPr>
        <p:spPr bwMode="auto">
          <a:xfrm flipH="1">
            <a:off x="7308850" y="5516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152" name="Line 14"/>
          <p:cNvSpPr>
            <a:spLocks noChangeShapeType="1"/>
          </p:cNvSpPr>
          <p:nvPr/>
        </p:nvSpPr>
        <p:spPr bwMode="auto">
          <a:xfrm flipH="1">
            <a:off x="7308850" y="46529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153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154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main</a:t>
            </a:r>
            <a:r>
              <a:rPr lang="zh-CN" altLang="pt-BR" sz="2000" b="0" dirty="0"/>
              <a:t>返回地址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07504" y="4941168"/>
            <a:ext cx="36004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1046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C000"/>
                </a:solidFill>
              </a:rPr>
              <a:t>f1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f1</a:t>
            </a:r>
            <a:r>
              <a:rPr lang="en-US" altLang="zh-CN" dirty="0" smtClean="0"/>
              <a:t>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6011863" y="42703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6011863" y="38290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6011863" y="33893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flipH="1">
            <a:off x="7308850" y="3357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181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a1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f1</a:t>
            </a:r>
            <a:r>
              <a:rPr lang="zh-CN" altLang="pt-BR" sz="2000" b="0"/>
              <a:t>返回地址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b="0"/>
              <a:t>              </a:t>
            </a:r>
            <a:r>
              <a:rPr lang="pt-BR" altLang="zh-CN" sz="2000" b="0"/>
              <a:t>x1      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main</a:t>
            </a:r>
            <a:r>
              <a:rPr lang="zh-CN" altLang="pt-BR" sz="2000" b="0"/>
              <a:t>返回地址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07504" y="1124744"/>
            <a:ext cx="36004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29287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f2(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f2(2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200" name="Line 14"/>
          <p:cNvSpPr>
            <a:spLocks noChangeShapeType="1"/>
          </p:cNvSpPr>
          <p:nvPr/>
        </p:nvSpPr>
        <p:spPr bwMode="auto">
          <a:xfrm flipH="1">
            <a:off x="7308850" y="46529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202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main</a:t>
            </a:r>
            <a:r>
              <a:rPr lang="zh-CN" altLang="pt-BR" sz="2000" b="0" dirty="0"/>
              <a:t>返回地址</a:t>
            </a:r>
          </a:p>
        </p:txBody>
      </p:sp>
    </p:spTree>
    <p:extLst>
      <p:ext uri="{BB962C8B-B14F-4D97-AF65-F5344CB8AC3E}">
        <p14:creationId xmlns:p14="http://schemas.microsoft.com/office/powerpoint/2010/main" val="733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C000"/>
                </a:solidFill>
              </a:rPr>
              <a:t>f2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f2</a:t>
            </a:r>
            <a:r>
              <a:rPr lang="en-US" altLang="zh-CN" dirty="0" smtClean="0"/>
              <a:t>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011863" y="42703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011863" y="38290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6011863" y="33893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7" name="Line 14"/>
          <p:cNvSpPr>
            <a:spLocks noChangeShapeType="1"/>
          </p:cNvSpPr>
          <p:nvPr/>
        </p:nvSpPr>
        <p:spPr bwMode="auto">
          <a:xfrm flipH="1">
            <a:off x="7308850" y="3357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229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a2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f2</a:t>
            </a:r>
            <a:r>
              <a:rPr lang="zh-CN" altLang="pt-BR" sz="2000" b="0"/>
              <a:t>返回地址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b="0"/>
              <a:t>              </a:t>
            </a:r>
            <a:r>
              <a:rPr lang="pt-BR" altLang="zh-CN" sz="2000" b="0"/>
              <a:t>x2      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main</a:t>
            </a:r>
            <a:r>
              <a:rPr lang="zh-CN" altLang="pt-BR" sz="2000" b="0"/>
              <a:t>返回地址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79512" y="2204864"/>
            <a:ext cx="36004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14434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C000"/>
                </a:solidFill>
              </a:rPr>
              <a:t>f1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C000"/>
                </a:solidFill>
              </a:rPr>
              <a:t>f2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f1</a:t>
            </a:r>
            <a:r>
              <a:rPr lang="en-US" altLang="zh-CN" dirty="0" smtClean="0"/>
              <a:t>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f2</a:t>
            </a:r>
            <a:r>
              <a:rPr lang="en-US" altLang="zh-CN" dirty="0" smtClean="0"/>
              <a:t>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011863" y="42703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11863" y="38290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011863" y="33893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011863" y="295116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25098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011863" y="20701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7308850" y="20701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56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a1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f1</a:t>
            </a:r>
            <a:r>
              <a:rPr lang="zh-CN" altLang="pt-BR" sz="2000" b="0"/>
              <a:t>返回地址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b="0"/>
              <a:t>              </a:t>
            </a:r>
            <a:r>
              <a:rPr lang="pt-BR" altLang="zh-CN" sz="2000" b="0"/>
              <a:t>x1      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a2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f2</a:t>
            </a:r>
            <a:r>
              <a:rPr lang="zh-CN" altLang="pt-BR" sz="2000" b="0"/>
              <a:t>返回地址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b="0"/>
              <a:t>              </a:t>
            </a:r>
            <a:r>
              <a:rPr lang="pt-BR" altLang="zh-CN" sz="2000" b="0"/>
              <a:t>x2      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/>
              <a:t>main</a:t>
            </a:r>
            <a:r>
              <a:rPr lang="zh-CN" altLang="pt-BR" sz="2000" b="0"/>
              <a:t>返回地址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79512" y="1124744"/>
            <a:ext cx="36004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40726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栈空间被各个函数共享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3754438" cy="5832475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f1(</a:t>
            </a:r>
            <a:r>
              <a:rPr lang="en-US" altLang="zh-CN" dirty="0" err="1"/>
              <a:t>int</a:t>
            </a:r>
            <a:r>
              <a:rPr lang="en-US" altLang="zh-CN" dirty="0"/>
              <a:t> x1)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C000"/>
                </a:solidFill>
              </a:rPr>
              <a:t>f2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f1(1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......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f3(</a:t>
            </a:r>
            <a:r>
              <a:rPr lang="en-US" altLang="zh-CN" dirty="0" err="1"/>
              <a:t>int</a:t>
            </a:r>
            <a:r>
              <a:rPr lang="en-US" altLang="zh-CN" dirty="0"/>
              <a:t> x3, </a:t>
            </a:r>
            <a:r>
              <a:rPr lang="en-US" altLang="zh-CN" dirty="0" err="1"/>
              <a:t>int</a:t>
            </a:r>
            <a:r>
              <a:rPr lang="en-US" altLang="zh-CN" dirty="0"/>
              <a:t> x4)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......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main</a:t>
            </a:r>
            <a:r>
              <a:rPr lang="en-US" altLang="zh-CN" dirty="0"/>
              <a:t>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f1(1);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f2</a:t>
            </a:r>
            <a:r>
              <a:rPr lang="en-US" altLang="zh-CN" dirty="0" smtClean="0"/>
              <a:t>(2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f3(3,4</a:t>
            </a:r>
            <a:r>
              <a:rPr lang="en-US" altLang="zh-CN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011863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7308850" y="16287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011863" y="51514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011863" y="47117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011863" y="42703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6011863" y="38290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011863" y="33893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 flipH="1">
            <a:off x="7308850" y="3357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6011863" y="55895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277" name="矩形 46"/>
          <p:cNvSpPr>
            <a:spLocks noChangeArrowheads="1"/>
          </p:cNvSpPr>
          <p:nvPr/>
        </p:nvSpPr>
        <p:spPr bwMode="auto">
          <a:xfrm>
            <a:off x="4248150" y="1947863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          a2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f2</a:t>
            </a:r>
            <a:r>
              <a:rPr lang="zh-CN" altLang="pt-BR" sz="2000" b="0" dirty="0"/>
              <a:t>返回地址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b="0" dirty="0"/>
              <a:t>              </a:t>
            </a:r>
            <a:r>
              <a:rPr lang="pt-BR" altLang="zh-CN" sz="2000" b="0" dirty="0"/>
              <a:t>x2      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               a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b="0" dirty="0"/>
              <a:t>main</a:t>
            </a:r>
            <a:r>
              <a:rPr lang="zh-CN" altLang="pt-BR" sz="2000" b="0" dirty="0"/>
              <a:t>返回地址</a:t>
            </a:r>
          </a:p>
        </p:txBody>
      </p:sp>
    </p:spTree>
    <p:extLst>
      <p:ext uri="{BB962C8B-B14F-4D97-AF65-F5344CB8AC3E}">
        <p14:creationId xmlns:p14="http://schemas.microsoft.com/office/powerpoint/2010/main" val="42660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21049</TotalTime>
  <Words>1958</Words>
  <Application>Microsoft Office PowerPoint</Application>
  <PresentationFormat>全屏显示(4:3)</PresentationFormat>
  <Paragraphs>545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Times New Roman</vt:lpstr>
      <vt:lpstr>Verdana</vt:lpstr>
      <vt:lpstr>Wingdings</vt:lpstr>
      <vt:lpstr>Globe</vt:lpstr>
      <vt:lpstr>栈在函数调用中的作用</vt:lpstr>
      <vt:lpstr>程序实体在内存中的安排</vt:lpstr>
      <vt:lpstr>栈空间被各个函数共享</vt:lpstr>
      <vt:lpstr>栈空间被各个函数共享</vt:lpstr>
      <vt:lpstr>栈空间被各个函数共享</vt:lpstr>
      <vt:lpstr>栈空间被各个函数共享</vt:lpstr>
      <vt:lpstr>栈空间被各个函数共享</vt:lpstr>
      <vt:lpstr>栈空间被各个函数共享</vt:lpstr>
      <vt:lpstr>栈空间被各个函数共享</vt:lpstr>
      <vt:lpstr>栈空间被各个函数共享</vt:lpstr>
      <vt:lpstr>栈空间被各个函数共享</vt:lpstr>
      <vt:lpstr>栈空间被各个函数共享</vt:lpstr>
      <vt:lpstr>栈空间被各个函数共享</vt:lpstr>
      <vt:lpstr>PowerPoint 演示文稿</vt:lpstr>
      <vt:lpstr>递归函数执行中栈的使用情况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过程抽象——函数</dc:title>
  <dc:creator>Chen Jiajun</dc:creator>
  <cp:lastModifiedBy>Chen Jiajun</cp:lastModifiedBy>
  <cp:revision>484</cp:revision>
  <dcterms:created xsi:type="dcterms:W3CDTF">2004-12-03T07:35:09Z</dcterms:created>
  <dcterms:modified xsi:type="dcterms:W3CDTF">2023-09-15T09:03:13Z</dcterms:modified>
</cp:coreProperties>
</file>