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1" r:id="rId5"/>
    <p:sldId id="259" r:id="rId6"/>
    <p:sldId id="263" r:id="rId7"/>
    <p:sldId id="265"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0A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 name="图片 6" descr="R-C"/>
          <p:cNvPicPr>
            <a:picLocks noChangeAspect="1"/>
          </p:cNvPicPr>
          <p:nvPr/>
        </p:nvPicPr>
        <p:blipFill>
          <a:blip r:embed="rId2">
            <a:alphaModFix amt="11000"/>
            <a:lum bright="64000" contrast="-70000"/>
          </a:blip>
          <a:srcRect t="40647" b="4450"/>
          <a:stretch>
            <a:fillRect/>
          </a:stretch>
        </p:blipFill>
        <p:spPr>
          <a:xfrm>
            <a:off x="9228455" y="-114935"/>
            <a:ext cx="1905635" cy="7050405"/>
          </a:xfrm>
          <a:prstGeom prst="rect">
            <a:avLst/>
          </a:prstGeom>
        </p:spPr>
      </p:pic>
      <p:sp>
        <p:nvSpPr>
          <p:cNvPr id="2" name="标题 1"/>
          <p:cNvSpPr>
            <a:spLocks noGrp="1"/>
          </p:cNvSpPr>
          <p:nvPr>
            <p:ph type="ctrTitle"/>
          </p:nvPr>
        </p:nvSpPr>
        <p:spPr>
          <a:xfrm>
            <a:off x="142875" y="179705"/>
            <a:ext cx="2640330" cy="1202690"/>
          </a:xfrm>
        </p:spPr>
        <p:txBody>
          <a:bodyPr/>
          <a:p>
            <a:r>
              <a:rPr lang="en-US" altLang="zh-CN" sz="2800">
                <a:latin typeface="Novecento wide Bold" panose="00000805000000000000" charset="0"/>
                <a:cs typeface="Novecento wide Bold" panose="00000805000000000000" charset="0"/>
              </a:rPr>
              <a:t>RHINE LAB</a:t>
            </a:r>
            <a:br>
              <a:rPr lang="en-US" altLang="zh-CN" sz="2800">
                <a:latin typeface="Novecento wide Medium" panose="00000605000000000000" charset="0"/>
                <a:cs typeface="Novecento wide Medium" panose="00000605000000000000" charset="0"/>
              </a:rPr>
            </a:br>
            <a:r>
              <a:rPr lang="en-US" altLang="zh-CN" sz="1000">
                <a:latin typeface="Novecento wide Medium" panose="00000605000000000000" charset="0"/>
                <a:cs typeface="Novecento wide Medium" panose="00000605000000000000" charset="0"/>
              </a:rPr>
              <a:t>SYNTHESIZE    INFORMATION</a:t>
            </a:r>
            <a:br>
              <a:rPr lang="en-US" altLang="zh-CN" sz="1000">
                <a:latin typeface="Novecento wide Medium" panose="00000605000000000000" charset="0"/>
                <a:cs typeface="Novecento wide Medium" panose="00000605000000000000" charset="0"/>
              </a:rPr>
            </a:br>
            <a:r>
              <a:rPr lang="en-US" altLang="zh-CN" sz="2000">
                <a:latin typeface="Novecento wide Medium" panose="00000605000000000000" charset="0"/>
                <a:cs typeface="Novecento wide Medium" panose="00000605000000000000" charset="0"/>
              </a:rPr>
              <a:t>ANALYSIS   </a:t>
            </a:r>
            <a:r>
              <a:rPr lang="en-US" altLang="zh-CN" sz="2000">
                <a:latin typeface="Novecento wide Bold" panose="00000805000000000000" charset="0"/>
                <a:cs typeface="Novecento wide Bold" panose="00000805000000000000" charset="0"/>
              </a:rPr>
              <a:t>OS</a:t>
            </a:r>
            <a:endParaRPr lang="en-US" altLang="zh-CN" sz="2000">
              <a:latin typeface="Novecento wide Bold" panose="00000805000000000000" charset="0"/>
              <a:cs typeface="Novecento wide Bold" panose="00000805000000000000" charset="0"/>
            </a:endParaRPr>
          </a:p>
        </p:txBody>
      </p:sp>
      <p:sp>
        <p:nvSpPr>
          <p:cNvPr id="3" name="副标题 2"/>
          <p:cNvSpPr>
            <a:spLocks noGrp="1"/>
          </p:cNvSpPr>
          <p:nvPr>
            <p:ph type="subTitle" idx="1"/>
          </p:nvPr>
        </p:nvSpPr>
        <p:spPr>
          <a:xfrm>
            <a:off x="8548370" y="6111240"/>
            <a:ext cx="3266440" cy="260350"/>
          </a:xfrm>
        </p:spPr>
        <p:txBody>
          <a:bodyPr>
            <a:normAutofit fontScale="90000"/>
          </a:bodyPr>
          <a:p>
            <a:r>
              <a:rPr lang="en-US" altLang="zh-CN" sz="1200">
                <a:latin typeface="Novecento wide Medium" panose="00000605000000000000" charset="0"/>
                <a:cs typeface="Novecento wide Medium" panose="00000605000000000000" charset="0"/>
              </a:rPr>
              <a:t>POWERED BY </a:t>
            </a:r>
            <a:r>
              <a:rPr lang="en-US" altLang="zh-CN" sz="1200">
                <a:latin typeface="Novecento wide Bold" panose="00000805000000000000" charset="0"/>
                <a:cs typeface="Novecento wide Bold" panose="00000805000000000000" charset="0"/>
              </a:rPr>
              <a:t>RHINE LAB</a:t>
            </a:r>
            <a:endParaRPr lang="en-US" altLang="zh-CN" sz="1200">
              <a:latin typeface="Novecento wide Bold" panose="00000805000000000000" charset="0"/>
              <a:cs typeface="Novecento wide Bold" panose="00000805000000000000" charset="0"/>
            </a:endParaRPr>
          </a:p>
        </p:txBody>
      </p:sp>
      <p:sp>
        <p:nvSpPr>
          <p:cNvPr id="4" name="矩形 3"/>
          <p:cNvSpPr/>
          <p:nvPr/>
        </p:nvSpPr>
        <p:spPr>
          <a:xfrm>
            <a:off x="11238230" y="6203950"/>
            <a:ext cx="342900" cy="75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 name="文本框 4"/>
          <p:cNvSpPr txBox="1"/>
          <p:nvPr/>
        </p:nvSpPr>
        <p:spPr>
          <a:xfrm>
            <a:off x="2864485" y="3014345"/>
            <a:ext cx="6462395" cy="829945"/>
          </a:xfrm>
          <a:prstGeom prst="rect">
            <a:avLst/>
          </a:prstGeom>
          <a:noFill/>
        </p:spPr>
        <p:txBody>
          <a:bodyPr wrap="square" rtlCol="0">
            <a:spAutoFit/>
          </a:bodyPr>
          <a:p>
            <a:pPr algn="ctr"/>
            <a:r>
              <a:rPr lang="en-US" altLang="zh-CN" sz="4800">
                <a:latin typeface="Source Han Sans Heavy" panose="020B0A00000000000000" charset="-122"/>
                <a:ea typeface="Source Han Sans Heavy" panose="020B0A00000000000000" charset="-122"/>
              </a:rPr>
              <a:t>B</a:t>
            </a:r>
            <a:r>
              <a:rPr lang="zh-CN" altLang="en-US" sz="4800">
                <a:latin typeface="Source Han Sans Heavy" panose="020B0A00000000000000" charset="-122"/>
                <a:ea typeface="Source Han Sans Heavy" panose="020B0A00000000000000" charset="-122"/>
              </a:rPr>
              <a:t>站大会员制度</a:t>
            </a:r>
            <a:endParaRPr lang="zh-CN" altLang="en-US" sz="4800">
              <a:latin typeface="Source Han Sans Heavy" panose="020B0A00000000000000" charset="-122"/>
              <a:ea typeface="Source Han Sans Heavy" panose="020B0A00000000000000" charset="-122"/>
            </a:endParaRPr>
          </a:p>
        </p:txBody>
      </p:sp>
      <p:sp>
        <p:nvSpPr>
          <p:cNvPr id="6" name="文本框 5"/>
          <p:cNvSpPr txBox="1"/>
          <p:nvPr/>
        </p:nvSpPr>
        <p:spPr>
          <a:xfrm>
            <a:off x="12490450" y="3528060"/>
            <a:ext cx="4062730" cy="922020"/>
          </a:xfrm>
          <a:prstGeom prst="rect">
            <a:avLst/>
          </a:prstGeom>
          <a:noFill/>
        </p:spPr>
        <p:txBody>
          <a:bodyPr wrap="none" rtlCol="0">
            <a:spAutoFit/>
          </a:bodyPr>
          <a:p>
            <a:r>
              <a:rPr lang="zh-CN" altLang="en-US">
                <a:highlight>
                  <a:srgbClr val="FFFF00"/>
                </a:highlight>
              </a:rPr>
              <a:t>本页建议使用：大标题</a:t>
            </a:r>
            <a:r>
              <a:rPr lang="en-US" altLang="zh-CN">
                <a:highlight>
                  <a:srgbClr val="FFFF00"/>
                </a:highlight>
              </a:rPr>
              <a:t> </a:t>
            </a:r>
            <a:r>
              <a:rPr lang="zh-CN" altLang="en-US">
                <a:highlight>
                  <a:srgbClr val="FFFF00"/>
                </a:highlight>
              </a:rPr>
              <a:t>带</a:t>
            </a:r>
            <a:r>
              <a:rPr lang="en-US" altLang="zh-CN">
                <a:highlight>
                  <a:srgbClr val="FFFF00"/>
                </a:highlight>
              </a:rPr>
              <a:t>logo</a:t>
            </a:r>
            <a:r>
              <a:rPr lang="zh-CN" altLang="en-US">
                <a:highlight>
                  <a:srgbClr val="FFFF00"/>
                </a:highlight>
              </a:rPr>
              <a:t>和大标题</a:t>
            </a:r>
            <a:br>
              <a:rPr lang="zh-CN" altLang="en-US">
                <a:highlight>
                  <a:srgbClr val="FFFF00"/>
                </a:highlight>
              </a:rPr>
            </a:br>
            <a:r>
              <a:rPr lang="zh-CN" altLang="en-US">
                <a:highlight>
                  <a:srgbClr val="FFFF00"/>
                </a:highlight>
              </a:rPr>
              <a:t>若单标题请居中</a:t>
            </a:r>
            <a:endParaRPr lang="zh-CN" altLang="en-US">
              <a:highlight>
                <a:srgbClr val="FFFF00"/>
              </a:highlight>
            </a:endParaRPr>
          </a:p>
          <a:p>
            <a:r>
              <a:rPr lang="zh-CN" altLang="en-US">
                <a:highlight>
                  <a:srgbClr val="FFFF00"/>
                </a:highlight>
              </a:rPr>
              <a:t>若标题与图则左右分布</a:t>
            </a:r>
            <a:endParaRPr lang="zh-CN" altLang="en-US">
              <a:highlight>
                <a:srgbClr val="FFFF00"/>
              </a:highlight>
            </a:endParaRPr>
          </a:p>
        </p:txBody>
      </p:sp>
      <p:pic>
        <p:nvPicPr>
          <p:cNvPr id="8" name="图片 7" descr="R-C"/>
          <p:cNvPicPr>
            <a:picLocks noChangeAspect="1"/>
          </p:cNvPicPr>
          <p:nvPr/>
        </p:nvPicPr>
        <p:blipFill>
          <a:blip r:embed="rId2">
            <a:alphaModFix amt="11000"/>
            <a:lum bright="64000" contrast="-70000"/>
          </a:blip>
          <a:srcRect t="22089" b="4450"/>
          <a:stretch>
            <a:fillRect/>
          </a:stretch>
        </p:blipFill>
        <p:spPr>
          <a:xfrm rot="2160000">
            <a:off x="1223010" y="-2043430"/>
            <a:ext cx="1905635" cy="9433560"/>
          </a:xfrm>
          <a:prstGeom prst="rect">
            <a:avLst/>
          </a:prstGeom>
        </p:spPr>
      </p:pic>
      <p:sp>
        <p:nvSpPr>
          <p:cNvPr id="14" name="文本框 13"/>
          <p:cNvSpPr txBox="1"/>
          <p:nvPr/>
        </p:nvSpPr>
        <p:spPr>
          <a:xfrm>
            <a:off x="1080770" y="845820"/>
            <a:ext cx="685165" cy="76835"/>
          </a:xfrm>
          <a:prstGeom prst="rect">
            <a:avLst/>
          </a:prstGeom>
          <a:noFill/>
        </p:spPr>
        <p:txBody>
          <a:bodyPr wrap="square" lIns="0" tIns="0" rIns="0" bIns="0" rtlCol="0">
            <a:spAutoFit/>
          </a:bodyPr>
          <a:p>
            <a:pPr algn="ctr"/>
            <a:r>
              <a:rPr lang="en-US" altLang="zh-CN" sz="500">
                <a:solidFill>
                  <a:schemeClr val="tx1">
                    <a:alpha val="2000"/>
                  </a:schemeClr>
                </a:solidFill>
                <a:latin typeface="Novecento wide Bold" panose="00000805000000000000" charset="0"/>
                <a:cs typeface="Novecento wide Bold" panose="00000805000000000000" charset="0"/>
              </a:rPr>
              <a:t>rhodeskesi</a:t>
            </a:r>
            <a:endParaRPr lang="en-US" altLang="zh-CN" sz="500">
              <a:solidFill>
                <a:schemeClr val="tx1">
                  <a:alpha val="2000"/>
                </a:schemeClr>
              </a:solidFill>
              <a:latin typeface="Novecento wide Bold" panose="00000805000000000000" charset="0"/>
              <a:cs typeface="Novecento wide Bold" panose="00000805000000000000" charset="0"/>
            </a:endParaRPr>
          </a:p>
        </p:txBody>
      </p:sp>
      <p:sp>
        <p:nvSpPr>
          <p:cNvPr id="9" name="文本框 8"/>
          <p:cNvSpPr txBox="1"/>
          <p:nvPr/>
        </p:nvSpPr>
        <p:spPr>
          <a:xfrm>
            <a:off x="12386945" y="179705"/>
            <a:ext cx="11837035" cy="2861310"/>
          </a:xfrm>
          <a:prstGeom prst="rect">
            <a:avLst/>
          </a:prstGeom>
          <a:noFill/>
        </p:spPr>
        <p:txBody>
          <a:bodyPr wrap="none" rtlCol="0">
            <a:spAutoFit/>
          </a:bodyPr>
          <a:p>
            <a:pPr algn="l"/>
            <a:r>
              <a:rPr lang="zh-CN" altLang="en-US">
                <a:highlight>
                  <a:srgbClr val="FFFF00"/>
                </a:highlight>
              </a:rPr>
              <a:t>明日方舟</a:t>
            </a:r>
            <a:r>
              <a:rPr lang="en-US" altLang="zh-CN">
                <a:highlight>
                  <a:srgbClr val="FFFF00"/>
                </a:highlight>
              </a:rPr>
              <a:t> </a:t>
            </a:r>
            <a:r>
              <a:rPr lang="zh-CN" altLang="en-US">
                <a:highlight>
                  <a:srgbClr val="FFFF00"/>
                </a:highlight>
              </a:rPr>
              <a:t>莱茵生命主题</a:t>
            </a:r>
            <a:r>
              <a:rPr lang="en-US" altLang="zh-CN">
                <a:highlight>
                  <a:srgbClr val="FFFF00"/>
                </a:highlight>
              </a:rPr>
              <a:t>ppt</a:t>
            </a:r>
            <a:r>
              <a:rPr lang="zh-CN" altLang="en-US">
                <a:highlight>
                  <a:srgbClr val="FFFF00"/>
                </a:highlight>
              </a:rPr>
              <a:t>模板</a:t>
            </a:r>
            <a:br>
              <a:rPr lang="zh-CN" altLang="en-US">
                <a:highlight>
                  <a:srgbClr val="FFFF00"/>
                </a:highlight>
              </a:rPr>
            </a:br>
            <a:r>
              <a:rPr lang="zh-CN" altLang="en-US">
                <a:highlight>
                  <a:srgbClr val="FFFF00"/>
                </a:highlight>
              </a:rPr>
              <a:t>由</a:t>
            </a:r>
            <a:r>
              <a:rPr lang="en-US" altLang="zh-CN">
                <a:highlight>
                  <a:srgbClr val="FFFF00"/>
                </a:highlight>
              </a:rPr>
              <a:t>b</a:t>
            </a:r>
            <a:r>
              <a:rPr lang="zh-CN" altLang="en-US">
                <a:highlight>
                  <a:srgbClr val="FFFF00"/>
                </a:highlight>
              </a:rPr>
              <a:t>站</a:t>
            </a:r>
            <a:r>
              <a:rPr lang="en-US" altLang="zh-CN">
                <a:highlight>
                  <a:srgbClr val="FFFF00"/>
                </a:highlight>
              </a:rPr>
              <a:t>@</a:t>
            </a:r>
            <a:r>
              <a:rPr lang="zh-CN" altLang="en-US">
                <a:highlight>
                  <a:srgbClr val="FFFF00"/>
                </a:highlight>
              </a:rPr>
              <a:t>罗德岛的克斯</a:t>
            </a:r>
            <a:r>
              <a:rPr lang="en-US" altLang="zh-CN">
                <a:highlight>
                  <a:srgbClr val="FFFF00"/>
                </a:highlight>
              </a:rPr>
              <a:t> </a:t>
            </a:r>
            <a:r>
              <a:rPr lang="zh-CN" altLang="en-US">
                <a:highlight>
                  <a:srgbClr val="FFFF00"/>
                </a:highlight>
              </a:rPr>
              <a:t>制作</a:t>
            </a:r>
            <a:br>
              <a:rPr lang="zh-CN" altLang="en-US">
                <a:highlight>
                  <a:srgbClr val="FFFF00"/>
                </a:highlight>
              </a:rPr>
            </a:br>
            <a:r>
              <a:rPr lang="zh-CN" altLang="en-US">
                <a:highlight>
                  <a:srgbClr val="FFFF00"/>
                </a:highlight>
              </a:rPr>
              <a:t>严禁商用！！</a:t>
            </a:r>
            <a:r>
              <a:rPr lang="en-US" altLang="zh-CN">
                <a:highlight>
                  <a:srgbClr val="FFFF00"/>
                </a:highlight>
              </a:rPr>
              <a:t> </a:t>
            </a:r>
            <a:r>
              <a:rPr lang="zh-CN" altLang="en-US">
                <a:highlight>
                  <a:srgbClr val="FFFF00"/>
                </a:highlight>
              </a:rPr>
              <a:t>若有发现商用售卖的情况请您及时向</a:t>
            </a:r>
            <a:r>
              <a:rPr lang="en-US" altLang="zh-CN">
                <a:highlight>
                  <a:srgbClr val="FFFF00"/>
                </a:highlight>
              </a:rPr>
              <a:t>up</a:t>
            </a:r>
            <a:r>
              <a:rPr lang="zh-CN" altLang="en-US">
                <a:highlight>
                  <a:srgbClr val="FFFF00"/>
                </a:highlight>
              </a:rPr>
              <a:t>主联系。</a:t>
            </a:r>
            <a:br>
              <a:rPr lang="zh-CN" altLang="en-US">
                <a:highlight>
                  <a:srgbClr val="FFFF00"/>
                </a:highlight>
              </a:rPr>
            </a:br>
            <a:r>
              <a:rPr lang="zh-CN" altLang="en-US">
                <a:highlight>
                  <a:srgbClr val="FFFF00"/>
                </a:highlight>
              </a:rPr>
              <a:t>个人使用需到本模板介绍视频投两个硬币即获得个人使用授权</a:t>
            </a:r>
            <a:br>
              <a:rPr lang="zh-CN" altLang="en-US">
                <a:highlight>
                  <a:srgbClr val="FFFF00"/>
                </a:highlight>
              </a:rPr>
            </a:br>
            <a:r>
              <a:rPr lang="en-US" altLang="zh-CN">
                <a:highlight>
                  <a:srgbClr val="FFFF00"/>
                </a:highlight>
              </a:rPr>
              <a:t> </a:t>
            </a:r>
            <a:r>
              <a:rPr lang="zh-CN" altLang="en-US">
                <a:highlight>
                  <a:srgbClr val="FFFF00"/>
                </a:highlight>
              </a:rPr>
              <a:t>视频页：https://www.bilibili.com/video/BV19Z4y187gi</a:t>
            </a:r>
            <a:br>
              <a:rPr lang="zh-CN" altLang="en-US">
                <a:highlight>
                  <a:srgbClr val="FFFF00"/>
                </a:highlight>
              </a:rPr>
            </a:br>
            <a:br>
              <a:rPr lang="zh-CN" altLang="en-US">
                <a:highlight>
                  <a:srgbClr val="FFFF00"/>
                </a:highlight>
              </a:rPr>
            </a:br>
            <a:r>
              <a:rPr lang="zh-CN" altLang="en-US">
                <a:highlight>
                  <a:srgbClr val="FFFF00"/>
                </a:highlight>
              </a:rPr>
              <a:t>模板内部分图片内容为《明日方舟》游戏内素材，版权归鹰角网络所有，</a:t>
            </a:r>
            <a:br>
              <a:rPr lang="zh-CN" altLang="en-US">
                <a:highlight>
                  <a:srgbClr val="FFFF00"/>
                </a:highlight>
              </a:rPr>
            </a:br>
            <a:r>
              <a:rPr lang="zh-CN" altLang="en-US">
                <a:highlight>
                  <a:srgbClr val="FFFF00"/>
                </a:highlight>
              </a:rPr>
              <a:t>在本模板中仅做演示，请在使用中替换图片</a:t>
            </a:r>
            <a:br>
              <a:rPr lang="zh-CN" altLang="en-US">
                <a:highlight>
                  <a:srgbClr val="FFFF00"/>
                </a:highlight>
              </a:rPr>
            </a:br>
            <a:br>
              <a:rPr lang="zh-CN" altLang="en-US">
                <a:highlight>
                  <a:srgbClr val="FFFF00"/>
                </a:highlight>
              </a:rPr>
            </a:br>
            <a:r>
              <a:rPr lang="zh-CN" altLang="en-US">
                <a:highlight>
                  <a:srgbClr val="FFFF00"/>
                </a:highlight>
              </a:rPr>
              <a:t>为了使用方便，本模板全程在</a:t>
            </a:r>
            <a:r>
              <a:rPr lang="en-US" altLang="zh-CN">
                <a:highlight>
                  <a:srgbClr val="FFFF00"/>
                </a:highlight>
              </a:rPr>
              <a:t>ppt</a:t>
            </a:r>
            <a:r>
              <a:rPr lang="zh-CN" altLang="en-US">
                <a:highlight>
                  <a:srgbClr val="FFFF00"/>
                </a:highlight>
              </a:rPr>
              <a:t>切换时使用了</a:t>
            </a:r>
            <a:r>
              <a:rPr lang="en-US" altLang="zh-CN">
                <a:highlight>
                  <a:srgbClr val="FFFF00"/>
                </a:highlight>
              </a:rPr>
              <a:t>“</a:t>
            </a:r>
            <a:r>
              <a:rPr lang="zh-CN" altLang="en-US">
                <a:highlight>
                  <a:srgbClr val="FFFF00"/>
                </a:highlight>
              </a:rPr>
              <a:t>平滑</a:t>
            </a:r>
            <a:r>
              <a:rPr lang="en-US" altLang="zh-CN">
                <a:highlight>
                  <a:srgbClr val="FFFF00"/>
                </a:highlight>
              </a:rPr>
              <a:t>”</a:t>
            </a:r>
            <a:r>
              <a:rPr lang="zh-CN" altLang="en-US">
                <a:highlight>
                  <a:srgbClr val="FFFF00"/>
                </a:highlight>
              </a:rPr>
              <a:t>。但如果你有</a:t>
            </a:r>
            <a:r>
              <a:rPr lang="en-US" altLang="zh-CN">
                <a:highlight>
                  <a:srgbClr val="FFFF00"/>
                </a:highlight>
              </a:rPr>
              <a:t>ppt</a:t>
            </a:r>
            <a:r>
              <a:rPr lang="zh-CN" altLang="en-US">
                <a:highlight>
                  <a:srgbClr val="FFFF00"/>
                </a:highlight>
              </a:rPr>
              <a:t>上更好的安排，可以修改</a:t>
            </a:r>
            <a:r>
              <a:rPr lang="en-US" altLang="zh-CN">
                <a:highlight>
                  <a:srgbClr val="FFFF00"/>
                </a:highlight>
              </a:rPr>
              <a:t>ppt</a:t>
            </a:r>
            <a:r>
              <a:rPr lang="zh-CN" altLang="en-US">
                <a:highlight>
                  <a:srgbClr val="FFFF00"/>
                </a:highlight>
              </a:rPr>
              <a:t>页面切换的</a:t>
            </a:r>
            <a:r>
              <a:rPr lang="zh-CN" altLang="en-US">
                <a:highlight>
                  <a:srgbClr val="FFFF00"/>
                </a:highlight>
              </a:rPr>
              <a:t>方式。</a:t>
            </a:r>
            <a:endParaRPr lang="zh-CN" altLang="en-US">
              <a:highlight>
                <a:srgbClr val="FFFF00"/>
              </a:high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cxnSp>
        <p:nvCxnSpPr>
          <p:cNvPr id="12" name="直接连接符 11"/>
          <p:cNvCxnSpPr/>
          <p:nvPr/>
        </p:nvCxnSpPr>
        <p:spPr>
          <a:xfrm flipH="1">
            <a:off x="2897505" y="-119380"/>
            <a:ext cx="8890" cy="70961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42565" y="1692910"/>
            <a:ext cx="319405" cy="1701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572895" y="2335530"/>
            <a:ext cx="2694305" cy="21170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15" name="图片 14" descr="道具_带框_至纯源石"/>
          <p:cNvPicPr>
            <a:picLocks noChangeAspect="1"/>
          </p:cNvPicPr>
          <p:nvPr/>
        </p:nvPicPr>
        <p:blipFill>
          <a:blip r:embed="rId2">
            <a:grayscl/>
            <a:lum bright="-66000" contrast="12000"/>
          </a:blip>
          <a:stretch>
            <a:fillRect/>
          </a:stretch>
        </p:blipFill>
        <p:spPr>
          <a:xfrm>
            <a:off x="2048510" y="2522220"/>
            <a:ext cx="1743075" cy="1743075"/>
          </a:xfrm>
          <a:prstGeom prst="rect">
            <a:avLst/>
          </a:prstGeom>
          <a:effectLst>
            <a:outerShdw blurRad="50800" dist="38100" dir="2700000" algn="tl" rotWithShape="0">
              <a:prstClr val="black">
                <a:alpha val="40000"/>
              </a:prstClr>
            </a:outerShdw>
          </a:effectLst>
        </p:spPr>
      </p:pic>
      <p:sp>
        <p:nvSpPr>
          <p:cNvPr id="16" name="文本框 15"/>
          <p:cNvSpPr txBox="1"/>
          <p:nvPr/>
        </p:nvSpPr>
        <p:spPr>
          <a:xfrm>
            <a:off x="1882775" y="2575878"/>
            <a:ext cx="2038350" cy="1324610"/>
          </a:xfrm>
          <a:prstGeom prst="rect">
            <a:avLst/>
          </a:prstGeom>
          <a:noFill/>
        </p:spPr>
        <p:txBody>
          <a:bodyPr wrap="square" lIns="46990" tIns="46990" rIns="46990" bIns="46990" rtlCol="0" anchor="ctr" anchorCtr="0">
            <a:spAutoFit/>
          </a:bodyPr>
          <a:p>
            <a:pPr algn="ctr"/>
            <a:r>
              <a:rPr lang="zh-CN" altLang="en-US" sz="4000" b="1">
                <a:solidFill>
                  <a:schemeClr val="bg1"/>
                </a:solidFill>
                <a:latin typeface="Novecento wide Bold" panose="00000805000000000000" charset="0"/>
                <a:cs typeface="Novecento wide Bold" panose="00000805000000000000" charset="0"/>
              </a:rPr>
              <a:t>研究</a:t>
            </a:r>
            <a:r>
              <a:rPr lang="en-US" altLang="zh-CN" sz="4000" b="1">
                <a:solidFill>
                  <a:schemeClr val="bg1"/>
                </a:solidFill>
                <a:latin typeface="Novecento wide Bold" panose="00000805000000000000" charset="0"/>
                <a:cs typeface="Novecento wide Bold" panose="00000805000000000000" charset="0"/>
              </a:rPr>
              <a:t>   </a:t>
            </a:r>
            <a:r>
              <a:rPr lang="zh-CN" altLang="en-US" sz="4000" b="1">
                <a:solidFill>
                  <a:schemeClr val="bg1"/>
                </a:solidFill>
                <a:latin typeface="Novecento wide Bold" panose="00000805000000000000" charset="0"/>
                <a:cs typeface="Novecento wide Bold" panose="00000805000000000000" charset="0"/>
              </a:rPr>
              <a:t>动机</a:t>
            </a:r>
            <a:endParaRPr lang="zh-CN" altLang="en-US" sz="4000" b="1">
              <a:solidFill>
                <a:schemeClr val="bg1"/>
              </a:solidFill>
              <a:latin typeface="Novecento wide Bold" panose="00000805000000000000" charset="0"/>
              <a:cs typeface="Novecento wide Bold" panose="00000805000000000000" charset="0"/>
            </a:endParaRPr>
          </a:p>
        </p:txBody>
      </p:sp>
      <p:sp>
        <p:nvSpPr>
          <p:cNvPr id="17" name="文本框 16"/>
          <p:cNvSpPr txBox="1"/>
          <p:nvPr/>
        </p:nvSpPr>
        <p:spPr>
          <a:xfrm>
            <a:off x="1838325" y="3812540"/>
            <a:ext cx="2127250" cy="198755"/>
          </a:xfrm>
          <a:prstGeom prst="rect">
            <a:avLst/>
          </a:prstGeom>
          <a:noFill/>
        </p:spPr>
        <p:txBody>
          <a:bodyPr wrap="square" rtlCol="0">
            <a:spAutoFit/>
          </a:bodyPr>
          <a:p>
            <a:pPr algn="ctr"/>
            <a:r>
              <a:rPr lang="en-US" altLang="zh-CN" sz="700">
                <a:solidFill>
                  <a:schemeClr val="bg1">
                    <a:lumMod val="65000"/>
                  </a:schemeClr>
                </a:solidFill>
                <a:latin typeface="Novecento wide Medium" panose="00000605000000000000" charset="0"/>
                <a:cs typeface="Novecento wide Medium" panose="00000605000000000000" charset="0"/>
              </a:rPr>
              <a:t>DAMEDANEDAMEYO   DAMENANOYO</a:t>
            </a:r>
            <a:endParaRPr lang="en-US" altLang="zh-CN" sz="700">
              <a:solidFill>
                <a:schemeClr val="bg1">
                  <a:lumMod val="65000"/>
                </a:schemeClr>
              </a:solidFill>
              <a:latin typeface="Novecento wide Medium" panose="00000605000000000000" charset="0"/>
              <a:cs typeface="Novecento wide Medium" panose="00000605000000000000" charset="0"/>
            </a:endParaRPr>
          </a:p>
        </p:txBody>
      </p:sp>
      <p:sp>
        <p:nvSpPr>
          <p:cNvPr id="2" name="标题 1"/>
          <p:cNvSpPr>
            <a:spLocks noGrp="1"/>
          </p:cNvSpPr>
          <p:nvPr>
            <p:ph type="ctrTitle"/>
          </p:nvPr>
        </p:nvSpPr>
        <p:spPr>
          <a:xfrm>
            <a:off x="142875" y="179705"/>
            <a:ext cx="2640330" cy="1202690"/>
          </a:xfrm>
        </p:spPr>
        <p:txBody>
          <a:bodyPr/>
          <a:p>
            <a:r>
              <a:rPr lang="en-US" altLang="zh-CN" sz="2800">
                <a:latin typeface="Novecento wide Bold" panose="00000805000000000000" charset="0"/>
                <a:cs typeface="Novecento wide Bold" panose="00000805000000000000" charset="0"/>
              </a:rPr>
              <a:t>RHINE LAB</a:t>
            </a:r>
            <a:br>
              <a:rPr lang="en-US" altLang="zh-CN" sz="2800">
                <a:latin typeface="Novecento wide Medium" panose="00000605000000000000" charset="0"/>
                <a:cs typeface="Novecento wide Medium" panose="00000605000000000000" charset="0"/>
              </a:rPr>
            </a:br>
            <a:r>
              <a:rPr lang="en-US" altLang="zh-CN" sz="1000">
                <a:latin typeface="Novecento wide Medium" panose="00000605000000000000" charset="0"/>
                <a:cs typeface="Novecento wide Medium" panose="00000605000000000000" charset="0"/>
              </a:rPr>
              <a:t>SYNTHESIZe     INFORMATION</a:t>
            </a:r>
            <a:br>
              <a:rPr lang="en-US" altLang="zh-CN" sz="1000">
                <a:latin typeface="Novecento wide Medium" panose="00000605000000000000" charset="0"/>
                <a:cs typeface="Novecento wide Medium" panose="00000605000000000000" charset="0"/>
              </a:rPr>
            </a:br>
            <a:r>
              <a:rPr lang="en-US" altLang="zh-CN" sz="2000">
                <a:latin typeface="Novecento wide Medium" panose="00000605000000000000" charset="0"/>
                <a:cs typeface="Novecento wide Medium" panose="00000605000000000000" charset="0"/>
              </a:rPr>
              <a:t>ANALYSIS    </a:t>
            </a:r>
            <a:r>
              <a:rPr lang="en-US" altLang="zh-CN" sz="2000">
                <a:latin typeface="Novecento wide Bold" panose="00000805000000000000" charset="0"/>
                <a:cs typeface="Novecento wide Bold" panose="00000805000000000000" charset="0"/>
              </a:rPr>
              <a:t>OS</a:t>
            </a:r>
            <a:endParaRPr lang="en-US" altLang="zh-CN" sz="2000">
              <a:latin typeface="Novecento wide Bold" panose="00000805000000000000" charset="0"/>
              <a:cs typeface="Novecento wide Bold" panose="00000805000000000000" charset="0"/>
            </a:endParaRPr>
          </a:p>
        </p:txBody>
      </p:sp>
      <p:sp>
        <p:nvSpPr>
          <p:cNvPr id="10" name="椭圆 9"/>
          <p:cNvSpPr/>
          <p:nvPr/>
        </p:nvSpPr>
        <p:spPr>
          <a:xfrm>
            <a:off x="3965575" y="2424430"/>
            <a:ext cx="182245" cy="182245"/>
          </a:xfrm>
          <a:prstGeom prst="ellipse">
            <a:avLst/>
          </a:prstGeom>
          <a:solidFill>
            <a:schemeClr val="lt1">
              <a:alpha val="69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4" name="直接连接符 13"/>
          <p:cNvCxnSpPr/>
          <p:nvPr/>
        </p:nvCxnSpPr>
        <p:spPr>
          <a:xfrm>
            <a:off x="5008880" y="2063750"/>
            <a:ext cx="33648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203315"/>
            <a:ext cx="2381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 name="矩形 3"/>
          <p:cNvSpPr/>
          <p:nvPr/>
        </p:nvSpPr>
        <p:spPr>
          <a:xfrm flipV="1">
            <a:off x="-49530" y="2335530"/>
            <a:ext cx="76200" cy="20904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4" name="矩形 33"/>
          <p:cNvSpPr/>
          <p:nvPr/>
        </p:nvSpPr>
        <p:spPr>
          <a:xfrm>
            <a:off x="4321810" y="1863090"/>
            <a:ext cx="687070" cy="4019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080770" y="845820"/>
            <a:ext cx="685165" cy="76835"/>
          </a:xfrm>
          <a:prstGeom prst="rect">
            <a:avLst/>
          </a:prstGeom>
          <a:noFill/>
        </p:spPr>
        <p:txBody>
          <a:bodyPr wrap="square" lIns="0" tIns="0" rIns="0" bIns="0" rtlCol="0">
            <a:spAutoFit/>
          </a:bodyPr>
          <a:p>
            <a:pPr algn="ctr"/>
            <a:r>
              <a:rPr lang="en-US" altLang="zh-CN" sz="500">
                <a:solidFill>
                  <a:schemeClr val="tx1">
                    <a:alpha val="2000"/>
                  </a:schemeClr>
                </a:solidFill>
                <a:latin typeface="Novecento wide Bold" panose="00000805000000000000" charset="0"/>
                <a:cs typeface="Novecento wide Bold" panose="00000805000000000000" charset="0"/>
              </a:rPr>
              <a:t>rhodeskesi</a:t>
            </a:r>
            <a:endParaRPr lang="en-US" altLang="zh-CN" sz="500">
              <a:solidFill>
                <a:schemeClr val="tx1">
                  <a:alpha val="2000"/>
                </a:schemeClr>
              </a:solidFill>
              <a:latin typeface="Novecento wide Bold" panose="00000805000000000000" charset="0"/>
              <a:cs typeface="Novecento wide Bold" panose="00000805000000000000" charset="0"/>
            </a:endParaRPr>
          </a:p>
        </p:txBody>
      </p:sp>
      <p:sp>
        <p:nvSpPr>
          <p:cNvPr id="19" name="副标题 18"/>
          <p:cNvSpPr/>
          <p:nvPr>
            <p:ph type="subTitle" idx="1"/>
          </p:nvPr>
        </p:nvSpPr>
        <p:spPr>
          <a:xfrm>
            <a:off x="4321810" y="2227580"/>
            <a:ext cx="6189345" cy="6369050"/>
          </a:xfrm>
        </p:spPr>
        <p:txBody>
          <a:bodyPr>
            <a:normAutofit/>
          </a:bodyPr>
          <a:p>
            <a:pPr algn="l"/>
            <a:r>
              <a:rPr lang="zh-CN" altLang="en-US" sz="1800" b="1" i="1"/>
              <a:t>BiliBili（下简称B站）作为中国最大的视频网站平台，其在国内尤其是青少年群体中具有很大的影响力。而区别于优酷或是爱奇艺等定位相似的视频网站，B站并不存在播放视频前广告这一设计。有着这样设计的B站推出自己的VIP系统（官方称谓：大会员）究竟是出于怎样的考量？人们又是否接纳大会员这一商品？在这篇研究报告中，我们将对这几个问题进行分析和回答</a:t>
            </a:r>
            <a:r>
              <a:rPr lang="zh-CN" altLang="en-US" b="1" i="1"/>
              <a:t>。</a:t>
            </a:r>
            <a:endParaRPr lang="zh-CN" altLang="en-US" b="1"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bldLst>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9" name="矩形 8"/>
          <p:cNvSpPr/>
          <p:nvPr/>
        </p:nvSpPr>
        <p:spPr>
          <a:xfrm>
            <a:off x="5081270" y="2459355"/>
            <a:ext cx="2126615" cy="21170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cxnSp>
        <p:nvCxnSpPr>
          <p:cNvPr id="11" name="直接连接符 10"/>
          <p:cNvCxnSpPr/>
          <p:nvPr/>
        </p:nvCxnSpPr>
        <p:spPr>
          <a:xfrm flipV="1">
            <a:off x="2663825" y="-24765"/>
            <a:ext cx="6910705" cy="6929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20975" y="-40005"/>
            <a:ext cx="6882130" cy="68967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14" descr="道具_带框_至纯源石"/>
          <p:cNvPicPr>
            <a:picLocks noChangeAspect="1"/>
          </p:cNvPicPr>
          <p:nvPr/>
        </p:nvPicPr>
        <p:blipFill>
          <a:blip r:embed="rId2">
            <a:grayscl/>
            <a:lum bright="-66000" contrast="12000"/>
          </a:blip>
          <a:stretch>
            <a:fillRect/>
          </a:stretch>
        </p:blipFill>
        <p:spPr>
          <a:xfrm>
            <a:off x="5290820" y="2646045"/>
            <a:ext cx="1743075" cy="1743075"/>
          </a:xfrm>
          <a:prstGeom prst="rect">
            <a:avLst/>
          </a:prstGeom>
          <a:effectLst>
            <a:outerShdw blurRad="50800" dist="38100" dir="2700000" algn="tl" rotWithShape="0">
              <a:prstClr val="black">
                <a:alpha val="40000"/>
              </a:prstClr>
            </a:outerShdw>
          </a:effectLst>
        </p:spPr>
      </p:pic>
      <p:sp>
        <p:nvSpPr>
          <p:cNvPr id="16" name="文本框 15"/>
          <p:cNvSpPr txBox="1"/>
          <p:nvPr/>
        </p:nvSpPr>
        <p:spPr>
          <a:xfrm>
            <a:off x="4921250" y="3007678"/>
            <a:ext cx="2396490" cy="709295"/>
          </a:xfrm>
          <a:prstGeom prst="rect">
            <a:avLst/>
          </a:prstGeom>
          <a:noFill/>
        </p:spPr>
        <p:txBody>
          <a:bodyPr wrap="square" lIns="46990" tIns="46990" rIns="46990" bIns="46990" rtlCol="0" anchor="ctr" anchorCtr="0">
            <a:spAutoFit/>
          </a:bodyPr>
          <a:p>
            <a:pPr algn="ctr"/>
            <a:r>
              <a:rPr lang="zh-CN" altLang="en-US" sz="4000" b="1">
                <a:solidFill>
                  <a:schemeClr val="bg1"/>
                </a:solidFill>
                <a:latin typeface="Novecento wide Bold" panose="00000805000000000000" charset="0"/>
                <a:cs typeface="Novecento wide Bold" panose="00000805000000000000" charset="0"/>
              </a:rPr>
              <a:t>发展</a:t>
            </a:r>
            <a:r>
              <a:rPr lang="zh-CN" altLang="en-US" sz="4000" b="1">
                <a:solidFill>
                  <a:schemeClr val="bg1"/>
                </a:solidFill>
                <a:latin typeface="Novecento wide Bold" panose="00000805000000000000" charset="0"/>
                <a:cs typeface="Novecento wide Bold" panose="00000805000000000000" charset="0"/>
              </a:rPr>
              <a:t>历程</a:t>
            </a:r>
            <a:endParaRPr lang="zh-CN" altLang="en-US" sz="4000" b="1">
              <a:solidFill>
                <a:schemeClr val="bg1"/>
              </a:solidFill>
              <a:latin typeface="Novecento wide Bold" panose="00000805000000000000" charset="0"/>
              <a:cs typeface="Novecento wide Bold" panose="00000805000000000000" charset="0"/>
            </a:endParaRPr>
          </a:p>
        </p:txBody>
      </p:sp>
      <p:sp>
        <p:nvSpPr>
          <p:cNvPr id="19" name="文本框 18"/>
          <p:cNvSpPr txBox="1"/>
          <p:nvPr/>
        </p:nvSpPr>
        <p:spPr>
          <a:xfrm>
            <a:off x="-2919730" y="3013075"/>
            <a:ext cx="2926080" cy="368300"/>
          </a:xfrm>
          <a:prstGeom prst="rect">
            <a:avLst/>
          </a:prstGeom>
          <a:noFill/>
        </p:spPr>
        <p:txBody>
          <a:bodyPr wrap="none" rtlCol="0">
            <a:spAutoFit/>
          </a:bodyPr>
          <a:p>
            <a:r>
              <a:rPr lang="zh-CN" altLang="en-US">
                <a:highlight>
                  <a:srgbClr val="FFFF00"/>
                </a:highlight>
              </a:rPr>
              <a:t>可以放一些介绍图片或文字</a:t>
            </a:r>
            <a:endParaRPr lang="zh-CN" altLang="en-US">
              <a:highlight>
                <a:srgbClr val="FFFF00"/>
              </a:highlight>
            </a:endParaRPr>
          </a:p>
        </p:txBody>
      </p:sp>
      <p:sp>
        <p:nvSpPr>
          <p:cNvPr id="20" name="文本框 19"/>
          <p:cNvSpPr txBox="1"/>
          <p:nvPr/>
        </p:nvSpPr>
        <p:spPr>
          <a:xfrm>
            <a:off x="12232005" y="1950720"/>
            <a:ext cx="5817235" cy="2030095"/>
          </a:xfrm>
          <a:prstGeom prst="rect">
            <a:avLst/>
          </a:prstGeom>
          <a:noFill/>
        </p:spPr>
        <p:txBody>
          <a:bodyPr wrap="none" rtlCol="0">
            <a:spAutoFit/>
          </a:bodyPr>
          <a:p>
            <a:r>
              <a:rPr lang="zh-CN" altLang="en-US">
                <a:highlight>
                  <a:srgbClr val="FFFF00"/>
                </a:highlight>
              </a:rPr>
              <a:t>本页建议内容：内容划分、</a:t>
            </a:r>
            <a:r>
              <a:rPr lang="en-US" altLang="zh-CN">
                <a:highlight>
                  <a:srgbClr val="FFFF00"/>
                </a:highlight>
              </a:rPr>
              <a:t> </a:t>
            </a:r>
            <a:r>
              <a:rPr lang="zh-CN" altLang="en-US">
                <a:highlight>
                  <a:srgbClr val="FFFF00"/>
                </a:highlight>
              </a:rPr>
              <a:t>部门划分</a:t>
            </a:r>
            <a:br>
              <a:rPr lang="zh-CN" altLang="en-US">
                <a:highlight>
                  <a:srgbClr val="FFFF00"/>
                </a:highlight>
              </a:rPr>
            </a:br>
            <a:br>
              <a:rPr lang="zh-CN" altLang="en-US">
                <a:highlight>
                  <a:srgbClr val="FFFF00"/>
                </a:highlight>
              </a:rPr>
            </a:br>
            <a:r>
              <a:rPr lang="zh-CN" altLang="en-US">
                <a:highlight>
                  <a:srgbClr val="FFFF00"/>
                </a:highlight>
              </a:rPr>
              <a:t>可以放一些介绍图片或文字</a:t>
            </a:r>
            <a:endParaRPr lang="zh-CN" altLang="en-US">
              <a:highlight>
                <a:srgbClr val="FFFF00"/>
              </a:highlight>
            </a:endParaRPr>
          </a:p>
          <a:p>
            <a:r>
              <a:rPr lang="zh-CN" altLang="en-US">
                <a:highlight>
                  <a:srgbClr val="FFFF00"/>
                </a:highlight>
              </a:rPr>
              <a:t>两部分内容建议放在左右两侧</a:t>
            </a:r>
            <a:br>
              <a:rPr lang="zh-CN" altLang="en-US">
                <a:highlight>
                  <a:srgbClr val="FFFF00"/>
                </a:highlight>
              </a:rPr>
            </a:br>
            <a:r>
              <a:rPr lang="zh-CN" altLang="en-US">
                <a:highlight>
                  <a:srgbClr val="FFFF00"/>
                </a:highlight>
              </a:rPr>
              <a:t>四部分每个区域全放内容</a:t>
            </a:r>
            <a:br>
              <a:rPr lang="zh-CN" altLang="en-US">
                <a:highlight>
                  <a:srgbClr val="FFFF00"/>
                </a:highlight>
              </a:rPr>
            </a:br>
            <a:br>
              <a:rPr lang="zh-CN" altLang="en-US">
                <a:highlight>
                  <a:srgbClr val="FFFF00"/>
                </a:highlight>
              </a:rPr>
            </a:br>
            <a:r>
              <a:rPr lang="zh-CN" altLang="en-US">
                <a:highlight>
                  <a:srgbClr val="FFFF00"/>
                </a:highlight>
              </a:rPr>
              <a:t>中间部分的</a:t>
            </a:r>
            <a:r>
              <a:rPr lang="en-US" altLang="zh-CN">
                <a:highlight>
                  <a:srgbClr val="FFFF00"/>
                </a:highlight>
              </a:rPr>
              <a:t>logo  </a:t>
            </a:r>
            <a:r>
              <a:rPr lang="zh-CN" altLang="en-US">
                <a:highlight>
                  <a:srgbClr val="FFFF00"/>
                </a:highlight>
              </a:rPr>
              <a:t>大标题文字</a:t>
            </a:r>
            <a:r>
              <a:rPr lang="en-US" altLang="zh-CN">
                <a:highlight>
                  <a:srgbClr val="FFFF00"/>
                </a:highlight>
              </a:rPr>
              <a:t> </a:t>
            </a:r>
            <a:r>
              <a:rPr lang="zh-CN" altLang="en-US">
                <a:highlight>
                  <a:srgbClr val="FFFF00"/>
                </a:highlight>
              </a:rPr>
              <a:t>小标题文字</a:t>
            </a:r>
            <a:r>
              <a:rPr lang="en-US" altLang="zh-CN">
                <a:highlight>
                  <a:srgbClr val="FFFF00"/>
                </a:highlight>
              </a:rPr>
              <a:t> </a:t>
            </a:r>
            <a:r>
              <a:rPr lang="zh-CN" altLang="en-US">
                <a:highlight>
                  <a:srgbClr val="FFFF00"/>
                </a:highlight>
              </a:rPr>
              <a:t>背景图均可修改</a:t>
            </a:r>
            <a:endParaRPr lang="zh-CN" altLang="en-US">
              <a:highlight>
                <a:srgbClr val="FFFF00"/>
              </a:highlight>
            </a:endParaRPr>
          </a:p>
        </p:txBody>
      </p:sp>
      <p:sp>
        <p:nvSpPr>
          <p:cNvPr id="34" name="矩形 33"/>
          <p:cNvSpPr/>
          <p:nvPr/>
        </p:nvSpPr>
        <p:spPr>
          <a:xfrm>
            <a:off x="12327890" y="4300855"/>
            <a:ext cx="687070" cy="4019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742565" y="-365760"/>
            <a:ext cx="319405" cy="1701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080770" y="845820"/>
            <a:ext cx="685165" cy="76835"/>
          </a:xfrm>
          <a:prstGeom prst="rect">
            <a:avLst/>
          </a:prstGeom>
          <a:noFill/>
        </p:spPr>
        <p:txBody>
          <a:bodyPr wrap="square" lIns="0" tIns="0" rIns="0" bIns="0" rtlCol="0">
            <a:spAutoFit/>
          </a:bodyPr>
          <a:p>
            <a:pPr algn="ctr"/>
            <a:r>
              <a:rPr lang="en-US" altLang="zh-CN" sz="500">
                <a:solidFill>
                  <a:schemeClr val="tx1">
                    <a:alpha val="2000"/>
                  </a:schemeClr>
                </a:solidFill>
                <a:latin typeface="Novecento wide Bold" panose="00000805000000000000" charset="0"/>
                <a:cs typeface="Novecento wide Bold" panose="00000805000000000000" charset="0"/>
              </a:rPr>
              <a:t>rhodeskesi</a:t>
            </a:r>
            <a:endParaRPr lang="en-US" altLang="zh-CN" sz="500">
              <a:solidFill>
                <a:schemeClr val="tx1">
                  <a:alpha val="2000"/>
                </a:schemeClr>
              </a:solidFill>
              <a:latin typeface="Novecento wide Bold" panose="00000805000000000000" charset="0"/>
              <a:cs typeface="Novecento wide Bold" panose="00000805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9" name="文本框 18"/>
          <p:cNvSpPr txBox="1"/>
          <p:nvPr/>
        </p:nvSpPr>
        <p:spPr>
          <a:xfrm>
            <a:off x="15041245" y="7854950"/>
            <a:ext cx="2011680" cy="368300"/>
          </a:xfrm>
          <a:prstGeom prst="rect">
            <a:avLst/>
          </a:prstGeom>
          <a:noFill/>
        </p:spPr>
        <p:txBody>
          <a:bodyPr wrap="none" rtlCol="0">
            <a:spAutoFit/>
          </a:bodyPr>
          <a:p>
            <a:r>
              <a:rPr lang="zh-CN" altLang="en-US">
                <a:highlight>
                  <a:srgbClr val="00FF00"/>
                </a:highlight>
              </a:rPr>
              <a:t>点我点我！！！！</a:t>
            </a:r>
            <a:endParaRPr lang="zh-CN" altLang="en-US">
              <a:highlight>
                <a:srgbClr val="00FF00"/>
              </a:highlight>
            </a:endParaRPr>
          </a:p>
        </p:txBody>
      </p:sp>
      <p:cxnSp>
        <p:nvCxnSpPr>
          <p:cNvPr id="12" name="直接连接符 11"/>
          <p:cNvCxnSpPr/>
          <p:nvPr/>
        </p:nvCxnSpPr>
        <p:spPr>
          <a:xfrm flipH="1">
            <a:off x="2897505" y="-119380"/>
            <a:ext cx="8890" cy="70961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42565" y="5093970"/>
            <a:ext cx="319405" cy="1701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572895" y="2335530"/>
            <a:ext cx="2694305" cy="21170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15" name="图片 14" descr="道具_带框_至纯源石"/>
          <p:cNvPicPr>
            <a:picLocks noChangeAspect="1"/>
          </p:cNvPicPr>
          <p:nvPr/>
        </p:nvPicPr>
        <p:blipFill>
          <a:blip r:embed="rId2">
            <a:grayscl/>
            <a:lum bright="-66000" contrast="12000"/>
          </a:blip>
          <a:stretch>
            <a:fillRect/>
          </a:stretch>
        </p:blipFill>
        <p:spPr>
          <a:xfrm>
            <a:off x="2048510" y="2522220"/>
            <a:ext cx="1743075" cy="1743075"/>
          </a:xfrm>
          <a:prstGeom prst="rect">
            <a:avLst/>
          </a:prstGeom>
          <a:effectLst>
            <a:outerShdw blurRad="50800" dist="38100" dir="2700000" algn="tl" rotWithShape="0">
              <a:prstClr val="black">
                <a:alpha val="40000"/>
              </a:prstClr>
            </a:outerShdw>
          </a:effectLst>
        </p:spPr>
      </p:pic>
      <p:sp>
        <p:nvSpPr>
          <p:cNvPr id="16" name="文本框 15"/>
          <p:cNvSpPr txBox="1"/>
          <p:nvPr/>
        </p:nvSpPr>
        <p:spPr>
          <a:xfrm>
            <a:off x="1882775" y="2821940"/>
            <a:ext cx="2038350" cy="832485"/>
          </a:xfrm>
          <a:prstGeom prst="rect">
            <a:avLst/>
          </a:prstGeom>
          <a:noFill/>
        </p:spPr>
        <p:txBody>
          <a:bodyPr wrap="square" lIns="46990" tIns="46990" rIns="46990" bIns="46990" rtlCol="0" anchor="ctr" anchorCtr="0">
            <a:spAutoFit/>
          </a:bodyPr>
          <a:p>
            <a:pPr algn="ctr"/>
            <a:r>
              <a:rPr lang="zh-CN" altLang="en-US" sz="2400" b="1" i="1">
                <a:solidFill>
                  <a:schemeClr val="bg1"/>
                </a:solidFill>
                <a:latin typeface="Novecento wide Bold" panose="00000805000000000000" charset="0"/>
                <a:cs typeface="Novecento wide Bold" panose="00000805000000000000" charset="0"/>
              </a:rPr>
              <a:t>大会员背后的经济学原理</a:t>
            </a:r>
            <a:endParaRPr lang="zh-CN" altLang="en-US" sz="2400" b="1" i="1">
              <a:solidFill>
                <a:schemeClr val="bg1"/>
              </a:solidFill>
              <a:latin typeface="Novecento wide Bold" panose="00000805000000000000" charset="0"/>
              <a:cs typeface="Novecento wide Bold" panose="00000805000000000000" charset="0"/>
            </a:endParaRPr>
          </a:p>
        </p:txBody>
      </p:sp>
      <p:sp>
        <p:nvSpPr>
          <p:cNvPr id="2" name="标题 1"/>
          <p:cNvSpPr>
            <a:spLocks noGrp="1"/>
          </p:cNvSpPr>
          <p:nvPr>
            <p:ph type="ctrTitle"/>
          </p:nvPr>
        </p:nvSpPr>
        <p:spPr>
          <a:xfrm>
            <a:off x="142875" y="179705"/>
            <a:ext cx="2640330" cy="1202690"/>
          </a:xfrm>
        </p:spPr>
        <p:txBody>
          <a:bodyPr/>
          <a:p>
            <a:r>
              <a:rPr lang="en-US" altLang="zh-CN" sz="2800">
                <a:latin typeface="Novecento wide Bold" panose="00000805000000000000" charset="0"/>
                <a:cs typeface="Novecento wide Bold" panose="00000805000000000000" charset="0"/>
              </a:rPr>
              <a:t>RHINE LAB</a:t>
            </a:r>
            <a:br>
              <a:rPr lang="en-US" altLang="zh-CN" sz="2800">
                <a:latin typeface="Novecento wide Medium" panose="00000605000000000000" charset="0"/>
                <a:cs typeface="Novecento wide Medium" panose="00000605000000000000" charset="0"/>
              </a:rPr>
            </a:br>
            <a:r>
              <a:rPr lang="en-US" altLang="zh-CN" sz="1000">
                <a:latin typeface="Novecento wide Medium" panose="00000605000000000000" charset="0"/>
                <a:cs typeface="Novecento wide Medium" panose="00000605000000000000" charset="0"/>
              </a:rPr>
              <a:t>SYNTHESIZe     INFORMATION</a:t>
            </a:r>
            <a:br>
              <a:rPr lang="en-US" altLang="zh-CN" sz="1000">
                <a:latin typeface="Novecento wide Medium" panose="00000605000000000000" charset="0"/>
                <a:cs typeface="Novecento wide Medium" panose="00000605000000000000" charset="0"/>
              </a:rPr>
            </a:br>
            <a:r>
              <a:rPr lang="en-US" altLang="zh-CN" sz="2000">
                <a:latin typeface="Novecento wide Medium" panose="00000605000000000000" charset="0"/>
                <a:cs typeface="Novecento wide Medium" panose="00000605000000000000" charset="0"/>
              </a:rPr>
              <a:t>ANALYSIS    </a:t>
            </a:r>
            <a:r>
              <a:rPr lang="en-US" altLang="zh-CN" sz="2000">
                <a:latin typeface="Novecento wide Bold" panose="00000805000000000000" charset="0"/>
                <a:cs typeface="Novecento wide Bold" panose="00000805000000000000" charset="0"/>
              </a:rPr>
              <a:t>OS</a:t>
            </a:r>
            <a:endParaRPr lang="en-US" altLang="zh-CN" sz="2000">
              <a:latin typeface="Novecento wide Bold" panose="00000805000000000000" charset="0"/>
              <a:cs typeface="Novecento wide Bold" panose="00000805000000000000" charset="0"/>
            </a:endParaRPr>
          </a:p>
        </p:txBody>
      </p:sp>
      <p:sp>
        <p:nvSpPr>
          <p:cNvPr id="3" name="副标题 2"/>
          <p:cNvSpPr>
            <a:spLocks noGrp="1"/>
          </p:cNvSpPr>
          <p:nvPr>
            <p:ph type="subTitle" idx="1"/>
          </p:nvPr>
        </p:nvSpPr>
        <p:spPr>
          <a:xfrm>
            <a:off x="8548370" y="6111240"/>
            <a:ext cx="3266440" cy="260350"/>
          </a:xfrm>
        </p:spPr>
        <p:txBody>
          <a:bodyPr>
            <a:normAutofit fontScale="90000"/>
          </a:bodyPr>
          <a:p>
            <a:r>
              <a:rPr lang="en-US" altLang="zh-CN" sz="1200">
                <a:latin typeface="Novecento wide Medium" panose="00000605000000000000" charset="0"/>
                <a:cs typeface="Novecento wide Medium" panose="00000605000000000000" charset="0"/>
              </a:rPr>
              <a:t>POWERED BY </a:t>
            </a:r>
            <a:r>
              <a:rPr lang="en-US" altLang="zh-CN" sz="1200">
                <a:latin typeface="Novecento wide Bold" panose="00000805000000000000" charset="0"/>
                <a:cs typeface="Novecento wide Bold" panose="00000805000000000000" charset="0"/>
              </a:rPr>
              <a:t>RHINE LAB</a:t>
            </a:r>
            <a:endParaRPr lang="en-US" altLang="zh-CN" sz="1200">
              <a:latin typeface="Novecento wide Bold" panose="00000805000000000000" charset="0"/>
              <a:cs typeface="Novecento wide Bold" panose="00000805000000000000" charset="0"/>
            </a:endParaRPr>
          </a:p>
        </p:txBody>
      </p:sp>
      <p:sp>
        <p:nvSpPr>
          <p:cNvPr id="5" name="矩形 4"/>
          <p:cNvSpPr/>
          <p:nvPr/>
        </p:nvSpPr>
        <p:spPr>
          <a:xfrm>
            <a:off x="11238230" y="6203950"/>
            <a:ext cx="342900" cy="75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 name="矩形 5"/>
          <p:cNvSpPr/>
          <p:nvPr/>
        </p:nvSpPr>
        <p:spPr>
          <a:xfrm>
            <a:off x="1838325" y="2188210"/>
            <a:ext cx="1357630" cy="272415"/>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936115" y="2134870"/>
            <a:ext cx="1083945" cy="337185"/>
          </a:xfrm>
          <a:prstGeom prst="rect">
            <a:avLst/>
          </a:prstGeom>
          <a:noFill/>
        </p:spPr>
        <p:txBody>
          <a:bodyPr wrap="none" rtlCol="0">
            <a:spAutoFit/>
          </a:bodyPr>
          <a:p>
            <a:r>
              <a:rPr lang="en-US" altLang="zh-CN" sz="1600">
                <a:latin typeface="Novecento wide Medium" panose="00000605000000000000" charset="0"/>
                <a:cs typeface="Novecento wide Medium" panose="00000605000000000000" charset="0"/>
              </a:rPr>
              <a:t>section</a:t>
            </a:r>
            <a:endParaRPr lang="en-US" altLang="zh-CN" sz="1600">
              <a:latin typeface="Novecento wide Medium" panose="00000605000000000000" charset="0"/>
              <a:cs typeface="Novecento wide Medium" panose="00000605000000000000" charset="0"/>
            </a:endParaRPr>
          </a:p>
        </p:txBody>
      </p:sp>
      <p:sp>
        <p:nvSpPr>
          <p:cNvPr id="10" name="椭圆 9"/>
          <p:cNvSpPr/>
          <p:nvPr/>
        </p:nvSpPr>
        <p:spPr>
          <a:xfrm>
            <a:off x="3965575" y="2424430"/>
            <a:ext cx="182245" cy="182245"/>
          </a:xfrm>
          <a:prstGeom prst="ellipse">
            <a:avLst/>
          </a:prstGeom>
          <a:solidFill>
            <a:schemeClr val="lt1">
              <a:alpha val="69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5" name="矩形 24"/>
          <p:cNvSpPr/>
          <p:nvPr/>
        </p:nvSpPr>
        <p:spPr>
          <a:xfrm>
            <a:off x="0" y="6203315"/>
            <a:ext cx="2381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6" name="文本框 25"/>
          <p:cNvSpPr txBox="1"/>
          <p:nvPr/>
        </p:nvSpPr>
        <p:spPr>
          <a:xfrm>
            <a:off x="238125" y="6118860"/>
            <a:ext cx="1475105" cy="398780"/>
          </a:xfrm>
          <a:prstGeom prst="rect">
            <a:avLst/>
          </a:prstGeom>
          <a:noFill/>
        </p:spPr>
        <p:txBody>
          <a:bodyPr wrap="none" rtlCol="0">
            <a:spAutoFit/>
          </a:bodyPr>
          <a:p>
            <a:r>
              <a:rPr lang="en-US" altLang="zh-CN" sz="1000">
                <a:latin typeface="Novecento wide Bold" panose="00000805000000000000" charset="0"/>
                <a:cs typeface="Novecento wide Bold" panose="00000805000000000000" charset="0"/>
              </a:rPr>
              <a:t>KEYISUIBIANXIAXIE</a:t>
            </a:r>
            <a:endParaRPr lang="en-US" altLang="zh-CN" sz="1000">
              <a:latin typeface="Novecento wide Bold" panose="00000805000000000000" charset="0"/>
              <a:cs typeface="Novecento wide Bold" panose="00000805000000000000" charset="0"/>
            </a:endParaRPr>
          </a:p>
          <a:p>
            <a:r>
              <a:rPr lang="en-US" altLang="zh-CN" sz="1000">
                <a:latin typeface="Novecento wide Bold" panose="00000805000000000000" charset="0"/>
                <a:cs typeface="Novecento wide Bold" panose="00000805000000000000" charset="0"/>
              </a:rPr>
              <a:t>[LIMITED ACCESS]</a:t>
            </a:r>
            <a:endParaRPr lang="en-US" altLang="zh-CN" sz="1000">
              <a:latin typeface="Novecento wide Bold" panose="00000805000000000000" charset="0"/>
              <a:cs typeface="Novecento wide Bold" panose="00000805000000000000" charset="0"/>
            </a:endParaRPr>
          </a:p>
        </p:txBody>
      </p:sp>
      <p:sp>
        <p:nvSpPr>
          <p:cNvPr id="28" name="椭圆 27"/>
          <p:cNvSpPr/>
          <p:nvPr/>
        </p:nvSpPr>
        <p:spPr>
          <a:xfrm>
            <a:off x="10609580" y="879475"/>
            <a:ext cx="85725" cy="85725"/>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9" name="椭圆 28"/>
          <p:cNvSpPr/>
          <p:nvPr/>
        </p:nvSpPr>
        <p:spPr>
          <a:xfrm>
            <a:off x="10819130" y="879475"/>
            <a:ext cx="85725" cy="85725"/>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30" name="椭圆 29"/>
          <p:cNvSpPr/>
          <p:nvPr/>
        </p:nvSpPr>
        <p:spPr>
          <a:xfrm>
            <a:off x="11028680" y="879475"/>
            <a:ext cx="85725" cy="85725"/>
          </a:xfrm>
          <a:prstGeom prst="ellipse">
            <a:avLst/>
          </a:prstGeom>
          <a:noFill/>
          <a:ln>
            <a:solidFill>
              <a:srgbClr val="FFC000"/>
            </a:solidFill>
          </a:ln>
          <a:extLst>
            <a:ext uri="{909E8E84-426E-40DD-AFC4-6F175D3DCCD1}">
              <a14:hiddenFill xmlns:a14="http://schemas.microsoft.com/office/drawing/2010/main">
                <a:solidFill>
                  <a:srgbClr val="FFC000"/>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31" name="椭圆 30"/>
          <p:cNvSpPr/>
          <p:nvPr/>
        </p:nvSpPr>
        <p:spPr>
          <a:xfrm>
            <a:off x="11238230" y="879475"/>
            <a:ext cx="85725" cy="85725"/>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32" name="椭圆 31"/>
          <p:cNvSpPr/>
          <p:nvPr/>
        </p:nvSpPr>
        <p:spPr>
          <a:xfrm>
            <a:off x="11447780" y="879475"/>
            <a:ext cx="85725" cy="85725"/>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cxnSp>
        <p:nvCxnSpPr>
          <p:cNvPr id="33" name="直接连接符 32"/>
          <p:cNvCxnSpPr>
            <a:stCxn id="29" idx="6"/>
            <a:endCxn id="30" idx="2"/>
          </p:cNvCxnSpPr>
          <p:nvPr/>
        </p:nvCxnSpPr>
        <p:spPr>
          <a:xfrm>
            <a:off x="10904855" y="922655"/>
            <a:ext cx="123825" cy="0"/>
          </a:xfrm>
          <a:prstGeom prst="line">
            <a:avLst/>
          </a:prstGeom>
          <a:ln w="9525">
            <a:solidFill>
              <a:srgbClr val="FFC000"/>
            </a:solidFill>
          </a:ln>
        </p:spPr>
        <p:style>
          <a:lnRef idx="1">
            <a:schemeClr val="accent2"/>
          </a:lnRef>
          <a:fillRef idx="0">
            <a:schemeClr val="accent2"/>
          </a:fillRef>
          <a:effectRef idx="0">
            <a:schemeClr val="accent2"/>
          </a:effectRef>
          <a:fontRef idx="minor">
            <a:schemeClr val="tx1"/>
          </a:fontRef>
        </p:style>
      </p:cxnSp>
      <p:sp>
        <p:nvSpPr>
          <p:cNvPr id="4" name="矩形 3"/>
          <p:cNvSpPr/>
          <p:nvPr/>
        </p:nvSpPr>
        <p:spPr>
          <a:xfrm flipV="1">
            <a:off x="-49530" y="2335530"/>
            <a:ext cx="76200" cy="20904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文本框 19"/>
          <p:cNvSpPr txBox="1"/>
          <p:nvPr/>
        </p:nvSpPr>
        <p:spPr>
          <a:xfrm>
            <a:off x="12232640" y="3053715"/>
            <a:ext cx="4820285" cy="460375"/>
          </a:xfrm>
          <a:prstGeom prst="rect">
            <a:avLst/>
          </a:prstGeom>
          <a:noFill/>
        </p:spPr>
        <p:txBody>
          <a:bodyPr wrap="none" rtlCol="0">
            <a:spAutoFit/>
          </a:bodyPr>
          <a:p>
            <a:r>
              <a:rPr lang="zh-CN" altLang="en-US" sz="2400">
                <a:highlight>
                  <a:srgbClr val="FFFF00"/>
                </a:highlight>
              </a:rPr>
              <a:t>图片</a:t>
            </a:r>
            <a:r>
              <a:rPr lang="en-US" altLang="zh-CN" sz="2400">
                <a:highlight>
                  <a:srgbClr val="FFFF00"/>
                </a:highlight>
              </a:rPr>
              <a:t> </a:t>
            </a:r>
            <a:r>
              <a:rPr lang="zh-CN" altLang="en-US" sz="2400">
                <a:highlight>
                  <a:srgbClr val="FFFF00"/>
                </a:highlight>
              </a:rPr>
              <a:t>三维旋转</a:t>
            </a:r>
            <a:r>
              <a:rPr lang="en-US" altLang="zh-CN" sz="2400">
                <a:highlight>
                  <a:srgbClr val="FFFF00"/>
                </a:highlight>
              </a:rPr>
              <a:t> </a:t>
            </a:r>
            <a:r>
              <a:rPr lang="zh-CN" altLang="en-US" sz="2400">
                <a:highlight>
                  <a:srgbClr val="FFFF00"/>
                </a:highlight>
              </a:rPr>
              <a:t>预设为</a:t>
            </a:r>
            <a:r>
              <a:rPr lang="en-US" altLang="zh-CN" sz="2400">
                <a:highlight>
                  <a:srgbClr val="FFFF00"/>
                </a:highlight>
              </a:rPr>
              <a:t> </a:t>
            </a:r>
            <a:r>
              <a:rPr lang="zh-CN" altLang="en-US" sz="2400">
                <a:highlight>
                  <a:srgbClr val="FFFF00"/>
                </a:highlight>
              </a:rPr>
              <a:t>透视</a:t>
            </a:r>
            <a:r>
              <a:rPr lang="en-US" altLang="zh-CN" sz="2400">
                <a:highlight>
                  <a:srgbClr val="FFFF00"/>
                </a:highlight>
              </a:rPr>
              <a:t>-</a:t>
            </a:r>
            <a:r>
              <a:rPr lang="zh-CN" altLang="en-US" sz="2400">
                <a:highlight>
                  <a:srgbClr val="FFFF00"/>
                </a:highlight>
              </a:rPr>
              <a:t>左透视</a:t>
            </a:r>
            <a:r>
              <a:rPr lang="en-US" altLang="zh-CN" sz="2400">
                <a:highlight>
                  <a:srgbClr val="FFFF00"/>
                </a:highlight>
              </a:rPr>
              <a:t> </a:t>
            </a:r>
            <a:endParaRPr lang="en-US" altLang="zh-CN" sz="2400">
              <a:highlight>
                <a:srgbClr val="FFFF00"/>
              </a:highlight>
            </a:endParaRPr>
          </a:p>
        </p:txBody>
      </p:sp>
      <p:sp>
        <p:nvSpPr>
          <p:cNvPr id="46" name="文本框 45"/>
          <p:cNvSpPr txBox="1"/>
          <p:nvPr/>
        </p:nvSpPr>
        <p:spPr>
          <a:xfrm>
            <a:off x="5565775" y="3566795"/>
            <a:ext cx="1808480" cy="583565"/>
          </a:xfrm>
          <a:prstGeom prst="rect">
            <a:avLst/>
          </a:prstGeom>
          <a:noFill/>
          <a:scene3d>
            <a:camera prst="perspectiveLeft"/>
            <a:lightRig rig="threePt" dir="t"/>
          </a:scene3d>
        </p:spPr>
        <p:txBody>
          <a:bodyPr wrap="none" rtlCol="0">
            <a:spAutoFit/>
          </a:bodyPr>
          <a:p>
            <a:r>
              <a:rPr lang="zh-CN" altLang="en-US" sz="3200">
                <a:solidFill>
                  <a:schemeClr val="bg1">
                    <a:alpha val="95000"/>
                  </a:schemeClr>
                </a:solidFill>
                <a:latin typeface="Source Han Sans Heavy" panose="020B0A00000000000000" charset="-122"/>
                <a:ea typeface="Source Han Sans Heavy" panose="020B0A00000000000000" charset="-122"/>
              </a:rPr>
              <a:t>测试文字</a:t>
            </a:r>
            <a:endParaRPr lang="zh-CN" altLang="en-US" sz="3200">
              <a:solidFill>
                <a:schemeClr val="bg1">
                  <a:alpha val="95000"/>
                </a:schemeClr>
              </a:solidFill>
              <a:latin typeface="Source Han Sans Heavy" panose="020B0A00000000000000" charset="-122"/>
              <a:ea typeface="Source Han Sans Heavy" panose="020B0A00000000000000" charset="-122"/>
            </a:endParaRPr>
          </a:p>
        </p:txBody>
      </p:sp>
      <p:sp>
        <p:nvSpPr>
          <p:cNvPr id="13" name="文本框 12"/>
          <p:cNvSpPr txBox="1"/>
          <p:nvPr/>
        </p:nvSpPr>
        <p:spPr>
          <a:xfrm>
            <a:off x="12414885" y="3510915"/>
            <a:ext cx="9403080" cy="2861310"/>
          </a:xfrm>
          <a:prstGeom prst="rect">
            <a:avLst/>
          </a:prstGeom>
          <a:noFill/>
        </p:spPr>
        <p:txBody>
          <a:bodyPr wrap="none" rtlCol="0">
            <a:spAutoFit/>
          </a:bodyPr>
          <a:p>
            <a:pPr algn="l"/>
            <a:r>
              <a:rPr lang="zh-CN" altLang="en-US">
                <a:highlight>
                  <a:srgbClr val="FFFF00"/>
                </a:highlight>
              </a:rPr>
              <a:t>建议内容：图片介绍</a:t>
            </a:r>
            <a:endParaRPr lang="zh-CN" altLang="en-US">
              <a:highlight>
                <a:srgbClr val="FFFF00"/>
              </a:highlight>
            </a:endParaRPr>
          </a:p>
          <a:p>
            <a:pPr algn="l"/>
            <a:endParaRPr lang="zh-CN" altLang="en-US">
              <a:highlight>
                <a:srgbClr val="FFFF00"/>
              </a:highlight>
            </a:endParaRPr>
          </a:p>
          <a:p>
            <a:pPr algn="l"/>
            <a:r>
              <a:rPr lang="zh-CN" altLang="en-US">
                <a:highlight>
                  <a:srgbClr val="FFFF00"/>
                </a:highlight>
                <a:sym typeface="+mn-ea"/>
              </a:rPr>
              <a:t>英文字体：Novecento wide </a:t>
            </a:r>
            <a:br>
              <a:rPr lang="zh-CN" altLang="en-US">
                <a:highlight>
                  <a:srgbClr val="FFFF00"/>
                </a:highlight>
                <a:sym typeface="+mn-ea"/>
              </a:rPr>
            </a:br>
            <a:r>
              <a:rPr lang="zh-CN" altLang="en-US">
                <a:highlight>
                  <a:srgbClr val="FFFF00"/>
                </a:highlight>
                <a:sym typeface="+mn-ea"/>
              </a:rPr>
              <a:t>中文字体：思源黑体</a:t>
            </a:r>
            <a:br>
              <a:rPr lang="zh-CN" altLang="en-US">
                <a:highlight>
                  <a:srgbClr val="FFFF00"/>
                </a:highlight>
                <a:sym typeface="+mn-ea"/>
              </a:rPr>
            </a:br>
            <a:br>
              <a:rPr lang="zh-CN" altLang="en-US">
                <a:highlight>
                  <a:srgbClr val="FFFF00"/>
                </a:highlight>
                <a:sym typeface="+mn-ea"/>
              </a:rPr>
            </a:br>
            <a:r>
              <a:rPr lang="zh-CN" altLang="en-US">
                <a:highlight>
                  <a:srgbClr val="FFFF00"/>
                </a:highlight>
                <a:sym typeface="+mn-ea"/>
              </a:rPr>
              <a:t>需要修改底部背景图片需要将上方的网格透明图移开后再更改背景图</a:t>
            </a:r>
            <a:br>
              <a:rPr lang="zh-CN" altLang="en-US">
                <a:highlight>
                  <a:srgbClr val="FFFF00"/>
                </a:highlight>
                <a:sym typeface="+mn-ea"/>
              </a:rPr>
            </a:br>
            <a:r>
              <a:rPr lang="zh-CN" altLang="en-US">
                <a:highlight>
                  <a:srgbClr val="FFFF00"/>
                </a:highlight>
                <a:sym typeface="+mn-ea"/>
              </a:rPr>
              <a:t>如果你一个不小心找不到了网格透明图</a:t>
            </a:r>
            <a:r>
              <a:rPr lang="en-US" altLang="zh-CN">
                <a:highlight>
                  <a:srgbClr val="FFFF00"/>
                </a:highlight>
                <a:sym typeface="+mn-ea"/>
              </a:rPr>
              <a:t> </a:t>
            </a:r>
            <a:r>
              <a:rPr lang="zh-CN" altLang="en-US">
                <a:highlight>
                  <a:srgbClr val="FFFF00"/>
                </a:highlight>
                <a:sym typeface="+mn-ea"/>
              </a:rPr>
              <a:t>我在下方放了一个备用的</a:t>
            </a:r>
            <a:r>
              <a:rPr lang="en-US" altLang="zh-CN">
                <a:highlight>
                  <a:srgbClr val="FFFF00"/>
                </a:highlight>
                <a:sym typeface="+mn-ea"/>
              </a:rPr>
              <a:t>=W= </a:t>
            </a:r>
            <a:r>
              <a:rPr lang="zh-CN" altLang="en-US">
                <a:highlight>
                  <a:srgbClr val="FFFF00"/>
                </a:highlight>
                <a:sym typeface="+mn-ea"/>
              </a:rPr>
              <a:t>点击绿色那里就可以了</a:t>
            </a:r>
            <a:endParaRPr lang="zh-CN" altLang="en-US">
              <a:highlight>
                <a:srgbClr val="FFFF00"/>
              </a:highlight>
            </a:endParaRPr>
          </a:p>
          <a:p>
            <a:pPr algn="l"/>
            <a:br>
              <a:rPr lang="zh-CN" altLang="en-US">
                <a:highlight>
                  <a:srgbClr val="FFFF00"/>
                </a:highlight>
                <a:sym typeface="+mn-ea"/>
              </a:rPr>
            </a:br>
            <a:br>
              <a:rPr lang="zh-CN" altLang="en-US">
                <a:highlight>
                  <a:srgbClr val="FFFF00"/>
                </a:highlight>
                <a:sym typeface="+mn-ea"/>
              </a:rPr>
            </a:br>
            <a:endParaRPr lang="en-US" altLang="zh-CN">
              <a:highlight>
                <a:srgbClr val="FFFF00"/>
              </a:highlight>
              <a:sym typeface="+mn-ea"/>
            </a:endParaRPr>
          </a:p>
        </p:txBody>
      </p:sp>
      <p:sp>
        <p:nvSpPr>
          <p:cNvPr id="14" name="文本框 13"/>
          <p:cNvSpPr txBox="1"/>
          <p:nvPr/>
        </p:nvSpPr>
        <p:spPr>
          <a:xfrm>
            <a:off x="1080770" y="845820"/>
            <a:ext cx="685165" cy="76835"/>
          </a:xfrm>
          <a:prstGeom prst="rect">
            <a:avLst/>
          </a:prstGeom>
          <a:noFill/>
        </p:spPr>
        <p:txBody>
          <a:bodyPr wrap="square" lIns="0" tIns="0" rIns="0" bIns="0" rtlCol="0">
            <a:spAutoFit/>
          </a:bodyPr>
          <a:p>
            <a:pPr algn="ctr"/>
            <a:r>
              <a:rPr lang="en-US" altLang="zh-CN" sz="500">
                <a:solidFill>
                  <a:schemeClr val="tx1">
                    <a:alpha val="2000"/>
                  </a:schemeClr>
                </a:solidFill>
                <a:latin typeface="Novecento wide Bold" panose="00000805000000000000" charset="0"/>
                <a:cs typeface="Novecento wide Bold" panose="00000805000000000000" charset="0"/>
              </a:rPr>
              <a:t>rhodeskesi</a:t>
            </a:r>
            <a:endParaRPr lang="en-US" altLang="zh-CN" sz="500">
              <a:solidFill>
                <a:schemeClr val="tx1">
                  <a:alpha val="2000"/>
                </a:schemeClr>
              </a:solidFill>
              <a:latin typeface="Novecento wide Bold" panose="00000805000000000000" charset="0"/>
              <a:cs typeface="Novecento wide Bold" panose="00000805000000000000" charset="0"/>
            </a:endParaRPr>
          </a:p>
        </p:txBody>
      </p:sp>
      <p:pic>
        <p:nvPicPr>
          <p:cNvPr id="18" name="图片 17" descr="网格"/>
          <p:cNvPicPr>
            <a:picLocks noChangeAspect="1"/>
          </p:cNvPicPr>
          <p:nvPr/>
        </p:nvPicPr>
        <p:blipFill>
          <a:blip r:embed="rId3">
            <a:alphaModFix amt="20000"/>
          </a:blip>
          <a:srcRect l="43434" b="-2768"/>
          <a:stretch>
            <a:fillRect/>
          </a:stretch>
        </p:blipFill>
        <p:spPr>
          <a:xfrm>
            <a:off x="13281025" y="7211695"/>
            <a:ext cx="5859145" cy="5988050"/>
          </a:xfrm>
          <a:prstGeom prst="rect">
            <a:avLst/>
          </a:prstGeom>
          <a:scene3d>
            <a:camera prst="perspectiveLeft"/>
            <a:lightRig rig="threePt" dir="t"/>
          </a:scene3d>
        </p:spPr>
      </p:pic>
      <p:sp>
        <p:nvSpPr>
          <p:cNvPr id="21" name="椭圆 20"/>
          <p:cNvSpPr/>
          <p:nvPr/>
        </p:nvSpPr>
        <p:spPr>
          <a:xfrm>
            <a:off x="4929505" y="1382395"/>
            <a:ext cx="4184015" cy="42602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2" name="文本框 21"/>
          <p:cNvSpPr txBox="1"/>
          <p:nvPr/>
        </p:nvSpPr>
        <p:spPr>
          <a:xfrm>
            <a:off x="5736590" y="2748280"/>
            <a:ext cx="2247900" cy="368300"/>
          </a:xfrm>
          <a:prstGeom prst="rect">
            <a:avLst/>
          </a:prstGeom>
          <a:noFill/>
        </p:spPr>
        <p:txBody>
          <a:bodyPr wrap="square" rtlCol="0">
            <a:spAutoFit/>
          </a:bodyPr>
          <a:p>
            <a:r>
              <a:rPr lang="zh-CN" altLang="en-US" b="1" i="1">
                <a:solidFill>
                  <a:schemeClr val="bg1"/>
                </a:solidFill>
                <a:latin typeface="Calibri" panose="020F0502020204030204" charset="0"/>
              </a:rPr>
              <a:t>①边际效用</a:t>
            </a:r>
            <a:endParaRPr lang="zh-CN" altLang="en-US" b="1" i="1">
              <a:solidFill>
                <a:schemeClr val="bg1"/>
              </a:solidFill>
              <a:latin typeface="Calibri" panose="020F0502020204030204" charset="0"/>
            </a:endParaRPr>
          </a:p>
        </p:txBody>
      </p:sp>
      <p:sp>
        <p:nvSpPr>
          <p:cNvPr id="23" name="文本框 22"/>
          <p:cNvSpPr txBox="1"/>
          <p:nvPr/>
        </p:nvSpPr>
        <p:spPr>
          <a:xfrm>
            <a:off x="5739765" y="3620770"/>
            <a:ext cx="1388110" cy="368300"/>
          </a:xfrm>
          <a:prstGeom prst="rect">
            <a:avLst/>
          </a:prstGeom>
          <a:noFill/>
        </p:spPr>
        <p:txBody>
          <a:bodyPr wrap="square" rtlCol="0">
            <a:spAutoFit/>
          </a:bodyPr>
          <a:p>
            <a:r>
              <a:rPr lang="zh-CN" altLang="en-US" b="1" i="1">
                <a:solidFill>
                  <a:schemeClr val="bg1"/>
                </a:solidFill>
                <a:latin typeface="Calibri" panose="020F0502020204030204" charset="0"/>
              </a:rPr>
              <a:t>②价格歧视</a:t>
            </a:r>
            <a:endParaRPr lang="zh-CN" altLang="en-US" b="1" i="1">
              <a:solidFill>
                <a:schemeClr val="bg1"/>
              </a:solidFill>
              <a:latin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142875" y="179705"/>
            <a:ext cx="2640330" cy="1202690"/>
          </a:xfrm>
        </p:spPr>
        <p:txBody>
          <a:bodyPr/>
          <a:p>
            <a:r>
              <a:rPr lang="en-US" altLang="zh-CN" sz="2800">
                <a:solidFill>
                  <a:schemeClr val="bg1"/>
                </a:solidFill>
                <a:latin typeface="Novecento wide Bold" panose="00000805000000000000" charset="0"/>
                <a:cs typeface="Novecento wide Bold" panose="00000805000000000000" charset="0"/>
              </a:rPr>
              <a:t>RHINE LAB</a:t>
            </a:r>
            <a:br>
              <a:rPr lang="en-US" altLang="zh-CN" sz="2800">
                <a:solidFill>
                  <a:schemeClr val="bg1"/>
                </a:solidFill>
                <a:latin typeface="Novecento wide Medium" panose="00000605000000000000" charset="0"/>
                <a:cs typeface="Novecento wide Medium" panose="00000605000000000000" charset="0"/>
              </a:rPr>
            </a:br>
            <a:r>
              <a:rPr lang="en-US" altLang="zh-CN" sz="1000">
                <a:solidFill>
                  <a:schemeClr val="bg1"/>
                </a:solidFill>
                <a:latin typeface="Novecento wide Medium" panose="00000605000000000000" charset="0"/>
                <a:cs typeface="Novecento wide Medium" panose="00000605000000000000" charset="0"/>
              </a:rPr>
              <a:t>SYNTHESIZE    INFORMATION</a:t>
            </a:r>
            <a:br>
              <a:rPr lang="en-US" altLang="zh-CN" sz="1000">
                <a:solidFill>
                  <a:schemeClr val="bg1"/>
                </a:solidFill>
                <a:latin typeface="Novecento wide Medium" panose="00000605000000000000" charset="0"/>
                <a:cs typeface="Novecento wide Medium" panose="00000605000000000000" charset="0"/>
              </a:rPr>
            </a:br>
            <a:r>
              <a:rPr lang="en-US" altLang="zh-CN" sz="2000">
                <a:solidFill>
                  <a:schemeClr val="bg1"/>
                </a:solidFill>
                <a:latin typeface="Novecento wide Medium" panose="00000605000000000000" charset="0"/>
                <a:cs typeface="Novecento wide Medium" panose="00000605000000000000" charset="0"/>
              </a:rPr>
              <a:t>ANALYSIS   </a:t>
            </a:r>
            <a:r>
              <a:rPr lang="en-US" altLang="zh-CN" sz="2000">
                <a:solidFill>
                  <a:schemeClr val="bg1"/>
                </a:solidFill>
                <a:latin typeface="Novecento wide Bold" panose="00000805000000000000" charset="0"/>
                <a:cs typeface="Novecento wide Bold" panose="00000805000000000000" charset="0"/>
              </a:rPr>
              <a:t>OS</a:t>
            </a:r>
            <a:endParaRPr lang="en-US" altLang="zh-CN" sz="2000">
              <a:solidFill>
                <a:schemeClr val="bg1"/>
              </a:solidFill>
              <a:latin typeface="Novecento wide Bold" panose="00000805000000000000" charset="0"/>
              <a:cs typeface="Novecento wide Bold" panose="00000805000000000000" charset="0"/>
            </a:endParaRPr>
          </a:p>
        </p:txBody>
      </p:sp>
      <p:sp>
        <p:nvSpPr>
          <p:cNvPr id="3" name="副标题 2"/>
          <p:cNvSpPr>
            <a:spLocks noGrp="1"/>
          </p:cNvSpPr>
          <p:nvPr>
            <p:ph type="subTitle" idx="1"/>
          </p:nvPr>
        </p:nvSpPr>
        <p:spPr>
          <a:xfrm>
            <a:off x="8548370" y="6111240"/>
            <a:ext cx="3266440" cy="260350"/>
          </a:xfrm>
        </p:spPr>
        <p:txBody>
          <a:bodyPr>
            <a:normAutofit fontScale="90000"/>
          </a:bodyPr>
          <a:p>
            <a:r>
              <a:rPr lang="en-US" altLang="zh-CN" sz="1200">
                <a:solidFill>
                  <a:schemeClr val="bg1"/>
                </a:solidFill>
                <a:latin typeface="Novecento wide Medium" panose="00000605000000000000" charset="0"/>
                <a:cs typeface="Novecento wide Medium" panose="00000605000000000000" charset="0"/>
              </a:rPr>
              <a:t>POWERED BY </a:t>
            </a:r>
            <a:r>
              <a:rPr lang="en-US" altLang="zh-CN" sz="1200">
                <a:solidFill>
                  <a:schemeClr val="bg1"/>
                </a:solidFill>
                <a:latin typeface="Novecento wide Bold" panose="00000805000000000000" charset="0"/>
                <a:cs typeface="Novecento wide Bold" panose="00000805000000000000" charset="0"/>
              </a:rPr>
              <a:t>RHINE LAB</a:t>
            </a:r>
            <a:endParaRPr lang="en-US" altLang="zh-CN" sz="1200">
              <a:solidFill>
                <a:schemeClr val="bg1"/>
              </a:solidFill>
              <a:latin typeface="Novecento wide Bold" panose="00000805000000000000" charset="0"/>
              <a:cs typeface="Novecento wide Bold" panose="00000805000000000000" charset="0"/>
            </a:endParaRPr>
          </a:p>
        </p:txBody>
      </p:sp>
      <p:sp>
        <p:nvSpPr>
          <p:cNvPr id="4" name="矩形 3"/>
          <p:cNvSpPr/>
          <p:nvPr/>
        </p:nvSpPr>
        <p:spPr>
          <a:xfrm>
            <a:off x="11238230" y="6203950"/>
            <a:ext cx="342900" cy="755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 name="文本框 4"/>
          <p:cNvSpPr txBox="1"/>
          <p:nvPr/>
        </p:nvSpPr>
        <p:spPr>
          <a:xfrm>
            <a:off x="2864485" y="3014345"/>
            <a:ext cx="6462395" cy="829945"/>
          </a:xfrm>
          <a:prstGeom prst="rect">
            <a:avLst/>
          </a:prstGeom>
          <a:noFill/>
        </p:spPr>
        <p:txBody>
          <a:bodyPr wrap="square" rtlCol="0">
            <a:spAutoFit/>
          </a:bodyPr>
          <a:p>
            <a:pPr algn="ctr"/>
            <a:r>
              <a:rPr lang="zh-CN" altLang="en-US" sz="4800" b="1" i="1">
                <a:solidFill>
                  <a:schemeClr val="bg1"/>
                </a:solidFill>
                <a:latin typeface="Source Han Sans Heavy" panose="020B0A00000000000000" charset="-122"/>
                <a:ea typeface="Source Han Sans Heavy" panose="020B0A00000000000000" charset="-122"/>
              </a:rPr>
              <a:t>网络群体的评价</a:t>
            </a:r>
            <a:endParaRPr lang="zh-CN" altLang="en-US" sz="4800" b="1" i="1">
              <a:solidFill>
                <a:schemeClr val="bg1"/>
              </a:solidFill>
              <a:latin typeface="Source Han Sans Heavy" panose="020B0A00000000000000" charset="-122"/>
              <a:ea typeface="Source Han Sans Heavy" panose="020B0A00000000000000" charset="-122"/>
            </a:endParaRPr>
          </a:p>
        </p:txBody>
      </p:sp>
      <p:sp>
        <p:nvSpPr>
          <p:cNvPr id="6" name="文本框 5"/>
          <p:cNvSpPr txBox="1"/>
          <p:nvPr/>
        </p:nvSpPr>
        <p:spPr>
          <a:xfrm>
            <a:off x="12192000" y="3014345"/>
            <a:ext cx="2468880" cy="645160"/>
          </a:xfrm>
          <a:prstGeom prst="rect">
            <a:avLst/>
          </a:prstGeom>
          <a:noFill/>
        </p:spPr>
        <p:txBody>
          <a:bodyPr wrap="none" rtlCol="0">
            <a:spAutoFit/>
          </a:bodyPr>
          <a:p>
            <a:r>
              <a:rPr lang="zh-CN" altLang="en-US">
                <a:highlight>
                  <a:srgbClr val="FFFF00"/>
                </a:highlight>
              </a:rPr>
              <a:t>若单标题请居中</a:t>
            </a:r>
            <a:endParaRPr lang="zh-CN" altLang="en-US">
              <a:highlight>
                <a:srgbClr val="FFFF00"/>
              </a:highlight>
            </a:endParaRPr>
          </a:p>
          <a:p>
            <a:r>
              <a:rPr lang="zh-CN" altLang="en-US">
                <a:highlight>
                  <a:srgbClr val="FFFF00"/>
                </a:highlight>
              </a:rPr>
              <a:t>若标题与图则左右分布</a:t>
            </a:r>
            <a:endParaRPr lang="zh-CN" altLang="en-US">
              <a:highlight>
                <a:srgbClr val="FFFF00"/>
              </a:highlight>
            </a:endParaRPr>
          </a:p>
        </p:txBody>
      </p:sp>
      <p:sp>
        <p:nvSpPr>
          <p:cNvPr id="14" name="文本框 13"/>
          <p:cNvSpPr txBox="1"/>
          <p:nvPr/>
        </p:nvSpPr>
        <p:spPr>
          <a:xfrm>
            <a:off x="1080770" y="845820"/>
            <a:ext cx="685165" cy="76835"/>
          </a:xfrm>
          <a:prstGeom prst="rect">
            <a:avLst/>
          </a:prstGeom>
          <a:noFill/>
        </p:spPr>
        <p:txBody>
          <a:bodyPr wrap="square" lIns="0" tIns="0" rIns="0" bIns="0" rtlCol="0">
            <a:spAutoFit/>
          </a:bodyPr>
          <a:p>
            <a:pPr algn="ctr"/>
            <a:r>
              <a:rPr lang="en-US" altLang="zh-CN" sz="500">
                <a:solidFill>
                  <a:schemeClr val="tx1">
                    <a:alpha val="2000"/>
                  </a:schemeClr>
                </a:solidFill>
                <a:latin typeface="Novecento wide Bold" panose="00000805000000000000" charset="0"/>
                <a:cs typeface="Novecento wide Bold" panose="00000805000000000000" charset="0"/>
              </a:rPr>
              <a:t>rhodeskesi</a:t>
            </a:r>
            <a:endParaRPr lang="en-US" altLang="zh-CN" sz="500">
              <a:solidFill>
                <a:schemeClr val="tx1">
                  <a:alpha val="2000"/>
                </a:schemeClr>
              </a:solidFill>
              <a:latin typeface="Novecento wide Bold" panose="00000805000000000000" charset="0"/>
              <a:cs typeface="Novecento wide Bold" panose="00000805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tags/tag1.xml><?xml version="1.0" encoding="utf-8"?>
<p:tagLst xmlns:p="http://schemas.openxmlformats.org/presentationml/2006/main">
  <p:tag name="COMMONDATA" val="eyJoZGlkIjoiNDRlNTAzMjljZmU5ZGEwNjhlMzk3NzI3MTZjZmE2YzQifQ=="/>
  <p:tag name="KSO_WPP_MARK_KEY" val="2a63f754-6454-4ad9-a028-172819999e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Words>
  <Application>WPS 演示</Application>
  <PresentationFormat>宽屏</PresentationFormat>
  <Paragraphs>71</Paragraphs>
  <Slides>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宋体</vt:lpstr>
      <vt:lpstr>Wingdings</vt:lpstr>
      <vt:lpstr>Novecento wide Bold</vt:lpstr>
      <vt:lpstr>Segoe Print</vt:lpstr>
      <vt:lpstr>Novecento wide Medium</vt:lpstr>
      <vt:lpstr>Source Han Sans Heavy</vt:lpstr>
      <vt:lpstr>Source Han Sans Regular</vt:lpstr>
      <vt:lpstr>Source Han Sans Bold</vt:lpstr>
      <vt:lpstr>Calibri</vt:lpstr>
      <vt:lpstr>微软雅黑</vt:lpstr>
      <vt:lpstr>Arial Unicode MS</vt:lpstr>
      <vt:lpstr>Office 主题</vt:lpstr>
      <vt:lpstr>RHINE LAB SYNTHESIZE    INFORMATION ANALYSIS   OS</vt:lpstr>
      <vt:lpstr>RHINE LAB SYNTHESIZe     INFORMATION ANALYSIS    OS</vt:lpstr>
      <vt:lpstr>PowerPoint 演示文稿</vt:lpstr>
      <vt:lpstr>RHINE LAB SYNTHESIZe     INFORMATION ANALYSIS    OS</vt:lpstr>
      <vt:lpstr>RHINE LAB SYNTHESIZE    INFORMATION ANALYSIS   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蝉</cp:lastModifiedBy>
  <cp:revision>57</cp:revision>
  <dcterms:created xsi:type="dcterms:W3CDTF">2022-05-16T07:12:00Z</dcterms:created>
  <dcterms:modified xsi:type="dcterms:W3CDTF">2023-06-22T10:16:46Z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816161F786DD43A3B3312AEA9E114B0B</vt:lpwstr>
  </property>
  <property fmtid="{D5CDD505-2E9C-101B-9397-08002B2CF9AE}" pid="3" name="KSOProductBuildVer">
    <vt:lpwstr>2052-11.1.0.14036</vt:lpwstr>
  </property>
</Properties>
</file>