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901" r:id="rId2"/>
    <p:sldId id="902" r:id="rId3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华文细黑" panose="02010600040101010101" pitchFamily="2" charset="-122"/>
      <p:regular r:id="rId10"/>
    </p:embeddedFont>
    <p:embeddedFont>
      <p:font typeface="楷体" panose="02010609060101010101" pitchFamily="49" charset="-122"/>
      <p:regular r:id="rId11"/>
    </p:embeddedFont>
  </p:embeddedFontLst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1F2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4815" y="615950"/>
            <a:ext cx="5579745" cy="598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615950"/>
            <a:ext cx="5588635" cy="598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21970"/>
          </a:xfrm>
        </p:spPr>
        <p:txBody>
          <a:bodyPr wrap="square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4800" y="604203"/>
            <a:ext cx="5580000" cy="8239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815" y="1428115"/>
            <a:ext cx="5579745" cy="51866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604520"/>
            <a:ext cx="5589270" cy="82359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428115"/>
            <a:ext cx="5589270" cy="51866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-635" y="0"/>
            <a:ext cx="12192635" cy="59563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vert="horz" wrap="square" lIns="91440" tIns="82550" rIns="91440" bIns="8255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4180" y="687070"/>
            <a:ext cx="11343005" cy="58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696000"/>
            <a:ext cx="4114800" cy="152400"/>
          </a:xfrm>
          <a:prstGeom prst="rect">
            <a:avLst/>
          </a:prstGeom>
        </p:spPr>
        <p:txBody>
          <a:bodyPr vert="horz" lIns="91440" tIns="0" rIns="91440" bIns="0" rtlCol="0" anchor="ctr">
            <a:spAutoFit/>
          </a:bodyPr>
          <a:lstStyle>
            <a:lvl1pPr algn="l">
              <a:defRPr sz="1000" b="1" i="1">
                <a:solidFill>
                  <a:schemeClr val="tx1">
                    <a:tint val="75000"/>
                  </a:schemeClr>
                </a:solidFill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 altLang="en-US"/>
              <a:t>ch02_关系数据库@数据管理基础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61115" y="6696000"/>
            <a:ext cx="730885" cy="153670"/>
          </a:xfrm>
          <a:prstGeom prst="rect">
            <a:avLst/>
          </a:prstGeom>
        </p:spPr>
        <p:txBody>
          <a:bodyPr vert="horz" wrap="square" lIns="91440" tIns="0" rIns="91440" bIns="0" rtlCol="0" anchor="ctr">
            <a:spAutoFit/>
          </a:bodyPr>
          <a:lstStyle>
            <a:lvl1pPr algn="r">
              <a:defRPr sz="1000" b="1" i="1">
                <a:solidFill>
                  <a:schemeClr val="tx1">
                    <a:tint val="75000"/>
                  </a:schemeClr>
                </a:solidFill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rgbClr val="C00000"/>
        </a:buClr>
        <a:buSzPct val="85000"/>
        <a:buFont typeface="Wingdings" panose="05000000000000000000" charset="0"/>
        <a:buChar char="q"/>
        <a:defRPr sz="3000" b="1" kern="1200">
          <a:solidFill>
            <a:srgbClr val="1F2DA8"/>
          </a:solidFill>
          <a:latin typeface="楷体" panose="02010609060101010101" charset="-122"/>
          <a:ea typeface="楷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C00000"/>
        </a:buClr>
        <a:buSzPct val="85000"/>
        <a:buFont typeface="Wingdings" panose="05000000000000000000" charset="0"/>
        <a:buChar char="Ø"/>
        <a:defRPr sz="2800" b="1" kern="1200">
          <a:solidFill>
            <a:srgbClr val="1F2DA8"/>
          </a:solidFill>
          <a:latin typeface="楷体" panose="02010609060101010101" charset="-122"/>
          <a:ea typeface="楷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C00000"/>
        </a:buClr>
        <a:buSzPct val="85000"/>
        <a:buFont typeface="Arial" panose="020B0604020202020204" pitchFamily="34" charset="0"/>
        <a:buChar char="●"/>
        <a:defRPr sz="2800" b="1" kern="1200">
          <a:solidFill>
            <a:srgbClr val="1F2DA8"/>
          </a:solidFill>
          <a:latin typeface="楷体" panose="02010609060101010101" charset="-122"/>
          <a:ea typeface="楷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C00000"/>
        </a:buClr>
        <a:buSzPct val="85000"/>
        <a:buFont typeface="Arial" panose="020B0604020202020204" pitchFamily="34" charset="0"/>
        <a:buChar char="‒"/>
        <a:defRPr sz="2800" b="1" kern="1200">
          <a:solidFill>
            <a:srgbClr val="1F2DA8"/>
          </a:solidFill>
          <a:latin typeface="楷体" panose="02010609060101010101" charset="-122"/>
          <a:ea typeface="楷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C00000"/>
        </a:buClr>
        <a:buSzPct val="85000"/>
        <a:buFont typeface="Wingdings" panose="05000000000000000000" charset="0"/>
        <a:buChar char=""/>
        <a:defRPr sz="2800" b="1" kern="1200">
          <a:solidFill>
            <a:srgbClr val="1F2DA8"/>
          </a:solidFill>
          <a:latin typeface="楷体" panose="02010609060101010101" charset="-122"/>
          <a:ea typeface="楷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635" cy="595630"/>
          </a:xfrm>
        </p:spPr>
        <p:txBody>
          <a:bodyPr/>
          <a:lstStyle/>
          <a:p>
            <a:r>
              <a:rPr lang="en-US" altLang="zh-CN" sz="2000" b="1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H04 - </a:t>
            </a:r>
            <a:r>
              <a:rPr lang="zh-CN" altLang="en-US" sz="2000" b="1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数据库设计</a:t>
            </a:r>
            <a:r>
              <a:rPr lang="zh-CN" altLang="en-US" sz="20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（作业提交：</a:t>
            </a:r>
            <a:r>
              <a:rPr lang="en-US" altLang="zh-CN" sz="20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PDF</a:t>
            </a:r>
            <a:r>
              <a:rPr lang="zh-CN" altLang="en-US" sz="20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文件，文件名为</a:t>
            </a:r>
            <a:r>
              <a:rPr lang="en-US" altLang="zh-CN" sz="20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‘</a:t>
            </a:r>
            <a:r>
              <a:rPr lang="zh-CN" altLang="en-US" sz="20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学号</a:t>
            </a:r>
            <a:r>
              <a:rPr lang="en-US" altLang="zh-CN" sz="20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+</a:t>
            </a:r>
            <a:r>
              <a:rPr lang="zh-CN" altLang="en-US" sz="20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姓名</a:t>
            </a:r>
            <a:r>
              <a:rPr lang="en-US" altLang="zh-CN" sz="20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’</a:t>
            </a:r>
            <a:r>
              <a:rPr lang="zh-CN" altLang="en-US" sz="20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，提交截止时间：</a:t>
            </a:r>
            <a:r>
              <a:rPr lang="en-US" altLang="zh-CN" sz="2000" b="1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2024.05.28</a:t>
            </a:r>
            <a:r>
              <a:rPr lang="zh-CN" altLang="en-US" sz="20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</a:t>
            </a:r>
          </a:p>
        </p:txBody>
      </p:sp>
      <p:sp>
        <p:nvSpPr>
          <p:cNvPr id="105473" name="Rectangle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52095" y="659130"/>
            <a:ext cx="11672570" cy="603186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no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  <a:defRPr sz="2400" b="1" i="0" u="none" kern="1200" baseline="0">
                <a:solidFill>
                  <a:schemeClr val="accent2"/>
                </a:solidFill>
                <a:latin typeface="Times New Roman" panose="02020603050405020304" pitchFamily="2" charset="0"/>
                <a:ea typeface="楷体" panose="02010609060101010101" charset="-122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楷体" panose="0201060906010101010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 2" panose="05020102010507070707" charset="0"/>
              <a:buChar char="¡"/>
              <a:defRPr sz="2400" b="1" i="0" u="none" kern="1200" baseline="0">
                <a:solidFill>
                  <a:schemeClr val="accent2"/>
                </a:solidFill>
                <a:latin typeface="Times New Roman" panose="02020603050405020304" pitchFamily="2" charset="0"/>
                <a:ea typeface="楷体" panose="0201060906010101010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 panose="020B0604020202020204" pitchFamily="34" charset="0"/>
              <a:buChar char="‒"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楷体" panose="02010609060101010101" charset="-122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"/>
              <a:defRPr sz="2400" b="1" i="0" u="none" kern="1200" baseline="0">
                <a:solidFill>
                  <a:schemeClr val="accent2"/>
                </a:solidFill>
                <a:latin typeface="Times New Roman" panose="02020603050405020304" pitchFamily="2" charset="0"/>
                <a:ea typeface="楷体" panose="02010609060101010101" charset="-122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¤"/>
              <a:defRPr sz="2000" b="1" i="0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¤"/>
              <a:defRPr sz="2000" b="1" i="0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¤"/>
              <a:defRPr sz="2000" b="1" i="0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¤"/>
              <a:defRPr sz="2000" b="1" i="0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53695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设有一个民用航空旅客运输航班管理系统，需要管理的信息有：</a:t>
            </a:r>
          </a:p>
          <a:p>
            <a:pPr marL="367030" lvl="0" indent="-35433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飞机场的编号和名称；飞机的编号、航空公司编号、机型、累计飞行小时，一架飞机只能属于一家航空公司。</a:t>
            </a:r>
          </a:p>
          <a:p>
            <a:pPr marL="367030" lvl="0" indent="-35433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航空公司职工的身份证号、姓名、当前就职的航空公司编号、聘用类型及聘用合同号。聘用类型分飞行员、乘务人员、其他三种类型；飞行员的信息还包括飞机驾驶执照的编号、执照类型和总飞行小时；乘务人员的信息还包括航空服务员证书编号和上年度总飞行小时。</a:t>
            </a:r>
          </a:p>
          <a:p>
            <a:pPr marL="367030" lvl="0" indent="-35433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航班的航班号、航空公司编号、飞机机型和最大载客人数。这里的航班是指飞机定期自始发机场起飞，按规定航线经经停机场至终点机场或直达终点机场的飞行。</a:t>
            </a:r>
          </a:p>
          <a:p>
            <a:pPr marL="367030" lvl="0" indent="-35433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航班时刻表：每个航班在每个机场（包括始发机场、终点机场和经停机场）的计划起飞时间和到达时间；航班时刻表一般按周编排，不是每个航班每天都有安排。</a:t>
            </a:r>
          </a:p>
          <a:p>
            <a:pPr marL="367030" lvl="0" indent="-35433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航班动态表：记录每个航班的每次实际飞行情况，包括：承担本次航班任务的飞机；执飞本次航班的机组人员，包括</a:t>
            </a:r>
            <a:r>
              <a:rPr lang="en-US" altLang="zh-CN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1</a:t>
            </a: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名机长、</a:t>
            </a:r>
            <a:r>
              <a:rPr lang="en-US" altLang="zh-CN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1</a:t>
            </a: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名副机长、</a:t>
            </a:r>
            <a:r>
              <a:rPr lang="en-US" altLang="zh-CN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1</a:t>
            </a: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名乘务长和若干名乘务员；在每个机场的实际到达时间和实际起飞时间；实际搭载旅客人数。（在航班经经停机场的过程中，搭载旅客人数可能有增减）</a:t>
            </a:r>
            <a:endParaRPr lang="zh-CN" altLang="en-US" sz="1800" b="1" dirty="0">
              <a:solidFill>
                <a:srgbClr val="0000CC"/>
              </a:solidFill>
              <a:cs typeface="Times New Roman" panose="02020603050405020304" pitchFamily="2" charset="0"/>
            </a:endParaRPr>
          </a:p>
          <a:p>
            <a:pPr marL="367030" lvl="0" indent="-35433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一个航班一次只安排一架飞机飞行，在经停过程中航班号不变、不换飞机、不换机组人员。</a:t>
            </a:r>
            <a:endParaRPr lang="zh-CN" altLang="en-US" sz="1800" b="1" dirty="0">
              <a:solidFill>
                <a:srgbClr val="0000CC"/>
              </a:solidFill>
              <a:cs typeface="Times New Roman" panose="02020603050405020304" pitchFamily="2" charset="0"/>
            </a:endParaRPr>
          </a:p>
          <a:p>
            <a:pPr marL="367030" lvl="0" indent="-35433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共享航班：有些航班并没有安排实际飞行的飞机，而是与另外某个航班共用同一架飞机，这被称为共享航班，提供飞机的航班被称为主航班。</a:t>
            </a:r>
          </a:p>
          <a:p>
            <a:pPr marL="367030" lvl="0" indent="-35433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航班号、飞机场编号、飞机编号、职工身份证号、航空公司编号、聘用合同号、飞机驾驶执照编号、航空服务员证书编号是各个对象的标识属性；起飞时间和到达时间是时间戳类型。</a:t>
            </a:r>
            <a:endParaRPr lang="zh-CN" altLang="en-US" sz="1800" b="1" dirty="0">
              <a:solidFill>
                <a:srgbClr val="0000CC"/>
              </a:solidFill>
              <a:cs typeface="Times New Roman" panose="02020603050405020304" pitchFamily="2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请用EE-R模型表示该数据库系统的概念数据模型；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请将上述概念数据模型转换成关系数据模型；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请写出跟航班有关的关系上的极小函数依赖集和候选码，并说明是否满足</a:t>
            </a:r>
            <a:r>
              <a:rPr lang="en-US" altLang="zh-CN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3NF</a:t>
            </a: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和</a:t>
            </a:r>
            <a:r>
              <a:rPr lang="en-US" altLang="zh-CN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BCNF</a:t>
            </a: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。</a:t>
            </a:r>
            <a:r>
              <a:rPr lang="en-US" altLang="zh-CN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(</a:t>
            </a:r>
            <a:r>
              <a:rPr lang="zh-CN" altLang="en-US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不需要写过程</a:t>
            </a:r>
            <a:r>
              <a:rPr lang="en-US" altLang="zh-CN" sz="1800" dirty="0">
                <a:solidFill>
                  <a:srgbClr val="0000CC"/>
                </a:solidFill>
                <a:cs typeface="Times New Roman" panose="02020603050405020304" pitchFamily="2" charset="0"/>
                <a:sym typeface="+mn-ea"/>
              </a:rPr>
              <a:t>)</a:t>
            </a:r>
            <a:endParaRPr lang="zh-CN" altLang="en-US" sz="1800" strike="noStrike" noProof="1">
              <a:solidFill>
                <a:srgbClr val="0000CC"/>
              </a:solidFill>
              <a:cs typeface="Times New Roman" panose="02020603050405020304" pitchFamily="2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D4B528C-AEBC-462E-8298-95428EA3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7C00A6-257E-4BA0-8FDA-DD218CF4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50353" y="4469474"/>
            <a:ext cx="730885" cy="15367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F3FF8D9-EDE0-46A4-81D7-DBEEE5B1B311}"/>
              </a:ext>
            </a:extLst>
          </p:cNvPr>
          <p:cNvGrpSpPr/>
          <p:nvPr/>
        </p:nvGrpSpPr>
        <p:grpSpPr>
          <a:xfrm>
            <a:off x="5351343" y="1017273"/>
            <a:ext cx="814775" cy="451022"/>
            <a:chOff x="3120854" y="3495082"/>
            <a:chExt cx="814775" cy="451022"/>
          </a:xfrm>
        </p:grpSpPr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204B9D9F-664B-4E7E-B4B3-2BBA0D6D6327}"/>
                </a:ext>
              </a:extLst>
            </p:cNvPr>
            <p:cNvSpPr/>
            <p:nvPr/>
          </p:nvSpPr>
          <p:spPr>
            <a:xfrm>
              <a:off x="3120854" y="3495082"/>
              <a:ext cx="814774" cy="45102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6A767C-9976-4EFB-8BF5-33580B165202}"/>
                </a:ext>
              </a:extLst>
            </p:cNvPr>
            <p:cNvSpPr txBox="1"/>
            <p:nvPr/>
          </p:nvSpPr>
          <p:spPr>
            <a:xfrm>
              <a:off x="3120854" y="3566704"/>
              <a:ext cx="814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属于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805C30B-04C8-4FFC-A6A5-72BAF2A0307F}"/>
              </a:ext>
            </a:extLst>
          </p:cNvPr>
          <p:cNvGrpSpPr/>
          <p:nvPr/>
        </p:nvGrpSpPr>
        <p:grpSpPr>
          <a:xfrm>
            <a:off x="179024" y="1386048"/>
            <a:ext cx="2386975" cy="1545939"/>
            <a:chOff x="793407" y="562778"/>
            <a:chExt cx="2386975" cy="154593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5A9C59A-0814-4410-B142-6B47B2C168B8}"/>
                </a:ext>
              </a:extLst>
            </p:cNvPr>
            <p:cNvGrpSpPr/>
            <p:nvPr/>
          </p:nvGrpSpPr>
          <p:grpSpPr>
            <a:xfrm>
              <a:off x="793407" y="567678"/>
              <a:ext cx="786770" cy="257750"/>
              <a:chOff x="4429897" y="2335426"/>
              <a:chExt cx="920578" cy="308921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2E2CCC2F-30E4-412F-87BD-CFD915F14B42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165BFE-D926-46A8-8F92-0D452C8EE063}"/>
                  </a:ext>
                </a:extLst>
              </p:cNvPr>
              <p:cNvSpPr txBox="1"/>
              <p:nvPr/>
            </p:nvSpPr>
            <p:spPr>
              <a:xfrm>
                <a:off x="4429897" y="2335426"/>
                <a:ext cx="9205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编号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F44CA8F-C475-46EF-8DD0-5D643F8A7340}"/>
                </a:ext>
              </a:extLst>
            </p:cNvPr>
            <p:cNvGrpSpPr/>
            <p:nvPr/>
          </p:nvGrpSpPr>
          <p:grpSpPr>
            <a:xfrm>
              <a:off x="1684637" y="1555762"/>
              <a:ext cx="873212" cy="552955"/>
              <a:chOff x="1779373" y="945293"/>
              <a:chExt cx="920578" cy="65782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0A77F2F-07DA-4378-979A-AE606EB161A3}"/>
                  </a:ext>
                </a:extLst>
              </p:cNvPr>
              <p:cNvSpPr/>
              <p:nvPr/>
            </p:nvSpPr>
            <p:spPr>
              <a:xfrm>
                <a:off x="1779373" y="945293"/>
                <a:ext cx="920578" cy="4510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7F410C-CD23-4BD0-9FFB-5492758AE03B}"/>
                  </a:ext>
                </a:extLst>
              </p:cNvPr>
              <p:cNvSpPr txBox="1"/>
              <p:nvPr/>
            </p:nvSpPr>
            <p:spPr>
              <a:xfrm>
                <a:off x="1779373" y="956784"/>
                <a:ext cx="920578" cy="64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飞机场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p:grp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417F063-0DCF-4EC9-B8A4-1F66CAE6C9C6}"/>
                </a:ext>
              </a:extLst>
            </p:cNvPr>
            <p:cNvCxnSpPr>
              <a:cxnSpLocks/>
            </p:cNvCxnSpPr>
            <p:nvPr/>
          </p:nvCxnSpPr>
          <p:spPr>
            <a:xfrm>
              <a:off x="1186792" y="826713"/>
              <a:ext cx="562233" cy="729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32EC20-8D2E-4095-B7EF-B4B3E8C10630}"/>
                </a:ext>
              </a:extLst>
            </p:cNvPr>
            <p:cNvGrpSpPr/>
            <p:nvPr/>
          </p:nvGrpSpPr>
          <p:grpSpPr>
            <a:xfrm>
              <a:off x="2297484" y="562778"/>
              <a:ext cx="882898" cy="307778"/>
              <a:chOff x="4424639" y="2384314"/>
              <a:chExt cx="930791" cy="366148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2E42F01A-C044-43D6-948E-9A33ADE9B25B}"/>
                  </a:ext>
                </a:extLst>
              </p:cNvPr>
              <p:cNvSpPr/>
              <p:nvPr/>
            </p:nvSpPr>
            <p:spPr>
              <a:xfrm>
                <a:off x="4424639" y="2387090"/>
                <a:ext cx="920579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3680841-85BC-4136-A8DC-644B0C360973}"/>
                  </a:ext>
                </a:extLst>
              </p:cNvPr>
              <p:cNvSpPr txBox="1"/>
              <p:nvPr/>
            </p:nvSpPr>
            <p:spPr>
              <a:xfrm>
                <a:off x="4434851" y="2384314"/>
                <a:ext cx="920579" cy="36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名称</a:t>
                </a:r>
              </a:p>
            </p:txBody>
          </p:sp>
        </p:grp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B96336F-D045-426C-8F6A-48AC097AADD2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2476026" y="821485"/>
              <a:ext cx="267758" cy="761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D9BDAA27-F32B-4774-9C84-5ADD0421713D}"/>
              </a:ext>
            </a:extLst>
          </p:cNvPr>
          <p:cNvGrpSpPr/>
          <p:nvPr/>
        </p:nvGrpSpPr>
        <p:grpSpPr>
          <a:xfrm>
            <a:off x="2944696" y="129411"/>
            <a:ext cx="3104079" cy="1579803"/>
            <a:chOff x="3681048" y="685609"/>
            <a:chExt cx="3104079" cy="1579803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95A12B4-C864-44E2-8C6D-C045659885C1}"/>
                </a:ext>
              </a:extLst>
            </p:cNvPr>
            <p:cNvGrpSpPr/>
            <p:nvPr/>
          </p:nvGrpSpPr>
          <p:grpSpPr>
            <a:xfrm>
              <a:off x="4795421" y="1609422"/>
              <a:ext cx="873212" cy="655990"/>
              <a:chOff x="1779373" y="945293"/>
              <a:chExt cx="920578" cy="780399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8356281-2561-4D23-B408-7E096C44238F}"/>
                  </a:ext>
                </a:extLst>
              </p:cNvPr>
              <p:cNvSpPr/>
              <p:nvPr/>
            </p:nvSpPr>
            <p:spPr>
              <a:xfrm>
                <a:off x="1779373" y="945293"/>
                <a:ext cx="920578" cy="4510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9E6F5C5-D5A5-4A8D-9D09-140737909E97}"/>
                  </a:ext>
                </a:extLst>
              </p:cNvPr>
              <p:cNvSpPr txBox="1"/>
              <p:nvPr/>
            </p:nvSpPr>
            <p:spPr>
              <a:xfrm>
                <a:off x="1779373" y="956784"/>
                <a:ext cx="920578" cy="76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飞机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p:grp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ECCDBC7-E22E-4584-AAFD-34159226E750}"/>
                </a:ext>
              </a:extLst>
            </p:cNvPr>
            <p:cNvCxnSpPr>
              <a:cxnSpLocks/>
            </p:cNvCxnSpPr>
            <p:nvPr/>
          </p:nvCxnSpPr>
          <p:spPr>
            <a:xfrm>
              <a:off x="4084394" y="965051"/>
              <a:ext cx="826387" cy="6443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0C8D888-1AEB-4AC3-8EB3-DF9E16A5BE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3066" y="946291"/>
              <a:ext cx="844920" cy="6478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2F036EC-E508-49BD-8633-77391F9A3DF4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4872619" y="946298"/>
              <a:ext cx="118960" cy="6633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B62BA96-34F3-4603-B245-51DCFFD5FE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3435" y="962170"/>
              <a:ext cx="234662" cy="631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50D9F6B-1C82-4469-8F86-E9E5DD7646F2}"/>
                </a:ext>
              </a:extLst>
            </p:cNvPr>
            <p:cNvGrpSpPr/>
            <p:nvPr/>
          </p:nvGrpSpPr>
          <p:grpSpPr>
            <a:xfrm>
              <a:off x="3681048" y="708139"/>
              <a:ext cx="673558" cy="307777"/>
              <a:chOff x="4429897" y="2286226"/>
              <a:chExt cx="920578" cy="426479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88168530-211E-4364-8108-7FE31A3B2B75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29D231A-446D-4CA5-86DB-2FFA2831EFFD}"/>
                  </a:ext>
                </a:extLst>
              </p:cNvPr>
              <p:cNvSpPr txBox="1"/>
              <p:nvPr/>
            </p:nvSpPr>
            <p:spPr>
              <a:xfrm>
                <a:off x="4429897" y="2286226"/>
                <a:ext cx="920578" cy="426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编号</a:t>
                </a: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A1497D3-5A49-4267-BE50-26C6D1437D36}"/>
                </a:ext>
              </a:extLst>
            </p:cNvPr>
            <p:cNvGrpSpPr/>
            <p:nvPr/>
          </p:nvGrpSpPr>
          <p:grpSpPr>
            <a:xfrm>
              <a:off x="4432559" y="720888"/>
              <a:ext cx="873212" cy="238525"/>
              <a:chOff x="4288739" y="2335426"/>
              <a:chExt cx="1193452" cy="326892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FF44D25D-03DE-4A35-8274-C28241E6F0B1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27575E86-D839-43DF-813D-F73F8EA40895}"/>
                  </a:ext>
                </a:extLst>
              </p:cNvPr>
              <p:cNvSpPr txBox="1"/>
              <p:nvPr/>
            </p:nvSpPr>
            <p:spPr>
              <a:xfrm>
                <a:off x="4288739" y="2345969"/>
                <a:ext cx="1193452" cy="31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航空公司编号</a:t>
                </a: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6E38A529-98DF-4A2B-9558-39BA90C23A5A}"/>
                </a:ext>
              </a:extLst>
            </p:cNvPr>
            <p:cNvGrpSpPr/>
            <p:nvPr/>
          </p:nvGrpSpPr>
          <p:grpSpPr>
            <a:xfrm>
              <a:off x="5324938" y="685609"/>
              <a:ext cx="676028" cy="307777"/>
              <a:chOff x="4429897" y="2287089"/>
              <a:chExt cx="923953" cy="421802"/>
            </a:xfrm>
          </p:grpSpPr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3044FD45-308A-4E62-811A-3D2F1AFAA4ED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FB41A8A-D69C-4CA0-8700-BBF400F5E86F}"/>
                  </a:ext>
                </a:extLst>
              </p:cNvPr>
              <p:cNvSpPr txBox="1"/>
              <p:nvPr/>
            </p:nvSpPr>
            <p:spPr>
              <a:xfrm>
                <a:off x="4433273" y="2287089"/>
                <a:ext cx="920577" cy="42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机型</a:t>
                </a: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EE0931B0-A192-45B2-84A8-7FE69A782C46}"/>
                </a:ext>
              </a:extLst>
            </p:cNvPr>
            <p:cNvGrpSpPr/>
            <p:nvPr/>
          </p:nvGrpSpPr>
          <p:grpSpPr>
            <a:xfrm>
              <a:off x="6111568" y="713835"/>
              <a:ext cx="673559" cy="230832"/>
              <a:chOff x="4429897" y="2330221"/>
              <a:chExt cx="920578" cy="316351"/>
            </a:xfrm>
          </p:grpSpPr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1E1D9B3C-F902-4ACA-A33D-A889B1048B8D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4BBD810-AA79-4907-96EE-08C7432BCEBB}"/>
                  </a:ext>
                </a:extLst>
              </p:cNvPr>
              <p:cNvSpPr txBox="1"/>
              <p:nvPr/>
            </p:nvSpPr>
            <p:spPr>
              <a:xfrm>
                <a:off x="4429898" y="2330221"/>
                <a:ext cx="920577" cy="31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飞行时长</a:t>
                </a:r>
              </a:p>
            </p:txBody>
          </p:sp>
        </p:grp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B2D92274-F638-4978-8ED6-306F97F23C13}"/>
              </a:ext>
            </a:extLst>
          </p:cNvPr>
          <p:cNvGrpSpPr/>
          <p:nvPr/>
        </p:nvGrpSpPr>
        <p:grpSpPr>
          <a:xfrm>
            <a:off x="7794506" y="1696361"/>
            <a:ext cx="4482876" cy="3296420"/>
            <a:chOff x="85183" y="2006990"/>
            <a:chExt cx="4482876" cy="329642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F43BA30-A748-490B-AEF8-88CD9960630F}"/>
                </a:ext>
              </a:extLst>
            </p:cNvPr>
            <p:cNvGrpSpPr/>
            <p:nvPr/>
          </p:nvGrpSpPr>
          <p:grpSpPr>
            <a:xfrm>
              <a:off x="1712430" y="2940112"/>
              <a:ext cx="920578" cy="701937"/>
              <a:chOff x="1779373" y="945293"/>
              <a:chExt cx="920578" cy="701937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889641F-BCF0-4FEB-88CF-92586641D48C}"/>
                  </a:ext>
                </a:extLst>
              </p:cNvPr>
              <p:cNvSpPr/>
              <p:nvPr/>
            </p:nvSpPr>
            <p:spPr>
              <a:xfrm>
                <a:off x="1779373" y="945293"/>
                <a:ext cx="920578" cy="4510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79975E0-CC13-469B-B660-8A4D327CECE9}"/>
                  </a:ext>
                </a:extLst>
              </p:cNvPr>
              <p:cNvSpPr txBox="1"/>
              <p:nvPr/>
            </p:nvSpPr>
            <p:spPr>
              <a:xfrm>
                <a:off x="1779373" y="1000899"/>
                <a:ext cx="9205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职工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B0D9DE3-5A89-42A6-948E-34311723BEC1}"/>
                </a:ext>
              </a:extLst>
            </p:cNvPr>
            <p:cNvGrpSpPr/>
            <p:nvPr/>
          </p:nvGrpSpPr>
          <p:grpSpPr>
            <a:xfrm>
              <a:off x="2139797" y="3391135"/>
              <a:ext cx="45719" cy="306520"/>
              <a:chOff x="6096000" y="3529053"/>
              <a:chExt cx="84437" cy="1012055"/>
            </a:xfrm>
          </p:grpSpPr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D0FC63B0-2DC8-46B0-8B40-9D760B486D17}"/>
                  </a:ext>
                </a:extLst>
              </p:cNvPr>
              <p:cNvCxnSpPr/>
              <p:nvPr/>
            </p:nvCxnSpPr>
            <p:spPr>
              <a:xfrm>
                <a:off x="6096000" y="3529053"/>
                <a:ext cx="0" cy="1012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C2AC72DF-2974-45D4-ACEE-BE58D70E3731}"/>
                  </a:ext>
                </a:extLst>
              </p:cNvPr>
              <p:cNvCxnSpPr/>
              <p:nvPr/>
            </p:nvCxnSpPr>
            <p:spPr>
              <a:xfrm>
                <a:off x="6180437" y="3529053"/>
                <a:ext cx="0" cy="1012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9E7DE14-97D7-42B9-A80A-689690833C3B}"/>
                </a:ext>
              </a:extLst>
            </p:cNvPr>
            <p:cNvGrpSpPr/>
            <p:nvPr/>
          </p:nvGrpSpPr>
          <p:grpSpPr>
            <a:xfrm>
              <a:off x="1894267" y="3663916"/>
              <a:ext cx="556904" cy="452221"/>
              <a:chOff x="5850470" y="3801835"/>
              <a:chExt cx="556904" cy="452221"/>
            </a:xfrm>
          </p:grpSpPr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38C0A3D6-23F8-42A1-90E9-82F84E8863E8}"/>
                  </a:ext>
                </a:extLst>
              </p:cNvPr>
              <p:cNvSpPr/>
              <p:nvPr/>
            </p:nvSpPr>
            <p:spPr>
              <a:xfrm>
                <a:off x="5850470" y="3801835"/>
                <a:ext cx="556904" cy="45222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EF302FE4-9D4D-4DDC-8540-DFFC273E83B0}"/>
                  </a:ext>
                </a:extLst>
              </p:cNvPr>
              <p:cNvSpPr txBox="1"/>
              <p:nvPr/>
            </p:nvSpPr>
            <p:spPr>
              <a:xfrm>
                <a:off x="5983376" y="3884724"/>
                <a:ext cx="291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CB5C11A-A914-419C-A698-CEE61463BA27}"/>
                </a:ext>
              </a:extLst>
            </p:cNvPr>
            <p:cNvGrpSpPr/>
            <p:nvPr/>
          </p:nvGrpSpPr>
          <p:grpSpPr>
            <a:xfrm>
              <a:off x="1216957" y="4454669"/>
              <a:ext cx="743392" cy="553882"/>
              <a:chOff x="1729291" y="945293"/>
              <a:chExt cx="1017708" cy="687939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4DC02D1-9BCB-45C3-81F6-7F93D81D3FE1}"/>
                  </a:ext>
                </a:extLst>
              </p:cNvPr>
              <p:cNvSpPr/>
              <p:nvPr/>
            </p:nvSpPr>
            <p:spPr>
              <a:xfrm>
                <a:off x="1779373" y="945293"/>
                <a:ext cx="920578" cy="4510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FF5907C-8F65-4385-929F-7D788FD24D02}"/>
                  </a:ext>
                </a:extLst>
              </p:cNvPr>
              <p:cNvSpPr txBox="1"/>
              <p:nvPr/>
            </p:nvSpPr>
            <p:spPr>
              <a:xfrm>
                <a:off x="1729291" y="983376"/>
                <a:ext cx="1017708" cy="64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飞行员</a:t>
                </a:r>
                <a:endParaRPr lang="en-US" altLang="zh-CN" sz="1400" dirty="0"/>
              </a:p>
              <a:p>
                <a:pPr algn="ctr"/>
                <a:endParaRPr lang="zh-CN" altLang="en-US" sz="1400" dirty="0"/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AE5FFF4D-1443-4FF8-BAF3-11C27C72DC8A}"/>
                </a:ext>
              </a:extLst>
            </p:cNvPr>
            <p:cNvGrpSpPr/>
            <p:nvPr/>
          </p:nvGrpSpPr>
          <p:grpSpPr>
            <a:xfrm>
              <a:off x="2053621" y="4454669"/>
              <a:ext cx="743392" cy="363132"/>
              <a:chOff x="1744135" y="945293"/>
              <a:chExt cx="1017708" cy="451022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BA1D5300-F401-4C75-B6A3-5684E39AA117}"/>
                  </a:ext>
                </a:extLst>
              </p:cNvPr>
              <p:cNvSpPr/>
              <p:nvPr/>
            </p:nvSpPr>
            <p:spPr>
              <a:xfrm>
                <a:off x="1779373" y="945293"/>
                <a:ext cx="920577" cy="4510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09244F8-EB4E-4393-A4FB-BF85172D25CF}"/>
                  </a:ext>
                </a:extLst>
              </p:cNvPr>
              <p:cNvSpPr txBox="1"/>
              <p:nvPr/>
            </p:nvSpPr>
            <p:spPr>
              <a:xfrm>
                <a:off x="1744135" y="1001073"/>
                <a:ext cx="1017708" cy="32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/>
                  <a:t>乘务人员</a:t>
                </a:r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825A87D2-BDC7-4697-9DE8-739F4F9D0820}"/>
                </a:ext>
              </a:extLst>
            </p:cNvPr>
            <p:cNvGrpSpPr/>
            <p:nvPr/>
          </p:nvGrpSpPr>
          <p:grpSpPr>
            <a:xfrm>
              <a:off x="2777543" y="4454669"/>
              <a:ext cx="743392" cy="363132"/>
              <a:chOff x="1744135" y="945293"/>
              <a:chExt cx="1017708" cy="451022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8517AD1-447E-43C0-AA83-00DAB6D9F9BE}"/>
                  </a:ext>
                </a:extLst>
              </p:cNvPr>
              <p:cNvSpPr/>
              <p:nvPr/>
            </p:nvSpPr>
            <p:spPr>
              <a:xfrm>
                <a:off x="1779373" y="945293"/>
                <a:ext cx="920577" cy="4510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7143026F-BE43-4AB4-BAD2-B88760EE20E3}"/>
                  </a:ext>
                </a:extLst>
              </p:cNvPr>
              <p:cNvSpPr txBox="1"/>
              <p:nvPr/>
            </p:nvSpPr>
            <p:spPr>
              <a:xfrm>
                <a:off x="1744135" y="1001073"/>
                <a:ext cx="1017708" cy="32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/>
                  <a:t>其他</a:t>
                </a:r>
              </a:p>
            </p:txBody>
          </p:sp>
        </p:grp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9C448040-403C-47EB-A521-557F68E3BA0A}"/>
                </a:ext>
              </a:extLst>
            </p:cNvPr>
            <p:cNvCxnSpPr>
              <a:stCxn id="84" idx="2"/>
              <a:endCxn id="88" idx="0"/>
            </p:cNvCxnSpPr>
            <p:nvPr/>
          </p:nvCxnSpPr>
          <p:spPr>
            <a:xfrm flipH="1">
              <a:off x="1589762" y="4116137"/>
              <a:ext cx="304505" cy="3385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873E4778-A686-4117-B114-AD4E0D874E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6336" y="4116137"/>
              <a:ext cx="274384" cy="338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FB64BE86-D6AF-46BD-B3D5-43A912D4DD96}"/>
                </a:ext>
              </a:extLst>
            </p:cNvPr>
            <p:cNvCxnSpPr>
              <a:cxnSpLocks/>
            </p:cNvCxnSpPr>
            <p:nvPr/>
          </p:nvCxnSpPr>
          <p:spPr>
            <a:xfrm>
              <a:off x="2108711" y="4130561"/>
              <a:ext cx="121778" cy="312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3F79AFBE-FA1F-4F56-9EBB-8F4C0833D708}"/>
                </a:ext>
              </a:extLst>
            </p:cNvPr>
            <p:cNvCxnSpPr>
              <a:cxnSpLocks/>
            </p:cNvCxnSpPr>
            <p:nvPr/>
          </p:nvCxnSpPr>
          <p:spPr>
            <a:xfrm>
              <a:off x="2175163" y="4130561"/>
              <a:ext cx="143102" cy="35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AF83ED9C-7B21-4544-9DE0-12A402A13093}"/>
                </a:ext>
              </a:extLst>
            </p:cNvPr>
            <p:cNvCxnSpPr>
              <a:cxnSpLocks/>
            </p:cNvCxnSpPr>
            <p:nvPr/>
          </p:nvCxnSpPr>
          <p:spPr>
            <a:xfrm>
              <a:off x="2296941" y="4118449"/>
              <a:ext cx="611034" cy="3345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EA02661-FC9D-4E8B-896C-031A609554DE}"/>
                </a:ext>
              </a:extLst>
            </p:cNvPr>
            <p:cNvCxnSpPr>
              <a:cxnSpLocks/>
            </p:cNvCxnSpPr>
            <p:nvPr/>
          </p:nvCxnSpPr>
          <p:spPr>
            <a:xfrm>
              <a:off x="2363393" y="4118449"/>
              <a:ext cx="612545" cy="317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6F4046ED-BB29-4260-B858-88CA4BF8786E}"/>
                </a:ext>
              </a:extLst>
            </p:cNvPr>
            <p:cNvCxnSpPr>
              <a:cxnSpLocks/>
            </p:cNvCxnSpPr>
            <p:nvPr/>
          </p:nvCxnSpPr>
          <p:spPr>
            <a:xfrm>
              <a:off x="945189" y="2258181"/>
              <a:ext cx="852087" cy="679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99165495-5FAC-4151-BFA6-954546FB7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7190" y="2307247"/>
              <a:ext cx="844920" cy="6478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270AE7E7-2792-4095-83DA-DD93CCB9C287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>
              <a:off x="1671518" y="2258182"/>
              <a:ext cx="352622" cy="660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A3318E84-4A09-4EBE-8200-172BD2B3D4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453" y="2290724"/>
              <a:ext cx="234662" cy="631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FFE704CE-542B-4ECB-8CF0-79110B890F24}"/>
                </a:ext>
              </a:extLst>
            </p:cNvPr>
            <p:cNvGrpSpPr/>
            <p:nvPr/>
          </p:nvGrpSpPr>
          <p:grpSpPr>
            <a:xfrm>
              <a:off x="468092" y="2006990"/>
              <a:ext cx="673559" cy="307777"/>
              <a:chOff x="4429897" y="2286226"/>
              <a:chExt cx="920579" cy="426479"/>
            </a:xfrm>
          </p:grpSpPr>
          <p:sp>
            <p:nvSpPr>
              <p:cNvPr id="146" name="矩形: 圆角 145">
                <a:extLst>
                  <a:ext uri="{FF2B5EF4-FFF2-40B4-BE49-F238E27FC236}">
                    <a16:creationId xmlns:a16="http://schemas.microsoft.com/office/drawing/2014/main" id="{0BDB902D-9C72-4C07-9B3F-238C81F35248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5E4BECE-D8EB-4C00-A787-3A81D41AE002}"/>
                  </a:ext>
                </a:extLst>
              </p:cNvPr>
              <p:cNvSpPr txBox="1"/>
              <p:nvPr/>
            </p:nvSpPr>
            <p:spPr>
              <a:xfrm>
                <a:off x="4429898" y="2286226"/>
                <a:ext cx="920578" cy="426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姓名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794D3DD5-5412-45B0-AC24-5F76815F6C13}"/>
                </a:ext>
              </a:extLst>
            </p:cNvPr>
            <p:cNvGrpSpPr/>
            <p:nvPr/>
          </p:nvGrpSpPr>
          <p:grpSpPr>
            <a:xfrm>
              <a:off x="1231457" y="2032770"/>
              <a:ext cx="873212" cy="238525"/>
              <a:chOff x="4288739" y="2335426"/>
              <a:chExt cx="1193452" cy="326892"/>
            </a:xfrm>
          </p:grpSpPr>
          <p:sp>
            <p:nvSpPr>
              <p:cNvPr id="149" name="矩形: 圆角 148">
                <a:extLst>
                  <a:ext uri="{FF2B5EF4-FFF2-40B4-BE49-F238E27FC236}">
                    <a16:creationId xmlns:a16="http://schemas.microsoft.com/office/drawing/2014/main" id="{9F08ADE3-7E37-444F-8E93-7BB9B09C9605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15869C4-3265-4B38-8787-408820C7A86A}"/>
                  </a:ext>
                </a:extLst>
              </p:cNvPr>
              <p:cNvSpPr txBox="1"/>
              <p:nvPr/>
            </p:nvSpPr>
            <p:spPr>
              <a:xfrm>
                <a:off x="4288739" y="2345969"/>
                <a:ext cx="1193452" cy="31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身份证号</a:t>
                </a: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0CEC961A-DD33-4633-AE47-4803F9C75251}"/>
                </a:ext>
              </a:extLst>
            </p:cNvPr>
            <p:cNvGrpSpPr/>
            <p:nvPr/>
          </p:nvGrpSpPr>
          <p:grpSpPr>
            <a:xfrm>
              <a:off x="2068696" y="2034051"/>
              <a:ext cx="920576" cy="276999"/>
              <a:chOff x="4284671" y="2314342"/>
              <a:chExt cx="1258187" cy="379621"/>
            </a:xfrm>
          </p:grpSpPr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C90D5D4B-5AE5-4A6C-B3F3-7219803E340B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4598C849-89D7-473D-AD74-864D0507CF3B}"/>
                  </a:ext>
                </a:extLst>
              </p:cNvPr>
              <p:cNvSpPr txBox="1"/>
              <p:nvPr/>
            </p:nvSpPr>
            <p:spPr>
              <a:xfrm>
                <a:off x="4284671" y="2314342"/>
                <a:ext cx="1258187" cy="37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聘用类型</a:t>
                </a: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4516C839-06BB-4DBB-9CC0-A11149FB0915}"/>
                </a:ext>
              </a:extLst>
            </p:cNvPr>
            <p:cNvGrpSpPr/>
            <p:nvPr/>
          </p:nvGrpSpPr>
          <p:grpSpPr>
            <a:xfrm>
              <a:off x="2853178" y="2070761"/>
              <a:ext cx="873212" cy="225410"/>
              <a:chOff x="4312381" y="2335426"/>
              <a:chExt cx="1193451" cy="308921"/>
            </a:xfrm>
          </p:grpSpPr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DA0B4C2E-C2DC-43B2-AF08-1B5AA13126E7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C4E8B1A-31A6-4B8E-8ECE-4B7DDE0E577C}"/>
                  </a:ext>
                </a:extLst>
              </p:cNvPr>
              <p:cNvSpPr txBox="1"/>
              <p:nvPr/>
            </p:nvSpPr>
            <p:spPr>
              <a:xfrm>
                <a:off x="4312381" y="2343872"/>
                <a:ext cx="1193451" cy="29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/>
                  <a:t>就职公司编号</a:t>
                </a:r>
              </a:p>
            </p:txBody>
          </p:sp>
        </p:grp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EE03AF8B-C0FF-4653-940C-F55317CB8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3996" y="2311051"/>
              <a:ext cx="1438025" cy="6269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CA438807-8E45-49AB-8798-3863C712BE38}"/>
                </a:ext>
              </a:extLst>
            </p:cNvPr>
            <p:cNvGrpSpPr/>
            <p:nvPr/>
          </p:nvGrpSpPr>
          <p:grpSpPr>
            <a:xfrm>
              <a:off x="3694847" y="2072138"/>
              <a:ext cx="873212" cy="225410"/>
              <a:chOff x="4312381" y="2335426"/>
              <a:chExt cx="1193451" cy="308921"/>
            </a:xfrm>
          </p:grpSpPr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0EB949CC-7FAA-4247-AEEE-BFB2AD1106DE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101D4C85-4BE1-4514-80BE-750C0C83196F}"/>
                  </a:ext>
                </a:extLst>
              </p:cNvPr>
              <p:cNvSpPr txBox="1"/>
              <p:nvPr/>
            </p:nvSpPr>
            <p:spPr>
              <a:xfrm>
                <a:off x="4312381" y="2343872"/>
                <a:ext cx="1193451" cy="29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/>
                  <a:t>聘用合同号</a:t>
                </a:r>
              </a:p>
            </p:txBody>
          </p:sp>
        </p:grp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F02F44BB-D04C-4F78-AFFB-8C50B2C6CC4A}"/>
                </a:ext>
              </a:extLst>
            </p:cNvPr>
            <p:cNvCxnSpPr>
              <a:cxnSpLocks/>
              <a:endCxn id="202" idx="0"/>
            </p:cNvCxnSpPr>
            <p:nvPr/>
          </p:nvCxnSpPr>
          <p:spPr>
            <a:xfrm>
              <a:off x="1627207" y="4829582"/>
              <a:ext cx="286950" cy="1949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80185BB9-867B-4CF5-9FA9-2986724757E9}"/>
                </a:ext>
              </a:extLst>
            </p:cNvPr>
            <p:cNvCxnSpPr>
              <a:cxnSpLocks/>
              <a:endCxn id="199" idx="0"/>
            </p:cNvCxnSpPr>
            <p:nvPr/>
          </p:nvCxnSpPr>
          <p:spPr>
            <a:xfrm flipH="1">
              <a:off x="1169457" y="4827223"/>
              <a:ext cx="370309" cy="2231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3B282F48-E2A5-4165-8FA9-CF52F3359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746" y="4809272"/>
              <a:ext cx="1062994" cy="2239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40943CE7-E504-4C29-9938-258243CFA0B2}"/>
                </a:ext>
              </a:extLst>
            </p:cNvPr>
            <p:cNvGrpSpPr/>
            <p:nvPr/>
          </p:nvGrpSpPr>
          <p:grpSpPr>
            <a:xfrm>
              <a:off x="85183" y="5032236"/>
              <a:ext cx="714624" cy="246221"/>
              <a:chOff x="4421355" y="2327508"/>
              <a:chExt cx="976704" cy="341182"/>
            </a:xfrm>
          </p:grpSpPr>
          <p:sp>
            <p:nvSpPr>
              <p:cNvPr id="195" name="矩形: 圆角 194">
                <a:extLst>
                  <a:ext uri="{FF2B5EF4-FFF2-40B4-BE49-F238E27FC236}">
                    <a16:creationId xmlns:a16="http://schemas.microsoft.com/office/drawing/2014/main" id="{AB13C8BF-BC56-4F1F-A7B6-7A7DDB8E75C2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94601469-159C-4495-AB7E-BA0B2D53B5AB}"/>
                  </a:ext>
                </a:extLst>
              </p:cNvPr>
              <p:cNvSpPr txBox="1"/>
              <p:nvPr/>
            </p:nvSpPr>
            <p:spPr>
              <a:xfrm>
                <a:off x="4421355" y="2327508"/>
                <a:ext cx="976704" cy="34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/>
                  <a:t>执照编号</a:t>
                </a: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977021AA-FAB6-4AF2-93B2-E9FE67AF1401}"/>
                </a:ext>
              </a:extLst>
            </p:cNvPr>
            <p:cNvGrpSpPr/>
            <p:nvPr/>
          </p:nvGrpSpPr>
          <p:grpSpPr>
            <a:xfrm>
              <a:off x="732851" y="5042639"/>
              <a:ext cx="873212" cy="238525"/>
              <a:chOff x="4288739" y="2335426"/>
              <a:chExt cx="1193452" cy="326892"/>
            </a:xfrm>
          </p:grpSpPr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C00320AE-0BE6-458D-B9A5-13E8B106089D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52A1FED-DD8D-4040-A292-239E5931C570}"/>
                  </a:ext>
                </a:extLst>
              </p:cNvPr>
              <p:cNvSpPr txBox="1"/>
              <p:nvPr/>
            </p:nvSpPr>
            <p:spPr>
              <a:xfrm>
                <a:off x="4288739" y="2345969"/>
                <a:ext cx="1193452" cy="31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执照类型</a:t>
                </a:r>
              </a:p>
            </p:txBody>
          </p:sp>
        </p:grp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3B2C4F40-7ED5-4952-8460-2389BF0856CE}"/>
                </a:ext>
              </a:extLst>
            </p:cNvPr>
            <p:cNvGrpSpPr/>
            <p:nvPr/>
          </p:nvGrpSpPr>
          <p:grpSpPr>
            <a:xfrm>
              <a:off x="1453869" y="5024524"/>
              <a:ext cx="920576" cy="246221"/>
              <a:chOff x="4284671" y="2314342"/>
              <a:chExt cx="1258187" cy="337441"/>
            </a:xfrm>
          </p:grpSpPr>
          <p:sp>
            <p:nvSpPr>
              <p:cNvPr id="201" name="矩形: 圆角 200">
                <a:extLst>
                  <a:ext uri="{FF2B5EF4-FFF2-40B4-BE49-F238E27FC236}">
                    <a16:creationId xmlns:a16="http://schemas.microsoft.com/office/drawing/2014/main" id="{B74C4B42-C2A9-4C5D-BF62-F97FE7F737D4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3B5C300-D11E-4F69-8C7E-133C48E25DD0}"/>
                  </a:ext>
                </a:extLst>
              </p:cNvPr>
              <p:cNvSpPr txBox="1"/>
              <p:nvPr/>
            </p:nvSpPr>
            <p:spPr>
              <a:xfrm>
                <a:off x="4284671" y="2314342"/>
                <a:ext cx="1258187" cy="337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/>
                  <a:t>总飞行小时</a:t>
                </a:r>
              </a:p>
            </p:txBody>
          </p:sp>
        </p:grp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B486108B-1B93-4509-9949-D1BE379FFF89}"/>
                </a:ext>
              </a:extLst>
            </p:cNvPr>
            <p:cNvCxnSpPr>
              <a:cxnSpLocks/>
            </p:cNvCxnSpPr>
            <p:nvPr/>
          </p:nvCxnSpPr>
          <p:spPr>
            <a:xfrm>
              <a:off x="2296941" y="4817801"/>
              <a:ext cx="151174" cy="2005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00F7443A-44ED-44E1-B0B5-C37113FDD357}"/>
                </a:ext>
              </a:extLst>
            </p:cNvPr>
            <p:cNvCxnSpPr>
              <a:cxnSpLocks/>
            </p:cNvCxnSpPr>
            <p:nvPr/>
          </p:nvCxnSpPr>
          <p:spPr>
            <a:xfrm>
              <a:off x="2658061" y="4816393"/>
              <a:ext cx="986442" cy="233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232D1361-1C59-493A-B41A-C6DC6131FF9E}"/>
                </a:ext>
              </a:extLst>
            </p:cNvPr>
            <p:cNvGrpSpPr/>
            <p:nvPr/>
          </p:nvGrpSpPr>
          <p:grpSpPr>
            <a:xfrm>
              <a:off x="2206029" y="5026411"/>
              <a:ext cx="856188" cy="276999"/>
              <a:chOff x="4284671" y="2314342"/>
              <a:chExt cx="1233658" cy="390928"/>
            </a:xfrm>
          </p:grpSpPr>
          <p:sp>
            <p:nvSpPr>
              <p:cNvPr id="220" name="矩形: 圆角 219">
                <a:extLst>
                  <a:ext uri="{FF2B5EF4-FFF2-40B4-BE49-F238E27FC236}">
                    <a16:creationId xmlns:a16="http://schemas.microsoft.com/office/drawing/2014/main" id="{E5CA7988-921F-4D7A-AA7E-13DA424371D4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35AE5DF-82F4-4D02-B243-9ADFAB7E9A1D}"/>
                  </a:ext>
                </a:extLst>
              </p:cNvPr>
              <p:cNvSpPr txBox="1"/>
              <p:nvPr/>
            </p:nvSpPr>
            <p:spPr>
              <a:xfrm>
                <a:off x="4284671" y="2314342"/>
                <a:ext cx="1233658" cy="39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执照编号</a:t>
                </a:r>
              </a:p>
            </p:txBody>
          </p:sp>
        </p:grp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9D9C8CD9-B007-44CB-AD8B-6A27A1265CA5}"/>
                </a:ext>
              </a:extLst>
            </p:cNvPr>
            <p:cNvGrpSpPr/>
            <p:nvPr/>
          </p:nvGrpSpPr>
          <p:grpSpPr>
            <a:xfrm>
              <a:off x="3202110" y="5047153"/>
              <a:ext cx="920576" cy="225412"/>
              <a:chOff x="4309129" y="2335426"/>
              <a:chExt cx="1258187" cy="308921"/>
            </a:xfrm>
          </p:grpSpPr>
          <p:sp>
            <p:nvSpPr>
              <p:cNvPr id="223" name="矩形: 圆角 222">
                <a:extLst>
                  <a:ext uri="{FF2B5EF4-FFF2-40B4-BE49-F238E27FC236}">
                    <a16:creationId xmlns:a16="http://schemas.microsoft.com/office/drawing/2014/main" id="{5538EDFD-8BE1-4342-BE22-EB85896E82DF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D3231D03-8419-4DFC-9881-34FABA26CB6F}"/>
                  </a:ext>
                </a:extLst>
              </p:cNvPr>
              <p:cNvSpPr txBox="1"/>
              <p:nvPr/>
            </p:nvSpPr>
            <p:spPr>
              <a:xfrm>
                <a:off x="4309129" y="2356991"/>
                <a:ext cx="1258187" cy="274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/>
                  <a:t>年度总飞行小时</a:t>
                </a:r>
              </a:p>
            </p:txBody>
          </p:sp>
        </p:grpSp>
      </p:grp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31DEB1CA-969F-4E27-9F65-5455BD19CB1E}"/>
              </a:ext>
            </a:extLst>
          </p:cNvPr>
          <p:cNvGrpSpPr/>
          <p:nvPr/>
        </p:nvGrpSpPr>
        <p:grpSpPr>
          <a:xfrm>
            <a:off x="4516716" y="2695334"/>
            <a:ext cx="3308957" cy="1579803"/>
            <a:chOff x="3631665" y="685609"/>
            <a:chExt cx="3308957" cy="1579803"/>
          </a:xfrm>
        </p:grpSpPr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0BBE2AAB-4AAC-486D-927C-A9C5E7A61D96}"/>
                </a:ext>
              </a:extLst>
            </p:cNvPr>
            <p:cNvGrpSpPr/>
            <p:nvPr/>
          </p:nvGrpSpPr>
          <p:grpSpPr>
            <a:xfrm>
              <a:off x="4795421" y="1609422"/>
              <a:ext cx="873212" cy="655990"/>
              <a:chOff x="1779373" y="945293"/>
              <a:chExt cx="920578" cy="780399"/>
            </a:xfrm>
          </p:grpSpPr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CE8BA36-F105-4CC7-B373-D834D93B1466}"/>
                  </a:ext>
                </a:extLst>
              </p:cNvPr>
              <p:cNvSpPr/>
              <p:nvPr/>
            </p:nvSpPr>
            <p:spPr>
              <a:xfrm>
                <a:off x="1779373" y="945293"/>
                <a:ext cx="920578" cy="4510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A52B5F89-A8B2-451E-8E7E-91231BBDAF00}"/>
                  </a:ext>
                </a:extLst>
              </p:cNvPr>
              <p:cNvSpPr txBox="1"/>
              <p:nvPr/>
            </p:nvSpPr>
            <p:spPr>
              <a:xfrm>
                <a:off x="1779373" y="956784"/>
                <a:ext cx="920578" cy="76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航班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p:grp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EFBAA426-7689-48E6-BF4F-D3EEA7F96D11}"/>
                </a:ext>
              </a:extLst>
            </p:cNvPr>
            <p:cNvCxnSpPr>
              <a:cxnSpLocks/>
            </p:cNvCxnSpPr>
            <p:nvPr/>
          </p:nvCxnSpPr>
          <p:spPr>
            <a:xfrm>
              <a:off x="4084394" y="965051"/>
              <a:ext cx="826387" cy="6443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027D8E00-7F84-43AE-B62D-B29C1B9FA5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3066" y="946291"/>
              <a:ext cx="844920" cy="6478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288D610B-EAC8-4380-8A07-79CDBA203C23}"/>
                </a:ext>
              </a:extLst>
            </p:cNvPr>
            <p:cNvCxnSpPr>
              <a:cxnSpLocks/>
              <a:stCxn id="253" idx="2"/>
            </p:cNvCxnSpPr>
            <p:nvPr/>
          </p:nvCxnSpPr>
          <p:spPr>
            <a:xfrm>
              <a:off x="4872619" y="946298"/>
              <a:ext cx="118960" cy="6633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99180249-BD98-49B3-A0BC-ECE8E97B48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3435" y="962170"/>
              <a:ext cx="234662" cy="631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18FBB3BA-6D18-4E29-BC9F-9D467770504E}"/>
                </a:ext>
              </a:extLst>
            </p:cNvPr>
            <p:cNvGrpSpPr/>
            <p:nvPr/>
          </p:nvGrpSpPr>
          <p:grpSpPr>
            <a:xfrm>
              <a:off x="3631665" y="710180"/>
              <a:ext cx="773994" cy="307777"/>
              <a:chOff x="4362405" y="2289055"/>
              <a:chExt cx="1057848" cy="426479"/>
            </a:xfrm>
          </p:grpSpPr>
          <p:sp>
            <p:nvSpPr>
              <p:cNvPr id="255" name="矩形: 圆角 254">
                <a:extLst>
                  <a:ext uri="{FF2B5EF4-FFF2-40B4-BE49-F238E27FC236}">
                    <a16:creationId xmlns:a16="http://schemas.microsoft.com/office/drawing/2014/main" id="{CE925498-DC76-414C-BE60-3D3FA880F326}"/>
                  </a:ext>
                </a:extLst>
              </p:cNvPr>
              <p:cNvSpPr/>
              <p:nvPr/>
            </p:nvSpPr>
            <p:spPr>
              <a:xfrm>
                <a:off x="4429897" y="2335425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8358C456-F5FF-4537-BD4F-EFC09A00609F}"/>
                  </a:ext>
                </a:extLst>
              </p:cNvPr>
              <p:cNvSpPr txBox="1"/>
              <p:nvPr/>
            </p:nvSpPr>
            <p:spPr>
              <a:xfrm>
                <a:off x="4362405" y="2289055"/>
                <a:ext cx="1057848" cy="426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航班号</a:t>
                </a:r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010FB98A-6512-4650-8121-7383088BB793}"/>
                </a:ext>
              </a:extLst>
            </p:cNvPr>
            <p:cNvGrpSpPr/>
            <p:nvPr/>
          </p:nvGrpSpPr>
          <p:grpSpPr>
            <a:xfrm>
              <a:off x="4427458" y="720886"/>
              <a:ext cx="873212" cy="238235"/>
              <a:chOff x="4281767" y="2335426"/>
              <a:chExt cx="1193452" cy="326495"/>
            </a:xfrm>
          </p:grpSpPr>
          <p:sp>
            <p:nvSpPr>
              <p:cNvPr id="253" name="矩形: 圆角 252">
                <a:extLst>
                  <a:ext uri="{FF2B5EF4-FFF2-40B4-BE49-F238E27FC236}">
                    <a16:creationId xmlns:a16="http://schemas.microsoft.com/office/drawing/2014/main" id="{1BFFE318-4A3D-4836-8FFA-BA073DEA1F42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37A4444-787C-40BD-B319-C09C4C04F306}"/>
                  </a:ext>
                </a:extLst>
              </p:cNvPr>
              <p:cNvSpPr txBox="1"/>
              <p:nvPr/>
            </p:nvSpPr>
            <p:spPr>
              <a:xfrm>
                <a:off x="4281767" y="2345572"/>
                <a:ext cx="1193452" cy="31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航空公司编号</a:t>
                </a:r>
              </a:p>
            </p:txBody>
          </p:sp>
        </p:grp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E7DC7533-1E5D-4C34-9BE4-70580AA4F9B9}"/>
                </a:ext>
              </a:extLst>
            </p:cNvPr>
            <p:cNvGrpSpPr/>
            <p:nvPr/>
          </p:nvGrpSpPr>
          <p:grpSpPr>
            <a:xfrm>
              <a:off x="5324938" y="685609"/>
              <a:ext cx="676028" cy="307777"/>
              <a:chOff x="4429897" y="2287089"/>
              <a:chExt cx="923953" cy="421802"/>
            </a:xfrm>
          </p:grpSpPr>
          <p:sp>
            <p:nvSpPr>
              <p:cNvPr id="251" name="矩形: 圆角 250">
                <a:extLst>
                  <a:ext uri="{FF2B5EF4-FFF2-40B4-BE49-F238E27FC236}">
                    <a16:creationId xmlns:a16="http://schemas.microsoft.com/office/drawing/2014/main" id="{EA5242B7-E63A-49C5-AF75-83B53256ED31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580D7524-5644-445F-A6B4-277775785D96}"/>
                  </a:ext>
                </a:extLst>
              </p:cNvPr>
              <p:cNvSpPr txBox="1"/>
              <p:nvPr/>
            </p:nvSpPr>
            <p:spPr>
              <a:xfrm>
                <a:off x="4433273" y="2287089"/>
                <a:ext cx="920577" cy="42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机型</a:t>
                </a:r>
              </a:p>
            </p:txBody>
          </p:sp>
        </p:grp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4583B6DD-0E85-4815-9D7F-0B04D84D210A}"/>
                </a:ext>
              </a:extLst>
            </p:cNvPr>
            <p:cNvGrpSpPr/>
            <p:nvPr/>
          </p:nvGrpSpPr>
          <p:grpSpPr>
            <a:xfrm>
              <a:off x="6012385" y="717636"/>
              <a:ext cx="928237" cy="225411"/>
              <a:chOff x="4294340" y="2335426"/>
              <a:chExt cx="1268656" cy="308921"/>
            </a:xfrm>
          </p:grpSpPr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id="{85E68B5C-0C67-4673-BA36-53CB2539CB74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65E81AEF-A965-4953-9D0A-6E2F134B2D52}"/>
                  </a:ext>
                </a:extLst>
              </p:cNvPr>
              <p:cNvSpPr txBox="1"/>
              <p:nvPr/>
            </p:nvSpPr>
            <p:spPr>
              <a:xfrm>
                <a:off x="4294340" y="2335426"/>
                <a:ext cx="1268656" cy="29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/>
                  <a:t>最大载客人数</a:t>
                </a:r>
              </a:p>
            </p:txBody>
          </p:sp>
        </p:grp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45D98DA-46EC-45B5-8B8A-D441ABDDF29F}"/>
              </a:ext>
            </a:extLst>
          </p:cNvPr>
          <p:cNvGrpSpPr/>
          <p:nvPr/>
        </p:nvGrpSpPr>
        <p:grpSpPr>
          <a:xfrm>
            <a:off x="6479727" y="5301472"/>
            <a:ext cx="3308957" cy="1389152"/>
            <a:chOff x="3631665" y="710181"/>
            <a:chExt cx="3308957" cy="1389152"/>
          </a:xfrm>
        </p:grpSpPr>
        <p:grpSp>
          <p:nvGrpSpPr>
            <p:cNvPr id="260" name="组合 259">
              <a:extLst>
                <a:ext uri="{FF2B5EF4-FFF2-40B4-BE49-F238E27FC236}">
                  <a16:creationId xmlns:a16="http://schemas.microsoft.com/office/drawing/2014/main" id="{31D314E2-6627-4B86-8F2A-B4DE135B3FB3}"/>
                </a:ext>
              </a:extLst>
            </p:cNvPr>
            <p:cNvGrpSpPr/>
            <p:nvPr/>
          </p:nvGrpSpPr>
          <p:grpSpPr>
            <a:xfrm>
              <a:off x="4795422" y="1609423"/>
              <a:ext cx="898622" cy="489910"/>
              <a:chOff x="1779373" y="945293"/>
              <a:chExt cx="947366" cy="582821"/>
            </a:xfrm>
          </p:grpSpPr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913D31A4-BA4F-4950-86A6-7E2C112B7CBE}"/>
                  </a:ext>
                </a:extLst>
              </p:cNvPr>
              <p:cNvSpPr/>
              <p:nvPr/>
            </p:nvSpPr>
            <p:spPr>
              <a:xfrm>
                <a:off x="1779373" y="945293"/>
                <a:ext cx="920578" cy="4510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F33E823D-586D-4CF5-B72F-328F05BD8E70}"/>
                  </a:ext>
                </a:extLst>
              </p:cNvPr>
              <p:cNvSpPr txBox="1"/>
              <p:nvPr/>
            </p:nvSpPr>
            <p:spPr>
              <a:xfrm>
                <a:off x="1792198" y="1015509"/>
                <a:ext cx="934541" cy="512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/>
                  <a:t>航班时刻表</a:t>
                </a:r>
                <a:endParaRPr lang="en-US" altLang="zh-CN" sz="1100" dirty="0"/>
              </a:p>
              <a:p>
                <a:pPr algn="ctr"/>
                <a:endParaRPr lang="zh-CN" altLang="en-US" sz="1100" dirty="0"/>
              </a:p>
            </p:txBody>
          </p:sp>
        </p:grp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1F29445A-8F93-4712-A803-018D6F2B3D32}"/>
                </a:ext>
              </a:extLst>
            </p:cNvPr>
            <p:cNvCxnSpPr>
              <a:cxnSpLocks/>
            </p:cNvCxnSpPr>
            <p:nvPr/>
          </p:nvCxnSpPr>
          <p:spPr>
            <a:xfrm>
              <a:off x="4084394" y="965051"/>
              <a:ext cx="826387" cy="6443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65D9F4EE-EEF5-4E4D-9F46-05E12D98B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3066" y="946291"/>
              <a:ext cx="844920" cy="6478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A36EA53C-661C-4868-9B5A-3969D18EF068}"/>
                </a:ext>
              </a:extLst>
            </p:cNvPr>
            <p:cNvCxnSpPr>
              <a:cxnSpLocks/>
              <a:stCxn id="273" idx="2"/>
            </p:cNvCxnSpPr>
            <p:nvPr/>
          </p:nvCxnSpPr>
          <p:spPr>
            <a:xfrm>
              <a:off x="4872619" y="946298"/>
              <a:ext cx="118960" cy="6633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9B660497-9BE7-499F-9268-F4D71A588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3435" y="962170"/>
              <a:ext cx="234662" cy="631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DB7EA0E1-26AB-4F36-9D6B-48B2CA42E490}"/>
                </a:ext>
              </a:extLst>
            </p:cNvPr>
            <p:cNvGrpSpPr/>
            <p:nvPr/>
          </p:nvGrpSpPr>
          <p:grpSpPr>
            <a:xfrm>
              <a:off x="3631665" y="710181"/>
              <a:ext cx="773994" cy="307777"/>
              <a:chOff x="4362405" y="2289056"/>
              <a:chExt cx="1057848" cy="426479"/>
            </a:xfrm>
          </p:grpSpPr>
          <p:sp>
            <p:nvSpPr>
              <p:cNvPr id="275" name="矩形: 圆角 274">
                <a:extLst>
                  <a:ext uri="{FF2B5EF4-FFF2-40B4-BE49-F238E27FC236}">
                    <a16:creationId xmlns:a16="http://schemas.microsoft.com/office/drawing/2014/main" id="{FEA79D2A-AC06-40DA-A3D7-5240C4735604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0F32AC1-C104-4F90-9ECC-FCC13CB1A004}"/>
                  </a:ext>
                </a:extLst>
              </p:cNvPr>
              <p:cNvSpPr txBox="1"/>
              <p:nvPr/>
            </p:nvSpPr>
            <p:spPr>
              <a:xfrm>
                <a:off x="4362405" y="2289056"/>
                <a:ext cx="1057848" cy="426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航班号</a:t>
                </a:r>
              </a:p>
            </p:txBody>
          </p:sp>
        </p:grpSp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77B7097D-A91E-46BE-AAE8-4CAF1533DE62}"/>
                </a:ext>
              </a:extLst>
            </p:cNvPr>
            <p:cNvGrpSpPr/>
            <p:nvPr/>
          </p:nvGrpSpPr>
          <p:grpSpPr>
            <a:xfrm>
              <a:off x="4432559" y="720888"/>
              <a:ext cx="873212" cy="238525"/>
              <a:chOff x="4288739" y="2335426"/>
              <a:chExt cx="1193452" cy="326892"/>
            </a:xfrm>
          </p:grpSpPr>
          <p:sp>
            <p:nvSpPr>
              <p:cNvPr id="273" name="矩形: 圆角 272">
                <a:extLst>
                  <a:ext uri="{FF2B5EF4-FFF2-40B4-BE49-F238E27FC236}">
                    <a16:creationId xmlns:a16="http://schemas.microsoft.com/office/drawing/2014/main" id="{FE5A7864-225A-4C58-8429-FAE6C48C533C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F4B50CBE-FF3A-43AB-B850-DF948C101120}"/>
                  </a:ext>
                </a:extLst>
              </p:cNvPr>
              <p:cNvSpPr txBox="1"/>
              <p:nvPr/>
            </p:nvSpPr>
            <p:spPr>
              <a:xfrm>
                <a:off x="4288739" y="2345969"/>
                <a:ext cx="1193452" cy="31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起飞机场</a:t>
                </a:r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213F6FBB-4676-4F6F-B34C-AF01AE3DF391}"/>
                </a:ext>
              </a:extLst>
            </p:cNvPr>
            <p:cNvGrpSpPr/>
            <p:nvPr/>
          </p:nvGrpSpPr>
          <p:grpSpPr>
            <a:xfrm>
              <a:off x="5259255" y="720886"/>
              <a:ext cx="834742" cy="225412"/>
              <a:chOff x="4340124" y="2335426"/>
              <a:chExt cx="1140873" cy="308921"/>
            </a:xfrm>
          </p:grpSpPr>
          <p:sp>
            <p:nvSpPr>
              <p:cNvPr id="271" name="矩形: 圆角 270">
                <a:extLst>
                  <a:ext uri="{FF2B5EF4-FFF2-40B4-BE49-F238E27FC236}">
                    <a16:creationId xmlns:a16="http://schemas.microsoft.com/office/drawing/2014/main" id="{09848822-5942-45DB-A15F-89AE8FA9F3A2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204E8875-43A1-426C-8F2E-825D4130BB4C}"/>
                  </a:ext>
                </a:extLst>
              </p:cNvPr>
              <p:cNvSpPr txBox="1"/>
              <p:nvPr/>
            </p:nvSpPr>
            <p:spPr>
              <a:xfrm>
                <a:off x="4340124" y="2345950"/>
                <a:ext cx="1140873" cy="295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/>
                  <a:t>计划起飞时间</a:t>
                </a:r>
              </a:p>
            </p:txBody>
          </p:sp>
        </p:grp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62DB38DF-CC2B-40B8-B095-0B6C6C2D9C50}"/>
                </a:ext>
              </a:extLst>
            </p:cNvPr>
            <p:cNvGrpSpPr/>
            <p:nvPr/>
          </p:nvGrpSpPr>
          <p:grpSpPr>
            <a:xfrm>
              <a:off x="6012385" y="717636"/>
              <a:ext cx="928237" cy="225411"/>
              <a:chOff x="4294340" y="2335426"/>
              <a:chExt cx="1268656" cy="308921"/>
            </a:xfrm>
          </p:grpSpPr>
          <p:sp>
            <p:nvSpPr>
              <p:cNvPr id="269" name="矩形: 圆角 268">
                <a:extLst>
                  <a:ext uri="{FF2B5EF4-FFF2-40B4-BE49-F238E27FC236}">
                    <a16:creationId xmlns:a16="http://schemas.microsoft.com/office/drawing/2014/main" id="{D65B63D2-D6A1-42CF-AC0A-A2AA72D6C9F7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5AB05414-5C26-4E8D-8EF4-45DE9ACD310F}"/>
                  </a:ext>
                </a:extLst>
              </p:cNvPr>
              <p:cNvSpPr txBox="1"/>
              <p:nvPr/>
            </p:nvSpPr>
            <p:spPr>
              <a:xfrm>
                <a:off x="4294340" y="2335426"/>
                <a:ext cx="1268656" cy="29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/>
                  <a:t>到达时间</a:t>
                </a:r>
              </a:p>
            </p:txBody>
          </p:sp>
        </p:grpSp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2AA7A4A6-9D16-4989-A66D-0E7C03907AF4}"/>
              </a:ext>
            </a:extLst>
          </p:cNvPr>
          <p:cNvGrpSpPr/>
          <p:nvPr/>
        </p:nvGrpSpPr>
        <p:grpSpPr>
          <a:xfrm>
            <a:off x="6585179" y="32305"/>
            <a:ext cx="2386975" cy="1600630"/>
            <a:chOff x="793407" y="562778"/>
            <a:chExt cx="2386975" cy="1600630"/>
          </a:xfrm>
        </p:grpSpPr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339B5828-E165-4F29-A649-7294EEAE7B35}"/>
                </a:ext>
              </a:extLst>
            </p:cNvPr>
            <p:cNvGrpSpPr/>
            <p:nvPr/>
          </p:nvGrpSpPr>
          <p:grpSpPr>
            <a:xfrm>
              <a:off x="793407" y="567678"/>
              <a:ext cx="786770" cy="257750"/>
              <a:chOff x="4429897" y="2335426"/>
              <a:chExt cx="920578" cy="308921"/>
            </a:xfrm>
          </p:grpSpPr>
          <p:sp>
            <p:nvSpPr>
              <p:cNvPr id="290" name="矩形: 圆角 289">
                <a:extLst>
                  <a:ext uri="{FF2B5EF4-FFF2-40B4-BE49-F238E27FC236}">
                    <a16:creationId xmlns:a16="http://schemas.microsoft.com/office/drawing/2014/main" id="{E25C57D6-9110-4B33-BD04-73A6618378FF}"/>
                  </a:ext>
                </a:extLst>
              </p:cNvPr>
              <p:cNvSpPr/>
              <p:nvPr/>
            </p:nvSpPr>
            <p:spPr>
              <a:xfrm>
                <a:off x="4429897" y="2335426"/>
                <a:ext cx="920578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55083B46-F6B7-400E-9E55-BB896D266663}"/>
                  </a:ext>
                </a:extLst>
              </p:cNvPr>
              <p:cNvSpPr txBox="1"/>
              <p:nvPr/>
            </p:nvSpPr>
            <p:spPr>
              <a:xfrm>
                <a:off x="4429897" y="2335426"/>
                <a:ext cx="9205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编号</a:t>
                </a:r>
              </a:p>
            </p:txBody>
          </p:sp>
        </p:grp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1022C243-FE44-41CF-B0F0-BC9009E2DF40}"/>
                </a:ext>
              </a:extLst>
            </p:cNvPr>
            <p:cNvGrpSpPr/>
            <p:nvPr/>
          </p:nvGrpSpPr>
          <p:grpSpPr>
            <a:xfrm>
              <a:off x="1545445" y="1555763"/>
              <a:ext cx="1198331" cy="607645"/>
              <a:chOff x="1632632" y="945293"/>
              <a:chExt cx="1263333" cy="722885"/>
            </a:xfrm>
          </p:grpSpPr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FA062CAE-096D-4E3D-BC08-DB168A59FCE0}"/>
                  </a:ext>
                </a:extLst>
              </p:cNvPr>
              <p:cNvSpPr/>
              <p:nvPr/>
            </p:nvSpPr>
            <p:spPr>
              <a:xfrm>
                <a:off x="1779373" y="945293"/>
                <a:ext cx="920578" cy="4510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C5975E27-6A9F-48BC-ABFB-960F4F417FD0}"/>
                  </a:ext>
                </a:extLst>
              </p:cNvPr>
              <p:cNvSpPr txBox="1"/>
              <p:nvPr/>
            </p:nvSpPr>
            <p:spPr>
              <a:xfrm>
                <a:off x="1632632" y="972500"/>
                <a:ext cx="1263333" cy="695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/>
                  <a:t>航空公司</a:t>
                </a:r>
                <a:endParaRPr lang="en-US" altLang="zh-CN" sz="1600" dirty="0"/>
              </a:p>
              <a:p>
                <a:pPr algn="ctr"/>
                <a:endParaRPr lang="zh-CN" altLang="en-US" sz="1600" dirty="0"/>
              </a:p>
            </p:txBody>
          </p:sp>
        </p:grp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E51D3CD3-20A4-4EAA-BF0C-83FEACDCFDC0}"/>
                </a:ext>
              </a:extLst>
            </p:cNvPr>
            <p:cNvCxnSpPr>
              <a:cxnSpLocks/>
            </p:cNvCxnSpPr>
            <p:nvPr/>
          </p:nvCxnSpPr>
          <p:spPr>
            <a:xfrm>
              <a:off x="1186792" y="826713"/>
              <a:ext cx="562233" cy="729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76B075C3-AB74-4136-B15E-1A361A8D8FD8}"/>
                </a:ext>
              </a:extLst>
            </p:cNvPr>
            <p:cNvGrpSpPr/>
            <p:nvPr/>
          </p:nvGrpSpPr>
          <p:grpSpPr>
            <a:xfrm>
              <a:off x="2297484" y="562778"/>
              <a:ext cx="882898" cy="307778"/>
              <a:chOff x="4424639" y="2384314"/>
              <a:chExt cx="930791" cy="366148"/>
            </a:xfrm>
          </p:grpSpPr>
          <p:sp>
            <p:nvSpPr>
              <p:cNvPr id="286" name="矩形: 圆角 285">
                <a:extLst>
                  <a:ext uri="{FF2B5EF4-FFF2-40B4-BE49-F238E27FC236}">
                    <a16:creationId xmlns:a16="http://schemas.microsoft.com/office/drawing/2014/main" id="{518AC09F-5ECA-470F-8802-3A9D1B3AD0E2}"/>
                  </a:ext>
                </a:extLst>
              </p:cNvPr>
              <p:cNvSpPr/>
              <p:nvPr/>
            </p:nvSpPr>
            <p:spPr>
              <a:xfrm>
                <a:off x="4424639" y="2387090"/>
                <a:ext cx="920579" cy="308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D7372812-3675-4B85-80D6-F665A8BD70CF}"/>
                  </a:ext>
                </a:extLst>
              </p:cNvPr>
              <p:cNvSpPr txBox="1"/>
              <p:nvPr/>
            </p:nvSpPr>
            <p:spPr>
              <a:xfrm>
                <a:off x="4434851" y="2384314"/>
                <a:ext cx="920579" cy="36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名称</a:t>
                </a:r>
              </a:p>
            </p:txBody>
          </p:sp>
        </p:grp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96B34CFB-E62D-438C-882A-1C2A616A69D1}"/>
                </a:ext>
              </a:extLst>
            </p:cNvPr>
            <p:cNvCxnSpPr>
              <a:cxnSpLocks/>
              <a:stCxn id="287" idx="2"/>
            </p:cNvCxnSpPr>
            <p:nvPr/>
          </p:nvCxnSpPr>
          <p:spPr>
            <a:xfrm flipH="1">
              <a:off x="2476026" y="821485"/>
              <a:ext cx="267758" cy="761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3" name="直接连接符 292">
            <a:extLst>
              <a:ext uri="{FF2B5EF4-FFF2-40B4-BE49-F238E27FC236}">
                <a16:creationId xmlns:a16="http://schemas.microsoft.com/office/drawing/2014/main" id="{0FC2D016-93B1-44FE-A0AB-BB99C9BD9CE1}"/>
              </a:ext>
            </a:extLst>
          </p:cNvPr>
          <p:cNvCxnSpPr>
            <a:endCxn id="11" idx="1"/>
          </p:cNvCxnSpPr>
          <p:nvPr/>
        </p:nvCxnSpPr>
        <p:spPr>
          <a:xfrm>
            <a:off x="4925365" y="1242783"/>
            <a:ext cx="42597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EA02A1BA-4B46-4184-B3E1-1CCF7D51CA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166117" y="1242784"/>
            <a:ext cx="1310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BA2C9E13-D8D8-4CAC-8EF3-6B8E8CE60A08}"/>
              </a:ext>
            </a:extLst>
          </p:cNvPr>
          <p:cNvGrpSpPr/>
          <p:nvPr/>
        </p:nvGrpSpPr>
        <p:grpSpPr>
          <a:xfrm>
            <a:off x="7860410" y="2644463"/>
            <a:ext cx="814775" cy="451022"/>
            <a:chOff x="3120854" y="3495082"/>
            <a:chExt cx="814775" cy="451022"/>
          </a:xfrm>
        </p:grpSpPr>
        <p:sp>
          <p:nvSpPr>
            <p:cNvPr id="300" name="菱形 299">
              <a:extLst>
                <a:ext uri="{FF2B5EF4-FFF2-40B4-BE49-F238E27FC236}">
                  <a16:creationId xmlns:a16="http://schemas.microsoft.com/office/drawing/2014/main" id="{707AAA10-6C2D-4CA7-B028-C6E7D146BC36}"/>
                </a:ext>
              </a:extLst>
            </p:cNvPr>
            <p:cNvSpPr/>
            <p:nvPr/>
          </p:nvSpPr>
          <p:spPr>
            <a:xfrm>
              <a:off x="3120854" y="3495082"/>
              <a:ext cx="814774" cy="45102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2F47C8FA-EAE8-4D89-96B6-348DBD3C8DC0}"/>
                </a:ext>
              </a:extLst>
            </p:cNvPr>
            <p:cNvSpPr txBox="1"/>
            <p:nvPr/>
          </p:nvSpPr>
          <p:spPr>
            <a:xfrm>
              <a:off x="3120854" y="3566704"/>
              <a:ext cx="814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就职</a:t>
              </a:r>
            </a:p>
          </p:txBody>
        </p:sp>
      </p:grp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446E4782-0905-4D71-8973-DFF871E218A8}"/>
              </a:ext>
            </a:extLst>
          </p:cNvPr>
          <p:cNvCxnSpPr>
            <a:endCxn id="300" idx="0"/>
          </p:cNvCxnSpPr>
          <p:nvPr/>
        </p:nvCxnSpPr>
        <p:spPr>
          <a:xfrm>
            <a:off x="7936382" y="1396672"/>
            <a:ext cx="331415" cy="1247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9820B29C-FF46-4F70-A798-B0A726E3FCAD}"/>
              </a:ext>
            </a:extLst>
          </p:cNvPr>
          <p:cNvCxnSpPr>
            <a:cxnSpLocks/>
            <a:stCxn id="301" idx="3"/>
            <a:endCxn id="20" idx="1"/>
          </p:cNvCxnSpPr>
          <p:nvPr/>
        </p:nvCxnSpPr>
        <p:spPr>
          <a:xfrm flipV="1">
            <a:off x="8675185" y="2854994"/>
            <a:ext cx="746568" cy="14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6A2941A7-84FE-4B6D-B643-762A257C883D}"/>
              </a:ext>
            </a:extLst>
          </p:cNvPr>
          <p:cNvGrpSpPr/>
          <p:nvPr/>
        </p:nvGrpSpPr>
        <p:grpSpPr>
          <a:xfrm>
            <a:off x="2762773" y="2417706"/>
            <a:ext cx="814775" cy="451022"/>
            <a:chOff x="3120854" y="3495082"/>
            <a:chExt cx="814775" cy="451022"/>
          </a:xfrm>
        </p:grpSpPr>
        <p:sp>
          <p:nvSpPr>
            <p:cNvPr id="308" name="菱形 307">
              <a:extLst>
                <a:ext uri="{FF2B5EF4-FFF2-40B4-BE49-F238E27FC236}">
                  <a16:creationId xmlns:a16="http://schemas.microsoft.com/office/drawing/2014/main" id="{A1EF4C4A-C64B-450B-A068-A60E610522F6}"/>
                </a:ext>
              </a:extLst>
            </p:cNvPr>
            <p:cNvSpPr/>
            <p:nvPr/>
          </p:nvSpPr>
          <p:spPr>
            <a:xfrm>
              <a:off x="3120854" y="3495082"/>
              <a:ext cx="814774" cy="45102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2DAD821D-197E-4AAB-A4C2-C23451976CA5}"/>
                </a:ext>
              </a:extLst>
            </p:cNvPr>
            <p:cNvSpPr txBox="1"/>
            <p:nvPr/>
          </p:nvSpPr>
          <p:spPr>
            <a:xfrm>
              <a:off x="3120854" y="3566704"/>
              <a:ext cx="814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起降</a:t>
              </a:r>
            </a:p>
          </p:txBody>
        </p:sp>
      </p:grpSp>
      <p:cxnSp>
        <p:nvCxnSpPr>
          <p:cNvPr id="311" name="直接连接符 310">
            <a:extLst>
              <a:ext uri="{FF2B5EF4-FFF2-40B4-BE49-F238E27FC236}">
                <a16:creationId xmlns:a16="http://schemas.microsoft.com/office/drawing/2014/main" id="{11607D92-613D-4C01-902A-07DBF48725C8}"/>
              </a:ext>
            </a:extLst>
          </p:cNvPr>
          <p:cNvCxnSpPr>
            <a:cxnSpLocks/>
            <a:endCxn id="309" idx="1"/>
          </p:cNvCxnSpPr>
          <p:nvPr/>
        </p:nvCxnSpPr>
        <p:spPr>
          <a:xfrm>
            <a:off x="1945732" y="2585715"/>
            <a:ext cx="817041" cy="57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接连接符 313">
            <a:extLst>
              <a:ext uri="{FF2B5EF4-FFF2-40B4-BE49-F238E27FC236}">
                <a16:creationId xmlns:a16="http://schemas.microsoft.com/office/drawing/2014/main" id="{81142A39-3E10-425E-BD3E-9C4361D07C48}"/>
              </a:ext>
            </a:extLst>
          </p:cNvPr>
          <p:cNvCxnSpPr>
            <a:cxnSpLocks/>
            <a:endCxn id="309" idx="3"/>
          </p:cNvCxnSpPr>
          <p:nvPr/>
        </p:nvCxnSpPr>
        <p:spPr>
          <a:xfrm flipH="1">
            <a:off x="3577548" y="1441738"/>
            <a:ext cx="882415" cy="1201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8528D492-A782-4A28-B7DD-041B2102B8F3}"/>
              </a:ext>
            </a:extLst>
          </p:cNvPr>
          <p:cNvGrpSpPr/>
          <p:nvPr/>
        </p:nvGrpSpPr>
        <p:grpSpPr>
          <a:xfrm>
            <a:off x="1079158" y="4876088"/>
            <a:ext cx="898622" cy="489909"/>
            <a:chOff x="1779373" y="945293"/>
            <a:chExt cx="947366" cy="582821"/>
          </a:xfrm>
        </p:grpSpPr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BA5AD769-06FF-4A26-8EBD-9E0F962F2EDA}"/>
                </a:ext>
              </a:extLst>
            </p:cNvPr>
            <p:cNvSpPr/>
            <p:nvPr/>
          </p:nvSpPr>
          <p:spPr>
            <a:xfrm>
              <a:off x="1779373" y="945293"/>
              <a:ext cx="920578" cy="451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38" name="文本框 337">
              <a:extLst>
                <a:ext uri="{FF2B5EF4-FFF2-40B4-BE49-F238E27FC236}">
                  <a16:creationId xmlns:a16="http://schemas.microsoft.com/office/drawing/2014/main" id="{75951344-9986-47AD-92B0-0824A5480051}"/>
                </a:ext>
              </a:extLst>
            </p:cNvPr>
            <p:cNvSpPr txBox="1"/>
            <p:nvPr/>
          </p:nvSpPr>
          <p:spPr>
            <a:xfrm>
              <a:off x="1792198" y="1015509"/>
              <a:ext cx="934541" cy="51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航班动态表</a:t>
              </a:r>
              <a:endParaRPr lang="en-US" altLang="zh-CN" sz="1100" dirty="0"/>
            </a:p>
            <a:p>
              <a:pPr algn="ctr"/>
              <a:endParaRPr lang="zh-CN" altLang="en-US" sz="1100" dirty="0"/>
            </a:p>
          </p:txBody>
        </p:sp>
      </p:grp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A77C1F8-E26D-45CA-A869-8549F4819FB8}"/>
              </a:ext>
            </a:extLst>
          </p:cNvPr>
          <p:cNvCxnSpPr>
            <a:cxnSpLocks/>
          </p:cNvCxnSpPr>
          <p:nvPr/>
        </p:nvCxnSpPr>
        <p:spPr>
          <a:xfrm>
            <a:off x="205183" y="4209714"/>
            <a:ext cx="989334" cy="666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C5949204-D1AA-411F-9884-4669D9BB788F}"/>
              </a:ext>
            </a:extLst>
          </p:cNvPr>
          <p:cNvCxnSpPr>
            <a:cxnSpLocks/>
          </p:cNvCxnSpPr>
          <p:nvPr/>
        </p:nvCxnSpPr>
        <p:spPr>
          <a:xfrm flipH="1">
            <a:off x="1776802" y="4210271"/>
            <a:ext cx="1062755" cy="650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接连接符 322">
            <a:extLst>
              <a:ext uri="{FF2B5EF4-FFF2-40B4-BE49-F238E27FC236}">
                <a16:creationId xmlns:a16="http://schemas.microsoft.com/office/drawing/2014/main" id="{7D7529D0-136E-49BF-9DA9-5322D7D2092F}"/>
              </a:ext>
            </a:extLst>
          </p:cNvPr>
          <p:cNvCxnSpPr>
            <a:cxnSpLocks/>
            <a:stCxn id="333" idx="2"/>
            <a:endCxn id="337" idx="0"/>
          </p:cNvCxnSpPr>
          <p:nvPr/>
        </p:nvCxnSpPr>
        <p:spPr>
          <a:xfrm>
            <a:off x="1466470" y="4222832"/>
            <a:ext cx="49294" cy="6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4D7F20EC-3076-4597-8B3E-8D639482709C}"/>
              </a:ext>
            </a:extLst>
          </p:cNvPr>
          <p:cNvCxnSpPr>
            <a:cxnSpLocks/>
            <a:stCxn id="332" idx="2"/>
          </p:cNvCxnSpPr>
          <p:nvPr/>
        </p:nvCxnSpPr>
        <p:spPr>
          <a:xfrm flipH="1">
            <a:off x="1664691" y="4210895"/>
            <a:ext cx="531019" cy="633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5" name="组合 324">
            <a:extLst>
              <a:ext uri="{FF2B5EF4-FFF2-40B4-BE49-F238E27FC236}">
                <a16:creationId xmlns:a16="http://schemas.microsoft.com/office/drawing/2014/main" id="{810502CA-0F38-4776-9647-E6E2E65C1996}"/>
              </a:ext>
            </a:extLst>
          </p:cNvPr>
          <p:cNvGrpSpPr/>
          <p:nvPr/>
        </p:nvGrpSpPr>
        <p:grpSpPr>
          <a:xfrm>
            <a:off x="-286369" y="3978450"/>
            <a:ext cx="773994" cy="307777"/>
            <a:chOff x="4356801" y="2291276"/>
            <a:chExt cx="1057848" cy="426479"/>
          </a:xfrm>
        </p:grpSpPr>
        <p:sp>
          <p:nvSpPr>
            <p:cNvPr id="335" name="矩形: 圆角 334">
              <a:extLst>
                <a:ext uri="{FF2B5EF4-FFF2-40B4-BE49-F238E27FC236}">
                  <a16:creationId xmlns:a16="http://schemas.microsoft.com/office/drawing/2014/main" id="{F1E25EAF-008D-4E77-9178-F3673267B78F}"/>
                </a:ext>
              </a:extLst>
            </p:cNvPr>
            <p:cNvSpPr/>
            <p:nvPr/>
          </p:nvSpPr>
          <p:spPr>
            <a:xfrm>
              <a:off x="4429897" y="2335426"/>
              <a:ext cx="920578" cy="308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文本框 335">
              <a:extLst>
                <a:ext uri="{FF2B5EF4-FFF2-40B4-BE49-F238E27FC236}">
                  <a16:creationId xmlns:a16="http://schemas.microsoft.com/office/drawing/2014/main" id="{F2CB55FC-7F4E-4F68-8BE0-3F771FF7004D}"/>
                </a:ext>
              </a:extLst>
            </p:cNvPr>
            <p:cNvSpPr txBox="1"/>
            <p:nvPr/>
          </p:nvSpPr>
          <p:spPr>
            <a:xfrm>
              <a:off x="4356801" y="2291276"/>
              <a:ext cx="1057848" cy="426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航班号</a:t>
              </a:r>
            </a:p>
          </p:txBody>
        </p:sp>
      </p:grpSp>
      <p:grpSp>
        <p:nvGrpSpPr>
          <p:cNvPr id="326" name="组合 325">
            <a:extLst>
              <a:ext uri="{FF2B5EF4-FFF2-40B4-BE49-F238E27FC236}">
                <a16:creationId xmlns:a16="http://schemas.microsoft.com/office/drawing/2014/main" id="{2409AEF7-6C67-4A02-A840-778D29C1DF2C}"/>
              </a:ext>
            </a:extLst>
          </p:cNvPr>
          <p:cNvGrpSpPr/>
          <p:nvPr/>
        </p:nvGrpSpPr>
        <p:grpSpPr>
          <a:xfrm>
            <a:off x="1020649" y="3997420"/>
            <a:ext cx="873212" cy="238029"/>
            <a:chOff x="4280867" y="2335426"/>
            <a:chExt cx="1193452" cy="326212"/>
          </a:xfrm>
        </p:grpSpPr>
        <p:sp>
          <p:nvSpPr>
            <p:cNvPr id="333" name="矩形: 圆角 332">
              <a:extLst>
                <a:ext uri="{FF2B5EF4-FFF2-40B4-BE49-F238E27FC236}">
                  <a16:creationId xmlns:a16="http://schemas.microsoft.com/office/drawing/2014/main" id="{A1DCF62C-218B-4AE6-8BE5-A6E15D9003C7}"/>
                </a:ext>
              </a:extLst>
            </p:cNvPr>
            <p:cNvSpPr/>
            <p:nvPr/>
          </p:nvSpPr>
          <p:spPr>
            <a:xfrm>
              <a:off x="4429897" y="2335426"/>
              <a:ext cx="920578" cy="308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文本框 333">
              <a:extLst>
                <a:ext uri="{FF2B5EF4-FFF2-40B4-BE49-F238E27FC236}">
                  <a16:creationId xmlns:a16="http://schemas.microsoft.com/office/drawing/2014/main" id="{42B7C504-0178-455D-929A-07AF89155D1F}"/>
                </a:ext>
              </a:extLst>
            </p:cNvPr>
            <p:cNvSpPr txBox="1"/>
            <p:nvPr/>
          </p:nvSpPr>
          <p:spPr>
            <a:xfrm>
              <a:off x="4280867" y="2345289"/>
              <a:ext cx="1193452" cy="3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乘务人员</a:t>
              </a:r>
            </a:p>
          </p:txBody>
        </p:sp>
      </p:grp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92CD926C-C053-4A10-851D-6A32AAE031DE}"/>
              </a:ext>
            </a:extLst>
          </p:cNvPr>
          <p:cNvGrpSpPr/>
          <p:nvPr/>
        </p:nvGrpSpPr>
        <p:grpSpPr>
          <a:xfrm>
            <a:off x="1778339" y="3987772"/>
            <a:ext cx="834742" cy="225412"/>
            <a:chOff x="4340127" y="2335426"/>
            <a:chExt cx="1140874" cy="308921"/>
          </a:xfrm>
        </p:grpSpPr>
        <p:sp>
          <p:nvSpPr>
            <p:cNvPr id="331" name="矩形: 圆角 330">
              <a:extLst>
                <a:ext uri="{FF2B5EF4-FFF2-40B4-BE49-F238E27FC236}">
                  <a16:creationId xmlns:a16="http://schemas.microsoft.com/office/drawing/2014/main" id="{3B355BF7-81B1-4300-B005-2C734DF09BB8}"/>
                </a:ext>
              </a:extLst>
            </p:cNvPr>
            <p:cNvSpPr/>
            <p:nvPr/>
          </p:nvSpPr>
          <p:spPr>
            <a:xfrm>
              <a:off x="4429897" y="2335426"/>
              <a:ext cx="920578" cy="308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文本框 331">
              <a:extLst>
                <a:ext uri="{FF2B5EF4-FFF2-40B4-BE49-F238E27FC236}">
                  <a16:creationId xmlns:a16="http://schemas.microsoft.com/office/drawing/2014/main" id="{CF5E35D3-7279-4AAA-B485-FB02906931F7}"/>
                </a:ext>
              </a:extLst>
            </p:cNvPr>
            <p:cNvSpPr txBox="1"/>
            <p:nvPr/>
          </p:nvSpPr>
          <p:spPr>
            <a:xfrm>
              <a:off x="4340127" y="2345950"/>
              <a:ext cx="1140874" cy="295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实际起飞时间</a:t>
              </a:r>
            </a:p>
          </p:txBody>
        </p:sp>
      </p:grpSp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FF538C83-23D0-40E4-8340-EC7FE7967F7E}"/>
              </a:ext>
            </a:extLst>
          </p:cNvPr>
          <p:cNvGrpSpPr/>
          <p:nvPr/>
        </p:nvGrpSpPr>
        <p:grpSpPr>
          <a:xfrm>
            <a:off x="2487963" y="3978546"/>
            <a:ext cx="928237" cy="225411"/>
            <a:chOff x="4294341" y="2335426"/>
            <a:chExt cx="1268656" cy="308921"/>
          </a:xfrm>
        </p:grpSpPr>
        <p:sp>
          <p:nvSpPr>
            <p:cNvPr id="329" name="矩形: 圆角 328">
              <a:extLst>
                <a:ext uri="{FF2B5EF4-FFF2-40B4-BE49-F238E27FC236}">
                  <a16:creationId xmlns:a16="http://schemas.microsoft.com/office/drawing/2014/main" id="{3C632F81-848C-4A57-94C7-FA14E40F1F57}"/>
                </a:ext>
              </a:extLst>
            </p:cNvPr>
            <p:cNvSpPr/>
            <p:nvPr/>
          </p:nvSpPr>
          <p:spPr>
            <a:xfrm>
              <a:off x="4429897" y="2335426"/>
              <a:ext cx="920578" cy="308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文本框 329">
              <a:extLst>
                <a:ext uri="{FF2B5EF4-FFF2-40B4-BE49-F238E27FC236}">
                  <a16:creationId xmlns:a16="http://schemas.microsoft.com/office/drawing/2014/main" id="{FD6E6D9E-09EF-405B-ADF1-4FB30ABE5A38}"/>
                </a:ext>
              </a:extLst>
            </p:cNvPr>
            <p:cNvSpPr txBox="1"/>
            <p:nvPr/>
          </p:nvSpPr>
          <p:spPr>
            <a:xfrm>
              <a:off x="4294341" y="2335427"/>
              <a:ext cx="1268656" cy="295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实际到达时间</a:t>
              </a:r>
            </a:p>
          </p:txBody>
        </p:sp>
      </p:grp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9F225D72-A619-4AE9-B339-4B1A7402976F}"/>
              </a:ext>
            </a:extLst>
          </p:cNvPr>
          <p:cNvCxnSpPr>
            <a:cxnSpLocks/>
            <a:stCxn id="345" idx="2"/>
          </p:cNvCxnSpPr>
          <p:nvPr/>
        </p:nvCxnSpPr>
        <p:spPr>
          <a:xfrm flipH="1">
            <a:off x="1937337" y="4176642"/>
            <a:ext cx="1640130" cy="698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矩形: 圆角 343">
            <a:extLst>
              <a:ext uri="{FF2B5EF4-FFF2-40B4-BE49-F238E27FC236}">
                <a16:creationId xmlns:a16="http://schemas.microsoft.com/office/drawing/2014/main" id="{95518C23-8E4B-4D70-96BA-75EFA800171F}"/>
              </a:ext>
            </a:extLst>
          </p:cNvPr>
          <p:cNvSpPr/>
          <p:nvPr/>
        </p:nvSpPr>
        <p:spPr>
          <a:xfrm>
            <a:off x="3247283" y="3971302"/>
            <a:ext cx="673559" cy="225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1596E50C-47B1-4BB0-BA54-3672A7FB64A1}"/>
              </a:ext>
            </a:extLst>
          </p:cNvPr>
          <p:cNvSpPr txBox="1"/>
          <p:nvPr/>
        </p:nvSpPr>
        <p:spPr>
          <a:xfrm>
            <a:off x="3140861" y="3945810"/>
            <a:ext cx="873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载客人数</a:t>
            </a:r>
          </a:p>
        </p:txBody>
      </p: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0A247E5E-A677-4EC0-8F80-2476D0BC2F56}"/>
              </a:ext>
            </a:extLst>
          </p:cNvPr>
          <p:cNvCxnSpPr>
            <a:cxnSpLocks/>
            <a:stCxn id="357" idx="2"/>
          </p:cNvCxnSpPr>
          <p:nvPr/>
        </p:nvCxnSpPr>
        <p:spPr>
          <a:xfrm>
            <a:off x="774413" y="4250064"/>
            <a:ext cx="526581" cy="594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0F31A7F0-F6FD-450D-AE8F-D40A1C66D618}"/>
              </a:ext>
            </a:extLst>
          </p:cNvPr>
          <p:cNvGrpSpPr/>
          <p:nvPr/>
        </p:nvGrpSpPr>
        <p:grpSpPr>
          <a:xfrm>
            <a:off x="337807" y="4010973"/>
            <a:ext cx="873212" cy="239091"/>
            <a:chOff x="4280606" y="2335426"/>
            <a:chExt cx="1193452" cy="327668"/>
          </a:xfrm>
        </p:grpSpPr>
        <p:sp>
          <p:nvSpPr>
            <p:cNvPr id="356" name="矩形: 圆角 355">
              <a:extLst>
                <a:ext uri="{FF2B5EF4-FFF2-40B4-BE49-F238E27FC236}">
                  <a16:creationId xmlns:a16="http://schemas.microsoft.com/office/drawing/2014/main" id="{1283E207-9F47-4EE5-BB2E-22292B59E067}"/>
                </a:ext>
              </a:extLst>
            </p:cNvPr>
            <p:cNvSpPr/>
            <p:nvPr/>
          </p:nvSpPr>
          <p:spPr>
            <a:xfrm>
              <a:off x="4429897" y="2335426"/>
              <a:ext cx="920578" cy="308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文本框 356">
              <a:extLst>
                <a:ext uri="{FF2B5EF4-FFF2-40B4-BE49-F238E27FC236}">
                  <a16:creationId xmlns:a16="http://schemas.microsoft.com/office/drawing/2014/main" id="{DF663BCE-C179-490A-A649-5EAE42C95C40}"/>
                </a:ext>
              </a:extLst>
            </p:cNvPr>
            <p:cNvSpPr txBox="1"/>
            <p:nvPr/>
          </p:nvSpPr>
          <p:spPr>
            <a:xfrm>
              <a:off x="4280606" y="2346745"/>
              <a:ext cx="1193452" cy="3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起飞机场</a:t>
              </a:r>
            </a:p>
          </p:txBody>
        </p:sp>
      </p:grpSp>
      <p:sp>
        <p:nvSpPr>
          <p:cNvPr id="364" name="矩形 363">
            <a:extLst>
              <a:ext uri="{FF2B5EF4-FFF2-40B4-BE49-F238E27FC236}">
                <a16:creationId xmlns:a16="http://schemas.microsoft.com/office/drawing/2014/main" id="{4D4C39FD-4C35-4135-8084-F9C320C56DE6}"/>
              </a:ext>
            </a:extLst>
          </p:cNvPr>
          <p:cNvSpPr/>
          <p:nvPr/>
        </p:nvSpPr>
        <p:spPr>
          <a:xfrm>
            <a:off x="1114495" y="4923165"/>
            <a:ext cx="802538" cy="272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42059FEF-D70C-4C2C-8FF4-4697D3D6D4B4}"/>
              </a:ext>
            </a:extLst>
          </p:cNvPr>
          <p:cNvSpPr/>
          <p:nvPr/>
        </p:nvSpPr>
        <p:spPr>
          <a:xfrm>
            <a:off x="7678821" y="6255101"/>
            <a:ext cx="802538" cy="272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516CA63F-3909-444A-A68E-09BA6B98C4F6}"/>
              </a:ext>
            </a:extLst>
          </p:cNvPr>
          <p:cNvGrpSpPr/>
          <p:nvPr/>
        </p:nvGrpSpPr>
        <p:grpSpPr>
          <a:xfrm>
            <a:off x="3940352" y="4837005"/>
            <a:ext cx="827859" cy="451022"/>
            <a:chOff x="4459963" y="5190751"/>
            <a:chExt cx="827859" cy="451022"/>
          </a:xfrm>
        </p:grpSpPr>
        <p:grpSp>
          <p:nvGrpSpPr>
            <p:cNvPr id="366" name="组合 365">
              <a:extLst>
                <a:ext uri="{FF2B5EF4-FFF2-40B4-BE49-F238E27FC236}">
                  <a16:creationId xmlns:a16="http://schemas.microsoft.com/office/drawing/2014/main" id="{7F5FDE18-9753-46F2-BA35-EC6E1476CABD}"/>
                </a:ext>
              </a:extLst>
            </p:cNvPr>
            <p:cNvGrpSpPr/>
            <p:nvPr/>
          </p:nvGrpSpPr>
          <p:grpSpPr>
            <a:xfrm>
              <a:off x="4459963" y="5190751"/>
              <a:ext cx="827859" cy="451022"/>
              <a:chOff x="3120854" y="3495082"/>
              <a:chExt cx="827859" cy="451022"/>
            </a:xfrm>
          </p:grpSpPr>
          <p:sp>
            <p:nvSpPr>
              <p:cNvPr id="367" name="菱形 366">
                <a:extLst>
                  <a:ext uri="{FF2B5EF4-FFF2-40B4-BE49-F238E27FC236}">
                    <a16:creationId xmlns:a16="http://schemas.microsoft.com/office/drawing/2014/main" id="{E70BB445-9A79-4822-B084-6054D0F6698C}"/>
                  </a:ext>
                </a:extLst>
              </p:cNvPr>
              <p:cNvSpPr/>
              <p:nvPr/>
            </p:nvSpPr>
            <p:spPr>
              <a:xfrm>
                <a:off x="3120854" y="3495082"/>
                <a:ext cx="814774" cy="45102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文本框 367">
                <a:extLst>
                  <a:ext uri="{FF2B5EF4-FFF2-40B4-BE49-F238E27FC236}">
                    <a16:creationId xmlns:a16="http://schemas.microsoft.com/office/drawing/2014/main" id="{C6E81AA9-8B03-42E8-84C5-106D661F6ABD}"/>
                  </a:ext>
                </a:extLst>
              </p:cNvPr>
              <p:cNvSpPr txBox="1"/>
              <p:nvPr/>
            </p:nvSpPr>
            <p:spPr>
              <a:xfrm>
                <a:off x="3133938" y="3563543"/>
                <a:ext cx="814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计算</a:t>
                </a:r>
              </a:p>
            </p:txBody>
          </p:sp>
        </p:grpSp>
        <p:sp>
          <p:nvSpPr>
            <p:cNvPr id="369" name="菱形 368">
              <a:extLst>
                <a:ext uri="{FF2B5EF4-FFF2-40B4-BE49-F238E27FC236}">
                  <a16:creationId xmlns:a16="http://schemas.microsoft.com/office/drawing/2014/main" id="{38C6CD81-4E54-4F14-99D7-20CF0109101B}"/>
                </a:ext>
              </a:extLst>
            </p:cNvPr>
            <p:cNvSpPr/>
            <p:nvPr/>
          </p:nvSpPr>
          <p:spPr>
            <a:xfrm>
              <a:off x="4525659" y="5239242"/>
              <a:ext cx="694684" cy="35404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1" name="直接连接符 370">
            <a:extLst>
              <a:ext uri="{FF2B5EF4-FFF2-40B4-BE49-F238E27FC236}">
                <a16:creationId xmlns:a16="http://schemas.microsoft.com/office/drawing/2014/main" id="{90925F24-E93D-422C-8550-9F031FD8B3F9}"/>
              </a:ext>
            </a:extLst>
          </p:cNvPr>
          <p:cNvCxnSpPr>
            <a:cxnSpLocks/>
          </p:cNvCxnSpPr>
          <p:nvPr/>
        </p:nvCxnSpPr>
        <p:spPr>
          <a:xfrm>
            <a:off x="1977780" y="5054171"/>
            <a:ext cx="1943062" cy="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直接连接符 374">
            <a:extLst>
              <a:ext uri="{FF2B5EF4-FFF2-40B4-BE49-F238E27FC236}">
                <a16:creationId xmlns:a16="http://schemas.microsoft.com/office/drawing/2014/main" id="{D0E003CE-9DE5-46A8-A3BD-D1E1C6D2709B}"/>
              </a:ext>
            </a:extLst>
          </p:cNvPr>
          <p:cNvCxnSpPr>
            <a:endCxn id="367" idx="0"/>
          </p:cNvCxnSpPr>
          <p:nvPr/>
        </p:nvCxnSpPr>
        <p:spPr>
          <a:xfrm flipH="1">
            <a:off x="4347739" y="4010973"/>
            <a:ext cx="1769339" cy="826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直接连接符 376">
            <a:extLst>
              <a:ext uri="{FF2B5EF4-FFF2-40B4-BE49-F238E27FC236}">
                <a16:creationId xmlns:a16="http://schemas.microsoft.com/office/drawing/2014/main" id="{E8878DE5-4DC1-4D17-9553-CA07C3B30B25}"/>
              </a:ext>
            </a:extLst>
          </p:cNvPr>
          <p:cNvCxnSpPr>
            <a:cxnSpLocks/>
            <a:stCxn id="368" idx="3"/>
            <a:endCxn id="365" idx="1"/>
          </p:cNvCxnSpPr>
          <p:nvPr/>
        </p:nvCxnSpPr>
        <p:spPr>
          <a:xfrm>
            <a:off x="4768211" y="5059355"/>
            <a:ext cx="2910610" cy="1332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AC69E396-5B9F-44AC-9A21-D09BE314A8DE}"/>
              </a:ext>
            </a:extLst>
          </p:cNvPr>
          <p:cNvSpPr txBox="1"/>
          <p:nvPr/>
        </p:nvSpPr>
        <p:spPr>
          <a:xfrm>
            <a:off x="4998898" y="1076050"/>
            <a:ext cx="373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1..1</a:t>
            </a:r>
            <a:endParaRPr lang="zh-CN" altLang="en-US" sz="800" b="1" dirty="0"/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27163C2A-FE21-4634-99E2-26F28E7F840D}"/>
              </a:ext>
            </a:extLst>
          </p:cNvPr>
          <p:cNvSpPr txBox="1"/>
          <p:nvPr/>
        </p:nvSpPr>
        <p:spPr>
          <a:xfrm>
            <a:off x="6305308" y="1073760"/>
            <a:ext cx="373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0..*</a:t>
            </a:r>
            <a:endParaRPr lang="zh-CN" altLang="en-US" sz="800" b="1" dirty="0"/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2872546D-47D7-4F44-AECA-C8353AF45782}"/>
              </a:ext>
            </a:extLst>
          </p:cNvPr>
          <p:cNvSpPr txBox="1"/>
          <p:nvPr/>
        </p:nvSpPr>
        <p:spPr>
          <a:xfrm>
            <a:off x="3766735" y="2329728"/>
            <a:ext cx="373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2..*</a:t>
            </a:r>
            <a:endParaRPr lang="zh-CN" altLang="en-US" sz="800" b="1" dirty="0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4C6A9263-3039-4734-AB2D-814C28744651}"/>
              </a:ext>
            </a:extLst>
          </p:cNvPr>
          <p:cNvSpPr txBox="1"/>
          <p:nvPr/>
        </p:nvSpPr>
        <p:spPr>
          <a:xfrm>
            <a:off x="2426380" y="2460871"/>
            <a:ext cx="373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0..*</a:t>
            </a:r>
            <a:endParaRPr lang="zh-CN" altLang="en-US" sz="800" b="1" dirty="0"/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37853600-614E-4F14-9165-0AF3D263C25E}"/>
              </a:ext>
            </a:extLst>
          </p:cNvPr>
          <p:cNvSpPr txBox="1"/>
          <p:nvPr/>
        </p:nvSpPr>
        <p:spPr>
          <a:xfrm>
            <a:off x="3117034" y="4862352"/>
            <a:ext cx="373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1..1</a:t>
            </a:r>
            <a:endParaRPr lang="zh-CN" altLang="en-US" sz="800" b="1" dirty="0"/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149A89F7-C5C5-4432-9031-2740A750F3F6}"/>
              </a:ext>
            </a:extLst>
          </p:cNvPr>
          <p:cNvSpPr txBox="1"/>
          <p:nvPr/>
        </p:nvSpPr>
        <p:spPr>
          <a:xfrm>
            <a:off x="5817150" y="5349431"/>
            <a:ext cx="373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1..1</a:t>
            </a:r>
            <a:endParaRPr lang="zh-CN" altLang="en-US" sz="800" b="1" dirty="0"/>
          </a:p>
        </p:txBody>
      </p:sp>
      <p:sp>
        <p:nvSpPr>
          <p:cNvPr id="385" name="文本框 384">
            <a:extLst>
              <a:ext uri="{FF2B5EF4-FFF2-40B4-BE49-F238E27FC236}">
                <a16:creationId xmlns:a16="http://schemas.microsoft.com/office/drawing/2014/main" id="{8CFDFA9D-0E4C-43F8-893B-CDE8CCCB71E2}"/>
              </a:ext>
            </a:extLst>
          </p:cNvPr>
          <p:cNvSpPr txBox="1"/>
          <p:nvPr/>
        </p:nvSpPr>
        <p:spPr>
          <a:xfrm>
            <a:off x="5052955" y="4516594"/>
            <a:ext cx="373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1..*</a:t>
            </a:r>
            <a:endParaRPr lang="zh-CN" altLang="en-US" sz="800" b="1" dirty="0"/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E0E086F4-9B02-4DFF-A627-595883F8217B}"/>
              </a:ext>
            </a:extLst>
          </p:cNvPr>
          <p:cNvSpPr txBox="1"/>
          <p:nvPr/>
        </p:nvSpPr>
        <p:spPr>
          <a:xfrm>
            <a:off x="7781736" y="1951775"/>
            <a:ext cx="373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0..*</a:t>
            </a:r>
            <a:endParaRPr lang="zh-CN" altLang="en-US" sz="800" b="1" dirty="0"/>
          </a:p>
        </p:txBody>
      </p:sp>
      <p:sp>
        <p:nvSpPr>
          <p:cNvPr id="387" name="文本框 386">
            <a:extLst>
              <a:ext uri="{FF2B5EF4-FFF2-40B4-BE49-F238E27FC236}">
                <a16:creationId xmlns:a16="http://schemas.microsoft.com/office/drawing/2014/main" id="{3C1FDE26-2431-4C15-9B8A-7E2EF9D7E0C6}"/>
              </a:ext>
            </a:extLst>
          </p:cNvPr>
          <p:cNvSpPr txBox="1"/>
          <p:nvPr/>
        </p:nvSpPr>
        <p:spPr>
          <a:xfrm>
            <a:off x="8812647" y="2895782"/>
            <a:ext cx="373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1..1</a:t>
            </a:r>
            <a:endParaRPr lang="zh-CN" altLang="en-US" sz="800" b="1" dirty="0"/>
          </a:p>
        </p:txBody>
      </p:sp>
      <p:cxnSp>
        <p:nvCxnSpPr>
          <p:cNvPr id="389" name="直接连接符 388">
            <a:extLst>
              <a:ext uri="{FF2B5EF4-FFF2-40B4-BE49-F238E27FC236}">
                <a16:creationId xmlns:a16="http://schemas.microsoft.com/office/drawing/2014/main" id="{74E3F8CD-9E49-4CDD-A4F3-5B35F643BDFA}"/>
              </a:ext>
            </a:extLst>
          </p:cNvPr>
          <p:cNvCxnSpPr>
            <a:cxnSpLocks/>
          </p:cNvCxnSpPr>
          <p:nvPr/>
        </p:nvCxnSpPr>
        <p:spPr>
          <a:xfrm flipH="1" flipV="1">
            <a:off x="4168060" y="2981922"/>
            <a:ext cx="1510296" cy="766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文本框 389">
            <a:extLst>
              <a:ext uri="{FF2B5EF4-FFF2-40B4-BE49-F238E27FC236}">
                <a16:creationId xmlns:a16="http://schemas.microsoft.com/office/drawing/2014/main" id="{202B86C3-9E61-453D-8102-9261E443E1A9}"/>
              </a:ext>
            </a:extLst>
          </p:cNvPr>
          <p:cNvSpPr txBox="1"/>
          <p:nvPr/>
        </p:nvSpPr>
        <p:spPr>
          <a:xfrm>
            <a:off x="3624870" y="2720958"/>
            <a:ext cx="773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航班类型</a:t>
            </a:r>
          </a:p>
        </p:txBody>
      </p:sp>
      <p:sp>
        <p:nvSpPr>
          <p:cNvPr id="392" name="矩形: 圆角 391">
            <a:extLst>
              <a:ext uri="{FF2B5EF4-FFF2-40B4-BE49-F238E27FC236}">
                <a16:creationId xmlns:a16="http://schemas.microsoft.com/office/drawing/2014/main" id="{3706C051-9010-467B-856F-C26BFE455B32}"/>
              </a:ext>
            </a:extLst>
          </p:cNvPr>
          <p:cNvSpPr/>
          <p:nvPr/>
        </p:nvSpPr>
        <p:spPr>
          <a:xfrm>
            <a:off x="3674494" y="2753053"/>
            <a:ext cx="673558" cy="222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72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RkNGY5NWUwYjYwZDI4YzQxYTk2ZjNkOGZiZGU1MDEifQ=="/>
  <p:tag name="RESOURCE_RECORD_KEY" val="{&quot;70&quot;:[3314500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589</Words>
  <Application>Microsoft Office PowerPoint</Application>
  <PresentationFormat>宽屏</PresentationFormat>
  <Paragraphs>72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Times New Roman</vt:lpstr>
      <vt:lpstr>楷体</vt:lpstr>
      <vt:lpstr>华文细黑</vt:lpstr>
      <vt:lpstr>Calibri</vt:lpstr>
      <vt:lpstr>Wingdings</vt:lpstr>
      <vt:lpstr>WPS</vt:lpstr>
      <vt:lpstr>H04 - 数据库设计（作业提交：PDF文件，文件名为‘学号+姓名’，提交截止时间：2024.05.28）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H04 - 数据库设计（作业提交：PDF文件，文件名为‘学号+姓名’，提交截止时间：2024.05.28）</dc:title>
  <dc:creator>pc403</dc:creator>
  <cp:lastModifiedBy>1253467775@qq.com</cp:lastModifiedBy>
  <cp:revision>204</cp:revision>
  <dcterms:created xsi:type="dcterms:W3CDTF">2023-08-09T12:44:00Z</dcterms:created>
  <dcterms:modified xsi:type="dcterms:W3CDTF">2024-05-24T04:57:21Z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D08EFEFE3EAF4785B8D973C8868709BC_13</vt:lpwstr>
  </property>
  <property fmtid="{D5CDD505-2E9C-101B-9397-08002B2CF9AE}" pid="3" name="KSOProductBuildVer">
    <vt:lpwstr>2052-12.1.0.16729</vt:lpwstr>
  </property>
</Properties>
</file>