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5" r:id="rId1"/>
  </p:sldMasterIdLst>
  <p:notesMasterIdLst>
    <p:notesMasterId r:id="rId23"/>
  </p:notesMasterIdLst>
  <p:handoutMasterIdLst>
    <p:handoutMasterId r:id="rId24"/>
  </p:handoutMasterIdLst>
  <p:sldIdLst>
    <p:sldId id="256" r:id="rId2"/>
    <p:sldId id="667" r:id="rId3"/>
    <p:sldId id="734" r:id="rId4"/>
    <p:sldId id="703" r:id="rId5"/>
    <p:sldId id="675" r:id="rId6"/>
    <p:sldId id="706" r:id="rId7"/>
    <p:sldId id="704" r:id="rId8"/>
    <p:sldId id="710" r:id="rId9"/>
    <p:sldId id="714" r:id="rId10"/>
    <p:sldId id="715" r:id="rId11"/>
    <p:sldId id="712" r:id="rId12"/>
    <p:sldId id="713" r:id="rId13"/>
    <p:sldId id="677" r:id="rId14"/>
    <p:sldId id="660" r:id="rId15"/>
    <p:sldId id="661" r:id="rId16"/>
    <p:sldId id="697" r:id="rId17"/>
    <p:sldId id="729" r:id="rId18"/>
    <p:sldId id="730" r:id="rId19"/>
    <p:sldId id="731" r:id="rId20"/>
    <p:sldId id="258" r:id="rId21"/>
    <p:sldId id="259" r:id="rId22"/>
  </p:sldIdLst>
  <p:sldSz cx="9144000" cy="6858000" type="screen4x3"/>
  <p:notesSz cx="64008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3333CC"/>
    <a:srgbClr val="1E2EA2"/>
    <a:srgbClr val="4D4D4D"/>
    <a:srgbClr val="CC0000"/>
    <a:srgbClr val="969696"/>
    <a:srgbClr val="3399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7" autoAdjust="0"/>
    <p:restoredTop sz="83933" autoAdjust="0"/>
  </p:normalViewPr>
  <p:slideViewPr>
    <p:cSldViewPr>
      <p:cViewPr varScale="1">
        <p:scale>
          <a:sx n="56" d="100"/>
          <a:sy n="56" d="100"/>
        </p:scale>
        <p:origin x="1912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2598" y="-84"/>
      </p:cViewPr>
      <p:guideLst>
        <p:guide orient="horz" pos="2736"/>
        <p:guide pos="20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25850" y="0"/>
            <a:ext cx="27733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50238"/>
            <a:ext cx="27733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25850" y="8250238"/>
            <a:ext cx="27733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6EC4FA-810F-4D55-B69A-E96E6AFC75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143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650875"/>
            <a:ext cx="4343400" cy="325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1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0238"/>
            <a:ext cx="27733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0238"/>
            <a:ext cx="27733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411F49-2A43-4144-9615-AC469FA091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444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05DBC6-CED2-4D20-A614-BCC06C3BCE4F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5611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48801A-006C-4A53-9B0C-DC25891DDC7D}" type="slidenum">
              <a:rPr lang="en-US" altLang="zh-CN"/>
              <a:pPr eaLnBrk="1" hangingPunct="1"/>
              <a:t>19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92102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11F49-2A43-4144-9615-AC469FA0912A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009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C97E52-E6CB-4C42-919D-0BFDDB914D90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700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8AB72B-C635-4DE4-980C-CF73B708245C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Matching,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independent edge set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 vertex is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matched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 (or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saturated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) if it is an endpoint of one of the edges in the matching. Otherwise the vertex is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unmatched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 (or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unsaturated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).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maximal matching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 is a matching 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 of a graph 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 that is not a subset of any other matching. A matching 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 of a graph 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 is maximal if every edge in 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 has a non-empty intersection with at least one edge in 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maximum matching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 (also known as maximum-cardinality matching) is a matching that contains the largest possible number of edges.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perfect matching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is a matching that matches all vertices of the graph.  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7783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EA493F-58BC-4892-BEA8-1D66AEE88798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100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EEE88B-0986-45C9-A7B2-37665AD971C3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不可能：</a:t>
            </a:r>
            <a:r>
              <a:rPr lang="en-US" altLang="zh-CN" dirty="0"/>
              <a:t>V1</a:t>
            </a:r>
            <a:r>
              <a:rPr lang="zh-CN" altLang="en-US" dirty="0"/>
              <a:t>集合元素个数大于它的邻居集合元素个数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835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6D21C7-5784-40FB-923B-7EEBBD98DBE9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903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798EC7-8352-4E4D-9330-8A21FAA9C337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24941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FD62C3-256F-4AC8-9C5C-85DFE4A4B506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4450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66F21C-BB99-47C5-9A89-744658A07989}" type="slidenum">
              <a:rPr lang="en-US" altLang="zh-CN"/>
              <a:pPr eaLnBrk="1" hangingPunct="1"/>
              <a:t>18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708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1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10AB2F2F-A17D-5647-81DE-35B4E78CEE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1" y="6537678"/>
            <a:ext cx="946448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750" b="0" i="0"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fld id="{EF2CBC89-708E-48CD-BCD6-CCB7D6409ED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39" name="Text Box 13">
            <a:extLst>
              <a:ext uri="{FF2B5EF4-FFF2-40B4-BE49-F238E27FC236}">
                <a16:creationId xmlns:a16="http://schemas.microsoft.com/office/drawing/2014/main" id="{53C36D8C-48A4-4568-9F40-45B75DDBC1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9900" y="96838"/>
            <a:ext cx="64770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Times New Roman" pitchFamily="18" charset="0"/>
              </a:rPr>
              <a:t>Department of Computer Science and Technology, Nanjing University</a:t>
            </a:r>
          </a:p>
          <a:p>
            <a:pPr algn="dist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1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17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763B2B0-9A86-CD41-9871-D0C0B60483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1" y="6537678"/>
            <a:ext cx="946448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750" b="0" i="0"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fld id="{EF2CBC89-708E-48CD-BCD6-CCB7D6409ED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25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68D95BD-E864-F64D-B479-45E673F5BD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1" y="6537678"/>
            <a:ext cx="946448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750" b="0" i="0"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fld id="{EF2CBC89-708E-48CD-BCD6-CCB7D6409ED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913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5C952-471B-C94E-BAA8-0D1AEBFC1A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1" y="6537678"/>
            <a:ext cx="946448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750" b="0" i="0"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fld id="{EF2CBC89-708E-48CD-BCD6-CCB7D6409ED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359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ED34A8B-87E2-1E40-AFF4-AF45D59BB8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1" y="6537678"/>
            <a:ext cx="946448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750" b="0" i="0"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fld id="{EF2CBC89-708E-48CD-BCD6-CCB7D6409ED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61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8217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1" y="6537678"/>
            <a:ext cx="946448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750" b="0" i="0"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fld id="{EF2CBC89-708E-48CD-BCD6-CCB7D6409ED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1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712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03" r:id="rId6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250">
          <a:solidFill>
            <a:schemeClr val="tx1"/>
          </a:solidFill>
          <a:latin typeface="+mn-lt"/>
          <a:ea typeface="+mn-ea"/>
          <a:cs typeface="宋体" charset="0"/>
        </a:defRPr>
      </a:lvl1pPr>
      <a:lvl2pPr marL="519113" indent="-260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1950">
          <a:solidFill>
            <a:schemeClr val="tx1"/>
          </a:solidFill>
          <a:latin typeface="+mn-lt"/>
          <a:ea typeface="+mn-ea"/>
        </a:defRPr>
      </a:lvl2pPr>
      <a:lvl3pPr marL="740569" indent="-22026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1725">
          <a:solidFill>
            <a:schemeClr val="tx1"/>
          </a:solidFill>
          <a:latin typeface="+mn-lt"/>
          <a:ea typeface="+mn-ea"/>
        </a:defRPr>
      </a:lvl3pPr>
      <a:lvl4pPr marL="960835" indent="-2190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4pPr>
      <a:lvl5pPr marL="11989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5pPr>
      <a:lvl6pPr marL="15418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6pPr>
      <a:lvl7pPr marL="18847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7pPr>
      <a:lvl8pPr marL="22276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8pPr>
      <a:lvl9pPr marL="25705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295400"/>
            <a:ext cx="6934200" cy="1600200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二部图中的匹配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81400"/>
            <a:ext cx="7086600" cy="2895600"/>
          </a:xfrm>
        </p:spPr>
        <p:txBody>
          <a:bodyPr/>
          <a:lstStyle/>
          <a:p>
            <a:pPr eaLnBrk="1" hangingPunct="1"/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南京大学计算机科学与技术系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zh-CN" sz="3600"/>
              <a:t>Hall</a:t>
            </a:r>
            <a:r>
              <a:rPr lang="zh-CN" altLang="en-US" sz="3600"/>
              <a:t>定理</a:t>
            </a:r>
            <a:r>
              <a:rPr lang="en-US" altLang="zh-CN" sz="3600" b="0"/>
              <a:t> </a:t>
            </a:r>
            <a:endParaRPr lang="zh-CN" altLang="en-US" sz="3600" b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6472238" cy="2438400"/>
          </a:xfrm>
        </p:spPr>
        <p:txBody>
          <a:bodyPr/>
          <a:lstStyle/>
          <a:p>
            <a:pPr marL="36000">
              <a:lnSpc>
                <a:spcPct val="120000"/>
              </a:lnSpc>
              <a:buFontTx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(2)</a:t>
            </a:r>
            <a:r>
              <a:rPr lang="zh-CN" altLang="en-US" sz="2800" b="1" dirty="0">
                <a:solidFill>
                  <a:schemeClr val="tx1"/>
                </a:solidFill>
                <a:ea typeface="宋体" pitchFamily="2" charset="-122"/>
              </a:rPr>
              <a:t>存在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 V</a:t>
            </a:r>
            <a:r>
              <a:rPr lang="en-US" altLang="zh-CN" sz="2800" b="1" baseline="-25000" dirty="0">
                <a:solidFill>
                  <a:schemeClr val="tx1"/>
                </a:solidFill>
                <a:ea typeface="宋体" pitchFamily="2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ea typeface="宋体" pitchFamily="2" charset="-122"/>
              </a:rPr>
              <a:t>的一个真子集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A', |N(A')| =|A'</a:t>
            </a:r>
            <a:r>
              <a:rPr lang="en-US" altLang="zh-CN" sz="2800" b="1" baseline="-250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|. </a:t>
            </a:r>
            <a:r>
              <a:rPr lang="zh-CN" altLang="en-US" sz="2800" b="1" dirty="0">
                <a:solidFill>
                  <a:schemeClr val="tx1"/>
                </a:solidFill>
                <a:ea typeface="宋体" pitchFamily="2" charset="-122"/>
              </a:rPr>
              <a:t>记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B'= N(A'). </a:t>
            </a:r>
          </a:p>
          <a:p>
            <a:pPr marL="36000">
              <a:lnSpc>
                <a:spcPct val="120000"/>
              </a:lnSpc>
              <a:buFontTx/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ea typeface="宋体" pitchFamily="2" charset="-122"/>
              </a:rPr>
              <a:t>据归纳假设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ea typeface="宋体" pitchFamily="2" charset="-122"/>
              </a:rPr>
              <a:t>存在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A'</a:t>
            </a:r>
            <a:r>
              <a:rPr lang="zh-CN" altLang="en-US" sz="2800" b="1" dirty="0">
                <a:solidFill>
                  <a:schemeClr val="tx1"/>
                </a:solidFill>
                <a:ea typeface="宋体" pitchFamily="2" charset="-122"/>
              </a:rPr>
              <a:t>到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B' </a:t>
            </a:r>
            <a:r>
              <a:rPr lang="zh-CN" altLang="en-US" sz="2800" b="1" dirty="0">
                <a:solidFill>
                  <a:schemeClr val="tx1"/>
                </a:solidFill>
                <a:ea typeface="宋体" pitchFamily="2" charset="-122"/>
              </a:rPr>
              <a:t>的完备匹配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.</a:t>
            </a:r>
          </a:p>
          <a:p>
            <a:pPr marL="36000">
              <a:lnSpc>
                <a:spcPct val="120000"/>
              </a:lnSpc>
              <a:buFontTx/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ea typeface="宋体" pitchFamily="2" charset="-122"/>
              </a:rPr>
              <a:t>二部图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H=G-A‘-B‘</a:t>
            </a:r>
            <a:r>
              <a:rPr lang="zh-CN" altLang="en-US" sz="2800" b="1" dirty="0">
                <a:solidFill>
                  <a:schemeClr val="tx1"/>
                </a:solidFill>
                <a:ea typeface="宋体" pitchFamily="2" charset="-122"/>
              </a:rPr>
              <a:t> 满足归纳假设条件？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.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    </a:t>
            </a:r>
          </a:p>
        </p:txBody>
      </p:sp>
      <p:grpSp>
        <p:nvGrpSpPr>
          <p:cNvPr id="11268" name="组合 21"/>
          <p:cNvGrpSpPr>
            <a:grpSpLocks/>
          </p:cNvGrpSpPr>
          <p:nvPr/>
        </p:nvGrpSpPr>
        <p:grpSpPr bwMode="auto">
          <a:xfrm>
            <a:off x="6324600" y="1524000"/>
            <a:ext cx="2601913" cy="2438400"/>
            <a:chOff x="5943600" y="2667000"/>
            <a:chExt cx="2819400" cy="2438400"/>
          </a:xfrm>
        </p:grpSpPr>
        <p:grpSp>
          <p:nvGrpSpPr>
            <p:cNvPr id="11270" name="组合 3"/>
            <p:cNvGrpSpPr>
              <a:grpSpLocks/>
            </p:cNvGrpSpPr>
            <p:nvPr/>
          </p:nvGrpSpPr>
          <p:grpSpPr bwMode="auto">
            <a:xfrm>
              <a:off x="5943600" y="2667000"/>
              <a:ext cx="2819400" cy="2438400"/>
              <a:chOff x="5867400" y="3429000"/>
              <a:chExt cx="2819400" cy="2438400"/>
            </a:xfrm>
          </p:grpSpPr>
          <p:cxnSp>
            <p:nvCxnSpPr>
              <p:cNvPr id="5" name="直接连接符 4"/>
              <p:cNvCxnSpPr/>
              <p:nvPr/>
            </p:nvCxnSpPr>
            <p:spPr bwMode="auto">
              <a:xfrm>
                <a:off x="6445385" y="5867400"/>
                <a:ext cx="1448404" cy="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 bwMode="auto">
              <a:xfrm>
                <a:off x="6476349" y="5530850"/>
                <a:ext cx="1448404" cy="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 bwMode="auto">
              <a:xfrm flipV="1">
                <a:off x="6476349" y="4175125"/>
                <a:ext cx="1372716" cy="64135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6476349" y="4159250"/>
                <a:ext cx="1372716" cy="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 bwMode="auto">
              <a:xfrm>
                <a:off x="6476349" y="4175125"/>
                <a:ext cx="1448404" cy="68580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圆角矩形标注 10"/>
              <p:cNvSpPr/>
              <p:nvPr/>
            </p:nvSpPr>
            <p:spPr bwMode="auto">
              <a:xfrm>
                <a:off x="6115108" y="3505200"/>
                <a:ext cx="607229" cy="474663"/>
              </a:xfrm>
              <a:prstGeom prst="wedgeRoundRectCallout">
                <a:avLst>
                  <a:gd name="adj1" fmla="val -19042"/>
                  <a:gd name="adj2" fmla="val 41605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dirty="0">
                    <a:ln w="18415" cmpd="sng">
                      <a:noFill/>
                      <a:prstDash val="solid"/>
                    </a:ln>
                    <a:solidFill>
                      <a:schemeClr val="tx1"/>
                    </a:solidFill>
                    <a:ea typeface="仿宋" pitchFamily="49" charset="-122"/>
                  </a:rPr>
                  <a:t>A'</a:t>
                </a:r>
                <a:endParaRPr lang="zh-CN" altLang="en-US" sz="2400" b="1" dirty="0">
                  <a:ln w="18415" cmpd="sng">
                    <a:noFill/>
                    <a:prstDash val="solid"/>
                  </a:ln>
                  <a:solidFill>
                    <a:schemeClr val="tx1"/>
                  </a:solidFill>
                  <a:ea typeface="仿宋" pitchFamily="49" charset="-122"/>
                </a:endParaRPr>
              </a:p>
            </p:txBody>
          </p:sp>
          <p:sp>
            <p:nvSpPr>
              <p:cNvPr id="12" name="圆角矩形标注 11"/>
              <p:cNvSpPr/>
              <p:nvPr/>
            </p:nvSpPr>
            <p:spPr bwMode="auto">
              <a:xfrm>
                <a:off x="7849065" y="3505200"/>
                <a:ext cx="605509" cy="474663"/>
              </a:xfrm>
              <a:prstGeom prst="wedgeRoundRectCallout">
                <a:avLst>
                  <a:gd name="adj1" fmla="val -19042"/>
                  <a:gd name="adj2" fmla="val 41605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dirty="0">
                    <a:ln w="18415" cmpd="sng">
                      <a:noFill/>
                      <a:prstDash val="solid"/>
                    </a:ln>
                    <a:solidFill>
                      <a:schemeClr val="tx1"/>
                    </a:solidFill>
                    <a:ea typeface="仿宋" pitchFamily="49" charset="-122"/>
                  </a:rPr>
                  <a:t>B'</a:t>
                </a:r>
                <a:endParaRPr lang="zh-CN" altLang="en-US" sz="2400" b="1" dirty="0">
                  <a:ln w="18415" cmpd="sng">
                    <a:noFill/>
                    <a:prstDash val="solid"/>
                  </a:ln>
                  <a:solidFill>
                    <a:schemeClr val="tx1"/>
                  </a:solidFill>
                  <a:ea typeface="仿宋" pitchFamily="49" charset="-122"/>
                </a:endParaRPr>
              </a:p>
            </p:txBody>
          </p:sp>
          <p:sp>
            <p:nvSpPr>
              <p:cNvPr id="11279" name="Oval 3"/>
              <p:cNvSpPr>
                <a:spLocks noChangeArrowheads="1"/>
              </p:cNvSpPr>
              <p:nvPr/>
            </p:nvSpPr>
            <p:spPr bwMode="auto">
              <a:xfrm>
                <a:off x="5867400" y="3429000"/>
                <a:ext cx="1219200" cy="18288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1280" name="Oval 3"/>
              <p:cNvSpPr>
                <a:spLocks noChangeArrowheads="1"/>
              </p:cNvSpPr>
              <p:nvPr/>
            </p:nvSpPr>
            <p:spPr bwMode="auto">
              <a:xfrm>
                <a:off x="7467600" y="3429000"/>
                <a:ext cx="1219200" cy="1905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cxnSp>
            <p:nvCxnSpPr>
              <p:cNvPr id="24" name="直接连接符 23"/>
              <p:cNvCxnSpPr/>
              <p:nvPr/>
            </p:nvCxnSpPr>
            <p:spPr bwMode="auto">
              <a:xfrm flipV="1">
                <a:off x="6445385" y="5562600"/>
                <a:ext cx="1486248" cy="30480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接连接符 18"/>
            <p:cNvCxnSpPr/>
            <p:nvPr/>
          </p:nvCxnSpPr>
          <p:spPr>
            <a:xfrm flipH="1">
              <a:off x="6552549" y="3429000"/>
              <a:ext cx="1360675" cy="1295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1027"/>
          <p:cNvSpPr txBox="1">
            <a:spLocks noChangeArrowheads="1"/>
          </p:cNvSpPr>
          <p:nvPr/>
        </p:nvSpPr>
        <p:spPr bwMode="auto">
          <a:xfrm>
            <a:off x="228600" y="3564619"/>
            <a:ext cx="8610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b="1" kern="0" dirty="0">
                <a:latin typeface="+mn-lt"/>
              </a:rPr>
              <a:t>反证</a:t>
            </a:r>
            <a:r>
              <a:rPr lang="en-US" altLang="zh-CN" sz="2800" b="1" kern="0" dirty="0">
                <a:latin typeface="+mn-lt"/>
              </a:rPr>
              <a:t>: </a:t>
            </a:r>
            <a:r>
              <a:rPr lang="zh-CN" altLang="en-US" sz="2800" b="1" kern="0" dirty="0">
                <a:latin typeface="+mn-lt"/>
              </a:rPr>
              <a:t>存在</a:t>
            </a:r>
            <a:r>
              <a:rPr lang="en-US" altLang="zh-CN" sz="2800" b="1" kern="0" dirty="0">
                <a:latin typeface="+mn-lt"/>
              </a:rPr>
              <a:t>C</a:t>
            </a:r>
            <a:r>
              <a:rPr lang="en-US" altLang="zh-CN" sz="2800" b="1" kern="0" dirty="0">
                <a:latin typeface="+mn-lt"/>
                <a:sym typeface="Symbol" pitchFamily="18" charset="2"/>
              </a:rPr>
              <a:t> V</a:t>
            </a:r>
            <a:r>
              <a:rPr lang="en-US" altLang="zh-CN" sz="2800" b="1" kern="0" baseline="-25000" dirty="0">
                <a:latin typeface="+mn-lt"/>
                <a:sym typeface="Symbol" pitchFamily="18" charset="2"/>
              </a:rPr>
              <a:t>1</a:t>
            </a:r>
            <a:r>
              <a:rPr lang="en-US" altLang="zh-CN" sz="2800" b="1" kern="0" dirty="0">
                <a:latin typeface="+mn-lt"/>
              </a:rPr>
              <a:t>-A'. |N</a:t>
            </a:r>
            <a:r>
              <a:rPr lang="en-US" altLang="zh-CN" sz="2800" b="1" kern="0" baseline="-25000" dirty="0">
                <a:latin typeface="+mn-lt"/>
              </a:rPr>
              <a:t>H</a:t>
            </a:r>
            <a:r>
              <a:rPr lang="en-US" altLang="zh-CN" sz="2800" b="1" kern="0" dirty="0">
                <a:latin typeface="+mn-lt"/>
              </a:rPr>
              <a:t>(C)|&lt;|C|.</a:t>
            </a:r>
          </a:p>
          <a:p>
            <a:pPr marL="360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b="1" kern="0" dirty="0">
                <a:latin typeface="+mn-lt"/>
              </a:rPr>
              <a:t>   |N</a:t>
            </a:r>
            <a:r>
              <a:rPr lang="en-US" altLang="zh-CN" sz="2800" b="1" kern="0" baseline="-25000" dirty="0">
                <a:latin typeface="+mn-lt"/>
              </a:rPr>
              <a:t>G</a:t>
            </a:r>
            <a:r>
              <a:rPr lang="en-US" altLang="zh-CN" sz="2800" b="1" kern="0" dirty="0">
                <a:latin typeface="+mn-lt"/>
              </a:rPr>
              <a:t>(C</a:t>
            </a:r>
            <a:r>
              <a:rPr lang="en-US" altLang="zh-CN" sz="2800" b="1" kern="0" dirty="0">
                <a:latin typeface="+mn-lt"/>
                <a:sym typeface="Symbol"/>
              </a:rPr>
              <a:t>A'</a:t>
            </a:r>
            <a:r>
              <a:rPr lang="en-US" altLang="zh-CN" sz="2800" b="1" kern="0" dirty="0">
                <a:latin typeface="+mn-lt"/>
              </a:rPr>
              <a:t>)|</a:t>
            </a:r>
            <a:r>
              <a:rPr lang="en-US" altLang="zh-CN" sz="2800" b="1" kern="0" dirty="0">
                <a:latin typeface="+mn-lt"/>
                <a:sym typeface="Symbol"/>
              </a:rPr>
              <a:t></a:t>
            </a:r>
            <a:r>
              <a:rPr lang="en-US" altLang="zh-CN" sz="2800" b="1" kern="0" dirty="0">
                <a:latin typeface="+mn-lt"/>
              </a:rPr>
              <a:t> |N</a:t>
            </a:r>
            <a:r>
              <a:rPr lang="en-US" altLang="zh-CN" sz="2800" b="1" kern="0" baseline="-25000" dirty="0">
                <a:latin typeface="+mn-lt"/>
              </a:rPr>
              <a:t>H</a:t>
            </a:r>
            <a:r>
              <a:rPr lang="en-US" altLang="zh-CN" sz="2800" b="1" kern="0" dirty="0">
                <a:latin typeface="+mn-lt"/>
              </a:rPr>
              <a:t>(C)|+|B'|&lt;|C|+|B'|=|C|+|A'|= |C</a:t>
            </a:r>
            <a:r>
              <a:rPr lang="en-US" altLang="zh-CN" sz="2800" b="1" kern="0" dirty="0">
                <a:latin typeface="+mn-lt"/>
                <a:sym typeface="Symbol"/>
              </a:rPr>
              <a:t>A'</a:t>
            </a:r>
            <a:r>
              <a:rPr lang="en-US" altLang="zh-CN" sz="2800" b="1" kern="0" dirty="0">
                <a:latin typeface="+mn-lt"/>
              </a:rPr>
              <a:t>|. </a:t>
            </a:r>
            <a:r>
              <a:rPr lang="zh-CN" altLang="en-US" sz="2800" b="1" kern="0" dirty="0">
                <a:solidFill>
                  <a:srgbClr val="FF0000"/>
                </a:solidFill>
                <a:latin typeface="+mn-lt"/>
              </a:rPr>
              <a:t>矛盾</a:t>
            </a:r>
            <a:r>
              <a:rPr lang="en-US" altLang="zh-CN" sz="2800" b="1" kern="0" dirty="0">
                <a:latin typeface="+mn-lt"/>
              </a:rPr>
              <a:t>. </a:t>
            </a:r>
          </a:p>
          <a:p>
            <a:pPr marL="360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b="1" kern="0" dirty="0">
                <a:latin typeface="+mn-lt"/>
              </a:rPr>
              <a:t>据归纳假设</a:t>
            </a:r>
            <a:r>
              <a:rPr lang="en-US" altLang="zh-CN" sz="2800" b="1" kern="0" dirty="0">
                <a:latin typeface="+mn-lt"/>
              </a:rPr>
              <a:t>,</a:t>
            </a:r>
            <a:r>
              <a:rPr lang="zh-CN" altLang="en-US" sz="2800" b="1" kern="0" dirty="0">
                <a:latin typeface="+mn-lt"/>
              </a:rPr>
              <a:t>存在</a:t>
            </a:r>
            <a:r>
              <a:rPr lang="en-US" altLang="zh-CN" sz="2800" b="1" kern="0" dirty="0">
                <a:latin typeface="+mn-lt"/>
                <a:sym typeface="Symbol" pitchFamily="18" charset="2"/>
              </a:rPr>
              <a:t>V</a:t>
            </a:r>
            <a:r>
              <a:rPr lang="en-US" altLang="zh-CN" sz="2800" b="1" kern="0" baseline="-25000" dirty="0">
                <a:latin typeface="+mn-lt"/>
                <a:sym typeface="Symbol" pitchFamily="18" charset="2"/>
              </a:rPr>
              <a:t>1</a:t>
            </a:r>
            <a:r>
              <a:rPr lang="en-US" altLang="zh-CN" sz="2800" b="1" kern="0" dirty="0">
                <a:latin typeface="+mn-lt"/>
              </a:rPr>
              <a:t>-A'</a:t>
            </a:r>
            <a:r>
              <a:rPr lang="zh-CN" altLang="en-US" sz="2800" b="1" kern="0" dirty="0">
                <a:latin typeface="+mn-lt"/>
              </a:rPr>
              <a:t>到</a:t>
            </a:r>
            <a:r>
              <a:rPr lang="en-US" altLang="zh-CN" sz="2800" b="1" kern="0" dirty="0">
                <a:latin typeface="+mn-lt"/>
                <a:sym typeface="Symbol" pitchFamily="18" charset="2"/>
              </a:rPr>
              <a:t>V</a:t>
            </a:r>
            <a:r>
              <a:rPr lang="en-US" altLang="zh-CN" sz="2800" b="1" kern="0" baseline="-25000" dirty="0">
                <a:latin typeface="+mn-lt"/>
                <a:sym typeface="Symbol" pitchFamily="18" charset="2"/>
              </a:rPr>
              <a:t>2</a:t>
            </a:r>
            <a:r>
              <a:rPr lang="en-US" altLang="zh-CN" sz="2800" b="1" kern="0" dirty="0">
                <a:latin typeface="+mn-lt"/>
              </a:rPr>
              <a:t>-B'</a:t>
            </a:r>
            <a:r>
              <a:rPr lang="zh-CN" altLang="en-US" sz="2800" b="1" kern="0" dirty="0">
                <a:latin typeface="+mn-lt"/>
              </a:rPr>
              <a:t>的完备匹配</a:t>
            </a:r>
            <a:r>
              <a:rPr lang="en-US" altLang="zh-CN" sz="2800" b="1" kern="0" dirty="0">
                <a:latin typeface="+mn-lt"/>
              </a:rPr>
              <a:t>.</a:t>
            </a:r>
          </a:p>
          <a:p>
            <a:pPr marL="360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b="1" kern="0" dirty="0">
                <a:latin typeface="+mn-lt"/>
              </a:rPr>
              <a:t>合并上述两个匹配得到一个</a:t>
            </a:r>
            <a:r>
              <a:rPr lang="en-US" altLang="zh-CN" sz="2800" b="1" kern="0" dirty="0">
                <a:latin typeface="+mn-lt"/>
                <a:sym typeface="Symbol" pitchFamily="18" charset="2"/>
              </a:rPr>
              <a:t>V</a:t>
            </a:r>
            <a:r>
              <a:rPr lang="en-US" altLang="zh-CN" sz="2800" b="1" kern="0" baseline="-25000" dirty="0">
                <a:latin typeface="+mn-lt"/>
                <a:sym typeface="Symbol" pitchFamily="18" charset="2"/>
              </a:rPr>
              <a:t>1</a:t>
            </a:r>
            <a:r>
              <a:rPr lang="zh-CN" altLang="en-US" sz="2800" b="1" kern="0" dirty="0">
                <a:latin typeface="+mn-lt"/>
              </a:rPr>
              <a:t>到</a:t>
            </a:r>
            <a:r>
              <a:rPr lang="en-US" altLang="zh-CN" sz="2800" b="1" kern="0" dirty="0">
                <a:latin typeface="+mn-lt"/>
                <a:sym typeface="Symbol" pitchFamily="18" charset="2"/>
              </a:rPr>
              <a:t>V</a:t>
            </a:r>
            <a:r>
              <a:rPr lang="en-US" altLang="zh-CN" sz="2800" b="1" kern="0" baseline="-25000" dirty="0">
                <a:latin typeface="+mn-lt"/>
                <a:sym typeface="Symbol" pitchFamily="18" charset="2"/>
              </a:rPr>
              <a:t>2</a:t>
            </a:r>
            <a:r>
              <a:rPr lang="zh-CN" altLang="en-US" sz="2800" b="1" kern="0" dirty="0">
                <a:latin typeface="+mn-lt"/>
              </a:rPr>
              <a:t>的完备匹配</a:t>
            </a:r>
            <a:r>
              <a:rPr lang="en-US" altLang="zh-CN" sz="2800" b="1" kern="0" dirty="0">
                <a:latin typeface="+mn-lt"/>
              </a:rPr>
              <a:t>. </a:t>
            </a:r>
            <a:r>
              <a:rPr lang="zh-CN" altLang="en-US" sz="2800" b="1" kern="0" dirty="0">
                <a:solidFill>
                  <a:srgbClr val="FF0000"/>
                </a:solidFill>
                <a:latin typeface="+mn-lt"/>
              </a:rPr>
              <a:t>得证</a:t>
            </a:r>
            <a:endParaRPr lang="en-US" altLang="zh-CN" sz="2800" b="1" kern="0" dirty="0">
              <a:solidFill>
                <a:srgbClr val="FF0000"/>
              </a:solidFill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b="1" kern="0" dirty="0">
                <a:latin typeface="+mn-lt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zh-CN" sz="3600"/>
              <a:t>Hall</a:t>
            </a:r>
            <a:r>
              <a:rPr lang="zh-CN" altLang="en-US" sz="3600"/>
              <a:t>定理的推论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50938"/>
            <a:ext cx="8915400" cy="52498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设二部图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是一个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k-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正则的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(k 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 1), 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有完美匹配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证明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. 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不妨设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G= &lt; A, B, E&gt;,k |A| =k |B| , 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|A| =|B|.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    下证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有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到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的完备匹配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.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对任一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S 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N(S)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之间总共有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k|S| 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条边，而与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N(S)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相关的边总共有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k|N(S)| 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条边。</a:t>
            </a:r>
            <a:endParaRPr lang="en-US" altLang="zh-CN" sz="2800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  <a:buFontTx/>
              <a:buNone/>
            </a:pPr>
            <a:r>
              <a:rPr lang="zh-CN" altLang="en-US" sz="2800">
                <a:solidFill>
                  <a:schemeClr val="tx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∴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 k|S| 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 k|N(S)| 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zh-CN" altLang="en-US" sz="2800">
                <a:solidFill>
                  <a:schemeClr val="tx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∴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 |N(S)| 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 |S|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    根据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Hall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定理，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有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到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的完备匹配，因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 |A| = |B|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，该匹配是完美匹配。</a:t>
            </a:r>
            <a:endParaRPr lang="en-US" altLang="zh-CN" sz="28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600"/>
              <a:t>完备匹配的一个充分条件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zh-CN" altLang="en-US" sz="2600" b="1" dirty="0">
                <a:solidFill>
                  <a:schemeClr val="tx1"/>
                </a:solidFill>
                <a:ea typeface="宋体" panose="02010600030101010101" pitchFamily="2" charset="-122"/>
              </a:rPr>
              <a:t>二部图</a:t>
            </a:r>
            <a:r>
              <a:rPr lang="en-US" altLang="zh-CN" sz="2600" b="1" dirty="0">
                <a:solidFill>
                  <a:schemeClr val="tx1"/>
                </a:solidFill>
                <a:ea typeface="宋体" panose="02010600030101010101" pitchFamily="2" charset="-122"/>
              </a:rPr>
              <a:t>G=(V</a:t>
            </a:r>
            <a:r>
              <a:rPr lang="en-US" altLang="zh-CN" sz="21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600" b="1" dirty="0">
                <a:solidFill>
                  <a:schemeClr val="tx1"/>
                </a:solidFill>
                <a:ea typeface="宋体" panose="02010600030101010101" pitchFamily="2" charset="-122"/>
              </a:rPr>
              <a:t>,V</a:t>
            </a:r>
            <a:r>
              <a:rPr lang="en-US" altLang="zh-CN" sz="21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600" b="1" dirty="0">
                <a:solidFill>
                  <a:schemeClr val="tx1"/>
                </a:solidFill>
                <a:ea typeface="宋体" panose="02010600030101010101" pitchFamily="2" charset="-122"/>
              </a:rPr>
              <a:t>, E), </a:t>
            </a:r>
            <a:r>
              <a:rPr lang="zh-CN" altLang="en-US" sz="2600" b="1" dirty="0">
                <a:solidFill>
                  <a:schemeClr val="tx1"/>
                </a:solidFill>
                <a:ea typeface="宋体" panose="02010600030101010101" pitchFamily="2" charset="-122"/>
              </a:rPr>
              <a:t>若</a:t>
            </a:r>
            <a:r>
              <a:rPr lang="en-US" altLang="zh-CN" sz="2600" b="1" dirty="0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1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600" b="1" dirty="0">
                <a:solidFill>
                  <a:schemeClr val="tx1"/>
                </a:solidFill>
                <a:ea typeface="宋体" panose="02010600030101010101" pitchFamily="2" charset="-122"/>
              </a:rPr>
              <a:t>中每个顶点至少关联</a:t>
            </a:r>
            <a:r>
              <a:rPr lang="en-US" altLang="zh-CN" sz="2600" b="1" i="1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zh-CN" altLang="en-US" sz="2600" b="1" dirty="0">
                <a:solidFill>
                  <a:schemeClr val="tx1"/>
                </a:solidFill>
                <a:ea typeface="宋体" panose="02010600030101010101" pitchFamily="2" charset="-122"/>
              </a:rPr>
              <a:t>条边，而若</a:t>
            </a:r>
            <a:r>
              <a:rPr lang="en-US" altLang="zh-CN" sz="2600" b="1" dirty="0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1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600" b="1" dirty="0">
                <a:solidFill>
                  <a:schemeClr val="tx1"/>
                </a:solidFill>
                <a:ea typeface="宋体" panose="02010600030101010101" pitchFamily="2" charset="-122"/>
              </a:rPr>
              <a:t>中每个顶点至多关联</a:t>
            </a:r>
            <a:r>
              <a:rPr lang="en-US" altLang="zh-CN" sz="2600" b="1" i="1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zh-CN" altLang="en-US" sz="2600" b="1" dirty="0">
                <a:solidFill>
                  <a:schemeClr val="tx1"/>
                </a:solidFill>
                <a:ea typeface="宋体" panose="02010600030101010101" pitchFamily="2" charset="-122"/>
              </a:rPr>
              <a:t>条边，则</a:t>
            </a:r>
            <a:r>
              <a:rPr lang="en-US" altLang="zh-CN" sz="2600" b="1" dirty="0">
                <a:solidFill>
                  <a:schemeClr val="tx1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600" b="1" dirty="0">
                <a:solidFill>
                  <a:schemeClr val="tx1"/>
                </a:solidFill>
                <a:ea typeface="宋体" panose="02010600030101010101" pitchFamily="2" charset="-122"/>
              </a:rPr>
              <a:t>中存在</a:t>
            </a:r>
            <a:r>
              <a:rPr lang="en-US" altLang="zh-CN" sz="2600" b="1" dirty="0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1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600" b="1" dirty="0">
                <a:solidFill>
                  <a:schemeClr val="tx1"/>
                </a:solidFill>
                <a:ea typeface="宋体" panose="02010600030101010101" pitchFamily="2" charset="-122"/>
              </a:rPr>
              <a:t>到</a:t>
            </a:r>
            <a:r>
              <a:rPr lang="en-US" altLang="zh-CN" sz="2600" b="1" dirty="0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1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600" b="1" dirty="0">
                <a:solidFill>
                  <a:schemeClr val="tx1"/>
                </a:solidFill>
                <a:ea typeface="宋体" panose="02010600030101010101" pitchFamily="2" charset="-122"/>
              </a:rPr>
              <a:t>的完备匹配。</a:t>
            </a:r>
          </a:p>
          <a:p>
            <a:pPr marL="342900" lvl="1" indent="-342900"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600" b="1" dirty="0">
                <a:solidFill>
                  <a:schemeClr val="tx1"/>
                </a:solidFill>
                <a:ea typeface="宋体" panose="02010600030101010101" pitchFamily="2" charset="-122"/>
              </a:rPr>
              <a:t>证明</a:t>
            </a:r>
            <a:endParaRPr lang="en-US" altLang="zh-CN" sz="26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2" indent="-342900"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200" b="1" dirty="0">
                <a:solidFill>
                  <a:schemeClr val="tx1"/>
                </a:solidFill>
                <a:ea typeface="宋体" panose="02010600030101010101" pitchFamily="2" charset="-122"/>
              </a:rPr>
              <a:t>类似于上述推论，</a:t>
            </a:r>
            <a:r>
              <a:rPr lang="en-US" altLang="zh-CN" sz="2200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b="1" dirty="0" err="1">
                <a:solidFill>
                  <a:schemeClr val="tx1"/>
                </a:solidFill>
                <a:ea typeface="宋体" panose="02010600030101010101" pitchFamily="2" charset="-122"/>
              </a:rPr>
              <a:t>t|S</a:t>
            </a:r>
            <a:r>
              <a:rPr lang="en-US" altLang="zh-CN" sz="2200" b="1" dirty="0">
                <a:solidFill>
                  <a:schemeClr val="tx1"/>
                </a:solidFill>
                <a:ea typeface="宋体" panose="02010600030101010101" pitchFamily="2" charset="-122"/>
              </a:rPr>
              <a:t>| </a:t>
            </a:r>
            <a:r>
              <a:rPr lang="en-US" altLang="zh-CN" sz="2200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 …  t</a:t>
            </a:r>
            <a:r>
              <a:rPr lang="en-US" altLang="zh-CN" sz="2200" b="1" dirty="0">
                <a:solidFill>
                  <a:schemeClr val="tx1"/>
                </a:solidFill>
                <a:ea typeface="宋体" panose="02010600030101010101" pitchFamily="2" charset="-122"/>
              </a:rPr>
              <a:t> |N(S)| </a:t>
            </a:r>
            <a:r>
              <a:rPr lang="zh-CN" altLang="en-US" sz="2200" b="1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04800"/>
            <a:ext cx="7924800" cy="990600"/>
          </a:xfrm>
        </p:spPr>
        <p:txBody>
          <a:bodyPr/>
          <a:lstStyle/>
          <a:p>
            <a:pPr algn="ctr" eaLnBrk="1" hangingPunct="1"/>
            <a:r>
              <a:rPr lang="zh-CN" altLang="en-US" sz="3600"/>
              <a:t>交错路径与可增广交错路径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85163" cy="30480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定义：设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中一个匹配。若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中路径</a:t>
            </a:r>
            <a:r>
              <a:rPr lang="en-US" altLang="zh-CN" sz="2800" b="1" i="1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中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800" b="1" baseline="-30000">
                <a:solidFill>
                  <a:schemeClr val="tx1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-M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中的边交替出现，则称</a:t>
            </a:r>
            <a:r>
              <a:rPr lang="en-US" altLang="zh-CN" sz="2800" b="1" i="1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M-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交错路径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也可以是回路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；若</a:t>
            </a:r>
            <a:r>
              <a:rPr lang="en-US" altLang="zh-CN" sz="2800" b="1" i="1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的起点与终点都是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M-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非饱和点（没有被匹配的顶点），则称</a:t>
            </a:r>
            <a:r>
              <a:rPr lang="en-US" altLang="zh-CN" sz="2800" b="1" i="1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可增广交错路径（增广路径）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4340" name="Oval 5"/>
          <p:cNvSpPr>
            <a:spLocks noChangeArrowheads="1"/>
          </p:cNvSpPr>
          <p:nvPr/>
        </p:nvSpPr>
        <p:spPr bwMode="auto">
          <a:xfrm>
            <a:off x="2387600" y="5535613"/>
            <a:ext cx="115888" cy="11588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1" name="Oval 6"/>
          <p:cNvSpPr>
            <a:spLocks noChangeArrowheads="1"/>
          </p:cNvSpPr>
          <p:nvPr/>
        </p:nvSpPr>
        <p:spPr bwMode="auto">
          <a:xfrm>
            <a:off x="3019425" y="5462588"/>
            <a:ext cx="115888" cy="11588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2" name="Oval 7"/>
          <p:cNvSpPr>
            <a:spLocks noChangeArrowheads="1"/>
          </p:cNvSpPr>
          <p:nvPr/>
        </p:nvSpPr>
        <p:spPr bwMode="auto">
          <a:xfrm>
            <a:off x="3589338" y="5561013"/>
            <a:ext cx="115887" cy="1143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3" name="Oval 8"/>
          <p:cNvSpPr>
            <a:spLocks noChangeArrowheads="1"/>
          </p:cNvSpPr>
          <p:nvPr/>
        </p:nvSpPr>
        <p:spPr bwMode="auto">
          <a:xfrm>
            <a:off x="4195763" y="5462588"/>
            <a:ext cx="115887" cy="11588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4" name="Oval 9"/>
          <p:cNvSpPr>
            <a:spLocks noChangeArrowheads="1"/>
          </p:cNvSpPr>
          <p:nvPr/>
        </p:nvSpPr>
        <p:spPr bwMode="auto">
          <a:xfrm>
            <a:off x="5148263" y="5530850"/>
            <a:ext cx="117475" cy="115888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5" name="Oval 10"/>
          <p:cNvSpPr>
            <a:spLocks noChangeArrowheads="1"/>
          </p:cNvSpPr>
          <p:nvPr/>
        </p:nvSpPr>
        <p:spPr bwMode="auto">
          <a:xfrm>
            <a:off x="5730875" y="5640388"/>
            <a:ext cx="115888" cy="11588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6" name="Oval 11"/>
          <p:cNvSpPr>
            <a:spLocks noChangeArrowheads="1"/>
          </p:cNvSpPr>
          <p:nvPr/>
        </p:nvSpPr>
        <p:spPr bwMode="auto">
          <a:xfrm>
            <a:off x="6350000" y="5518150"/>
            <a:ext cx="115888" cy="115888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7" name="Line 12"/>
          <p:cNvSpPr>
            <a:spLocks noChangeShapeType="1"/>
          </p:cNvSpPr>
          <p:nvPr/>
        </p:nvSpPr>
        <p:spPr bwMode="auto">
          <a:xfrm flipV="1">
            <a:off x="2486025" y="5524500"/>
            <a:ext cx="546100" cy="7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13"/>
          <p:cNvSpPr>
            <a:spLocks noChangeShapeType="1"/>
          </p:cNvSpPr>
          <p:nvPr/>
        </p:nvSpPr>
        <p:spPr bwMode="auto">
          <a:xfrm>
            <a:off x="3143250" y="5535613"/>
            <a:ext cx="469900" cy="73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4"/>
          <p:cNvSpPr>
            <a:spLocks noChangeShapeType="1"/>
          </p:cNvSpPr>
          <p:nvPr/>
        </p:nvSpPr>
        <p:spPr bwMode="auto">
          <a:xfrm flipV="1">
            <a:off x="4319588" y="5441950"/>
            <a:ext cx="481012" cy="571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Line 15"/>
          <p:cNvSpPr>
            <a:spLocks noChangeShapeType="1"/>
          </p:cNvSpPr>
          <p:nvPr/>
        </p:nvSpPr>
        <p:spPr bwMode="auto">
          <a:xfrm>
            <a:off x="4824413" y="5446713"/>
            <a:ext cx="323850" cy="117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Line 16"/>
          <p:cNvSpPr>
            <a:spLocks noChangeShapeType="1"/>
          </p:cNvSpPr>
          <p:nvPr/>
        </p:nvSpPr>
        <p:spPr bwMode="auto">
          <a:xfrm>
            <a:off x="5259388" y="5592763"/>
            <a:ext cx="495300" cy="968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17"/>
          <p:cNvSpPr>
            <a:spLocks noChangeShapeType="1"/>
          </p:cNvSpPr>
          <p:nvPr/>
        </p:nvSpPr>
        <p:spPr bwMode="auto">
          <a:xfrm flipV="1">
            <a:off x="5842000" y="5592763"/>
            <a:ext cx="531813" cy="109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8"/>
          <p:cNvSpPr>
            <a:spLocks noChangeShapeType="1"/>
          </p:cNvSpPr>
          <p:nvPr/>
        </p:nvSpPr>
        <p:spPr bwMode="auto">
          <a:xfrm flipV="1">
            <a:off x="3700463" y="5535613"/>
            <a:ext cx="508000" cy="8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Oval 20"/>
          <p:cNvSpPr>
            <a:spLocks noChangeArrowheads="1"/>
          </p:cNvSpPr>
          <p:nvPr/>
        </p:nvSpPr>
        <p:spPr bwMode="auto">
          <a:xfrm>
            <a:off x="2392363" y="4762500"/>
            <a:ext cx="115887" cy="115888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5" name="Oval 21"/>
          <p:cNvSpPr>
            <a:spLocks noChangeArrowheads="1"/>
          </p:cNvSpPr>
          <p:nvPr/>
        </p:nvSpPr>
        <p:spPr bwMode="auto">
          <a:xfrm>
            <a:off x="3022600" y="4689475"/>
            <a:ext cx="117475" cy="115888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6" name="Oval 22"/>
          <p:cNvSpPr>
            <a:spLocks noChangeArrowheads="1"/>
          </p:cNvSpPr>
          <p:nvPr/>
        </p:nvSpPr>
        <p:spPr bwMode="auto">
          <a:xfrm>
            <a:off x="3592513" y="4787900"/>
            <a:ext cx="117475" cy="1143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7" name="Oval 23"/>
          <p:cNvSpPr>
            <a:spLocks noChangeArrowheads="1"/>
          </p:cNvSpPr>
          <p:nvPr/>
        </p:nvSpPr>
        <p:spPr bwMode="auto">
          <a:xfrm>
            <a:off x="4200525" y="4689475"/>
            <a:ext cx="115888" cy="115888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8" name="Oval 24"/>
          <p:cNvSpPr>
            <a:spLocks noChangeArrowheads="1"/>
          </p:cNvSpPr>
          <p:nvPr/>
        </p:nvSpPr>
        <p:spPr bwMode="auto">
          <a:xfrm>
            <a:off x="5135563" y="4757738"/>
            <a:ext cx="115887" cy="11588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9" name="Oval 25"/>
          <p:cNvSpPr>
            <a:spLocks noChangeArrowheads="1"/>
          </p:cNvSpPr>
          <p:nvPr/>
        </p:nvSpPr>
        <p:spPr bwMode="auto">
          <a:xfrm>
            <a:off x="5718175" y="4867275"/>
            <a:ext cx="115888" cy="115888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0" name="Oval 26"/>
          <p:cNvSpPr>
            <a:spLocks noChangeArrowheads="1"/>
          </p:cNvSpPr>
          <p:nvPr/>
        </p:nvSpPr>
        <p:spPr bwMode="auto">
          <a:xfrm>
            <a:off x="6337300" y="4745038"/>
            <a:ext cx="115888" cy="11588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1" name="Line 27"/>
          <p:cNvSpPr>
            <a:spLocks noChangeShapeType="1"/>
          </p:cNvSpPr>
          <p:nvPr/>
        </p:nvSpPr>
        <p:spPr bwMode="auto">
          <a:xfrm flipV="1">
            <a:off x="2490788" y="4749800"/>
            <a:ext cx="544512" cy="746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2" name="Line 28"/>
          <p:cNvSpPr>
            <a:spLocks noChangeShapeType="1"/>
          </p:cNvSpPr>
          <p:nvPr/>
        </p:nvSpPr>
        <p:spPr bwMode="auto">
          <a:xfrm>
            <a:off x="3146425" y="4762500"/>
            <a:ext cx="471488" cy="7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Line 29"/>
          <p:cNvSpPr>
            <a:spLocks noChangeShapeType="1"/>
          </p:cNvSpPr>
          <p:nvPr/>
        </p:nvSpPr>
        <p:spPr bwMode="auto">
          <a:xfrm flipV="1">
            <a:off x="4324350" y="4679950"/>
            <a:ext cx="323850" cy="46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4" name="Line 30"/>
          <p:cNvSpPr>
            <a:spLocks noChangeShapeType="1"/>
          </p:cNvSpPr>
          <p:nvPr/>
        </p:nvSpPr>
        <p:spPr bwMode="auto">
          <a:xfrm>
            <a:off x="4724400" y="4679950"/>
            <a:ext cx="404813" cy="1079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5" name="Line 31"/>
          <p:cNvSpPr>
            <a:spLocks noChangeShapeType="1"/>
          </p:cNvSpPr>
          <p:nvPr/>
        </p:nvSpPr>
        <p:spPr bwMode="auto">
          <a:xfrm>
            <a:off x="5246688" y="4819650"/>
            <a:ext cx="495300" cy="96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6" name="Line 32"/>
          <p:cNvSpPr>
            <a:spLocks noChangeShapeType="1"/>
          </p:cNvSpPr>
          <p:nvPr/>
        </p:nvSpPr>
        <p:spPr bwMode="auto">
          <a:xfrm flipV="1">
            <a:off x="5829300" y="4819650"/>
            <a:ext cx="531813" cy="1095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7" name="Line 33"/>
          <p:cNvSpPr>
            <a:spLocks noChangeShapeType="1"/>
          </p:cNvSpPr>
          <p:nvPr/>
        </p:nvSpPr>
        <p:spPr bwMode="auto">
          <a:xfrm flipV="1">
            <a:off x="3703638" y="4762500"/>
            <a:ext cx="508000" cy="857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8" name="Text Box 36"/>
          <p:cNvSpPr txBox="1">
            <a:spLocks noChangeArrowheads="1"/>
          </p:cNvSpPr>
          <p:nvPr/>
        </p:nvSpPr>
        <p:spPr bwMode="auto">
          <a:xfrm>
            <a:off x="3581400" y="5867400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可增广交错路</a:t>
            </a:r>
          </a:p>
        </p:txBody>
      </p:sp>
      <p:sp>
        <p:nvSpPr>
          <p:cNvPr id="14369" name="Oval 5"/>
          <p:cNvSpPr>
            <a:spLocks noChangeArrowheads="1"/>
          </p:cNvSpPr>
          <p:nvPr/>
        </p:nvSpPr>
        <p:spPr bwMode="auto">
          <a:xfrm>
            <a:off x="4754563" y="5383213"/>
            <a:ext cx="115887" cy="11588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70" name="Oval 5"/>
          <p:cNvSpPr>
            <a:spLocks noChangeArrowheads="1"/>
          </p:cNvSpPr>
          <p:nvPr/>
        </p:nvSpPr>
        <p:spPr bwMode="auto">
          <a:xfrm>
            <a:off x="4657725" y="4629150"/>
            <a:ext cx="115888" cy="115888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4500"/>
            <a:ext cx="9144000" cy="762000"/>
          </a:xfrm>
        </p:spPr>
        <p:txBody>
          <a:bodyPr/>
          <a:lstStyle/>
          <a:p>
            <a:pPr algn="ctr" eaLnBrk="1" hangingPunct="1"/>
            <a:r>
              <a:rPr lang="zh-CN" altLang="en-US" sz="3600"/>
              <a:t>最大匹配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50938"/>
            <a:ext cx="8512175" cy="50212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Berge</a:t>
            </a: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. M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是最大匹配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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相对于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没有增广路径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证明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. 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容易证明必要性，下证充分性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假设有一个更大的匹配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M′. 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令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G′ = (V, M⊕M′). G′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中各顶点的度最多为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2. 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因此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, G′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的各连通分支要么是路径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孤立点也看作路径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), 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要么是回路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无论是路径还是回路，来自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M 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的边与来自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M′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的边一定是交错的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28625"/>
            <a:ext cx="9144000" cy="762000"/>
          </a:xfrm>
        </p:spPr>
        <p:txBody>
          <a:bodyPr/>
          <a:lstStyle/>
          <a:p>
            <a:pPr algn="ctr" eaLnBrk="1" hangingPunct="1"/>
            <a:r>
              <a:rPr lang="zh-CN" altLang="en-US" sz="3600"/>
              <a:t>最大匹配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403225" y="4114800"/>
            <a:ext cx="8740775" cy="2438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若是回路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来自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M 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的边数等于来自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M′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的边数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. 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|M′| 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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|M|, 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故必有一条路径包含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M′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的边多于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的边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从而是相对于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的增广路径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.  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得证</a:t>
            </a:r>
            <a:endParaRPr lang="en-US" altLang="zh-CN" sz="28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6388" name="组合 141"/>
          <p:cNvGrpSpPr>
            <a:grpSpLocks/>
          </p:cNvGrpSpPr>
          <p:nvPr/>
        </p:nvGrpSpPr>
        <p:grpSpPr bwMode="auto">
          <a:xfrm>
            <a:off x="1295400" y="1544638"/>
            <a:ext cx="6342063" cy="2106612"/>
            <a:chOff x="1295400" y="4059238"/>
            <a:chExt cx="6342324" cy="2106111"/>
          </a:xfrm>
        </p:grpSpPr>
        <p:grpSp>
          <p:nvGrpSpPr>
            <p:cNvPr id="16404" name="组合 122"/>
            <p:cNvGrpSpPr>
              <a:grpSpLocks/>
            </p:cNvGrpSpPr>
            <p:nvPr/>
          </p:nvGrpSpPr>
          <p:grpSpPr bwMode="auto">
            <a:xfrm>
              <a:off x="1295400" y="5430838"/>
              <a:ext cx="1097887" cy="734511"/>
              <a:chOff x="4624134" y="3490913"/>
              <a:chExt cx="1097887" cy="734511"/>
            </a:xfrm>
          </p:grpSpPr>
          <p:sp>
            <p:nvSpPr>
              <p:cNvPr id="7" name="椭圆形标注 6"/>
              <p:cNvSpPr/>
              <p:nvPr/>
            </p:nvSpPr>
            <p:spPr>
              <a:xfrm>
                <a:off x="4624134" y="4031795"/>
                <a:ext cx="228609" cy="193629"/>
              </a:xfrm>
              <a:prstGeom prst="wedgeEllipseCallout">
                <a:avLst>
                  <a:gd name="adj1" fmla="val -14863"/>
                  <a:gd name="adj2" fmla="val 2667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418" name="直接连接符 9"/>
              <p:cNvCxnSpPr>
                <a:cxnSpLocks noChangeShapeType="1"/>
              </p:cNvCxnSpPr>
              <p:nvPr/>
            </p:nvCxnSpPr>
            <p:spPr bwMode="auto">
              <a:xfrm>
                <a:off x="4852734" y="3490913"/>
                <a:ext cx="834190" cy="2214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9" name="直接连接符 11"/>
              <p:cNvCxnSpPr>
                <a:cxnSpLocks noChangeShapeType="1"/>
              </p:cNvCxnSpPr>
              <p:nvPr/>
            </p:nvCxnSpPr>
            <p:spPr bwMode="auto">
              <a:xfrm flipV="1">
                <a:off x="4852734" y="3891287"/>
                <a:ext cx="869287" cy="18859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6405" name="直接连接符 20"/>
            <p:cNvCxnSpPr>
              <a:cxnSpLocks noChangeShapeType="1"/>
            </p:cNvCxnSpPr>
            <p:nvPr/>
          </p:nvCxnSpPr>
          <p:spPr bwMode="auto">
            <a:xfrm rot="10800000">
              <a:off x="6633078" y="4142660"/>
              <a:ext cx="882650" cy="204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406" name="组合 120"/>
            <p:cNvGrpSpPr>
              <a:grpSpLocks/>
            </p:cNvGrpSpPr>
            <p:nvPr/>
          </p:nvGrpSpPr>
          <p:grpSpPr bwMode="auto">
            <a:xfrm>
              <a:off x="3543302" y="4059238"/>
              <a:ext cx="1671779" cy="2057400"/>
              <a:chOff x="6595765" y="3345249"/>
              <a:chExt cx="1693546" cy="2628258"/>
            </a:xfrm>
          </p:grpSpPr>
          <p:cxnSp>
            <p:nvCxnSpPr>
              <p:cNvPr id="16411" name="直接连接符 12"/>
              <p:cNvCxnSpPr>
                <a:cxnSpLocks noChangeShapeType="1"/>
                <a:endCxn id="53" idx="0"/>
              </p:cNvCxnSpPr>
              <p:nvPr/>
            </p:nvCxnSpPr>
            <p:spPr bwMode="auto">
              <a:xfrm flipH="1">
                <a:off x="6595765" y="4190999"/>
                <a:ext cx="15911" cy="88005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2" name="直接连接符 14"/>
              <p:cNvCxnSpPr>
                <a:cxnSpLocks noChangeShapeType="1"/>
                <a:stCxn id="51" idx="8"/>
                <a:endCxn id="52" idx="1"/>
              </p:cNvCxnSpPr>
              <p:nvPr/>
            </p:nvCxnSpPr>
            <p:spPr bwMode="auto">
              <a:xfrm flipH="1">
                <a:off x="7748967" y="3441471"/>
                <a:ext cx="9103" cy="8870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3" name="直接连接符 21"/>
              <p:cNvCxnSpPr>
                <a:cxnSpLocks noChangeShapeType="1"/>
                <a:endCxn id="56" idx="1"/>
              </p:cNvCxnSpPr>
              <p:nvPr/>
            </p:nvCxnSpPr>
            <p:spPr bwMode="auto">
              <a:xfrm>
                <a:off x="7857569" y="4571927"/>
                <a:ext cx="431739" cy="73004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4" name="直接连接符 33"/>
              <p:cNvCxnSpPr>
                <a:cxnSpLocks noChangeShapeType="1"/>
                <a:stCxn id="56" idx="3"/>
                <a:endCxn id="57" idx="6"/>
              </p:cNvCxnSpPr>
              <p:nvPr/>
            </p:nvCxnSpPr>
            <p:spPr bwMode="auto">
              <a:xfrm flipH="1">
                <a:off x="7329091" y="5476923"/>
                <a:ext cx="960220" cy="4965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5" name="直接连接符 35"/>
              <p:cNvCxnSpPr>
                <a:cxnSpLocks noChangeShapeType="1"/>
                <a:stCxn id="49" idx="7"/>
                <a:endCxn id="51" idx="2"/>
              </p:cNvCxnSpPr>
              <p:nvPr/>
            </p:nvCxnSpPr>
            <p:spPr bwMode="auto">
              <a:xfrm flipV="1">
                <a:off x="6677639" y="3345249"/>
                <a:ext cx="1037412" cy="59392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6" name="直接连接符 42"/>
              <p:cNvCxnSpPr>
                <a:cxnSpLocks noChangeShapeType="1"/>
                <a:stCxn id="53" idx="5"/>
                <a:endCxn id="57" idx="1"/>
              </p:cNvCxnSpPr>
              <p:nvPr/>
            </p:nvCxnSpPr>
            <p:spPr bwMode="auto">
              <a:xfrm>
                <a:off x="6677637" y="5282237"/>
                <a:ext cx="453789" cy="60379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6407" name="组合 131"/>
            <p:cNvGrpSpPr>
              <a:grpSpLocks/>
            </p:cNvGrpSpPr>
            <p:nvPr/>
          </p:nvGrpSpPr>
          <p:grpSpPr bwMode="auto">
            <a:xfrm>
              <a:off x="6340474" y="4953000"/>
              <a:ext cx="1297250" cy="1167905"/>
              <a:chOff x="7254874" y="4694771"/>
              <a:chExt cx="1297250" cy="1310670"/>
            </a:xfrm>
          </p:grpSpPr>
          <p:cxnSp>
            <p:nvCxnSpPr>
              <p:cNvPr id="16408" name="直接连接符 10"/>
              <p:cNvCxnSpPr>
                <a:cxnSpLocks noChangeShapeType="1"/>
                <a:endCxn id="60" idx="3"/>
              </p:cNvCxnSpPr>
              <p:nvPr/>
            </p:nvCxnSpPr>
            <p:spPr bwMode="auto">
              <a:xfrm flipV="1">
                <a:off x="7315201" y="4709261"/>
                <a:ext cx="566877" cy="5991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09" name="直接连接符 72"/>
              <p:cNvCxnSpPr>
                <a:cxnSpLocks noChangeShapeType="1"/>
              </p:cNvCxnSpPr>
              <p:nvPr/>
            </p:nvCxnSpPr>
            <p:spPr bwMode="auto">
              <a:xfrm rot="16200000" flipH="1">
                <a:off x="7245516" y="5537033"/>
                <a:ext cx="477766" cy="45904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0" name="直接连接符 104"/>
              <p:cNvCxnSpPr>
                <a:cxnSpLocks noChangeShapeType="1"/>
              </p:cNvCxnSpPr>
              <p:nvPr/>
            </p:nvCxnSpPr>
            <p:spPr bwMode="auto">
              <a:xfrm flipH="1" flipV="1">
                <a:off x="8077200" y="4694771"/>
                <a:ext cx="474924" cy="45862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44" name="椭圆形标注 43"/>
          <p:cNvSpPr/>
          <p:nvPr/>
        </p:nvSpPr>
        <p:spPr bwMode="auto">
          <a:xfrm>
            <a:off x="2362200" y="3124200"/>
            <a:ext cx="228600" cy="193675"/>
          </a:xfrm>
          <a:prstGeom prst="wedgeEllipseCallout">
            <a:avLst>
              <a:gd name="adj1" fmla="val -828"/>
              <a:gd name="adj2" fmla="val 183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46" name="椭圆形标注 45"/>
          <p:cNvSpPr/>
          <p:nvPr/>
        </p:nvSpPr>
        <p:spPr bwMode="auto">
          <a:xfrm>
            <a:off x="1295400" y="2819400"/>
            <a:ext cx="228600" cy="193675"/>
          </a:xfrm>
          <a:prstGeom prst="wedgeEllipseCallout">
            <a:avLst>
              <a:gd name="adj1" fmla="val -14863"/>
              <a:gd name="adj2" fmla="val 2667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47" name="椭圆形标注 46"/>
          <p:cNvSpPr/>
          <p:nvPr/>
        </p:nvSpPr>
        <p:spPr bwMode="auto">
          <a:xfrm>
            <a:off x="1371600" y="1828800"/>
            <a:ext cx="228600" cy="193675"/>
          </a:xfrm>
          <a:prstGeom prst="wedgeEllipseCallout">
            <a:avLst>
              <a:gd name="adj1" fmla="val -14864"/>
              <a:gd name="adj2" fmla="val 183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49" name="椭圆形标注 48"/>
          <p:cNvSpPr/>
          <p:nvPr/>
        </p:nvSpPr>
        <p:spPr bwMode="auto">
          <a:xfrm>
            <a:off x="3429000" y="1981200"/>
            <a:ext cx="228600" cy="193675"/>
          </a:xfrm>
          <a:prstGeom prst="wedgeEllipseCallout">
            <a:avLst>
              <a:gd name="adj1" fmla="val -14864"/>
              <a:gd name="adj2" fmla="val 183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51" name="椭圆形标注 50"/>
          <p:cNvSpPr/>
          <p:nvPr/>
        </p:nvSpPr>
        <p:spPr bwMode="auto">
          <a:xfrm>
            <a:off x="4648200" y="1447800"/>
            <a:ext cx="228600" cy="193675"/>
          </a:xfrm>
          <a:prstGeom prst="wedgeEllipseCallout">
            <a:avLst>
              <a:gd name="adj1" fmla="val -14864"/>
              <a:gd name="adj2" fmla="val 183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52" name="椭圆形标注 51"/>
          <p:cNvSpPr/>
          <p:nvPr/>
        </p:nvSpPr>
        <p:spPr bwMode="auto">
          <a:xfrm>
            <a:off x="4648200" y="2286000"/>
            <a:ext cx="228600" cy="193675"/>
          </a:xfrm>
          <a:prstGeom prst="wedgeEllipseCallout">
            <a:avLst>
              <a:gd name="adj1" fmla="val -14864"/>
              <a:gd name="adj2" fmla="val 183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53" name="椭圆形标注 52"/>
          <p:cNvSpPr/>
          <p:nvPr/>
        </p:nvSpPr>
        <p:spPr bwMode="auto">
          <a:xfrm>
            <a:off x="3429000" y="2895600"/>
            <a:ext cx="228600" cy="193675"/>
          </a:xfrm>
          <a:prstGeom prst="wedgeEllipseCallout">
            <a:avLst>
              <a:gd name="adj1" fmla="val -14864"/>
              <a:gd name="adj2" fmla="val 183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54" name="椭圆形标注 53"/>
          <p:cNvSpPr/>
          <p:nvPr/>
        </p:nvSpPr>
        <p:spPr bwMode="auto">
          <a:xfrm>
            <a:off x="7543800" y="1524000"/>
            <a:ext cx="228600" cy="193675"/>
          </a:xfrm>
          <a:prstGeom prst="wedgeEllipseCallout">
            <a:avLst>
              <a:gd name="adj1" fmla="val -14864"/>
              <a:gd name="adj2" fmla="val 183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55" name="椭圆形标注 54"/>
          <p:cNvSpPr/>
          <p:nvPr/>
        </p:nvSpPr>
        <p:spPr bwMode="auto">
          <a:xfrm>
            <a:off x="6400800" y="1524000"/>
            <a:ext cx="228600" cy="193675"/>
          </a:xfrm>
          <a:prstGeom prst="wedgeEllipseCallout">
            <a:avLst>
              <a:gd name="adj1" fmla="val -14864"/>
              <a:gd name="adj2" fmla="val 183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56" name="椭圆形标注 55"/>
          <p:cNvSpPr/>
          <p:nvPr/>
        </p:nvSpPr>
        <p:spPr bwMode="auto">
          <a:xfrm>
            <a:off x="5181600" y="3048000"/>
            <a:ext cx="228600" cy="193675"/>
          </a:xfrm>
          <a:prstGeom prst="wedgeEllipseCallout">
            <a:avLst>
              <a:gd name="adj1" fmla="val -14864"/>
              <a:gd name="adj2" fmla="val 183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57" name="椭圆形标注 56"/>
          <p:cNvSpPr/>
          <p:nvPr/>
        </p:nvSpPr>
        <p:spPr bwMode="auto">
          <a:xfrm>
            <a:off x="4038600" y="3505200"/>
            <a:ext cx="228600" cy="193675"/>
          </a:xfrm>
          <a:prstGeom prst="wedgeEllipseCallout">
            <a:avLst>
              <a:gd name="adj1" fmla="val -14864"/>
              <a:gd name="adj2" fmla="val 183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58" name="椭圆形标注 57"/>
          <p:cNvSpPr/>
          <p:nvPr/>
        </p:nvSpPr>
        <p:spPr bwMode="auto">
          <a:xfrm>
            <a:off x="7572375" y="2790825"/>
            <a:ext cx="228600" cy="193675"/>
          </a:xfrm>
          <a:prstGeom prst="wedgeEllipseCallout">
            <a:avLst>
              <a:gd name="adj1" fmla="val -14864"/>
              <a:gd name="adj2" fmla="val 183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59" name="椭圆形标注 58"/>
          <p:cNvSpPr/>
          <p:nvPr/>
        </p:nvSpPr>
        <p:spPr bwMode="auto">
          <a:xfrm>
            <a:off x="6781800" y="3581400"/>
            <a:ext cx="228600" cy="193675"/>
          </a:xfrm>
          <a:prstGeom prst="wedgeEllipseCallout">
            <a:avLst>
              <a:gd name="adj1" fmla="val -14864"/>
              <a:gd name="adj2" fmla="val 183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60" name="椭圆形标注 59"/>
          <p:cNvSpPr/>
          <p:nvPr/>
        </p:nvSpPr>
        <p:spPr bwMode="auto">
          <a:xfrm>
            <a:off x="6934200" y="2286000"/>
            <a:ext cx="228600" cy="193675"/>
          </a:xfrm>
          <a:prstGeom prst="wedgeEllipseCallout">
            <a:avLst>
              <a:gd name="adj1" fmla="val -14864"/>
              <a:gd name="adj2" fmla="val 183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61" name="椭圆形标注 60"/>
          <p:cNvSpPr/>
          <p:nvPr/>
        </p:nvSpPr>
        <p:spPr bwMode="auto">
          <a:xfrm>
            <a:off x="6188075" y="2976563"/>
            <a:ext cx="228600" cy="193675"/>
          </a:xfrm>
          <a:prstGeom prst="wedgeEllipseCallout">
            <a:avLst>
              <a:gd name="adj1" fmla="val -14864"/>
              <a:gd name="adj2" fmla="val 183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4500"/>
            <a:ext cx="9144000" cy="762000"/>
          </a:xfrm>
        </p:spPr>
        <p:txBody>
          <a:bodyPr/>
          <a:lstStyle/>
          <a:p>
            <a:pPr algn="ctr" eaLnBrk="1" hangingPunct="1"/>
            <a:r>
              <a:rPr lang="zh-CN" altLang="en-US" sz="3600"/>
              <a:t>增广路径的算法思想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74625" y="1150938"/>
            <a:ext cx="8969375" cy="18208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在二部图中直接使用增广路径的匹配算法</a:t>
            </a:r>
            <a:endParaRPr lang="en-US" altLang="zh-CN" sz="2800" b="1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>
                <a:ea typeface="宋体" panose="02010600030101010101" pitchFamily="2" charset="-122"/>
              </a:rPr>
              <a:t>找增广路径</a:t>
            </a:r>
            <a:r>
              <a:rPr lang="en-US" altLang="zh-CN" sz="2400" b="1">
                <a:ea typeface="宋体" panose="02010600030101010101" pitchFamily="2" charset="-122"/>
              </a:rPr>
              <a:t>, </a:t>
            </a:r>
            <a:r>
              <a:rPr lang="zh-CN" altLang="en-US" sz="2400" b="1">
                <a:ea typeface="宋体" panose="02010600030101010101" pitchFamily="2" charset="-122"/>
              </a:rPr>
              <a:t>对</a:t>
            </a:r>
            <a:r>
              <a:rPr lang="en-US" altLang="zh-CN" sz="2400" b="1">
                <a:ea typeface="宋体" panose="02010600030101010101" pitchFamily="2" charset="-122"/>
              </a:rPr>
              <a:t>M</a:t>
            </a:r>
            <a:r>
              <a:rPr lang="zh-CN" altLang="en-US" sz="2400" b="1">
                <a:ea typeface="宋体" panose="02010600030101010101" pitchFamily="2" charset="-122"/>
              </a:rPr>
              <a:t>进行增广 </a:t>
            </a:r>
            <a:r>
              <a:rPr lang="en-US" altLang="zh-CN" sz="2400" b="1">
                <a:ea typeface="宋体" panose="02010600030101010101" pitchFamily="2" charset="-122"/>
              </a:rPr>
              <a:t>, </a:t>
            </a:r>
            <a:r>
              <a:rPr lang="zh-CN" altLang="en-US" sz="2400" b="1">
                <a:ea typeface="宋体" panose="02010600030101010101" pitchFamily="2" charset="-122"/>
              </a:rPr>
              <a:t>一直至没有增广路径</a:t>
            </a:r>
            <a:r>
              <a:rPr lang="en-US" altLang="zh-CN" sz="2400" b="1"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>
                <a:ea typeface="宋体" panose="02010600030101010101" pitchFamily="2" charset="-122"/>
              </a:rPr>
              <a:t>复杂度 </a:t>
            </a:r>
            <a:r>
              <a:rPr lang="en-US" altLang="zh-CN" sz="2400" b="1">
                <a:ea typeface="宋体" panose="02010600030101010101" pitchFamily="2" charset="-122"/>
              </a:rPr>
              <a:t>O(|V||E|)</a:t>
            </a:r>
            <a:r>
              <a:rPr lang="zh-CN" altLang="en-US" sz="2400" b="1">
                <a:ea typeface="宋体" panose="02010600030101010101" pitchFamily="2" charset="-122"/>
              </a:rPr>
              <a:t>，最大匹配的元素个数</a:t>
            </a:r>
            <a:r>
              <a:rPr lang="zh-CN" altLang="en-US" sz="2400" b="1"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|V|/2</a:t>
            </a:r>
          </a:p>
        </p:txBody>
      </p:sp>
      <p:grpSp>
        <p:nvGrpSpPr>
          <p:cNvPr id="17412" name="组合 43"/>
          <p:cNvGrpSpPr>
            <a:grpSpLocks/>
          </p:cNvGrpSpPr>
          <p:nvPr/>
        </p:nvGrpSpPr>
        <p:grpSpPr bwMode="auto">
          <a:xfrm>
            <a:off x="381000" y="3352800"/>
            <a:ext cx="8305800" cy="2590800"/>
            <a:chOff x="381000" y="3352800"/>
            <a:chExt cx="8305800" cy="2590800"/>
          </a:xfrm>
        </p:grpSpPr>
        <p:pic>
          <p:nvPicPr>
            <p:cNvPr id="17413" name="Picture 2" descr="switch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3352800"/>
              <a:ext cx="8153400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4" name="Rectangle 3"/>
            <p:cNvSpPr>
              <a:spLocks noChangeArrowheads="1"/>
            </p:cNvSpPr>
            <p:nvPr/>
          </p:nvSpPr>
          <p:spPr bwMode="auto">
            <a:xfrm>
              <a:off x="381000" y="3657600"/>
              <a:ext cx="533400" cy="457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15" name="Rectangle 3"/>
            <p:cNvSpPr>
              <a:spLocks noChangeArrowheads="1"/>
            </p:cNvSpPr>
            <p:nvPr/>
          </p:nvSpPr>
          <p:spPr bwMode="auto">
            <a:xfrm>
              <a:off x="2438400" y="5181600"/>
              <a:ext cx="533400" cy="457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椭圆形标注 7"/>
            <p:cNvSpPr/>
            <p:nvPr/>
          </p:nvSpPr>
          <p:spPr bwMode="auto">
            <a:xfrm>
              <a:off x="1568450" y="3794125"/>
              <a:ext cx="228600" cy="193675"/>
            </a:xfrm>
            <a:prstGeom prst="wedgeEllipseCallout">
              <a:avLst>
                <a:gd name="adj1" fmla="val 6189"/>
                <a:gd name="adj2" fmla="val 183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形标注 8"/>
            <p:cNvSpPr/>
            <p:nvPr/>
          </p:nvSpPr>
          <p:spPr bwMode="auto">
            <a:xfrm>
              <a:off x="2590800" y="3794125"/>
              <a:ext cx="228600" cy="193675"/>
            </a:xfrm>
            <a:prstGeom prst="wedgeEllipseCallout">
              <a:avLst>
                <a:gd name="adj1" fmla="val 6189"/>
                <a:gd name="adj2" fmla="val 183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形标注 9"/>
            <p:cNvSpPr/>
            <p:nvPr/>
          </p:nvSpPr>
          <p:spPr bwMode="auto">
            <a:xfrm>
              <a:off x="3657600" y="3794125"/>
              <a:ext cx="228600" cy="193675"/>
            </a:xfrm>
            <a:prstGeom prst="wedgeEllipseCallout">
              <a:avLst>
                <a:gd name="adj1" fmla="val -28899"/>
                <a:gd name="adj2" fmla="val -645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形标注 10"/>
            <p:cNvSpPr/>
            <p:nvPr/>
          </p:nvSpPr>
          <p:spPr bwMode="auto">
            <a:xfrm>
              <a:off x="2590800" y="5318125"/>
              <a:ext cx="228600" cy="193675"/>
            </a:xfrm>
            <a:prstGeom prst="wedgeEllipseCallout">
              <a:avLst>
                <a:gd name="adj1" fmla="val -28899"/>
                <a:gd name="adj2" fmla="val -645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形标注 11"/>
            <p:cNvSpPr/>
            <p:nvPr/>
          </p:nvSpPr>
          <p:spPr bwMode="auto">
            <a:xfrm>
              <a:off x="517525" y="3794125"/>
              <a:ext cx="228600" cy="193675"/>
            </a:xfrm>
            <a:prstGeom prst="wedgeEllipseCallout">
              <a:avLst>
                <a:gd name="adj1" fmla="val -28899"/>
                <a:gd name="adj2" fmla="val -645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形标注 12"/>
            <p:cNvSpPr/>
            <p:nvPr/>
          </p:nvSpPr>
          <p:spPr bwMode="auto">
            <a:xfrm>
              <a:off x="1568450" y="5318125"/>
              <a:ext cx="228600" cy="193675"/>
            </a:xfrm>
            <a:prstGeom prst="wedgeEllipseCallout">
              <a:avLst>
                <a:gd name="adj1" fmla="val -28899"/>
                <a:gd name="adj2" fmla="val -645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形标注 13"/>
            <p:cNvSpPr/>
            <p:nvPr/>
          </p:nvSpPr>
          <p:spPr bwMode="auto">
            <a:xfrm>
              <a:off x="517525" y="5318125"/>
              <a:ext cx="228600" cy="193675"/>
            </a:xfrm>
            <a:prstGeom prst="wedgeEllipseCallout">
              <a:avLst>
                <a:gd name="adj1" fmla="val -28899"/>
                <a:gd name="adj2" fmla="val -645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椭圆形标注 26"/>
            <p:cNvSpPr/>
            <p:nvPr/>
          </p:nvSpPr>
          <p:spPr bwMode="auto">
            <a:xfrm>
              <a:off x="3657600" y="5318125"/>
              <a:ext cx="228600" cy="193675"/>
            </a:xfrm>
            <a:prstGeom prst="wedgeEllipseCallout">
              <a:avLst>
                <a:gd name="adj1" fmla="val -28899"/>
                <a:gd name="adj2" fmla="val -645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椭圆形标注 27"/>
            <p:cNvSpPr/>
            <p:nvPr/>
          </p:nvSpPr>
          <p:spPr bwMode="auto">
            <a:xfrm>
              <a:off x="5305425" y="5318125"/>
              <a:ext cx="228600" cy="193675"/>
            </a:xfrm>
            <a:prstGeom prst="wedgeEllipseCallout">
              <a:avLst>
                <a:gd name="adj1" fmla="val -28899"/>
                <a:gd name="adj2" fmla="val -645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椭圆形标注 28"/>
            <p:cNvSpPr/>
            <p:nvPr/>
          </p:nvSpPr>
          <p:spPr bwMode="auto">
            <a:xfrm>
              <a:off x="6340475" y="5318125"/>
              <a:ext cx="228600" cy="193675"/>
            </a:xfrm>
            <a:prstGeom prst="wedgeEllipseCallout">
              <a:avLst>
                <a:gd name="adj1" fmla="val -28899"/>
                <a:gd name="adj2" fmla="val -645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椭圆形标注 29"/>
            <p:cNvSpPr/>
            <p:nvPr/>
          </p:nvSpPr>
          <p:spPr bwMode="auto">
            <a:xfrm>
              <a:off x="7391400" y="5318125"/>
              <a:ext cx="228600" cy="193675"/>
            </a:xfrm>
            <a:prstGeom prst="wedgeEllipseCallout">
              <a:avLst>
                <a:gd name="adj1" fmla="val -28899"/>
                <a:gd name="adj2" fmla="val -645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椭圆形标注 30"/>
            <p:cNvSpPr/>
            <p:nvPr/>
          </p:nvSpPr>
          <p:spPr bwMode="auto">
            <a:xfrm>
              <a:off x="8458200" y="5318125"/>
              <a:ext cx="228600" cy="193675"/>
            </a:xfrm>
            <a:prstGeom prst="wedgeEllipseCallout">
              <a:avLst>
                <a:gd name="adj1" fmla="val -28899"/>
                <a:gd name="adj2" fmla="val -645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椭圆形标注 31"/>
            <p:cNvSpPr/>
            <p:nvPr/>
          </p:nvSpPr>
          <p:spPr bwMode="auto">
            <a:xfrm>
              <a:off x="8458200" y="3794125"/>
              <a:ext cx="228600" cy="193675"/>
            </a:xfrm>
            <a:prstGeom prst="wedgeEllipseCallout">
              <a:avLst>
                <a:gd name="adj1" fmla="val -28899"/>
                <a:gd name="adj2" fmla="val -645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椭圆形标注 34"/>
            <p:cNvSpPr/>
            <p:nvPr/>
          </p:nvSpPr>
          <p:spPr bwMode="auto">
            <a:xfrm>
              <a:off x="7391400" y="3794125"/>
              <a:ext cx="228600" cy="193675"/>
            </a:xfrm>
            <a:prstGeom prst="wedgeEllipseCallout">
              <a:avLst>
                <a:gd name="adj1" fmla="val -49951"/>
                <a:gd name="adj2" fmla="val -645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椭圆形标注 35"/>
            <p:cNvSpPr/>
            <p:nvPr/>
          </p:nvSpPr>
          <p:spPr bwMode="auto">
            <a:xfrm>
              <a:off x="6340475" y="3794125"/>
              <a:ext cx="228600" cy="193675"/>
            </a:xfrm>
            <a:prstGeom prst="wedgeEllipseCallout">
              <a:avLst>
                <a:gd name="adj1" fmla="val -28899"/>
                <a:gd name="adj2" fmla="val -645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6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椭圆形标注 42"/>
            <p:cNvSpPr/>
            <p:nvPr/>
          </p:nvSpPr>
          <p:spPr bwMode="auto">
            <a:xfrm>
              <a:off x="5321300" y="3794125"/>
              <a:ext cx="228600" cy="193675"/>
            </a:xfrm>
            <a:prstGeom prst="wedgeEllipseCallout">
              <a:avLst>
                <a:gd name="adj1" fmla="val -28899"/>
                <a:gd name="adj2" fmla="val -645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6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600"/>
              <a:t>工作分配问题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4830763"/>
          </a:xfrm>
        </p:spPr>
        <p:txBody>
          <a:bodyPr/>
          <a:lstStyle/>
          <a:p>
            <a:pPr eaLnBrk="1" hangingPunct="1"/>
            <a:r>
              <a:rPr lang="zh-CN" altLang="en-US" sz="2800" b="1">
                <a:ea typeface="宋体" panose="02010600030101010101" pitchFamily="2" charset="-122"/>
              </a:rPr>
              <a:t>问题：</a:t>
            </a:r>
            <a:r>
              <a:rPr lang="en-US" altLang="zh-CN" sz="2800" b="1">
                <a:ea typeface="宋体" panose="02010600030101010101" pitchFamily="2" charset="-122"/>
              </a:rPr>
              <a:t>n</a:t>
            </a:r>
            <a:r>
              <a:rPr lang="zh-CN" altLang="en-US" sz="2800" b="1">
                <a:ea typeface="宋体" panose="02010600030101010101" pitchFamily="2" charset="-122"/>
              </a:rPr>
              <a:t>个毕业生有可供选择的</a:t>
            </a:r>
            <a:r>
              <a:rPr lang="en-US" altLang="zh-CN" sz="2800" b="1">
                <a:ea typeface="宋体" panose="02010600030101010101" pitchFamily="2" charset="-122"/>
              </a:rPr>
              <a:t>m</a:t>
            </a:r>
            <a:r>
              <a:rPr lang="zh-CN" altLang="en-US" sz="2800" b="1">
                <a:ea typeface="宋体" panose="02010600030101010101" pitchFamily="2" charset="-122"/>
              </a:rPr>
              <a:t>个岗位，每个毕业生给出若干个志愿，是否存在每个人都满意的分配方案。</a:t>
            </a:r>
          </a:p>
          <a:p>
            <a:pPr eaLnBrk="1" hangingPunct="1"/>
            <a:r>
              <a:rPr lang="zh-CN" altLang="en-US" sz="2800" b="1">
                <a:ea typeface="宋体" panose="02010600030101010101" pitchFamily="2" charset="-122"/>
              </a:rPr>
              <a:t>数学模型：建立二部图，</a:t>
            </a:r>
            <a:r>
              <a:rPr lang="en-US" altLang="zh-CN" sz="2800" b="1">
                <a:ea typeface="宋体" panose="02010600030101010101" pitchFamily="2" charset="-122"/>
              </a:rPr>
              <a:t>V</a:t>
            </a:r>
            <a:r>
              <a:rPr lang="en-US" altLang="zh-CN" sz="2800" b="1" baseline="-25000">
                <a:ea typeface="宋体" panose="02010600030101010101" pitchFamily="2" charset="-122"/>
              </a:rPr>
              <a:t>1</a:t>
            </a:r>
            <a:r>
              <a:rPr lang="zh-CN" altLang="en-US" sz="2800" b="1">
                <a:ea typeface="宋体" panose="02010600030101010101" pitchFamily="2" charset="-122"/>
              </a:rPr>
              <a:t>中每个点对应一个毕业生， </a:t>
            </a:r>
            <a:r>
              <a:rPr lang="en-US" altLang="zh-CN" sz="2800" b="1">
                <a:ea typeface="宋体" panose="02010600030101010101" pitchFamily="2" charset="-122"/>
              </a:rPr>
              <a:t>V</a:t>
            </a:r>
            <a:r>
              <a:rPr lang="en-US" altLang="zh-CN" sz="2800" b="1" baseline="-25000">
                <a:ea typeface="宋体" panose="02010600030101010101" pitchFamily="2" charset="-122"/>
              </a:rPr>
              <a:t>2</a:t>
            </a:r>
            <a:r>
              <a:rPr lang="zh-CN" altLang="en-US" sz="2800" b="1">
                <a:ea typeface="宋体" panose="02010600030101010101" pitchFamily="2" charset="-122"/>
              </a:rPr>
              <a:t>中每个点对应一个可选的岗位，</a:t>
            </a:r>
            <a:r>
              <a:rPr lang="en-US" altLang="zh-CN" sz="2800" b="1">
                <a:ea typeface="宋体" panose="02010600030101010101" pitchFamily="2" charset="-122"/>
              </a:rPr>
              <a:t>uv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E</a:t>
            </a:r>
            <a:r>
              <a:rPr lang="zh-CN" altLang="en-US" sz="2800" b="1">
                <a:ea typeface="宋体" panose="02010600030101010101" pitchFamily="2" charset="-122"/>
                <a:sym typeface="Symbol" panose="05050102010706020507" pitchFamily="18" charset="2"/>
              </a:rPr>
              <a:t>当且仅当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zh-CN" altLang="en-US" sz="2800" b="1">
                <a:ea typeface="宋体" panose="02010600030101010101" pitchFamily="2" charset="-122"/>
                <a:sym typeface="Symbol" panose="05050102010706020507" pitchFamily="18" charset="2"/>
              </a:rPr>
              <a:t>对应的毕业生愿意选择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zh-CN" altLang="en-US" sz="2800" b="1">
                <a:ea typeface="宋体" panose="02010600030101010101" pitchFamily="2" charset="-122"/>
                <a:sym typeface="Symbol" panose="05050102010706020507" pitchFamily="18" charset="2"/>
              </a:rPr>
              <a:t>对应的岗位。</a:t>
            </a:r>
          </a:p>
          <a:p>
            <a:pPr eaLnBrk="1" hangingPunct="1"/>
            <a:r>
              <a:rPr lang="zh-CN" altLang="en-US" sz="2800" b="1">
                <a:ea typeface="宋体" panose="02010600030101010101" pitchFamily="2" charset="-122"/>
                <a:sym typeface="Symbol" panose="05050102010706020507" pitchFamily="18" charset="2"/>
              </a:rPr>
              <a:t>问题的解：问题有解当且仅当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sz="2800" b="1">
                <a:ea typeface="宋体" panose="02010600030101010101" pitchFamily="2" charset="-122"/>
                <a:sym typeface="Symbol" panose="05050102010706020507" pitchFamily="18" charset="2"/>
              </a:rPr>
              <a:t>有饱和</a:t>
            </a:r>
            <a:r>
              <a:rPr lang="en-US" altLang="zh-CN" sz="2800" b="1">
                <a:ea typeface="宋体" panose="02010600030101010101" pitchFamily="2" charset="-122"/>
              </a:rPr>
              <a:t>V</a:t>
            </a:r>
            <a:r>
              <a:rPr lang="en-US" altLang="zh-CN" sz="2800" b="1" baseline="-25000">
                <a:ea typeface="宋体" panose="02010600030101010101" pitchFamily="2" charset="-122"/>
              </a:rPr>
              <a:t>1</a:t>
            </a:r>
            <a:r>
              <a:rPr lang="zh-CN" altLang="en-US" sz="2800" b="1">
                <a:ea typeface="宋体" panose="02010600030101010101" pitchFamily="2" charset="-122"/>
              </a:rPr>
              <a:t>中所有顶点的完备匹配。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水滴"/>
          <p:cNvSpPr>
            <a:spLocks noChangeArrowheads="1"/>
          </p:cNvSpPr>
          <p:nvPr/>
        </p:nvSpPr>
        <p:spPr bwMode="auto">
          <a:xfrm>
            <a:off x="381000" y="3657600"/>
            <a:ext cx="8382000" cy="18288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220663"/>
            <a:ext cx="8439150" cy="1143000"/>
          </a:xfrm>
        </p:spPr>
        <p:txBody>
          <a:bodyPr/>
          <a:lstStyle/>
          <a:p>
            <a:pPr algn="ctr" eaLnBrk="1" hangingPunct="1"/>
            <a:r>
              <a:rPr lang="zh-CN" altLang="en-US" sz="3600"/>
              <a:t>工作分配问题的一般形式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43063"/>
            <a:ext cx="8458200" cy="41481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工作分配问题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>
                <a:ea typeface="宋体" panose="02010600030101010101" pitchFamily="2" charset="-122"/>
              </a:rPr>
              <a:t>某机构提供</a:t>
            </a:r>
            <a:r>
              <a:rPr lang="en-US" altLang="zh-CN" sz="2400" b="1" i="1">
                <a:ea typeface="宋体" panose="02010600030101010101" pitchFamily="2" charset="-122"/>
              </a:rPr>
              <a:t>n</a:t>
            </a:r>
            <a:r>
              <a:rPr lang="zh-CN" altLang="en-US" sz="2400" b="1">
                <a:ea typeface="宋体" panose="02010600030101010101" pitchFamily="2" charset="-122"/>
              </a:rPr>
              <a:t>个空缺职位</a:t>
            </a:r>
            <a:r>
              <a:rPr lang="en-US" altLang="zh-CN" sz="2400" b="1">
                <a:ea typeface="宋体" panose="02010600030101010101" pitchFamily="2" charset="-122"/>
              </a:rPr>
              <a:t>, </a:t>
            </a:r>
            <a:r>
              <a:rPr lang="zh-CN" altLang="en-US" sz="2400" b="1">
                <a:ea typeface="宋体" panose="02010600030101010101" pitchFamily="2" charset="-122"/>
              </a:rPr>
              <a:t>有</a:t>
            </a:r>
            <a:r>
              <a:rPr lang="en-US" altLang="zh-CN" sz="2400" b="1" i="1">
                <a:ea typeface="宋体" panose="02010600030101010101" pitchFamily="2" charset="-122"/>
              </a:rPr>
              <a:t>m</a:t>
            </a:r>
            <a:r>
              <a:rPr lang="zh-CN" altLang="en-US" sz="2400" b="1">
                <a:ea typeface="宋体" panose="02010600030101010101" pitchFamily="2" charset="-122"/>
              </a:rPr>
              <a:t>个申请者。每个申请者满足某些职位的要求</a:t>
            </a:r>
            <a:r>
              <a:rPr lang="zh-CN" altLang="en-US" sz="2400">
                <a:ea typeface="宋体" panose="02010600030101010101" pitchFamily="2" charset="-122"/>
              </a:rPr>
              <a:t>。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b="1">
              <a:solidFill>
                <a:srgbClr val="CC33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sz="2600" b="1">
                <a:solidFill>
                  <a:srgbClr val="CC3300"/>
                </a:solidFill>
                <a:ea typeface="宋体" panose="02010600030101010101" pitchFamily="2" charset="-122"/>
              </a:rPr>
              <a:t>是否可能使每个申请者得到一个他</a:t>
            </a:r>
            <a:r>
              <a:rPr lang="en-US" altLang="zh-CN" sz="2600" b="1">
                <a:solidFill>
                  <a:srgbClr val="CC330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2600" b="1">
                <a:solidFill>
                  <a:srgbClr val="CC3300"/>
                </a:solidFill>
                <a:ea typeface="宋体" panose="02010600030101010101" pitchFamily="2" charset="-122"/>
              </a:rPr>
              <a:t>她适合的职位？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600" b="1">
                <a:solidFill>
                  <a:srgbClr val="CC3300"/>
                </a:solidFill>
                <a:ea typeface="宋体" panose="02010600030101010101" pitchFamily="2" charset="-122"/>
              </a:rPr>
              <a:t>若不能，最多多少申请者能够被分配到合适的职位？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600" b="1">
                <a:solidFill>
                  <a:srgbClr val="CC3300"/>
                </a:solidFill>
                <a:ea typeface="宋体" panose="02010600030101010101" pitchFamily="2" charset="-122"/>
              </a:rPr>
              <a:t>如何实现一个最佳分配方案？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8313"/>
            <a:ext cx="9144000" cy="669925"/>
          </a:xfrm>
        </p:spPr>
        <p:txBody>
          <a:bodyPr/>
          <a:lstStyle/>
          <a:p>
            <a:pPr algn="ctr" eaLnBrk="1" hangingPunct="1"/>
            <a:r>
              <a:rPr lang="zh-CN" altLang="en-US" sz="3500"/>
              <a:t>工作分配问题的求解模型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2209800" y="2122488"/>
            <a:ext cx="1219200" cy="3200400"/>
          </a:xfrm>
          <a:prstGeom prst="ellips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200400" y="4953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2743200" y="3798888"/>
            <a:ext cx="144463" cy="144462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463800" y="37576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i</a:t>
            </a:r>
            <a:endParaRPr kumimoji="1" lang="en-US" altLang="zh-CN" sz="2400" b="1" i="1">
              <a:latin typeface="Times New Roman" panose="02020603050405020304" pitchFamily="18" charset="0"/>
            </a:endParaRPr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5334000" y="2122488"/>
            <a:ext cx="1219200" cy="320040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5105400" y="4953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5867400" y="3189288"/>
            <a:ext cx="144463" cy="144462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943600" y="326548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j</a:t>
            </a:r>
            <a:endParaRPr kumimoji="1" lang="en-US" altLang="zh-CN" sz="2400" b="1" i="1">
              <a:latin typeface="Times New Roman" panose="02020603050405020304" pitchFamily="18" charset="0"/>
            </a:endParaRPr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V="1">
            <a:off x="2887663" y="3282950"/>
            <a:ext cx="2978150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V="1">
            <a:off x="2887663" y="3021013"/>
            <a:ext cx="1854200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2860675" y="3922713"/>
            <a:ext cx="1855788" cy="67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962400" y="372268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......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304800" y="2743200"/>
            <a:ext cx="183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申请者集合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6637338" y="2743200"/>
            <a:ext cx="2014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职位的集合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2667000" y="55626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j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iff. 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适合于 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kumimoji="1" lang="en-US" altLang="zh-CN" sz="2400" b="1" i="1">
              <a:latin typeface="Times New Roman" panose="02020603050405020304" pitchFamily="18" charset="0"/>
            </a:endParaRP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6561138" y="4038600"/>
            <a:ext cx="2438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9900"/>
                </a:solidFill>
                <a:latin typeface="Broadway" panose="04040905080B02020502" pitchFamily="82" charset="0"/>
              </a:rPr>
              <a:t>在此模型中如何解释问题的解？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57200"/>
            <a:ext cx="7772400" cy="685800"/>
          </a:xfrm>
        </p:spPr>
        <p:txBody>
          <a:bodyPr/>
          <a:lstStyle/>
          <a:p>
            <a:pPr algn="ctr" eaLnBrk="1" hangingPunct="1"/>
            <a:r>
              <a:rPr lang="zh-CN" altLang="en-US" sz="3600"/>
              <a:t>内容提要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102600" cy="4865688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二部图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b="1" dirty="0">
                <a:ea typeface="宋体" panose="02010600030101010101" pitchFamily="2" charset="-122"/>
                <a:hlinkClick r:id="rId3" action="ppaction://hlinksldjump"/>
              </a:rPr>
              <a:t>二部图中完备匹配（</a:t>
            </a:r>
            <a:r>
              <a:rPr lang="en-US" altLang="zh-CN" b="1" dirty="0">
                <a:ea typeface="宋体" panose="02010600030101010101" pitchFamily="2" charset="-122"/>
                <a:hlinkClick r:id="rId3" action="ppaction://hlinksldjump"/>
              </a:rPr>
              <a:t>Hall</a:t>
            </a:r>
            <a:r>
              <a:rPr lang="zh-CN" altLang="en-US" b="1" dirty="0">
                <a:ea typeface="宋体" panose="02010600030101010101" pitchFamily="2" charset="-122"/>
                <a:hlinkClick r:id="rId3" action="ppaction://hlinksldjump"/>
              </a:rPr>
              <a:t>定理）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40000"/>
              </a:spcBef>
            </a:pPr>
            <a:r>
              <a:rPr lang="zh-CN" altLang="en-US" b="1" dirty="0">
                <a:ea typeface="宋体" panose="02010600030101010101" pitchFamily="2" charset="-122"/>
                <a:hlinkClick r:id="" action="ppaction://noaction"/>
              </a:rPr>
              <a:t>二部图中的最大匹配</a:t>
            </a:r>
            <a:endParaRPr lang="en-US" altLang="zh-CN" b="1" dirty="0">
              <a:ea typeface="宋体" panose="02010600030101010101" pitchFamily="2" charset="-122"/>
              <a:hlinkClick r:id="" action="ppaction://noactio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7" y="1407319"/>
            <a:ext cx="8063346" cy="40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3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45" y="1277963"/>
            <a:ext cx="1792865" cy="173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96" y="3101687"/>
            <a:ext cx="2698352" cy="172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4842030" y="2039164"/>
            <a:ext cx="342900" cy="2265034"/>
            <a:chOff x="4932040" y="1575884"/>
            <a:chExt cx="457200" cy="302004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流程图: 联系 5"/>
            <p:cNvSpPr/>
            <p:nvPr/>
          </p:nvSpPr>
          <p:spPr>
            <a:xfrm>
              <a:off x="4932040" y="1575884"/>
              <a:ext cx="457200" cy="457200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/>
                <a:t>i1</a:t>
              </a:r>
              <a:endParaRPr lang="zh-CN" altLang="en-US" dirty="0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4932040" y="2430166"/>
              <a:ext cx="457200" cy="457200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/>
                <a:t>i2</a:t>
              </a:r>
              <a:endParaRPr lang="zh-CN" altLang="en-US" dirty="0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4932040" y="3284448"/>
              <a:ext cx="457200" cy="457200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/>
                <a:t>i3</a:t>
              </a:r>
              <a:endParaRPr lang="zh-CN" altLang="en-US" dirty="0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4932040" y="4138729"/>
              <a:ext cx="457200" cy="457200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/>
                <a:t>i4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86246" y="2024845"/>
            <a:ext cx="342900" cy="2265034"/>
            <a:chOff x="7524328" y="1556792"/>
            <a:chExt cx="457200" cy="302004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" name="流程图: 联系 12"/>
            <p:cNvSpPr/>
            <p:nvPr/>
          </p:nvSpPr>
          <p:spPr>
            <a:xfrm>
              <a:off x="7524328" y="1556792"/>
              <a:ext cx="457200" cy="457200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/>
                <a:t>j1</a:t>
              </a:r>
              <a:endParaRPr lang="zh-CN" altLang="en-US" dirty="0"/>
            </a:p>
          </p:txBody>
        </p:sp>
        <p:sp>
          <p:nvSpPr>
            <p:cNvPr id="14" name="流程图: 联系 13"/>
            <p:cNvSpPr/>
            <p:nvPr/>
          </p:nvSpPr>
          <p:spPr>
            <a:xfrm>
              <a:off x="7524328" y="2411074"/>
              <a:ext cx="457200" cy="457200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/>
                <a:t>j2</a:t>
              </a:r>
              <a:endParaRPr lang="zh-CN" altLang="en-US" dirty="0"/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7524328" y="3265356"/>
              <a:ext cx="457200" cy="457200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/>
                <a:t>j3</a:t>
              </a:r>
              <a:endParaRPr lang="zh-CN" altLang="en-US" dirty="0"/>
            </a:p>
          </p:txBody>
        </p:sp>
        <p:sp>
          <p:nvSpPr>
            <p:cNvPr id="16" name="流程图: 联系 15"/>
            <p:cNvSpPr/>
            <p:nvPr/>
          </p:nvSpPr>
          <p:spPr>
            <a:xfrm>
              <a:off x="7524328" y="4119637"/>
              <a:ext cx="457200" cy="457200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/>
                <a:t>j4</a:t>
              </a:r>
              <a:endParaRPr lang="zh-CN" altLang="en-US" dirty="0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5185174" y="2196705"/>
            <a:ext cx="1601390" cy="1921669"/>
            <a:chOff x="5389240" y="1785392"/>
            <a:chExt cx="2135088" cy="2562845"/>
          </a:xfrm>
        </p:grpSpPr>
        <p:cxnSp>
          <p:nvCxnSpPr>
            <p:cNvPr id="17" name="直接箭头连接符 16"/>
            <p:cNvCxnSpPr>
              <a:stCxn id="6" idx="6"/>
              <a:endCxn id="13" idx="2"/>
            </p:cNvCxnSpPr>
            <p:nvPr/>
          </p:nvCxnSpPr>
          <p:spPr>
            <a:xfrm flipV="1">
              <a:off x="5389240" y="1785392"/>
              <a:ext cx="2135088" cy="19055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15" idx="2"/>
            </p:cNvCxnSpPr>
            <p:nvPr/>
          </p:nvCxnSpPr>
          <p:spPr>
            <a:xfrm>
              <a:off x="5389240" y="1804447"/>
              <a:ext cx="2135088" cy="1689509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6"/>
              <a:endCxn id="16" idx="2"/>
            </p:cNvCxnSpPr>
            <p:nvPr/>
          </p:nvCxnSpPr>
          <p:spPr>
            <a:xfrm>
              <a:off x="5389240" y="1804447"/>
              <a:ext cx="2135088" cy="254379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5185174" y="2196705"/>
            <a:ext cx="1601390" cy="1921669"/>
            <a:chOff x="5389240" y="1785392"/>
            <a:chExt cx="2135088" cy="2562845"/>
          </a:xfrm>
        </p:grpSpPr>
        <p:cxnSp>
          <p:nvCxnSpPr>
            <p:cNvPr id="23" name="直接箭头连接符 22"/>
            <p:cNvCxnSpPr>
              <a:stCxn id="10" idx="6"/>
              <a:endCxn id="13" idx="2"/>
            </p:cNvCxnSpPr>
            <p:nvPr/>
          </p:nvCxnSpPr>
          <p:spPr>
            <a:xfrm flipV="1">
              <a:off x="5389240" y="1785392"/>
              <a:ext cx="2135088" cy="873336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0" idx="6"/>
              <a:endCxn id="15" idx="2"/>
            </p:cNvCxnSpPr>
            <p:nvPr/>
          </p:nvCxnSpPr>
          <p:spPr>
            <a:xfrm>
              <a:off x="5389240" y="2658728"/>
              <a:ext cx="2135088" cy="835227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0" idx="6"/>
              <a:endCxn id="16" idx="2"/>
            </p:cNvCxnSpPr>
            <p:nvPr/>
          </p:nvCxnSpPr>
          <p:spPr>
            <a:xfrm>
              <a:off x="5389240" y="2658728"/>
              <a:ext cx="2135088" cy="1689509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5185174" y="2837260"/>
            <a:ext cx="1601390" cy="1281113"/>
            <a:chOff x="5389240" y="2639674"/>
            <a:chExt cx="2135088" cy="1708563"/>
          </a:xfrm>
        </p:grpSpPr>
        <p:cxnSp>
          <p:nvCxnSpPr>
            <p:cNvPr id="29" name="直接箭头连接符 28"/>
            <p:cNvCxnSpPr>
              <a:stCxn id="11" idx="6"/>
              <a:endCxn id="14" idx="2"/>
            </p:cNvCxnSpPr>
            <p:nvPr/>
          </p:nvCxnSpPr>
          <p:spPr>
            <a:xfrm flipV="1">
              <a:off x="5389240" y="2639674"/>
              <a:ext cx="2135088" cy="873336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5" idx="2"/>
            </p:cNvCxnSpPr>
            <p:nvPr/>
          </p:nvCxnSpPr>
          <p:spPr>
            <a:xfrm flipV="1">
              <a:off x="5389240" y="3493956"/>
              <a:ext cx="2135088" cy="19055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1" idx="6"/>
              <a:endCxn id="16" idx="2"/>
            </p:cNvCxnSpPr>
            <p:nvPr/>
          </p:nvCxnSpPr>
          <p:spPr>
            <a:xfrm>
              <a:off x="5389240" y="3513010"/>
              <a:ext cx="2135088" cy="835227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5185174" y="2196705"/>
            <a:ext cx="1601390" cy="1935956"/>
            <a:chOff x="5389240" y="1785392"/>
            <a:chExt cx="2135088" cy="2581937"/>
          </a:xfrm>
        </p:grpSpPr>
        <p:cxnSp>
          <p:nvCxnSpPr>
            <p:cNvPr id="38" name="直接箭头连接符 37"/>
            <p:cNvCxnSpPr>
              <a:stCxn id="12" idx="6"/>
              <a:endCxn id="13" idx="2"/>
            </p:cNvCxnSpPr>
            <p:nvPr/>
          </p:nvCxnSpPr>
          <p:spPr>
            <a:xfrm flipV="1">
              <a:off x="5389240" y="1785392"/>
              <a:ext cx="2135088" cy="2581937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2" idx="6"/>
              <a:endCxn id="14" idx="2"/>
            </p:cNvCxnSpPr>
            <p:nvPr/>
          </p:nvCxnSpPr>
          <p:spPr>
            <a:xfrm flipV="1">
              <a:off x="5389240" y="2639686"/>
              <a:ext cx="2135088" cy="1727643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2" idx="6"/>
              <a:endCxn id="16" idx="2"/>
            </p:cNvCxnSpPr>
            <p:nvPr/>
          </p:nvCxnSpPr>
          <p:spPr>
            <a:xfrm flipV="1">
              <a:off x="5389240" y="4348274"/>
              <a:ext cx="2135088" cy="19055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>
            <a:grpSpLocks/>
          </p:cNvGrpSpPr>
          <p:nvPr/>
        </p:nvGrpSpPr>
        <p:grpSpPr bwMode="auto">
          <a:xfrm>
            <a:off x="5141766" y="2201842"/>
            <a:ext cx="1601390" cy="1935956"/>
            <a:chOff x="5389240" y="1785392"/>
            <a:chExt cx="2135088" cy="2581937"/>
          </a:xfrm>
        </p:grpSpPr>
        <p:cxnSp>
          <p:nvCxnSpPr>
            <p:cNvPr id="49" name="直接连接符 48"/>
            <p:cNvCxnSpPr>
              <a:stCxn id="6" idx="6"/>
              <a:endCxn id="13" idx="2"/>
            </p:cNvCxnSpPr>
            <p:nvPr/>
          </p:nvCxnSpPr>
          <p:spPr>
            <a:xfrm flipV="1">
              <a:off x="5389240" y="1785392"/>
              <a:ext cx="2135088" cy="1905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10" idx="6"/>
              <a:endCxn id="15" idx="2"/>
            </p:cNvCxnSpPr>
            <p:nvPr/>
          </p:nvCxnSpPr>
          <p:spPr>
            <a:xfrm>
              <a:off x="5389240" y="2658741"/>
              <a:ext cx="2135088" cy="83523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11" idx="6"/>
              <a:endCxn id="14" idx="2"/>
            </p:cNvCxnSpPr>
            <p:nvPr/>
          </p:nvCxnSpPr>
          <p:spPr>
            <a:xfrm flipV="1">
              <a:off x="5389240" y="2639686"/>
              <a:ext cx="2135088" cy="87334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12" idx="6"/>
              <a:endCxn id="16" idx="2"/>
            </p:cNvCxnSpPr>
            <p:nvPr/>
          </p:nvCxnSpPr>
          <p:spPr>
            <a:xfrm flipV="1">
              <a:off x="5389240" y="4348274"/>
              <a:ext cx="2135088" cy="1905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2141936" y="5295901"/>
            <a:ext cx="50542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C00000"/>
                </a:solidFill>
              </a:rPr>
              <a:t>边集的一个子集</a:t>
            </a:r>
            <a:r>
              <a:rPr lang="en-US" altLang="zh-CN" sz="1800">
                <a:solidFill>
                  <a:srgbClr val="C00000"/>
                </a:solidFill>
              </a:rPr>
              <a:t>, </a:t>
            </a:r>
            <a:r>
              <a:rPr lang="zh-CN" altLang="en-US" sz="1800">
                <a:solidFill>
                  <a:srgbClr val="C00000"/>
                </a:solidFill>
              </a:rPr>
              <a:t>其中没有任何两条边有公共顶点</a:t>
            </a:r>
          </a:p>
        </p:txBody>
      </p:sp>
    </p:spTree>
    <p:extLst>
      <p:ext uri="{BB962C8B-B14F-4D97-AF65-F5344CB8AC3E}">
        <p14:creationId xmlns:p14="http://schemas.microsoft.com/office/powerpoint/2010/main" val="167340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543800" cy="796925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</a:rPr>
              <a:t>二部图</a:t>
            </a:r>
            <a:r>
              <a:rPr lang="en-US" altLang="zh-CN">
                <a:latin typeface="Times New Roman" charset="0"/>
              </a:rPr>
              <a:t>(bipartite graph</a:t>
            </a:r>
            <a:r>
              <a:rPr lang="zh-CN" altLang="en-US">
                <a:latin typeface="Times New Roman" charset="0"/>
              </a:rPr>
              <a:t>，偶图</a:t>
            </a:r>
            <a:r>
              <a:rPr lang="en-US" altLang="zh-CN">
                <a:latin typeface="Times New Roman" charset="0"/>
                <a:sym typeface="Symbol" charset="2"/>
              </a:rPr>
              <a:t>)</a:t>
            </a:r>
            <a:endParaRPr lang="zh-CN" altLang="en-US">
              <a:latin typeface="Times New Roman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497887" cy="17287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latin typeface="Times New Roman" charset="0"/>
              </a:rPr>
              <a:t>二部图：顶点集划分为</a:t>
            </a:r>
            <a:r>
              <a:rPr lang="en-US" altLang="zh-CN" sz="2800" b="1">
                <a:latin typeface="Times New Roman" charset="0"/>
              </a:rPr>
              <a:t>2</a:t>
            </a:r>
            <a:r>
              <a:rPr lang="zh-CN" altLang="en-US" sz="2800" b="1">
                <a:latin typeface="Times New Roman" charset="0"/>
              </a:rPr>
              <a:t>个类别</a:t>
            </a:r>
            <a:r>
              <a:rPr lang="en-US" altLang="zh-CN" sz="2800" b="1">
                <a:latin typeface="Times New Roman" charset="0"/>
              </a:rPr>
              <a:t>(</a:t>
            </a:r>
            <a:r>
              <a:rPr lang="zh-CN" altLang="en-US" sz="2800" b="1">
                <a:latin typeface="Times New Roman" charset="0"/>
              </a:rPr>
              <a:t>不相交</a:t>
            </a:r>
            <a:r>
              <a:rPr lang="en-US" altLang="zh-CN" sz="2800" b="1">
                <a:latin typeface="Times New Roman" charset="0"/>
              </a:rPr>
              <a:t>)</a:t>
            </a:r>
            <a:r>
              <a:rPr lang="zh-CN" altLang="en-US" sz="2800" b="1">
                <a:latin typeface="Times New Roman" charset="0"/>
              </a:rPr>
              <a:t>，边的端点在不同类别中。</a:t>
            </a:r>
            <a:endParaRPr lang="en-US" altLang="zh-CN" sz="2800" b="1"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latin typeface="Times New Roman" charset="0"/>
              </a:rPr>
              <a:t>完全二部图：来自不同类别的两个顶点均有边。</a:t>
            </a:r>
            <a:endParaRPr lang="en-US" altLang="zh-CN" sz="2800">
              <a:solidFill>
                <a:schemeClr val="tx2"/>
              </a:solidFill>
              <a:latin typeface="Times New Roman" charset="0"/>
            </a:endParaRPr>
          </a:p>
        </p:txBody>
      </p:sp>
      <p:grpSp>
        <p:nvGrpSpPr>
          <p:cNvPr id="2" name="组合 86"/>
          <p:cNvGrpSpPr>
            <a:grpSpLocks/>
          </p:cNvGrpSpPr>
          <p:nvPr/>
        </p:nvGrpSpPr>
        <p:grpSpPr bwMode="auto">
          <a:xfrm>
            <a:off x="3548063" y="3905250"/>
            <a:ext cx="1773237" cy="1838325"/>
            <a:chOff x="3883449" y="3703585"/>
            <a:chExt cx="1773362" cy="1838799"/>
          </a:xfrm>
        </p:grpSpPr>
        <p:sp>
          <p:nvSpPr>
            <p:cNvPr id="31778" name="Text Box 5"/>
            <p:cNvSpPr txBox="1">
              <a:spLocks noChangeArrowheads="1"/>
            </p:cNvSpPr>
            <p:nvPr/>
          </p:nvSpPr>
          <p:spPr bwMode="auto">
            <a:xfrm>
              <a:off x="4572000" y="5085184"/>
              <a:ext cx="6762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charset="0"/>
                </a:rPr>
                <a:t>K</a:t>
              </a:r>
              <a:r>
                <a:rPr lang="en-US" altLang="zh-CN" sz="2000" b="1" baseline="-25000">
                  <a:latin typeface="Times New Roman" charset="0"/>
                </a:rPr>
                <a:t>2,3</a:t>
              </a:r>
              <a:endParaRPr lang="en-US" altLang="zh-CN" sz="2000" b="1">
                <a:latin typeface="Times New Roman" charset="0"/>
              </a:endParaRPr>
            </a:p>
          </p:txBody>
        </p:sp>
        <p:cxnSp>
          <p:nvCxnSpPr>
            <p:cNvPr id="31779" name="直接连接符 73"/>
            <p:cNvCxnSpPr>
              <a:cxnSpLocks noChangeShapeType="1"/>
            </p:cNvCxnSpPr>
            <p:nvPr/>
          </p:nvCxnSpPr>
          <p:spPr bwMode="auto">
            <a:xfrm>
              <a:off x="4387643" y="3789040"/>
              <a:ext cx="1228827" cy="85061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80" name="流程图: 联系 8"/>
            <p:cNvSpPr>
              <a:spLocks noChangeArrowheads="1"/>
            </p:cNvSpPr>
            <p:nvPr/>
          </p:nvSpPr>
          <p:spPr bwMode="auto">
            <a:xfrm>
              <a:off x="5512877" y="4567681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1" name="流程图: 联系 35"/>
            <p:cNvSpPr>
              <a:spLocks noChangeArrowheads="1"/>
            </p:cNvSpPr>
            <p:nvPr/>
          </p:nvSpPr>
          <p:spPr bwMode="auto">
            <a:xfrm>
              <a:off x="4288741" y="3703585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2" name="流程图: 联系 8"/>
            <p:cNvSpPr>
              <a:spLocks noChangeArrowheads="1"/>
            </p:cNvSpPr>
            <p:nvPr/>
          </p:nvSpPr>
          <p:spPr bwMode="auto">
            <a:xfrm>
              <a:off x="5059580" y="3703585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3" name="流程图: 联系 71"/>
            <p:cNvSpPr>
              <a:spLocks noChangeArrowheads="1"/>
            </p:cNvSpPr>
            <p:nvPr/>
          </p:nvSpPr>
          <p:spPr bwMode="auto">
            <a:xfrm>
              <a:off x="3883449" y="4580596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4" name="流程图: 联系 72"/>
            <p:cNvSpPr>
              <a:spLocks noChangeArrowheads="1"/>
            </p:cNvSpPr>
            <p:nvPr/>
          </p:nvSpPr>
          <p:spPr bwMode="auto">
            <a:xfrm>
              <a:off x="4720789" y="4567681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1785" name="直接连接符 74"/>
            <p:cNvCxnSpPr>
              <a:cxnSpLocks noChangeShapeType="1"/>
              <a:endCxn id="31784" idx="1"/>
            </p:cNvCxnSpPr>
            <p:nvPr/>
          </p:nvCxnSpPr>
          <p:spPr bwMode="auto">
            <a:xfrm>
              <a:off x="4360749" y="3807017"/>
              <a:ext cx="381119" cy="78174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6" name="直接连接符 75"/>
            <p:cNvCxnSpPr>
              <a:cxnSpLocks noChangeShapeType="1"/>
            </p:cNvCxnSpPr>
            <p:nvPr/>
          </p:nvCxnSpPr>
          <p:spPr bwMode="auto">
            <a:xfrm>
              <a:off x="5148064" y="3789040"/>
              <a:ext cx="432048" cy="7920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7" name="直接连接符 76"/>
            <p:cNvCxnSpPr>
              <a:cxnSpLocks noChangeShapeType="1"/>
            </p:cNvCxnSpPr>
            <p:nvPr/>
          </p:nvCxnSpPr>
          <p:spPr bwMode="auto">
            <a:xfrm flipV="1">
              <a:off x="4819691" y="3703585"/>
              <a:ext cx="352197" cy="88491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8" name="直接连接符 77"/>
            <p:cNvCxnSpPr>
              <a:cxnSpLocks noChangeShapeType="1"/>
              <a:stCxn id="31781" idx="4"/>
              <a:endCxn id="31783" idx="7"/>
            </p:cNvCxnSpPr>
            <p:nvPr/>
          </p:nvCxnSpPr>
          <p:spPr bwMode="auto">
            <a:xfrm flipH="1">
              <a:off x="4006304" y="3847535"/>
              <a:ext cx="354404" cy="75414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9" name="直接连接符 73"/>
            <p:cNvCxnSpPr>
              <a:cxnSpLocks noChangeShapeType="1"/>
              <a:stCxn id="31782" idx="3"/>
              <a:endCxn id="31783" idx="6"/>
            </p:cNvCxnSpPr>
            <p:nvPr/>
          </p:nvCxnSpPr>
          <p:spPr bwMode="auto">
            <a:xfrm flipH="1">
              <a:off x="4027383" y="3826454"/>
              <a:ext cx="1053276" cy="8261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组合 87"/>
          <p:cNvGrpSpPr>
            <a:grpSpLocks/>
          </p:cNvGrpSpPr>
          <p:nvPr/>
        </p:nvGrpSpPr>
        <p:grpSpPr bwMode="auto">
          <a:xfrm>
            <a:off x="6108700" y="3900488"/>
            <a:ext cx="1773238" cy="1771650"/>
            <a:chOff x="6444208" y="3698812"/>
            <a:chExt cx="1773444" cy="1771564"/>
          </a:xfrm>
        </p:grpSpPr>
        <p:sp>
          <p:nvSpPr>
            <p:cNvPr id="31762" name="Text Box 5"/>
            <p:cNvSpPr txBox="1">
              <a:spLocks noChangeArrowheads="1"/>
            </p:cNvSpPr>
            <p:nvPr/>
          </p:nvSpPr>
          <p:spPr bwMode="auto">
            <a:xfrm>
              <a:off x="7092280" y="5013176"/>
              <a:ext cx="6762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charset="0"/>
                </a:rPr>
                <a:t>K</a:t>
              </a:r>
              <a:r>
                <a:rPr lang="en-US" altLang="zh-CN" sz="2000" b="1" baseline="-25000">
                  <a:latin typeface="Times New Roman" charset="0"/>
                </a:rPr>
                <a:t>3,3</a:t>
              </a:r>
              <a:endParaRPr lang="en-US" altLang="zh-CN" sz="2000" b="1">
                <a:latin typeface="Times New Roman" charset="0"/>
              </a:endParaRPr>
            </a:p>
          </p:txBody>
        </p:sp>
        <p:cxnSp>
          <p:nvCxnSpPr>
            <p:cNvPr id="31763" name="直接连接符 73"/>
            <p:cNvCxnSpPr>
              <a:cxnSpLocks noChangeShapeType="1"/>
              <a:stCxn id="31765" idx="6"/>
            </p:cNvCxnSpPr>
            <p:nvPr/>
          </p:nvCxnSpPr>
          <p:spPr bwMode="auto">
            <a:xfrm>
              <a:off x="6588142" y="3789007"/>
              <a:ext cx="1589169" cy="81323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4" name="流程图: 联系 8"/>
            <p:cNvSpPr>
              <a:spLocks noChangeArrowheads="1"/>
            </p:cNvSpPr>
            <p:nvPr/>
          </p:nvSpPr>
          <p:spPr bwMode="auto">
            <a:xfrm>
              <a:off x="8073718" y="4530267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5" name="流程图: 联系 35"/>
            <p:cNvSpPr>
              <a:spLocks noChangeArrowheads="1"/>
            </p:cNvSpPr>
            <p:nvPr/>
          </p:nvSpPr>
          <p:spPr bwMode="auto">
            <a:xfrm>
              <a:off x="6444208" y="3717032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6" name="流程图: 联系 8"/>
            <p:cNvSpPr>
              <a:spLocks noChangeArrowheads="1"/>
            </p:cNvSpPr>
            <p:nvPr/>
          </p:nvSpPr>
          <p:spPr bwMode="auto">
            <a:xfrm>
              <a:off x="8055278" y="3698812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7" name="流程图: 联系 71"/>
            <p:cNvSpPr>
              <a:spLocks noChangeArrowheads="1"/>
            </p:cNvSpPr>
            <p:nvPr/>
          </p:nvSpPr>
          <p:spPr bwMode="auto">
            <a:xfrm>
              <a:off x="6444290" y="4543182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8" name="流程图: 联系 72"/>
            <p:cNvSpPr>
              <a:spLocks noChangeArrowheads="1"/>
            </p:cNvSpPr>
            <p:nvPr/>
          </p:nvSpPr>
          <p:spPr bwMode="auto">
            <a:xfrm>
              <a:off x="7281630" y="4530267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1769" name="直接连接符 74"/>
            <p:cNvCxnSpPr>
              <a:cxnSpLocks noChangeShapeType="1"/>
              <a:stCxn id="31765" idx="5"/>
              <a:endCxn id="31768" idx="1"/>
            </p:cNvCxnSpPr>
            <p:nvPr/>
          </p:nvCxnSpPr>
          <p:spPr bwMode="auto">
            <a:xfrm>
              <a:off x="6567063" y="3839901"/>
              <a:ext cx="735646" cy="71144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0" name="直接连接符 75"/>
            <p:cNvCxnSpPr>
              <a:cxnSpLocks noChangeShapeType="1"/>
              <a:stCxn id="31774" idx="4"/>
            </p:cNvCxnSpPr>
            <p:nvPr/>
          </p:nvCxnSpPr>
          <p:spPr bwMode="auto">
            <a:xfrm>
              <a:off x="7348604" y="3842762"/>
              <a:ext cx="792349" cy="70095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1" name="直接连接符 76"/>
            <p:cNvCxnSpPr>
              <a:cxnSpLocks noChangeShapeType="1"/>
              <a:endCxn id="31766" idx="4"/>
            </p:cNvCxnSpPr>
            <p:nvPr/>
          </p:nvCxnSpPr>
          <p:spPr bwMode="auto">
            <a:xfrm flipV="1">
              <a:off x="7380312" y="3842762"/>
              <a:ext cx="746933" cy="70832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2" name="直接连接符 77"/>
            <p:cNvCxnSpPr>
              <a:cxnSpLocks noChangeShapeType="1"/>
            </p:cNvCxnSpPr>
            <p:nvPr/>
          </p:nvCxnSpPr>
          <p:spPr bwMode="auto">
            <a:xfrm>
              <a:off x="6516216" y="3861048"/>
              <a:ext cx="0" cy="7200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3" name="直接连接符 73"/>
            <p:cNvCxnSpPr>
              <a:cxnSpLocks noChangeShapeType="1"/>
              <a:stCxn id="31766" idx="3"/>
              <a:endCxn id="31767" idx="6"/>
            </p:cNvCxnSpPr>
            <p:nvPr/>
          </p:nvCxnSpPr>
          <p:spPr bwMode="auto">
            <a:xfrm flipH="1">
              <a:off x="6588224" y="3821681"/>
              <a:ext cx="1488133" cy="79347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4" name="流程图: 联系 8"/>
            <p:cNvSpPr>
              <a:spLocks noChangeArrowheads="1"/>
            </p:cNvSpPr>
            <p:nvPr/>
          </p:nvSpPr>
          <p:spPr bwMode="auto">
            <a:xfrm>
              <a:off x="7276637" y="3698812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1775" name="直接连接符 77"/>
            <p:cNvCxnSpPr>
              <a:cxnSpLocks noChangeShapeType="1"/>
            </p:cNvCxnSpPr>
            <p:nvPr/>
          </p:nvCxnSpPr>
          <p:spPr bwMode="auto">
            <a:xfrm>
              <a:off x="7353418" y="3802487"/>
              <a:ext cx="0" cy="7200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6" name="直接连接符 77"/>
            <p:cNvCxnSpPr>
              <a:cxnSpLocks noChangeShapeType="1"/>
            </p:cNvCxnSpPr>
            <p:nvPr/>
          </p:nvCxnSpPr>
          <p:spPr bwMode="auto">
            <a:xfrm>
              <a:off x="8145506" y="3861048"/>
              <a:ext cx="0" cy="7200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7" name="直接连接符 76"/>
            <p:cNvCxnSpPr>
              <a:cxnSpLocks noChangeShapeType="1"/>
              <a:endCxn id="31774" idx="6"/>
            </p:cNvCxnSpPr>
            <p:nvPr/>
          </p:nvCxnSpPr>
          <p:spPr bwMode="auto">
            <a:xfrm flipV="1">
              <a:off x="6561330" y="3770787"/>
              <a:ext cx="859241" cy="7985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组合 88"/>
          <p:cNvGrpSpPr>
            <a:grpSpLocks/>
          </p:cNvGrpSpPr>
          <p:nvPr/>
        </p:nvGrpSpPr>
        <p:grpSpPr bwMode="auto">
          <a:xfrm>
            <a:off x="1093788" y="3990975"/>
            <a:ext cx="1773237" cy="1825625"/>
            <a:chOff x="1430404" y="3789040"/>
            <a:chExt cx="1773362" cy="1825352"/>
          </a:xfrm>
        </p:grpSpPr>
        <p:sp>
          <p:nvSpPr>
            <p:cNvPr id="31751" name="流程图: 联系 8"/>
            <p:cNvSpPr>
              <a:spLocks noChangeArrowheads="1"/>
            </p:cNvSpPr>
            <p:nvPr/>
          </p:nvSpPr>
          <p:spPr bwMode="auto">
            <a:xfrm>
              <a:off x="3059832" y="4653136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2" name="流程图: 联系 35"/>
            <p:cNvSpPr>
              <a:spLocks noChangeArrowheads="1"/>
            </p:cNvSpPr>
            <p:nvPr/>
          </p:nvSpPr>
          <p:spPr bwMode="auto">
            <a:xfrm>
              <a:off x="1835696" y="3789040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3" name="流程图: 联系 8"/>
            <p:cNvSpPr>
              <a:spLocks noChangeArrowheads="1"/>
            </p:cNvSpPr>
            <p:nvPr/>
          </p:nvSpPr>
          <p:spPr bwMode="auto">
            <a:xfrm>
              <a:off x="2606535" y="3789040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4" name="流程图: 联系 71"/>
            <p:cNvSpPr>
              <a:spLocks noChangeArrowheads="1"/>
            </p:cNvSpPr>
            <p:nvPr/>
          </p:nvSpPr>
          <p:spPr bwMode="auto">
            <a:xfrm>
              <a:off x="1430404" y="4666051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5" name="流程图: 联系 72"/>
            <p:cNvSpPr>
              <a:spLocks noChangeArrowheads="1"/>
            </p:cNvSpPr>
            <p:nvPr/>
          </p:nvSpPr>
          <p:spPr bwMode="auto">
            <a:xfrm>
              <a:off x="2267744" y="4653136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1756" name="直接连接符 74"/>
            <p:cNvCxnSpPr>
              <a:cxnSpLocks noChangeShapeType="1"/>
              <a:endCxn id="31755" idx="1"/>
            </p:cNvCxnSpPr>
            <p:nvPr/>
          </p:nvCxnSpPr>
          <p:spPr bwMode="auto">
            <a:xfrm>
              <a:off x="1907704" y="3892472"/>
              <a:ext cx="381119" cy="78174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7" name="直接连接符 75"/>
            <p:cNvCxnSpPr>
              <a:cxnSpLocks noChangeShapeType="1"/>
            </p:cNvCxnSpPr>
            <p:nvPr/>
          </p:nvCxnSpPr>
          <p:spPr bwMode="auto">
            <a:xfrm>
              <a:off x="2695019" y="3874495"/>
              <a:ext cx="432048" cy="7920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直接连接符 76"/>
            <p:cNvCxnSpPr>
              <a:cxnSpLocks noChangeShapeType="1"/>
            </p:cNvCxnSpPr>
            <p:nvPr/>
          </p:nvCxnSpPr>
          <p:spPr bwMode="auto">
            <a:xfrm flipV="1">
              <a:off x="2366646" y="3789040"/>
              <a:ext cx="352197" cy="88491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直接连接符 77"/>
            <p:cNvCxnSpPr>
              <a:cxnSpLocks noChangeShapeType="1"/>
              <a:stCxn id="31752" idx="4"/>
              <a:endCxn id="31754" idx="7"/>
            </p:cNvCxnSpPr>
            <p:nvPr/>
          </p:nvCxnSpPr>
          <p:spPr bwMode="auto">
            <a:xfrm flipH="1">
              <a:off x="1553259" y="3932990"/>
              <a:ext cx="354404" cy="75414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直接连接符 73"/>
            <p:cNvCxnSpPr>
              <a:cxnSpLocks noChangeShapeType="1"/>
              <a:stCxn id="31753" idx="3"/>
              <a:endCxn id="31754" idx="6"/>
            </p:cNvCxnSpPr>
            <p:nvPr/>
          </p:nvCxnSpPr>
          <p:spPr bwMode="auto">
            <a:xfrm flipH="1">
              <a:off x="1574338" y="3911909"/>
              <a:ext cx="1053276" cy="8261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1" name="Text Box 5"/>
            <p:cNvSpPr txBox="1">
              <a:spLocks noChangeArrowheads="1"/>
            </p:cNvSpPr>
            <p:nvPr/>
          </p:nvSpPr>
          <p:spPr bwMode="auto">
            <a:xfrm>
              <a:off x="2195736" y="5157192"/>
              <a:ext cx="6762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charset="0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31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600"/>
              <a:t>孤岛上的婚姻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7620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成就最多幸福婚姻的配对方案</a:t>
            </a:r>
          </a:p>
        </p:txBody>
      </p:sp>
      <p:sp>
        <p:nvSpPr>
          <p:cNvPr id="39" name="矩形标注 38"/>
          <p:cNvSpPr/>
          <p:nvPr/>
        </p:nvSpPr>
        <p:spPr>
          <a:xfrm>
            <a:off x="381000" y="3657600"/>
            <a:ext cx="2438400" cy="762000"/>
          </a:xfrm>
          <a:prstGeom prst="wedgeRectCallout">
            <a:avLst>
              <a:gd name="adj1" fmla="val 60310"/>
              <a:gd name="adj2" fmla="val -4343"/>
            </a:avLst>
          </a:prstGeom>
          <a:noFill/>
          <a:ln>
            <a:solidFill>
              <a:srgbClr val="33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互不相邻</a:t>
            </a:r>
            <a:r>
              <a:rPr lang="zh-CN" altLang="en-US" sz="2400" b="1" dirty="0">
                <a:solidFill>
                  <a:schemeClr val="tx1"/>
                </a:solidFill>
              </a:rPr>
              <a:t>的边集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5125" name="组合 72"/>
          <p:cNvGrpSpPr>
            <a:grpSpLocks/>
          </p:cNvGrpSpPr>
          <p:nvPr/>
        </p:nvGrpSpPr>
        <p:grpSpPr bwMode="auto">
          <a:xfrm>
            <a:off x="3505200" y="2438400"/>
            <a:ext cx="1516063" cy="3322638"/>
            <a:chOff x="3505200" y="2438400"/>
            <a:chExt cx="1515707" cy="3322849"/>
          </a:xfrm>
        </p:grpSpPr>
        <p:cxnSp>
          <p:nvCxnSpPr>
            <p:cNvPr id="5126" name="直接连接符 73"/>
            <p:cNvCxnSpPr>
              <a:cxnSpLocks noChangeShapeType="1"/>
              <a:stCxn id="5128" idx="6"/>
              <a:endCxn id="5127" idx="1"/>
            </p:cNvCxnSpPr>
            <p:nvPr/>
          </p:nvCxnSpPr>
          <p:spPr bwMode="auto">
            <a:xfrm flipH="1">
              <a:off x="3713009" y="2637049"/>
              <a:ext cx="1166717" cy="256065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7" name="流程图: 联系 8"/>
            <p:cNvSpPr>
              <a:spLocks noChangeArrowheads="1"/>
            </p:cNvSpPr>
            <p:nvPr/>
          </p:nvSpPr>
          <p:spPr bwMode="auto">
            <a:xfrm rot="5400000">
              <a:off x="3535794" y="5157785"/>
              <a:ext cx="198649" cy="220307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8" name="流程图: 联系 35"/>
            <p:cNvSpPr>
              <a:spLocks noChangeArrowheads="1"/>
            </p:cNvSpPr>
            <p:nvPr/>
          </p:nvSpPr>
          <p:spPr bwMode="auto">
            <a:xfrm rot="5400000">
              <a:off x="4780402" y="2427571"/>
              <a:ext cx="198649" cy="220307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9" name="流程图: 联系 8"/>
            <p:cNvSpPr>
              <a:spLocks noChangeArrowheads="1"/>
            </p:cNvSpPr>
            <p:nvPr/>
          </p:nvSpPr>
          <p:spPr bwMode="auto">
            <a:xfrm rot="5400000">
              <a:off x="4808287" y="4651075"/>
              <a:ext cx="198649" cy="220307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0" name="流程图: 联系 71"/>
            <p:cNvSpPr>
              <a:spLocks noChangeArrowheads="1"/>
            </p:cNvSpPr>
            <p:nvPr/>
          </p:nvSpPr>
          <p:spPr bwMode="auto">
            <a:xfrm rot="5400000">
              <a:off x="3516029" y="2908944"/>
              <a:ext cx="198649" cy="220307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1" name="流程图: 联系 72"/>
            <p:cNvSpPr>
              <a:spLocks noChangeArrowheads="1"/>
            </p:cNvSpPr>
            <p:nvPr/>
          </p:nvSpPr>
          <p:spPr bwMode="auto">
            <a:xfrm rot="5400000">
              <a:off x="3535794" y="4064592"/>
              <a:ext cx="198649" cy="220307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5132" name="直接连接符 74"/>
            <p:cNvCxnSpPr>
              <a:cxnSpLocks noChangeShapeType="1"/>
              <a:stCxn id="5128" idx="5"/>
              <a:endCxn id="5131" idx="1"/>
            </p:cNvCxnSpPr>
            <p:nvPr/>
          </p:nvCxnSpPr>
          <p:spPr bwMode="auto">
            <a:xfrm flipH="1">
              <a:off x="3713009" y="2607958"/>
              <a:ext cx="1088827" cy="1496554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3" name="直接连接符 75"/>
            <p:cNvCxnSpPr>
              <a:cxnSpLocks noChangeShapeType="1"/>
              <a:stCxn id="5137" idx="5"/>
              <a:endCxn id="5127" idx="1"/>
            </p:cNvCxnSpPr>
            <p:nvPr/>
          </p:nvCxnSpPr>
          <p:spPr bwMode="auto">
            <a:xfrm flipH="1">
              <a:off x="3713009" y="3756828"/>
              <a:ext cx="1116712" cy="1440877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4" name="直接连接符 76"/>
            <p:cNvCxnSpPr>
              <a:cxnSpLocks noChangeShapeType="1"/>
              <a:stCxn id="5131" idx="0"/>
              <a:endCxn id="5129" idx="4"/>
            </p:cNvCxnSpPr>
            <p:nvPr/>
          </p:nvCxnSpPr>
          <p:spPr bwMode="auto">
            <a:xfrm>
              <a:off x="3745272" y="4174746"/>
              <a:ext cx="1052186" cy="586483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5" name="直接连接符 77"/>
            <p:cNvCxnSpPr>
              <a:cxnSpLocks noChangeShapeType="1"/>
              <a:endCxn id="5130" idx="0"/>
            </p:cNvCxnSpPr>
            <p:nvPr/>
          </p:nvCxnSpPr>
          <p:spPr bwMode="auto">
            <a:xfrm flipH="1">
              <a:off x="3725507" y="2537781"/>
              <a:ext cx="1043966" cy="481317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6" name="直接连接符 73"/>
            <p:cNvCxnSpPr>
              <a:cxnSpLocks noChangeShapeType="1"/>
              <a:stCxn id="5129" idx="3"/>
              <a:endCxn id="5130" idx="7"/>
            </p:cNvCxnSpPr>
            <p:nvPr/>
          </p:nvCxnSpPr>
          <p:spPr bwMode="auto">
            <a:xfrm flipH="1" flipV="1">
              <a:off x="3693244" y="3089331"/>
              <a:ext cx="1136477" cy="1601664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37" name="流程图: 联系 8"/>
            <p:cNvSpPr>
              <a:spLocks noChangeArrowheads="1"/>
            </p:cNvSpPr>
            <p:nvPr/>
          </p:nvSpPr>
          <p:spPr bwMode="auto">
            <a:xfrm rot="5400000">
              <a:off x="4808287" y="3576441"/>
              <a:ext cx="198649" cy="220307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5138" name="直接连接符 77"/>
            <p:cNvCxnSpPr>
              <a:cxnSpLocks noChangeShapeType="1"/>
              <a:endCxn id="5131" idx="0"/>
            </p:cNvCxnSpPr>
            <p:nvPr/>
          </p:nvCxnSpPr>
          <p:spPr bwMode="auto">
            <a:xfrm flipH="1">
              <a:off x="3745272" y="3693238"/>
              <a:ext cx="1113825" cy="481508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9" name="直接连接符 77"/>
            <p:cNvCxnSpPr>
              <a:cxnSpLocks noChangeShapeType="1"/>
              <a:endCxn id="5131" idx="7"/>
            </p:cNvCxnSpPr>
            <p:nvPr/>
          </p:nvCxnSpPr>
          <p:spPr bwMode="auto">
            <a:xfrm flipH="1" flipV="1">
              <a:off x="3713009" y="4244979"/>
              <a:ext cx="1122831" cy="1393821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0" name="直接连接符 76"/>
            <p:cNvCxnSpPr>
              <a:cxnSpLocks noChangeShapeType="1"/>
              <a:stCxn id="5130" idx="0"/>
              <a:endCxn id="5137" idx="6"/>
            </p:cNvCxnSpPr>
            <p:nvPr/>
          </p:nvCxnSpPr>
          <p:spPr bwMode="auto">
            <a:xfrm>
              <a:off x="3725507" y="3019098"/>
              <a:ext cx="1182104" cy="766821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1" name="流程图: 联系 8"/>
            <p:cNvSpPr>
              <a:spLocks noChangeArrowheads="1"/>
            </p:cNvSpPr>
            <p:nvPr/>
          </p:nvSpPr>
          <p:spPr bwMode="auto">
            <a:xfrm rot="5400000">
              <a:off x="4811429" y="5551771"/>
              <a:ext cx="198649" cy="220307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54"/>
          <p:cNvSpPr>
            <a:spLocks noChangeArrowheads="1"/>
          </p:cNvSpPr>
          <p:nvPr/>
        </p:nvSpPr>
        <p:spPr bwMode="auto">
          <a:xfrm>
            <a:off x="641350" y="4876800"/>
            <a:ext cx="8045450" cy="16002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600"/>
              <a:t>图中的匹配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5800" cy="1066800"/>
          </a:xfrm>
        </p:spPr>
        <p:txBody>
          <a:bodyPr/>
          <a:lstStyle/>
          <a:p>
            <a:pPr algn="just" eaLnBrk="1" hangingPunct="1"/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匹配（边独立集）</a:t>
            </a:r>
            <a:r>
              <a:rPr lang="zh-CN" altLang="en-US" sz="2800" b="1" dirty="0"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互不相邻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的边的集合</a:t>
            </a:r>
            <a:endParaRPr lang="en-US" altLang="zh-CN" sz="28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just" eaLnBrk="1" hangingPunct="1"/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M-</a:t>
            </a: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饱和点：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中各边的端点</a:t>
            </a:r>
          </a:p>
        </p:txBody>
      </p:sp>
      <p:grpSp>
        <p:nvGrpSpPr>
          <p:cNvPr id="6149" name="组合 53"/>
          <p:cNvGrpSpPr>
            <a:grpSpLocks/>
          </p:cNvGrpSpPr>
          <p:nvPr/>
        </p:nvGrpSpPr>
        <p:grpSpPr bwMode="auto">
          <a:xfrm>
            <a:off x="2209800" y="2514600"/>
            <a:ext cx="1862138" cy="2187575"/>
            <a:chOff x="2405063" y="2733675"/>
            <a:chExt cx="1410034" cy="1968166"/>
          </a:xfrm>
        </p:grpSpPr>
        <p:sp>
          <p:nvSpPr>
            <p:cNvPr id="6183" name="Oval 5"/>
            <p:cNvSpPr>
              <a:spLocks noChangeArrowheads="1"/>
            </p:cNvSpPr>
            <p:nvPr/>
          </p:nvSpPr>
          <p:spPr bwMode="auto">
            <a:xfrm>
              <a:off x="3035300" y="2733675"/>
              <a:ext cx="117475" cy="12065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84" name="Oval 6"/>
            <p:cNvSpPr>
              <a:spLocks noChangeArrowheads="1"/>
            </p:cNvSpPr>
            <p:nvPr/>
          </p:nvSpPr>
          <p:spPr bwMode="auto">
            <a:xfrm>
              <a:off x="2430307" y="3350785"/>
              <a:ext cx="90643" cy="156002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85" name="Oval 7"/>
            <p:cNvSpPr>
              <a:spLocks noChangeArrowheads="1"/>
            </p:cNvSpPr>
            <p:nvPr/>
          </p:nvSpPr>
          <p:spPr bwMode="auto">
            <a:xfrm>
              <a:off x="3665538" y="3360738"/>
              <a:ext cx="117475" cy="12065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86" name="Oval 8"/>
            <p:cNvSpPr>
              <a:spLocks noChangeArrowheads="1"/>
            </p:cNvSpPr>
            <p:nvPr/>
          </p:nvSpPr>
          <p:spPr bwMode="auto">
            <a:xfrm>
              <a:off x="3035300" y="3979863"/>
              <a:ext cx="117475" cy="12065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87" name="Oval 9"/>
            <p:cNvSpPr>
              <a:spLocks noChangeArrowheads="1"/>
            </p:cNvSpPr>
            <p:nvPr/>
          </p:nvSpPr>
          <p:spPr bwMode="auto">
            <a:xfrm>
              <a:off x="2405063" y="4575175"/>
              <a:ext cx="115887" cy="12065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88" name="Oval 10"/>
            <p:cNvSpPr>
              <a:spLocks noChangeArrowheads="1"/>
            </p:cNvSpPr>
            <p:nvPr/>
          </p:nvSpPr>
          <p:spPr bwMode="auto">
            <a:xfrm>
              <a:off x="3697622" y="4581191"/>
              <a:ext cx="117475" cy="12065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89" name="Oval 11"/>
            <p:cNvSpPr>
              <a:spLocks noChangeArrowheads="1"/>
            </p:cNvSpPr>
            <p:nvPr/>
          </p:nvSpPr>
          <p:spPr bwMode="auto">
            <a:xfrm>
              <a:off x="2405063" y="3979863"/>
              <a:ext cx="115887" cy="1206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90" name="Oval 12"/>
            <p:cNvSpPr>
              <a:spLocks noChangeArrowheads="1"/>
            </p:cNvSpPr>
            <p:nvPr/>
          </p:nvSpPr>
          <p:spPr bwMode="auto">
            <a:xfrm>
              <a:off x="3665538" y="3979863"/>
              <a:ext cx="117475" cy="1206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91" name="Line 14"/>
            <p:cNvSpPr>
              <a:spLocks noChangeShapeType="1"/>
            </p:cNvSpPr>
            <p:nvPr/>
          </p:nvSpPr>
          <p:spPr bwMode="auto">
            <a:xfrm flipH="1">
              <a:off x="2503488" y="2836863"/>
              <a:ext cx="557212" cy="561975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Line 15"/>
            <p:cNvSpPr>
              <a:spLocks noChangeShapeType="1"/>
            </p:cNvSpPr>
            <p:nvPr/>
          </p:nvSpPr>
          <p:spPr bwMode="auto">
            <a:xfrm>
              <a:off x="3135313" y="2809875"/>
              <a:ext cx="555625" cy="550863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16"/>
            <p:cNvSpPr>
              <a:spLocks noChangeShapeType="1"/>
            </p:cNvSpPr>
            <p:nvPr/>
          </p:nvSpPr>
          <p:spPr bwMode="auto">
            <a:xfrm>
              <a:off x="2503488" y="3500438"/>
              <a:ext cx="544512" cy="511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17"/>
            <p:cNvSpPr>
              <a:spLocks noChangeShapeType="1"/>
            </p:cNvSpPr>
            <p:nvPr/>
          </p:nvSpPr>
          <p:spPr bwMode="auto">
            <a:xfrm flipV="1">
              <a:off x="3146425" y="3462338"/>
              <a:ext cx="544513" cy="549275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Line 18"/>
            <p:cNvSpPr>
              <a:spLocks noChangeShapeType="1"/>
            </p:cNvSpPr>
            <p:nvPr/>
          </p:nvSpPr>
          <p:spPr bwMode="auto">
            <a:xfrm flipH="1">
              <a:off x="2503488" y="4089400"/>
              <a:ext cx="557212" cy="498475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Line 19"/>
            <p:cNvSpPr>
              <a:spLocks noChangeShapeType="1"/>
            </p:cNvSpPr>
            <p:nvPr/>
          </p:nvSpPr>
          <p:spPr bwMode="auto">
            <a:xfrm>
              <a:off x="2516188" y="4654550"/>
              <a:ext cx="1162050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Line 20"/>
            <p:cNvSpPr>
              <a:spLocks noChangeShapeType="1"/>
            </p:cNvSpPr>
            <p:nvPr/>
          </p:nvSpPr>
          <p:spPr bwMode="auto">
            <a:xfrm>
              <a:off x="3146425" y="4089400"/>
              <a:ext cx="593725" cy="5365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Line 21"/>
            <p:cNvSpPr>
              <a:spLocks noChangeShapeType="1"/>
            </p:cNvSpPr>
            <p:nvPr/>
          </p:nvSpPr>
          <p:spPr bwMode="auto">
            <a:xfrm>
              <a:off x="2516188" y="4051300"/>
              <a:ext cx="5318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Line 22"/>
            <p:cNvSpPr>
              <a:spLocks noChangeShapeType="1"/>
            </p:cNvSpPr>
            <p:nvPr/>
          </p:nvSpPr>
          <p:spPr bwMode="auto">
            <a:xfrm>
              <a:off x="3146425" y="4051300"/>
              <a:ext cx="5318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0" name="组合 54"/>
          <p:cNvGrpSpPr>
            <a:grpSpLocks/>
          </p:cNvGrpSpPr>
          <p:nvPr/>
        </p:nvGrpSpPr>
        <p:grpSpPr bwMode="auto">
          <a:xfrm>
            <a:off x="5257800" y="2514600"/>
            <a:ext cx="2024063" cy="2254250"/>
            <a:chOff x="5133975" y="2695575"/>
            <a:chExt cx="2024063" cy="2073275"/>
          </a:xfrm>
        </p:grpSpPr>
        <p:sp>
          <p:nvSpPr>
            <p:cNvPr id="6163" name="Oval 13"/>
            <p:cNvSpPr>
              <a:spLocks noChangeArrowheads="1"/>
            </p:cNvSpPr>
            <p:nvPr/>
          </p:nvSpPr>
          <p:spPr bwMode="auto">
            <a:xfrm>
              <a:off x="5133975" y="2695575"/>
              <a:ext cx="117475" cy="12065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64" name="Oval 23"/>
            <p:cNvSpPr>
              <a:spLocks noChangeArrowheads="1"/>
            </p:cNvSpPr>
            <p:nvPr/>
          </p:nvSpPr>
          <p:spPr bwMode="auto">
            <a:xfrm>
              <a:off x="5141494" y="4648200"/>
              <a:ext cx="115887" cy="12065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65" name="Oval 24"/>
            <p:cNvSpPr>
              <a:spLocks noChangeArrowheads="1"/>
            </p:cNvSpPr>
            <p:nvPr/>
          </p:nvSpPr>
          <p:spPr bwMode="auto">
            <a:xfrm>
              <a:off x="7004050" y="4638675"/>
              <a:ext cx="117475" cy="12065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66" name="Oval 25"/>
            <p:cNvSpPr>
              <a:spLocks noChangeArrowheads="1"/>
            </p:cNvSpPr>
            <p:nvPr/>
          </p:nvSpPr>
          <p:spPr bwMode="auto">
            <a:xfrm>
              <a:off x="7042150" y="2733675"/>
              <a:ext cx="115888" cy="12065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67" name="Oval 26"/>
            <p:cNvSpPr>
              <a:spLocks noChangeArrowheads="1"/>
            </p:cNvSpPr>
            <p:nvPr/>
          </p:nvSpPr>
          <p:spPr bwMode="auto">
            <a:xfrm>
              <a:off x="5632450" y="3244850"/>
              <a:ext cx="115888" cy="12065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68" name="Oval 27"/>
            <p:cNvSpPr>
              <a:spLocks noChangeArrowheads="1"/>
            </p:cNvSpPr>
            <p:nvPr/>
          </p:nvSpPr>
          <p:spPr bwMode="auto">
            <a:xfrm>
              <a:off x="6534150" y="3270250"/>
              <a:ext cx="117475" cy="12065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69" name="Oval 28"/>
            <p:cNvSpPr>
              <a:spLocks noChangeArrowheads="1"/>
            </p:cNvSpPr>
            <p:nvPr/>
          </p:nvSpPr>
          <p:spPr bwMode="auto">
            <a:xfrm>
              <a:off x="5594350" y="4152900"/>
              <a:ext cx="117475" cy="12065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70" name="Oval 29"/>
            <p:cNvSpPr>
              <a:spLocks noChangeArrowheads="1"/>
            </p:cNvSpPr>
            <p:nvPr/>
          </p:nvSpPr>
          <p:spPr bwMode="auto">
            <a:xfrm>
              <a:off x="6534150" y="4152900"/>
              <a:ext cx="117475" cy="12065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71" name="Line 30"/>
            <p:cNvSpPr>
              <a:spLocks noChangeShapeType="1"/>
            </p:cNvSpPr>
            <p:nvPr/>
          </p:nvSpPr>
          <p:spPr bwMode="auto">
            <a:xfrm>
              <a:off x="5248275" y="2759075"/>
              <a:ext cx="18303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31"/>
            <p:cNvSpPr>
              <a:spLocks noChangeShapeType="1"/>
            </p:cNvSpPr>
            <p:nvPr/>
          </p:nvSpPr>
          <p:spPr bwMode="auto">
            <a:xfrm>
              <a:off x="5237163" y="4727575"/>
              <a:ext cx="17668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32"/>
            <p:cNvSpPr>
              <a:spLocks noChangeShapeType="1"/>
            </p:cNvSpPr>
            <p:nvPr/>
          </p:nvSpPr>
          <p:spPr bwMode="auto">
            <a:xfrm>
              <a:off x="5186363" y="2809875"/>
              <a:ext cx="0" cy="18669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33"/>
            <p:cNvSpPr>
              <a:spLocks noChangeShapeType="1"/>
            </p:cNvSpPr>
            <p:nvPr/>
          </p:nvSpPr>
          <p:spPr bwMode="auto">
            <a:xfrm>
              <a:off x="7104063" y="2836863"/>
              <a:ext cx="0" cy="18145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34"/>
            <p:cNvSpPr>
              <a:spLocks noChangeShapeType="1"/>
            </p:cNvSpPr>
            <p:nvPr/>
          </p:nvSpPr>
          <p:spPr bwMode="auto">
            <a:xfrm>
              <a:off x="5743575" y="3309938"/>
              <a:ext cx="8032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35"/>
            <p:cNvSpPr>
              <a:spLocks noChangeShapeType="1"/>
            </p:cNvSpPr>
            <p:nvPr/>
          </p:nvSpPr>
          <p:spPr bwMode="auto">
            <a:xfrm>
              <a:off x="5707063" y="4216400"/>
              <a:ext cx="8270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36"/>
            <p:cNvSpPr>
              <a:spLocks noChangeShapeType="1"/>
            </p:cNvSpPr>
            <p:nvPr/>
          </p:nvSpPr>
          <p:spPr bwMode="auto">
            <a:xfrm>
              <a:off x="5668963" y="3348038"/>
              <a:ext cx="0" cy="8175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37"/>
            <p:cNvSpPr>
              <a:spLocks noChangeShapeType="1"/>
            </p:cNvSpPr>
            <p:nvPr/>
          </p:nvSpPr>
          <p:spPr bwMode="auto">
            <a:xfrm>
              <a:off x="6596063" y="3373438"/>
              <a:ext cx="0" cy="8048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38"/>
            <p:cNvSpPr>
              <a:spLocks noChangeShapeType="1"/>
            </p:cNvSpPr>
            <p:nvPr/>
          </p:nvSpPr>
          <p:spPr bwMode="auto">
            <a:xfrm>
              <a:off x="5211763" y="2797175"/>
              <a:ext cx="444500" cy="47307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39"/>
            <p:cNvSpPr>
              <a:spLocks noChangeShapeType="1"/>
            </p:cNvSpPr>
            <p:nvPr/>
          </p:nvSpPr>
          <p:spPr bwMode="auto">
            <a:xfrm flipH="1">
              <a:off x="5211763" y="4254500"/>
              <a:ext cx="420687" cy="43497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40"/>
            <p:cNvSpPr>
              <a:spLocks noChangeShapeType="1"/>
            </p:cNvSpPr>
            <p:nvPr/>
          </p:nvSpPr>
          <p:spPr bwMode="auto">
            <a:xfrm flipV="1">
              <a:off x="6621463" y="2824163"/>
              <a:ext cx="457200" cy="45878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Line 41"/>
            <p:cNvSpPr>
              <a:spLocks noChangeShapeType="1"/>
            </p:cNvSpPr>
            <p:nvPr/>
          </p:nvSpPr>
          <p:spPr bwMode="auto">
            <a:xfrm>
              <a:off x="6634163" y="4268788"/>
              <a:ext cx="395287" cy="38258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Text Box 42"/>
          <p:cNvSpPr txBox="1">
            <a:spLocks noChangeArrowheads="1"/>
          </p:cNvSpPr>
          <p:nvPr/>
        </p:nvSpPr>
        <p:spPr bwMode="auto">
          <a:xfrm>
            <a:off x="914400" y="3276600"/>
            <a:ext cx="11176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匹配数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sym typeface="Symbol" panose="05050102010706020507" pitchFamily="18" charset="2"/>
              </a:rPr>
              <a:t></a:t>
            </a:r>
            <a:r>
              <a:rPr lang="en-US" altLang="zh-CN" sz="2400" b="1" baseline="-25000">
                <a:sym typeface="Symbol" panose="05050102010706020507" pitchFamily="18" charset="2"/>
              </a:rPr>
              <a:t>1</a:t>
            </a:r>
            <a:r>
              <a:rPr lang="en-US" altLang="zh-CN" sz="2400" b="1">
                <a:sym typeface="Symbol" panose="05050102010706020507" pitchFamily="18" charset="2"/>
              </a:rPr>
              <a:t>=3</a:t>
            </a:r>
          </a:p>
        </p:txBody>
      </p:sp>
      <p:sp>
        <p:nvSpPr>
          <p:cNvPr id="6152" name="Text Box 43"/>
          <p:cNvSpPr txBox="1">
            <a:spLocks noChangeArrowheads="1"/>
          </p:cNvSpPr>
          <p:nvPr/>
        </p:nvSpPr>
        <p:spPr bwMode="auto">
          <a:xfrm>
            <a:off x="7467600" y="3276600"/>
            <a:ext cx="130016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匹配数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sym typeface="Symbol" panose="05050102010706020507" pitchFamily="18" charset="2"/>
              </a:rPr>
              <a:t></a:t>
            </a:r>
            <a:r>
              <a:rPr lang="en-US" altLang="zh-CN" sz="2400" b="1" baseline="-25000">
                <a:sym typeface="Symbol" panose="05050102010706020507" pitchFamily="18" charset="2"/>
              </a:rPr>
              <a:t>1</a:t>
            </a:r>
            <a:r>
              <a:rPr lang="en-US" altLang="zh-CN" sz="2400" b="1">
                <a:sym typeface="Symbol" panose="05050102010706020507" pitchFamily="18" charset="2"/>
              </a:rPr>
              <a:t>=4</a:t>
            </a:r>
          </a:p>
        </p:txBody>
      </p:sp>
      <p:sp>
        <p:nvSpPr>
          <p:cNvPr id="6153" name="Line 44"/>
          <p:cNvSpPr>
            <a:spLocks noChangeShapeType="1"/>
          </p:cNvSpPr>
          <p:nvPr/>
        </p:nvSpPr>
        <p:spPr bwMode="auto">
          <a:xfrm>
            <a:off x="1001713" y="5473700"/>
            <a:ext cx="1223962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Text Box 45"/>
          <p:cNvSpPr txBox="1">
            <a:spLocks noChangeArrowheads="1"/>
          </p:cNvSpPr>
          <p:nvPr/>
        </p:nvSpPr>
        <p:spPr bwMode="auto">
          <a:xfrm>
            <a:off x="2339975" y="5229225"/>
            <a:ext cx="2376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极大匹配</a:t>
            </a:r>
          </a:p>
        </p:txBody>
      </p:sp>
      <p:sp>
        <p:nvSpPr>
          <p:cNvPr id="6155" name="Line 46"/>
          <p:cNvSpPr>
            <a:spLocks noChangeShapeType="1"/>
          </p:cNvSpPr>
          <p:nvPr/>
        </p:nvSpPr>
        <p:spPr bwMode="auto">
          <a:xfrm>
            <a:off x="1001713" y="5905500"/>
            <a:ext cx="1238250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Text Box 47"/>
          <p:cNvSpPr txBox="1">
            <a:spLocks noChangeArrowheads="1"/>
          </p:cNvSpPr>
          <p:nvPr/>
        </p:nvSpPr>
        <p:spPr bwMode="auto">
          <a:xfrm>
            <a:off x="2395538" y="5735638"/>
            <a:ext cx="2376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最大匹配</a:t>
            </a:r>
          </a:p>
        </p:txBody>
      </p:sp>
      <p:sp>
        <p:nvSpPr>
          <p:cNvPr id="6157" name="Line 48"/>
          <p:cNvSpPr>
            <a:spLocks noChangeShapeType="1"/>
          </p:cNvSpPr>
          <p:nvPr/>
        </p:nvSpPr>
        <p:spPr bwMode="auto">
          <a:xfrm>
            <a:off x="4716463" y="5373688"/>
            <a:ext cx="136683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Text Box 49"/>
          <p:cNvSpPr txBox="1">
            <a:spLocks noChangeArrowheads="1"/>
          </p:cNvSpPr>
          <p:nvPr/>
        </p:nvSpPr>
        <p:spPr bwMode="auto">
          <a:xfrm>
            <a:off x="6229350" y="5170488"/>
            <a:ext cx="194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完美匹配</a:t>
            </a:r>
          </a:p>
        </p:txBody>
      </p:sp>
      <p:sp>
        <p:nvSpPr>
          <p:cNvPr id="6159" name="Oval 50"/>
          <p:cNvSpPr>
            <a:spLocks noChangeArrowheads="1"/>
          </p:cNvSpPr>
          <p:nvPr/>
        </p:nvSpPr>
        <p:spPr bwMode="auto">
          <a:xfrm>
            <a:off x="3962400" y="5791200"/>
            <a:ext cx="228600" cy="228600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FF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160" name="Text Box 51"/>
          <p:cNvSpPr txBox="1">
            <a:spLocks noChangeArrowheads="1"/>
          </p:cNvSpPr>
          <p:nvPr/>
        </p:nvSpPr>
        <p:spPr bwMode="auto">
          <a:xfrm>
            <a:off x="4241800" y="5689600"/>
            <a:ext cx="2087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FF00"/>
                </a:solidFill>
                <a:latin typeface="Times New Roman" panose="02020603050405020304" pitchFamily="18" charset="0"/>
              </a:rPr>
              <a:t>M-</a:t>
            </a:r>
            <a:r>
              <a:rPr lang="zh-CN" altLang="en-US" b="1"/>
              <a:t>饱和点</a:t>
            </a:r>
          </a:p>
        </p:txBody>
      </p:sp>
      <p:sp>
        <p:nvSpPr>
          <p:cNvPr id="6161" name="Oval 52"/>
          <p:cNvSpPr>
            <a:spLocks noChangeArrowheads="1"/>
          </p:cNvSpPr>
          <p:nvPr/>
        </p:nvSpPr>
        <p:spPr bwMode="auto">
          <a:xfrm>
            <a:off x="5791200" y="5803900"/>
            <a:ext cx="180975" cy="2159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162" name="Text Box 53"/>
          <p:cNvSpPr txBox="1">
            <a:spLocks noChangeArrowheads="1"/>
          </p:cNvSpPr>
          <p:nvPr/>
        </p:nvSpPr>
        <p:spPr bwMode="auto">
          <a:xfrm>
            <a:off x="6029325" y="5703888"/>
            <a:ext cx="2087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M-</a:t>
            </a:r>
            <a:r>
              <a:rPr lang="zh-CN" altLang="en-US" b="1"/>
              <a:t>饱和点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600"/>
              <a:t>二部图中的完备匹配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229600" cy="25908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定义：设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是二部图，二部划分为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&lt;V</a:t>
            </a:r>
            <a:r>
              <a:rPr lang="en-US" altLang="zh-CN" sz="2800" b="1" baseline="-30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,V</a:t>
            </a:r>
            <a:r>
              <a:rPr lang="en-US" altLang="zh-CN" sz="2800" b="1" baseline="-30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&gt;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，若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中的匹配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饱和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 b="1" baseline="-30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中所有顶点，则称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 b="1" baseline="-30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到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 b="1" baseline="-30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完备匹配</a:t>
            </a:r>
            <a:r>
              <a:rPr lang="zh-CN" altLang="en-US" sz="2800" b="1">
                <a:ea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chemeClr val="tx2"/>
                </a:solidFill>
                <a:ea typeface="宋体" panose="02010600030101010101" pitchFamily="2" charset="-122"/>
              </a:rPr>
              <a:t>    注意：完备匹配一定是最大匹配，但仅当</a:t>
            </a:r>
            <a:r>
              <a:rPr lang="en-US" altLang="zh-CN" sz="2600" b="1">
                <a:solidFill>
                  <a:schemeClr val="tx2"/>
                </a:solidFill>
                <a:ea typeface="宋体" panose="02010600030101010101" pitchFamily="2" charset="-122"/>
              </a:rPr>
              <a:t>|V</a:t>
            </a:r>
            <a:r>
              <a:rPr lang="en-US" altLang="zh-CN" sz="2600" b="1" baseline="-250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600" b="1">
                <a:solidFill>
                  <a:schemeClr val="tx2"/>
                </a:solidFill>
                <a:ea typeface="宋体" panose="02010600030101010101" pitchFamily="2" charset="-122"/>
              </a:rPr>
              <a:t>|=|V</a:t>
            </a:r>
            <a:r>
              <a:rPr lang="en-US" altLang="zh-CN" sz="2600" b="1" baseline="-2500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600" b="1">
                <a:solidFill>
                  <a:schemeClr val="tx2"/>
                </a:solidFill>
                <a:ea typeface="宋体" panose="02010600030101010101" pitchFamily="2" charset="-122"/>
              </a:rPr>
              <a:t>|</a:t>
            </a:r>
            <a:r>
              <a:rPr lang="zh-CN" altLang="en-US" sz="2600" b="1">
                <a:solidFill>
                  <a:schemeClr val="tx2"/>
                </a:solidFill>
                <a:ea typeface="宋体" panose="02010600030101010101" pitchFamily="2" charset="-122"/>
              </a:rPr>
              <a:t>才是完美匹配</a:t>
            </a:r>
            <a:r>
              <a:rPr lang="zh-CN" altLang="en-US" sz="2600">
                <a:ea typeface="宋体" panose="02010600030101010101" pitchFamily="2" charset="-122"/>
              </a:rPr>
              <a:t>。 </a:t>
            </a:r>
          </a:p>
        </p:txBody>
      </p:sp>
      <p:grpSp>
        <p:nvGrpSpPr>
          <p:cNvPr id="7172" name="组合 90"/>
          <p:cNvGrpSpPr>
            <a:grpSpLocks/>
          </p:cNvGrpSpPr>
          <p:nvPr/>
        </p:nvGrpSpPr>
        <p:grpSpPr bwMode="auto">
          <a:xfrm>
            <a:off x="6248400" y="4267200"/>
            <a:ext cx="2667000" cy="1905000"/>
            <a:chOff x="2743200" y="4267200"/>
            <a:chExt cx="2667188" cy="1905000"/>
          </a:xfrm>
        </p:grpSpPr>
        <p:sp>
          <p:nvSpPr>
            <p:cNvPr id="7197" name="Text Box 26"/>
            <p:cNvSpPr txBox="1">
              <a:spLocks noChangeArrowheads="1"/>
            </p:cNvSpPr>
            <p:nvPr/>
          </p:nvSpPr>
          <p:spPr bwMode="auto">
            <a:xfrm>
              <a:off x="2743200" y="5638800"/>
              <a:ext cx="2667188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latin typeface="Times New Roman" panose="02020603050405020304" pitchFamily="18" charset="0"/>
                </a:rPr>
                <a:t>无完备匹配？</a:t>
              </a:r>
            </a:p>
          </p:txBody>
        </p:sp>
        <p:sp>
          <p:nvSpPr>
            <p:cNvPr id="7198" name="流程图: 联系 72"/>
            <p:cNvSpPr>
              <a:spLocks noChangeArrowheads="1"/>
            </p:cNvSpPr>
            <p:nvPr/>
          </p:nvSpPr>
          <p:spPr bwMode="auto">
            <a:xfrm rot="5400000">
              <a:off x="4735229" y="4256371"/>
              <a:ext cx="198649" cy="220307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7199" name="直接连接符 75"/>
            <p:cNvCxnSpPr>
              <a:cxnSpLocks noChangeShapeType="1"/>
              <a:endCxn id="7198" idx="5"/>
            </p:cNvCxnSpPr>
            <p:nvPr/>
          </p:nvCxnSpPr>
          <p:spPr bwMode="auto">
            <a:xfrm flipV="1">
              <a:off x="3200400" y="4436758"/>
              <a:ext cx="1556263" cy="821042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00" name="流程图: 联系 72"/>
            <p:cNvSpPr>
              <a:spLocks noChangeArrowheads="1"/>
            </p:cNvSpPr>
            <p:nvPr/>
          </p:nvSpPr>
          <p:spPr bwMode="auto">
            <a:xfrm rot="5400000">
              <a:off x="3897029" y="5170771"/>
              <a:ext cx="198649" cy="220307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1" name="流程图: 联系 72"/>
            <p:cNvSpPr>
              <a:spLocks noChangeArrowheads="1"/>
            </p:cNvSpPr>
            <p:nvPr/>
          </p:nvSpPr>
          <p:spPr bwMode="auto">
            <a:xfrm rot="5400000">
              <a:off x="4771319" y="5178793"/>
              <a:ext cx="198649" cy="220307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2" name="流程图: 联系 72"/>
            <p:cNvSpPr>
              <a:spLocks noChangeArrowheads="1"/>
            </p:cNvSpPr>
            <p:nvPr/>
          </p:nvSpPr>
          <p:spPr bwMode="auto">
            <a:xfrm rot="5400000">
              <a:off x="3058829" y="4256371"/>
              <a:ext cx="198649" cy="220307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3" name="流程图: 联系 72"/>
            <p:cNvSpPr>
              <a:spLocks noChangeArrowheads="1"/>
            </p:cNvSpPr>
            <p:nvPr/>
          </p:nvSpPr>
          <p:spPr bwMode="auto">
            <a:xfrm rot="5400000">
              <a:off x="3909061" y="4256371"/>
              <a:ext cx="198649" cy="220307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4" name="流程图: 联系 72"/>
            <p:cNvSpPr>
              <a:spLocks noChangeArrowheads="1"/>
            </p:cNvSpPr>
            <p:nvPr/>
          </p:nvSpPr>
          <p:spPr bwMode="auto">
            <a:xfrm rot="5400000">
              <a:off x="3058829" y="5170771"/>
              <a:ext cx="198649" cy="220307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7205" name="直接连接符 75"/>
            <p:cNvCxnSpPr>
              <a:cxnSpLocks noChangeShapeType="1"/>
              <a:stCxn id="7203" idx="7"/>
            </p:cNvCxnSpPr>
            <p:nvPr/>
          </p:nvCxnSpPr>
          <p:spPr bwMode="auto">
            <a:xfrm>
              <a:off x="4086276" y="4436758"/>
              <a:ext cx="784367" cy="752864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6" name="直接连接符 75"/>
            <p:cNvCxnSpPr>
              <a:cxnSpLocks noChangeShapeType="1"/>
              <a:stCxn id="7203" idx="6"/>
            </p:cNvCxnSpPr>
            <p:nvPr/>
          </p:nvCxnSpPr>
          <p:spPr bwMode="auto">
            <a:xfrm>
              <a:off x="4008385" y="4465849"/>
              <a:ext cx="1692" cy="72880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7" name="直接连接符 75"/>
            <p:cNvCxnSpPr>
              <a:cxnSpLocks noChangeShapeType="1"/>
            </p:cNvCxnSpPr>
            <p:nvPr/>
          </p:nvCxnSpPr>
          <p:spPr bwMode="auto">
            <a:xfrm>
              <a:off x="3168316" y="4419600"/>
              <a:ext cx="0" cy="791091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8" name="直接连接符 75"/>
            <p:cNvCxnSpPr>
              <a:cxnSpLocks noChangeShapeType="1"/>
            </p:cNvCxnSpPr>
            <p:nvPr/>
          </p:nvCxnSpPr>
          <p:spPr bwMode="auto">
            <a:xfrm flipV="1">
              <a:off x="3172326" y="4376501"/>
              <a:ext cx="806295" cy="868151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73" name="组合 93"/>
          <p:cNvGrpSpPr>
            <a:grpSpLocks/>
          </p:cNvGrpSpPr>
          <p:nvPr/>
        </p:nvGrpSpPr>
        <p:grpSpPr bwMode="auto">
          <a:xfrm>
            <a:off x="228600" y="4343400"/>
            <a:ext cx="3124200" cy="1905000"/>
            <a:chOff x="-304800" y="4267200"/>
            <a:chExt cx="3124200" cy="1905000"/>
          </a:xfrm>
        </p:grpSpPr>
        <p:cxnSp>
          <p:nvCxnSpPr>
            <p:cNvPr id="7187" name="直接连接符 75"/>
            <p:cNvCxnSpPr>
              <a:cxnSpLocks noChangeShapeType="1"/>
              <a:endCxn id="7189" idx="3"/>
            </p:cNvCxnSpPr>
            <p:nvPr/>
          </p:nvCxnSpPr>
          <p:spPr bwMode="auto">
            <a:xfrm>
              <a:off x="802114" y="4419600"/>
              <a:ext cx="1135153" cy="799113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8" name="流程图: 联系 72"/>
            <p:cNvSpPr>
              <a:spLocks noChangeArrowheads="1"/>
            </p:cNvSpPr>
            <p:nvPr/>
          </p:nvSpPr>
          <p:spPr bwMode="auto">
            <a:xfrm rot="5400000">
              <a:off x="1041543" y="5170771"/>
              <a:ext cx="198649" cy="220307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9" name="流程图: 联系 72"/>
            <p:cNvSpPr>
              <a:spLocks noChangeArrowheads="1"/>
            </p:cNvSpPr>
            <p:nvPr/>
          </p:nvSpPr>
          <p:spPr bwMode="auto">
            <a:xfrm rot="5400000">
              <a:off x="1915833" y="5178793"/>
              <a:ext cx="198649" cy="220307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0" name="流程图: 联系 72"/>
            <p:cNvSpPr>
              <a:spLocks noChangeArrowheads="1"/>
            </p:cNvSpPr>
            <p:nvPr/>
          </p:nvSpPr>
          <p:spPr bwMode="auto">
            <a:xfrm rot="5400000">
              <a:off x="628461" y="4256371"/>
              <a:ext cx="198649" cy="220307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1" name="流程图: 联系 72"/>
            <p:cNvSpPr>
              <a:spLocks noChangeArrowheads="1"/>
            </p:cNvSpPr>
            <p:nvPr/>
          </p:nvSpPr>
          <p:spPr bwMode="auto">
            <a:xfrm rot="5400000">
              <a:off x="1502751" y="4264393"/>
              <a:ext cx="198649" cy="220307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2" name="流程图: 联系 72"/>
            <p:cNvSpPr>
              <a:spLocks noChangeArrowheads="1"/>
            </p:cNvSpPr>
            <p:nvPr/>
          </p:nvSpPr>
          <p:spPr bwMode="auto">
            <a:xfrm rot="5400000">
              <a:off x="203343" y="5170771"/>
              <a:ext cx="198649" cy="220307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7193" name="直接连接符 75"/>
            <p:cNvCxnSpPr>
              <a:cxnSpLocks noChangeShapeType="1"/>
            </p:cNvCxnSpPr>
            <p:nvPr/>
          </p:nvCxnSpPr>
          <p:spPr bwMode="auto">
            <a:xfrm>
              <a:off x="1640314" y="4419600"/>
              <a:ext cx="374843" cy="770022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4" name="直接连接符 75"/>
            <p:cNvCxnSpPr>
              <a:cxnSpLocks noChangeShapeType="1"/>
            </p:cNvCxnSpPr>
            <p:nvPr/>
          </p:nvCxnSpPr>
          <p:spPr bwMode="auto">
            <a:xfrm flipH="1">
              <a:off x="1186674" y="4457829"/>
              <a:ext cx="383317" cy="736820"/>
            </a:xfrm>
            <a:prstGeom prst="line">
              <a:avLst/>
            </a:prstGeom>
            <a:noFill/>
            <a:ln w="3175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5" name="直接连接符 75"/>
            <p:cNvCxnSpPr>
              <a:cxnSpLocks noChangeShapeType="1"/>
              <a:stCxn id="7190" idx="6"/>
            </p:cNvCxnSpPr>
            <p:nvPr/>
          </p:nvCxnSpPr>
          <p:spPr bwMode="auto">
            <a:xfrm flipH="1">
              <a:off x="344914" y="4465849"/>
              <a:ext cx="382871" cy="744842"/>
            </a:xfrm>
            <a:prstGeom prst="line">
              <a:avLst/>
            </a:prstGeom>
            <a:noFill/>
            <a:ln w="3175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6" name="Text Box 26"/>
            <p:cNvSpPr txBox="1">
              <a:spLocks noChangeArrowheads="1"/>
            </p:cNvSpPr>
            <p:nvPr/>
          </p:nvSpPr>
          <p:spPr bwMode="auto">
            <a:xfrm>
              <a:off x="-304800" y="5638800"/>
              <a:ext cx="3124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lang="zh-CN" altLang="en-US" sz="2400" b="1">
                  <a:latin typeface="Times New Roman" panose="02020603050405020304" pitchFamily="18" charset="0"/>
                </a:rPr>
                <a:t>到</a:t>
              </a:r>
              <a:r>
                <a:rPr lang="en-US" altLang="zh-CN" sz="2400" b="1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>
                  <a:latin typeface="Times New Roman" panose="02020603050405020304" pitchFamily="18" charset="0"/>
                </a:rPr>
                <a:t>的完备匹配</a:t>
              </a:r>
            </a:p>
          </p:txBody>
        </p:sp>
      </p:grpSp>
      <p:grpSp>
        <p:nvGrpSpPr>
          <p:cNvPr id="7174" name="组合 94"/>
          <p:cNvGrpSpPr>
            <a:grpSpLocks/>
          </p:cNvGrpSpPr>
          <p:nvPr/>
        </p:nvGrpSpPr>
        <p:grpSpPr bwMode="auto">
          <a:xfrm>
            <a:off x="3581400" y="4267200"/>
            <a:ext cx="2667000" cy="1922463"/>
            <a:chOff x="6019800" y="4250042"/>
            <a:chExt cx="2667188" cy="1922158"/>
          </a:xfrm>
        </p:grpSpPr>
        <p:sp>
          <p:nvSpPr>
            <p:cNvPr id="7175" name="流程图: 联系 72"/>
            <p:cNvSpPr>
              <a:spLocks noChangeArrowheads="1"/>
            </p:cNvSpPr>
            <p:nvPr/>
          </p:nvSpPr>
          <p:spPr bwMode="auto">
            <a:xfrm rot="5400000">
              <a:off x="7887953" y="4239213"/>
              <a:ext cx="198649" cy="220307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7176" name="直接连接符 75"/>
            <p:cNvCxnSpPr>
              <a:cxnSpLocks noChangeShapeType="1"/>
            </p:cNvCxnSpPr>
            <p:nvPr/>
          </p:nvCxnSpPr>
          <p:spPr bwMode="auto">
            <a:xfrm flipV="1">
              <a:off x="6353124" y="4419600"/>
              <a:ext cx="1556263" cy="821042"/>
            </a:xfrm>
            <a:prstGeom prst="line">
              <a:avLst/>
            </a:prstGeom>
            <a:noFill/>
            <a:ln w="3175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7" name="流程图: 联系 72"/>
            <p:cNvSpPr>
              <a:spLocks noChangeArrowheads="1"/>
            </p:cNvSpPr>
            <p:nvPr/>
          </p:nvSpPr>
          <p:spPr bwMode="auto">
            <a:xfrm rot="5400000">
              <a:off x="7049753" y="5153613"/>
              <a:ext cx="198649" cy="220307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8" name="流程图: 联系 72"/>
            <p:cNvSpPr>
              <a:spLocks noChangeArrowheads="1"/>
            </p:cNvSpPr>
            <p:nvPr/>
          </p:nvSpPr>
          <p:spPr bwMode="auto">
            <a:xfrm rot="5400000">
              <a:off x="7924043" y="5161635"/>
              <a:ext cx="198649" cy="220307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9" name="流程图: 联系 72"/>
            <p:cNvSpPr>
              <a:spLocks noChangeArrowheads="1"/>
            </p:cNvSpPr>
            <p:nvPr/>
          </p:nvSpPr>
          <p:spPr bwMode="auto">
            <a:xfrm rot="5400000">
              <a:off x="6211553" y="4239213"/>
              <a:ext cx="198649" cy="220307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0" name="流程图: 联系 72"/>
            <p:cNvSpPr>
              <a:spLocks noChangeArrowheads="1"/>
            </p:cNvSpPr>
            <p:nvPr/>
          </p:nvSpPr>
          <p:spPr bwMode="auto">
            <a:xfrm rot="5400000">
              <a:off x="7061785" y="4239213"/>
              <a:ext cx="198649" cy="220307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1" name="流程图: 联系 72"/>
            <p:cNvSpPr>
              <a:spLocks noChangeArrowheads="1"/>
            </p:cNvSpPr>
            <p:nvPr/>
          </p:nvSpPr>
          <p:spPr bwMode="auto">
            <a:xfrm rot="5400000">
              <a:off x="6211553" y="5153613"/>
              <a:ext cx="198649" cy="220307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7182" name="直接连接符 75"/>
            <p:cNvCxnSpPr>
              <a:cxnSpLocks noChangeShapeType="1"/>
              <a:stCxn id="7179" idx="7"/>
            </p:cNvCxnSpPr>
            <p:nvPr/>
          </p:nvCxnSpPr>
          <p:spPr bwMode="auto">
            <a:xfrm>
              <a:off x="6388768" y="4419600"/>
              <a:ext cx="1540488" cy="804063"/>
            </a:xfrm>
            <a:prstGeom prst="line">
              <a:avLst/>
            </a:prstGeom>
            <a:noFill/>
            <a:ln w="3175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直接连接符 75"/>
            <p:cNvCxnSpPr>
              <a:cxnSpLocks noChangeShapeType="1"/>
            </p:cNvCxnSpPr>
            <p:nvPr/>
          </p:nvCxnSpPr>
          <p:spPr bwMode="auto">
            <a:xfrm>
              <a:off x="7161109" y="4448691"/>
              <a:ext cx="1692" cy="728800"/>
            </a:xfrm>
            <a:prstGeom prst="line">
              <a:avLst/>
            </a:prstGeom>
            <a:noFill/>
            <a:ln w="3175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直接连接符 75"/>
            <p:cNvCxnSpPr>
              <a:cxnSpLocks noChangeShapeType="1"/>
            </p:cNvCxnSpPr>
            <p:nvPr/>
          </p:nvCxnSpPr>
          <p:spPr bwMode="auto">
            <a:xfrm>
              <a:off x="6321040" y="4402442"/>
              <a:ext cx="0" cy="791091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直接连接符 75"/>
            <p:cNvCxnSpPr>
              <a:cxnSpLocks noChangeShapeType="1"/>
            </p:cNvCxnSpPr>
            <p:nvPr/>
          </p:nvCxnSpPr>
          <p:spPr bwMode="auto">
            <a:xfrm flipV="1">
              <a:off x="6325050" y="4359343"/>
              <a:ext cx="806295" cy="868151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6" name="Text Box 26"/>
            <p:cNvSpPr txBox="1">
              <a:spLocks noChangeArrowheads="1"/>
            </p:cNvSpPr>
            <p:nvPr/>
          </p:nvSpPr>
          <p:spPr bwMode="auto">
            <a:xfrm>
              <a:off x="6019800" y="5638800"/>
              <a:ext cx="2667188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latin typeface="Times New Roman" panose="02020603050405020304" pitchFamily="18" charset="0"/>
                </a:rPr>
                <a:t>存在完美匹配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600"/>
              <a:t>二部图中的完备匹配（举例）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 b="1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={1, 2, 3, 4, 5, 6},  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是否存在饱和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 b="1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的配对方案？</a:t>
            </a:r>
          </a:p>
        </p:txBody>
      </p:sp>
      <p:grpSp>
        <p:nvGrpSpPr>
          <p:cNvPr id="8196" name="组合 36"/>
          <p:cNvGrpSpPr>
            <a:grpSpLocks/>
          </p:cNvGrpSpPr>
          <p:nvPr/>
        </p:nvGrpSpPr>
        <p:grpSpPr bwMode="auto">
          <a:xfrm>
            <a:off x="1828800" y="2057400"/>
            <a:ext cx="4108450" cy="4343400"/>
            <a:chOff x="2362200" y="1828800"/>
            <a:chExt cx="4108649" cy="4648200"/>
          </a:xfrm>
        </p:grpSpPr>
        <p:sp>
          <p:nvSpPr>
            <p:cNvPr id="5" name="椭圆形标注 4"/>
            <p:cNvSpPr/>
            <p:nvPr/>
          </p:nvSpPr>
          <p:spPr>
            <a:xfrm>
              <a:off x="2362200" y="1828800"/>
              <a:ext cx="641381" cy="423028"/>
            </a:xfrm>
            <a:prstGeom prst="wedgeEllipseCallout">
              <a:avLst>
                <a:gd name="adj1" fmla="val -14863"/>
                <a:gd name="adj2" fmla="val 26679"/>
              </a:avLst>
            </a:prstGeom>
            <a:noFill/>
            <a:ln>
              <a:solidFill>
                <a:srgbClr val="33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3333CC"/>
                  </a:solidFill>
                </a:rPr>
                <a:t>A</a:t>
              </a:r>
              <a:endParaRPr lang="zh-CN" altLang="en-US" b="1" dirty="0">
                <a:solidFill>
                  <a:srgbClr val="3333CC"/>
                </a:solidFill>
              </a:endParaRPr>
            </a:p>
          </p:txBody>
        </p:sp>
        <p:sp>
          <p:nvSpPr>
            <p:cNvPr id="6" name="矩形标注 5"/>
            <p:cNvSpPr/>
            <p:nvPr/>
          </p:nvSpPr>
          <p:spPr>
            <a:xfrm>
              <a:off x="4465740" y="2083636"/>
              <a:ext cx="560414" cy="421328"/>
            </a:xfrm>
            <a:prstGeom prst="wedgeRectCallout">
              <a:avLst>
                <a:gd name="adj1" fmla="val -20833"/>
                <a:gd name="adj2" fmla="val 41605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FF0000"/>
                  </a:solidFill>
                </a:rPr>
                <a:t>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椭圆形标注 6"/>
            <p:cNvSpPr/>
            <p:nvPr/>
          </p:nvSpPr>
          <p:spPr>
            <a:xfrm>
              <a:off x="2362200" y="2589909"/>
              <a:ext cx="641381" cy="421328"/>
            </a:xfrm>
            <a:prstGeom prst="wedgeEllipseCallout">
              <a:avLst>
                <a:gd name="adj1" fmla="val -14863"/>
                <a:gd name="adj2" fmla="val 26679"/>
              </a:avLst>
            </a:prstGeom>
            <a:noFill/>
            <a:ln>
              <a:solidFill>
                <a:srgbClr val="33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3333CC"/>
                  </a:solidFill>
                </a:rPr>
                <a:t>B</a:t>
              </a:r>
              <a:endParaRPr lang="zh-CN" altLang="en-US" b="1" dirty="0">
                <a:solidFill>
                  <a:srgbClr val="3333CC"/>
                </a:solidFill>
              </a:endParaRPr>
            </a:p>
          </p:txBody>
        </p:sp>
        <p:sp>
          <p:nvSpPr>
            <p:cNvPr id="8" name="矩形标注 7"/>
            <p:cNvSpPr/>
            <p:nvPr/>
          </p:nvSpPr>
          <p:spPr>
            <a:xfrm>
              <a:off x="4480028" y="2759799"/>
              <a:ext cx="560415" cy="421328"/>
            </a:xfrm>
            <a:prstGeom prst="wedgeRectCallout">
              <a:avLst>
                <a:gd name="adj1" fmla="val -20833"/>
                <a:gd name="adj2" fmla="val 4160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  <p:sp>
          <p:nvSpPr>
            <p:cNvPr id="9" name="椭圆形标注 8"/>
            <p:cNvSpPr/>
            <p:nvPr/>
          </p:nvSpPr>
          <p:spPr>
            <a:xfrm>
              <a:off x="2398715" y="3281363"/>
              <a:ext cx="641381" cy="423026"/>
            </a:xfrm>
            <a:prstGeom prst="wedgeEllipseCallout">
              <a:avLst>
                <a:gd name="adj1" fmla="val -14863"/>
                <a:gd name="adj2" fmla="val 26679"/>
              </a:avLst>
            </a:prstGeom>
            <a:noFill/>
            <a:ln>
              <a:solidFill>
                <a:srgbClr val="33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3333CC"/>
                  </a:solidFill>
                </a:rPr>
                <a:t>C</a:t>
              </a:r>
              <a:endParaRPr lang="zh-CN" altLang="en-US" b="1" dirty="0">
                <a:solidFill>
                  <a:srgbClr val="3333CC"/>
                </a:solidFill>
              </a:endParaRPr>
            </a:p>
          </p:txBody>
        </p:sp>
        <p:sp>
          <p:nvSpPr>
            <p:cNvPr id="10" name="矩形标注 9"/>
            <p:cNvSpPr/>
            <p:nvPr/>
          </p:nvSpPr>
          <p:spPr>
            <a:xfrm>
              <a:off x="4508604" y="3519210"/>
              <a:ext cx="560415" cy="423026"/>
            </a:xfrm>
            <a:prstGeom prst="wedgeRectCallout">
              <a:avLst>
                <a:gd name="adj1" fmla="val -20833"/>
                <a:gd name="adj2" fmla="val 41605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FF0000"/>
                  </a:solidFill>
                </a:rPr>
                <a:t>3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椭圆形标注 10"/>
            <p:cNvSpPr/>
            <p:nvPr/>
          </p:nvSpPr>
          <p:spPr>
            <a:xfrm>
              <a:off x="2441579" y="4025483"/>
              <a:ext cx="641381" cy="423026"/>
            </a:xfrm>
            <a:prstGeom prst="wedgeEllipseCallout">
              <a:avLst>
                <a:gd name="adj1" fmla="val -14863"/>
                <a:gd name="adj2" fmla="val 26679"/>
              </a:avLst>
            </a:prstGeom>
            <a:noFill/>
            <a:ln>
              <a:solidFill>
                <a:srgbClr val="33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3333CC"/>
                  </a:solidFill>
                </a:rPr>
                <a:t>D</a:t>
              </a:r>
              <a:endParaRPr lang="zh-CN" altLang="en-US" b="1" dirty="0">
                <a:solidFill>
                  <a:srgbClr val="3333CC"/>
                </a:solidFill>
              </a:endParaRPr>
            </a:p>
          </p:txBody>
        </p:sp>
        <p:sp>
          <p:nvSpPr>
            <p:cNvPr id="12" name="矩形标注 11"/>
            <p:cNvSpPr/>
            <p:nvPr/>
          </p:nvSpPr>
          <p:spPr>
            <a:xfrm>
              <a:off x="4530830" y="4280318"/>
              <a:ext cx="560415" cy="421328"/>
            </a:xfrm>
            <a:prstGeom prst="wedgeRectCallout">
              <a:avLst>
                <a:gd name="adj1" fmla="val -20833"/>
                <a:gd name="adj2" fmla="val 41605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FF0000"/>
                  </a:solidFill>
                </a:rPr>
                <a:t>4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椭圆形标注 12"/>
            <p:cNvSpPr/>
            <p:nvPr/>
          </p:nvSpPr>
          <p:spPr>
            <a:xfrm>
              <a:off x="2441579" y="4701646"/>
              <a:ext cx="641381" cy="423026"/>
            </a:xfrm>
            <a:prstGeom prst="wedgeEllipseCallout">
              <a:avLst>
                <a:gd name="adj1" fmla="val -14863"/>
                <a:gd name="adj2" fmla="val 26679"/>
              </a:avLst>
            </a:prstGeom>
            <a:noFill/>
            <a:ln>
              <a:solidFill>
                <a:srgbClr val="33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3333CC"/>
                  </a:solidFill>
                </a:rPr>
                <a:t>E</a:t>
              </a:r>
              <a:endParaRPr lang="zh-CN" altLang="en-US" b="1" dirty="0">
                <a:solidFill>
                  <a:srgbClr val="3333CC"/>
                </a:solidFill>
              </a:endParaRPr>
            </a:p>
          </p:txBody>
        </p:sp>
        <p:sp>
          <p:nvSpPr>
            <p:cNvPr id="14" name="矩形标注 13"/>
            <p:cNvSpPr/>
            <p:nvPr/>
          </p:nvSpPr>
          <p:spPr>
            <a:xfrm>
              <a:off x="4530830" y="5039728"/>
              <a:ext cx="560415" cy="423028"/>
            </a:xfrm>
            <a:prstGeom prst="wedgeRectCallout">
              <a:avLst>
                <a:gd name="adj1" fmla="val -20833"/>
                <a:gd name="adj2" fmla="val 4160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/>
                <a:t>5</a:t>
              </a:r>
              <a:endParaRPr lang="zh-CN" altLang="en-US" b="1" dirty="0"/>
            </a:p>
          </p:txBody>
        </p:sp>
        <p:sp>
          <p:nvSpPr>
            <p:cNvPr id="15" name="椭圆形标注 14"/>
            <p:cNvSpPr/>
            <p:nvPr/>
          </p:nvSpPr>
          <p:spPr>
            <a:xfrm>
              <a:off x="2441579" y="5377810"/>
              <a:ext cx="641381" cy="423026"/>
            </a:xfrm>
            <a:prstGeom prst="wedgeEllipseCallout">
              <a:avLst>
                <a:gd name="adj1" fmla="val -14863"/>
                <a:gd name="adj2" fmla="val 26679"/>
              </a:avLst>
            </a:prstGeom>
            <a:noFill/>
            <a:ln>
              <a:solidFill>
                <a:srgbClr val="33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3333CC"/>
                  </a:solidFill>
                </a:rPr>
                <a:t>F</a:t>
              </a:r>
              <a:endParaRPr lang="zh-CN" altLang="en-US" b="1" dirty="0">
                <a:solidFill>
                  <a:srgbClr val="3333CC"/>
                </a:solidFill>
              </a:endParaRPr>
            </a:p>
          </p:txBody>
        </p:sp>
        <p:sp>
          <p:nvSpPr>
            <p:cNvPr id="16" name="矩形标注 15"/>
            <p:cNvSpPr/>
            <p:nvPr/>
          </p:nvSpPr>
          <p:spPr>
            <a:xfrm>
              <a:off x="4553056" y="5715891"/>
              <a:ext cx="562002" cy="423028"/>
            </a:xfrm>
            <a:prstGeom prst="wedgeRectCallout">
              <a:avLst>
                <a:gd name="adj1" fmla="val -20833"/>
                <a:gd name="adj2" fmla="val 41605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FF0000"/>
                  </a:solidFill>
                </a:rPr>
                <a:t>6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椭圆形标注 16"/>
            <p:cNvSpPr/>
            <p:nvPr/>
          </p:nvSpPr>
          <p:spPr>
            <a:xfrm>
              <a:off x="2441579" y="6053974"/>
              <a:ext cx="641381" cy="423026"/>
            </a:xfrm>
            <a:prstGeom prst="wedgeEllipseCallout">
              <a:avLst>
                <a:gd name="adj1" fmla="val -14863"/>
                <a:gd name="adj2" fmla="val 26679"/>
              </a:avLst>
            </a:prstGeom>
            <a:noFill/>
            <a:ln>
              <a:solidFill>
                <a:srgbClr val="33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3333CC"/>
                  </a:solidFill>
                </a:rPr>
                <a:t>G</a:t>
              </a:r>
              <a:endParaRPr lang="zh-CN" altLang="en-US" b="1" dirty="0">
                <a:solidFill>
                  <a:srgbClr val="3333CC"/>
                </a:solidFill>
              </a:endParaRPr>
            </a:p>
          </p:txBody>
        </p:sp>
        <p:cxnSp>
          <p:nvCxnSpPr>
            <p:cNvPr id="18" name="直接连接符 17"/>
            <p:cNvCxnSpPr>
              <a:stCxn id="5" idx="6"/>
              <a:endCxn id="6" idx="1"/>
            </p:cNvCxnSpPr>
            <p:nvPr/>
          </p:nvCxnSpPr>
          <p:spPr>
            <a:xfrm>
              <a:off x="3003581" y="2039464"/>
              <a:ext cx="1462159" cy="25483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endCxn id="6" idx="1"/>
            </p:cNvCxnSpPr>
            <p:nvPr/>
          </p:nvCxnSpPr>
          <p:spPr>
            <a:xfrm flipV="1">
              <a:off x="3003581" y="2294300"/>
              <a:ext cx="1462159" cy="1097492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5" idx="7"/>
              <a:endCxn id="6" idx="1"/>
            </p:cNvCxnSpPr>
            <p:nvPr/>
          </p:nvCxnSpPr>
          <p:spPr>
            <a:xfrm rot="5400000" flipH="1" flipV="1">
              <a:off x="2154332" y="3129260"/>
              <a:ext cx="3146369" cy="1476447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9" idx="6"/>
              <a:endCxn id="8" idx="1"/>
            </p:cNvCxnSpPr>
            <p:nvPr/>
          </p:nvCxnSpPr>
          <p:spPr>
            <a:xfrm flipV="1">
              <a:off x="3040096" y="2970463"/>
              <a:ext cx="1439932" cy="521564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3082960" y="2955174"/>
              <a:ext cx="1397068" cy="1267382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4" idx="1"/>
            </p:cNvCxnSpPr>
            <p:nvPr/>
          </p:nvCxnSpPr>
          <p:spPr>
            <a:xfrm rot="10800000">
              <a:off x="3082960" y="4956482"/>
              <a:ext cx="1447870" cy="295609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endCxn id="8" idx="1"/>
            </p:cNvCxnSpPr>
            <p:nvPr/>
          </p:nvCxnSpPr>
          <p:spPr>
            <a:xfrm rot="5400000" flipH="1" flipV="1">
              <a:off x="2176029" y="3877394"/>
              <a:ext cx="3210928" cy="1397068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endCxn id="10" idx="1"/>
            </p:cNvCxnSpPr>
            <p:nvPr/>
          </p:nvCxnSpPr>
          <p:spPr>
            <a:xfrm rot="16200000" flipH="1">
              <a:off x="2932973" y="2154243"/>
              <a:ext cx="1646238" cy="1505023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endCxn id="8" idx="1"/>
            </p:cNvCxnSpPr>
            <p:nvPr/>
          </p:nvCxnSpPr>
          <p:spPr>
            <a:xfrm rot="5400000" flipH="1" flipV="1">
              <a:off x="2812504" y="3161540"/>
              <a:ext cx="1858600" cy="1476447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endCxn id="12" idx="1"/>
            </p:cNvCxnSpPr>
            <p:nvPr/>
          </p:nvCxnSpPr>
          <p:spPr>
            <a:xfrm rot="16200000" flipH="1">
              <a:off x="2564673" y="2524824"/>
              <a:ext cx="2324100" cy="1608215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10" idx="1"/>
            </p:cNvCxnSpPr>
            <p:nvPr/>
          </p:nvCxnSpPr>
          <p:spPr>
            <a:xfrm>
              <a:off x="3003581" y="3604155"/>
              <a:ext cx="1505023" cy="12571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endCxn id="12" idx="1"/>
            </p:cNvCxnSpPr>
            <p:nvPr/>
          </p:nvCxnSpPr>
          <p:spPr>
            <a:xfrm flipV="1">
              <a:off x="3082960" y="4490982"/>
              <a:ext cx="1447870" cy="1162050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4" idx="1"/>
            </p:cNvCxnSpPr>
            <p:nvPr/>
          </p:nvCxnSpPr>
          <p:spPr>
            <a:xfrm rot="10800000" flipV="1">
              <a:off x="3082960" y="5252091"/>
              <a:ext cx="1447870" cy="970073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4" idx="1"/>
            </p:cNvCxnSpPr>
            <p:nvPr/>
          </p:nvCxnSpPr>
          <p:spPr>
            <a:xfrm rot="10800000">
              <a:off x="3003581" y="2800573"/>
              <a:ext cx="1527249" cy="2451518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6" idx="1"/>
            </p:cNvCxnSpPr>
            <p:nvPr/>
          </p:nvCxnSpPr>
          <p:spPr>
            <a:xfrm rot="10800000">
              <a:off x="3003581" y="3604155"/>
              <a:ext cx="1549475" cy="2324100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6" idx="1"/>
            </p:cNvCxnSpPr>
            <p:nvPr/>
          </p:nvCxnSpPr>
          <p:spPr>
            <a:xfrm rot="10800000">
              <a:off x="3082960" y="5715891"/>
              <a:ext cx="1470096" cy="21236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圆角矩形标注 33"/>
            <p:cNvSpPr/>
            <p:nvPr/>
          </p:nvSpPr>
          <p:spPr>
            <a:xfrm>
              <a:off x="5102358" y="2059851"/>
              <a:ext cx="1368491" cy="507973"/>
            </a:xfrm>
            <a:prstGeom prst="wedgeRoundRectCallout">
              <a:avLst>
                <a:gd name="adj1" fmla="val -19042"/>
                <a:gd name="adj2" fmla="val 41605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200" b="1" dirty="0">
                  <a:ln w="18415" cmpd="sng">
                    <a:noFill/>
                    <a:prstDash val="solid"/>
                  </a:ln>
                  <a:solidFill>
                    <a:srgbClr val="3333CC"/>
                  </a:solidFill>
                  <a:ea typeface="仿宋" pitchFamily="49" charset="-122"/>
                </a:rPr>
                <a:t>{A, C, F}</a:t>
              </a:r>
              <a:endParaRPr lang="zh-CN" altLang="en-US" sz="2200" b="1" dirty="0">
                <a:ln w="18415" cmpd="sng">
                  <a:noFill/>
                  <a:prstDash val="solid"/>
                </a:ln>
                <a:solidFill>
                  <a:srgbClr val="3333CC"/>
                </a:solidFill>
                <a:ea typeface="仿宋" pitchFamily="49" charset="-122"/>
              </a:endParaRPr>
            </a:p>
          </p:txBody>
        </p:sp>
        <p:sp>
          <p:nvSpPr>
            <p:cNvPr id="35" name="圆角矩形标注 34"/>
            <p:cNvSpPr/>
            <p:nvPr/>
          </p:nvSpPr>
          <p:spPr>
            <a:xfrm>
              <a:off x="5102358" y="3447856"/>
              <a:ext cx="1224022" cy="507972"/>
            </a:xfrm>
            <a:prstGeom prst="wedgeRoundRectCallout">
              <a:avLst>
                <a:gd name="adj1" fmla="val -19042"/>
                <a:gd name="adj2" fmla="val 41605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200" b="1" dirty="0">
                  <a:ln w="18415" cmpd="sng">
                    <a:noFill/>
                    <a:prstDash val="solid"/>
                  </a:ln>
                  <a:solidFill>
                    <a:srgbClr val="3333CC"/>
                  </a:solidFill>
                  <a:ea typeface="仿宋" pitchFamily="49" charset="-122"/>
                </a:rPr>
                <a:t>{A, C}</a:t>
              </a:r>
              <a:endParaRPr lang="zh-CN" altLang="en-US" sz="2200" b="1" dirty="0">
                <a:ln w="18415" cmpd="sng">
                  <a:noFill/>
                  <a:prstDash val="solid"/>
                </a:ln>
                <a:solidFill>
                  <a:srgbClr val="3333CC"/>
                </a:solidFill>
                <a:ea typeface="仿宋" pitchFamily="49" charset="-122"/>
              </a:endParaRPr>
            </a:p>
          </p:txBody>
        </p:sp>
        <p:sp>
          <p:nvSpPr>
            <p:cNvPr id="36" name="圆角矩形标注 35"/>
            <p:cNvSpPr/>
            <p:nvPr/>
          </p:nvSpPr>
          <p:spPr>
            <a:xfrm>
              <a:off x="5102358" y="4217458"/>
              <a:ext cx="1152581" cy="506273"/>
            </a:xfrm>
            <a:prstGeom prst="wedgeRoundRectCallout">
              <a:avLst>
                <a:gd name="adj1" fmla="val -19042"/>
                <a:gd name="adj2" fmla="val 41605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200" b="1" dirty="0">
                  <a:ln w="18415" cmpd="sng">
                    <a:noFill/>
                    <a:prstDash val="solid"/>
                  </a:ln>
                  <a:solidFill>
                    <a:srgbClr val="3333CC"/>
                  </a:solidFill>
                  <a:ea typeface="仿宋" pitchFamily="49" charset="-122"/>
                </a:rPr>
                <a:t>{A, F}</a:t>
              </a:r>
              <a:endParaRPr lang="zh-CN" altLang="en-US" sz="2200" b="1" dirty="0">
                <a:ln w="18415" cmpd="sng">
                  <a:noFill/>
                  <a:prstDash val="solid"/>
                </a:ln>
                <a:solidFill>
                  <a:srgbClr val="3333CC"/>
                </a:solidFill>
                <a:ea typeface="仿宋" pitchFamily="49" charset="-122"/>
              </a:endParaRPr>
            </a:p>
          </p:txBody>
        </p:sp>
        <p:sp>
          <p:nvSpPr>
            <p:cNvPr id="37" name="圆角矩形标注 36"/>
            <p:cNvSpPr/>
            <p:nvPr/>
          </p:nvSpPr>
          <p:spPr>
            <a:xfrm>
              <a:off x="5102358" y="5681913"/>
              <a:ext cx="1224022" cy="506273"/>
            </a:xfrm>
            <a:prstGeom prst="wedgeRoundRectCallout">
              <a:avLst>
                <a:gd name="adj1" fmla="val -19042"/>
                <a:gd name="adj2" fmla="val 41605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200" b="1" dirty="0">
                  <a:ln w="18415" cmpd="sng">
                    <a:noFill/>
                    <a:prstDash val="solid"/>
                  </a:ln>
                  <a:solidFill>
                    <a:srgbClr val="3333CC"/>
                  </a:solidFill>
                  <a:ea typeface="仿宋" pitchFamily="49" charset="-122"/>
                </a:rPr>
                <a:t>{C, F}</a:t>
              </a:r>
              <a:endParaRPr lang="zh-CN" altLang="en-US" sz="2200" b="1" dirty="0">
                <a:ln w="18415" cmpd="sng">
                  <a:noFill/>
                  <a:prstDash val="solid"/>
                </a:ln>
                <a:solidFill>
                  <a:srgbClr val="3333CC"/>
                </a:solidFill>
                <a:ea typeface="仿宋" pitchFamily="49" charset="-122"/>
              </a:endParaRPr>
            </a:p>
          </p:txBody>
        </p:sp>
      </p:grpSp>
      <p:sp>
        <p:nvSpPr>
          <p:cNvPr id="39" name="矩形标注 38"/>
          <p:cNvSpPr/>
          <p:nvPr/>
        </p:nvSpPr>
        <p:spPr>
          <a:xfrm>
            <a:off x="6248400" y="3810000"/>
            <a:ext cx="2286000" cy="838200"/>
          </a:xfrm>
          <a:prstGeom prst="wedgeRectCallout">
            <a:avLst>
              <a:gd name="adj1" fmla="val -58261"/>
              <a:gd name="adj2" fmla="val -7789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饱和</a:t>
            </a:r>
            <a:r>
              <a:rPr lang="en-US" altLang="zh-CN" sz="2400" b="1" dirty="0">
                <a:solidFill>
                  <a:srgbClr val="FF0000"/>
                </a:solidFill>
              </a:rPr>
              <a:t>{1, 3, 4, 6}</a:t>
            </a:r>
            <a:r>
              <a:rPr lang="zh-CN" altLang="en-US" sz="2400" b="1" dirty="0">
                <a:solidFill>
                  <a:srgbClr val="FF0000"/>
                </a:solidFill>
              </a:rPr>
              <a:t>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zh-CN" sz="3600"/>
              <a:t>Hall</a:t>
            </a:r>
            <a:r>
              <a:rPr lang="zh-CN" altLang="en-US" sz="3600"/>
              <a:t>定理</a:t>
            </a:r>
            <a:r>
              <a:rPr lang="en-US" altLang="zh-CN" sz="3600" b="0"/>
              <a:t> </a:t>
            </a:r>
            <a:endParaRPr lang="zh-CN" altLang="en-US" sz="3600" b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50938"/>
            <a:ext cx="8915400" cy="54784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Hall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(1935, Marriage Theorem)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设二部图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G=&lt;V</a:t>
            </a:r>
            <a:r>
              <a:rPr lang="en-US" altLang="zh-CN" sz="28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, V</a:t>
            </a:r>
            <a:r>
              <a:rPr lang="en-US" altLang="zh-CN" sz="28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, E&gt;, 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有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的完备匹配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</a:t>
            </a:r>
            <a:endParaRPr lang="en-US" altLang="zh-CN" sz="28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		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对于任意的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 A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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，有 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|N(A)| 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|A</a:t>
            </a:r>
            <a:r>
              <a:rPr lang="en-US" altLang="zh-CN" sz="28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|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证明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. 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必要性易证，下证充分性（使用强归纳法）。</a:t>
            </a:r>
            <a:endParaRPr lang="en-US" altLang="zh-CN" sz="28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    如果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 |V</a:t>
            </a:r>
            <a:r>
              <a:rPr lang="en-US" altLang="zh-CN" sz="28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|=1, 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充分性命题显然成立。</a:t>
            </a:r>
            <a:endParaRPr lang="en-US" altLang="zh-CN" sz="28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假设当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|V</a:t>
            </a:r>
            <a:r>
              <a:rPr lang="en-US" altLang="zh-CN" sz="28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k (k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1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时充分性命题均成立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要证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当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|V</a:t>
            </a:r>
            <a:r>
              <a:rPr lang="en-US" altLang="zh-CN" sz="28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|=k+1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时充分性命题也成立。分二种情形来证明。</a:t>
            </a:r>
            <a:endParaRPr lang="en-US" altLang="zh-CN" sz="28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    (1)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对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的任意真子集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A 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 |N(A)| 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 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| A</a:t>
            </a:r>
            <a:r>
              <a:rPr lang="en-US" altLang="zh-CN" sz="28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|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    (2)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存在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 V</a:t>
            </a:r>
            <a:r>
              <a:rPr lang="en-US" altLang="zh-CN" sz="28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的一个真子集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A'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 |N(A')| =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| A'</a:t>
            </a:r>
            <a:r>
              <a:rPr lang="en-US" altLang="zh-CN" sz="28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762000"/>
          </a:xfrm>
        </p:spPr>
        <p:txBody>
          <a:bodyPr/>
          <a:lstStyle/>
          <a:p>
            <a:pPr algn="ctr" eaLnBrk="1" hangingPunct="1"/>
            <a:r>
              <a:rPr lang="en-US" altLang="zh-CN" sz="3600"/>
              <a:t>Hall</a:t>
            </a:r>
            <a:r>
              <a:rPr lang="zh-CN" altLang="en-US" sz="3600"/>
              <a:t>定理</a:t>
            </a:r>
            <a:r>
              <a:rPr lang="en-US" altLang="zh-CN" sz="3600" b="0"/>
              <a:t> </a:t>
            </a:r>
            <a:endParaRPr lang="zh-CN" altLang="en-US" sz="3600" b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962400"/>
            <a:ext cx="5715000" cy="24384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H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满足归纳假设的条件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 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从而</a:t>
            </a:r>
            <a:endParaRPr lang="en-US" altLang="zh-CN" sz="2800" b="1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H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有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 b="1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-{v}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到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 b="1" baseline="-25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-{w}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的完备匹配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这个匹配加上边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(v, w)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构成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的从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 b="1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到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 b="1" baseline="-25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tx1"/>
                </a:solidFill>
                <a:ea typeface="宋体" panose="02010600030101010101" pitchFamily="2" charset="-122"/>
              </a:rPr>
              <a:t>的完备匹配</a:t>
            </a:r>
            <a:r>
              <a:rPr lang="en-US" altLang="zh-CN" sz="2800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10244" name="组合 17"/>
          <p:cNvGrpSpPr>
            <a:grpSpLocks/>
          </p:cNvGrpSpPr>
          <p:nvPr/>
        </p:nvGrpSpPr>
        <p:grpSpPr bwMode="auto">
          <a:xfrm>
            <a:off x="5867400" y="3429000"/>
            <a:ext cx="2819400" cy="3200400"/>
            <a:chOff x="5867400" y="3429000"/>
            <a:chExt cx="2819400" cy="3200400"/>
          </a:xfrm>
        </p:grpSpPr>
        <p:cxnSp>
          <p:nvCxnSpPr>
            <p:cNvPr id="4" name="直接连接符 3"/>
            <p:cNvCxnSpPr/>
            <p:nvPr/>
          </p:nvCxnSpPr>
          <p:spPr bwMode="auto">
            <a:xfrm>
              <a:off x="6492875" y="6140450"/>
              <a:ext cx="1447800" cy="0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 bwMode="auto">
            <a:xfrm>
              <a:off x="6477000" y="5530850"/>
              <a:ext cx="1447800" cy="0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auto">
            <a:xfrm>
              <a:off x="6477000" y="4832350"/>
              <a:ext cx="1447800" cy="1295400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auto">
            <a:xfrm>
              <a:off x="6477000" y="4845050"/>
              <a:ext cx="1447800" cy="685800"/>
            </a:xfrm>
            <a:prstGeom prst="line">
              <a:avLst/>
            </a:prstGeom>
            <a:ln w="25400" cmpd="sng"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auto">
            <a:xfrm>
              <a:off x="6477000" y="4159250"/>
              <a:ext cx="1371600" cy="0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 bwMode="auto">
            <a:xfrm>
              <a:off x="6477000" y="4191000"/>
              <a:ext cx="1447800" cy="685800"/>
            </a:xfrm>
            <a:prstGeom prst="line">
              <a:avLst/>
            </a:prstGeom>
            <a:ln w="25400" cmpd="sng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标注 13"/>
            <p:cNvSpPr/>
            <p:nvPr/>
          </p:nvSpPr>
          <p:spPr bwMode="auto">
            <a:xfrm>
              <a:off x="5867400" y="4572000"/>
              <a:ext cx="606425" cy="474663"/>
            </a:xfrm>
            <a:prstGeom prst="wedgeRoundRectCallout">
              <a:avLst>
                <a:gd name="adj1" fmla="val -19042"/>
                <a:gd name="adj2" fmla="val 41605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ln w="18415" cmpd="sng">
                    <a:noFill/>
                    <a:prstDash val="solid"/>
                  </a:ln>
                  <a:solidFill>
                    <a:schemeClr val="tx1"/>
                  </a:solidFill>
                  <a:ea typeface="仿宋" pitchFamily="49" charset="-122"/>
                </a:rPr>
                <a:t>v</a:t>
              </a:r>
              <a:endParaRPr lang="zh-CN" altLang="en-US" sz="2400" b="1" dirty="0">
                <a:ln w="18415" cmpd="sng">
                  <a:noFill/>
                  <a:prstDash val="solid"/>
                </a:ln>
                <a:solidFill>
                  <a:schemeClr val="tx1"/>
                </a:solidFill>
                <a:ea typeface="仿宋" pitchFamily="49" charset="-122"/>
              </a:endParaRPr>
            </a:p>
          </p:txBody>
        </p:sp>
        <p:sp>
          <p:nvSpPr>
            <p:cNvPr id="15" name="圆角矩形标注 14"/>
            <p:cNvSpPr/>
            <p:nvPr/>
          </p:nvSpPr>
          <p:spPr bwMode="auto">
            <a:xfrm>
              <a:off x="7924800" y="5257800"/>
              <a:ext cx="606425" cy="474663"/>
            </a:xfrm>
            <a:prstGeom prst="wedgeRoundRectCallout">
              <a:avLst>
                <a:gd name="adj1" fmla="val -19042"/>
                <a:gd name="adj2" fmla="val 41605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ln w="18415" cmpd="sng">
                    <a:noFill/>
                    <a:prstDash val="solid"/>
                  </a:ln>
                  <a:solidFill>
                    <a:schemeClr val="tx1"/>
                  </a:solidFill>
                  <a:ea typeface="仿宋" pitchFamily="49" charset="-122"/>
                </a:rPr>
                <a:t>w</a:t>
              </a:r>
              <a:endParaRPr lang="zh-CN" altLang="en-US" sz="2400" b="1" dirty="0">
                <a:ln w="18415" cmpd="sng">
                  <a:noFill/>
                  <a:prstDash val="solid"/>
                </a:ln>
                <a:solidFill>
                  <a:schemeClr val="tx1"/>
                </a:solidFill>
                <a:ea typeface="仿宋" pitchFamily="49" charset="-122"/>
              </a:endParaRPr>
            </a:p>
          </p:txBody>
        </p:sp>
        <p:sp>
          <p:nvSpPr>
            <p:cNvPr id="10254" name="Oval 3"/>
            <p:cNvSpPr>
              <a:spLocks noChangeArrowheads="1"/>
            </p:cNvSpPr>
            <p:nvPr/>
          </p:nvSpPr>
          <p:spPr bwMode="auto">
            <a:xfrm>
              <a:off x="5867400" y="3429000"/>
              <a:ext cx="1219200" cy="3200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255" name="Oval 3"/>
            <p:cNvSpPr>
              <a:spLocks noChangeArrowheads="1"/>
            </p:cNvSpPr>
            <p:nvPr/>
          </p:nvSpPr>
          <p:spPr bwMode="auto">
            <a:xfrm>
              <a:off x="7467600" y="3429000"/>
              <a:ext cx="1219200" cy="3200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sp>
        <p:nvSpPr>
          <p:cNvPr id="19" name="Rectangle 1027"/>
          <p:cNvSpPr txBox="1">
            <a:spLocks noChangeArrowheads="1"/>
          </p:cNvSpPr>
          <p:nvPr/>
        </p:nvSpPr>
        <p:spPr bwMode="auto">
          <a:xfrm>
            <a:off x="228600" y="1295400"/>
            <a:ext cx="6477000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+mn-lt"/>
              </a:rPr>
              <a:t>归纳证明</a:t>
            </a:r>
            <a:r>
              <a:rPr lang="en-US" altLang="zh-CN" sz="2800" b="1" kern="0" dirty="0">
                <a:latin typeface="+mn-lt"/>
              </a:rPr>
              <a:t>. 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b="1" kern="0" dirty="0">
                <a:latin typeface="+mn-lt"/>
              </a:rPr>
              <a:t>    (1)</a:t>
            </a:r>
            <a:r>
              <a:rPr lang="zh-CN" altLang="en-US" sz="2800" b="1" kern="0" dirty="0">
                <a:latin typeface="+mn-lt"/>
              </a:rPr>
              <a:t>对</a:t>
            </a:r>
            <a:r>
              <a:rPr lang="en-US" altLang="zh-CN" sz="2800" b="1" kern="0" dirty="0">
                <a:latin typeface="+mn-lt"/>
              </a:rPr>
              <a:t>V</a:t>
            </a:r>
            <a:r>
              <a:rPr lang="en-US" altLang="zh-CN" sz="2800" b="1" kern="0" baseline="-25000" dirty="0">
                <a:latin typeface="+mn-lt"/>
              </a:rPr>
              <a:t>1</a:t>
            </a:r>
            <a:r>
              <a:rPr lang="zh-CN" altLang="en-US" sz="2800" b="1" kern="0" dirty="0">
                <a:latin typeface="+mn-lt"/>
              </a:rPr>
              <a:t>的任意真子集</a:t>
            </a:r>
            <a:r>
              <a:rPr lang="en-US" altLang="zh-CN" sz="2800" b="1" kern="0" dirty="0">
                <a:latin typeface="+mn-lt"/>
              </a:rPr>
              <a:t>A , |N(A)| </a:t>
            </a:r>
            <a:r>
              <a:rPr lang="en-US" altLang="zh-CN" sz="2800" b="1" kern="0" dirty="0">
                <a:latin typeface="+mn-lt"/>
                <a:sym typeface="Symbol"/>
              </a:rPr>
              <a:t></a:t>
            </a:r>
            <a:r>
              <a:rPr lang="en-US" altLang="zh-CN" sz="2800" b="1" kern="0" dirty="0">
                <a:latin typeface="+mn-lt"/>
                <a:sym typeface="Symbol" pitchFamily="18" charset="2"/>
              </a:rPr>
              <a:t> </a:t>
            </a:r>
            <a:r>
              <a:rPr lang="en-US" altLang="zh-CN" sz="2800" b="1" kern="0" dirty="0">
                <a:latin typeface="+mn-lt"/>
              </a:rPr>
              <a:t>| A</a:t>
            </a:r>
            <a:r>
              <a:rPr lang="en-US" altLang="zh-CN" sz="2800" b="1" kern="0" baseline="-25000" dirty="0">
                <a:latin typeface="+mn-lt"/>
              </a:rPr>
              <a:t> </a:t>
            </a:r>
            <a:r>
              <a:rPr lang="en-US" altLang="zh-CN" sz="2800" b="1" kern="0" dirty="0">
                <a:latin typeface="+mn-lt"/>
              </a:rPr>
              <a:t>|</a:t>
            </a:r>
            <a:r>
              <a:rPr lang="zh-CN" altLang="en-US" sz="2800" b="1" kern="0" dirty="0">
                <a:latin typeface="+mn-lt"/>
              </a:rPr>
              <a:t> </a:t>
            </a:r>
            <a:endParaRPr lang="en-US" altLang="zh-CN" sz="2800" b="1" kern="0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b="1" kern="0" dirty="0">
                <a:latin typeface="+mn-lt"/>
              </a:rPr>
              <a:t>    </a:t>
            </a:r>
            <a:r>
              <a:rPr lang="zh-CN" altLang="en-US" sz="2800" b="1" kern="0" dirty="0">
                <a:latin typeface="+mn-lt"/>
              </a:rPr>
              <a:t>任取一个顶点</a:t>
            </a:r>
            <a:r>
              <a:rPr lang="en-US" altLang="zh-CN" sz="2800" b="1" kern="0" dirty="0">
                <a:latin typeface="+mn-lt"/>
              </a:rPr>
              <a:t>v</a:t>
            </a:r>
            <a:r>
              <a:rPr lang="en-US" altLang="zh-CN" sz="2800" b="1" kern="0" dirty="0">
                <a:latin typeface="+mn-lt"/>
                <a:sym typeface="Symbol"/>
              </a:rPr>
              <a:t></a:t>
            </a:r>
            <a:r>
              <a:rPr lang="en-US" altLang="zh-CN" sz="2800" b="1" kern="0" dirty="0">
                <a:latin typeface="+mn-lt"/>
              </a:rPr>
              <a:t> V</a:t>
            </a:r>
            <a:r>
              <a:rPr lang="en-US" altLang="zh-CN" sz="2800" b="1" kern="0" baseline="-25000" dirty="0">
                <a:latin typeface="+mn-lt"/>
              </a:rPr>
              <a:t>1</a:t>
            </a:r>
            <a:r>
              <a:rPr lang="en-US" altLang="zh-CN" sz="2800" b="1" kern="0" dirty="0">
                <a:latin typeface="+mn-lt"/>
                <a:sym typeface="Symbol"/>
              </a:rPr>
              <a:t>, </a:t>
            </a:r>
            <a:r>
              <a:rPr lang="zh-CN" altLang="en-US" sz="2800" b="1" kern="0" dirty="0">
                <a:latin typeface="+mn-lt"/>
                <a:sym typeface="Symbol"/>
              </a:rPr>
              <a:t>任取</a:t>
            </a:r>
            <a:r>
              <a:rPr lang="en-US" altLang="zh-CN" sz="2800" b="1" kern="0" dirty="0" err="1">
                <a:latin typeface="+mn-lt"/>
                <a:sym typeface="Symbol"/>
              </a:rPr>
              <a:t>wN</a:t>
            </a:r>
            <a:r>
              <a:rPr lang="en-US" altLang="zh-CN" sz="2800" b="1" kern="0" dirty="0">
                <a:latin typeface="+mn-lt"/>
                <a:sym typeface="Symbol"/>
              </a:rPr>
              <a:t>({v}).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b="1" kern="0" dirty="0">
                <a:latin typeface="+mn-lt"/>
                <a:sym typeface="Symbol"/>
              </a:rPr>
              <a:t>    H=G-{v, w}</a:t>
            </a:r>
            <a:r>
              <a:rPr lang="zh-CN" altLang="en-US" sz="2800" b="1" kern="0" dirty="0">
                <a:latin typeface="+mn-lt"/>
                <a:sym typeface="Symbol"/>
              </a:rPr>
              <a:t>是一个二部图（非空）</a:t>
            </a:r>
            <a:r>
              <a:rPr lang="en-US" altLang="zh-CN" sz="2800" b="1" kern="0" dirty="0">
                <a:latin typeface="+mn-lt"/>
                <a:sym typeface="Symbol"/>
              </a:rPr>
              <a:t>.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b="1" kern="0" dirty="0">
                <a:latin typeface="+mn-lt"/>
                <a:sym typeface="Symbol"/>
              </a:rPr>
              <a:t>    </a:t>
            </a:r>
            <a:endParaRPr lang="en-US" altLang="zh-CN" sz="2800" b="1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AB71CF82-A159-4822-9733-6EE25A5C6DC2}" vid="{FB8D2F16-7B5A-4E42-990B-7967A73E6A4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32882</TotalTime>
  <Words>1316</Words>
  <Application>Microsoft Office PowerPoint</Application>
  <PresentationFormat>全屏显示(4:3)</PresentationFormat>
  <Paragraphs>158</Paragraphs>
  <Slides>21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 Unicode MS</vt:lpstr>
      <vt:lpstr>KaiTi</vt:lpstr>
      <vt:lpstr>仿宋</vt:lpstr>
      <vt:lpstr>宋体</vt:lpstr>
      <vt:lpstr>Arial</vt:lpstr>
      <vt:lpstr>Broadway</vt:lpstr>
      <vt:lpstr>Calibri</vt:lpstr>
      <vt:lpstr>Symbol</vt:lpstr>
      <vt:lpstr>Times New Roman</vt:lpstr>
      <vt:lpstr>Wingdings</vt:lpstr>
      <vt:lpstr>主题1</vt:lpstr>
      <vt:lpstr>二部图中的匹配</vt:lpstr>
      <vt:lpstr>内容提要</vt:lpstr>
      <vt:lpstr>二部图(bipartite graph，偶图)</vt:lpstr>
      <vt:lpstr>孤岛上的婚姻</vt:lpstr>
      <vt:lpstr>图中的匹配</vt:lpstr>
      <vt:lpstr>二部图中的完备匹配 </vt:lpstr>
      <vt:lpstr>二部图中的完备匹配（举例）</vt:lpstr>
      <vt:lpstr>Hall定理 </vt:lpstr>
      <vt:lpstr>Hall定理 </vt:lpstr>
      <vt:lpstr>Hall定理 </vt:lpstr>
      <vt:lpstr>Hall定理的推论</vt:lpstr>
      <vt:lpstr>完备匹配的一个充分条件</vt:lpstr>
      <vt:lpstr>交错路径与可增广交错路径</vt:lpstr>
      <vt:lpstr>最大匹配</vt:lpstr>
      <vt:lpstr>最大匹配</vt:lpstr>
      <vt:lpstr>增广路径的算法思想</vt:lpstr>
      <vt:lpstr>工作分配问题</vt:lpstr>
      <vt:lpstr>工作分配问题的一般形式</vt:lpstr>
      <vt:lpstr>工作分配问题的求解模型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陶先平</cp:lastModifiedBy>
  <cp:revision>799</cp:revision>
  <cp:lastPrinted>1601-01-01T00:00:00Z</cp:lastPrinted>
  <dcterms:created xsi:type="dcterms:W3CDTF">1601-01-01T00:00:00Z</dcterms:created>
  <dcterms:modified xsi:type="dcterms:W3CDTF">2023-06-05T16:30:10Z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