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40"/>
  </p:notesMasterIdLst>
  <p:sldIdLst>
    <p:sldId id="256" r:id="rId2"/>
    <p:sldId id="257" r:id="rId3"/>
    <p:sldId id="271" r:id="rId4"/>
    <p:sldId id="272" r:id="rId5"/>
    <p:sldId id="273" r:id="rId6"/>
    <p:sldId id="278" r:id="rId7"/>
    <p:sldId id="279" r:id="rId8"/>
    <p:sldId id="274" r:id="rId9"/>
    <p:sldId id="275" r:id="rId10"/>
    <p:sldId id="276" r:id="rId11"/>
    <p:sldId id="277" r:id="rId12"/>
    <p:sldId id="281" r:id="rId13"/>
    <p:sldId id="282" r:id="rId14"/>
    <p:sldId id="283" r:id="rId15"/>
    <p:sldId id="284" r:id="rId16"/>
    <p:sldId id="285" r:id="rId17"/>
    <p:sldId id="288" r:id="rId18"/>
    <p:sldId id="286" r:id="rId19"/>
    <p:sldId id="296" r:id="rId20"/>
    <p:sldId id="287" r:id="rId21"/>
    <p:sldId id="295" r:id="rId22"/>
    <p:sldId id="303" r:id="rId23"/>
    <p:sldId id="306" r:id="rId24"/>
    <p:sldId id="307" r:id="rId25"/>
    <p:sldId id="364" r:id="rId26"/>
    <p:sldId id="362" r:id="rId27"/>
    <p:sldId id="340" r:id="rId28"/>
    <p:sldId id="348" r:id="rId29"/>
    <p:sldId id="349" r:id="rId30"/>
    <p:sldId id="341" r:id="rId31"/>
    <p:sldId id="308" r:id="rId32"/>
    <p:sldId id="310" r:id="rId33"/>
    <p:sldId id="311" r:id="rId34"/>
    <p:sldId id="312" r:id="rId35"/>
    <p:sldId id="365" r:id="rId36"/>
    <p:sldId id="361" r:id="rId37"/>
    <p:sldId id="366" r:id="rId38"/>
    <p:sldId id="367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0000"/>
    <a:srgbClr val="A50021"/>
    <a:srgbClr val="003300"/>
    <a:srgbClr val="DAF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92" autoAdjust="0"/>
  </p:normalViewPr>
  <p:slideViewPr>
    <p:cSldViewPr>
      <p:cViewPr varScale="1">
        <p:scale>
          <a:sx n="63" d="100"/>
          <a:sy n="63" d="100"/>
        </p:scale>
        <p:origin x="1376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B06F7124-6C0F-4534-AC2D-E5562BB60C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7CF6EC4F-C146-4C60-92EB-F0CB5277D7E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75EACD23-C809-43A5-BA09-B175477F6542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8E8415B1-CE88-4733-AA64-391A2A88393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3670" name="Rectangle 6">
            <a:extLst>
              <a:ext uri="{FF2B5EF4-FFF2-40B4-BE49-F238E27FC236}">
                <a16:creationId xmlns:a16="http://schemas.microsoft.com/office/drawing/2014/main" id="{6C15B5A2-3F02-4D8F-9A46-B98B4F4961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71" name="Rectangle 7">
            <a:extLst>
              <a:ext uri="{FF2B5EF4-FFF2-40B4-BE49-F238E27FC236}">
                <a16:creationId xmlns:a16="http://schemas.microsoft.com/office/drawing/2014/main" id="{E4017BEE-D392-432B-8CD9-B746CC5C9F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7F25840B-6D7C-49FE-844E-AA9C37A440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DB907DB9-8607-46BA-BB42-19B3F5F5F9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763CAA-1C41-4E0D-8F03-9F06AB427CBF}" type="slidenum">
              <a:rPr lang="en-US" altLang="zh-CN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5B324DD-479B-4967-B2E2-BC4E3EFF160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923F8E0-2B4B-4E63-9D2D-04B50ACFF9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89AB2861-5380-41EC-88A8-E32B48AF84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953970-CBE6-4AE1-91BA-B19F9B259DFC}" type="slidenum">
              <a:rPr lang="en-US" altLang="zh-CN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0BC22BA-93CA-4FF8-AE71-9B8F62C5F0E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A721ED8-D47E-49C2-93A1-4BD53AFE75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AA0CF3AF-C9FE-4101-AF89-476CD1EF14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C7707F-8811-42AD-A34E-FC75F50F85F7}" type="slidenum">
              <a:rPr lang="en-US" altLang="zh-CN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4EB62E6-36BC-481A-8C0A-07B00AC4138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B6B334E-C0C6-4253-BB07-9662085F9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A2D54F7B-82BE-4B0E-80BD-0504BED7A6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10214B-5FE3-4D1D-9CBA-A11464BFA077}" type="slidenum">
              <a:rPr lang="en-US" altLang="zh-CN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FAB23C1E-FF31-4E0B-933B-28453BACE09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83EE51B-97B8-43A2-822B-CF74985EB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894043A2-DBF9-4B65-8547-82A8418828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4E0BBA-41AA-43BB-9812-87727B04CF97}" type="slidenum">
              <a:rPr lang="en-US" altLang="zh-CN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0F3907AA-56C6-4FE5-9B7A-1A33E1773F7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F52A01A-8D92-4E72-B0A2-6402EF8AB1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D09DBA60-0CDA-42A8-851C-3F905DCB4E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3FE6630-6B57-4033-BF8C-FC6FB822E271}" type="slidenum">
              <a:rPr lang="en-US" altLang="zh-CN"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8D4FC06-BD05-4C73-A263-9FD0B937649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B0E25BC5-B03F-4F80-987C-25F8A94824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0407469B-9385-4C42-923D-D93EF8D89E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495B95-9752-40A3-A868-14B8C58504E9}" type="slidenum">
              <a:rPr lang="en-US" altLang="zh-CN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85B42B0-15A1-4C25-8FCE-87FF886D5EA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82AC6F4D-E7F4-4864-A1EA-35FC671F74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5A15B05E-D2C7-4003-A8FB-7AA2B9CA29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C928A3-370F-4092-A4C5-F4B356E317E3}" type="slidenum">
              <a:rPr lang="en-US" altLang="zh-CN"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56B35A4-FFAB-42C2-9F3F-4CC64648794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10421618-8900-4C9F-ACB2-0AA5BCA03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259900D8-9270-4AD1-B808-C775F74DC9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F4EE8B-49AC-4C56-9F56-978984186479}" type="slidenum">
              <a:rPr lang="en-US" altLang="zh-CN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F0F434F2-59BF-4593-A4A4-D64985DA92E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5372185F-C72A-4F26-A0A8-D27834A2B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8FA420BA-10F1-48F8-8CE2-D89850B177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0FBA4D-C922-4A4A-A282-80D17257D924}" type="slidenum">
              <a:rPr lang="en-US" altLang="zh-CN"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B3AB0DE-03FE-4499-A0AD-2ACBBB95691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54B60C84-4640-4C00-A337-0C83112F1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1B6FD0E6-A1BA-45F8-9F0E-289280695E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68B751-6E44-4272-A26A-BF5227210BA2}" type="slidenum">
              <a:rPr lang="en-US" altLang="zh-CN"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1EA05B1-E667-4351-B88B-2F9EC1FC1E1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748C765E-E65B-42F0-8511-BE77C5799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5905561-E377-4077-98DB-D81C92E1A8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CA5210-442D-4068-97ED-EAFE62783BC6}" type="slidenum">
              <a:rPr lang="en-US" altLang="zh-CN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0EAE468B-BB34-41AA-9418-877930833EF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9526B5C-6645-4E31-AB26-595E9E200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F747322D-36AA-4C1C-A373-044A2CCF5E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A05548-17AD-4454-A965-5CCDD3BBBD25}" type="slidenum">
              <a:rPr lang="en-US" altLang="zh-CN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C0CAA52-F369-4B5E-9997-9BDA83F8444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E928DF1A-A95A-476D-9E73-D14CAFBE6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A0397800-63AD-438A-AF62-75C1573F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62449E-F09B-46EB-8201-22FC25AD63B0}" type="slidenum">
              <a:rPr lang="en-US" altLang="zh-CN"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2792D5FB-5632-49F6-A301-B624939C554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5CB3D8C-0804-446F-A583-3FE9D8BAE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2D462E9E-AD74-453A-A9EF-150CBCEBE3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460436-1660-4784-80C8-95F0CF2A6554}" type="slidenum">
              <a:rPr lang="en-US" altLang="zh-CN">
                <a:latin typeface="Times New Roman" panose="02020603050405020304" pitchFamily="18" charset="0"/>
              </a:rPr>
              <a:pPr eaLnBrk="1" hangingPunct="1"/>
              <a:t>22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0DD344B-11E0-4DF9-81B1-F90E7D661E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53ADCAC-1093-41DC-B2F2-B5117C873F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A485BE31-3EED-4068-B61D-66B7DABE6E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DC8C4A-FAFC-4AAB-85DD-FA828A966F20}" type="slidenum">
              <a:rPr lang="en-US" altLang="zh-CN">
                <a:latin typeface="Times New Roman" panose="02020603050405020304" pitchFamily="18" charset="0"/>
              </a:rPr>
              <a:pPr eaLnBrk="1" hangingPunct="1"/>
              <a:t>23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4F95B4B0-36A1-4EEB-BF41-D2BCFBA957E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732B81B7-AEFA-4A06-8490-DD94FA6A4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82BC4E67-FEDF-491E-9C9D-FE2F69B463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8E8F7D-794C-4657-B474-D7C838C7526B}" type="slidenum">
              <a:rPr lang="en-US" altLang="zh-CN">
                <a:latin typeface="Times New Roman" panose="02020603050405020304" pitchFamily="18" charset="0"/>
              </a:rPr>
              <a:pPr eaLnBrk="1" hangingPunct="1"/>
              <a:t>24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00076A0-C470-4188-A0D9-BA29531A30A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92049C2-E21D-4D4C-AB15-A95D31803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2CCA7219-C141-45D5-BB78-A946F3BA4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924567-64EA-4583-A0DA-75260952DA87}" type="slidenum">
              <a:rPr lang="en-US" altLang="zh-CN">
                <a:latin typeface="Times New Roman" panose="02020603050405020304" pitchFamily="18" charset="0"/>
              </a:rPr>
              <a:pPr eaLnBrk="1" hangingPunct="1"/>
              <a:t>31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F7AB4579-688F-4BF0-8C02-9BAEF1A4944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236034CE-557E-4BD8-8306-FC1499C60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5A91BF97-5281-4B36-BA1C-CDA571D1A5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4BC68C-F947-4203-B20A-BE7A1897DCCC}" type="slidenum">
              <a:rPr lang="en-US" altLang="zh-CN">
                <a:latin typeface="Times New Roman" panose="02020603050405020304" pitchFamily="18" charset="0"/>
              </a:rPr>
              <a:pPr eaLnBrk="1" hangingPunct="1"/>
              <a:t>32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24F400C3-4537-4859-A7C4-AB69946BF6F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05AC3E39-DC6A-4DF4-AF2F-EACB2EBF2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09315609-F7BC-4C4D-9C76-BEC80E295D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5E1477-C418-46C0-A24B-1FF3F77EFB08}" type="slidenum">
              <a:rPr lang="en-US" altLang="zh-CN">
                <a:latin typeface="Times New Roman" panose="02020603050405020304" pitchFamily="18" charset="0"/>
              </a:rPr>
              <a:pPr eaLnBrk="1" hangingPunct="1"/>
              <a:t>33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0A2CE7F2-86A7-4128-A7D2-6CCEC4DEF86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5E6EA916-4199-4BC5-A2B2-B7D91AA5A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21431646-F52A-41A9-BFE1-6357150A1A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DA87D4-E804-4C46-B762-9AB0FC2B5E53}" type="slidenum">
              <a:rPr lang="en-US" altLang="zh-CN">
                <a:latin typeface="Times New Roman" panose="02020603050405020304" pitchFamily="18" charset="0"/>
              </a:rPr>
              <a:pPr eaLnBrk="1" hangingPunct="1"/>
              <a:t>34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92B08554-7554-4CE9-909F-D874DC4B782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9DB9343C-84BD-45D9-A926-5A00D2BEE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9433A435-52A3-489F-B0AB-A6F1BE224D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4270556-4B4E-4AB7-AABE-6AA3DF34A2AC}" type="slidenum">
              <a:rPr lang="en-US" altLang="zh-CN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7ABB933-BE87-47C7-861A-74EBECD7E0E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98D9D3E-8CDA-4699-9B99-E18BBA221A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E294AF96-35A8-4351-91DF-04161550EB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B08C37-5272-45F2-A622-C052C8E500B8}" type="slidenum">
              <a:rPr lang="en-US" altLang="zh-CN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FB657D9-94EA-46EA-9CAB-FA2F8725AFF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CA97E30-A8A5-4D09-84C7-587D388CE7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9DA150D3-D3F9-4C49-B7D8-EFA8D87760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B7EE88-9F34-429C-8A55-81FA540453AA}" type="slidenum">
              <a:rPr lang="en-US" altLang="zh-CN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6947331-8A20-422D-9816-19A746B1A75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87F47DA7-851A-46D8-BE16-1D9E94E8C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BB3E7AC0-22F1-4000-BE80-C6F8AB3DA9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D547BF-3D35-4E5E-B2B4-D002DEAB0A3D}" type="slidenum">
              <a:rPr lang="en-US" altLang="zh-CN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2DAA0D88-F7E5-4323-9447-5E2C88407DF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F6220697-ABFC-4224-B014-0F6A148BE0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842C7D6-CCF8-4858-B6A1-F320C73B00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F86F63-24A2-46FA-A07E-85D0DBB4BA4A}" type="slidenum">
              <a:rPr lang="en-US" altLang="zh-CN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A169FBE-FFB9-4A83-95E5-77DF25C2463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EB312D6C-D48F-4AE8-BFEE-7E34505E3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67A572FE-C901-4255-BD5C-78F944AE3A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56C754-B395-4F5F-BB7A-E185CD78CDE7}" type="slidenum">
              <a:rPr lang="en-US" altLang="zh-CN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CF8D1B88-73CA-43C8-BDE2-CE7F5579098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EDD67079-5EFB-4F36-BF54-5F4E457EA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4DAB90C-2861-4743-B5C5-5CED9AB04D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0F4180-CB42-40BE-AFD7-637460A9500D}" type="slidenum">
              <a:rPr lang="en-US" altLang="zh-CN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5C9A9DB-27D8-4293-AFD4-0F5D7EAC9AA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6334ADF-209B-4750-B207-95C8F4A70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953983F0-AA68-444A-8A41-A922A7BAF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795F7CE5-16AD-48B6-B1B4-B664872C2963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ADEAB9B5-BCF7-4E50-96E0-72F6F0526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FBEE31F9-0001-4A90-8D6A-12B491CD4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BD0E002E-31D3-4973-94CF-F92352FF2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4EE95517-9287-43EB-B698-77FC45118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95F1FBD3-6A35-4DD7-8A0C-0ED019427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968CE7E9-F1AB-447D-A742-EA8CD8B03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3A9F9CE0-2B53-45C3-8901-82BEFFD7E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2CB75B02-7BE2-46C1-AA68-730058782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160B0E6E-BED3-4F0D-B6F9-AC90E66BC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FE6A8A79-631E-4450-884F-F5E06C06E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2CACEDB7-727C-4A7E-8118-42B0E8B20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08FF64A0-1C71-4EEB-BD2C-872F6D19F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CBE1BD98-7DB9-4CED-B7BA-E703ADFBC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DD17A74C-57FE-466B-8200-F7988654A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29E9FACA-4E2C-4B3D-8FB1-16106D047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0FEF24D3-29ED-44D1-9069-95EB91A2F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A3ACA2A3-D7F2-48CD-8D8D-9633904FB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433693CC-DF97-416C-B6AC-B3C3988A6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F3FF28F8-2D8D-4FA9-A052-F0114C67B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2ABAB2B0-6BE4-4987-80D0-0F98ADF3C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CB8C3CED-18B9-4858-AB12-C301913F6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566ADB81-02D3-44A8-9EA4-4F03A89F5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CA300E4D-8AE5-4E1B-BBFD-040EE16B1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0B352D40-C643-4BA3-AE04-24976A61A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3A7ECB8A-B225-4BBA-A6C8-EDB41D1CC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02065F20-EC50-4312-923A-8CFAA52AC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98FE36FD-E8AA-41CE-9EB1-2A0202437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75355857-2D59-4597-99A1-BB63914FC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AA071A15-FEA1-4670-ACB5-BF31DAC8C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92CCCE7F-BA10-402A-AB3B-A860E4862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7129A33E-E506-4D53-A250-D5958C093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53E84208-39FF-4A72-B7FA-75803615C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FA9ECE15-A0DB-41B4-8039-02DF897730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0C35ABC8-1E3A-4BFF-B474-22FD8CA99A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2A7073AC-0953-4938-919B-B3ADD0A012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0C9EF-687D-45C0-B329-42530A0D46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94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A0A61F9-42C3-48F9-8BC2-D3973C15E8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DB04482-9F2B-4F20-A264-39ED6523BE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8D8248D-7FE7-4C8E-8384-18CD33D721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9BD62-DBDB-4CAE-9442-FF72FA44D2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89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FC351FF-6138-44D1-B9BB-FD40B421E4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160E06-4B64-4A7A-A910-465147B935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7C060C6-29AD-4D4D-B296-FF24ABD5CE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34EDE-0009-4084-ABED-FEADDD6615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5091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68F0F2-8C05-425F-8BCC-376D591CF6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999ACA-4A96-4FB0-9DC0-D6C3BF1B52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814B811-416D-45E9-8773-97DCF9C1E8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3C7303-B571-44E5-9E0D-3BEF7CEDD7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386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37CC99E-FADC-4450-9C1F-B92D157F71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98B05A-C39D-4A81-9A7B-3D7FD2C84C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190F6F3-C42F-44ED-A725-269B8FB760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EF78F2-87FB-4B38-BF2B-6FFD0BF269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341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878307E-1A55-4178-9134-39B1F76E64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BF0DAD-14E6-4851-9958-9CE8FEE56D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024BAB6-58DF-4E44-A33C-F1A2F76D63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223DB-06C0-4FCB-8C87-BDE96546E3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08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F36DDA-BCE2-4953-AFF0-2F9514D6F9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6E0FBF-72DA-4139-866C-CD67FCC9C6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6A3D7D4-00D9-4480-AD22-BA50D800AB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5EF215-C1C1-46DE-9107-A8D3FB600C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21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A561523-6BCC-4468-99EB-2A1B319514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FFE5515-6034-4FE9-AF55-3053254A9D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488BCAF-CFB1-4AED-BF60-8139A643ED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A5D41-4CFC-42BC-B0A8-0259563FB3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3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BBCF24D-6222-4C64-8521-F2212B6566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D896790-3F7C-46CB-9478-B7AC21FF4D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7FADBB2-368C-45CA-B2FC-0DE89812F4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0CBAF-D0B5-4619-B47B-F50309C1E8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301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449906D-57D7-4B68-9239-015D72894C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BCAE42B-7AF4-4F9A-AB5E-1556BA11DE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62252FF-3D10-4FFA-A7FA-38F7B9DC71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D5C9B3-BC96-4A6D-95B6-67783B1E7F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537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0FBF60-BFB8-4F75-A1E4-DF7C3C827E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2AC491-1977-45CD-B5AA-F1C455A1DB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5B9F1E8-175E-4755-8EFF-7B39CF1FFB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41D5EC-8A83-4DF9-BD05-1E1A8CFE32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97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B9B252-F8C9-4F22-9BEA-226825605E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40E038-BE98-4BCB-9A86-51BBD3482A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0211D59-BA32-487E-912E-ED40164DE4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40D92A-4712-4036-A851-B9E47907BE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548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Line 2">
            <a:extLst>
              <a:ext uri="{FF2B5EF4-FFF2-40B4-BE49-F238E27FC236}">
                <a16:creationId xmlns:a16="http://schemas.microsoft.com/office/drawing/2014/main" id="{74D8D29D-EAD6-41E9-89B6-C73354D5A4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F84EE7D-DC10-4205-87AD-29F1E5BE4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64B09F12-A577-4E6D-A9AE-1F2A911C5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7525" name="Rectangle 5">
            <a:extLst>
              <a:ext uri="{FF2B5EF4-FFF2-40B4-BE49-F238E27FC236}">
                <a16:creationId xmlns:a16="http://schemas.microsoft.com/office/drawing/2014/main" id="{12133460-505E-4782-B5FC-180C82630C9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7526" name="Rectangle 6">
            <a:extLst>
              <a:ext uri="{FF2B5EF4-FFF2-40B4-BE49-F238E27FC236}">
                <a16:creationId xmlns:a16="http://schemas.microsoft.com/office/drawing/2014/main" id="{16C1654B-6E6B-4526-8567-EC2820BE4E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7527" name="Rectangle 7">
            <a:extLst>
              <a:ext uri="{FF2B5EF4-FFF2-40B4-BE49-F238E27FC236}">
                <a16:creationId xmlns:a16="http://schemas.microsoft.com/office/drawing/2014/main" id="{9E1B4EB2-FE73-4DDF-B9E2-65A056A8B54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C83BEB0-0CBD-4013-93B6-0A6A0F178FE2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6152" name="Group 8">
            <a:extLst>
              <a:ext uri="{FF2B5EF4-FFF2-40B4-BE49-F238E27FC236}">
                <a16:creationId xmlns:a16="http://schemas.microsoft.com/office/drawing/2014/main" id="{7844752A-8E21-4DD6-B188-CE46F060F110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7529" name="Oval 9">
              <a:extLst>
                <a:ext uri="{FF2B5EF4-FFF2-40B4-BE49-F238E27FC236}">
                  <a16:creationId xmlns:a16="http://schemas.microsoft.com/office/drawing/2014/main" id="{6E8463EB-EE1C-49D8-BFE8-CE17CD827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7530" name="Oval 10">
              <a:extLst>
                <a:ext uri="{FF2B5EF4-FFF2-40B4-BE49-F238E27FC236}">
                  <a16:creationId xmlns:a16="http://schemas.microsoft.com/office/drawing/2014/main" id="{60B71CD9-0D0B-4E15-8125-38ADF8BD1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7531" name="Oval 11">
              <a:extLst>
                <a:ext uri="{FF2B5EF4-FFF2-40B4-BE49-F238E27FC236}">
                  <a16:creationId xmlns:a16="http://schemas.microsoft.com/office/drawing/2014/main" id="{9CFFFA56-73CF-4EFB-9E34-102449C9A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7532" name="Oval 12">
              <a:extLst>
                <a:ext uri="{FF2B5EF4-FFF2-40B4-BE49-F238E27FC236}">
                  <a16:creationId xmlns:a16="http://schemas.microsoft.com/office/drawing/2014/main" id="{8E3AC35A-317C-47F2-8947-0460DD2A4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7533" name="Oval 13">
              <a:extLst>
                <a:ext uri="{FF2B5EF4-FFF2-40B4-BE49-F238E27FC236}">
                  <a16:creationId xmlns:a16="http://schemas.microsoft.com/office/drawing/2014/main" id="{3AA6A8BE-5822-4CD2-BAC8-0A0C98AEE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7534" name="Oval 14">
              <a:extLst>
                <a:ext uri="{FF2B5EF4-FFF2-40B4-BE49-F238E27FC236}">
                  <a16:creationId xmlns:a16="http://schemas.microsoft.com/office/drawing/2014/main" id="{7C52BF42-FB85-45C7-9DB6-C9AB2A1CF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7535" name="Oval 15">
              <a:extLst>
                <a:ext uri="{FF2B5EF4-FFF2-40B4-BE49-F238E27FC236}">
                  <a16:creationId xmlns:a16="http://schemas.microsoft.com/office/drawing/2014/main" id="{B7D4B89A-E85B-4669-B48D-1DDAF5D5E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7536" name="Oval 16">
              <a:extLst>
                <a:ext uri="{FF2B5EF4-FFF2-40B4-BE49-F238E27FC236}">
                  <a16:creationId xmlns:a16="http://schemas.microsoft.com/office/drawing/2014/main" id="{10ADAD8C-F70E-4317-BA55-25DA29721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7537" name="Oval 17">
              <a:extLst>
                <a:ext uri="{FF2B5EF4-FFF2-40B4-BE49-F238E27FC236}">
                  <a16:creationId xmlns:a16="http://schemas.microsoft.com/office/drawing/2014/main" id="{1FEF64A7-7D54-4265-AC00-29B55159B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7538" name="Oval 18">
              <a:extLst>
                <a:ext uri="{FF2B5EF4-FFF2-40B4-BE49-F238E27FC236}">
                  <a16:creationId xmlns:a16="http://schemas.microsoft.com/office/drawing/2014/main" id="{9E487B2F-ACC5-497C-A9AC-62FA9B5D3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7539" name="Oval 19">
              <a:extLst>
                <a:ext uri="{FF2B5EF4-FFF2-40B4-BE49-F238E27FC236}">
                  <a16:creationId xmlns:a16="http://schemas.microsoft.com/office/drawing/2014/main" id="{87D3DF3C-8D86-43D8-80D2-EC40EF2E8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7540" name="Oval 20">
              <a:extLst>
                <a:ext uri="{FF2B5EF4-FFF2-40B4-BE49-F238E27FC236}">
                  <a16:creationId xmlns:a16="http://schemas.microsoft.com/office/drawing/2014/main" id="{EB8DEC9F-686F-4111-BF00-DD1404D93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7541" name="Oval 21">
              <a:extLst>
                <a:ext uri="{FF2B5EF4-FFF2-40B4-BE49-F238E27FC236}">
                  <a16:creationId xmlns:a16="http://schemas.microsoft.com/office/drawing/2014/main" id="{453A47E3-618B-43B6-9158-E48441C5B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7542" name="Oval 22">
              <a:extLst>
                <a:ext uri="{FF2B5EF4-FFF2-40B4-BE49-F238E27FC236}">
                  <a16:creationId xmlns:a16="http://schemas.microsoft.com/office/drawing/2014/main" id="{AB38A921-15B4-4315-91C4-73A998A34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7543" name="Oval 23">
              <a:extLst>
                <a:ext uri="{FF2B5EF4-FFF2-40B4-BE49-F238E27FC236}">
                  <a16:creationId xmlns:a16="http://schemas.microsoft.com/office/drawing/2014/main" id="{491C19CC-BAF1-49AF-85D3-046278D63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7544" name="Oval 24">
              <a:extLst>
                <a:ext uri="{FF2B5EF4-FFF2-40B4-BE49-F238E27FC236}">
                  <a16:creationId xmlns:a16="http://schemas.microsoft.com/office/drawing/2014/main" id="{FA7E402C-B002-484B-ABA3-FB8F6789A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7545" name="Oval 25">
              <a:extLst>
                <a:ext uri="{FF2B5EF4-FFF2-40B4-BE49-F238E27FC236}">
                  <a16:creationId xmlns:a16="http://schemas.microsoft.com/office/drawing/2014/main" id="{E3001B9C-7D56-48A7-B932-8613942C9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7546" name="Oval 26">
              <a:extLst>
                <a:ext uri="{FF2B5EF4-FFF2-40B4-BE49-F238E27FC236}">
                  <a16:creationId xmlns:a16="http://schemas.microsoft.com/office/drawing/2014/main" id="{6F13C4E7-9434-4A0E-B596-F8EB08F7C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7547" name="Oval 27">
              <a:extLst>
                <a:ext uri="{FF2B5EF4-FFF2-40B4-BE49-F238E27FC236}">
                  <a16:creationId xmlns:a16="http://schemas.microsoft.com/office/drawing/2014/main" id="{3BC757FC-EE7A-419F-8FB2-AE3F7D929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7548" name="Oval 28">
              <a:extLst>
                <a:ext uri="{FF2B5EF4-FFF2-40B4-BE49-F238E27FC236}">
                  <a16:creationId xmlns:a16="http://schemas.microsoft.com/office/drawing/2014/main" id="{9864B2DE-2F3D-4B26-860C-547FF3B95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7549" name="Oval 29">
              <a:extLst>
                <a:ext uri="{FF2B5EF4-FFF2-40B4-BE49-F238E27FC236}">
                  <a16:creationId xmlns:a16="http://schemas.microsoft.com/office/drawing/2014/main" id="{0AC9F55F-9066-4B8E-B127-36190CA01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7550" name="Oval 30">
              <a:extLst>
                <a:ext uri="{FF2B5EF4-FFF2-40B4-BE49-F238E27FC236}">
                  <a16:creationId xmlns:a16="http://schemas.microsoft.com/office/drawing/2014/main" id="{425B5AB8-0F56-49EC-ABA2-92B027C3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7551" name="Oval 31">
              <a:extLst>
                <a:ext uri="{FF2B5EF4-FFF2-40B4-BE49-F238E27FC236}">
                  <a16:creationId xmlns:a16="http://schemas.microsoft.com/office/drawing/2014/main" id="{289F1F4D-C076-4BED-9197-E61375526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7552" name="Oval 32">
              <a:extLst>
                <a:ext uri="{FF2B5EF4-FFF2-40B4-BE49-F238E27FC236}">
                  <a16:creationId xmlns:a16="http://schemas.microsoft.com/office/drawing/2014/main" id="{7EE4654D-6080-4EE4-986F-3335F227D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7553" name="Oval 33">
              <a:extLst>
                <a:ext uri="{FF2B5EF4-FFF2-40B4-BE49-F238E27FC236}">
                  <a16:creationId xmlns:a16="http://schemas.microsoft.com/office/drawing/2014/main" id="{85747A87-E980-4D0D-B1FC-0FD574CA5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7554" name="Oval 34">
              <a:extLst>
                <a:ext uri="{FF2B5EF4-FFF2-40B4-BE49-F238E27FC236}">
                  <a16:creationId xmlns:a16="http://schemas.microsoft.com/office/drawing/2014/main" id="{8891FFD0-397D-471D-9F91-46CF88961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7555" name="Oval 35">
              <a:extLst>
                <a:ext uri="{FF2B5EF4-FFF2-40B4-BE49-F238E27FC236}">
                  <a16:creationId xmlns:a16="http://schemas.microsoft.com/office/drawing/2014/main" id="{0BFFE146-D6CA-4277-AA75-1CC43907A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7556" name="Oval 36">
              <a:extLst>
                <a:ext uri="{FF2B5EF4-FFF2-40B4-BE49-F238E27FC236}">
                  <a16:creationId xmlns:a16="http://schemas.microsoft.com/office/drawing/2014/main" id="{ACD6D978-EC5E-4858-AABC-03B9A45BE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7557" name="Oval 37">
              <a:extLst>
                <a:ext uri="{FF2B5EF4-FFF2-40B4-BE49-F238E27FC236}">
                  <a16:creationId xmlns:a16="http://schemas.microsoft.com/office/drawing/2014/main" id="{C7529597-596C-40EB-9EDD-DDA9F0D97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7558" name="Oval 38">
              <a:extLst>
                <a:ext uri="{FF2B5EF4-FFF2-40B4-BE49-F238E27FC236}">
                  <a16:creationId xmlns:a16="http://schemas.microsoft.com/office/drawing/2014/main" id="{79CC1A3A-840D-455C-82D2-660DE3C4C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7559" name="Oval 39">
              <a:extLst>
                <a:ext uri="{FF2B5EF4-FFF2-40B4-BE49-F238E27FC236}">
                  <a16:creationId xmlns:a16="http://schemas.microsoft.com/office/drawing/2014/main" id="{4DDB55C1-4999-4F5B-9F26-AE066CF34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11EC6A9-290E-43DB-854E-FCEF595D7D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代数系统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F4FB0CF-4E59-4039-A2F7-C190C7F130D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CN" b="1" dirty="0">
              <a:latin typeface="+mn-ea"/>
            </a:endParaRPr>
          </a:p>
          <a:p>
            <a:pPr eaLnBrk="1" hangingPunct="1">
              <a:defRPr/>
            </a:pPr>
            <a:r>
              <a:rPr lang="zh-CN" altLang="en-US" b="1" dirty="0">
                <a:latin typeface="+mn-ea"/>
              </a:rPr>
              <a:t>离散数学－代数结构</a:t>
            </a:r>
            <a:endParaRPr lang="en-US" altLang="zh-CN" b="1" dirty="0">
              <a:latin typeface="+mn-ea"/>
            </a:endParaRPr>
          </a:p>
          <a:p>
            <a:pPr eaLnBrk="1" hangingPunct="1">
              <a:defRPr/>
            </a:pPr>
            <a:r>
              <a:rPr lang="en-US" altLang="zh-CN" b="1" dirty="0">
                <a:latin typeface="+mn-ea"/>
              </a:rPr>
              <a:t>2023</a:t>
            </a:r>
            <a:r>
              <a:rPr lang="zh-CN" altLang="en-US" b="1" dirty="0">
                <a:latin typeface="+mn-ea"/>
              </a:rPr>
              <a:t>年</a:t>
            </a:r>
            <a:r>
              <a:rPr lang="en-US" altLang="zh-CN" b="1" dirty="0">
                <a:latin typeface="+mn-ea"/>
              </a:rPr>
              <a:t>4</a:t>
            </a:r>
            <a:r>
              <a:rPr lang="zh-CN" altLang="en-US" b="1" dirty="0">
                <a:latin typeface="+mn-ea"/>
              </a:rPr>
              <a:t>月</a:t>
            </a:r>
            <a:r>
              <a:rPr lang="en-US" altLang="zh-CN" b="1" dirty="0">
                <a:latin typeface="+mn-ea"/>
              </a:rPr>
              <a:t>23</a:t>
            </a:r>
            <a:r>
              <a:rPr lang="zh-CN" altLang="en-US" b="1" dirty="0">
                <a:latin typeface="+mn-ea"/>
              </a:rPr>
              <a:t>日</a:t>
            </a:r>
            <a:endParaRPr lang="en-US" altLang="zh-CN" b="1" dirty="0">
              <a:latin typeface="+mn-ea"/>
            </a:endParaRPr>
          </a:p>
          <a:p>
            <a:pPr eaLnBrk="1" hangingPunct="1">
              <a:defRPr/>
            </a:pPr>
            <a:endParaRPr lang="en-US" altLang="zh-CN" b="1" dirty="0">
              <a:latin typeface="+mn-ea"/>
            </a:endParaRPr>
          </a:p>
          <a:p>
            <a:pPr eaLnBrk="1" hangingPunct="1">
              <a:defRPr/>
            </a:pPr>
            <a:endParaRPr lang="zh-CN" altLang="en-US" b="1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BCEA777-4EAE-428F-88C1-C4F9A3D35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分配律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272CCD5-6740-44EF-B0D0-BFC95731F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411662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分配律涉及两个不同的运算。</a:t>
            </a:r>
          </a:p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集合</a:t>
            </a:r>
            <a:r>
              <a:rPr lang="en-US" altLang="zh-CN" b="1">
                <a:latin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</a:rPr>
              <a:t>上的运算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b="1">
                <a:latin typeface="Times New Roman" panose="02020603050405020304" pitchFamily="18" charset="0"/>
              </a:rPr>
              <a:t>对  </a:t>
            </a:r>
            <a:r>
              <a:rPr lang="zh-CN" altLang="en-US" b="1">
                <a:latin typeface="Times New Roman" panose="02020603050405020304" pitchFamily="18" charset="0"/>
                <a:ea typeface="Arial Unicode MS" pitchFamily="34" charset="-122"/>
              </a:rPr>
              <a:t>⃘ </a:t>
            </a:r>
            <a:r>
              <a:rPr lang="zh-CN" altLang="en-US" b="1">
                <a:latin typeface="Times New Roman" panose="02020603050405020304" pitchFamily="18" charset="0"/>
              </a:rPr>
              <a:t>满足（左、右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zh-CN" altLang="en-US" b="1">
                <a:latin typeface="Times New Roman" panose="02020603050405020304" pitchFamily="18" charset="0"/>
              </a:rPr>
              <a:t>分配律，</a:t>
            </a:r>
            <a:r>
              <a:rPr lang="en-US" altLang="zh-CN" b="1">
                <a:latin typeface="Times New Roman" panose="02020603050405020304" pitchFamily="18" charset="0"/>
              </a:rPr>
              <a:t>iff</a:t>
            </a:r>
            <a:r>
              <a:rPr lang="zh-CN" altLang="en-US" b="1">
                <a:latin typeface="Times New Roman" panose="02020603050405020304" pitchFamily="18" charset="0"/>
              </a:rPr>
              <a:t>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对任意</a:t>
            </a:r>
            <a:r>
              <a:rPr lang="en-US" altLang="zh-CN" b="1">
                <a:latin typeface="Times New Roman" panose="02020603050405020304" pitchFamily="18" charset="0"/>
              </a:rPr>
              <a:t>x, y, z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 A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		x</a:t>
            </a:r>
            <a:r>
              <a:rPr lang="zh-CN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>
                <a:latin typeface="Times New Roman" panose="02020603050405020304" pitchFamily="18" charset="0"/>
                <a:ea typeface="Arial Unicode MS" pitchFamily="34" charset="-12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i="1">
                <a:latin typeface="Times New Roman" panose="02020603050405020304" pitchFamily="18" charset="0"/>
              </a:rPr>
              <a:t>  </a:t>
            </a:r>
            <a:r>
              <a:rPr lang="zh-CN" altLang="en-US" b="1" i="1"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 z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= 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>
                <a:latin typeface="Times New Roman" panose="02020603050405020304" pitchFamily="18" charset="0"/>
              </a:rPr>
              <a:t>  </a:t>
            </a:r>
            <a:r>
              <a:rPr lang="zh-CN" altLang="en-US" b="1">
                <a:latin typeface="Times New Roman" panose="02020603050405020304" pitchFamily="18" charset="0"/>
                <a:ea typeface="Arial Unicode MS" pitchFamily="34" charset="-122"/>
              </a:rPr>
              <a:t>⃘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  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zh-CN" altLang="en-US" b="1">
                <a:latin typeface="Times New Roman" panose="02020603050405020304" pitchFamily="18" charset="0"/>
              </a:rPr>
              <a:t>左分配律）</a:t>
            </a:r>
            <a:endParaRPr lang="en-US" altLang="zh-CN" b="1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Arial Unicode MS" pitchFamily="34" charset="-122"/>
              </a:rPr>
              <a:t>		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i="1">
                <a:latin typeface="Times New Roman" panose="02020603050405020304" pitchFamily="18" charset="0"/>
              </a:rPr>
              <a:t>  </a:t>
            </a:r>
            <a:r>
              <a:rPr lang="zh-CN" altLang="en-US" b="1" i="1"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 z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= 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>
                <a:latin typeface="Times New Roman" panose="02020603050405020304" pitchFamily="18" charset="0"/>
              </a:rPr>
              <a:t>  </a:t>
            </a:r>
            <a:r>
              <a:rPr lang="zh-CN" altLang="en-US" b="1">
                <a:latin typeface="Times New Roman" panose="02020603050405020304" pitchFamily="18" charset="0"/>
                <a:ea typeface="Arial Unicode MS" pitchFamily="34" charset="-122"/>
              </a:rPr>
              <a:t>⃘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  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zh-CN" altLang="en-US" b="1">
                <a:latin typeface="Times New Roman" panose="02020603050405020304" pitchFamily="18" charset="0"/>
              </a:rPr>
              <a:t>右分配律）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8D0F0FF-E703-4611-AC2E-3A7780E3D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单位元素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357F131-36A3-43C3-A904-737E98479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latin typeface="Times New Roman" panose="02020603050405020304" pitchFamily="18" charset="0"/>
              </a:rPr>
              <a:t>对于实数集上的普通乘法，有一个实数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</a:rPr>
              <a:t>，满足：对任意实数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ea typeface="Arial Unicode MS" pitchFamily="34" charset="-122"/>
              </a:rPr>
              <a:t>∙x=x∙1=x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latin typeface="Times New Roman" panose="02020603050405020304" pitchFamily="18" charset="0"/>
              </a:rPr>
              <a:t>元素</a:t>
            </a:r>
            <a:r>
              <a:rPr lang="en-US" altLang="zh-CN" b="1">
                <a:latin typeface="Times New Roman" panose="02020603050405020304" pitchFamily="18" charset="0"/>
              </a:rPr>
              <a:t>e</a:t>
            </a:r>
            <a:r>
              <a:rPr lang="zh-CN" altLang="en-US" b="1">
                <a:latin typeface="Times New Roman" panose="02020603050405020304" pitchFamily="18" charset="0"/>
              </a:rPr>
              <a:t>是代数系统</a:t>
            </a:r>
            <a:r>
              <a:rPr lang="en-US" altLang="zh-CN" b="1">
                <a:latin typeface="Times New Roman" panose="02020603050405020304" pitchFamily="18" charset="0"/>
              </a:rPr>
              <a:t>(S,  </a:t>
            </a:r>
            <a:r>
              <a:rPr lang="en-US" altLang="zh-CN" b="1">
                <a:latin typeface="Times New Roman" panose="02020603050405020304" pitchFamily="18" charset="0"/>
                <a:ea typeface="Arial Unicode MS" pitchFamily="34" charset="-122"/>
              </a:rPr>
              <a:t>⃘)</a:t>
            </a:r>
            <a:r>
              <a:rPr lang="zh-CN" altLang="en-US" b="1">
                <a:latin typeface="Times New Roman" panose="02020603050405020304" pitchFamily="18" charset="0"/>
              </a:rPr>
              <a:t>的</a:t>
            </a:r>
            <a:r>
              <a:rPr lang="zh-CN" altLang="en-US" b="1" i="1">
                <a:solidFill>
                  <a:srgbClr val="FF0000"/>
                </a:solidFill>
                <a:latin typeface="Times New Roman" panose="02020603050405020304" pitchFamily="18" charset="0"/>
              </a:rPr>
              <a:t>单位元（素）</a:t>
            </a:r>
            <a:r>
              <a:rPr lang="zh-CN" altLang="en-US" b="1">
                <a:latin typeface="Times New Roman" panose="02020603050405020304" pitchFamily="18" charset="0"/>
              </a:rPr>
              <a:t> 当且仅当；对</a:t>
            </a:r>
            <a:r>
              <a:rPr lang="zh-CN" altLang="en-US" b="1" i="1">
                <a:latin typeface="Times New Roman" panose="02020603050405020304" pitchFamily="18" charset="0"/>
              </a:rPr>
              <a:t>任意 </a:t>
            </a:r>
            <a:r>
              <a:rPr lang="en-US" altLang="zh-CN" b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S, e  </a:t>
            </a:r>
            <a:r>
              <a:rPr lang="en-US" altLang="zh-CN" b="1">
                <a:latin typeface="Times New Roman" panose="02020603050405020304" pitchFamily="18" charset="0"/>
                <a:ea typeface="Arial Unicode MS" pitchFamily="34" charset="-122"/>
              </a:rPr>
              <a:t>⃘x=x  ⃘e=x</a:t>
            </a:r>
            <a:endParaRPr lang="zh-CN" altLang="en-US" b="1">
              <a:latin typeface="Times New Roman" panose="02020603050405020304" pitchFamily="18" charset="0"/>
              <a:ea typeface="Arial Unicode MS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latin typeface="Times New Roman" panose="02020603050405020304" pitchFamily="18" charset="0"/>
              </a:rPr>
              <a:t>单位元素可以记为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en-US" altLang="zh-CN" b="1" baseline="-25000">
                <a:latin typeface="Times New Roman" panose="02020603050405020304" pitchFamily="18" charset="0"/>
              </a:rPr>
              <a:t>S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zh-CN" altLang="en-US" b="1">
                <a:latin typeface="Times New Roman" panose="02020603050405020304" pitchFamily="18" charset="0"/>
              </a:rPr>
              <a:t>或简单记为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</a:rPr>
              <a:t>。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latin typeface="Times New Roman" panose="02020603050405020304" pitchFamily="18" charset="0"/>
              </a:rPr>
              <a:t>切记：“此” </a:t>
            </a:r>
            <a:r>
              <a:rPr lang="en-US" altLang="zh-CN" b="1">
                <a:latin typeface="Times New Roman" panose="02020603050405020304" pitchFamily="18" charset="0"/>
              </a:rPr>
              <a:t>1 </a:t>
            </a:r>
            <a:r>
              <a:rPr lang="zh-CN" altLang="en-US" b="1">
                <a:latin typeface="Times New Roman" panose="02020603050405020304" pitchFamily="18" charset="0"/>
              </a:rPr>
              <a:t>非“彼” 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latin typeface="Times New Roman" panose="02020603050405020304" pitchFamily="18" charset="0"/>
              </a:rPr>
              <a:t>代数系统</a:t>
            </a:r>
            <a:r>
              <a:rPr lang="zh-CN" altLang="en-US" b="1" i="1">
                <a:solidFill>
                  <a:srgbClr val="0000CC"/>
                </a:solidFill>
                <a:latin typeface="Times New Roman" panose="02020603050405020304" pitchFamily="18" charset="0"/>
              </a:rPr>
              <a:t>不一定有</a:t>
            </a:r>
            <a:r>
              <a:rPr lang="zh-CN" altLang="en-US" b="1">
                <a:latin typeface="Times New Roman" panose="02020603050405020304" pitchFamily="18" charset="0"/>
              </a:rPr>
              <a:t>单位元素。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>
            <a:extLst>
              <a:ext uri="{FF2B5EF4-FFF2-40B4-BE49-F238E27FC236}">
                <a16:creationId xmlns:a16="http://schemas.microsoft.com/office/drawing/2014/main" id="{2F7A6412-1D6F-4CAC-95B8-E0521BC17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左单位元素和右单位元素</a:t>
            </a: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153D49EA-40C8-461F-950A-CBE5C8976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e</a:t>
            </a:r>
            <a:r>
              <a:rPr lang="en-US" altLang="zh-CN" b="1" baseline="-25000">
                <a:latin typeface="Times New Roman" panose="02020603050405020304" pitchFamily="18" charset="0"/>
              </a:rPr>
              <a:t>r</a:t>
            </a:r>
            <a:r>
              <a:rPr lang="zh-CN" altLang="en-US" b="1">
                <a:latin typeface="Times New Roman" panose="02020603050405020304" pitchFamily="18" charset="0"/>
              </a:rPr>
              <a:t>称为系统的</a:t>
            </a:r>
            <a:r>
              <a:rPr lang="zh-CN" altLang="en-US" b="1" i="1">
                <a:solidFill>
                  <a:srgbClr val="FF0000"/>
                </a:solidFill>
                <a:latin typeface="Times New Roman" panose="02020603050405020304" pitchFamily="18" charset="0"/>
              </a:rPr>
              <a:t>右位元素</a:t>
            </a:r>
            <a:r>
              <a:rPr lang="zh-CN" altLang="en-US" b="1">
                <a:latin typeface="Times New Roman" panose="02020603050405020304" pitchFamily="18" charset="0"/>
              </a:rPr>
              <a:t> 当且仅当：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        对</a:t>
            </a:r>
            <a:r>
              <a:rPr lang="zh-CN" altLang="en-US" b="1" i="1">
                <a:latin typeface="宋体" panose="02010600030101010101" pitchFamily="2" charset="-122"/>
              </a:rPr>
              <a:t>任意 </a:t>
            </a:r>
            <a:r>
              <a:rPr lang="en-US" altLang="zh-CN" b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S,  </a:t>
            </a:r>
            <a:r>
              <a:rPr lang="en-US" altLang="zh-CN" b="1">
                <a:latin typeface="Times New Roman" panose="02020603050405020304" pitchFamily="18" charset="0"/>
                <a:ea typeface="Arial Unicode MS" pitchFamily="34" charset="-122"/>
              </a:rPr>
              <a:t>x   </a:t>
            </a:r>
            <a:r>
              <a:rPr lang="zh-CN" altLang="en-US" b="1">
                <a:ea typeface="Arial Unicode MS" pitchFamily="34" charset="-122"/>
              </a:rPr>
              <a:t>⃘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 baseline="-25000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ea typeface="Arial Unicode MS" pitchFamily="34" charset="-122"/>
              </a:rPr>
              <a:t>=x</a:t>
            </a:r>
            <a:endParaRPr lang="zh-CN" altLang="en-US" b="1">
              <a:latin typeface="Times New Roman" panose="02020603050405020304" pitchFamily="18" charset="0"/>
              <a:ea typeface="Arial Unicode MS" pitchFamily="34" charset="-122"/>
            </a:endParaRPr>
          </a:p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可以相应地定义系统的左单位元素</a:t>
            </a:r>
            <a:r>
              <a:rPr lang="zh-CN" altLang="en-US" b="1" baseline="-25000">
                <a:latin typeface="Times New Roman" panose="02020603050405020304" pitchFamily="18" charset="0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Arial Unicode MS" pitchFamily="34" charset="-122"/>
              </a:rPr>
              <a:t>。</a:t>
            </a:r>
          </a:p>
        </p:txBody>
      </p:sp>
      <p:graphicFrame>
        <p:nvGraphicFramePr>
          <p:cNvPr id="3074" name="Object 4">
            <a:extLst>
              <a:ext uri="{FF2B5EF4-FFF2-40B4-BE49-F238E27FC236}">
                <a16:creationId xmlns:a16="http://schemas.microsoft.com/office/drawing/2014/main" id="{9E19ED15-BEC2-4C52-9539-60BFA4B393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644900"/>
          <a:ext cx="3878262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Document" r:id="rId4" imgW="3926273" imgH="2396435" progId="Word.Document.8">
                  <p:embed/>
                </p:oleObj>
              </mc:Choice>
              <mc:Fallback>
                <p:oleObj name="Document" r:id="rId4" imgW="3926273" imgH="239643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644900"/>
                        <a:ext cx="3878262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>
            <a:extLst>
              <a:ext uri="{FF2B5EF4-FFF2-40B4-BE49-F238E27FC236}">
                <a16:creationId xmlns:a16="http://schemas.microsoft.com/office/drawing/2014/main" id="{41608E58-523F-4461-A5ED-1AFA3FD7A0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3644900"/>
          <a:ext cx="3509963" cy="247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Document" r:id="rId6" imgW="3543758" imgH="2514511" progId="Word.Document.8">
                  <p:embed/>
                </p:oleObj>
              </mc:Choice>
              <mc:Fallback>
                <p:oleObj name="Document" r:id="rId6" imgW="3543758" imgH="2514511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644900"/>
                        <a:ext cx="3509963" cy="247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Line 7">
            <a:extLst>
              <a:ext uri="{FF2B5EF4-FFF2-40B4-BE49-F238E27FC236}">
                <a16:creationId xmlns:a16="http://schemas.microsoft.com/office/drawing/2014/main" id="{77452E2A-26A7-46FE-B401-C705579BF8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429000"/>
            <a:ext cx="0" cy="2663825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80" name="Line 8">
            <a:extLst>
              <a:ext uri="{FF2B5EF4-FFF2-40B4-BE49-F238E27FC236}">
                <a16:creationId xmlns:a16="http://schemas.microsoft.com/office/drawing/2014/main" id="{3E01A894-736D-486F-9336-EFE11E139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3429000"/>
            <a:ext cx="14288" cy="2663825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EA6E2EED-FF7E-4973-98BE-D0A7896D51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19700" y="4724400"/>
            <a:ext cx="2795588" cy="1588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3CF8075-B566-4CA0-852C-F90D7FD48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关于单位元素的进一步讨论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A8745DE-9449-48A8-94C1-C09B0BA59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773238"/>
            <a:ext cx="7772400" cy="4405312"/>
          </a:xfrm>
        </p:spPr>
        <p:txBody>
          <a:bodyPr/>
          <a:lstStyle/>
          <a:p>
            <a:pPr eaLnBrk="1" hangingPunct="1"/>
            <a:r>
              <a:rPr lang="zh-CN" altLang="en-US" b="1"/>
              <a:t>左、右单位元素不一定都有</a:t>
            </a:r>
          </a:p>
          <a:p>
            <a:pPr eaLnBrk="1" hangingPunct="1"/>
            <a:r>
              <a:rPr lang="zh-CN" altLang="en-US" b="1"/>
              <a:t>左、右单位元素不一定唯一</a:t>
            </a:r>
          </a:p>
          <a:p>
            <a:pPr eaLnBrk="1" hangingPunct="1"/>
            <a:r>
              <a:rPr lang="zh-CN" altLang="en-US" b="1"/>
              <a:t>若一个代数系统</a:t>
            </a:r>
            <a:r>
              <a:rPr lang="zh-CN" altLang="en-US" b="1">
                <a:solidFill>
                  <a:srgbClr val="0000CC"/>
                </a:solidFill>
              </a:rPr>
              <a:t>同时有左、右单位元素</a:t>
            </a:r>
            <a:r>
              <a:rPr lang="zh-CN" altLang="en-US" b="1"/>
              <a:t>，则</a:t>
            </a:r>
            <a:r>
              <a:rPr lang="zh-CN" altLang="en-US" b="1">
                <a:solidFill>
                  <a:srgbClr val="0000CC"/>
                </a:solidFill>
              </a:rPr>
              <a:t>左、右单位元素必相等，且唯一</a:t>
            </a:r>
            <a:r>
              <a:rPr lang="zh-CN" altLang="en-US" b="1"/>
              <a:t>；它即是系统的单位元素</a:t>
            </a:r>
          </a:p>
          <a:p>
            <a:pPr lvl="1" eaLnBrk="1" hangingPunct="1"/>
            <a:r>
              <a:rPr lang="en-US" altLang="zh-CN" b="1">
                <a:latin typeface="Times New Roman" panose="02020603050405020304" pitchFamily="18" charset="0"/>
              </a:rPr>
              <a:t>e</a:t>
            </a:r>
            <a:r>
              <a:rPr lang="en-US" altLang="zh-CN" b="1" baseline="-25000">
                <a:latin typeface="Matura MT Script Capitals" panose="03020802060602070202" pitchFamily="66" charset="0"/>
              </a:rPr>
              <a:t>l</a:t>
            </a:r>
            <a:r>
              <a:rPr lang="en-US" altLang="zh-CN" b="1">
                <a:latin typeface="Times New Roman" panose="02020603050405020304" pitchFamily="18" charset="0"/>
              </a:rPr>
              <a:t>= e</a:t>
            </a:r>
            <a:r>
              <a:rPr lang="en-US" altLang="zh-CN" b="1" baseline="-25000">
                <a:latin typeface="Matura MT Script Capitals" panose="03020802060602070202" pitchFamily="66" charset="0"/>
              </a:rPr>
              <a:t>l </a:t>
            </a:r>
            <a:r>
              <a:rPr lang="zh-CN" altLang="en-US" b="1" baseline="-25000">
                <a:latin typeface="Times New Roman" panose="02020603050405020304" pitchFamily="18" charset="0"/>
              </a:rPr>
              <a:t>  </a:t>
            </a:r>
            <a:r>
              <a:rPr lang="zh-CN" altLang="en-US" b="1">
                <a:ea typeface="Arial Unicode MS" pitchFamily="34" charset="-122"/>
              </a:rPr>
              <a:t>⃘</a:t>
            </a:r>
            <a:r>
              <a:rPr lang="en-US" altLang="zh-CN" b="1">
                <a:latin typeface="Times New Roman" panose="02020603050405020304" pitchFamily="18" charset="0"/>
              </a:rPr>
              <a:t>e</a:t>
            </a:r>
            <a:r>
              <a:rPr lang="en-US" altLang="zh-CN" b="1" baseline="-25000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</a:rPr>
              <a:t>= e</a:t>
            </a:r>
            <a:r>
              <a:rPr lang="en-US" altLang="zh-CN" b="1" baseline="-25000">
                <a:latin typeface="Times New Roman" panose="02020603050405020304" pitchFamily="18" charset="0"/>
              </a:rPr>
              <a:t>r</a:t>
            </a:r>
            <a:endParaRPr lang="zh-CN" altLang="en-US" b="1" baseline="-2500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系统若有单位元素，必是唯一的</a:t>
            </a:r>
          </a:p>
          <a:p>
            <a:pPr lvl="1" eaLnBrk="1" hangingPunct="1"/>
            <a:r>
              <a:rPr lang="en-US" altLang="zh-CN" b="1">
                <a:latin typeface="Times New Roman" panose="02020603050405020304" pitchFamily="18" charset="0"/>
              </a:rPr>
              <a:t>e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= e</a:t>
            </a:r>
            <a:r>
              <a:rPr lang="en-US" altLang="zh-CN" b="1" baseline="-25000">
                <a:latin typeface="Times New Roman" panose="02020603050405020304" pitchFamily="18" charset="0"/>
              </a:rPr>
              <a:t>1  </a:t>
            </a:r>
            <a:r>
              <a:rPr lang="en-US" altLang="zh-CN" b="1">
                <a:ea typeface="Arial Unicode MS" pitchFamily="34" charset="-122"/>
              </a:rPr>
              <a:t>⃘</a:t>
            </a:r>
            <a:r>
              <a:rPr lang="en-US" altLang="zh-CN" b="1">
                <a:latin typeface="Times New Roman" panose="02020603050405020304" pitchFamily="18" charset="0"/>
              </a:rPr>
              <a:t>e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= e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96A4B24-67CB-403F-940B-10C0BF382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逆元素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39C13C5-26A0-4606-B731-29DB76E32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805362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z="2600" b="1">
                <a:solidFill>
                  <a:srgbClr val="FF0000"/>
                </a:solidFill>
              </a:rPr>
              <a:t>只对有单位元素的代数系统讨论逆元素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600" b="1"/>
              <a:t>给定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〈</a:t>
            </a:r>
            <a:r>
              <a:rPr lang="en-US" altLang="zh-CN" sz="26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S, 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Arial Unicode MS" pitchFamily="34" charset="-122"/>
              </a:rPr>
              <a:t>1</a:t>
            </a:r>
            <a:r>
              <a:rPr lang="en-US" altLang="zh-CN" sz="2800" b="1" baseline="-25000">
                <a:solidFill>
                  <a:srgbClr val="0000CC"/>
                </a:solidFill>
                <a:latin typeface="Times New Roman" panose="02020603050405020304" pitchFamily="18" charset="0"/>
                <a:ea typeface="Arial Unicode MS" pitchFamily="34" charset="-122"/>
              </a:rPr>
              <a:t>S</a:t>
            </a:r>
            <a:r>
              <a:rPr lang="en-US" altLang="zh-CN" sz="26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  </a:t>
            </a:r>
            <a:r>
              <a:rPr lang="en-US" altLang="zh-CN" sz="2600" b="1">
                <a:solidFill>
                  <a:srgbClr val="0000CC"/>
                </a:solidFill>
                <a:latin typeface="Times New Roman" panose="02020603050405020304" pitchFamily="18" charset="0"/>
                <a:ea typeface="Arial Unicode MS" pitchFamily="34" charset="-122"/>
              </a:rPr>
              <a:t>⃘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Arial Unicode MS" pitchFamily="34" charset="-122"/>
              </a:rPr>
              <a:t>〉</a:t>
            </a:r>
            <a:r>
              <a:rPr lang="zh-CN" altLang="en-US" sz="2600" b="1"/>
              <a:t>中的元素</a:t>
            </a:r>
            <a:r>
              <a:rPr lang="en-US" altLang="zh-CN" sz="2600" b="1" i="1">
                <a:latin typeface="Times New Roman" panose="02020603050405020304" pitchFamily="18" charset="0"/>
              </a:rPr>
              <a:t>x</a:t>
            </a:r>
            <a:r>
              <a:rPr lang="zh-CN" altLang="en-US" sz="2600" b="1">
                <a:latin typeface="Times New Roman" panose="02020603050405020304" pitchFamily="18" charset="0"/>
              </a:rPr>
              <a:t>，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如果存在</a:t>
            </a:r>
            <a:r>
              <a:rPr lang="en-US" altLang="zh-CN" sz="2400" b="1">
                <a:latin typeface="Times New Roman" panose="02020603050405020304" pitchFamily="18" charset="0"/>
              </a:rPr>
              <a:t>S</a:t>
            </a:r>
            <a:r>
              <a:rPr lang="zh-CN" altLang="en-US" sz="2400" b="1">
                <a:latin typeface="Times New Roman" panose="02020603050405020304" pitchFamily="18" charset="0"/>
              </a:rPr>
              <a:t>中的元素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/>
              <a:t>’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/>
              <a:t>’  </a:t>
            </a:r>
            <a:r>
              <a:rPr lang="en-US" altLang="zh-CN" sz="2400" b="1">
                <a:ea typeface="Arial Unicode MS" pitchFamily="34" charset="-122"/>
              </a:rPr>
              <a:t>⃘ </a:t>
            </a:r>
            <a:r>
              <a:rPr lang="en-US" altLang="zh-CN" sz="2400" b="1" i="1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=1</a:t>
            </a:r>
            <a:r>
              <a:rPr lang="en-US" altLang="zh-CN" sz="2400" b="1" baseline="-25000">
                <a:latin typeface="Times New Roman" panose="02020603050405020304" pitchFamily="18" charset="0"/>
                <a:ea typeface="Arial Unicode MS" pitchFamily="34" charset="-122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</a:rPr>
              <a:t>则称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/>
              <a:t>’</a:t>
            </a:r>
            <a:r>
              <a:rPr lang="zh-CN" altLang="en-US" sz="2400" b="1">
                <a:latin typeface="Times New Roman" panose="02020603050405020304" pitchFamily="18" charset="0"/>
              </a:rPr>
              <a:t>是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的左逆元素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如果存在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/>
              <a:t>”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   </a:t>
            </a:r>
            <a:r>
              <a:rPr lang="en-US" altLang="zh-CN" sz="2400" b="1">
                <a:ea typeface="Arial Unicode MS" pitchFamily="34" charset="-122"/>
              </a:rPr>
              <a:t>⃘ </a:t>
            </a:r>
            <a:r>
              <a:rPr lang="en-US" altLang="zh-CN" sz="2400" b="1" i="1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sz="2400" b="1">
                <a:ea typeface="Arial Unicode MS" pitchFamily="34" charset="-122"/>
              </a:rPr>
              <a:t>”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=1</a:t>
            </a:r>
            <a:r>
              <a:rPr lang="en-US" altLang="zh-CN" sz="2400" b="1" baseline="-25000">
                <a:latin typeface="Times New Roman" panose="02020603050405020304" pitchFamily="18" charset="0"/>
                <a:ea typeface="Arial Unicode MS" pitchFamily="34" charset="-122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</a:rPr>
              <a:t>则称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/>
              <a:t>”</a:t>
            </a:r>
            <a:r>
              <a:rPr lang="zh-CN" altLang="en-US" sz="2400" b="1">
                <a:latin typeface="Times New Roman" panose="02020603050405020304" pitchFamily="18" charset="0"/>
              </a:rPr>
              <a:t>是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的右逆元素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600" b="1"/>
              <a:t>给定系统</a:t>
            </a:r>
            <a:r>
              <a:rPr lang="en-US" altLang="zh-CN" sz="2600" b="1">
                <a:latin typeface="Times New Roman" panose="02020603050405020304" pitchFamily="18" charset="0"/>
              </a:rPr>
              <a:t>S</a:t>
            </a:r>
            <a:r>
              <a:rPr lang="zh-CN" altLang="en-US" sz="2600" b="1"/>
              <a:t>中的元素</a:t>
            </a:r>
            <a:r>
              <a:rPr lang="en-US" altLang="zh-CN" sz="2600" b="1" i="1">
                <a:latin typeface="Times New Roman" panose="02020603050405020304" pitchFamily="18" charset="0"/>
              </a:rPr>
              <a:t>x</a:t>
            </a:r>
            <a:r>
              <a:rPr lang="zh-CN" altLang="en-US" sz="2600" b="1">
                <a:latin typeface="Times New Roman" panose="02020603050405020304" pitchFamily="18" charset="0"/>
              </a:rPr>
              <a:t>，如果存在</a:t>
            </a:r>
            <a:r>
              <a:rPr lang="en-US" altLang="zh-CN" sz="2600" b="1">
                <a:latin typeface="Times New Roman" panose="02020603050405020304" pitchFamily="18" charset="0"/>
              </a:rPr>
              <a:t>S</a:t>
            </a:r>
            <a:r>
              <a:rPr lang="zh-CN" altLang="en-US" sz="2600" b="1">
                <a:latin typeface="Times New Roman" panose="02020603050405020304" pitchFamily="18" charset="0"/>
              </a:rPr>
              <a:t>中的元素</a:t>
            </a:r>
            <a:r>
              <a:rPr lang="en-US" altLang="zh-CN" sz="2600" b="1" i="1">
                <a:latin typeface="Times New Roman" panose="02020603050405020304" pitchFamily="18" charset="0"/>
              </a:rPr>
              <a:t>x</a:t>
            </a:r>
            <a:r>
              <a:rPr lang="en-US" altLang="zh-CN" sz="2600" b="1">
                <a:latin typeface="Times New Roman" panose="02020603050405020304" pitchFamily="18" charset="0"/>
              </a:rPr>
              <a:t>*</a:t>
            </a:r>
            <a:r>
              <a:rPr lang="zh-CN" altLang="en-US" sz="2600" b="1">
                <a:latin typeface="Times New Roman" panose="02020603050405020304" pitchFamily="18" charset="0"/>
              </a:rPr>
              <a:t>，满足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   </a:t>
            </a:r>
            <a:r>
              <a:rPr lang="en-US" altLang="zh-CN" sz="2400" b="1">
                <a:ea typeface="Arial Unicode MS" pitchFamily="34" charset="-122"/>
              </a:rPr>
              <a:t>⃘ </a:t>
            </a:r>
            <a:r>
              <a:rPr lang="en-US" altLang="zh-CN" sz="2400" b="1" i="1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*=</a:t>
            </a:r>
            <a:r>
              <a:rPr lang="en-US" altLang="zh-CN" sz="2400" b="1" i="1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*   </a:t>
            </a:r>
            <a:r>
              <a:rPr lang="en-US" altLang="zh-CN" sz="2400" b="1">
                <a:ea typeface="Arial Unicode MS" pitchFamily="34" charset="-122"/>
              </a:rPr>
              <a:t>⃘ </a:t>
            </a:r>
            <a:r>
              <a:rPr lang="en-US" altLang="zh-CN" sz="2400" b="1" i="1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=1</a:t>
            </a:r>
            <a:r>
              <a:rPr lang="en-US" altLang="zh-CN" sz="2400" b="1" baseline="-25000">
                <a:latin typeface="Times New Roman" panose="02020603050405020304" pitchFamily="18" charset="0"/>
                <a:ea typeface="Arial Unicode MS" pitchFamily="34" charset="-122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</a:rPr>
              <a:t>则称</a:t>
            </a:r>
            <a:r>
              <a:rPr lang="en-US" altLang="zh-CN" sz="2400" b="1">
                <a:latin typeface="Times New Roman" panose="02020603050405020304" pitchFamily="18" charset="0"/>
              </a:rPr>
              <a:t>x*</a:t>
            </a:r>
            <a:r>
              <a:rPr lang="zh-CN" altLang="en-US" sz="2400" b="1">
                <a:latin typeface="Times New Roman" panose="02020603050405020304" pitchFamily="18" charset="0"/>
              </a:rPr>
              <a:t>是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的逆元素</a:t>
            </a:r>
            <a:r>
              <a:rPr lang="zh-CN" altLang="en-US" sz="2400" b="1" i="1">
                <a:latin typeface="Times New Roman" panose="02020603050405020304" pitchFamily="18" charset="0"/>
              </a:rPr>
              <a:t>，</a:t>
            </a:r>
            <a:r>
              <a:rPr lang="zh-CN" altLang="en-US" sz="2400" b="1">
                <a:latin typeface="Times New Roman" panose="02020603050405020304" pitchFamily="18" charset="0"/>
              </a:rPr>
              <a:t>一般记为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-1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600" b="1">
                <a:latin typeface="Times New Roman" panose="02020603050405020304" pitchFamily="18" charset="0"/>
              </a:rPr>
              <a:t>注意点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逆元素既是左逆，又是右逆。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如果</a:t>
            </a:r>
            <a:r>
              <a:rPr lang="en-US" altLang="zh-CN" sz="2400" b="1" i="1">
                <a:latin typeface="Times New Roman" panose="02020603050405020304" pitchFamily="18" charset="0"/>
              </a:rPr>
              <a:t>y</a:t>
            </a:r>
            <a:r>
              <a:rPr lang="zh-CN" altLang="en-US" sz="2400" b="1">
                <a:latin typeface="Times New Roman" panose="02020603050405020304" pitchFamily="18" charset="0"/>
              </a:rPr>
              <a:t>是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zh-CN" altLang="en-US" sz="2400" b="1">
                <a:latin typeface="Times New Roman" panose="02020603050405020304" pitchFamily="18" charset="0"/>
              </a:rPr>
              <a:t>的逆元素，则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zh-CN" altLang="en-US" sz="2400" b="1">
                <a:latin typeface="Times New Roman" panose="02020603050405020304" pitchFamily="18" charset="0"/>
              </a:rPr>
              <a:t>也是</a:t>
            </a:r>
            <a:r>
              <a:rPr lang="en-US" altLang="zh-CN" sz="2400" b="1" i="1">
                <a:latin typeface="Times New Roman" panose="02020603050405020304" pitchFamily="18" charset="0"/>
              </a:rPr>
              <a:t>y</a:t>
            </a:r>
            <a:r>
              <a:rPr lang="zh-CN" altLang="en-US" sz="2400" b="1">
                <a:latin typeface="Times New Roman" panose="02020603050405020304" pitchFamily="18" charset="0"/>
              </a:rPr>
              <a:t>的逆元素。</a:t>
            </a:r>
            <a:endParaRPr lang="en-US" altLang="zh-CN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F01FD5CE-409C-4AD3-B6F9-57A04A1AD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一个关于逆元素的例子</a:t>
            </a:r>
          </a:p>
        </p:txBody>
      </p:sp>
      <p:graphicFrame>
        <p:nvGraphicFramePr>
          <p:cNvPr id="4098" name="Object 4">
            <a:extLst>
              <a:ext uri="{FF2B5EF4-FFF2-40B4-BE49-F238E27FC236}">
                <a16:creationId xmlns:a16="http://schemas.microsoft.com/office/drawing/2014/main" id="{B5A888CA-7FBD-4C31-97CF-2770B2382E48}"/>
              </a:ext>
            </a:extLst>
          </p:cNvPr>
          <p:cNvGraphicFramePr>
            <a:graphicFrameLocks noChangeAspect="1"/>
          </p:cNvGraphicFramePr>
          <p:nvPr>
            <p:ph type="body" idx="1"/>
          </p:nvPr>
        </p:nvGraphicFramePr>
        <p:xfrm>
          <a:off x="1403350" y="2420938"/>
          <a:ext cx="6769100" cy="273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Document" r:id="rId4" imgW="6885837" imgH="2782507" progId="Word.Document.8">
                  <p:embed/>
                </p:oleObj>
              </mc:Choice>
              <mc:Fallback>
                <p:oleObj name="Document" r:id="rId4" imgW="6885837" imgH="278250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420938"/>
                        <a:ext cx="6769100" cy="273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AutoShape 6">
            <a:extLst>
              <a:ext uri="{FF2B5EF4-FFF2-40B4-BE49-F238E27FC236}">
                <a16:creationId xmlns:a16="http://schemas.microsoft.com/office/drawing/2014/main" id="{4185F6F0-162B-4724-9DB5-61CDE60FE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149725"/>
            <a:ext cx="431800" cy="358775"/>
          </a:xfrm>
          <a:prstGeom prst="wedgeEllipseCallout">
            <a:avLst>
              <a:gd name="adj1" fmla="val 12134"/>
              <a:gd name="adj2" fmla="val 12833"/>
            </a:avLst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101" name="AutoShape 7">
            <a:extLst>
              <a:ext uri="{FF2B5EF4-FFF2-40B4-BE49-F238E27FC236}">
                <a16:creationId xmlns:a16="http://schemas.microsoft.com/office/drawing/2014/main" id="{60C86950-582E-469D-BC43-EF9AE941D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3716338"/>
            <a:ext cx="431800" cy="360362"/>
          </a:xfrm>
          <a:prstGeom prst="wedgeEllipseCallout">
            <a:avLst>
              <a:gd name="adj1" fmla="val 18750"/>
              <a:gd name="adj2" fmla="val 24889"/>
            </a:avLst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FF5C8400-FEF6-464C-84D9-5AAB99E745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19250" y="4797425"/>
            <a:ext cx="2795588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0D5E381C-7D70-414F-A7F4-D9F34E7A7A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0013" y="2565400"/>
            <a:ext cx="14287" cy="2447925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64F8D3F9-C03C-4FFE-A959-E525008C07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19250" y="4437063"/>
            <a:ext cx="2795588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24C50EEC-10B2-49BD-B5DB-4C61B29E87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3350" y="4064000"/>
            <a:ext cx="3313113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775A0C24-B648-496A-898F-6941C5FA6E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7675" y="2565400"/>
            <a:ext cx="14288" cy="2447925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7D197A66-B186-4B56-8CAA-58657E4B69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19475" y="2565400"/>
            <a:ext cx="14288" cy="2447925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  <p:bldP spid="410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7408CAC-0516-4212-B1F8-B7815F6D1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关于逆元素的进一步讨论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CC9C619-0D13-4401-ADCE-74F51F9CA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733925"/>
          </a:xfrm>
        </p:spPr>
        <p:txBody>
          <a:bodyPr/>
          <a:lstStyle/>
          <a:p>
            <a:pPr eaLnBrk="1" hangingPunct="1"/>
            <a:r>
              <a:rPr lang="zh-CN" altLang="en-US" sz="2600" b="1">
                <a:solidFill>
                  <a:srgbClr val="0000CC"/>
                </a:solidFill>
              </a:rPr>
              <a:t>如果系统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〈</a:t>
            </a:r>
            <a:r>
              <a:rPr lang="en-US" altLang="zh-CN" sz="26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S, 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Arial Unicode MS" pitchFamily="34" charset="-122"/>
              </a:rPr>
              <a:t>1</a:t>
            </a:r>
            <a:r>
              <a:rPr lang="en-US" altLang="zh-CN" sz="2800" b="1" baseline="-25000">
                <a:solidFill>
                  <a:srgbClr val="0000CC"/>
                </a:solidFill>
                <a:latin typeface="Times New Roman" panose="02020603050405020304" pitchFamily="18" charset="0"/>
                <a:ea typeface="Arial Unicode MS" pitchFamily="34" charset="-122"/>
              </a:rPr>
              <a:t>S</a:t>
            </a:r>
            <a:r>
              <a:rPr lang="en-US" altLang="zh-CN" sz="26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  </a:t>
            </a:r>
            <a:r>
              <a:rPr lang="en-US" altLang="zh-CN" sz="2600" b="1">
                <a:solidFill>
                  <a:srgbClr val="0000CC"/>
                </a:solidFill>
                <a:latin typeface="Times New Roman" panose="02020603050405020304" pitchFamily="18" charset="0"/>
                <a:ea typeface="Arial Unicode MS" pitchFamily="34" charset="-122"/>
              </a:rPr>
              <a:t>⃘ 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Arial Unicode MS" pitchFamily="34" charset="-122"/>
              </a:rPr>
              <a:t>〉</a:t>
            </a:r>
            <a:r>
              <a:rPr lang="zh-CN" altLang="en-US" sz="2600" b="1">
                <a:solidFill>
                  <a:srgbClr val="0000CC"/>
                </a:solidFill>
              </a:rPr>
              <a:t>满足结合律</a:t>
            </a:r>
          </a:p>
          <a:p>
            <a:pPr lvl="1" eaLnBrk="1" hangingPunct="1"/>
            <a:r>
              <a:rPr lang="zh-CN" altLang="en-US" sz="2800" b="1"/>
              <a:t>若给定的元素既有左逆，又有右逆，二者必相等，且逆元素是唯一的。</a:t>
            </a:r>
          </a:p>
          <a:p>
            <a:pPr lvl="2" eaLnBrk="1" hangingPunct="1"/>
            <a:r>
              <a:rPr lang="zh-CN" altLang="en-US" sz="2400" b="1"/>
              <a:t>假设</a:t>
            </a:r>
            <a:r>
              <a:rPr lang="en-US" altLang="zh-CN" sz="2400" b="1">
                <a:latin typeface="Times New Roman" panose="02020603050405020304" pitchFamily="18" charset="0"/>
              </a:rPr>
              <a:t>x</a:t>
            </a:r>
            <a:r>
              <a:rPr lang="zh-CN" altLang="en-US" sz="2400" b="1">
                <a:latin typeface="Times New Roman" panose="02020603050405020304" pitchFamily="18" charset="0"/>
              </a:rPr>
              <a:t>的左逆是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/>
              <a:t>’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</a:rPr>
              <a:t>右逆是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/>
              <a:t>”</a:t>
            </a:r>
            <a:r>
              <a:rPr lang="en-US" altLang="zh-CN" sz="2400" b="1">
                <a:latin typeface="Times New Roman" panose="02020603050405020304" pitchFamily="18" charset="0"/>
              </a:rPr>
              <a:t>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	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/>
              <a:t>’</a:t>
            </a:r>
            <a:r>
              <a:rPr lang="en-US" altLang="zh-CN" sz="2400" b="1">
                <a:latin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/>
              <a:t>’  </a:t>
            </a:r>
            <a:r>
              <a:rPr lang="en-US" altLang="zh-CN" sz="2400" b="1">
                <a:ea typeface="Arial Unicode MS" pitchFamily="34" charset="-122"/>
              </a:rPr>
              <a:t>⃘</a:t>
            </a: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/>
              <a:t>’  </a:t>
            </a:r>
            <a:r>
              <a:rPr lang="en-US" altLang="zh-CN" sz="2400" b="1">
                <a:ea typeface="Arial Unicode MS" pitchFamily="34" charset="-122"/>
              </a:rPr>
              <a:t>⃘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   </a:t>
            </a:r>
            <a:r>
              <a:rPr lang="en-US" altLang="zh-CN" sz="2400" b="1">
                <a:ea typeface="Arial Unicode MS" pitchFamily="34" charset="-122"/>
              </a:rPr>
              <a:t>⃘ 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/>
              <a:t>”</a:t>
            </a:r>
            <a:r>
              <a:rPr lang="en-US" altLang="zh-CN" sz="2400" b="1">
                <a:latin typeface="Times New Roman" panose="02020603050405020304" pitchFamily="18" charset="0"/>
              </a:rPr>
              <a:t>)=(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/>
              <a:t>’  </a:t>
            </a:r>
            <a:r>
              <a:rPr lang="en-US" altLang="zh-CN" sz="2400" b="1">
                <a:ea typeface="Arial Unicode MS" pitchFamily="34" charset="-122"/>
              </a:rPr>
              <a:t>⃘ 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)   </a:t>
            </a:r>
            <a:r>
              <a:rPr lang="en-US" altLang="zh-CN" sz="2400" b="1">
                <a:ea typeface="Arial Unicode MS" pitchFamily="34" charset="-122"/>
              </a:rPr>
              <a:t>⃘ 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/>
              <a:t>”</a:t>
            </a:r>
            <a:r>
              <a:rPr lang="en-US" altLang="zh-CN" sz="2400" b="1">
                <a:latin typeface="Times New Roman" panose="02020603050405020304" pitchFamily="18" charset="0"/>
              </a:rPr>
              <a:t>=1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S   </a:t>
            </a:r>
            <a:r>
              <a:rPr lang="en-US" altLang="zh-CN" sz="2400" b="1">
                <a:ea typeface="Arial Unicode MS" pitchFamily="34" charset="-122"/>
              </a:rPr>
              <a:t>⃘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/>
              <a:t>”</a:t>
            </a:r>
            <a:r>
              <a:rPr lang="en-US" altLang="zh-CN" sz="2400" b="1">
                <a:latin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/>
              <a:t>”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800" b="1">
                <a:latin typeface="Times New Roman" panose="02020603050405020304" pitchFamily="18" charset="0"/>
              </a:rPr>
              <a:t>若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每个元素均有左逆</a:t>
            </a:r>
            <a:r>
              <a:rPr lang="zh-CN" altLang="en-US" sz="2800" b="1">
                <a:latin typeface="Times New Roman" panose="02020603050405020304" pitchFamily="18" charset="0"/>
              </a:rPr>
              <a:t>，则均有唯一的逆元。</a:t>
            </a:r>
          </a:p>
          <a:p>
            <a:pPr lvl="2" eaLnBrk="1" hangingPunct="1"/>
            <a:r>
              <a:rPr lang="zh-CN" altLang="en-US" sz="2400" b="1">
                <a:latin typeface="Times New Roman" panose="02020603050405020304" pitchFamily="18" charset="0"/>
              </a:rPr>
              <a:t>任给</a:t>
            </a:r>
            <a:r>
              <a:rPr lang="en-US" altLang="zh-CN" sz="2400" b="1">
                <a:latin typeface="Times New Roman" panose="02020603050405020304" pitchFamily="18" charset="0"/>
              </a:rPr>
              <a:t>S</a:t>
            </a:r>
            <a:r>
              <a:rPr lang="zh-CN" altLang="en-US" sz="2400" b="1">
                <a:latin typeface="Times New Roman" panose="02020603050405020304" pitchFamily="18" charset="0"/>
              </a:rPr>
              <a:t>中的元素</a:t>
            </a:r>
            <a:r>
              <a:rPr lang="en-US" altLang="zh-CN" sz="2400" b="1">
                <a:latin typeface="Times New Roman" panose="02020603050405020304" pitchFamily="18" charset="0"/>
              </a:rPr>
              <a:t>a, </a:t>
            </a:r>
            <a:r>
              <a:rPr lang="zh-CN" altLang="en-US" sz="2400" b="1">
                <a:latin typeface="Times New Roman" panose="02020603050405020304" pitchFamily="18" charset="0"/>
              </a:rPr>
              <a:t>设</a:t>
            </a:r>
            <a:r>
              <a:rPr lang="en-US" altLang="zh-CN" sz="2400" b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的左逆是</a:t>
            </a:r>
            <a:r>
              <a:rPr lang="en-US" altLang="zh-CN" sz="2400" b="1">
                <a:latin typeface="Times New Roman" panose="02020603050405020304" pitchFamily="18" charset="0"/>
              </a:rPr>
              <a:t>b, b</a:t>
            </a:r>
            <a:r>
              <a:rPr lang="zh-CN" altLang="en-US" sz="2400" b="1">
                <a:latin typeface="Times New Roman" panose="02020603050405020304" pitchFamily="18" charset="0"/>
              </a:rPr>
              <a:t>的左逆是</a:t>
            </a:r>
            <a:r>
              <a:rPr lang="en-US" altLang="zh-CN" sz="2400" b="1">
                <a:latin typeface="Times New Roman" panose="02020603050405020304" pitchFamily="18" charset="0"/>
              </a:rPr>
              <a:t>c, </a:t>
            </a:r>
            <a:r>
              <a:rPr lang="zh-CN" altLang="en-US" sz="2400" b="1">
                <a:latin typeface="Times New Roman" panose="02020603050405020304" pitchFamily="18" charset="0"/>
              </a:rPr>
              <a:t>则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	</a:t>
            </a:r>
            <a:r>
              <a:rPr lang="en-US" altLang="zh-CN" sz="2400" b="1">
                <a:latin typeface="Times New Roman" panose="02020603050405020304" pitchFamily="18" charset="0"/>
              </a:rPr>
              <a:t>a  </a:t>
            </a:r>
            <a:r>
              <a:rPr lang="en-US" altLang="zh-CN" sz="2400" b="1">
                <a:ea typeface="Arial Unicode MS" pitchFamily="34" charset="-122"/>
              </a:rPr>
              <a:t>⃘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b = (1</a:t>
            </a:r>
            <a:r>
              <a:rPr lang="en-US" altLang="zh-CN" sz="2400" b="1" baseline="-25000">
                <a:latin typeface="Times New Roman" panose="02020603050405020304" pitchFamily="18" charset="0"/>
                <a:ea typeface="Arial Unicode MS" pitchFamily="34" charset="-122"/>
              </a:rPr>
              <a:t>S   </a:t>
            </a:r>
            <a:r>
              <a:rPr lang="en-US" altLang="zh-CN" sz="2400" b="1">
                <a:ea typeface="Arial Unicode MS" pitchFamily="34" charset="-122"/>
              </a:rPr>
              <a:t>⃘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a )   </a:t>
            </a:r>
            <a:r>
              <a:rPr lang="en-US" altLang="zh-CN" sz="2400" b="1">
                <a:ea typeface="Arial Unicode MS" pitchFamily="34" charset="-122"/>
              </a:rPr>
              <a:t>⃘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b = ((c  </a:t>
            </a:r>
            <a:r>
              <a:rPr lang="en-US" altLang="zh-CN" sz="2400" b="1">
                <a:ea typeface="Arial Unicode MS" pitchFamily="34" charset="-122"/>
              </a:rPr>
              <a:t>⃘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b)  </a:t>
            </a:r>
            <a:r>
              <a:rPr lang="en-US" altLang="zh-CN" sz="2400" b="1">
                <a:ea typeface="Arial Unicode MS" pitchFamily="34" charset="-122"/>
              </a:rPr>
              <a:t>⃘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a)   </a:t>
            </a:r>
            <a:r>
              <a:rPr lang="en-US" altLang="zh-CN" sz="2400" b="1">
                <a:ea typeface="Arial Unicode MS" pitchFamily="34" charset="-122"/>
              </a:rPr>
              <a:t>⃘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b = (c  </a:t>
            </a:r>
            <a:r>
              <a:rPr lang="en-US" altLang="zh-CN" sz="2400" b="1">
                <a:ea typeface="Arial Unicode MS" pitchFamily="34" charset="-122"/>
              </a:rPr>
              <a:t>⃘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(b  </a:t>
            </a:r>
            <a:r>
              <a:rPr lang="en-US" altLang="zh-CN" sz="2400" b="1">
                <a:ea typeface="Arial Unicode MS" pitchFamily="34" charset="-122"/>
              </a:rPr>
              <a:t>⃘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a))   </a:t>
            </a:r>
            <a:r>
              <a:rPr lang="en-US" altLang="zh-CN" sz="2400" b="1">
                <a:ea typeface="Arial Unicode MS" pitchFamily="34" charset="-122"/>
              </a:rPr>
              <a:t>⃘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b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           = (c  </a:t>
            </a:r>
            <a:r>
              <a:rPr lang="en-US" altLang="zh-CN" sz="2400" b="1">
                <a:ea typeface="Arial Unicode MS" pitchFamily="34" charset="-122"/>
              </a:rPr>
              <a:t>⃘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1</a:t>
            </a:r>
            <a:r>
              <a:rPr lang="en-US" altLang="zh-CN" sz="2400" b="1" baseline="-25000">
                <a:latin typeface="Times New Roman" panose="02020603050405020304" pitchFamily="18" charset="0"/>
                <a:ea typeface="Arial Unicode MS" pitchFamily="34" charset="-122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)  </a:t>
            </a:r>
            <a:r>
              <a:rPr lang="en-US" altLang="zh-CN" sz="2400" b="1">
                <a:ea typeface="Arial Unicode MS" pitchFamily="34" charset="-122"/>
              </a:rPr>
              <a:t>⃘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b = c   </a:t>
            </a:r>
            <a:r>
              <a:rPr lang="en-US" altLang="zh-CN" sz="2400" b="1">
                <a:ea typeface="Arial Unicode MS" pitchFamily="34" charset="-122"/>
              </a:rPr>
              <a:t>⃘ 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b = 1</a:t>
            </a:r>
            <a:r>
              <a:rPr lang="en-US" altLang="zh-CN" sz="2400" b="1" baseline="-25000">
                <a:latin typeface="Times New Roman" panose="02020603050405020304" pitchFamily="18" charset="0"/>
                <a:ea typeface="Arial Unicode MS" pitchFamily="34" charset="-122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8D622CE-9E87-4A21-A2C0-4F76757AC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“</a:t>
            </a:r>
            <a:r>
              <a:rPr lang="zh-CN" altLang="en-US"/>
              <a:t>可逆性”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DAA49F0-CE40-4E10-B9FE-BD3F0BC6E3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有</a:t>
            </a:r>
            <a:r>
              <a:rPr lang="zh-CN" altLang="en-US" b="1" i="1">
                <a:solidFill>
                  <a:schemeClr val="tx2"/>
                </a:solidFill>
              </a:rPr>
              <a:t>或者</a:t>
            </a:r>
            <a:r>
              <a:rPr lang="zh-CN" altLang="en-US" b="1"/>
              <a:t>没有逆元素是</a:t>
            </a:r>
            <a:r>
              <a:rPr lang="zh-CN" altLang="en-US" b="1" i="1">
                <a:solidFill>
                  <a:schemeClr val="tx2"/>
                </a:solidFill>
              </a:rPr>
              <a:t>单个</a:t>
            </a:r>
            <a:r>
              <a:rPr lang="zh-CN" altLang="en-US" b="1"/>
              <a:t>元素的性质</a:t>
            </a:r>
          </a:p>
          <a:p>
            <a:pPr eaLnBrk="1" hangingPunct="1"/>
            <a:r>
              <a:rPr lang="zh-CN" altLang="en-US" b="1"/>
              <a:t>是否“每个元素</a:t>
            </a:r>
            <a:r>
              <a:rPr lang="zh-CN" altLang="en-US" b="1" i="1">
                <a:solidFill>
                  <a:srgbClr val="FF0000"/>
                </a:solidFill>
              </a:rPr>
              <a:t>都有</a:t>
            </a:r>
            <a:r>
              <a:rPr lang="zh-CN" altLang="en-US" b="1"/>
              <a:t>逆元素”则是代数系统的性质。</a:t>
            </a:r>
          </a:p>
          <a:p>
            <a:pPr eaLnBrk="1" hangingPunct="1"/>
            <a:endParaRPr lang="zh-CN" altLang="en-US" b="1"/>
          </a:p>
          <a:p>
            <a:pPr eaLnBrk="1" hangingPunct="1"/>
            <a:r>
              <a:rPr lang="zh-CN" altLang="en-US" b="1"/>
              <a:t>比较：单位元是对整个系统而言的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C8A1FC7-6F35-4C50-BAD6-98052BAF9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零元素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9E758C1-FD20-4B7C-A082-C0D58F022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对于实数集上的普通乘法，有一个实数</a:t>
            </a:r>
            <a:r>
              <a:rPr lang="en-US" altLang="zh-CN" sz="2800" b="1">
                <a:latin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</a:rPr>
              <a:t>，满足：对任意实数</a:t>
            </a:r>
            <a:r>
              <a:rPr lang="en-US" altLang="zh-CN" sz="2800" b="1"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ea typeface="Arial Unicode MS" pitchFamily="34" charset="-122"/>
              </a:rPr>
              <a:t>∙x=x∙0=0</a:t>
            </a: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元素</a:t>
            </a:r>
            <a:r>
              <a:rPr lang="en-US" altLang="zh-CN" sz="2800" b="1">
                <a:latin typeface="Times New Roman" panose="02020603050405020304" pitchFamily="18" charset="0"/>
              </a:rPr>
              <a:t>t</a:t>
            </a:r>
            <a:r>
              <a:rPr lang="zh-CN" altLang="en-US" sz="2800" b="1">
                <a:latin typeface="Times New Roman" panose="02020603050405020304" pitchFamily="18" charset="0"/>
              </a:rPr>
              <a:t>是代数系统</a:t>
            </a:r>
            <a:r>
              <a:rPr lang="en-US" altLang="zh-CN" sz="2800" b="1">
                <a:latin typeface="Times New Roman" panose="02020603050405020304" pitchFamily="18" charset="0"/>
                <a:ea typeface="Arial Unicode MS" pitchFamily="34" charset="-122"/>
              </a:rPr>
              <a:t>〈</a:t>
            </a:r>
            <a:r>
              <a:rPr lang="en-US" altLang="zh-CN" sz="2800" b="1">
                <a:latin typeface="Times New Roman" panose="02020603050405020304" pitchFamily="18" charset="0"/>
              </a:rPr>
              <a:t> S,  </a:t>
            </a:r>
            <a:r>
              <a:rPr lang="en-US" altLang="zh-CN" sz="2800" b="1">
                <a:latin typeface="Times New Roman" panose="02020603050405020304" pitchFamily="18" charset="0"/>
                <a:ea typeface="Arial Unicode MS" pitchFamily="34" charset="-122"/>
              </a:rPr>
              <a:t>⃘〉</a:t>
            </a:r>
            <a:r>
              <a:rPr lang="zh-CN" altLang="en-US" sz="2800" b="1">
                <a:latin typeface="Times New Roman" panose="02020603050405020304" pitchFamily="18" charset="0"/>
              </a:rPr>
              <a:t>的</a:t>
            </a:r>
            <a:r>
              <a:rPr lang="zh-CN" altLang="en-US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零元（素）</a:t>
            </a:r>
            <a:r>
              <a:rPr lang="zh-CN" altLang="en-US" sz="2800" b="1">
                <a:latin typeface="Times New Roman" panose="02020603050405020304" pitchFamily="18" charset="0"/>
              </a:rPr>
              <a:t> 当且仅当</a:t>
            </a:r>
          </a:p>
          <a:p>
            <a:pPr lvl="1" eaLnBrk="1" hangingPunct="1"/>
            <a:r>
              <a:rPr lang="zh-CN" altLang="en-US" b="1">
                <a:latin typeface="Times New Roman" panose="02020603050405020304" pitchFamily="18" charset="0"/>
              </a:rPr>
              <a:t>对</a:t>
            </a:r>
            <a:r>
              <a:rPr lang="zh-CN" altLang="en-US" b="1" i="1">
                <a:latin typeface="Times New Roman" panose="02020603050405020304" pitchFamily="18" charset="0"/>
              </a:rPr>
              <a:t>任意 </a:t>
            </a:r>
            <a:r>
              <a:rPr lang="en-US" altLang="zh-CN" b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S, t  </a:t>
            </a:r>
            <a:r>
              <a:rPr lang="en-US" altLang="zh-CN" b="1">
                <a:latin typeface="Times New Roman" panose="02020603050405020304" pitchFamily="18" charset="0"/>
                <a:ea typeface="Arial Unicode MS" pitchFamily="34" charset="-122"/>
              </a:rPr>
              <a:t>⃘x=x  ⃘t=t</a:t>
            </a:r>
          </a:p>
          <a:p>
            <a:pPr eaLnBrk="1" hangingPunct="1"/>
            <a:r>
              <a:rPr lang="zh-CN" altLang="en-US" sz="2800" b="1">
                <a:latin typeface="宋体" panose="02010600030101010101" pitchFamily="2" charset="-122"/>
                <a:ea typeface="Arial Unicode MS" pitchFamily="34" charset="-122"/>
              </a:rPr>
              <a:t>类似地，</a:t>
            </a:r>
            <a:r>
              <a:rPr lang="zh-CN" altLang="en-US" sz="2800" b="1" i="1">
                <a:solidFill>
                  <a:srgbClr val="FF0000"/>
                </a:solidFill>
                <a:latin typeface="宋体" panose="02010600030101010101" pitchFamily="2" charset="-122"/>
                <a:ea typeface="Arial Unicode MS" pitchFamily="34" charset="-122"/>
              </a:rPr>
              <a:t>左</a:t>
            </a:r>
            <a:r>
              <a:rPr lang="zh-CN" altLang="en-US" sz="2800" b="1" i="1">
                <a:solidFill>
                  <a:srgbClr val="FF0000"/>
                </a:solidFill>
                <a:latin typeface="宋体" panose="02010600030101010101" pitchFamily="2" charset="-122"/>
              </a:rPr>
              <a:t>零元和右零元，若都存在，必相等 。</a:t>
            </a:r>
            <a:endParaRPr lang="zh-CN" altLang="en-US" sz="2800" b="1" i="1">
              <a:solidFill>
                <a:srgbClr val="FF0000"/>
              </a:solidFill>
              <a:latin typeface="宋体" panose="02010600030101010101" pitchFamily="2" charset="-122"/>
              <a:ea typeface="Arial Unicode MS" pitchFamily="34" charset="-122"/>
            </a:endParaRP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单位元素可以记为</a:t>
            </a:r>
            <a:r>
              <a:rPr lang="en-US" altLang="zh-CN" sz="2800" b="1">
                <a:latin typeface="Times New Roman" panose="02020603050405020304" pitchFamily="18" charset="0"/>
              </a:rPr>
              <a:t>0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或简单记为</a:t>
            </a:r>
            <a:r>
              <a:rPr lang="en-US" altLang="zh-CN" sz="2800" b="1">
                <a:latin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</a:rPr>
              <a:t>。</a:t>
            </a:r>
          </a:p>
          <a:p>
            <a:pPr lvl="1" eaLnBrk="1" hangingPunct="1"/>
            <a:r>
              <a:rPr lang="zh-CN" altLang="en-US" b="1">
                <a:latin typeface="Times New Roman" panose="02020603050405020304" pitchFamily="18" charset="0"/>
              </a:rPr>
              <a:t>切记：“此” </a:t>
            </a:r>
            <a:r>
              <a:rPr lang="en-US" altLang="zh-CN" b="1">
                <a:latin typeface="Times New Roman" panose="02020603050405020304" pitchFamily="18" charset="0"/>
              </a:rPr>
              <a:t>0 </a:t>
            </a:r>
            <a:r>
              <a:rPr lang="zh-CN" altLang="en-US" b="1">
                <a:latin typeface="Times New Roman" panose="02020603050405020304" pitchFamily="18" charset="0"/>
              </a:rPr>
              <a:t>非“彼” </a:t>
            </a:r>
            <a:r>
              <a:rPr lang="en-US" altLang="zh-CN" b="1">
                <a:latin typeface="Times New Roman" panose="02020603050405020304" pitchFamily="18" charset="0"/>
              </a:rPr>
              <a:t>0</a:t>
            </a:r>
            <a:r>
              <a:rPr lang="zh-CN" altLang="en-US" b="1">
                <a:latin typeface="Times New Roman" panose="02020603050405020304" pitchFamily="18" charset="0"/>
              </a:rPr>
              <a:t>。</a:t>
            </a: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代数系统</a:t>
            </a:r>
            <a:r>
              <a:rPr lang="zh-CN" altLang="en-US" sz="2800" b="1" i="1">
                <a:solidFill>
                  <a:srgbClr val="0000CC"/>
                </a:solidFill>
                <a:latin typeface="Times New Roman" panose="02020603050405020304" pitchFamily="18" charset="0"/>
              </a:rPr>
              <a:t>不一定有</a:t>
            </a:r>
            <a:r>
              <a:rPr lang="zh-CN" altLang="en-US" sz="2800" b="1">
                <a:latin typeface="Times New Roman" panose="02020603050405020304" pitchFamily="18" charset="0"/>
              </a:rPr>
              <a:t>零元素。</a:t>
            </a:r>
          </a:p>
          <a:p>
            <a:pPr eaLnBrk="1" hangingPunct="1"/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0D32484-70EE-4605-B190-03F3AD460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运算的性质与运算表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7B326176-4D36-4E25-B81F-084C52468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600" b="1" dirty="0"/>
              <a:t>交换律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600" b="1" dirty="0"/>
              <a:t>       对称矩阵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600" b="1" dirty="0"/>
              <a:t>单位元素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600" b="1" dirty="0"/>
              <a:t>       有一行和一列与标题行</a:t>
            </a:r>
            <a:r>
              <a:rPr lang="en-US" altLang="zh-CN" sz="2600" b="1" dirty="0"/>
              <a:t>/</a:t>
            </a:r>
            <a:r>
              <a:rPr lang="zh-CN" altLang="en-US" sz="2600" b="1" dirty="0"/>
              <a:t>列相同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600" b="1" dirty="0"/>
              <a:t>零元素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600" b="1" dirty="0"/>
              <a:t>       有一行和一列全是同一元素，且与标题行</a:t>
            </a:r>
            <a:r>
              <a:rPr lang="en-US" altLang="zh-CN" sz="2600" b="1" dirty="0"/>
              <a:t>/</a:t>
            </a:r>
            <a:r>
              <a:rPr lang="zh-CN" altLang="en-US" sz="2600" b="1" dirty="0"/>
              <a:t>列中对应元素相同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幂等律？  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  </a:t>
            </a:r>
            <a:r>
              <a:rPr lang="en-US" altLang="zh-CN" sz="2600" b="1" i="1" dirty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⃘ x = x</a:t>
            </a:r>
            <a:r>
              <a:rPr lang="zh-CN" altLang="en-US" sz="2600" b="1" dirty="0">
                <a:latin typeface="+mn-ea"/>
                <a:cs typeface="Times New Roman" pitchFamily="18" charset="0"/>
              </a:rPr>
              <a:t>，</a:t>
            </a:r>
            <a:r>
              <a:rPr lang="en-US" altLang="zh-CN" sz="2600" b="1" dirty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</a:t>
            </a:r>
            <a:r>
              <a:rPr lang="en-US" altLang="zh-CN" sz="2600" b="1" dirty="0" err="1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Idempotence</a:t>
            </a:r>
            <a:r>
              <a:rPr lang="en-US" altLang="zh-CN" sz="2600" b="1" dirty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600" b="1" dirty="0">
                <a:latin typeface="Times New Roman" pitchFamily="18" charset="0"/>
              </a:rPr>
              <a:t>结合律？   </a:t>
            </a:r>
            <a:endParaRPr lang="en-US" altLang="zh-CN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Picture 4" descr="BD00028_">
            <a:extLst>
              <a:ext uri="{FF2B5EF4-FFF2-40B4-BE49-F238E27FC236}">
                <a16:creationId xmlns:a16="http://schemas.microsoft.com/office/drawing/2014/main" id="{813ABA31-5165-4F01-A09F-D4A104014D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8600" y="2514600"/>
            <a:ext cx="3784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DE05AE1E-F507-4998-B30F-D7EB9D97DA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1082675"/>
          </a:xfrm>
        </p:spPr>
        <p:txBody>
          <a:bodyPr/>
          <a:lstStyle/>
          <a:p>
            <a:pPr eaLnBrk="1" hangingPunct="1"/>
            <a:r>
              <a:rPr lang="zh-CN" altLang="en-US"/>
              <a:t>代数系统的基本概念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9AF949E-485C-40B3-AD96-7F629F188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7772400" cy="4648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b="1"/>
              <a:t>运算及运算表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/>
              <a:t>运算的封闭性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/>
              <a:t>代数系统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/>
              <a:t>系统公理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/>
              <a:t>结合律、交换律、分配律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/>
              <a:t>单位元、零元、逆元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/>
              <a:t>系统的同构与同态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3F22841-63EC-4A2A-9CA8-E234DD8F9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一个例子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DA910A3-46D7-4516-86C4-928E00AEB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b="1"/>
              <a:t>利用普通加减法和乘法定义实数集上的二元运算“  </a:t>
            </a:r>
            <a:r>
              <a:rPr lang="zh-CN" altLang="en-US" b="1">
                <a:ea typeface="Arial Unicode MS" pitchFamily="34" charset="-122"/>
              </a:rPr>
              <a:t>⃘</a:t>
            </a:r>
            <a:r>
              <a:rPr lang="zh-CN" altLang="en-US" b="1"/>
              <a:t>”如下：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/>
              <a:t>对任意实数</a:t>
            </a:r>
            <a:r>
              <a:rPr lang="en-US" altLang="zh-CN" b="1">
                <a:latin typeface="Times New Roman" panose="02020603050405020304" pitchFamily="18" charset="0"/>
              </a:rPr>
              <a:t>x, y, x  </a:t>
            </a:r>
            <a:r>
              <a:rPr lang="en-US" altLang="zh-CN" b="1">
                <a:ea typeface="Arial Unicode MS" pitchFamily="34" charset="-122"/>
              </a:rPr>
              <a:t>⃘</a:t>
            </a:r>
            <a:r>
              <a:rPr lang="en-US" altLang="zh-CN" b="1">
                <a:latin typeface="Times New Roman" panose="02020603050405020304" pitchFamily="18" charset="0"/>
                <a:ea typeface="Arial Unicode MS" pitchFamily="34" charset="-122"/>
              </a:rPr>
              <a:t>y=x+y-xy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latin typeface="Times New Roman" panose="02020603050405020304" pitchFamily="18" charset="0"/>
              </a:rPr>
              <a:t>交换律：显然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latin typeface="Times New Roman" panose="02020603050405020304" pitchFamily="18" charset="0"/>
              </a:rPr>
              <a:t>结合律：</a:t>
            </a:r>
            <a:r>
              <a:rPr lang="en-US" altLang="zh-CN" b="1">
                <a:latin typeface="Times New Roman" panose="02020603050405020304" pitchFamily="18" charset="0"/>
              </a:rPr>
              <a:t>(x   </a:t>
            </a:r>
            <a:r>
              <a:rPr lang="en-US" altLang="zh-CN" b="1">
                <a:ea typeface="Arial Unicode MS" pitchFamily="34" charset="-122"/>
              </a:rPr>
              <a:t>⃘</a:t>
            </a:r>
            <a:r>
              <a:rPr lang="en-US" altLang="zh-CN" b="1">
                <a:latin typeface="Times New Roman" panose="02020603050405020304" pitchFamily="18" charset="0"/>
              </a:rPr>
              <a:t>y)  </a:t>
            </a:r>
            <a:r>
              <a:rPr lang="en-US" altLang="zh-CN" b="1">
                <a:ea typeface="Arial Unicode MS" pitchFamily="34" charset="-122"/>
              </a:rPr>
              <a:t>⃘</a:t>
            </a:r>
            <a:r>
              <a:rPr lang="en-US" altLang="zh-CN" b="1">
                <a:latin typeface="Times New Roman" panose="02020603050405020304" pitchFamily="18" charset="0"/>
              </a:rPr>
              <a:t>z = x  </a:t>
            </a:r>
            <a:r>
              <a:rPr lang="en-US" altLang="zh-CN" b="1">
                <a:ea typeface="Arial Unicode MS" pitchFamily="34" charset="-122"/>
              </a:rPr>
              <a:t>⃘</a:t>
            </a:r>
            <a:r>
              <a:rPr lang="en-US" altLang="zh-CN" b="1">
                <a:latin typeface="Times New Roman" panose="02020603050405020304" pitchFamily="18" charset="0"/>
                <a:ea typeface="Arial Unicode MS" pitchFamily="34" charset="-122"/>
              </a:rPr>
              <a:t>(</a:t>
            </a:r>
            <a:r>
              <a:rPr lang="en-US" altLang="zh-CN" b="1">
                <a:latin typeface="Times New Roman" panose="02020603050405020304" pitchFamily="18" charset="0"/>
              </a:rPr>
              <a:t>y  </a:t>
            </a:r>
            <a:r>
              <a:rPr lang="en-US" altLang="zh-CN" b="1">
                <a:ea typeface="Arial Unicode MS" pitchFamily="34" charset="-122"/>
              </a:rPr>
              <a:t>⃘</a:t>
            </a:r>
            <a:r>
              <a:rPr lang="en-US" altLang="zh-CN" b="1">
                <a:latin typeface="Times New Roman" panose="02020603050405020304" pitchFamily="18" charset="0"/>
              </a:rPr>
              <a:t>z) = z+y+z-xy-xz-yz+xyz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latin typeface="Times New Roman" panose="02020603050405020304" pitchFamily="18" charset="0"/>
              </a:rPr>
              <a:t>单位元素：</a:t>
            </a:r>
            <a:r>
              <a:rPr lang="en-US" altLang="zh-CN" b="1">
                <a:latin typeface="Times New Roman" panose="02020603050405020304" pitchFamily="18" charset="0"/>
              </a:rPr>
              <a:t>0(</a:t>
            </a:r>
            <a:r>
              <a:rPr lang="zh-CN" altLang="en-US" b="1">
                <a:latin typeface="Times New Roman" panose="02020603050405020304" pitchFamily="18" charset="0"/>
              </a:rPr>
              <a:t>普通的</a:t>
            </a:r>
            <a:r>
              <a:rPr lang="en-US" altLang="zh-CN" b="1">
                <a:latin typeface="Times New Roman" panose="02020603050405020304" pitchFamily="18" charset="0"/>
              </a:rPr>
              <a:t>0</a:t>
            </a:r>
            <a:r>
              <a:rPr lang="zh-CN" altLang="en-US" b="1">
                <a:latin typeface="Times New Roman" panose="02020603050405020304" pitchFamily="18" charset="0"/>
              </a:rPr>
              <a:t>！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b="1">
                <a:latin typeface="Times New Roman" panose="02020603050405020304" pitchFamily="18" charset="0"/>
              </a:rPr>
              <a:t>x (x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1) </a:t>
            </a:r>
            <a:r>
              <a:rPr lang="zh-CN" altLang="en-US" b="1">
                <a:latin typeface="Times New Roman" panose="02020603050405020304" pitchFamily="18" charset="0"/>
              </a:rPr>
              <a:t>的逆元素：</a:t>
            </a:r>
            <a:r>
              <a:rPr lang="en-US" altLang="zh-CN" b="1">
                <a:latin typeface="Times New Roman" panose="02020603050405020304" pitchFamily="18" charset="0"/>
              </a:rPr>
              <a:t>x/(x-1)   (1</a:t>
            </a:r>
            <a:r>
              <a:rPr lang="zh-CN" altLang="en-US" b="1">
                <a:latin typeface="Times New Roman" panose="02020603050405020304" pitchFamily="18" charset="0"/>
              </a:rPr>
              <a:t>没有逆元！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解关于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的方程：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x+y-xy=0</a:t>
            </a:r>
          </a:p>
          <a:p>
            <a:pPr eaLnBrk="1" hangingPunct="1"/>
            <a:endParaRPr lang="en-US" altLang="zh-CN" sz="19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D8A5034-B9A4-46C5-9D89-E0EF22A83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一个与编码有关的代数系统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457A9C7-53BB-4BD1-BC4E-AA95CF34B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805362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latin typeface="Times New Roman" panose="02020603050405020304" pitchFamily="18" charset="0"/>
              </a:rPr>
              <a:t>设字母表</a:t>
            </a:r>
            <a:r>
              <a:rPr lang="en-US" altLang="zh-CN" sz="2800" b="1">
                <a:latin typeface="Times New Roman" panose="02020603050405020304" pitchFamily="18" charset="0"/>
              </a:rPr>
              <a:t>A={0,1}, A*</a:t>
            </a:r>
            <a:r>
              <a:rPr lang="zh-CN" altLang="en-US" sz="2800" b="1">
                <a:latin typeface="Times New Roman" panose="02020603050405020304" pitchFamily="18" charset="0"/>
              </a:rPr>
              <a:t>是</a:t>
            </a:r>
            <a:r>
              <a:rPr lang="en-US" altLang="zh-CN" sz="2800" b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上的长度为</a:t>
            </a:r>
            <a:r>
              <a:rPr lang="en-US" altLang="zh-CN" sz="2800" b="1"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</a:rPr>
              <a:t>的字符串集合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latin typeface="Times New Roman" panose="02020603050405020304" pitchFamily="18" charset="0"/>
              </a:rPr>
              <a:t>定义</a:t>
            </a:r>
            <a:r>
              <a:rPr lang="en-US" altLang="zh-CN" sz="2800" b="1">
                <a:latin typeface="Times New Roman" panose="02020603050405020304" pitchFamily="18" charset="0"/>
              </a:rPr>
              <a:t>A*</a:t>
            </a:r>
            <a:r>
              <a:rPr lang="zh-CN" altLang="en-US" sz="2800" b="1">
                <a:latin typeface="Times New Roman" panose="02020603050405020304" pitchFamily="18" charset="0"/>
              </a:rPr>
              <a:t>上的运算</a:t>
            </a:r>
            <a:r>
              <a:rPr lang="zh-CN" altLang="en-US" sz="2800" b="1">
                <a:latin typeface="Times New Roman" panose="02020603050405020304" pitchFamily="18" charset="0"/>
                <a:ea typeface="Arial Unicode MS" pitchFamily="34" charset="-122"/>
              </a:rPr>
              <a:t>⊕</a:t>
            </a:r>
            <a:r>
              <a:rPr lang="zh-CN" altLang="en-US" sz="2800" b="1">
                <a:latin typeface="Times New Roman" panose="02020603050405020304" pitchFamily="18" charset="0"/>
              </a:rPr>
              <a:t>如下：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	对任意</a:t>
            </a:r>
            <a:r>
              <a:rPr lang="en-US" altLang="zh-CN" sz="2800" b="1">
                <a:latin typeface="Times New Roman" panose="02020603050405020304" pitchFamily="18" charset="0"/>
              </a:rPr>
              <a:t>x,y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A*, x</a:t>
            </a:r>
            <a:r>
              <a:rPr lang="en-US" altLang="zh-CN" sz="2800" b="1">
                <a:latin typeface="Times New Roman" panose="02020603050405020304" pitchFamily="18" charset="0"/>
                <a:ea typeface="Arial Unicode MS" pitchFamily="34" charset="-122"/>
              </a:rPr>
              <a:t>⊕y</a:t>
            </a:r>
            <a:r>
              <a:rPr lang="zh-CN" altLang="en-US" sz="2800" b="1">
                <a:latin typeface="Times New Roman" panose="02020603050405020304" pitchFamily="18" charset="0"/>
              </a:rPr>
              <a:t>是长度为</a:t>
            </a:r>
            <a:r>
              <a:rPr lang="en-US" altLang="zh-CN" sz="2800" b="1"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</a:rPr>
              <a:t>的二进数字串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第</a:t>
            </a:r>
            <a:r>
              <a:rPr lang="en-US" altLang="zh-CN" sz="2800" b="1">
                <a:latin typeface="Times New Roman" panose="02020603050405020304" pitchFamily="18" charset="0"/>
              </a:rPr>
              <a:t>i</a:t>
            </a:r>
            <a:r>
              <a:rPr lang="zh-CN" altLang="en-US" sz="2800" b="1">
                <a:latin typeface="Times New Roman" panose="02020603050405020304" pitchFamily="18" charset="0"/>
              </a:rPr>
              <a:t>位</a:t>
            </a:r>
            <a:r>
              <a:rPr lang="en-US" altLang="zh-CN" sz="2800" b="1">
                <a:latin typeface="Times New Roman" panose="02020603050405020304" pitchFamily="18" charset="0"/>
              </a:rPr>
              <a:t>(i=0,1,…, n-1)</a:t>
            </a:r>
            <a:r>
              <a:rPr lang="zh-CN" altLang="en-US" sz="2800" b="1">
                <a:latin typeface="Times New Roman" panose="02020603050405020304" pitchFamily="18" charset="0"/>
              </a:rPr>
              <a:t>为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当且仅当</a:t>
            </a:r>
            <a:r>
              <a:rPr lang="en-US" altLang="zh-CN" sz="2800" b="1">
                <a:latin typeface="Times New Roman" panose="02020603050405020304" pitchFamily="18" charset="0"/>
              </a:rPr>
              <a:t>x,y</a:t>
            </a:r>
            <a:r>
              <a:rPr lang="zh-CN" altLang="en-US" sz="2800" b="1">
                <a:latin typeface="Times New Roman" panose="02020603050405020304" pitchFamily="18" charset="0"/>
              </a:rPr>
              <a:t>的相应位互异。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>
                <a:latin typeface="Times New Roman" panose="02020603050405020304" pitchFamily="18" charset="0"/>
                <a:ea typeface="Arial Unicode MS" pitchFamily="34" charset="-122"/>
              </a:rPr>
              <a:t>〈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Arial Unicode MS" pitchFamily="34" charset="-122"/>
              </a:rPr>
              <a:t>A*, ⊕ 〉</a:t>
            </a:r>
            <a:r>
              <a:rPr lang="zh-CN" altLang="en-US" sz="2800" b="1">
                <a:latin typeface="Times New Roman" panose="02020603050405020304" pitchFamily="18" charset="0"/>
              </a:rPr>
              <a:t>是代数系统。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latin typeface="Times New Roman" panose="02020603050405020304" pitchFamily="18" charset="0"/>
              </a:rPr>
              <a:t>该系统满足：结合律、交换律、有单位元素、每个元素均有逆元素。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</a:rPr>
              <a:t>单位元</a:t>
            </a:r>
            <a:r>
              <a:rPr lang="en-US" altLang="zh-CN" sz="2400" b="1">
                <a:latin typeface="Times New Roman" panose="02020603050405020304" pitchFamily="18" charset="0"/>
              </a:rPr>
              <a:t>I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=00…0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⊕</a:t>
            </a:r>
            <a:r>
              <a:rPr lang="en-US" altLang="zh-CN" sz="2400" b="1" i="1">
                <a:latin typeface="Times New Roman" panose="02020603050405020304" pitchFamily="18" charset="0"/>
                <a:ea typeface="Arial Unicode MS" pitchFamily="34" charset="-122"/>
              </a:rPr>
              <a:t>x 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=</a:t>
            </a:r>
            <a:r>
              <a:rPr lang="en-US" altLang="zh-CN" sz="2400" b="1">
                <a:latin typeface="Times New Roman" panose="02020603050405020304" pitchFamily="18" charset="0"/>
              </a:rPr>
              <a:t>I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A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2796123-0FD1-4CFA-A0EE-8011F1B46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564" y="1412776"/>
            <a:ext cx="6000750" cy="857250"/>
          </a:xfrm>
        </p:spPr>
        <p:txBody>
          <a:bodyPr/>
          <a:lstStyle/>
          <a:p>
            <a:pPr eaLnBrk="1" hangingPunct="1"/>
            <a:r>
              <a:rPr lang="en-US" altLang="zh-CN" dirty="0"/>
              <a:t>(</a:t>
            </a:r>
            <a:r>
              <a:rPr lang="zh-CN" altLang="en-US" dirty="0"/>
              <a:t>反交换</a:t>
            </a:r>
            <a:r>
              <a:rPr lang="en-US" altLang="zh-CN" dirty="0"/>
              <a:t>)</a:t>
            </a:r>
            <a:r>
              <a:rPr lang="zh-CN" altLang="en-US" dirty="0"/>
              <a:t>半群中的等式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F424047E-3A66-4188-ADFD-BE0C4D582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022" y="2492226"/>
            <a:ext cx="7561176" cy="3673078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(A,*)</a:t>
            </a:r>
            <a:r>
              <a:rPr lang="zh-CN" altLang="en-US" dirty="0">
                <a:latin typeface="Times New Roman" panose="02020603050405020304" pitchFamily="18" charset="0"/>
              </a:rPr>
              <a:t>是半群，对任意</a:t>
            </a:r>
            <a:r>
              <a:rPr lang="en-US" altLang="zh-CN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b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a*b b*a,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证明：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(1) a*a = a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100" dirty="0">
                <a:latin typeface="Times New Roman" panose="02020603050405020304" pitchFamily="18" charset="0"/>
                <a:sym typeface="Wingdings" panose="05000000000000000000" pitchFamily="2" charset="2"/>
              </a:rPr>
              <a:t>由半群满足结合律可知 </a:t>
            </a:r>
            <a:r>
              <a:rPr lang="en-US" altLang="zh-CN" sz="2100" dirty="0">
                <a:latin typeface="Times New Roman" panose="02020603050405020304" pitchFamily="18" charset="0"/>
                <a:sym typeface="Wingdings" panose="05000000000000000000" pitchFamily="2" charset="2"/>
              </a:rPr>
              <a:t>(a*a)*a = a*(a*a)</a:t>
            </a:r>
            <a:endParaRPr lang="en-US" altLang="zh-CN" sz="21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(2) a*b*a = a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100" dirty="0"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100" dirty="0">
                <a:latin typeface="Times New Roman" panose="02020603050405020304" pitchFamily="18" charset="0"/>
                <a:sym typeface="Symbol" panose="05050102010706020507" pitchFamily="18" charset="2"/>
              </a:rPr>
              <a:t>a*b*a)*a=(a*b)*(a*a)=a*b*a, </a:t>
            </a:r>
            <a:r>
              <a:rPr lang="zh-CN" altLang="en-US" sz="2100" dirty="0">
                <a:latin typeface="Times New Roman" panose="02020603050405020304" pitchFamily="18" charset="0"/>
                <a:sym typeface="Symbol" panose="05050102010706020507" pitchFamily="18" charset="2"/>
              </a:rPr>
              <a:t>同样</a:t>
            </a:r>
            <a:r>
              <a:rPr lang="en-US" altLang="zh-CN" sz="2100" dirty="0">
                <a:latin typeface="Times New Roman" panose="02020603050405020304" pitchFamily="18" charset="0"/>
                <a:sym typeface="Symbol" panose="05050102010706020507" pitchFamily="18" charset="2"/>
              </a:rPr>
              <a:t>a*(a*b*a)=a*b*a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(3) a*b*c = a*c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100" dirty="0">
                <a:latin typeface="Times New Roman" panose="02020603050405020304" pitchFamily="18" charset="0"/>
                <a:sym typeface="Symbol" panose="05050102010706020507" pitchFamily="18" charset="2"/>
              </a:rPr>
              <a:t>(a*b*c)*(a*c)=(a*b)*(c*a*c)=a*b*c, </a:t>
            </a:r>
            <a:r>
              <a:rPr lang="zh-CN" altLang="en-US" sz="2100" dirty="0">
                <a:latin typeface="Times New Roman" panose="02020603050405020304" pitchFamily="18" charset="0"/>
                <a:sym typeface="Symbol" panose="05050102010706020507" pitchFamily="18" charset="2"/>
              </a:rPr>
              <a:t>同样</a:t>
            </a:r>
            <a:r>
              <a:rPr lang="en-US" altLang="zh-CN" sz="2100" dirty="0">
                <a:latin typeface="Times New Roman" panose="02020603050405020304" pitchFamily="18" charset="0"/>
                <a:sym typeface="Symbol" panose="05050102010706020507" pitchFamily="18" charset="2"/>
              </a:rPr>
              <a:t>(a*c)*(a*b*c)=a*b*c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D9471D-59D9-4E58-AD12-BC2D7F2E2642}"/>
              </a:ext>
            </a:extLst>
          </p:cNvPr>
          <p:cNvSpPr txBox="1"/>
          <p:nvPr/>
        </p:nvSpPr>
        <p:spPr>
          <a:xfrm>
            <a:off x="1907704" y="548680"/>
            <a:ext cx="485261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满足结合律的代数系统：半群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bldLvl="3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72D22D7D-8A58-4664-BE14-16C6B18DF6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“</a:t>
            </a:r>
            <a:r>
              <a:rPr lang="zh-CN" altLang="en-US"/>
              <a:t>相似”的系统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D0AED2E-4876-4E4C-ACF5-FC6C9C870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411662"/>
          </a:xfrm>
        </p:spPr>
        <p:txBody>
          <a:bodyPr/>
          <a:lstStyle/>
          <a:p>
            <a:pPr eaLnBrk="1" hangingPunct="1"/>
            <a:r>
              <a:rPr lang="zh-CN" altLang="en-US" sz="2800" b="1"/>
              <a:t>比较“逻辑或”与“布尔和”</a:t>
            </a:r>
          </a:p>
          <a:p>
            <a:pPr eaLnBrk="1" hangingPunct="1"/>
            <a:endParaRPr lang="zh-CN" altLang="en-US" b="1"/>
          </a:p>
          <a:p>
            <a:pPr eaLnBrk="1" hangingPunct="1"/>
            <a:endParaRPr lang="zh-CN" altLang="en-US" b="1"/>
          </a:p>
          <a:p>
            <a:pPr eaLnBrk="1" hangingPunct="1"/>
            <a:endParaRPr lang="zh-CN" altLang="en-US" b="1"/>
          </a:p>
          <a:p>
            <a:pPr lvl="1" eaLnBrk="1" hangingPunct="1"/>
            <a:endParaRPr lang="en-US" altLang="zh-CN" b="1"/>
          </a:p>
          <a:p>
            <a:pPr lvl="1" eaLnBrk="1" hangingPunct="1"/>
            <a:endParaRPr lang="en-US" altLang="zh-CN" b="1"/>
          </a:p>
          <a:p>
            <a:pPr eaLnBrk="1" hangingPunct="1"/>
            <a:r>
              <a:rPr lang="zh-CN" altLang="en-US" sz="2800" b="1"/>
              <a:t>如果不考虑符号的形式及其含义，则两者没有差别。</a:t>
            </a:r>
            <a:r>
              <a:rPr lang="zh-CN" altLang="en-US"/>
              <a:t>	</a:t>
            </a:r>
          </a:p>
          <a:p>
            <a:pPr eaLnBrk="1" hangingPunct="1"/>
            <a:endParaRPr lang="en-US" altLang="zh-CN"/>
          </a:p>
        </p:txBody>
      </p:sp>
      <p:graphicFrame>
        <p:nvGraphicFramePr>
          <p:cNvPr id="5122" name="Object 4">
            <a:extLst>
              <a:ext uri="{FF2B5EF4-FFF2-40B4-BE49-F238E27FC236}">
                <a16:creationId xmlns:a16="http://schemas.microsoft.com/office/drawing/2014/main" id="{F4CD7935-ABFE-4FA1-B53C-5A0E56706D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2276475"/>
          <a:ext cx="3376613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Document" r:id="rId4" imgW="2541588" imgH="1516626" progId="Word.Document.8">
                  <p:embed/>
                </p:oleObj>
              </mc:Choice>
              <mc:Fallback>
                <p:oleObj name="Document" r:id="rId4" imgW="2541588" imgH="151662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276475"/>
                        <a:ext cx="3376613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E648500-F241-4673-95E3-9C6B01269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同构与同构映射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2115B71-17B5-4A7B-A62C-E99A52E9E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719263"/>
            <a:ext cx="8435975" cy="44116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代数系统</a:t>
            </a:r>
            <a:r>
              <a:rPr lang="en-US" altLang="zh-CN" sz="2800" b="1">
                <a:latin typeface="Times New Roman" panose="02020603050405020304" pitchFamily="18" charset="0"/>
              </a:rPr>
              <a:t>(S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,  </a:t>
            </a:r>
            <a:r>
              <a:rPr lang="en-US" altLang="zh-CN" sz="2800" b="1">
                <a:latin typeface="Times New Roman" panose="02020603050405020304" pitchFamily="18" charset="0"/>
                <a:ea typeface="Arial Unicode MS" pitchFamily="34" charset="-122"/>
              </a:rPr>
              <a:t>⃘)</a:t>
            </a:r>
            <a:r>
              <a:rPr lang="zh-CN" altLang="en-US" sz="2800" b="1">
                <a:latin typeface="Times New Roman" panose="02020603050405020304" pitchFamily="18" charset="0"/>
              </a:rPr>
              <a:t>与</a:t>
            </a:r>
            <a:r>
              <a:rPr lang="en-US" altLang="zh-CN" sz="2800" b="1">
                <a:latin typeface="Times New Roman" panose="02020603050405020304" pitchFamily="18" charset="0"/>
              </a:rPr>
              <a:t>(S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,*)</a:t>
            </a:r>
            <a:r>
              <a:rPr lang="zh-CN" altLang="en-US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同构</a:t>
            </a:r>
            <a:r>
              <a:rPr lang="zh-CN" altLang="en-US" sz="2800" b="1">
                <a:latin typeface="Times New Roman" panose="02020603050405020304" pitchFamily="18" charset="0"/>
              </a:rPr>
              <a:t>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(S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Arial Unicode MS" pitchFamily="34" charset="-122"/>
              </a:rPr>
              <a:t>≅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当且仅当：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存在</a:t>
            </a:r>
            <a:r>
              <a:rPr lang="zh-CN" altLang="en-US" b="1" i="1">
                <a:solidFill>
                  <a:srgbClr val="FF0000"/>
                </a:solidFill>
                <a:latin typeface="Times New Roman" panose="02020603050405020304" pitchFamily="18" charset="0"/>
              </a:rPr>
              <a:t>一一对应</a:t>
            </a:r>
            <a:r>
              <a:rPr lang="zh-CN" altLang="en-US" b="1">
                <a:latin typeface="Times New Roman" panose="02020603050405020304" pitchFamily="18" charset="0"/>
              </a:rPr>
              <a:t>的函数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: S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Times New Roman" panose="02020603050405020304" pitchFamily="18" charset="0"/>
              </a:rPr>
              <a:t>S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zh-CN" altLang="en-US" b="1">
                <a:latin typeface="Times New Roman" panose="02020603050405020304" pitchFamily="18" charset="0"/>
              </a:rPr>
              <a:t>满足：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   对任意</a:t>
            </a:r>
            <a:r>
              <a:rPr lang="en-US" altLang="zh-CN" b="1">
                <a:latin typeface="Times New Roman" panose="02020603050405020304" pitchFamily="18" charset="0"/>
              </a:rPr>
              <a:t>x,y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>
                <a:latin typeface="Times New Roman" panose="02020603050405020304" pitchFamily="18" charset="0"/>
              </a:rPr>
              <a:t>S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f </a:t>
            </a:r>
            <a:r>
              <a:rPr lang="en-US" altLang="zh-CN" b="1">
                <a:latin typeface="Times New Roman" panose="02020603050405020304" pitchFamily="18" charset="0"/>
              </a:rPr>
              <a:t>(x  </a:t>
            </a:r>
            <a:r>
              <a:rPr lang="en-US" altLang="zh-CN" b="1">
                <a:latin typeface="Times New Roman" panose="02020603050405020304" pitchFamily="18" charset="0"/>
                <a:ea typeface="Arial Unicode MS" pitchFamily="34" charset="-122"/>
              </a:rPr>
              <a:t>⃘y) = </a:t>
            </a:r>
            <a:r>
              <a:rPr lang="en-US" altLang="zh-CN" b="1" i="1">
                <a:latin typeface="Times New Roman" panose="02020603050405020304" pitchFamily="18" charset="0"/>
              </a:rPr>
              <a:t>f </a:t>
            </a:r>
            <a:r>
              <a:rPr lang="en-US" altLang="zh-CN" b="1">
                <a:latin typeface="Times New Roman" panose="02020603050405020304" pitchFamily="18" charset="0"/>
              </a:rPr>
              <a:t>(x</a:t>
            </a:r>
            <a:r>
              <a:rPr lang="en-US" altLang="zh-CN" b="1">
                <a:latin typeface="Times New Roman" panose="02020603050405020304" pitchFamily="18" charset="0"/>
                <a:ea typeface="Arial Unicode MS" pitchFamily="34" charset="-122"/>
              </a:rPr>
              <a:t>) * </a:t>
            </a:r>
            <a:r>
              <a:rPr lang="en-US" altLang="zh-CN" b="1" i="1">
                <a:latin typeface="Times New Roman" panose="02020603050405020304" pitchFamily="18" charset="0"/>
              </a:rPr>
              <a:t>f 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>
                <a:latin typeface="Times New Roman" panose="02020603050405020304" pitchFamily="18" charset="0"/>
                <a:ea typeface="Arial Unicode MS" pitchFamily="34" charset="-122"/>
              </a:rPr>
              <a:t>y) 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CC"/>
                </a:solidFill>
                <a:latin typeface="宋体" panose="02010600030101010101" pitchFamily="2" charset="-122"/>
                <a:ea typeface="Arial Unicode MS" pitchFamily="34" charset="-122"/>
              </a:rPr>
              <a:t>“</a:t>
            </a:r>
            <a:r>
              <a:rPr lang="zh-CN" altLang="en-US" sz="2400" b="1">
                <a:solidFill>
                  <a:srgbClr val="0000CC"/>
                </a:solidFill>
                <a:latin typeface="宋体" panose="02010600030101010101" pitchFamily="2" charset="-122"/>
                <a:ea typeface="Arial Unicode MS" pitchFamily="34" charset="-122"/>
              </a:rPr>
              <a:t>先</a:t>
            </a:r>
            <a:r>
              <a:rPr lang="en-US" altLang="zh-CN" sz="2400" b="1">
                <a:solidFill>
                  <a:srgbClr val="0000CC"/>
                </a:solidFill>
                <a:latin typeface="宋体" panose="02010600030101010101" pitchFamily="2" charset="-122"/>
                <a:ea typeface="Arial Unicode MS" pitchFamily="34" charset="-122"/>
              </a:rPr>
              <a:t>(</a:t>
            </a:r>
            <a:r>
              <a:rPr lang="en-US" altLang="zh-CN" sz="2400" b="1">
                <a:solidFill>
                  <a:srgbClr val="0000CC"/>
                </a:solidFill>
                <a:latin typeface="宋体" panose="02010600030101010101" pitchFamily="2" charset="-122"/>
              </a:rPr>
              <a:t>S</a:t>
            </a:r>
            <a:r>
              <a:rPr lang="en-US" altLang="zh-CN" sz="2400" b="1" baseline="-2500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solidFill>
                  <a:srgbClr val="0000CC"/>
                </a:solidFill>
                <a:latin typeface="宋体" panose="02010600030101010101" pitchFamily="2" charset="-122"/>
                <a:ea typeface="Arial Unicode MS" pitchFamily="34" charset="-122"/>
              </a:rPr>
              <a:t>中的</a:t>
            </a:r>
            <a:r>
              <a:rPr lang="en-US" altLang="zh-CN" sz="2400" b="1">
                <a:solidFill>
                  <a:srgbClr val="0000CC"/>
                </a:solidFill>
                <a:latin typeface="宋体" panose="02010600030101010101" pitchFamily="2" charset="-122"/>
                <a:ea typeface="Arial Unicode MS" pitchFamily="34" charset="-122"/>
              </a:rPr>
              <a:t>)</a:t>
            </a:r>
            <a:r>
              <a:rPr lang="zh-CN" altLang="en-US" sz="2400" b="1">
                <a:solidFill>
                  <a:srgbClr val="0000CC"/>
                </a:solidFill>
                <a:latin typeface="宋体" panose="02010600030101010101" pitchFamily="2" charset="-122"/>
                <a:ea typeface="Arial Unicode MS" pitchFamily="34" charset="-122"/>
              </a:rPr>
              <a:t>运算后映射 等于先映射后运算</a:t>
            </a:r>
            <a:r>
              <a:rPr lang="en-US" altLang="zh-CN" sz="2400" b="1">
                <a:solidFill>
                  <a:srgbClr val="0000CC"/>
                </a:solidFill>
                <a:latin typeface="宋体" panose="02010600030101010101" pitchFamily="2" charset="-122"/>
                <a:ea typeface="Arial Unicode MS" pitchFamily="34" charset="-122"/>
              </a:rPr>
              <a:t>(S</a:t>
            </a:r>
            <a:r>
              <a:rPr lang="en-US" altLang="zh-CN" sz="2400" b="1" baseline="-25000">
                <a:solidFill>
                  <a:srgbClr val="0000CC"/>
                </a:solidFill>
                <a:latin typeface="宋体" panose="02010600030101010101" pitchFamily="2" charset="-122"/>
                <a:ea typeface="Arial Unicode MS" pitchFamily="34" charset="-122"/>
              </a:rPr>
              <a:t>2</a:t>
            </a:r>
            <a:r>
              <a:rPr lang="zh-CN" altLang="en-US" sz="2400" b="1">
                <a:solidFill>
                  <a:srgbClr val="0000CC"/>
                </a:solidFill>
                <a:latin typeface="宋体" panose="02010600030101010101" pitchFamily="2" charset="-122"/>
                <a:ea typeface="Arial Unicode MS" pitchFamily="34" charset="-122"/>
              </a:rPr>
              <a:t>中的</a:t>
            </a:r>
            <a:r>
              <a:rPr lang="en-US" altLang="zh-CN" sz="2400" b="1">
                <a:solidFill>
                  <a:srgbClr val="0000CC"/>
                </a:solidFill>
                <a:latin typeface="宋体" panose="02010600030101010101" pitchFamily="2" charset="-122"/>
                <a:ea typeface="Arial Unicode MS" pitchFamily="34" charset="-122"/>
              </a:rPr>
              <a:t>)”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同构关系是等价关系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200" b="1">
                <a:latin typeface="Times New Roman" panose="02020603050405020304" pitchFamily="18" charset="0"/>
              </a:rPr>
              <a:t>自反：恒等映射是一一对应的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200" b="1">
                <a:latin typeface="Times New Roman" panose="02020603050405020304" pitchFamily="18" charset="0"/>
              </a:rPr>
              <a:t>对称：一一对应函数的反函数仍是一一对应的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200" b="1">
                <a:latin typeface="Times New Roman" panose="02020603050405020304" pitchFamily="18" charset="0"/>
              </a:rPr>
              <a:t>传递：两个一一对应函数复合仍然是一一对应的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>
            <a:extLst>
              <a:ext uri="{FF2B5EF4-FFF2-40B4-BE49-F238E27FC236}">
                <a16:creationId xmlns:a16="http://schemas.microsoft.com/office/drawing/2014/main" id="{045BA14B-9424-4B59-AF82-C22812988861}"/>
              </a:ext>
            </a:extLst>
          </p:cNvPr>
          <p:cNvSpPr/>
          <p:nvPr/>
        </p:nvSpPr>
        <p:spPr>
          <a:xfrm>
            <a:off x="5463099" y="2618910"/>
            <a:ext cx="1107123" cy="189021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31C7C1-58AE-450B-936B-9CCC98B9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92F29-C506-48E1-A288-E853ACAFA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56" y="1970838"/>
            <a:ext cx="8229600" cy="607718"/>
          </a:xfrm>
          <a:noFill/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同构：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51CF24F-E859-43C7-BC3C-08CAECF2D511}"/>
              </a:ext>
            </a:extLst>
          </p:cNvPr>
          <p:cNvSpPr/>
          <p:nvPr/>
        </p:nvSpPr>
        <p:spPr>
          <a:xfrm>
            <a:off x="2249742" y="2618910"/>
            <a:ext cx="1242138" cy="189021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202BDF1-0E57-4ADB-A3B5-4F25FCF9FBF6}"/>
              </a:ext>
            </a:extLst>
          </p:cNvPr>
          <p:cNvGrpSpPr/>
          <p:nvPr/>
        </p:nvGrpSpPr>
        <p:grpSpPr>
          <a:xfrm>
            <a:off x="3586823" y="3095439"/>
            <a:ext cx="1782198" cy="445769"/>
            <a:chOff x="4727848" y="2834641"/>
            <a:chExt cx="2376264" cy="594359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253B237-3A3A-4176-9FA8-911BB9DD30DF}"/>
                </a:ext>
              </a:extLst>
            </p:cNvPr>
            <p:cNvCxnSpPr/>
            <p:nvPr/>
          </p:nvCxnSpPr>
          <p:spPr>
            <a:xfrm>
              <a:off x="4727848" y="3429000"/>
              <a:ext cx="237626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6217653-AC09-4CA4-BF66-ACB9ABEDB673}"/>
                </a:ext>
              </a:extLst>
            </p:cNvPr>
            <p:cNvSpPr txBox="1"/>
            <p:nvPr/>
          </p:nvSpPr>
          <p:spPr>
            <a:xfrm>
              <a:off x="5141160" y="2834641"/>
              <a:ext cx="156282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同构双射</a:t>
              </a:r>
              <a:r>
                <a:rPr lang="en-US" altLang="zh-CN" dirty="0"/>
                <a:t>f</a:t>
              </a:r>
              <a:endParaRPr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3F2B643-06AD-45CD-85DB-DD13B8141606}"/>
              </a:ext>
            </a:extLst>
          </p:cNvPr>
          <p:cNvGrpSpPr/>
          <p:nvPr/>
        </p:nvGrpSpPr>
        <p:grpSpPr>
          <a:xfrm>
            <a:off x="2581083" y="3158970"/>
            <a:ext cx="640767" cy="824780"/>
            <a:chOff x="3441444" y="3068960"/>
            <a:chExt cx="854356" cy="109970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8290ECD-0206-479B-8952-DF7A0051581C}"/>
                </a:ext>
              </a:extLst>
            </p:cNvPr>
            <p:cNvSpPr/>
            <p:nvPr/>
          </p:nvSpPr>
          <p:spPr>
            <a:xfrm>
              <a:off x="3441444" y="3068960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D77CD72-375B-430A-9073-E4A20ED09A7A}"/>
                </a:ext>
              </a:extLst>
            </p:cNvPr>
            <p:cNvSpPr/>
            <p:nvPr/>
          </p:nvSpPr>
          <p:spPr>
            <a:xfrm>
              <a:off x="4089516" y="3068960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568D8C3-BDF5-499D-8326-023DE8C9B012}"/>
                </a:ext>
              </a:extLst>
            </p:cNvPr>
            <p:cNvSpPr/>
            <p:nvPr/>
          </p:nvSpPr>
          <p:spPr>
            <a:xfrm>
              <a:off x="3724606" y="3943350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4A88E57-233F-4C41-A3A0-168494C14B30}"/>
                </a:ext>
              </a:extLst>
            </p:cNvPr>
            <p:cNvCxnSpPr>
              <a:stCxn id="9" idx="4"/>
              <a:endCxn id="11" idx="1"/>
            </p:cNvCxnSpPr>
            <p:nvPr/>
          </p:nvCxnSpPr>
          <p:spPr>
            <a:xfrm>
              <a:off x="3544586" y="3294276"/>
              <a:ext cx="210230" cy="682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DBB209A-5E38-467F-920D-61AF3EE421A9}"/>
                </a:ext>
              </a:extLst>
            </p:cNvPr>
            <p:cNvCxnSpPr>
              <a:stCxn id="10" idx="4"/>
              <a:endCxn id="11" idx="7"/>
            </p:cNvCxnSpPr>
            <p:nvPr/>
          </p:nvCxnSpPr>
          <p:spPr>
            <a:xfrm flipH="1">
              <a:off x="3900680" y="3294276"/>
              <a:ext cx="291978" cy="682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08FE27BA-7696-4EE0-BBEF-0541E9BBA14C}"/>
              </a:ext>
            </a:extLst>
          </p:cNvPr>
          <p:cNvSpPr/>
          <p:nvPr/>
        </p:nvSpPr>
        <p:spPr>
          <a:xfrm>
            <a:off x="5439834" y="2616296"/>
            <a:ext cx="1188132" cy="19981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649FDB9-FB70-47D5-B151-E06A63C72083}"/>
              </a:ext>
            </a:extLst>
          </p:cNvPr>
          <p:cNvGrpSpPr/>
          <p:nvPr/>
        </p:nvGrpSpPr>
        <p:grpSpPr>
          <a:xfrm>
            <a:off x="5709864" y="3156355"/>
            <a:ext cx="640767" cy="824780"/>
            <a:chOff x="3441444" y="3068960"/>
            <a:chExt cx="854356" cy="109970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E21E250-DF83-49AD-A156-F793E4CBB59B}"/>
                </a:ext>
              </a:extLst>
            </p:cNvPr>
            <p:cNvSpPr/>
            <p:nvPr/>
          </p:nvSpPr>
          <p:spPr>
            <a:xfrm>
              <a:off x="3441444" y="3068960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71A2061-4262-4EB7-B744-9C207971D952}"/>
                </a:ext>
              </a:extLst>
            </p:cNvPr>
            <p:cNvSpPr/>
            <p:nvPr/>
          </p:nvSpPr>
          <p:spPr>
            <a:xfrm>
              <a:off x="4089516" y="3068960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EE2A158-429B-400B-ABEE-3C89C00C6C81}"/>
                </a:ext>
              </a:extLst>
            </p:cNvPr>
            <p:cNvSpPr/>
            <p:nvPr/>
          </p:nvSpPr>
          <p:spPr>
            <a:xfrm>
              <a:off x="3724606" y="3943350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8EB4E09-5192-45CE-8EFD-9185077AFDCA}"/>
                </a:ext>
              </a:extLst>
            </p:cNvPr>
            <p:cNvCxnSpPr>
              <a:stCxn id="19" idx="4"/>
              <a:endCxn id="21" idx="1"/>
            </p:cNvCxnSpPr>
            <p:nvPr/>
          </p:nvCxnSpPr>
          <p:spPr>
            <a:xfrm>
              <a:off x="3544586" y="3294276"/>
              <a:ext cx="210230" cy="682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D301A62-9CFF-4310-87C5-A571C0248D87}"/>
                </a:ext>
              </a:extLst>
            </p:cNvPr>
            <p:cNvCxnSpPr>
              <a:stCxn id="20" idx="4"/>
              <a:endCxn id="21" idx="7"/>
            </p:cNvCxnSpPr>
            <p:nvPr/>
          </p:nvCxnSpPr>
          <p:spPr>
            <a:xfrm flipH="1">
              <a:off x="3900680" y="3294276"/>
              <a:ext cx="291978" cy="682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E979DB0-1225-425F-ABED-13F6595D648D}"/>
              </a:ext>
            </a:extLst>
          </p:cNvPr>
          <p:cNvSpPr txBox="1"/>
          <p:nvPr/>
        </p:nvSpPr>
        <p:spPr>
          <a:xfrm>
            <a:off x="2493785" y="46641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</a:t>
            </a: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4222A4E-4814-4412-BD55-242EB6387804}"/>
              </a:ext>
            </a:extLst>
          </p:cNvPr>
          <p:cNvSpPr txBox="1"/>
          <p:nvPr/>
        </p:nvSpPr>
        <p:spPr>
          <a:xfrm>
            <a:off x="5622566" y="466416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</a:t>
            </a:r>
            <a:r>
              <a:rPr lang="en-US" altLang="zh-CN" dirty="0"/>
              <a:t>T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CC06F49-F5A1-490D-971F-EA03FBC0B734}"/>
              </a:ext>
            </a:extLst>
          </p:cNvPr>
          <p:cNvGrpSpPr/>
          <p:nvPr/>
        </p:nvGrpSpPr>
        <p:grpSpPr>
          <a:xfrm>
            <a:off x="2641750" y="2663004"/>
            <a:ext cx="3592670" cy="1849635"/>
            <a:chOff x="3522334" y="2407672"/>
            <a:chExt cx="4790226" cy="2466180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25C9F4B5-0E42-44E9-9B00-0D4D7E7331F0}"/>
                </a:ext>
              </a:extLst>
            </p:cNvPr>
            <p:cNvSpPr/>
            <p:nvPr/>
          </p:nvSpPr>
          <p:spPr>
            <a:xfrm>
              <a:off x="3522334" y="2407672"/>
              <a:ext cx="4117505" cy="654756"/>
            </a:xfrm>
            <a:custGeom>
              <a:avLst/>
              <a:gdLst>
                <a:gd name="connsiteX0" fmla="*/ 0 w 4117505"/>
                <a:gd name="connsiteY0" fmla="*/ 622292 h 654756"/>
                <a:gd name="connsiteX1" fmla="*/ 2272473 w 4117505"/>
                <a:gd name="connsiteY1" fmla="*/ 68 h 654756"/>
                <a:gd name="connsiteX2" fmla="*/ 4117505 w 4117505"/>
                <a:gd name="connsiteY2" fmla="*/ 654756 h 65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17505" h="654756">
                  <a:moveTo>
                    <a:pt x="0" y="622292"/>
                  </a:moveTo>
                  <a:cubicBezTo>
                    <a:pt x="793111" y="308474"/>
                    <a:pt x="1586222" y="-5343"/>
                    <a:pt x="2272473" y="68"/>
                  </a:cubicBezTo>
                  <a:cubicBezTo>
                    <a:pt x="2958724" y="5479"/>
                    <a:pt x="3538114" y="330117"/>
                    <a:pt x="4117505" y="654756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2FDB1858-5989-46B3-82CA-F1826634D8CC}"/>
                </a:ext>
              </a:extLst>
            </p:cNvPr>
            <p:cNvSpPr/>
            <p:nvPr/>
          </p:nvSpPr>
          <p:spPr>
            <a:xfrm>
              <a:off x="4195055" y="2407672"/>
              <a:ext cx="4117505" cy="654756"/>
            </a:xfrm>
            <a:custGeom>
              <a:avLst/>
              <a:gdLst>
                <a:gd name="connsiteX0" fmla="*/ 0 w 4117505"/>
                <a:gd name="connsiteY0" fmla="*/ 622292 h 654756"/>
                <a:gd name="connsiteX1" fmla="*/ 2272473 w 4117505"/>
                <a:gd name="connsiteY1" fmla="*/ 68 h 654756"/>
                <a:gd name="connsiteX2" fmla="*/ 4117505 w 4117505"/>
                <a:gd name="connsiteY2" fmla="*/ 654756 h 65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17505" h="654756">
                  <a:moveTo>
                    <a:pt x="0" y="622292"/>
                  </a:moveTo>
                  <a:cubicBezTo>
                    <a:pt x="793111" y="308474"/>
                    <a:pt x="1586222" y="-5343"/>
                    <a:pt x="2272473" y="68"/>
                  </a:cubicBezTo>
                  <a:cubicBezTo>
                    <a:pt x="2958724" y="5479"/>
                    <a:pt x="3538114" y="330117"/>
                    <a:pt x="4117505" y="654756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E6FFA969-5406-4BE7-89FC-EAD215C740C2}"/>
                </a:ext>
              </a:extLst>
            </p:cNvPr>
            <p:cNvSpPr/>
            <p:nvPr/>
          </p:nvSpPr>
          <p:spPr>
            <a:xfrm flipV="1">
              <a:off x="3857227" y="4162353"/>
              <a:ext cx="4117505" cy="711499"/>
            </a:xfrm>
            <a:custGeom>
              <a:avLst/>
              <a:gdLst>
                <a:gd name="connsiteX0" fmla="*/ 0 w 4117505"/>
                <a:gd name="connsiteY0" fmla="*/ 622292 h 654756"/>
                <a:gd name="connsiteX1" fmla="*/ 2272473 w 4117505"/>
                <a:gd name="connsiteY1" fmla="*/ 68 h 654756"/>
                <a:gd name="connsiteX2" fmla="*/ 4117505 w 4117505"/>
                <a:gd name="connsiteY2" fmla="*/ 654756 h 65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17505" h="654756">
                  <a:moveTo>
                    <a:pt x="0" y="622292"/>
                  </a:moveTo>
                  <a:cubicBezTo>
                    <a:pt x="793111" y="308474"/>
                    <a:pt x="1586222" y="-5343"/>
                    <a:pt x="2272473" y="68"/>
                  </a:cubicBezTo>
                  <a:cubicBezTo>
                    <a:pt x="2958724" y="5479"/>
                    <a:pt x="3538114" y="330117"/>
                    <a:pt x="4117505" y="654756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548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8CA74-79EF-431E-8B2C-51EEE2DEC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如何证明同构？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DB2C1-EED2-485D-B3A9-6BED89E23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700" dirty="0"/>
              <a:t>基本方法</a:t>
            </a:r>
            <a:r>
              <a:rPr lang="en-US" altLang="zh-CN" sz="2700" dirty="0"/>
              <a:t>: (S,&amp;) </a:t>
            </a:r>
            <a:r>
              <a:rPr lang="zh-CN" altLang="en-US" sz="2700" dirty="0"/>
              <a:t>，</a:t>
            </a:r>
            <a:r>
              <a:rPr lang="en-US" altLang="zh-CN" sz="2700" dirty="0"/>
              <a:t> (T,#)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定义函数</a:t>
            </a:r>
            <a:r>
              <a:rPr lang="en-US" altLang="zh-CN" sz="2400" dirty="0"/>
              <a:t> f: S-&gt;T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证明其单射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证明其满射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证明</a:t>
            </a:r>
            <a:r>
              <a:rPr lang="en-US" altLang="zh-CN" sz="2400" dirty="0"/>
              <a:t> f(</a:t>
            </a:r>
            <a:r>
              <a:rPr lang="en-US" altLang="zh-CN" sz="2400" dirty="0" err="1"/>
              <a:t>a&amp;b</a:t>
            </a:r>
            <a:r>
              <a:rPr lang="en-US" altLang="zh-CN" sz="2400" dirty="0"/>
              <a:t>) = f(a)#f(b)</a:t>
            </a:r>
          </a:p>
          <a:p>
            <a:endParaRPr lang="zh-CN" altLang="en-US" sz="3300" dirty="0"/>
          </a:p>
        </p:txBody>
      </p:sp>
    </p:spTree>
    <p:extLst>
      <p:ext uri="{BB962C8B-B14F-4D97-AF65-F5344CB8AC3E}">
        <p14:creationId xmlns:p14="http://schemas.microsoft.com/office/powerpoint/2010/main" val="4036653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4B770AD-BDA4-4F65-AC19-5DFD5DA4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prove the isomorphism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76AFACC-0A6E-4FDC-BA10-29F43BB3A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7" y="2024844"/>
            <a:ext cx="8244916" cy="40684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“</a:t>
            </a:r>
            <a:r>
              <a:rPr lang="en-US" altLang="zh-CN" sz="2400" dirty="0"/>
              <a:t>logical OR” </a:t>
            </a:r>
            <a:r>
              <a:rPr lang="zh-CN" altLang="en-US" sz="2400" dirty="0"/>
              <a:t>({</a:t>
            </a:r>
            <a:r>
              <a:rPr lang="en-US" altLang="zh-CN" sz="2400" dirty="0"/>
              <a:t>F,T},</a:t>
            </a:r>
            <a:r>
              <a:rPr lang="en-US" altLang="zh-CN" sz="2400" dirty="0">
                <a:sym typeface="Symbol" panose="05050102010706020507" pitchFamily="18" charset="2"/>
              </a:rPr>
              <a:t>) and Boolean sum </a:t>
            </a:r>
            <a:r>
              <a:rPr lang="zh-CN" altLang="en-US" sz="2400" dirty="0">
                <a:sym typeface="Symbol" panose="05050102010706020507" pitchFamily="18" charset="2"/>
              </a:rPr>
              <a:t>({0,1},+)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2800" dirty="0"/>
              <a:t>isomorphism </a:t>
            </a:r>
            <a:r>
              <a:rPr lang="en-US" altLang="zh-CN" sz="2800" i="1" dirty="0"/>
              <a:t>f </a:t>
            </a:r>
            <a:r>
              <a:rPr lang="en-US" altLang="zh-CN" sz="2800" dirty="0"/>
              <a:t>: {F,T}</a:t>
            </a:r>
            <a:r>
              <a:rPr lang="en-US" altLang="zh-CN" sz="2800" dirty="0">
                <a:sym typeface="Symbol" panose="05050102010706020507" pitchFamily="18" charset="2"/>
              </a:rPr>
              <a:t>{0,1}: </a:t>
            </a:r>
            <a:r>
              <a:rPr lang="en-US" altLang="zh-CN" sz="2800" i="1" dirty="0"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sym typeface="Symbol" panose="05050102010706020507" pitchFamily="18" charset="2"/>
              </a:rPr>
              <a:t>(F)=0, </a:t>
            </a:r>
            <a:r>
              <a:rPr lang="en-US" altLang="zh-CN" sz="2800" i="1" dirty="0"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sym typeface="Symbol" panose="05050102010706020507" pitchFamily="18" charset="2"/>
              </a:rPr>
              <a:t>(T)=1</a:t>
            </a:r>
          </a:p>
          <a:p>
            <a:pPr lvl="1">
              <a:lnSpc>
                <a:spcPct val="90000"/>
              </a:lnSpc>
            </a:pPr>
            <a:endParaRPr lang="en-US" altLang="zh-CN" sz="2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G1</a:t>
            </a:r>
            <a:r>
              <a:rPr lang="en-US" altLang="zh-CN" sz="2400" dirty="0">
                <a:ea typeface="Arial Unicode MS" pitchFamily="34" charset="-122"/>
              </a:rPr>
              <a:t>≅</a:t>
            </a:r>
            <a:r>
              <a:rPr lang="en-US" altLang="zh-CN" sz="2400" dirty="0"/>
              <a:t>G2 under f, then G2</a:t>
            </a:r>
            <a:r>
              <a:rPr lang="en-US" altLang="zh-CN" sz="2400" dirty="0">
                <a:ea typeface="Arial Unicode MS" pitchFamily="34" charset="-122"/>
              </a:rPr>
              <a:t>≅</a:t>
            </a:r>
            <a:r>
              <a:rPr lang="en-US" altLang="zh-CN" sz="2400" dirty="0"/>
              <a:t>G1 under f</a:t>
            </a:r>
            <a:r>
              <a:rPr lang="en-US" altLang="zh-CN" sz="2400" baseline="30000" dirty="0"/>
              <a:t>-1	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f</a:t>
            </a:r>
            <a:r>
              <a:rPr lang="en-US" altLang="zh-CN" sz="2000" baseline="30000" dirty="0"/>
              <a:t>-1</a:t>
            </a:r>
            <a:r>
              <a:rPr lang="en-US" altLang="zh-CN" sz="2000" dirty="0"/>
              <a:t> is one to one correspondence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Set f(x) = a, f(y) = b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f</a:t>
            </a:r>
            <a:r>
              <a:rPr lang="en-US" altLang="zh-CN" sz="2000" baseline="30000" dirty="0"/>
              <a:t>-1</a:t>
            </a:r>
            <a:r>
              <a:rPr lang="en-US" altLang="zh-CN" sz="2000" dirty="0"/>
              <a:t>(a*b) = f</a:t>
            </a:r>
            <a:r>
              <a:rPr lang="en-US" altLang="zh-CN" sz="2000" baseline="30000" dirty="0"/>
              <a:t>-1</a:t>
            </a:r>
            <a:r>
              <a:rPr lang="en-US" altLang="zh-CN" sz="2000" dirty="0"/>
              <a:t>(f(x)*f(y)) = f</a:t>
            </a:r>
            <a:r>
              <a:rPr lang="en-US" altLang="zh-CN" sz="2000" baseline="30000" dirty="0"/>
              <a:t>-1</a:t>
            </a:r>
            <a:r>
              <a:rPr lang="en-US" altLang="zh-CN" sz="2000" dirty="0"/>
              <a:t>(f(x  </a:t>
            </a:r>
            <a:r>
              <a:rPr lang="en-US" altLang="zh-CN" sz="2000" dirty="0">
                <a:ea typeface="Arial Unicode MS" pitchFamily="34" charset="-122"/>
              </a:rPr>
              <a:t>⃘y)) = x  ⃘y = f</a:t>
            </a:r>
            <a:r>
              <a:rPr lang="en-US" altLang="zh-CN" sz="2000" baseline="30000" dirty="0">
                <a:ea typeface="Arial Unicode MS" pitchFamily="34" charset="-122"/>
              </a:rPr>
              <a:t>-1</a:t>
            </a:r>
            <a:r>
              <a:rPr lang="en-US" altLang="zh-CN" sz="2000" dirty="0">
                <a:ea typeface="Arial Unicode MS" pitchFamily="34" charset="-122"/>
              </a:rPr>
              <a:t>(a)   ⃘f</a:t>
            </a:r>
            <a:r>
              <a:rPr lang="en-US" altLang="zh-CN" sz="2000" baseline="30000" dirty="0">
                <a:ea typeface="Arial Unicode MS" pitchFamily="34" charset="-122"/>
              </a:rPr>
              <a:t>-1</a:t>
            </a:r>
            <a:r>
              <a:rPr lang="en-US" altLang="zh-CN" sz="2000" dirty="0">
                <a:ea typeface="Arial Unicode MS" pitchFamily="34" charset="-122"/>
              </a:rPr>
              <a:t>(b)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Arial Unicode MS" pitchFamily="34" charset="-122"/>
              </a:rPr>
              <a:t>So, we get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uiExpand="1" build="p" bldLvl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2061D25-56C4-4CC4-8149-44181694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prove the isomorphism</a:t>
            </a:r>
            <a:endParaRPr lang="zh-CN" altLang="en-US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E652DABE-38E7-4799-9685-094EAEF6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988840"/>
            <a:ext cx="8712968" cy="417646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>
                <a:sym typeface="Symbol" panose="05050102010706020507" pitchFamily="18" charset="2"/>
              </a:rPr>
              <a:t>Positive real number multiplication system (R</a:t>
            </a:r>
            <a:r>
              <a:rPr lang="en-US" altLang="zh-CN" sz="2800" baseline="30000" dirty="0">
                <a:sym typeface="Symbol" panose="05050102010706020507" pitchFamily="18" charset="2"/>
              </a:rPr>
              <a:t>+</a:t>
            </a:r>
            <a:r>
              <a:rPr lang="en-US" altLang="zh-CN" sz="2800" dirty="0">
                <a:sym typeface="Symbol" panose="05050102010706020507" pitchFamily="18" charset="2"/>
              </a:rPr>
              <a:t>,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dirty="0">
                <a:sym typeface="Symbol" panose="05050102010706020507" pitchFamily="18" charset="2"/>
              </a:rPr>
              <a:t>) and real number addition system </a:t>
            </a:r>
            <a:r>
              <a:rPr lang="zh-CN" altLang="en-US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R,+) is isomorphic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sym typeface="Symbol" panose="05050102010706020507" pitchFamily="18" charset="2"/>
              </a:rPr>
              <a:t>1),  </a:t>
            </a:r>
            <a:r>
              <a:rPr lang="en-US" altLang="zh-CN" sz="2400" i="1" dirty="0"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sym typeface="Symbol" panose="05050102010706020507" pitchFamily="18" charset="2"/>
              </a:rPr>
              <a:t>: R</a:t>
            </a:r>
            <a:r>
              <a:rPr lang="en-US" altLang="zh-CN" sz="2400" baseline="30000" dirty="0">
                <a:sym typeface="Symbol" panose="05050102010706020507" pitchFamily="18" charset="2"/>
              </a:rPr>
              <a:t>+</a:t>
            </a:r>
            <a:r>
              <a:rPr lang="en-US" altLang="zh-CN" sz="2400" dirty="0">
                <a:sym typeface="Symbol" panose="05050102010706020507" pitchFamily="18" charset="2"/>
              </a:rPr>
              <a:t>R: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sym typeface="Symbol" panose="05050102010706020507" pitchFamily="18" charset="2"/>
              </a:rPr>
              <a:t>f</a:t>
            </a:r>
            <a:r>
              <a:rPr lang="en-US" altLang="zh-CN" sz="2000" dirty="0">
                <a:sym typeface="Symbol" panose="05050102010706020507" pitchFamily="18" charset="2"/>
              </a:rPr>
              <a:t>(x)=ln x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sym typeface="Symbol" panose="05050102010706020507" pitchFamily="18" charset="2"/>
              </a:rPr>
              <a:t>2), if f(a) = f(b) then ln a = ln b, a = b. so, f is one to one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sym typeface="Symbol" panose="05050102010706020507" pitchFamily="18" charset="2"/>
              </a:rPr>
              <a:t>3),for any x in R, there exists e</a:t>
            </a:r>
            <a:r>
              <a:rPr lang="en-US" altLang="zh-CN" sz="2400" baseline="30000" dirty="0"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 in R+, f(e</a:t>
            </a:r>
            <a:r>
              <a:rPr lang="en-US" altLang="zh-CN" sz="2400" baseline="30000" dirty="0"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)=x. so f is onto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sym typeface="Symbol" panose="05050102010706020507" pitchFamily="18" charset="2"/>
              </a:rPr>
              <a:t>4), need to prove: f(</a:t>
            </a:r>
            <a:r>
              <a:rPr lang="en-US" altLang="zh-CN" sz="2400" dirty="0" err="1">
                <a:sym typeface="Symbol" panose="05050102010706020507" pitchFamily="18" charset="2"/>
              </a:rPr>
              <a:t>x•y</a:t>
            </a:r>
            <a:r>
              <a:rPr lang="en-US" altLang="zh-CN" sz="2400" dirty="0">
                <a:sym typeface="Symbol" panose="05050102010706020507" pitchFamily="18" charset="2"/>
              </a:rPr>
              <a:t>) = f(x)+f(y). 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f(</a:t>
            </a:r>
            <a:r>
              <a:rPr lang="en-US" altLang="zh-CN" sz="2000" dirty="0" err="1">
                <a:sym typeface="Symbol" panose="05050102010706020507" pitchFamily="18" charset="2"/>
              </a:rPr>
              <a:t>x•y</a:t>
            </a:r>
            <a:r>
              <a:rPr lang="en-US" altLang="zh-CN" sz="2000" dirty="0">
                <a:sym typeface="Symbol" panose="05050102010706020507" pitchFamily="18" charset="2"/>
              </a:rPr>
              <a:t>) = ln(</a:t>
            </a:r>
            <a:r>
              <a:rPr lang="en-US" altLang="zh-CN" sz="2000" dirty="0" err="1">
                <a:sym typeface="Symbol" panose="05050102010706020507" pitchFamily="18" charset="2"/>
              </a:rPr>
              <a:t>x•y</a:t>
            </a:r>
            <a:r>
              <a:rPr lang="en-US" altLang="zh-CN" sz="2000" dirty="0">
                <a:sym typeface="Symbol" panose="05050102010706020507" pitchFamily="18" charset="2"/>
              </a:rPr>
              <a:t>) = </a:t>
            </a:r>
            <a:r>
              <a:rPr lang="en-US" altLang="zh-CN" sz="2000" dirty="0" err="1">
                <a:sym typeface="Symbol" panose="05050102010706020507" pitchFamily="18" charset="2"/>
              </a:rPr>
              <a:t>lnx</a:t>
            </a:r>
            <a:r>
              <a:rPr lang="en-US" altLang="zh-CN" sz="2000" dirty="0">
                <a:sym typeface="Symbol" panose="05050102010706020507" pitchFamily="18" charset="2"/>
              </a:rPr>
              <a:t> +</a:t>
            </a:r>
            <a:r>
              <a:rPr lang="en-US" altLang="zh-CN" sz="2000" dirty="0" err="1">
                <a:sym typeface="Symbol" panose="05050102010706020507" pitchFamily="18" charset="2"/>
              </a:rPr>
              <a:t>lny</a:t>
            </a:r>
            <a:r>
              <a:rPr lang="en-US" altLang="zh-CN" sz="2000" dirty="0">
                <a:sym typeface="Symbol" panose="05050102010706020507" pitchFamily="18" charset="2"/>
              </a:rPr>
              <a:t> = f(x)+f(y). 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sym typeface="Symbol" panose="05050102010706020507" pitchFamily="18" charset="2"/>
              </a:rPr>
              <a:t>So , we get it.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000" dirty="0">
                <a:sym typeface="Symbol" panose="05050102010706020507" pitchFamily="18" charset="2"/>
              </a:rPr>
              <a:t>Note:  </a:t>
            </a:r>
            <a:r>
              <a:rPr lang="en-US" altLang="zh-CN" sz="2000" i="1" dirty="0">
                <a:sym typeface="Symbol" panose="05050102010706020507" pitchFamily="18" charset="2"/>
              </a:rPr>
              <a:t>f</a:t>
            </a:r>
            <a:r>
              <a:rPr lang="en-US" altLang="zh-CN" sz="2000" dirty="0">
                <a:sym typeface="Symbol" panose="05050102010706020507" pitchFamily="18" charset="2"/>
              </a:rPr>
              <a:t>(x)=lg x is another isomorphism</a:t>
            </a:r>
            <a:endParaRPr lang="zh-CN" altLang="en-US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uiExpand="1" build="p" bldLvl="5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4F8E6AF-8664-4589-97B7-32F2941C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Sometimes: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B57211A-D466-438C-85B7-ED682E1B2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772816"/>
            <a:ext cx="7668852" cy="3586163"/>
          </a:xfrm>
        </p:spPr>
        <p:txBody>
          <a:bodyPr/>
          <a:lstStyle/>
          <a:p>
            <a:r>
              <a:rPr lang="en-US" altLang="zh-CN" dirty="0"/>
              <a:t>(S,*) and (T,*’)  are monoids with identity e and e’. If f:S-&gt;T is an isomorphism, then f(e) = e’</a:t>
            </a:r>
          </a:p>
          <a:p>
            <a:pPr lvl="1"/>
            <a:r>
              <a:rPr lang="en-US" altLang="zh-CN" dirty="0"/>
              <a:t>Show that f(e) is identity of T       //key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</a:p>
          <a:p>
            <a:pPr lvl="1"/>
            <a:r>
              <a:rPr lang="en-US" altLang="zh-CN" dirty="0"/>
              <a:t>Set b be any element of T:</a:t>
            </a:r>
          </a:p>
          <a:p>
            <a:pPr lvl="2"/>
            <a:r>
              <a:rPr lang="en-US" altLang="zh-CN" dirty="0"/>
              <a:t>b=f(a) = f(a*e) = f(a)*’f(e) = b*’f(e)</a:t>
            </a:r>
          </a:p>
          <a:p>
            <a:pPr lvl="3"/>
            <a:r>
              <a:rPr lang="en-US" altLang="zh-CN" dirty="0"/>
              <a:t>f(e) is right identity of b</a:t>
            </a:r>
          </a:p>
          <a:p>
            <a:pPr lvl="2"/>
            <a:r>
              <a:rPr lang="en-US" altLang="zh-CN" dirty="0"/>
              <a:t>b=f(a) = f(e*a) = f(e)*’f(a) = f(e) *’ b</a:t>
            </a:r>
          </a:p>
          <a:p>
            <a:pPr lvl="3"/>
            <a:r>
              <a:rPr lang="en-US" altLang="zh-CN" dirty="0"/>
              <a:t>f(e) is left identity of b</a:t>
            </a:r>
          </a:p>
          <a:p>
            <a:pPr lvl="2"/>
            <a:r>
              <a:rPr lang="en-US" altLang="zh-CN" dirty="0"/>
              <a:t>f(e) = e’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94AFCF8-5342-4962-AEC1-075BAE675B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运算的定义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124F281-0624-4D8B-9BE6-39B1333E4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878387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ƒ: A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称为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上的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元运算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lvl="1" eaLnBrk="1" hangingPunct="1"/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本课程主要讨论</a:t>
            </a:r>
            <a:r>
              <a:rPr lang="zh-CN" altLang="en-US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一元运算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二元运算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 eaLnBrk="1" hangingPunct="1"/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举例，利用普通四则运算定义实数集上的二元运算“*”：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x*y = x+y-xy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则：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2*3 = -1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0.5*0.7 = 0.85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有限集合上运算的表示</a:t>
            </a:r>
          </a:p>
          <a:p>
            <a:pPr lvl="1" eaLnBrk="1" hangingPunct="1"/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运算表</a:t>
            </a:r>
          </a:p>
          <a:p>
            <a:pPr lvl="1"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8DFE077-82E1-4C77-A261-BB6A21A3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Negate isomorphism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F084778F-5A13-4E9E-A5CE-37DB12A88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To prove groups </a:t>
            </a:r>
            <a:r>
              <a:rPr lang="zh-CN" altLang="en-US" sz="2400" dirty="0"/>
              <a:t>(</a:t>
            </a:r>
            <a:r>
              <a:rPr lang="en-US" altLang="zh-CN" sz="2400" dirty="0"/>
              <a:t>G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 </a:t>
            </a:r>
            <a:r>
              <a:rPr lang="en-US" altLang="zh-CN" sz="2400" dirty="0">
                <a:ea typeface="Arial Unicode MS" pitchFamily="34" charset="-122"/>
              </a:rPr>
              <a:t>⃘) and </a:t>
            </a:r>
            <a:r>
              <a:rPr lang="zh-CN" altLang="en-US" sz="2400" dirty="0"/>
              <a:t>(</a:t>
            </a:r>
            <a:r>
              <a:rPr lang="en-US" altLang="zh-CN" sz="2400" dirty="0"/>
              <a:t>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,*) are </a:t>
            </a:r>
            <a:r>
              <a:rPr lang="en-US" altLang="zh-CN" sz="2400" b="1" dirty="0">
                <a:solidFill>
                  <a:srgbClr val="FF0000"/>
                </a:solidFill>
              </a:rPr>
              <a:t>not</a:t>
            </a:r>
            <a:r>
              <a:rPr lang="en-US" altLang="zh-CN" sz="2400" dirty="0"/>
              <a:t> isomorphic to each other, you must prove that </a:t>
            </a:r>
            <a:r>
              <a:rPr lang="en-US" altLang="zh-CN" sz="2400" b="1" dirty="0">
                <a:solidFill>
                  <a:srgbClr val="FF0000"/>
                </a:solidFill>
              </a:rPr>
              <a:t>any</a:t>
            </a:r>
            <a:r>
              <a:rPr lang="en-US" altLang="zh-CN" sz="2400" dirty="0"/>
              <a:t> functions from</a:t>
            </a:r>
            <a:r>
              <a:rPr lang="zh-CN" altLang="en-US" sz="2400" dirty="0"/>
              <a:t> (</a:t>
            </a:r>
            <a:r>
              <a:rPr lang="en-US" altLang="zh-CN" sz="2400" dirty="0"/>
              <a:t>G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 </a:t>
            </a:r>
            <a:r>
              <a:rPr lang="en-US" altLang="zh-CN" sz="2400" dirty="0">
                <a:ea typeface="Arial Unicode MS" pitchFamily="34" charset="-122"/>
              </a:rPr>
              <a:t>⃘) to </a:t>
            </a:r>
            <a:r>
              <a:rPr lang="zh-CN" altLang="en-US" sz="2400" dirty="0"/>
              <a:t>(</a:t>
            </a:r>
            <a:r>
              <a:rPr lang="en-US" altLang="zh-CN" sz="2400" dirty="0"/>
              <a:t>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,*) cannot be an isomorphism between them. 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nonzero rational number multiplication group </a:t>
            </a:r>
            <a:r>
              <a:rPr lang="zh-CN" altLang="en-US" sz="2400" dirty="0"/>
              <a:t>(</a:t>
            </a:r>
            <a:r>
              <a:rPr lang="en-US" altLang="zh-CN" sz="2400" dirty="0"/>
              <a:t>Q-{0},</a:t>
            </a:r>
            <a:r>
              <a:rPr lang="en-US" altLang="zh-CN" sz="2400" dirty="0">
                <a:cs typeface="Times New Roman" panose="02020603050405020304" pitchFamily="18" charset="0"/>
              </a:rPr>
              <a:t>•) and rational number addition group </a:t>
            </a:r>
            <a:r>
              <a:rPr lang="zh-CN" altLang="en-US" sz="2400" dirty="0"/>
              <a:t>(</a:t>
            </a:r>
            <a:r>
              <a:rPr lang="en-US" altLang="zh-CN" sz="2400" dirty="0"/>
              <a:t>Q,+) are not isomorphic to each other</a:t>
            </a:r>
            <a:endParaRPr lang="zh-CN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If there exists an isomorphism </a:t>
            </a:r>
            <a:r>
              <a:rPr lang="en-US" altLang="zh-CN" sz="2400" i="1" dirty="0"/>
              <a:t>f </a:t>
            </a:r>
            <a:r>
              <a:rPr lang="en-US" altLang="zh-CN" sz="2400" dirty="0"/>
              <a:t>: Q-{0}</a:t>
            </a:r>
            <a:r>
              <a:rPr lang="en-US" altLang="zh-CN" sz="2400" dirty="0">
                <a:sym typeface="Symbol" panose="05050102010706020507" pitchFamily="18" charset="2"/>
              </a:rPr>
              <a:t>Q, 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ym typeface="Symbol" panose="05050102010706020507" pitchFamily="18" charset="2"/>
              </a:rPr>
              <a:t>then </a:t>
            </a:r>
            <a:r>
              <a:rPr lang="en-US" altLang="zh-CN" sz="2400" i="1" dirty="0"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sym typeface="Symbol" panose="05050102010706020507" pitchFamily="18" charset="2"/>
              </a:rPr>
              <a:t>(1)=0 (otherwise</a:t>
            </a:r>
            <a:r>
              <a:rPr lang="zh-CN" altLang="en-US" sz="2400" dirty="0">
                <a:sym typeface="Symbol" panose="05050102010706020507" pitchFamily="18" charset="2"/>
              </a:rPr>
              <a:t>,  </a:t>
            </a:r>
            <a:r>
              <a:rPr lang="en-US" altLang="zh-CN" sz="2400" i="1" dirty="0"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sym typeface="Symbol" panose="05050102010706020507" pitchFamily="18" charset="2"/>
              </a:rPr>
              <a:t>(1</a:t>
            </a:r>
            <a:r>
              <a:rPr lang="en-US" altLang="zh-CN" sz="2400" dirty="0"/>
              <a:t>•x</a:t>
            </a:r>
            <a:r>
              <a:rPr lang="en-US" altLang="zh-CN" sz="2400" dirty="0">
                <a:sym typeface="Symbol" panose="05050102010706020507" pitchFamily="18" charset="2"/>
              </a:rPr>
              <a:t>)</a:t>
            </a:r>
            <a:r>
              <a:rPr lang="en-US" altLang="zh-CN" sz="2400" i="1" dirty="0"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sym typeface="Symbol" panose="05050102010706020507" pitchFamily="18" charset="2"/>
              </a:rPr>
              <a:t>(1)+ </a:t>
            </a:r>
            <a:r>
              <a:rPr lang="en-US" altLang="zh-CN" sz="2400" i="1" dirty="0"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sym typeface="Symbol" panose="05050102010706020507" pitchFamily="18" charset="2"/>
              </a:rPr>
              <a:t>(x))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However, </a:t>
            </a:r>
            <a:r>
              <a:rPr lang="en-US" altLang="zh-CN" sz="2400" i="1" dirty="0">
                <a:solidFill>
                  <a:srgbClr val="009900"/>
                </a:solidFill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solidFill>
                  <a:srgbClr val="009900"/>
                </a:solidFill>
                <a:sym typeface="Symbol" panose="05050102010706020507" pitchFamily="18" charset="2"/>
              </a:rPr>
              <a:t>(-1)+</a:t>
            </a:r>
            <a:r>
              <a:rPr lang="en-US" altLang="zh-CN" sz="2400" i="1" dirty="0">
                <a:solidFill>
                  <a:srgbClr val="009900"/>
                </a:solidFill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solidFill>
                  <a:srgbClr val="009900"/>
                </a:solidFill>
                <a:sym typeface="Symbol" panose="05050102010706020507" pitchFamily="18" charset="2"/>
              </a:rPr>
              <a:t>(-1)</a:t>
            </a:r>
            <a:r>
              <a:rPr lang="en-US" altLang="zh-CN" sz="2400" dirty="0"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sym typeface="Symbol" panose="05050102010706020507" pitchFamily="18" charset="2"/>
              </a:rPr>
              <a:t>((-1)</a:t>
            </a:r>
            <a:r>
              <a:rPr lang="en-US" altLang="zh-CN" sz="2400" dirty="0"/>
              <a:t>•(-1)</a:t>
            </a:r>
            <a:r>
              <a:rPr lang="en-US" altLang="zh-CN" sz="2400" dirty="0">
                <a:sym typeface="Symbol" panose="05050102010706020507" pitchFamily="18" charset="2"/>
              </a:rPr>
              <a:t>)=</a:t>
            </a:r>
            <a:r>
              <a:rPr lang="en-US" altLang="zh-CN" sz="2400" i="1" dirty="0"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sym typeface="Symbol" panose="05050102010706020507" pitchFamily="18" charset="2"/>
              </a:rPr>
              <a:t>(1)=</a:t>
            </a:r>
            <a:r>
              <a:rPr lang="en-US" altLang="zh-CN" sz="2400" dirty="0">
                <a:solidFill>
                  <a:srgbClr val="009900"/>
                </a:solidFill>
                <a:sym typeface="Symbol" panose="05050102010706020507" pitchFamily="18" charset="2"/>
              </a:rPr>
              <a:t>0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9900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ym typeface="Symbol" panose="05050102010706020507" pitchFamily="18" charset="2"/>
              </a:rPr>
              <a:t>So, 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sym typeface="Symbol" panose="05050102010706020507" pitchFamily="18" charset="2"/>
              </a:rPr>
              <a:t>(-1)=</a:t>
            </a:r>
            <a:r>
              <a:rPr lang="en-US" altLang="zh-CN" sz="2400" i="1" dirty="0"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sym typeface="Symbol" panose="05050102010706020507" pitchFamily="18" charset="2"/>
              </a:rPr>
              <a:t>(1)，</a:t>
            </a:r>
            <a:r>
              <a:rPr lang="en-US" altLang="zh-CN" sz="2400" i="1" dirty="0"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ym typeface="Symbol" panose="05050102010706020507" pitchFamily="18" charset="2"/>
              </a:rPr>
              <a:t> is not one-to-one, contradiction. </a:t>
            </a:r>
            <a:endParaRPr lang="zh-CN" altLang="en-US"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uiExpand="1" build="p" bldLvl="4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893133F-AE5D-4464-AA4C-51EC515DC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同态与同态映射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605421C-6112-45C5-BA45-ECE3C0F4CF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同构的要求很高：只有两个系统的集合等势，才可能同构。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b="1">
                <a:latin typeface="Times New Roman" panose="02020603050405020304" pitchFamily="18" charset="0"/>
              </a:rPr>
              <a:t>代数系统</a:t>
            </a:r>
            <a:r>
              <a:rPr lang="en-US" altLang="zh-CN" sz="2600" b="1">
                <a:latin typeface="Times New Roman" panose="02020603050405020304" pitchFamily="18" charset="0"/>
              </a:rPr>
              <a:t>(S</a:t>
            </a:r>
            <a:r>
              <a:rPr lang="en-US" altLang="zh-CN" sz="26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600" b="1">
                <a:latin typeface="Times New Roman" panose="02020603050405020304" pitchFamily="18" charset="0"/>
              </a:rPr>
              <a:t>,   </a:t>
            </a:r>
            <a:r>
              <a:rPr lang="en-US" altLang="zh-CN" sz="2600" b="1">
                <a:latin typeface="Times New Roman" panose="02020603050405020304" pitchFamily="18" charset="0"/>
                <a:ea typeface="Arial Unicode MS" pitchFamily="34" charset="-122"/>
              </a:rPr>
              <a:t>⃘)</a:t>
            </a:r>
            <a:r>
              <a:rPr lang="zh-CN" altLang="en-US" sz="2600" b="1">
                <a:latin typeface="Times New Roman" panose="02020603050405020304" pitchFamily="18" charset="0"/>
              </a:rPr>
              <a:t>与</a:t>
            </a:r>
            <a:r>
              <a:rPr lang="en-US" altLang="zh-CN" sz="2600" b="1">
                <a:latin typeface="Times New Roman" panose="02020603050405020304" pitchFamily="18" charset="0"/>
              </a:rPr>
              <a:t>(S</a:t>
            </a:r>
            <a:r>
              <a:rPr lang="en-US" altLang="zh-CN" sz="26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600" b="1">
                <a:latin typeface="Times New Roman" panose="02020603050405020304" pitchFamily="18" charset="0"/>
              </a:rPr>
              <a:t>,*)</a:t>
            </a:r>
            <a:r>
              <a:rPr lang="zh-CN" altLang="en-US" sz="2600" b="1" i="1">
                <a:solidFill>
                  <a:srgbClr val="FF0000"/>
                </a:solidFill>
                <a:latin typeface="Times New Roman" panose="02020603050405020304" pitchFamily="18" charset="0"/>
              </a:rPr>
              <a:t>同态</a:t>
            </a:r>
            <a:r>
              <a:rPr lang="zh-CN" altLang="en-US" sz="2600" b="1">
                <a:latin typeface="Times New Roman" panose="02020603050405020304" pitchFamily="18" charset="0"/>
              </a:rPr>
              <a:t>  </a:t>
            </a:r>
            <a:r>
              <a:rPr lang="en-US" altLang="zh-CN" sz="2600" b="1">
                <a:latin typeface="Times New Roman" panose="02020603050405020304" pitchFamily="18" charset="0"/>
              </a:rPr>
              <a:t>(</a:t>
            </a:r>
            <a:r>
              <a:rPr lang="en-US" altLang="zh-CN" sz="2600" b="1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6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600" b="1">
                <a:solidFill>
                  <a:schemeClr val="tx2"/>
                </a:solidFill>
                <a:latin typeface="Times New Roman" panose="02020603050405020304" pitchFamily="18" charset="0"/>
              </a:rPr>
              <a:t>~ S</a:t>
            </a:r>
            <a:r>
              <a:rPr lang="en-US" altLang="zh-CN" sz="26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600" b="1">
                <a:latin typeface="Times New Roman" panose="02020603050405020304" pitchFamily="18" charset="0"/>
              </a:rPr>
              <a:t>)</a:t>
            </a:r>
            <a:r>
              <a:rPr lang="zh-CN" altLang="en-US" sz="2600" b="1">
                <a:latin typeface="Times New Roman" panose="02020603050405020304" pitchFamily="18" charset="0"/>
              </a:rPr>
              <a:t>当且仅当：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存在函数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: S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Times New Roman" panose="02020603050405020304" pitchFamily="18" charset="0"/>
              </a:rPr>
              <a:t>S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zh-CN" altLang="en-US" b="1">
                <a:latin typeface="Times New Roman" panose="02020603050405020304" pitchFamily="18" charset="0"/>
              </a:rPr>
              <a:t>满足：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   对任意</a:t>
            </a:r>
            <a:r>
              <a:rPr lang="en-US" altLang="zh-CN" b="1">
                <a:latin typeface="Times New Roman" panose="02020603050405020304" pitchFamily="18" charset="0"/>
              </a:rPr>
              <a:t>x,y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>
                <a:latin typeface="Times New Roman" panose="02020603050405020304" pitchFamily="18" charset="0"/>
              </a:rPr>
              <a:t>S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f </a:t>
            </a:r>
            <a:r>
              <a:rPr lang="en-US" altLang="zh-CN" b="1">
                <a:latin typeface="Times New Roman" panose="02020603050405020304" pitchFamily="18" charset="0"/>
              </a:rPr>
              <a:t>(x  </a:t>
            </a:r>
            <a:r>
              <a:rPr lang="en-US" altLang="zh-CN" b="1">
                <a:latin typeface="Times New Roman" panose="02020603050405020304" pitchFamily="18" charset="0"/>
                <a:ea typeface="Arial Unicode MS" pitchFamily="34" charset="-122"/>
              </a:rPr>
              <a:t>⃘y) = </a:t>
            </a:r>
            <a:r>
              <a:rPr lang="en-US" altLang="zh-CN" b="1" i="1">
                <a:latin typeface="Times New Roman" panose="02020603050405020304" pitchFamily="18" charset="0"/>
              </a:rPr>
              <a:t>f </a:t>
            </a:r>
            <a:r>
              <a:rPr lang="en-US" altLang="zh-CN" b="1">
                <a:latin typeface="Times New Roman" panose="02020603050405020304" pitchFamily="18" charset="0"/>
              </a:rPr>
              <a:t>(x</a:t>
            </a:r>
            <a:r>
              <a:rPr lang="en-US" altLang="zh-CN" b="1">
                <a:latin typeface="Times New Roman" panose="02020603050405020304" pitchFamily="18" charset="0"/>
                <a:ea typeface="Arial Unicode MS" pitchFamily="34" charset="-122"/>
              </a:rPr>
              <a:t>) * </a:t>
            </a:r>
            <a:r>
              <a:rPr lang="en-US" altLang="zh-CN" b="1" i="1">
                <a:latin typeface="Times New Roman" panose="02020603050405020304" pitchFamily="18" charset="0"/>
              </a:rPr>
              <a:t>f 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>
                <a:latin typeface="Times New Roman" panose="02020603050405020304" pitchFamily="18" charset="0"/>
                <a:ea typeface="Arial Unicode MS" pitchFamily="34" charset="-122"/>
              </a:rPr>
              <a:t>y)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如果上述</a:t>
            </a:r>
            <a:r>
              <a:rPr lang="en-US" altLang="zh-CN" sz="2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是满射，则称为</a:t>
            </a:r>
            <a:r>
              <a:rPr lang="zh-CN" altLang="en-US" sz="26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满同态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b="1">
                <a:latin typeface="Times New Roman" panose="02020603050405020304" pitchFamily="18" charset="0"/>
              </a:rPr>
              <a:t>同构是同态的特例。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b="1">
                <a:latin typeface="Times New Roman" panose="02020603050405020304" pitchFamily="18" charset="0"/>
              </a:rPr>
              <a:t>例：整数加系统</a:t>
            </a:r>
            <a:r>
              <a:rPr lang="en-US" altLang="zh-CN" sz="2600" b="1">
                <a:latin typeface="Times New Roman" panose="02020603050405020304" pitchFamily="18" charset="0"/>
              </a:rPr>
              <a:t>(Z,+)</a:t>
            </a:r>
            <a:r>
              <a:rPr lang="zh-CN" altLang="en-US" sz="2600" b="1">
                <a:latin typeface="Times New Roman" panose="02020603050405020304" pitchFamily="18" charset="0"/>
              </a:rPr>
              <a:t>和对</a:t>
            </a:r>
            <a:r>
              <a:rPr lang="en-US" altLang="zh-CN" sz="2600" b="1">
                <a:latin typeface="Times New Roman" panose="02020603050405020304" pitchFamily="18" charset="0"/>
              </a:rPr>
              <a:t>3</a:t>
            </a:r>
            <a:r>
              <a:rPr lang="zh-CN" altLang="en-US" sz="2600" b="1">
                <a:latin typeface="Times New Roman" panose="02020603050405020304" pitchFamily="18" charset="0"/>
              </a:rPr>
              <a:t>剩余加系统</a:t>
            </a:r>
            <a:r>
              <a:rPr lang="en-US" altLang="zh-CN" sz="2600" b="1">
                <a:latin typeface="Times New Roman" panose="02020603050405020304" pitchFamily="18" charset="0"/>
              </a:rPr>
              <a:t>(Z</a:t>
            </a:r>
            <a:r>
              <a:rPr lang="en-US" altLang="zh-CN" sz="26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600" b="1">
                <a:latin typeface="Times New Roman" panose="02020603050405020304" pitchFamily="18" charset="0"/>
              </a:rPr>
              <a:t>,+</a:t>
            </a:r>
            <a:r>
              <a:rPr lang="en-US" altLang="zh-CN" sz="26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600" b="1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</a:rPr>
              <a:t>同态映射：</a:t>
            </a:r>
            <a:r>
              <a:rPr lang="en-US" altLang="zh-CN" sz="2400" b="1" i="1"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</a:rPr>
              <a:t>: Z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latin typeface="Times New Roman" panose="02020603050405020304" pitchFamily="18" charset="0"/>
              </a:rPr>
              <a:t>Z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</a:rPr>
              <a:t>(3k+r)=r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3853BB95-1FB3-4928-A1D0-768E6AABE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257175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0E32A57-E255-4CE3-B423-514E04702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满同态与运算性质的保持（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08C0D2A-B01E-4EC7-938F-91C67F0FF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8053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结合律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假设</a:t>
            </a:r>
            <a:r>
              <a:rPr lang="en-US" altLang="zh-CN" sz="2400" b="1" i="1"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</a:rPr>
              <a:t>: S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</a:rPr>
              <a:t>是满同态映射，若</a:t>
            </a:r>
            <a:r>
              <a:rPr lang="en-US" altLang="zh-CN" sz="2400" b="1">
                <a:latin typeface="Times New Roman" panose="02020603050405020304" pitchFamily="18" charset="0"/>
              </a:rPr>
              <a:t>(S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</a:rPr>
              <a:t>,   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⃘)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满足结合律，</a:t>
            </a:r>
            <a:r>
              <a:rPr lang="zh-CN" altLang="en-US" sz="2400" b="1">
                <a:latin typeface="Times New Roman" panose="02020603050405020304" pitchFamily="18" charset="0"/>
              </a:rPr>
              <a:t>则</a:t>
            </a:r>
            <a:r>
              <a:rPr lang="en-US" altLang="zh-CN" sz="2400" b="1">
                <a:latin typeface="Times New Roman" panose="02020603050405020304" pitchFamily="18" charset="0"/>
              </a:rPr>
              <a:t>(S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</a:rPr>
              <a:t>,*)</a:t>
            </a:r>
            <a:r>
              <a:rPr lang="zh-CN" altLang="en-US" sz="2400" b="1">
                <a:latin typeface="Times New Roman" panose="02020603050405020304" pitchFamily="18" charset="0"/>
              </a:rPr>
              <a:t>也满足结合律。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证明</a:t>
            </a:r>
            <a:r>
              <a:rPr lang="en-US" altLang="zh-CN" sz="2400" b="1">
                <a:latin typeface="Times New Roman" panose="02020603050405020304" pitchFamily="18" charset="0"/>
              </a:rPr>
              <a:t>.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对任意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x’,y’,z’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</a:rPr>
              <a:t>因为</a:t>
            </a:r>
            <a:r>
              <a:rPr lang="en-US" altLang="zh-CN" sz="2400" b="1" i="1"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是满射，必有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x,y,z</a:t>
            </a:r>
            <a:r>
              <a:rPr lang="en-US" altLang="zh-CN" sz="2400" b="1"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</a:rPr>
              <a:t>,</a:t>
            </a:r>
            <a:r>
              <a:rPr lang="zh-CN" altLang="en-US" sz="2400" b="1">
                <a:latin typeface="Times New Roman" panose="02020603050405020304" pitchFamily="18" charset="0"/>
              </a:rPr>
              <a:t>使得</a:t>
            </a:r>
            <a:r>
              <a:rPr lang="en-US" altLang="zh-CN" sz="2400" b="1" i="1"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</a:rPr>
              <a:t>(x)=x’, </a:t>
            </a:r>
            <a:r>
              <a:rPr lang="en-US" altLang="zh-CN" sz="2400" b="1" i="1"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</a:rPr>
              <a:t>(y)=y’, </a:t>
            </a:r>
            <a:r>
              <a:rPr lang="en-US" altLang="zh-CN" sz="2400" b="1" i="1"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</a:rPr>
              <a:t>(z)=z’, </a:t>
            </a:r>
            <a:r>
              <a:rPr lang="zh-CN" altLang="en-US" sz="2400" b="1">
                <a:latin typeface="Times New Roman" panose="02020603050405020304" pitchFamily="18" charset="0"/>
              </a:rPr>
              <a:t>因此：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(x’*y’)*z’ =</a:t>
            </a:r>
            <a:r>
              <a:rPr lang="en-US" altLang="zh-CN" sz="2400" b="1">
                <a:latin typeface="Times New Roman" panose="02020603050405020304" pitchFamily="18" charset="0"/>
              </a:rPr>
              <a:t> (</a:t>
            </a:r>
            <a:r>
              <a:rPr lang="en-US" altLang="zh-CN" sz="2400" b="1" i="1"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</a:rPr>
              <a:t>(x)* </a:t>
            </a:r>
            <a:r>
              <a:rPr lang="en-US" altLang="zh-CN" sz="2400" b="1" i="1"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</a:rPr>
              <a:t>(y))* </a:t>
            </a:r>
            <a:r>
              <a:rPr lang="en-US" altLang="zh-CN" sz="2400" b="1" i="1"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</a:rPr>
              <a:t>(z) = </a:t>
            </a:r>
            <a:r>
              <a:rPr lang="en-US" altLang="zh-CN" sz="2400" b="1" i="1"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</a:rPr>
              <a:t>(x  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sz="2400" b="1">
                <a:latin typeface="Times New Roman" panose="02020603050405020304" pitchFamily="18" charset="0"/>
              </a:rPr>
              <a:t>y) * </a:t>
            </a:r>
            <a:r>
              <a:rPr lang="en-US" altLang="zh-CN" sz="2400" b="1" i="1"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</a:rPr>
              <a:t>(z)  = </a:t>
            </a:r>
            <a:r>
              <a:rPr lang="en-US" altLang="zh-CN" sz="2400" b="1" i="1"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</a:rPr>
              <a:t>((x  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sz="2400" b="1">
                <a:latin typeface="Times New Roman" panose="02020603050405020304" pitchFamily="18" charset="0"/>
              </a:rPr>
              <a:t>y)  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sz="2400" b="1">
                <a:latin typeface="Times New Roman" panose="02020603050405020304" pitchFamily="18" charset="0"/>
              </a:rPr>
              <a:t>z) = </a:t>
            </a:r>
            <a:r>
              <a:rPr lang="en-US" altLang="zh-CN" sz="2400" b="1" i="1"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</a:rPr>
              <a:t>( x  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sz="2400" b="1">
                <a:latin typeface="Times New Roman" panose="02020603050405020304" pitchFamily="18" charset="0"/>
              </a:rPr>
              <a:t>(y  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sz="2400" b="1">
                <a:latin typeface="Times New Roman" panose="02020603050405020304" pitchFamily="18" charset="0"/>
              </a:rPr>
              <a:t> z)) = </a:t>
            </a:r>
            <a:r>
              <a:rPr lang="en-US" altLang="zh-CN" sz="2400" b="1" i="1"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</a:rPr>
              <a:t>(x)* (</a:t>
            </a:r>
            <a:r>
              <a:rPr lang="en-US" altLang="zh-CN" sz="2400" b="1" i="1"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</a:rPr>
              <a:t>(y)* </a:t>
            </a:r>
            <a:r>
              <a:rPr lang="en-US" altLang="zh-CN" sz="2400" b="1" i="1"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</a:rPr>
              <a:t>(z)) = 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x’*(y’*z’)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</a:p>
          <a:p>
            <a:pPr lvl="2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9900"/>
                </a:solidFill>
                <a:latin typeface="Times New Roman" panose="02020603050405020304" pitchFamily="18" charset="0"/>
              </a:rPr>
              <a:t>为什么必须是满同态？</a:t>
            </a: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可以类似地讨论</a:t>
            </a:r>
            <a:r>
              <a:rPr lang="zh-CN" altLang="en-US" sz="2800" b="1" i="1">
                <a:latin typeface="Times New Roman" panose="02020603050405020304" pitchFamily="18" charset="0"/>
              </a:rPr>
              <a:t>交换律、幂等律、分配律。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9A00E4E-91A3-4473-ABB7-8F0FE1367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满同态与运算性质的保持（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AD0A3A4-41A1-4971-A9D5-88219D61E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/>
              <a:t>单位元素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/>
              <a:t>假设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: S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是满同态映射，若</a:t>
            </a:r>
            <a:r>
              <a:rPr lang="en-US" altLang="zh-CN" sz="2800" b="1">
                <a:latin typeface="Times New Roman" panose="02020603050405020304" pitchFamily="18" charset="0"/>
              </a:rPr>
              <a:t>(S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,   </a:t>
            </a:r>
            <a:r>
              <a:rPr lang="en-US" altLang="zh-CN" sz="2800" b="1">
                <a:latin typeface="Times New Roman" panose="02020603050405020304" pitchFamily="18" charset="0"/>
                <a:ea typeface="Arial Unicode MS" pitchFamily="34" charset="-122"/>
              </a:rPr>
              <a:t>⃘)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有单位元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800" b="1">
                <a:latin typeface="Times New Roman" panose="02020603050405020304" pitchFamily="18" charset="0"/>
              </a:rPr>
              <a:t>则</a:t>
            </a:r>
            <a:r>
              <a:rPr lang="en-US" altLang="zh-CN" sz="2800" b="1">
                <a:latin typeface="Times New Roman" panose="02020603050405020304" pitchFamily="18" charset="0"/>
              </a:rPr>
              <a:t>(S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,*)</a:t>
            </a:r>
            <a:r>
              <a:rPr lang="zh-CN" altLang="en-US" sz="2800" b="1">
                <a:latin typeface="Times New Roman" panose="02020603050405020304" pitchFamily="18" charset="0"/>
              </a:rPr>
              <a:t>也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有单位元。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证明</a:t>
            </a:r>
            <a:r>
              <a:rPr lang="en-US" altLang="zh-CN" sz="2800" b="1">
                <a:latin typeface="Times New Roman" panose="02020603050405020304" pitchFamily="18" charset="0"/>
              </a:rPr>
              <a:t>. </a:t>
            </a:r>
            <a:r>
              <a:rPr lang="zh-CN" altLang="en-US" sz="2800" b="1">
                <a:latin typeface="Times New Roman" panose="02020603050405020304" pitchFamily="18" charset="0"/>
              </a:rPr>
              <a:t>令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(e)=e</a:t>
            </a:r>
            <a:r>
              <a:rPr lang="en-US" altLang="zh-CN" sz="2800" b="1"/>
              <a:t>’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对任意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>
                <a:sym typeface="Symbol" panose="05050102010706020507" pitchFamily="18" charset="2"/>
              </a:rPr>
              <a:t>’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一定存在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x</a:t>
            </a:r>
            <a:r>
              <a:rPr lang="en-US" altLang="zh-CN" sz="2800" b="1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</a:rPr>
              <a:t>使得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(x)=x’, x</a:t>
            </a:r>
            <a:r>
              <a:rPr lang="en-US" altLang="zh-CN" sz="2800" b="1"/>
              <a:t>’</a:t>
            </a:r>
            <a:r>
              <a:rPr lang="en-US" altLang="zh-CN" sz="2800" b="1">
                <a:latin typeface="Times New Roman" panose="02020603050405020304" pitchFamily="18" charset="0"/>
              </a:rPr>
              <a:t>*e</a:t>
            </a:r>
            <a:r>
              <a:rPr lang="en-US" altLang="zh-CN" sz="2800" b="1"/>
              <a:t>’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(x)*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(e)=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(x  </a:t>
            </a:r>
            <a:r>
              <a:rPr lang="en-US" altLang="zh-CN" sz="2800" b="1"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sz="2800" b="1">
                <a:latin typeface="Times New Roman" panose="02020603050405020304" pitchFamily="18" charset="0"/>
              </a:rPr>
              <a:t>e)=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(x)=x</a:t>
            </a:r>
            <a:r>
              <a:rPr lang="en-US" altLang="zh-CN" sz="2800" b="1"/>
              <a:t>’</a:t>
            </a:r>
            <a:r>
              <a:rPr lang="zh-CN" altLang="en-US" sz="2800" b="1">
                <a:latin typeface="Times New Roman" panose="02020603050405020304" pitchFamily="18" charset="0"/>
              </a:rPr>
              <a:t>，同理可得</a:t>
            </a:r>
            <a:r>
              <a:rPr lang="en-US" altLang="zh-CN" sz="2800" b="1">
                <a:latin typeface="Times New Roman" panose="02020603050405020304" pitchFamily="18" charset="0"/>
              </a:rPr>
              <a:t>e</a:t>
            </a:r>
            <a:r>
              <a:rPr lang="en-US" altLang="zh-CN" sz="2800" b="1"/>
              <a:t>’</a:t>
            </a:r>
            <a:r>
              <a:rPr lang="en-US" altLang="zh-CN" sz="2800" b="1">
                <a:latin typeface="Times New Roman" panose="02020603050405020304" pitchFamily="18" charset="0"/>
              </a:rPr>
              <a:t>*x</a:t>
            </a:r>
            <a:r>
              <a:rPr lang="en-US" altLang="zh-CN" sz="2800" b="1"/>
              <a:t>’</a:t>
            </a:r>
            <a:r>
              <a:rPr lang="en-US" altLang="zh-CN" sz="2800" b="1">
                <a:latin typeface="Times New Roman" panose="02020603050405020304" pitchFamily="18" charset="0"/>
              </a:rPr>
              <a:t>=x</a:t>
            </a:r>
            <a:r>
              <a:rPr lang="en-US" altLang="zh-CN" sz="2800" b="1"/>
              <a:t>’</a:t>
            </a:r>
            <a:r>
              <a:rPr lang="zh-CN" altLang="en-US" sz="2800" b="1">
                <a:latin typeface="Times New Roman" panose="02020603050405020304" pitchFamily="18" charset="0"/>
              </a:rPr>
              <a:t>，因此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(e)=e</a:t>
            </a:r>
            <a:r>
              <a:rPr lang="en-US" altLang="zh-CN" sz="2800" b="1">
                <a:solidFill>
                  <a:schemeClr val="tx2"/>
                </a:solidFill>
              </a:rPr>
              <a:t>’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的单位元素</a:t>
            </a:r>
            <a:r>
              <a:rPr lang="zh-CN" altLang="en-US" sz="2800" b="1">
                <a:latin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endParaRPr lang="zh-CN" altLang="en-US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类似地可以讨论</a:t>
            </a:r>
            <a:r>
              <a:rPr lang="zh-CN" altLang="en-US" b="1" i="1">
                <a:latin typeface="Times New Roman" panose="02020603050405020304" pitchFamily="18" charset="0"/>
              </a:rPr>
              <a:t>零元素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4996601-15E6-4347-AE73-7F6EE693A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满同态与运算性质的保持（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5F80326-54BD-4665-806A-792CEC087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1557338"/>
            <a:ext cx="8393112" cy="50403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逆元素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假设</a:t>
            </a:r>
            <a:r>
              <a:rPr lang="en-US" altLang="zh-CN" sz="2400" b="1" i="1"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</a:rPr>
              <a:t>: S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</a:rPr>
              <a:t>是满同态映射，若</a:t>
            </a:r>
            <a:r>
              <a:rPr lang="en-US" altLang="zh-CN" sz="2400" b="1">
                <a:latin typeface="Times New Roman" panose="02020603050405020304" pitchFamily="18" charset="0"/>
              </a:rPr>
              <a:t>(S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</a:rPr>
              <a:t>,   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⃘)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的每个元素均有逆元素，</a:t>
            </a:r>
            <a:r>
              <a:rPr lang="zh-CN" altLang="en-US" sz="2400" b="1">
                <a:latin typeface="Times New Roman" panose="02020603050405020304" pitchFamily="18" charset="0"/>
              </a:rPr>
              <a:t>则</a:t>
            </a:r>
            <a:r>
              <a:rPr lang="en-US" altLang="zh-CN" sz="2400" b="1">
                <a:latin typeface="Times New Roman" panose="02020603050405020304" pitchFamily="18" charset="0"/>
              </a:rPr>
              <a:t>(S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</a:rPr>
              <a:t>,*)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的每个元素</a:t>
            </a:r>
            <a:r>
              <a:rPr lang="zh-CN" altLang="en-US" sz="2400" b="1">
                <a:latin typeface="Times New Roman" panose="02020603050405020304" pitchFamily="18" charset="0"/>
              </a:rPr>
              <a:t>也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有逆元素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证明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任给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x’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由</a:t>
            </a:r>
            <a:r>
              <a:rPr lang="en-US" altLang="zh-CN" sz="2400" b="1" i="1">
                <a:latin typeface="Times New Roman" panose="02020603050405020304" pitchFamily="18" charset="0"/>
              </a:rPr>
              <a:t>f</a:t>
            </a:r>
            <a:r>
              <a:rPr lang="zh-CN" altLang="en-US" sz="2400" b="1">
                <a:latin typeface="Times New Roman" panose="02020603050405020304" pitchFamily="18" charset="0"/>
              </a:rPr>
              <a:t>是满射可知，存在</a:t>
            </a:r>
            <a:r>
              <a:rPr lang="en-US" altLang="zh-CN" sz="2400" b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</a:rPr>
              <a:t>使得</a:t>
            </a:r>
            <a:r>
              <a:rPr lang="en-US" altLang="zh-CN" sz="2400" b="1" i="1"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</a:rPr>
              <a:t>(x)=x’, 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 </a:t>
            </a:r>
            <a:r>
              <a:rPr lang="zh-CN" altLang="en-US" sz="2400" b="1">
                <a:latin typeface="Times New Roman" panose="02020603050405020304" pitchFamily="18" charset="0"/>
              </a:rPr>
              <a:t>则</a:t>
            </a:r>
            <a:r>
              <a:rPr lang="en-US" altLang="zh-CN" sz="2400" b="1">
                <a:latin typeface="Times New Roman" panose="02020603050405020304" pitchFamily="18" charset="0"/>
              </a:rPr>
              <a:t>x’*</a:t>
            </a:r>
            <a:r>
              <a:rPr lang="en-US" altLang="zh-CN" sz="2400" b="1" i="1"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</a:rPr>
              <a:t>(x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</a:rPr>
              <a:t>)= </a:t>
            </a:r>
            <a:r>
              <a:rPr lang="en-US" altLang="zh-CN" sz="2400" b="1" i="1"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</a:rPr>
              <a:t>(x)*</a:t>
            </a:r>
            <a:r>
              <a:rPr lang="en-US" altLang="zh-CN" sz="2400" b="1" i="1"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</a:rPr>
              <a:t>(x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</a:rPr>
              <a:t>)= </a:t>
            </a:r>
            <a:r>
              <a:rPr lang="en-US" altLang="zh-CN" sz="2400" b="1" i="1"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</a:rPr>
              <a:t>(x  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sz="2400" b="1">
                <a:latin typeface="Times New Roman" panose="02020603050405020304" pitchFamily="18" charset="0"/>
              </a:rPr>
              <a:t>x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</a:rPr>
              <a:t>)= </a:t>
            </a:r>
            <a:r>
              <a:rPr lang="en-US" altLang="zh-CN" sz="2400" b="1" i="1"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</a:rPr>
              <a:t>(e); 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     同理可得： </a:t>
            </a:r>
            <a:r>
              <a:rPr lang="en-US" altLang="zh-CN" sz="2400" b="1" i="1"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</a:rPr>
              <a:t>(x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</a:rPr>
              <a:t>)*x’=</a:t>
            </a:r>
            <a:r>
              <a:rPr lang="en-US" altLang="zh-CN" sz="2400" b="1" i="1"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</a:rPr>
              <a:t>(e)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      已知</a:t>
            </a:r>
            <a:r>
              <a:rPr lang="en-US" altLang="zh-CN" sz="2400" b="1" i="1"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</a:rPr>
              <a:t>(e)=e’</a:t>
            </a:r>
            <a:r>
              <a:rPr lang="zh-CN" altLang="en-US" sz="2400" b="1">
                <a:latin typeface="Times New Roman" panose="02020603050405020304" pitchFamily="18" charset="0"/>
              </a:rPr>
              <a:t>是</a:t>
            </a:r>
            <a:r>
              <a:rPr lang="en-US" altLang="zh-CN" sz="2400" b="1"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的单位元素，由逆元素的唯一性可知： 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 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x’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=[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(x)]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(x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08FE27BA-7696-4EE0-BBEF-0541E9BBA14C}"/>
              </a:ext>
            </a:extLst>
          </p:cNvPr>
          <p:cNvSpPr/>
          <p:nvPr/>
        </p:nvSpPr>
        <p:spPr>
          <a:xfrm>
            <a:off x="5439834" y="2616296"/>
            <a:ext cx="1188132" cy="19981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31C7C1-58AE-450B-936B-9CCC98B9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zh-CN" altLang="en-US" dirty="0"/>
              <a:t>非满</a:t>
            </a:r>
            <a:r>
              <a:rPr lang="en-US" altLang="zh-CN" dirty="0"/>
              <a:t>)</a:t>
            </a:r>
            <a:r>
              <a:rPr lang="zh-CN" altLang="en-US" dirty="0"/>
              <a:t>同态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51CF24F-E859-43C7-BC3C-08CAECF2D511}"/>
              </a:ext>
            </a:extLst>
          </p:cNvPr>
          <p:cNvSpPr/>
          <p:nvPr/>
        </p:nvSpPr>
        <p:spPr>
          <a:xfrm>
            <a:off x="2249742" y="2618910"/>
            <a:ext cx="1242138" cy="189021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202BDF1-0E57-4ADB-A3B5-4F25FCF9FBF6}"/>
              </a:ext>
            </a:extLst>
          </p:cNvPr>
          <p:cNvGrpSpPr/>
          <p:nvPr/>
        </p:nvGrpSpPr>
        <p:grpSpPr>
          <a:xfrm>
            <a:off x="3545886" y="2983231"/>
            <a:ext cx="1782198" cy="445769"/>
            <a:chOff x="4727848" y="2834641"/>
            <a:chExt cx="2376264" cy="594359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253B237-3A3A-4176-9FA8-911BB9DD30DF}"/>
                </a:ext>
              </a:extLst>
            </p:cNvPr>
            <p:cNvCxnSpPr/>
            <p:nvPr/>
          </p:nvCxnSpPr>
          <p:spPr>
            <a:xfrm>
              <a:off x="4727848" y="3429000"/>
              <a:ext cx="237626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6217653-AC09-4CA4-BF66-ACB9ABEDB673}"/>
                </a:ext>
              </a:extLst>
            </p:cNvPr>
            <p:cNvSpPr txBox="1"/>
            <p:nvPr/>
          </p:nvSpPr>
          <p:spPr>
            <a:xfrm>
              <a:off x="5141160" y="2834641"/>
              <a:ext cx="156282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同态双射</a:t>
              </a:r>
              <a:r>
                <a:rPr lang="en-US" altLang="zh-CN" dirty="0"/>
                <a:t>f</a:t>
              </a:r>
              <a:endParaRPr lang="zh-CN" altLang="en-US" dirty="0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E979DB0-1225-425F-ABED-13F6595D648D}"/>
              </a:ext>
            </a:extLst>
          </p:cNvPr>
          <p:cNvSpPr txBox="1"/>
          <p:nvPr/>
        </p:nvSpPr>
        <p:spPr>
          <a:xfrm>
            <a:off x="2493785" y="46641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</a:t>
            </a: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4222A4E-4814-4412-BD55-242EB6387804}"/>
              </a:ext>
            </a:extLst>
          </p:cNvPr>
          <p:cNvSpPr txBox="1"/>
          <p:nvPr/>
        </p:nvSpPr>
        <p:spPr>
          <a:xfrm>
            <a:off x="5622566" y="466416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</a:t>
            </a:r>
            <a:r>
              <a:rPr lang="en-US" altLang="zh-CN" dirty="0"/>
              <a:t>T</a:t>
            </a:r>
            <a:endParaRPr lang="zh-CN" altLang="en-US" dirty="0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BA86B12C-7EFC-44F2-9688-62848D856ADC}"/>
              </a:ext>
            </a:extLst>
          </p:cNvPr>
          <p:cNvGrpSpPr/>
          <p:nvPr/>
        </p:nvGrpSpPr>
        <p:grpSpPr>
          <a:xfrm>
            <a:off x="2641750" y="2663004"/>
            <a:ext cx="3592670" cy="1849635"/>
            <a:chOff x="3522334" y="2407672"/>
            <a:chExt cx="4790226" cy="2466180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25C9F4B5-0E42-44E9-9B00-0D4D7E7331F0}"/>
                </a:ext>
              </a:extLst>
            </p:cNvPr>
            <p:cNvSpPr/>
            <p:nvPr/>
          </p:nvSpPr>
          <p:spPr>
            <a:xfrm>
              <a:off x="3522334" y="2407672"/>
              <a:ext cx="4117505" cy="654756"/>
            </a:xfrm>
            <a:custGeom>
              <a:avLst/>
              <a:gdLst>
                <a:gd name="connsiteX0" fmla="*/ 0 w 4117505"/>
                <a:gd name="connsiteY0" fmla="*/ 622292 h 654756"/>
                <a:gd name="connsiteX1" fmla="*/ 2272473 w 4117505"/>
                <a:gd name="connsiteY1" fmla="*/ 68 h 654756"/>
                <a:gd name="connsiteX2" fmla="*/ 4117505 w 4117505"/>
                <a:gd name="connsiteY2" fmla="*/ 654756 h 65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17505" h="654756">
                  <a:moveTo>
                    <a:pt x="0" y="622292"/>
                  </a:moveTo>
                  <a:cubicBezTo>
                    <a:pt x="793111" y="308474"/>
                    <a:pt x="1586222" y="-5343"/>
                    <a:pt x="2272473" y="68"/>
                  </a:cubicBezTo>
                  <a:cubicBezTo>
                    <a:pt x="2958724" y="5479"/>
                    <a:pt x="3538114" y="330117"/>
                    <a:pt x="4117505" y="654756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2FDB1858-5989-46B3-82CA-F1826634D8CC}"/>
                </a:ext>
              </a:extLst>
            </p:cNvPr>
            <p:cNvSpPr/>
            <p:nvPr/>
          </p:nvSpPr>
          <p:spPr>
            <a:xfrm>
              <a:off x="4195055" y="2407672"/>
              <a:ext cx="4117505" cy="654756"/>
            </a:xfrm>
            <a:custGeom>
              <a:avLst/>
              <a:gdLst>
                <a:gd name="connsiteX0" fmla="*/ 0 w 4117505"/>
                <a:gd name="connsiteY0" fmla="*/ 622292 h 654756"/>
                <a:gd name="connsiteX1" fmla="*/ 2272473 w 4117505"/>
                <a:gd name="connsiteY1" fmla="*/ 68 h 654756"/>
                <a:gd name="connsiteX2" fmla="*/ 4117505 w 4117505"/>
                <a:gd name="connsiteY2" fmla="*/ 654756 h 65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17505" h="654756">
                  <a:moveTo>
                    <a:pt x="0" y="622292"/>
                  </a:moveTo>
                  <a:cubicBezTo>
                    <a:pt x="793111" y="308474"/>
                    <a:pt x="1586222" y="-5343"/>
                    <a:pt x="2272473" y="68"/>
                  </a:cubicBezTo>
                  <a:cubicBezTo>
                    <a:pt x="2958724" y="5479"/>
                    <a:pt x="3538114" y="330117"/>
                    <a:pt x="4117505" y="654756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E6FFA969-5406-4BE7-89FC-EAD215C740C2}"/>
                </a:ext>
              </a:extLst>
            </p:cNvPr>
            <p:cNvSpPr/>
            <p:nvPr/>
          </p:nvSpPr>
          <p:spPr>
            <a:xfrm flipV="1">
              <a:off x="3857227" y="4162353"/>
              <a:ext cx="4117505" cy="711499"/>
            </a:xfrm>
            <a:custGeom>
              <a:avLst/>
              <a:gdLst>
                <a:gd name="connsiteX0" fmla="*/ 0 w 4117505"/>
                <a:gd name="connsiteY0" fmla="*/ 622292 h 654756"/>
                <a:gd name="connsiteX1" fmla="*/ 2272473 w 4117505"/>
                <a:gd name="connsiteY1" fmla="*/ 68 h 654756"/>
                <a:gd name="connsiteX2" fmla="*/ 4117505 w 4117505"/>
                <a:gd name="connsiteY2" fmla="*/ 654756 h 65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17505" h="654756">
                  <a:moveTo>
                    <a:pt x="0" y="622292"/>
                  </a:moveTo>
                  <a:cubicBezTo>
                    <a:pt x="793111" y="308474"/>
                    <a:pt x="1586222" y="-5343"/>
                    <a:pt x="2272473" y="68"/>
                  </a:cubicBezTo>
                  <a:cubicBezTo>
                    <a:pt x="2958724" y="5479"/>
                    <a:pt x="3538114" y="330117"/>
                    <a:pt x="4117505" y="654756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0024C2B-C579-4DB8-BA7A-C3448A05C814}"/>
              </a:ext>
            </a:extLst>
          </p:cNvPr>
          <p:cNvGrpSpPr/>
          <p:nvPr/>
        </p:nvGrpSpPr>
        <p:grpSpPr>
          <a:xfrm>
            <a:off x="2462337" y="2962688"/>
            <a:ext cx="851339" cy="1139508"/>
            <a:chOff x="3283115" y="2807250"/>
            <a:chExt cx="1135119" cy="1519344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8290ECD-0206-479B-8952-DF7A0051581C}"/>
                </a:ext>
              </a:extLst>
            </p:cNvPr>
            <p:cNvSpPr/>
            <p:nvPr/>
          </p:nvSpPr>
          <p:spPr>
            <a:xfrm>
              <a:off x="3441444" y="3068960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D77CD72-375B-430A-9073-E4A20ED09A7A}"/>
                </a:ext>
              </a:extLst>
            </p:cNvPr>
            <p:cNvSpPr/>
            <p:nvPr/>
          </p:nvSpPr>
          <p:spPr>
            <a:xfrm>
              <a:off x="4089516" y="3068960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568D8C3-BDF5-499D-8326-023DE8C9B012}"/>
                </a:ext>
              </a:extLst>
            </p:cNvPr>
            <p:cNvSpPr/>
            <p:nvPr/>
          </p:nvSpPr>
          <p:spPr>
            <a:xfrm>
              <a:off x="3724606" y="3943350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4A88E57-233F-4C41-A3A0-168494C14B30}"/>
                </a:ext>
              </a:extLst>
            </p:cNvPr>
            <p:cNvCxnSpPr>
              <a:stCxn id="9" idx="4"/>
              <a:endCxn id="11" idx="1"/>
            </p:cNvCxnSpPr>
            <p:nvPr/>
          </p:nvCxnSpPr>
          <p:spPr>
            <a:xfrm>
              <a:off x="3544586" y="3294276"/>
              <a:ext cx="210230" cy="682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DBB209A-5E38-467F-920D-61AF3EE421A9}"/>
                </a:ext>
              </a:extLst>
            </p:cNvPr>
            <p:cNvCxnSpPr>
              <a:stCxn id="10" idx="4"/>
              <a:endCxn id="11" idx="7"/>
            </p:cNvCxnSpPr>
            <p:nvPr/>
          </p:nvCxnSpPr>
          <p:spPr>
            <a:xfrm flipH="1">
              <a:off x="3900680" y="3294276"/>
              <a:ext cx="291978" cy="682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431F8431-2CEE-49B8-8E70-C51A5CAF5D1B}"/>
                </a:ext>
              </a:extLst>
            </p:cNvPr>
            <p:cNvSpPr/>
            <p:nvPr/>
          </p:nvSpPr>
          <p:spPr>
            <a:xfrm>
              <a:off x="3283115" y="3018150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8C0A938-7878-41C2-B996-1B0BB0B97BB2}"/>
                </a:ext>
              </a:extLst>
            </p:cNvPr>
            <p:cNvSpPr/>
            <p:nvPr/>
          </p:nvSpPr>
          <p:spPr>
            <a:xfrm>
              <a:off x="3360553" y="2807250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B205ED0-51F9-4D6B-8511-8F1702AFBCEC}"/>
                </a:ext>
              </a:extLst>
            </p:cNvPr>
            <p:cNvSpPr/>
            <p:nvPr/>
          </p:nvSpPr>
          <p:spPr>
            <a:xfrm>
              <a:off x="3581447" y="2932039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F2F4DE83-4893-42C6-B516-30A8C67249FA}"/>
                </a:ext>
              </a:extLst>
            </p:cNvPr>
            <p:cNvSpPr/>
            <p:nvPr/>
          </p:nvSpPr>
          <p:spPr>
            <a:xfrm>
              <a:off x="4013912" y="3228291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C288989-3F27-4083-AB3B-FBF836902351}"/>
                </a:ext>
              </a:extLst>
            </p:cNvPr>
            <p:cNvSpPr/>
            <p:nvPr/>
          </p:nvSpPr>
          <p:spPr>
            <a:xfrm>
              <a:off x="4179827" y="3228291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EF8E0C3-199F-4054-8FBE-3ABA6902D80A}"/>
                </a:ext>
              </a:extLst>
            </p:cNvPr>
            <p:cNvSpPr/>
            <p:nvPr/>
          </p:nvSpPr>
          <p:spPr>
            <a:xfrm>
              <a:off x="4228165" y="3026646"/>
              <a:ext cx="190069" cy="2083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857E150-47B6-4B08-BF80-181E52A08128}"/>
                </a:ext>
              </a:extLst>
            </p:cNvPr>
            <p:cNvSpPr/>
            <p:nvPr/>
          </p:nvSpPr>
          <p:spPr>
            <a:xfrm>
              <a:off x="3573951" y="3943350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F3FF4F10-D2C2-4468-A71F-934BA219D078}"/>
                </a:ext>
              </a:extLst>
            </p:cNvPr>
            <p:cNvSpPr/>
            <p:nvPr/>
          </p:nvSpPr>
          <p:spPr>
            <a:xfrm>
              <a:off x="3819429" y="3928242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49DF9053-6809-4EE2-8B72-F8D65BA1D04E}"/>
                </a:ext>
              </a:extLst>
            </p:cNvPr>
            <p:cNvSpPr/>
            <p:nvPr/>
          </p:nvSpPr>
          <p:spPr>
            <a:xfrm>
              <a:off x="3683981" y="4101278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0C00D696-1FC6-4973-93C6-4F08C3E2A263}"/>
                </a:ext>
              </a:extLst>
            </p:cNvPr>
            <p:cNvCxnSpPr>
              <a:cxnSpLocks/>
              <a:stCxn id="34" idx="3"/>
              <a:endCxn id="40" idx="1"/>
            </p:cNvCxnSpPr>
            <p:nvPr/>
          </p:nvCxnSpPr>
          <p:spPr>
            <a:xfrm>
              <a:off x="3313325" y="3210469"/>
              <a:ext cx="290836" cy="765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2FB6C98A-8F70-4B79-8BCA-710358739896}"/>
                </a:ext>
              </a:extLst>
            </p:cNvPr>
            <p:cNvCxnSpPr>
              <a:cxnSpLocks/>
              <a:stCxn id="36" idx="3"/>
              <a:endCxn id="41" idx="1"/>
            </p:cNvCxnSpPr>
            <p:nvPr/>
          </p:nvCxnSpPr>
          <p:spPr>
            <a:xfrm>
              <a:off x="3611657" y="3124358"/>
              <a:ext cx="237982" cy="8368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A78209B-36C3-4AFC-83F0-905537120BE5}"/>
                </a:ext>
              </a:extLst>
            </p:cNvPr>
            <p:cNvCxnSpPr>
              <a:cxnSpLocks/>
              <a:stCxn id="35" idx="4"/>
              <a:endCxn id="42" idx="1"/>
            </p:cNvCxnSpPr>
            <p:nvPr/>
          </p:nvCxnSpPr>
          <p:spPr>
            <a:xfrm>
              <a:off x="3463695" y="3032566"/>
              <a:ext cx="250496" cy="1101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5C84FAF0-7C82-4605-878B-21523773DDF1}"/>
                </a:ext>
              </a:extLst>
            </p:cNvPr>
            <p:cNvCxnSpPr>
              <a:cxnSpLocks/>
              <a:stCxn id="10" idx="5"/>
              <a:endCxn id="41" idx="0"/>
            </p:cNvCxnSpPr>
            <p:nvPr/>
          </p:nvCxnSpPr>
          <p:spPr>
            <a:xfrm flipH="1">
              <a:off x="3922571" y="3261279"/>
              <a:ext cx="343019" cy="666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1BCB84CE-AC3A-4B2E-8CB0-EA9885772809}"/>
                </a:ext>
              </a:extLst>
            </p:cNvPr>
            <p:cNvCxnSpPr>
              <a:cxnSpLocks/>
              <a:stCxn id="38" idx="4"/>
              <a:endCxn id="42" idx="7"/>
            </p:cNvCxnSpPr>
            <p:nvPr/>
          </p:nvCxnSpPr>
          <p:spPr>
            <a:xfrm flipH="1">
              <a:off x="3860055" y="3453607"/>
              <a:ext cx="422914" cy="680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B8ECE8B6-A668-47FD-AA0C-BE894AA4EBDF}"/>
                </a:ext>
              </a:extLst>
            </p:cNvPr>
            <p:cNvCxnSpPr>
              <a:cxnSpLocks/>
              <a:stCxn id="10" idx="3"/>
              <a:endCxn id="11" idx="0"/>
            </p:cNvCxnSpPr>
            <p:nvPr/>
          </p:nvCxnSpPr>
          <p:spPr>
            <a:xfrm flipH="1">
              <a:off x="3827748" y="3261279"/>
              <a:ext cx="291978" cy="682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F99E3AE-102C-4C9D-BFA6-29D19214BCCB}"/>
              </a:ext>
            </a:extLst>
          </p:cNvPr>
          <p:cNvGrpSpPr/>
          <p:nvPr/>
        </p:nvGrpSpPr>
        <p:grpSpPr>
          <a:xfrm>
            <a:off x="5489406" y="2666919"/>
            <a:ext cx="1117651" cy="1948718"/>
            <a:chOff x="7284132" y="2348880"/>
            <a:chExt cx="1490201" cy="2598291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45BA14B-9424-4B59-AF82-C22812988861}"/>
                </a:ext>
              </a:extLst>
            </p:cNvPr>
            <p:cNvSpPr/>
            <p:nvPr/>
          </p:nvSpPr>
          <p:spPr>
            <a:xfrm>
              <a:off x="7284132" y="2348880"/>
              <a:ext cx="1476164" cy="25202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5E15927-9717-45C8-AC15-B4EF02271D61}"/>
                </a:ext>
              </a:extLst>
            </p:cNvPr>
            <p:cNvSpPr/>
            <p:nvPr/>
          </p:nvSpPr>
          <p:spPr>
            <a:xfrm>
              <a:off x="8503300" y="4721855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121BF991-70F1-4909-A5B5-162E007C15B5}"/>
                </a:ext>
              </a:extLst>
            </p:cNvPr>
            <p:cNvSpPr/>
            <p:nvPr/>
          </p:nvSpPr>
          <p:spPr>
            <a:xfrm>
              <a:off x="8568049" y="2402713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649FDB9-FB70-47D5-B151-E06A63C72083}"/>
              </a:ext>
            </a:extLst>
          </p:cNvPr>
          <p:cNvGrpSpPr/>
          <p:nvPr/>
        </p:nvGrpSpPr>
        <p:grpSpPr>
          <a:xfrm>
            <a:off x="5709864" y="3156355"/>
            <a:ext cx="640767" cy="824780"/>
            <a:chOff x="3441444" y="3068960"/>
            <a:chExt cx="854356" cy="109970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E21E250-DF83-49AD-A156-F793E4CBB59B}"/>
                </a:ext>
              </a:extLst>
            </p:cNvPr>
            <p:cNvSpPr/>
            <p:nvPr/>
          </p:nvSpPr>
          <p:spPr>
            <a:xfrm>
              <a:off x="3441444" y="3068960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71A2061-4262-4EB7-B744-9C207971D952}"/>
                </a:ext>
              </a:extLst>
            </p:cNvPr>
            <p:cNvSpPr/>
            <p:nvPr/>
          </p:nvSpPr>
          <p:spPr>
            <a:xfrm>
              <a:off x="4089516" y="3068960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EE2A158-429B-400B-ABEE-3C89C00C6C81}"/>
                </a:ext>
              </a:extLst>
            </p:cNvPr>
            <p:cNvSpPr/>
            <p:nvPr/>
          </p:nvSpPr>
          <p:spPr>
            <a:xfrm>
              <a:off x="3724606" y="3943350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8EB4E09-5192-45CE-8EFD-9185077AFDCA}"/>
                </a:ext>
              </a:extLst>
            </p:cNvPr>
            <p:cNvCxnSpPr>
              <a:stCxn id="19" idx="4"/>
              <a:endCxn id="21" idx="1"/>
            </p:cNvCxnSpPr>
            <p:nvPr/>
          </p:nvCxnSpPr>
          <p:spPr>
            <a:xfrm>
              <a:off x="3544586" y="3294276"/>
              <a:ext cx="210230" cy="682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D301A62-9CFF-4310-87C5-A571C0248D87}"/>
                </a:ext>
              </a:extLst>
            </p:cNvPr>
            <p:cNvCxnSpPr>
              <a:stCxn id="20" idx="4"/>
              <a:endCxn id="21" idx="7"/>
            </p:cNvCxnSpPr>
            <p:nvPr/>
          </p:nvCxnSpPr>
          <p:spPr>
            <a:xfrm flipH="1">
              <a:off x="3900680" y="3294276"/>
              <a:ext cx="291978" cy="682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968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>
            <a:extLst>
              <a:ext uri="{FF2B5EF4-FFF2-40B4-BE49-F238E27FC236}">
                <a16:creationId xmlns:a16="http://schemas.microsoft.com/office/drawing/2014/main" id="{045BA14B-9424-4B59-AF82-C22812988861}"/>
              </a:ext>
            </a:extLst>
          </p:cNvPr>
          <p:cNvSpPr/>
          <p:nvPr/>
        </p:nvSpPr>
        <p:spPr>
          <a:xfrm>
            <a:off x="5463099" y="2618910"/>
            <a:ext cx="1107123" cy="189021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31C7C1-58AE-450B-936B-9CCC98B9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满同态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51CF24F-E859-43C7-BC3C-08CAECF2D511}"/>
              </a:ext>
            </a:extLst>
          </p:cNvPr>
          <p:cNvSpPr/>
          <p:nvPr/>
        </p:nvSpPr>
        <p:spPr>
          <a:xfrm>
            <a:off x="2249742" y="2618910"/>
            <a:ext cx="1242138" cy="189021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202BDF1-0E57-4ADB-A3B5-4F25FCF9FBF6}"/>
              </a:ext>
            </a:extLst>
          </p:cNvPr>
          <p:cNvGrpSpPr/>
          <p:nvPr/>
        </p:nvGrpSpPr>
        <p:grpSpPr>
          <a:xfrm>
            <a:off x="3593426" y="2983231"/>
            <a:ext cx="1782198" cy="445769"/>
            <a:chOff x="4857282" y="2834641"/>
            <a:chExt cx="2376264" cy="594359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253B237-3A3A-4176-9FA8-911BB9DD30DF}"/>
                </a:ext>
              </a:extLst>
            </p:cNvPr>
            <p:cNvCxnSpPr/>
            <p:nvPr/>
          </p:nvCxnSpPr>
          <p:spPr>
            <a:xfrm>
              <a:off x="4857282" y="3429000"/>
              <a:ext cx="237626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6217653-AC09-4CA4-BF66-ACB9ABEDB673}"/>
                </a:ext>
              </a:extLst>
            </p:cNvPr>
            <p:cNvSpPr txBox="1"/>
            <p:nvPr/>
          </p:nvSpPr>
          <p:spPr>
            <a:xfrm>
              <a:off x="5141161" y="2834641"/>
              <a:ext cx="187059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满同态双射</a:t>
              </a:r>
              <a:r>
                <a:rPr lang="en-US" altLang="zh-CN" dirty="0"/>
                <a:t>f</a:t>
              </a:r>
              <a:endParaRPr lang="zh-CN" altLang="en-US" dirty="0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08FE27BA-7696-4EE0-BBEF-0541E9BBA14C}"/>
              </a:ext>
            </a:extLst>
          </p:cNvPr>
          <p:cNvSpPr/>
          <p:nvPr/>
        </p:nvSpPr>
        <p:spPr>
          <a:xfrm>
            <a:off x="5439834" y="2616296"/>
            <a:ext cx="1188132" cy="19981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649FDB9-FB70-47D5-B151-E06A63C72083}"/>
              </a:ext>
            </a:extLst>
          </p:cNvPr>
          <p:cNvGrpSpPr/>
          <p:nvPr/>
        </p:nvGrpSpPr>
        <p:grpSpPr>
          <a:xfrm>
            <a:off x="5709864" y="3156355"/>
            <a:ext cx="640767" cy="824780"/>
            <a:chOff x="3441444" y="3068960"/>
            <a:chExt cx="854356" cy="109970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E21E250-DF83-49AD-A156-F793E4CBB59B}"/>
                </a:ext>
              </a:extLst>
            </p:cNvPr>
            <p:cNvSpPr/>
            <p:nvPr/>
          </p:nvSpPr>
          <p:spPr>
            <a:xfrm>
              <a:off x="3441444" y="3068960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71A2061-4262-4EB7-B744-9C207971D952}"/>
                </a:ext>
              </a:extLst>
            </p:cNvPr>
            <p:cNvSpPr/>
            <p:nvPr/>
          </p:nvSpPr>
          <p:spPr>
            <a:xfrm>
              <a:off x="4089516" y="3068960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EE2A158-429B-400B-ABEE-3C89C00C6C81}"/>
                </a:ext>
              </a:extLst>
            </p:cNvPr>
            <p:cNvSpPr/>
            <p:nvPr/>
          </p:nvSpPr>
          <p:spPr>
            <a:xfrm>
              <a:off x="3724606" y="3943350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8EB4E09-5192-45CE-8EFD-9185077AFDCA}"/>
                </a:ext>
              </a:extLst>
            </p:cNvPr>
            <p:cNvCxnSpPr>
              <a:stCxn id="19" idx="4"/>
              <a:endCxn id="21" idx="1"/>
            </p:cNvCxnSpPr>
            <p:nvPr/>
          </p:nvCxnSpPr>
          <p:spPr>
            <a:xfrm>
              <a:off x="3544586" y="3294276"/>
              <a:ext cx="210230" cy="682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D301A62-9CFF-4310-87C5-A571C0248D87}"/>
                </a:ext>
              </a:extLst>
            </p:cNvPr>
            <p:cNvCxnSpPr>
              <a:stCxn id="20" idx="4"/>
              <a:endCxn id="21" idx="7"/>
            </p:cNvCxnSpPr>
            <p:nvPr/>
          </p:nvCxnSpPr>
          <p:spPr>
            <a:xfrm flipH="1">
              <a:off x="3900680" y="3294276"/>
              <a:ext cx="291978" cy="682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E979DB0-1225-425F-ABED-13F6595D648D}"/>
              </a:ext>
            </a:extLst>
          </p:cNvPr>
          <p:cNvSpPr txBox="1"/>
          <p:nvPr/>
        </p:nvSpPr>
        <p:spPr>
          <a:xfrm>
            <a:off x="2493785" y="46641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</a:t>
            </a: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4222A4E-4814-4412-BD55-242EB6387804}"/>
              </a:ext>
            </a:extLst>
          </p:cNvPr>
          <p:cNvSpPr txBox="1"/>
          <p:nvPr/>
        </p:nvSpPr>
        <p:spPr>
          <a:xfrm>
            <a:off x="5622566" y="466416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</a:t>
            </a:r>
            <a:r>
              <a:rPr lang="en-US" altLang="zh-CN" dirty="0"/>
              <a:t>T</a:t>
            </a:r>
            <a:endParaRPr lang="zh-CN" altLang="en-US" dirty="0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BA86B12C-7EFC-44F2-9688-62848D856ADC}"/>
              </a:ext>
            </a:extLst>
          </p:cNvPr>
          <p:cNvGrpSpPr/>
          <p:nvPr/>
        </p:nvGrpSpPr>
        <p:grpSpPr>
          <a:xfrm>
            <a:off x="2641750" y="2663004"/>
            <a:ext cx="3592670" cy="1849635"/>
            <a:chOff x="3522334" y="2407672"/>
            <a:chExt cx="4790226" cy="2466180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25C9F4B5-0E42-44E9-9B00-0D4D7E7331F0}"/>
                </a:ext>
              </a:extLst>
            </p:cNvPr>
            <p:cNvSpPr/>
            <p:nvPr/>
          </p:nvSpPr>
          <p:spPr>
            <a:xfrm>
              <a:off x="3522334" y="2407672"/>
              <a:ext cx="4117505" cy="654756"/>
            </a:xfrm>
            <a:custGeom>
              <a:avLst/>
              <a:gdLst>
                <a:gd name="connsiteX0" fmla="*/ 0 w 4117505"/>
                <a:gd name="connsiteY0" fmla="*/ 622292 h 654756"/>
                <a:gd name="connsiteX1" fmla="*/ 2272473 w 4117505"/>
                <a:gd name="connsiteY1" fmla="*/ 68 h 654756"/>
                <a:gd name="connsiteX2" fmla="*/ 4117505 w 4117505"/>
                <a:gd name="connsiteY2" fmla="*/ 654756 h 65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17505" h="654756">
                  <a:moveTo>
                    <a:pt x="0" y="622292"/>
                  </a:moveTo>
                  <a:cubicBezTo>
                    <a:pt x="793111" y="308474"/>
                    <a:pt x="1586222" y="-5343"/>
                    <a:pt x="2272473" y="68"/>
                  </a:cubicBezTo>
                  <a:cubicBezTo>
                    <a:pt x="2958724" y="5479"/>
                    <a:pt x="3538114" y="330117"/>
                    <a:pt x="4117505" y="654756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2FDB1858-5989-46B3-82CA-F1826634D8CC}"/>
                </a:ext>
              </a:extLst>
            </p:cNvPr>
            <p:cNvSpPr/>
            <p:nvPr/>
          </p:nvSpPr>
          <p:spPr>
            <a:xfrm>
              <a:off x="4195055" y="2407672"/>
              <a:ext cx="4117505" cy="654756"/>
            </a:xfrm>
            <a:custGeom>
              <a:avLst/>
              <a:gdLst>
                <a:gd name="connsiteX0" fmla="*/ 0 w 4117505"/>
                <a:gd name="connsiteY0" fmla="*/ 622292 h 654756"/>
                <a:gd name="connsiteX1" fmla="*/ 2272473 w 4117505"/>
                <a:gd name="connsiteY1" fmla="*/ 68 h 654756"/>
                <a:gd name="connsiteX2" fmla="*/ 4117505 w 4117505"/>
                <a:gd name="connsiteY2" fmla="*/ 654756 h 65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17505" h="654756">
                  <a:moveTo>
                    <a:pt x="0" y="622292"/>
                  </a:moveTo>
                  <a:cubicBezTo>
                    <a:pt x="793111" y="308474"/>
                    <a:pt x="1586222" y="-5343"/>
                    <a:pt x="2272473" y="68"/>
                  </a:cubicBezTo>
                  <a:cubicBezTo>
                    <a:pt x="2958724" y="5479"/>
                    <a:pt x="3538114" y="330117"/>
                    <a:pt x="4117505" y="654756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E6FFA969-5406-4BE7-89FC-EAD215C740C2}"/>
                </a:ext>
              </a:extLst>
            </p:cNvPr>
            <p:cNvSpPr/>
            <p:nvPr/>
          </p:nvSpPr>
          <p:spPr>
            <a:xfrm flipV="1">
              <a:off x="3857227" y="4162353"/>
              <a:ext cx="4117505" cy="711499"/>
            </a:xfrm>
            <a:custGeom>
              <a:avLst/>
              <a:gdLst>
                <a:gd name="connsiteX0" fmla="*/ 0 w 4117505"/>
                <a:gd name="connsiteY0" fmla="*/ 622292 h 654756"/>
                <a:gd name="connsiteX1" fmla="*/ 2272473 w 4117505"/>
                <a:gd name="connsiteY1" fmla="*/ 68 h 654756"/>
                <a:gd name="connsiteX2" fmla="*/ 4117505 w 4117505"/>
                <a:gd name="connsiteY2" fmla="*/ 654756 h 65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17505" h="654756">
                  <a:moveTo>
                    <a:pt x="0" y="622292"/>
                  </a:moveTo>
                  <a:cubicBezTo>
                    <a:pt x="793111" y="308474"/>
                    <a:pt x="1586222" y="-5343"/>
                    <a:pt x="2272473" y="68"/>
                  </a:cubicBezTo>
                  <a:cubicBezTo>
                    <a:pt x="2958724" y="5479"/>
                    <a:pt x="3538114" y="330117"/>
                    <a:pt x="4117505" y="654756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0024C2B-C579-4DB8-BA7A-C3448A05C814}"/>
              </a:ext>
            </a:extLst>
          </p:cNvPr>
          <p:cNvGrpSpPr/>
          <p:nvPr/>
        </p:nvGrpSpPr>
        <p:grpSpPr>
          <a:xfrm>
            <a:off x="2462337" y="2962688"/>
            <a:ext cx="851339" cy="1139508"/>
            <a:chOff x="3283115" y="2807250"/>
            <a:chExt cx="1135119" cy="1519344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8290ECD-0206-479B-8952-DF7A0051581C}"/>
                </a:ext>
              </a:extLst>
            </p:cNvPr>
            <p:cNvSpPr/>
            <p:nvPr/>
          </p:nvSpPr>
          <p:spPr>
            <a:xfrm>
              <a:off x="3441444" y="3068960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D77CD72-375B-430A-9073-E4A20ED09A7A}"/>
                </a:ext>
              </a:extLst>
            </p:cNvPr>
            <p:cNvSpPr/>
            <p:nvPr/>
          </p:nvSpPr>
          <p:spPr>
            <a:xfrm>
              <a:off x="4089516" y="3068960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568D8C3-BDF5-499D-8326-023DE8C9B012}"/>
                </a:ext>
              </a:extLst>
            </p:cNvPr>
            <p:cNvSpPr/>
            <p:nvPr/>
          </p:nvSpPr>
          <p:spPr>
            <a:xfrm>
              <a:off x="3724606" y="3943350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4A88E57-233F-4C41-A3A0-168494C14B30}"/>
                </a:ext>
              </a:extLst>
            </p:cNvPr>
            <p:cNvCxnSpPr>
              <a:stCxn id="9" idx="4"/>
              <a:endCxn id="11" idx="1"/>
            </p:cNvCxnSpPr>
            <p:nvPr/>
          </p:nvCxnSpPr>
          <p:spPr>
            <a:xfrm>
              <a:off x="3544586" y="3294276"/>
              <a:ext cx="210230" cy="682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DBB209A-5E38-467F-920D-61AF3EE421A9}"/>
                </a:ext>
              </a:extLst>
            </p:cNvPr>
            <p:cNvCxnSpPr>
              <a:stCxn id="10" idx="4"/>
              <a:endCxn id="11" idx="7"/>
            </p:cNvCxnSpPr>
            <p:nvPr/>
          </p:nvCxnSpPr>
          <p:spPr>
            <a:xfrm flipH="1">
              <a:off x="3900680" y="3294276"/>
              <a:ext cx="291978" cy="682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431F8431-2CEE-49B8-8E70-C51A5CAF5D1B}"/>
                </a:ext>
              </a:extLst>
            </p:cNvPr>
            <p:cNvSpPr/>
            <p:nvPr/>
          </p:nvSpPr>
          <p:spPr>
            <a:xfrm>
              <a:off x="3283115" y="3018150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8C0A938-7878-41C2-B996-1B0BB0B97BB2}"/>
                </a:ext>
              </a:extLst>
            </p:cNvPr>
            <p:cNvSpPr/>
            <p:nvPr/>
          </p:nvSpPr>
          <p:spPr>
            <a:xfrm>
              <a:off x="3360553" y="2807250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B205ED0-51F9-4D6B-8511-8F1702AFBCEC}"/>
                </a:ext>
              </a:extLst>
            </p:cNvPr>
            <p:cNvSpPr/>
            <p:nvPr/>
          </p:nvSpPr>
          <p:spPr>
            <a:xfrm>
              <a:off x="3581447" y="2932039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F2F4DE83-4893-42C6-B516-30A8C67249FA}"/>
                </a:ext>
              </a:extLst>
            </p:cNvPr>
            <p:cNvSpPr/>
            <p:nvPr/>
          </p:nvSpPr>
          <p:spPr>
            <a:xfrm>
              <a:off x="4013912" y="3228291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C288989-3F27-4083-AB3B-FBF836902351}"/>
                </a:ext>
              </a:extLst>
            </p:cNvPr>
            <p:cNvSpPr/>
            <p:nvPr/>
          </p:nvSpPr>
          <p:spPr>
            <a:xfrm>
              <a:off x="4179827" y="3228291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EF8E0C3-199F-4054-8FBE-3ABA6902D80A}"/>
                </a:ext>
              </a:extLst>
            </p:cNvPr>
            <p:cNvSpPr/>
            <p:nvPr/>
          </p:nvSpPr>
          <p:spPr>
            <a:xfrm>
              <a:off x="4228165" y="3026646"/>
              <a:ext cx="190069" cy="2083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857E150-47B6-4B08-BF80-181E52A08128}"/>
                </a:ext>
              </a:extLst>
            </p:cNvPr>
            <p:cNvSpPr/>
            <p:nvPr/>
          </p:nvSpPr>
          <p:spPr>
            <a:xfrm>
              <a:off x="3573951" y="3943350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F3FF4F10-D2C2-4468-A71F-934BA219D078}"/>
                </a:ext>
              </a:extLst>
            </p:cNvPr>
            <p:cNvSpPr/>
            <p:nvPr/>
          </p:nvSpPr>
          <p:spPr>
            <a:xfrm>
              <a:off x="3819429" y="3928242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49DF9053-6809-4EE2-8B72-F8D65BA1D04E}"/>
                </a:ext>
              </a:extLst>
            </p:cNvPr>
            <p:cNvSpPr/>
            <p:nvPr/>
          </p:nvSpPr>
          <p:spPr>
            <a:xfrm>
              <a:off x="3683981" y="4101278"/>
              <a:ext cx="206284" cy="225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0C00D696-1FC6-4973-93C6-4F08C3E2A263}"/>
                </a:ext>
              </a:extLst>
            </p:cNvPr>
            <p:cNvCxnSpPr>
              <a:cxnSpLocks/>
              <a:stCxn id="34" idx="3"/>
              <a:endCxn id="40" idx="1"/>
            </p:cNvCxnSpPr>
            <p:nvPr/>
          </p:nvCxnSpPr>
          <p:spPr>
            <a:xfrm>
              <a:off x="3313325" y="3210469"/>
              <a:ext cx="290836" cy="765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2FB6C98A-8F70-4B79-8BCA-710358739896}"/>
                </a:ext>
              </a:extLst>
            </p:cNvPr>
            <p:cNvCxnSpPr>
              <a:cxnSpLocks/>
              <a:stCxn id="36" idx="3"/>
              <a:endCxn id="41" idx="1"/>
            </p:cNvCxnSpPr>
            <p:nvPr/>
          </p:nvCxnSpPr>
          <p:spPr>
            <a:xfrm>
              <a:off x="3611657" y="3124358"/>
              <a:ext cx="237982" cy="8368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A78209B-36C3-4AFC-83F0-905537120BE5}"/>
                </a:ext>
              </a:extLst>
            </p:cNvPr>
            <p:cNvCxnSpPr>
              <a:cxnSpLocks/>
              <a:stCxn id="35" idx="4"/>
              <a:endCxn id="42" idx="1"/>
            </p:cNvCxnSpPr>
            <p:nvPr/>
          </p:nvCxnSpPr>
          <p:spPr>
            <a:xfrm>
              <a:off x="3463695" y="3032566"/>
              <a:ext cx="250496" cy="1101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5C84FAF0-7C82-4605-878B-21523773DDF1}"/>
                </a:ext>
              </a:extLst>
            </p:cNvPr>
            <p:cNvCxnSpPr>
              <a:cxnSpLocks/>
              <a:stCxn id="10" idx="5"/>
              <a:endCxn id="41" idx="0"/>
            </p:cNvCxnSpPr>
            <p:nvPr/>
          </p:nvCxnSpPr>
          <p:spPr>
            <a:xfrm flipH="1">
              <a:off x="3922571" y="3261279"/>
              <a:ext cx="343019" cy="666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1BCB84CE-AC3A-4B2E-8CB0-EA9885772809}"/>
                </a:ext>
              </a:extLst>
            </p:cNvPr>
            <p:cNvCxnSpPr>
              <a:cxnSpLocks/>
              <a:stCxn id="38" idx="4"/>
              <a:endCxn id="42" idx="7"/>
            </p:cNvCxnSpPr>
            <p:nvPr/>
          </p:nvCxnSpPr>
          <p:spPr>
            <a:xfrm flipH="1">
              <a:off x="3860055" y="3453607"/>
              <a:ext cx="422914" cy="680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B8ECE8B6-A668-47FD-AA0C-BE894AA4EBDF}"/>
                </a:ext>
              </a:extLst>
            </p:cNvPr>
            <p:cNvCxnSpPr>
              <a:cxnSpLocks/>
              <a:stCxn id="10" idx="3"/>
              <a:endCxn id="11" idx="0"/>
            </p:cNvCxnSpPr>
            <p:nvPr/>
          </p:nvCxnSpPr>
          <p:spPr>
            <a:xfrm flipH="1">
              <a:off x="3827748" y="3261279"/>
              <a:ext cx="291978" cy="682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8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1C7C1-58AE-450B-936B-9CCC98B9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满同态是我们较为常见且关心的系统关系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A2CF0E1-EEC6-4AB0-828A-049FB8AC90DD}"/>
              </a:ext>
            </a:extLst>
          </p:cNvPr>
          <p:cNvGrpSpPr/>
          <p:nvPr/>
        </p:nvGrpSpPr>
        <p:grpSpPr>
          <a:xfrm>
            <a:off x="2195736" y="2348881"/>
            <a:ext cx="4320480" cy="2414587"/>
            <a:chOff x="2999656" y="2348880"/>
            <a:chExt cx="5760640" cy="321945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45BA14B-9424-4B59-AF82-C22812988861}"/>
                </a:ext>
              </a:extLst>
            </p:cNvPr>
            <p:cNvSpPr/>
            <p:nvPr/>
          </p:nvSpPr>
          <p:spPr>
            <a:xfrm>
              <a:off x="7284132" y="2348880"/>
              <a:ext cx="1476164" cy="25202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51CF24F-E859-43C7-BC3C-08CAECF2D511}"/>
                </a:ext>
              </a:extLst>
            </p:cNvPr>
            <p:cNvSpPr/>
            <p:nvPr/>
          </p:nvSpPr>
          <p:spPr>
            <a:xfrm>
              <a:off x="2999656" y="2348880"/>
              <a:ext cx="1656184" cy="25202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202BDF1-0E57-4ADB-A3B5-4F25FCF9FBF6}"/>
                </a:ext>
              </a:extLst>
            </p:cNvPr>
            <p:cNvGrpSpPr/>
            <p:nvPr/>
          </p:nvGrpSpPr>
          <p:grpSpPr>
            <a:xfrm>
              <a:off x="4791234" y="2834641"/>
              <a:ext cx="2376264" cy="594359"/>
              <a:chOff x="4857282" y="2834641"/>
              <a:chExt cx="2376264" cy="594359"/>
            </a:xfrm>
          </p:grpSpPr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1253B237-3A3A-4176-9FA8-911BB9DD30DF}"/>
                  </a:ext>
                </a:extLst>
              </p:cNvPr>
              <p:cNvCxnSpPr/>
              <p:nvPr/>
            </p:nvCxnSpPr>
            <p:spPr>
              <a:xfrm>
                <a:off x="4857282" y="3429000"/>
                <a:ext cx="2376264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6217653-AC09-4CA4-BF66-ACB9ABEDB673}"/>
                  </a:ext>
                </a:extLst>
              </p:cNvPr>
              <p:cNvSpPr txBox="1"/>
              <p:nvPr/>
            </p:nvSpPr>
            <p:spPr>
              <a:xfrm>
                <a:off x="5141161" y="2834641"/>
                <a:ext cx="187059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满同态双射</a:t>
                </a:r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649FDB9-FB70-47D5-B151-E06A63C72083}"/>
                </a:ext>
              </a:extLst>
            </p:cNvPr>
            <p:cNvGrpSpPr/>
            <p:nvPr/>
          </p:nvGrpSpPr>
          <p:grpSpPr>
            <a:xfrm>
              <a:off x="7613152" y="3065474"/>
              <a:ext cx="854356" cy="1099706"/>
              <a:chOff x="3441444" y="3068960"/>
              <a:chExt cx="854356" cy="1099706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1E21E250-DF83-49AD-A156-F793E4CBB59B}"/>
                  </a:ext>
                </a:extLst>
              </p:cNvPr>
              <p:cNvSpPr/>
              <p:nvPr/>
            </p:nvSpPr>
            <p:spPr>
              <a:xfrm>
                <a:off x="3441444" y="3068960"/>
                <a:ext cx="206284" cy="225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71A2061-4262-4EB7-B744-9C207971D952}"/>
                  </a:ext>
                </a:extLst>
              </p:cNvPr>
              <p:cNvSpPr/>
              <p:nvPr/>
            </p:nvSpPr>
            <p:spPr>
              <a:xfrm>
                <a:off x="4089516" y="3068960"/>
                <a:ext cx="206284" cy="225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4EE2A158-429B-400B-ABEE-3C89C00C6C81}"/>
                  </a:ext>
                </a:extLst>
              </p:cNvPr>
              <p:cNvSpPr/>
              <p:nvPr/>
            </p:nvSpPr>
            <p:spPr>
              <a:xfrm>
                <a:off x="3724606" y="3943350"/>
                <a:ext cx="206284" cy="225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48EB4E09-5192-45CE-8EFD-9185077AFDCA}"/>
                  </a:ext>
                </a:extLst>
              </p:cNvPr>
              <p:cNvCxnSpPr>
                <a:stCxn id="19" idx="4"/>
                <a:endCxn id="21" idx="1"/>
              </p:cNvCxnSpPr>
              <p:nvPr/>
            </p:nvCxnSpPr>
            <p:spPr>
              <a:xfrm>
                <a:off x="3544586" y="3294276"/>
                <a:ext cx="210230" cy="682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7D301A62-9CFF-4310-87C5-A571C0248D87}"/>
                  </a:ext>
                </a:extLst>
              </p:cNvPr>
              <p:cNvCxnSpPr>
                <a:stCxn id="20" idx="4"/>
                <a:endCxn id="21" idx="7"/>
              </p:cNvCxnSpPr>
              <p:nvPr/>
            </p:nvCxnSpPr>
            <p:spPr>
              <a:xfrm flipH="1">
                <a:off x="3900680" y="3294276"/>
                <a:ext cx="291978" cy="682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E979DB0-1225-425F-ABED-13F6595D648D}"/>
                </a:ext>
              </a:extLst>
            </p:cNvPr>
            <p:cNvSpPr txBox="1"/>
            <p:nvPr/>
          </p:nvSpPr>
          <p:spPr>
            <a:xfrm>
              <a:off x="3325047" y="5075887"/>
              <a:ext cx="106695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系统</a:t>
              </a:r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4222A4E-4814-4412-BD55-242EB6387804}"/>
                </a:ext>
              </a:extLst>
            </p:cNvPr>
            <p:cNvSpPr txBox="1"/>
            <p:nvPr/>
          </p:nvSpPr>
          <p:spPr>
            <a:xfrm>
              <a:off x="7496755" y="5075887"/>
              <a:ext cx="104986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系统</a:t>
              </a:r>
              <a:r>
                <a:rPr lang="en-US" altLang="zh-CN" dirty="0"/>
                <a:t>T</a:t>
              </a:r>
              <a:endParaRPr lang="zh-CN" altLang="en-US" dirty="0"/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BA86B12C-7EFC-44F2-9688-62848D856ADC}"/>
                </a:ext>
              </a:extLst>
            </p:cNvPr>
            <p:cNvGrpSpPr/>
            <p:nvPr/>
          </p:nvGrpSpPr>
          <p:grpSpPr>
            <a:xfrm>
              <a:off x="3522334" y="2407672"/>
              <a:ext cx="4790226" cy="2466180"/>
              <a:chOff x="3522334" y="2407672"/>
              <a:chExt cx="4790226" cy="2466180"/>
            </a:xfrm>
          </p:grpSpPr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25C9F4B5-0E42-44E9-9B00-0D4D7E7331F0}"/>
                  </a:ext>
                </a:extLst>
              </p:cNvPr>
              <p:cNvSpPr/>
              <p:nvPr/>
            </p:nvSpPr>
            <p:spPr>
              <a:xfrm>
                <a:off x="3522334" y="2407672"/>
                <a:ext cx="4117505" cy="654756"/>
              </a:xfrm>
              <a:custGeom>
                <a:avLst/>
                <a:gdLst>
                  <a:gd name="connsiteX0" fmla="*/ 0 w 4117505"/>
                  <a:gd name="connsiteY0" fmla="*/ 622292 h 654756"/>
                  <a:gd name="connsiteX1" fmla="*/ 2272473 w 4117505"/>
                  <a:gd name="connsiteY1" fmla="*/ 68 h 654756"/>
                  <a:gd name="connsiteX2" fmla="*/ 4117505 w 4117505"/>
                  <a:gd name="connsiteY2" fmla="*/ 654756 h 65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17505" h="654756">
                    <a:moveTo>
                      <a:pt x="0" y="622292"/>
                    </a:moveTo>
                    <a:cubicBezTo>
                      <a:pt x="793111" y="308474"/>
                      <a:pt x="1586222" y="-5343"/>
                      <a:pt x="2272473" y="68"/>
                    </a:cubicBezTo>
                    <a:cubicBezTo>
                      <a:pt x="2958724" y="5479"/>
                      <a:pt x="3538114" y="330117"/>
                      <a:pt x="4117505" y="654756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2FDB1858-5989-46B3-82CA-F1826634D8CC}"/>
                  </a:ext>
                </a:extLst>
              </p:cNvPr>
              <p:cNvSpPr/>
              <p:nvPr/>
            </p:nvSpPr>
            <p:spPr>
              <a:xfrm>
                <a:off x="4195055" y="2407672"/>
                <a:ext cx="4117505" cy="654756"/>
              </a:xfrm>
              <a:custGeom>
                <a:avLst/>
                <a:gdLst>
                  <a:gd name="connsiteX0" fmla="*/ 0 w 4117505"/>
                  <a:gd name="connsiteY0" fmla="*/ 622292 h 654756"/>
                  <a:gd name="connsiteX1" fmla="*/ 2272473 w 4117505"/>
                  <a:gd name="connsiteY1" fmla="*/ 68 h 654756"/>
                  <a:gd name="connsiteX2" fmla="*/ 4117505 w 4117505"/>
                  <a:gd name="connsiteY2" fmla="*/ 654756 h 65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17505" h="654756">
                    <a:moveTo>
                      <a:pt x="0" y="622292"/>
                    </a:moveTo>
                    <a:cubicBezTo>
                      <a:pt x="793111" y="308474"/>
                      <a:pt x="1586222" y="-5343"/>
                      <a:pt x="2272473" y="68"/>
                    </a:cubicBezTo>
                    <a:cubicBezTo>
                      <a:pt x="2958724" y="5479"/>
                      <a:pt x="3538114" y="330117"/>
                      <a:pt x="4117505" y="654756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E6FFA969-5406-4BE7-89FC-EAD215C740C2}"/>
                  </a:ext>
                </a:extLst>
              </p:cNvPr>
              <p:cNvSpPr/>
              <p:nvPr/>
            </p:nvSpPr>
            <p:spPr>
              <a:xfrm flipV="1">
                <a:off x="3857227" y="4162353"/>
                <a:ext cx="4117505" cy="711499"/>
              </a:xfrm>
              <a:custGeom>
                <a:avLst/>
                <a:gdLst>
                  <a:gd name="connsiteX0" fmla="*/ 0 w 4117505"/>
                  <a:gd name="connsiteY0" fmla="*/ 622292 h 654756"/>
                  <a:gd name="connsiteX1" fmla="*/ 2272473 w 4117505"/>
                  <a:gd name="connsiteY1" fmla="*/ 68 h 654756"/>
                  <a:gd name="connsiteX2" fmla="*/ 4117505 w 4117505"/>
                  <a:gd name="connsiteY2" fmla="*/ 654756 h 65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17505" h="654756">
                    <a:moveTo>
                      <a:pt x="0" y="622292"/>
                    </a:moveTo>
                    <a:cubicBezTo>
                      <a:pt x="793111" y="308474"/>
                      <a:pt x="1586222" y="-5343"/>
                      <a:pt x="2272473" y="68"/>
                    </a:cubicBezTo>
                    <a:cubicBezTo>
                      <a:pt x="2958724" y="5479"/>
                      <a:pt x="3538114" y="330117"/>
                      <a:pt x="4117505" y="654756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0024C2B-C579-4DB8-BA7A-C3448A05C814}"/>
                </a:ext>
              </a:extLst>
            </p:cNvPr>
            <p:cNvGrpSpPr/>
            <p:nvPr/>
          </p:nvGrpSpPr>
          <p:grpSpPr>
            <a:xfrm>
              <a:off x="3283115" y="2807250"/>
              <a:ext cx="1135119" cy="1519344"/>
              <a:chOff x="3283115" y="2807250"/>
              <a:chExt cx="1135119" cy="1519344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8290ECD-0206-479B-8952-DF7A0051581C}"/>
                  </a:ext>
                </a:extLst>
              </p:cNvPr>
              <p:cNvSpPr/>
              <p:nvPr/>
            </p:nvSpPr>
            <p:spPr>
              <a:xfrm>
                <a:off x="3441444" y="3068960"/>
                <a:ext cx="206284" cy="225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D77CD72-375B-430A-9073-E4A20ED09A7A}"/>
                  </a:ext>
                </a:extLst>
              </p:cNvPr>
              <p:cNvSpPr/>
              <p:nvPr/>
            </p:nvSpPr>
            <p:spPr>
              <a:xfrm>
                <a:off x="4089516" y="3068960"/>
                <a:ext cx="206284" cy="225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568D8C3-BDF5-499D-8326-023DE8C9B012}"/>
                  </a:ext>
                </a:extLst>
              </p:cNvPr>
              <p:cNvSpPr/>
              <p:nvPr/>
            </p:nvSpPr>
            <p:spPr>
              <a:xfrm>
                <a:off x="3724606" y="3943350"/>
                <a:ext cx="206284" cy="225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04A88E57-233F-4C41-A3A0-168494C14B30}"/>
                  </a:ext>
                </a:extLst>
              </p:cNvPr>
              <p:cNvCxnSpPr>
                <a:stCxn id="9" idx="4"/>
                <a:endCxn id="11" idx="1"/>
              </p:cNvCxnSpPr>
              <p:nvPr/>
            </p:nvCxnSpPr>
            <p:spPr>
              <a:xfrm>
                <a:off x="3544586" y="3294276"/>
                <a:ext cx="210230" cy="682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2DBB209A-5E38-467F-920D-61AF3EE421A9}"/>
                  </a:ext>
                </a:extLst>
              </p:cNvPr>
              <p:cNvCxnSpPr>
                <a:stCxn id="10" idx="4"/>
                <a:endCxn id="11" idx="7"/>
              </p:cNvCxnSpPr>
              <p:nvPr/>
            </p:nvCxnSpPr>
            <p:spPr>
              <a:xfrm flipH="1">
                <a:off x="3900680" y="3294276"/>
                <a:ext cx="291978" cy="682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431F8431-2CEE-49B8-8E70-C51A5CAF5D1B}"/>
                  </a:ext>
                </a:extLst>
              </p:cNvPr>
              <p:cNvSpPr/>
              <p:nvPr/>
            </p:nvSpPr>
            <p:spPr>
              <a:xfrm>
                <a:off x="3283115" y="3018150"/>
                <a:ext cx="206284" cy="225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58C0A938-7878-41C2-B996-1B0BB0B97BB2}"/>
                  </a:ext>
                </a:extLst>
              </p:cNvPr>
              <p:cNvSpPr/>
              <p:nvPr/>
            </p:nvSpPr>
            <p:spPr>
              <a:xfrm>
                <a:off x="3360553" y="2807250"/>
                <a:ext cx="206284" cy="225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CB205ED0-51F9-4D6B-8511-8F1702AFBCEC}"/>
                  </a:ext>
                </a:extLst>
              </p:cNvPr>
              <p:cNvSpPr/>
              <p:nvPr/>
            </p:nvSpPr>
            <p:spPr>
              <a:xfrm>
                <a:off x="3581447" y="2932039"/>
                <a:ext cx="206284" cy="225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F2F4DE83-4893-42C6-B516-30A8C67249FA}"/>
                  </a:ext>
                </a:extLst>
              </p:cNvPr>
              <p:cNvSpPr/>
              <p:nvPr/>
            </p:nvSpPr>
            <p:spPr>
              <a:xfrm>
                <a:off x="4013912" y="3228291"/>
                <a:ext cx="206284" cy="225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5C288989-3F27-4083-AB3B-FBF836902351}"/>
                  </a:ext>
                </a:extLst>
              </p:cNvPr>
              <p:cNvSpPr/>
              <p:nvPr/>
            </p:nvSpPr>
            <p:spPr>
              <a:xfrm>
                <a:off x="4179827" y="3228291"/>
                <a:ext cx="206284" cy="225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EF8E0C3-199F-4054-8FBE-3ABA6902D80A}"/>
                  </a:ext>
                </a:extLst>
              </p:cNvPr>
              <p:cNvSpPr/>
              <p:nvPr/>
            </p:nvSpPr>
            <p:spPr>
              <a:xfrm>
                <a:off x="4228165" y="3026646"/>
                <a:ext cx="190069" cy="2083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857E150-47B6-4B08-BF80-181E52A08128}"/>
                  </a:ext>
                </a:extLst>
              </p:cNvPr>
              <p:cNvSpPr/>
              <p:nvPr/>
            </p:nvSpPr>
            <p:spPr>
              <a:xfrm>
                <a:off x="3573951" y="3943350"/>
                <a:ext cx="206284" cy="225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F3FF4F10-D2C2-4468-A71F-934BA219D078}"/>
                  </a:ext>
                </a:extLst>
              </p:cNvPr>
              <p:cNvSpPr/>
              <p:nvPr/>
            </p:nvSpPr>
            <p:spPr>
              <a:xfrm>
                <a:off x="3819429" y="3928242"/>
                <a:ext cx="206284" cy="225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49DF9053-6809-4EE2-8B72-F8D65BA1D04E}"/>
                  </a:ext>
                </a:extLst>
              </p:cNvPr>
              <p:cNvSpPr/>
              <p:nvPr/>
            </p:nvSpPr>
            <p:spPr>
              <a:xfrm>
                <a:off x="3683981" y="4101278"/>
                <a:ext cx="206284" cy="225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0C00D696-1FC6-4973-93C6-4F08C3E2A263}"/>
                  </a:ext>
                </a:extLst>
              </p:cNvPr>
              <p:cNvCxnSpPr>
                <a:cxnSpLocks/>
                <a:stCxn id="34" idx="3"/>
                <a:endCxn id="40" idx="1"/>
              </p:cNvCxnSpPr>
              <p:nvPr/>
            </p:nvCxnSpPr>
            <p:spPr>
              <a:xfrm>
                <a:off x="3313325" y="3210469"/>
                <a:ext cx="290836" cy="7658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FB6C98A-8F70-4B79-8BCA-710358739896}"/>
                  </a:ext>
                </a:extLst>
              </p:cNvPr>
              <p:cNvCxnSpPr>
                <a:cxnSpLocks/>
                <a:stCxn id="36" idx="3"/>
                <a:endCxn id="41" idx="1"/>
              </p:cNvCxnSpPr>
              <p:nvPr/>
            </p:nvCxnSpPr>
            <p:spPr>
              <a:xfrm>
                <a:off x="3611657" y="3124358"/>
                <a:ext cx="237982" cy="8368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4A78209B-36C3-4AFC-83F0-905537120BE5}"/>
                  </a:ext>
                </a:extLst>
              </p:cNvPr>
              <p:cNvCxnSpPr>
                <a:cxnSpLocks/>
                <a:stCxn id="35" idx="4"/>
                <a:endCxn id="42" idx="1"/>
              </p:cNvCxnSpPr>
              <p:nvPr/>
            </p:nvCxnSpPr>
            <p:spPr>
              <a:xfrm>
                <a:off x="3463695" y="3032566"/>
                <a:ext cx="250496" cy="1101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5C84FAF0-7C82-4605-878B-21523773DDF1}"/>
                  </a:ext>
                </a:extLst>
              </p:cNvPr>
              <p:cNvCxnSpPr>
                <a:cxnSpLocks/>
                <a:stCxn id="10" idx="5"/>
                <a:endCxn id="41" idx="0"/>
              </p:cNvCxnSpPr>
              <p:nvPr/>
            </p:nvCxnSpPr>
            <p:spPr>
              <a:xfrm flipH="1">
                <a:off x="3922571" y="3261279"/>
                <a:ext cx="343019" cy="6669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1BCB84CE-AC3A-4B2E-8CB0-EA9885772809}"/>
                  </a:ext>
                </a:extLst>
              </p:cNvPr>
              <p:cNvCxnSpPr>
                <a:cxnSpLocks/>
                <a:stCxn id="38" idx="4"/>
                <a:endCxn id="42" idx="7"/>
              </p:cNvCxnSpPr>
              <p:nvPr/>
            </p:nvCxnSpPr>
            <p:spPr>
              <a:xfrm flipH="1">
                <a:off x="3860055" y="3453607"/>
                <a:ext cx="422914" cy="6806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B8ECE8B6-A668-47FD-AA0C-BE894AA4EBDF}"/>
                  </a:ext>
                </a:extLst>
              </p:cNvPr>
              <p:cNvCxnSpPr>
                <a:cxnSpLocks/>
                <a:stCxn id="10" idx="3"/>
                <a:endCxn id="11" idx="0"/>
              </p:cNvCxnSpPr>
              <p:nvPr/>
            </p:nvCxnSpPr>
            <p:spPr>
              <a:xfrm flipH="1">
                <a:off x="3827748" y="3261279"/>
                <a:ext cx="291978" cy="682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91833502-44D8-483F-8D5D-A7DEF6B4C1DB}"/>
              </a:ext>
            </a:extLst>
          </p:cNvPr>
          <p:cNvSpPr txBox="1"/>
          <p:nvPr/>
        </p:nvSpPr>
        <p:spPr>
          <a:xfrm>
            <a:off x="712954" y="5103186"/>
            <a:ext cx="79944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/>
              <a:t>仔细观察满同态的两个系统，似乎在结构上尚有“相同”的隐含！</a:t>
            </a:r>
          </a:p>
        </p:txBody>
      </p:sp>
    </p:spTree>
    <p:extLst>
      <p:ext uri="{BB962C8B-B14F-4D97-AF65-F5344CB8AC3E}">
        <p14:creationId xmlns:p14="http://schemas.microsoft.com/office/powerpoint/2010/main" val="1014506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1C7C1-58AE-450B-936B-9CCC98B9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满同态的两个系统，似乎在结构上尚有“相同”的隐含！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A2CF0E1-EEC6-4AB0-828A-049FB8AC90DD}"/>
              </a:ext>
            </a:extLst>
          </p:cNvPr>
          <p:cNvGrpSpPr/>
          <p:nvPr/>
        </p:nvGrpSpPr>
        <p:grpSpPr>
          <a:xfrm>
            <a:off x="2151295" y="2278100"/>
            <a:ext cx="4320480" cy="2414587"/>
            <a:chOff x="2999656" y="2348880"/>
            <a:chExt cx="5760640" cy="321945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45BA14B-9424-4B59-AF82-C22812988861}"/>
                </a:ext>
              </a:extLst>
            </p:cNvPr>
            <p:cNvSpPr/>
            <p:nvPr/>
          </p:nvSpPr>
          <p:spPr>
            <a:xfrm>
              <a:off x="7284132" y="2348880"/>
              <a:ext cx="1476164" cy="25202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51CF24F-E859-43C7-BC3C-08CAECF2D511}"/>
                </a:ext>
              </a:extLst>
            </p:cNvPr>
            <p:cNvSpPr/>
            <p:nvPr/>
          </p:nvSpPr>
          <p:spPr>
            <a:xfrm>
              <a:off x="2999656" y="2348880"/>
              <a:ext cx="1656184" cy="25202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202BDF1-0E57-4ADB-A3B5-4F25FCF9FBF6}"/>
                </a:ext>
              </a:extLst>
            </p:cNvPr>
            <p:cNvGrpSpPr/>
            <p:nvPr/>
          </p:nvGrpSpPr>
          <p:grpSpPr>
            <a:xfrm>
              <a:off x="4791234" y="3429000"/>
              <a:ext cx="2376264" cy="583451"/>
              <a:chOff x="4857282" y="3429000"/>
              <a:chExt cx="2376264" cy="583451"/>
            </a:xfrm>
          </p:grpSpPr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1253B237-3A3A-4176-9FA8-911BB9DD30DF}"/>
                  </a:ext>
                </a:extLst>
              </p:cNvPr>
              <p:cNvCxnSpPr/>
              <p:nvPr/>
            </p:nvCxnSpPr>
            <p:spPr>
              <a:xfrm>
                <a:off x="4857282" y="3429000"/>
                <a:ext cx="2376264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6217653-AC09-4CA4-BF66-ACB9ABEDB673}"/>
                  </a:ext>
                </a:extLst>
              </p:cNvPr>
              <p:cNvSpPr txBox="1"/>
              <p:nvPr/>
            </p:nvSpPr>
            <p:spPr>
              <a:xfrm>
                <a:off x="5130089" y="3520009"/>
                <a:ext cx="1870597" cy="49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满同态双射</a:t>
                </a:r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649FDB9-FB70-47D5-B151-E06A63C72083}"/>
                </a:ext>
              </a:extLst>
            </p:cNvPr>
            <p:cNvGrpSpPr/>
            <p:nvPr/>
          </p:nvGrpSpPr>
          <p:grpSpPr>
            <a:xfrm>
              <a:off x="7613152" y="3065474"/>
              <a:ext cx="854356" cy="1099706"/>
              <a:chOff x="3441444" y="3068960"/>
              <a:chExt cx="854356" cy="1099706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1E21E250-DF83-49AD-A156-F793E4CBB59B}"/>
                  </a:ext>
                </a:extLst>
              </p:cNvPr>
              <p:cNvSpPr/>
              <p:nvPr/>
            </p:nvSpPr>
            <p:spPr>
              <a:xfrm>
                <a:off x="3441444" y="3068960"/>
                <a:ext cx="206284" cy="225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71A2061-4262-4EB7-B744-9C207971D952}"/>
                  </a:ext>
                </a:extLst>
              </p:cNvPr>
              <p:cNvSpPr/>
              <p:nvPr/>
            </p:nvSpPr>
            <p:spPr>
              <a:xfrm>
                <a:off x="4089516" y="3068960"/>
                <a:ext cx="206284" cy="225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4EE2A158-429B-400B-ABEE-3C89C00C6C81}"/>
                  </a:ext>
                </a:extLst>
              </p:cNvPr>
              <p:cNvSpPr/>
              <p:nvPr/>
            </p:nvSpPr>
            <p:spPr>
              <a:xfrm>
                <a:off x="3724606" y="3943350"/>
                <a:ext cx="206284" cy="225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48EB4E09-5192-45CE-8EFD-9185077AFDCA}"/>
                  </a:ext>
                </a:extLst>
              </p:cNvPr>
              <p:cNvCxnSpPr>
                <a:stCxn id="19" idx="4"/>
                <a:endCxn id="21" idx="1"/>
              </p:cNvCxnSpPr>
              <p:nvPr/>
            </p:nvCxnSpPr>
            <p:spPr>
              <a:xfrm>
                <a:off x="3544586" y="3294276"/>
                <a:ext cx="210230" cy="682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7D301A62-9CFF-4310-87C5-A571C0248D87}"/>
                  </a:ext>
                </a:extLst>
              </p:cNvPr>
              <p:cNvCxnSpPr>
                <a:stCxn id="20" idx="4"/>
                <a:endCxn id="21" idx="7"/>
              </p:cNvCxnSpPr>
              <p:nvPr/>
            </p:nvCxnSpPr>
            <p:spPr>
              <a:xfrm flipH="1">
                <a:off x="3900680" y="3294276"/>
                <a:ext cx="291978" cy="682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E979DB0-1225-425F-ABED-13F6595D648D}"/>
                </a:ext>
              </a:extLst>
            </p:cNvPr>
            <p:cNvSpPr txBox="1"/>
            <p:nvPr/>
          </p:nvSpPr>
          <p:spPr>
            <a:xfrm>
              <a:off x="3325047" y="5075887"/>
              <a:ext cx="106695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系统</a:t>
              </a:r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4222A4E-4814-4412-BD55-242EB6387804}"/>
                </a:ext>
              </a:extLst>
            </p:cNvPr>
            <p:cNvSpPr txBox="1"/>
            <p:nvPr/>
          </p:nvSpPr>
          <p:spPr>
            <a:xfrm>
              <a:off x="7496755" y="5075887"/>
              <a:ext cx="104986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系统</a:t>
              </a:r>
              <a:r>
                <a:rPr lang="en-US" altLang="zh-CN" dirty="0"/>
                <a:t>T</a:t>
              </a:r>
              <a:endParaRPr lang="zh-CN" altLang="en-US" dirty="0"/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BA86B12C-7EFC-44F2-9688-62848D856ADC}"/>
                </a:ext>
              </a:extLst>
            </p:cNvPr>
            <p:cNvGrpSpPr/>
            <p:nvPr/>
          </p:nvGrpSpPr>
          <p:grpSpPr>
            <a:xfrm>
              <a:off x="3522334" y="2407672"/>
              <a:ext cx="4790226" cy="2466180"/>
              <a:chOff x="3522334" y="2407672"/>
              <a:chExt cx="4790226" cy="2466180"/>
            </a:xfrm>
          </p:grpSpPr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25C9F4B5-0E42-44E9-9B00-0D4D7E7331F0}"/>
                  </a:ext>
                </a:extLst>
              </p:cNvPr>
              <p:cNvSpPr/>
              <p:nvPr/>
            </p:nvSpPr>
            <p:spPr>
              <a:xfrm>
                <a:off x="3522334" y="2407672"/>
                <a:ext cx="4117505" cy="654756"/>
              </a:xfrm>
              <a:custGeom>
                <a:avLst/>
                <a:gdLst>
                  <a:gd name="connsiteX0" fmla="*/ 0 w 4117505"/>
                  <a:gd name="connsiteY0" fmla="*/ 622292 h 654756"/>
                  <a:gd name="connsiteX1" fmla="*/ 2272473 w 4117505"/>
                  <a:gd name="connsiteY1" fmla="*/ 68 h 654756"/>
                  <a:gd name="connsiteX2" fmla="*/ 4117505 w 4117505"/>
                  <a:gd name="connsiteY2" fmla="*/ 654756 h 65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17505" h="654756">
                    <a:moveTo>
                      <a:pt x="0" y="622292"/>
                    </a:moveTo>
                    <a:cubicBezTo>
                      <a:pt x="793111" y="308474"/>
                      <a:pt x="1586222" y="-5343"/>
                      <a:pt x="2272473" y="68"/>
                    </a:cubicBezTo>
                    <a:cubicBezTo>
                      <a:pt x="2958724" y="5479"/>
                      <a:pt x="3538114" y="330117"/>
                      <a:pt x="4117505" y="654756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2FDB1858-5989-46B3-82CA-F1826634D8CC}"/>
                  </a:ext>
                </a:extLst>
              </p:cNvPr>
              <p:cNvSpPr/>
              <p:nvPr/>
            </p:nvSpPr>
            <p:spPr>
              <a:xfrm>
                <a:off x="4195055" y="2407672"/>
                <a:ext cx="4117505" cy="654756"/>
              </a:xfrm>
              <a:custGeom>
                <a:avLst/>
                <a:gdLst>
                  <a:gd name="connsiteX0" fmla="*/ 0 w 4117505"/>
                  <a:gd name="connsiteY0" fmla="*/ 622292 h 654756"/>
                  <a:gd name="connsiteX1" fmla="*/ 2272473 w 4117505"/>
                  <a:gd name="connsiteY1" fmla="*/ 68 h 654756"/>
                  <a:gd name="connsiteX2" fmla="*/ 4117505 w 4117505"/>
                  <a:gd name="connsiteY2" fmla="*/ 654756 h 65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17505" h="654756">
                    <a:moveTo>
                      <a:pt x="0" y="622292"/>
                    </a:moveTo>
                    <a:cubicBezTo>
                      <a:pt x="793111" y="308474"/>
                      <a:pt x="1586222" y="-5343"/>
                      <a:pt x="2272473" y="68"/>
                    </a:cubicBezTo>
                    <a:cubicBezTo>
                      <a:pt x="2958724" y="5479"/>
                      <a:pt x="3538114" y="330117"/>
                      <a:pt x="4117505" y="654756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E6FFA969-5406-4BE7-89FC-EAD215C740C2}"/>
                  </a:ext>
                </a:extLst>
              </p:cNvPr>
              <p:cNvSpPr/>
              <p:nvPr/>
            </p:nvSpPr>
            <p:spPr>
              <a:xfrm flipV="1">
                <a:off x="3857227" y="4162353"/>
                <a:ext cx="4117505" cy="711499"/>
              </a:xfrm>
              <a:custGeom>
                <a:avLst/>
                <a:gdLst>
                  <a:gd name="connsiteX0" fmla="*/ 0 w 4117505"/>
                  <a:gd name="connsiteY0" fmla="*/ 622292 h 654756"/>
                  <a:gd name="connsiteX1" fmla="*/ 2272473 w 4117505"/>
                  <a:gd name="connsiteY1" fmla="*/ 68 h 654756"/>
                  <a:gd name="connsiteX2" fmla="*/ 4117505 w 4117505"/>
                  <a:gd name="connsiteY2" fmla="*/ 654756 h 65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17505" h="654756">
                    <a:moveTo>
                      <a:pt x="0" y="622292"/>
                    </a:moveTo>
                    <a:cubicBezTo>
                      <a:pt x="793111" y="308474"/>
                      <a:pt x="1586222" y="-5343"/>
                      <a:pt x="2272473" y="68"/>
                    </a:cubicBezTo>
                    <a:cubicBezTo>
                      <a:pt x="2958724" y="5479"/>
                      <a:pt x="3538114" y="330117"/>
                      <a:pt x="4117505" y="654756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0024C2B-C579-4DB8-BA7A-C3448A05C814}"/>
                </a:ext>
              </a:extLst>
            </p:cNvPr>
            <p:cNvGrpSpPr/>
            <p:nvPr/>
          </p:nvGrpSpPr>
          <p:grpSpPr>
            <a:xfrm>
              <a:off x="3283115" y="2807250"/>
              <a:ext cx="1135119" cy="1519344"/>
              <a:chOff x="3283115" y="2807250"/>
              <a:chExt cx="1135119" cy="1519344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8290ECD-0206-479B-8952-DF7A0051581C}"/>
                  </a:ext>
                </a:extLst>
              </p:cNvPr>
              <p:cNvSpPr/>
              <p:nvPr/>
            </p:nvSpPr>
            <p:spPr>
              <a:xfrm>
                <a:off x="3441444" y="3068960"/>
                <a:ext cx="206284" cy="225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D77CD72-375B-430A-9073-E4A20ED09A7A}"/>
                  </a:ext>
                </a:extLst>
              </p:cNvPr>
              <p:cNvSpPr/>
              <p:nvPr/>
            </p:nvSpPr>
            <p:spPr>
              <a:xfrm>
                <a:off x="4089516" y="3068960"/>
                <a:ext cx="206284" cy="225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568D8C3-BDF5-499D-8326-023DE8C9B012}"/>
                  </a:ext>
                </a:extLst>
              </p:cNvPr>
              <p:cNvSpPr/>
              <p:nvPr/>
            </p:nvSpPr>
            <p:spPr>
              <a:xfrm>
                <a:off x="3724606" y="3943350"/>
                <a:ext cx="206284" cy="225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04A88E57-233F-4C41-A3A0-168494C14B30}"/>
                  </a:ext>
                </a:extLst>
              </p:cNvPr>
              <p:cNvCxnSpPr>
                <a:stCxn id="9" idx="4"/>
                <a:endCxn id="11" idx="1"/>
              </p:cNvCxnSpPr>
              <p:nvPr/>
            </p:nvCxnSpPr>
            <p:spPr>
              <a:xfrm>
                <a:off x="3544586" y="3294276"/>
                <a:ext cx="210230" cy="682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2DBB209A-5E38-467F-920D-61AF3EE421A9}"/>
                  </a:ext>
                </a:extLst>
              </p:cNvPr>
              <p:cNvCxnSpPr>
                <a:stCxn id="10" idx="4"/>
                <a:endCxn id="11" idx="7"/>
              </p:cNvCxnSpPr>
              <p:nvPr/>
            </p:nvCxnSpPr>
            <p:spPr>
              <a:xfrm flipH="1">
                <a:off x="3900680" y="3294276"/>
                <a:ext cx="291978" cy="682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431F8431-2CEE-49B8-8E70-C51A5CAF5D1B}"/>
                  </a:ext>
                </a:extLst>
              </p:cNvPr>
              <p:cNvSpPr/>
              <p:nvPr/>
            </p:nvSpPr>
            <p:spPr>
              <a:xfrm>
                <a:off x="3283115" y="3018150"/>
                <a:ext cx="206284" cy="225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58C0A938-7878-41C2-B996-1B0BB0B97BB2}"/>
                  </a:ext>
                </a:extLst>
              </p:cNvPr>
              <p:cNvSpPr/>
              <p:nvPr/>
            </p:nvSpPr>
            <p:spPr>
              <a:xfrm>
                <a:off x="3360553" y="2807250"/>
                <a:ext cx="206284" cy="225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CB205ED0-51F9-4D6B-8511-8F1702AFBCEC}"/>
                  </a:ext>
                </a:extLst>
              </p:cNvPr>
              <p:cNvSpPr/>
              <p:nvPr/>
            </p:nvSpPr>
            <p:spPr>
              <a:xfrm>
                <a:off x="3581447" y="2932039"/>
                <a:ext cx="206284" cy="225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F2F4DE83-4893-42C6-B516-30A8C67249FA}"/>
                  </a:ext>
                </a:extLst>
              </p:cNvPr>
              <p:cNvSpPr/>
              <p:nvPr/>
            </p:nvSpPr>
            <p:spPr>
              <a:xfrm>
                <a:off x="4013912" y="3228291"/>
                <a:ext cx="206284" cy="225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5C288989-3F27-4083-AB3B-FBF836902351}"/>
                  </a:ext>
                </a:extLst>
              </p:cNvPr>
              <p:cNvSpPr/>
              <p:nvPr/>
            </p:nvSpPr>
            <p:spPr>
              <a:xfrm>
                <a:off x="4179827" y="3228291"/>
                <a:ext cx="206284" cy="225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EF8E0C3-199F-4054-8FBE-3ABA6902D80A}"/>
                  </a:ext>
                </a:extLst>
              </p:cNvPr>
              <p:cNvSpPr/>
              <p:nvPr/>
            </p:nvSpPr>
            <p:spPr>
              <a:xfrm>
                <a:off x="4228165" y="3026646"/>
                <a:ext cx="190069" cy="2083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857E150-47B6-4B08-BF80-181E52A08128}"/>
                  </a:ext>
                </a:extLst>
              </p:cNvPr>
              <p:cNvSpPr/>
              <p:nvPr/>
            </p:nvSpPr>
            <p:spPr>
              <a:xfrm>
                <a:off x="3573951" y="3943350"/>
                <a:ext cx="206284" cy="225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F3FF4F10-D2C2-4468-A71F-934BA219D078}"/>
                  </a:ext>
                </a:extLst>
              </p:cNvPr>
              <p:cNvSpPr/>
              <p:nvPr/>
            </p:nvSpPr>
            <p:spPr>
              <a:xfrm>
                <a:off x="3819429" y="3928242"/>
                <a:ext cx="206284" cy="225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49DF9053-6809-4EE2-8B72-F8D65BA1D04E}"/>
                  </a:ext>
                </a:extLst>
              </p:cNvPr>
              <p:cNvSpPr/>
              <p:nvPr/>
            </p:nvSpPr>
            <p:spPr>
              <a:xfrm>
                <a:off x="3683981" y="4101278"/>
                <a:ext cx="206284" cy="225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0C00D696-1FC6-4973-93C6-4F08C3E2A263}"/>
                  </a:ext>
                </a:extLst>
              </p:cNvPr>
              <p:cNvCxnSpPr>
                <a:cxnSpLocks/>
                <a:stCxn id="34" idx="3"/>
                <a:endCxn id="40" idx="1"/>
              </p:cNvCxnSpPr>
              <p:nvPr/>
            </p:nvCxnSpPr>
            <p:spPr>
              <a:xfrm>
                <a:off x="3313325" y="3210469"/>
                <a:ext cx="290836" cy="7658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FB6C98A-8F70-4B79-8BCA-710358739896}"/>
                  </a:ext>
                </a:extLst>
              </p:cNvPr>
              <p:cNvCxnSpPr>
                <a:cxnSpLocks/>
                <a:stCxn id="36" idx="3"/>
                <a:endCxn id="41" idx="1"/>
              </p:cNvCxnSpPr>
              <p:nvPr/>
            </p:nvCxnSpPr>
            <p:spPr>
              <a:xfrm>
                <a:off x="3611657" y="3124358"/>
                <a:ext cx="237982" cy="8368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4A78209B-36C3-4AFC-83F0-905537120BE5}"/>
                  </a:ext>
                </a:extLst>
              </p:cNvPr>
              <p:cNvCxnSpPr>
                <a:cxnSpLocks/>
                <a:stCxn id="35" idx="4"/>
                <a:endCxn id="42" idx="1"/>
              </p:cNvCxnSpPr>
              <p:nvPr/>
            </p:nvCxnSpPr>
            <p:spPr>
              <a:xfrm>
                <a:off x="3463695" y="3032566"/>
                <a:ext cx="250496" cy="1101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5C84FAF0-7C82-4605-878B-21523773DDF1}"/>
                  </a:ext>
                </a:extLst>
              </p:cNvPr>
              <p:cNvCxnSpPr>
                <a:cxnSpLocks/>
                <a:stCxn id="10" idx="5"/>
                <a:endCxn id="41" idx="0"/>
              </p:cNvCxnSpPr>
              <p:nvPr/>
            </p:nvCxnSpPr>
            <p:spPr>
              <a:xfrm flipH="1">
                <a:off x="3922571" y="3261279"/>
                <a:ext cx="343019" cy="6669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1BCB84CE-AC3A-4B2E-8CB0-EA9885772809}"/>
                  </a:ext>
                </a:extLst>
              </p:cNvPr>
              <p:cNvCxnSpPr>
                <a:cxnSpLocks/>
                <a:stCxn id="38" idx="4"/>
                <a:endCxn id="42" idx="7"/>
              </p:cNvCxnSpPr>
              <p:nvPr/>
            </p:nvCxnSpPr>
            <p:spPr>
              <a:xfrm flipH="1">
                <a:off x="3860055" y="3453607"/>
                <a:ext cx="422914" cy="6806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B8ECE8B6-A668-47FD-AA0C-BE894AA4EBDF}"/>
                  </a:ext>
                </a:extLst>
              </p:cNvPr>
              <p:cNvCxnSpPr>
                <a:cxnSpLocks/>
                <a:stCxn id="10" idx="3"/>
                <a:endCxn id="11" idx="0"/>
              </p:cNvCxnSpPr>
              <p:nvPr/>
            </p:nvCxnSpPr>
            <p:spPr>
              <a:xfrm flipH="1">
                <a:off x="3827748" y="3261279"/>
                <a:ext cx="291978" cy="682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A0611A81-BDE0-48AA-B36A-4F66B7B3A507}"/>
              </a:ext>
            </a:extLst>
          </p:cNvPr>
          <p:cNvSpPr txBox="1"/>
          <p:nvPr/>
        </p:nvSpPr>
        <p:spPr>
          <a:xfrm>
            <a:off x="1538981" y="4886418"/>
            <a:ext cx="58288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/>
              <a:t>其中，</a:t>
            </a:r>
            <a:r>
              <a:rPr lang="en-US" altLang="zh-CN" sz="1500" dirty="0"/>
              <a:t>S</a:t>
            </a:r>
            <a:r>
              <a:rPr lang="zh-CN" altLang="en-US" sz="1500" dirty="0"/>
              <a:t>的</a:t>
            </a:r>
            <a:r>
              <a:rPr lang="en-US" altLang="zh-CN" sz="1500" dirty="0"/>
              <a:t>S1</a:t>
            </a:r>
            <a:r>
              <a:rPr lang="zh-CN" altLang="en-US" sz="1500" dirty="0"/>
              <a:t>，</a:t>
            </a:r>
            <a:r>
              <a:rPr lang="en-US" altLang="zh-CN" sz="1500" dirty="0"/>
              <a:t>S2</a:t>
            </a:r>
            <a:r>
              <a:rPr lang="zh-CN" altLang="en-US" sz="1500" dirty="0"/>
              <a:t>和</a:t>
            </a:r>
            <a:r>
              <a:rPr lang="en-US" altLang="zh-CN" sz="1500" dirty="0"/>
              <a:t>S3</a:t>
            </a:r>
            <a:r>
              <a:rPr lang="zh-CN" altLang="en-US" sz="1500" dirty="0"/>
              <a:t>中元素是否构成一个稳定的运算结构保持！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2AA04FC-A733-41A8-95E1-C9DA26A7D88F}"/>
              </a:ext>
            </a:extLst>
          </p:cNvPr>
          <p:cNvSpPr txBox="1"/>
          <p:nvPr/>
        </p:nvSpPr>
        <p:spPr>
          <a:xfrm>
            <a:off x="2559992" y="375520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S3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1C1B52C-751C-42B9-8A5F-12FCF7D77BCC}"/>
              </a:ext>
            </a:extLst>
          </p:cNvPr>
          <p:cNvGrpSpPr/>
          <p:nvPr/>
        </p:nvGrpSpPr>
        <p:grpSpPr>
          <a:xfrm>
            <a:off x="1008559" y="2720257"/>
            <a:ext cx="1288816" cy="380908"/>
            <a:chOff x="1452129" y="2314545"/>
            <a:chExt cx="1718420" cy="507878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035BDF2-FAEC-45E7-A6C5-C68D116C43F1}"/>
                </a:ext>
              </a:extLst>
            </p:cNvPr>
            <p:cNvSpPr txBox="1"/>
            <p:nvPr/>
          </p:nvSpPr>
          <p:spPr>
            <a:xfrm>
              <a:off x="2548157" y="2329980"/>
              <a:ext cx="62239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S1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C41A7EB-CCEE-4C55-B04A-510E1824249B}"/>
                </a:ext>
              </a:extLst>
            </p:cNvPr>
            <p:cNvSpPr txBox="1"/>
            <p:nvPr/>
          </p:nvSpPr>
          <p:spPr>
            <a:xfrm>
              <a:off x="1452129" y="2314545"/>
              <a:ext cx="150579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{s11,s12}</a:t>
              </a:r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A700206-BF9B-4A5A-902B-1373A86650AA}"/>
              </a:ext>
            </a:extLst>
          </p:cNvPr>
          <p:cNvGrpSpPr/>
          <p:nvPr/>
        </p:nvGrpSpPr>
        <p:grpSpPr>
          <a:xfrm>
            <a:off x="3322341" y="2716297"/>
            <a:ext cx="1442450" cy="379445"/>
            <a:chOff x="4423633" y="2507559"/>
            <a:chExt cx="1923267" cy="505927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7246851-79E8-4175-905A-0685E45328D0}"/>
                </a:ext>
              </a:extLst>
            </p:cNvPr>
            <p:cNvSpPr txBox="1"/>
            <p:nvPr/>
          </p:nvSpPr>
          <p:spPr>
            <a:xfrm>
              <a:off x="4423633" y="2521043"/>
              <a:ext cx="62239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S2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8C02535-C6DE-41D6-8AD9-B40C09C8CEC2}"/>
                </a:ext>
              </a:extLst>
            </p:cNvPr>
            <p:cNvSpPr txBox="1"/>
            <p:nvPr/>
          </p:nvSpPr>
          <p:spPr>
            <a:xfrm>
              <a:off x="4818276" y="2507559"/>
              <a:ext cx="152862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{s21,s22}</a:t>
              </a:r>
              <a:endParaRPr lang="zh-CN" altLang="en-US" dirty="0"/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8470DFAF-C6FF-4736-8372-9A72B26C24AC}"/>
              </a:ext>
            </a:extLst>
          </p:cNvPr>
          <p:cNvSpPr txBox="1"/>
          <p:nvPr/>
        </p:nvSpPr>
        <p:spPr>
          <a:xfrm>
            <a:off x="1959803" y="4117475"/>
            <a:ext cx="228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{s11*s21,s12*s22}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00259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id="{C32906DE-FD07-4059-9F85-82979050B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运算表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ACCDC55B-394C-4273-BB9A-BA1AE7E60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719263"/>
            <a:ext cx="8640763" cy="1204912"/>
          </a:xfrm>
        </p:spPr>
        <p:txBody>
          <a:bodyPr/>
          <a:lstStyle/>
          <a:p>
            <a:pPr eaLnBrk="1" hangingPunct="1"/>
            <a:r>
              <a:rPr lang="zh-CN" altLang="en-US" sz="2800" b="1"/>
              <a:t>通常用于定义</a:t>
            </a:r>
            <a:r>
              <a:rPr lang="zh-CN" altLang="en-US" sz="2800" b="1">
                <a:solidFill>
                  <a:srgbClr val="FF0000"/>
                </a:solidFill>
              </a:rPr>
              <a:t>有限集合</a:t>
            </a:r>
            <a:r>
              <a:rPr lang="en-US" altLang="zh-CN" sz="2800" b="1"/>
              <a:t>(</a:t>
            </a:r>
            <a:r>
              <a:rPr lang="zh-CN" altLang="en-US" sz="2800" b="1"/>
              <a:t>一般元素很少</a:t>
            </a:r>
            <a:r>
              <a:rPr lang="en-US" altLang="zh-CN" sz="2800" b="1"/>
              <a:t>)</a:t>
            </a:r>
            <a:r>
              <a:rPr lang="zh-CN" altLang="en-US" sz="2800" b="1"/>
              <a:t>上的一元或二元运算。</a:t>
            </a:r>
            <a:endParaRPr lang="en-US" altLang="zh-CN" sz="2800" b="1">
              <a:solidFill>
                <a:srgbClr val="A50021"/>
              </a:solidFill>
            </a:endParaRPr>
          </a:p>
          <a:p>
            <a:pPr eaLnBrk="1" hangingPunct="1"/>
            <a:endParaRPr lang="en-US" altLang="zh-CN" sz="2400">
              <a:solidFill>
                <a:srgbClr val="A50021"/>
              </a:solidFill>
            </a:endParaRP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CE26F98A-AC85-4104-91E4-F4D14F637C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3068638"/>
          <a:ext cx="4217987" cy="297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4" imgW="2644144" imgH="1876974" progId="Word.Document.8">
                  <p:embed/>
                </p:oleObj>
              </mc:Choice>
              <mc:Fallback>
                <p:oleObj name="Document" r:id="rId4" imgW="2644144" imgH="187697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068638"/>
                        <a:ext cx="4217987" cy="297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4">
            <a:extLst>
              <a:ext uri="{FF2B5EF4-FFF2-40B4-BE49-F238E27FC236}">
                <a16:creationId xmlns:a16="http://schemas.microsoft.com/office/drawing/2014/main" id="{DF60DDDD-40C2-4560-9E5E-B7D6FE7996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997200"/>
          <a:ext cx="4306887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6" imgW="3434005" imgH="2396435" progId="Word.Document.8">
                  <p:embed/>
                </p:oleObj>
              </mc:Choice>
              <mc:Fallback>
                <p:oleObj name="Document" r:id="rId6" imgW="3434005" imgH="239643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997200"/>
                        <a:ext cx="4306887" cy="299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98E46CA-3115-4EFF-9A9C-7D6FCC018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运算的封闭性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5DE3FB5-9BA3-4FBA-B43E-E8AE54BCA9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对于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元运算</a:t>
            </a:r>
            <a:r>
              <a:rPr lang="en-US" altLang="zh-CN" sz="2800" b="1" dirty="0">
                <a:latin typeface="Times New Roman" panose="02020603050405020304" pitchFamily="18" charset="0"/>
              </a:rPr>
              <a:t>ƒ:A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A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，若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BA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，且</a:t>
            </a:r>
            <a:r>
              <a:rPr lang="en-US" altLang="zh-CN" sz="2800" b="1" dirty="0">
                <a:latin typeface="Times New Roman" panose="02020603050405020304" pitchFamily="18" charset="0"/>
              </a:rPr>
              <a:t>ƒ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(B)B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，则称该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运算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ƒ</a:t>
            </a: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在集合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上封闭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例子</a:t>
            </a:r>
          </a:p>
          <a:p>
            <a:pPr lvl="1" eaLnBrk="1" hangingPunct="1"/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加法在自然数集上封闭，但减法在自然数集上不封闭．</a:t>
            </a:r>
          </a:p>
          <a:p>
            <a:pPr lvl="1" eaLnBrk="1" hangingPunct="1"/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减法在整数集上封闭，但除法在整数集上不封闭</a:t>
            </a:r>
          </a:p>
          <a:p>
            <a:pPr lvl="1" eaLnBrk="1" hangingPunct="1"/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集合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A={1,2,3,…,10}, 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gcd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封闭，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lcm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则否。</a:t>
            </a:r>
          </a:p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试证普通加法在正整数集的下列子集上的封闭性：</a:t>
            </a:r>
          </a:p>
          <a:p>
            <a:pPr lvl="1" eaLnBrk="1" hangingPunct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集合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A={n|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存在正整数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使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16|n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集合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B={n|21n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能被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整除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A7B6AC9-D8BE-45A1-B4C4-65D584DBF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代数系统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A190977-0030-4F3F-9E89-6A0ABD1215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719263"/>
            <a:ext cx="8075612" cy="4411662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一个代数系统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一个非空集合（元素可以是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任何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对象）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有一个或者若干个运算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上述运算在上述集合上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封闭</a:t>
            </a:r>
          </a:p>
          <a:p>
            <a:pPr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记法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b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S,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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例子：</a:t>
            </a:r>
          </a:p>
          <a:p>
            <a:pPr lvl="1"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整数集与普通加法：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(Z, +)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D6383A9A-335C-4B47-A0F2-28490645C7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一个较复杂的代数系统的例子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EE94AD6-55B0-45FF-9C9F-4E37F45CA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497887" cy="39592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设集合</a:t>
            </a:r>
            <a:r>
              <a:rPr lang="en-US" altLang="zh-CN" sz="2800" b="1">
                <a:latin typeface="Times New Roman" panose="02020603050405020304" pitchFamily="18" charset="0"/>
              </a:rPr>
              <a:t>S=R-{0,1}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个函数如下：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ƒ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(x)=x, 		ƒ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(x)=(1-x)</a:t>
            </a:r>
            <a:r>
              <a:rPr lang="en-US" altLang="zh-CN" sz="22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zh-CN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ƒ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(x)=x</a:t>
            </a:r>
            <a:r>
              <a:rPr lang="en-US" altLang="zh-CN" sz="22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(x-1)	 ƒ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(x)= x</a:t>
            </a:r>
            <a:r>
              <a:rPr lang="en-US" altLang="zh-CN" sz="22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zh-CN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ƒ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(x)=x(x-1)</a:t>
            </a:r>
            <a:r>
              <a:rPr lang="en-US" altLang="zh-CN" sz="22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	 ƒ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(x)=1-x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600" b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{ƒ</a:t>
            </a:r>
            <a:r>
              <a:rPr lang="en-US" altLang="zh-CN" sz="26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,ƒ</a:t>
            </a:r>
            <a:r>
              <a:rPr lang="en-US" altLang="zh-CN" sz="26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,ƒ</a:t>
            </a:r>
            <a:r>
              <a:rPr lang="en-US" altLang="zh-CN" sz="26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,ƒ</a:t>
            </a:r>
            <a:r>
              <a:rPr lang="en-US" altLang="zh-CN" sz="26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,ƒ</a:t>
            </a:r>
            <a:r>
              <a:rPr lang="en-US" altLang="zh-CN" sz="26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,ƒ</a:t>
            </a:r>
            <a:r>
              <a:rPr lang="en-US" altLang="zh-CN" sz="26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en-US" altLang="zh-CN" sz="2600" b="1">
                <a:latin typeface="Times New Roman" panose="02020603050405020304" pitchFamily="18" charset="0"/>
                <a:ea typeface="Arial Unicode MS" pitchFamily="34" charset="-122"/>
              </a:rPr>
              <a:t>◦ )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是代数系统，其中   </a:t>
            </a:r>
            <a:r>
              <a:rPr lang="zh-CN" altLang="en-US" sz="2600" b="1"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是复合运算。</a:t>
            </a:r>
            <a:r>
              <a:rPr lang="zh-CN" altLang="en-US" sz="1700"/>
              <a:t>	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只需考虑运算的封闭性。例如：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ƒ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◦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ƒ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 ƒ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 ƒ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◦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ƒ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 ƒ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等等</a:t>
            </a:r>
            <a:r>
              <a:rPr lang="zh-CN" altLang="en-US" sz="2400" b="1"/>
              <a:t>。</a:t>
            </a:r>
            <a:endParaRPr lang="en-US" altLang="zh-CN" sz="2400" b="1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要证明</a:t>
            </a:r>
            <a:r>
              <a:rPr lang="en-US" altLang="zh-CN" sz="2400" b="1">
                <a:latin typeface="Times New Roman" panose="02020603050405020304" pitchFamily="18" charset="0"/>
              </a:rPr>
              <a:t>ƒ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4 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</a:rPr>
              <a:t>◦ </a:t>
            </a:r>
            <a:r>
              <a:rPr lang="en-US" altLang="zh-CN" sz="2400" b="1">
                <a:latin typeface="Times New Roman" panose="02020603050405020304" pitchFamily="18" charset="0"/>
              </a:rPr>
              <a:t>ƒ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5</a:t>
            </a:r>
            <a:r>
              <a:rPr lang="en-US" altLang="zh-CN" sz="2400" b="1">
                <a:latin typeface="Times New Roman" panose="02020603050405020304" pitchFamily="18" charset="0"/>
              </a:rPr>
              <a:t>= ƒ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</a:rPr>
              <a:t>　需证：对任意</a:t>
            </a:r>
            <a:r>
              <a:rPr lang="en-US" altLang="zh-CN" sz="2400" b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S, 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(x))=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(x)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b="1">
              <a:solidFill>
                <a:schemeClr val="tx2"/>
              </a:solidFill>
            </a:endParaRPr>
          </a:p>
        </p:txBody>
      </p:sp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779BFC0F-0999-4628-B75D-EEDA11B599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516563"/>
          <a:ext cx="748823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公式" r:id="rId4" imgW="3504960" imgH="469800" progId="Equation.3">
                  <p:embed/>
                </p:oleObj>
              </mc:Choice>
              <mc:Fallback>
                <p:oleObj name="公式" r:id="rId4" imgW="350496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516563"/>
                        <a:ext cx="7488237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327AA39-BDD4-4377-ACE8-E515339B0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结合律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894A6DB-B412-4701-B27B-0FF2EB686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集合</a:t>
            </a:r>
            <a:r>
              <a:rPr lang="en-US" altLang="zh-CN" b="1">
                <a:latin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</a:rPr>
              <a:t>上的运算   </a:t>
            </a:r>
            <a:r>
              <a:rPr lang="zh-CN" altLang="en-US" b="1">
                <a:latin typeface="Times New Roman" panose="02020603050405020304" pitchFamily="18" charset="0"/>
                <a:ea typeface="Arial Unicode MS" pitchFamily="34" charset="-122"/>
              </a:rPr>
              <a:t>⃘ </a:t>
            </a:r>
            <a:r>
              <a:rPr lang="zh-CN" altLang="en-US" b="1">
                <a:latin typeface="Times New Roman" panose="02020603050405020304" pitchFamily="18" charset="0"/>
              </a:rPr>
              <a:t>满足结合律，</a:t>
            </a:r>
            <a:r>
              <a:rPr lang="en-US" altLang="zh-CN" b="1">
                <a:latin typeface="Times New Roman" panose="02020603050405020304" pitchFamily="18" charset="0"/>
              </a:rPr>
              <a:t>iff</a:t>
            </a:r>
            <a:endParaRPr lang="zh-CN" altLang="en-US" b="1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对任意</a:t>
            </a:r>
            <a:r>
              <a:rPr lang="en-US" altLang="zh-CN" b="1">
                <a:latin typeface="Times New Roman" panose="02020603050405020304" pitchFamily="18" charset="0"/>
              </a:rPr>
              <a:t>x, y, z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 A</a:t>
            </a: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(x   </a:t>
            </a:r>
            <a:r>
              <a:rPr lang="en-US" altLang="zh-CN" b="1">
                <a:latin typeface="Times New Roman" panose="02020603050405020304" pitchFamily="18" charset="0"/>
                <a:ea typeface="Arial Unicode MS" pitchFamily="34" charset="-122"/>
              </a:rPr>
              <a:t>⃘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y)   </a:t>
            </a:r>
            <a:r>
              <a:rPr lang="en-US" altLang="zh-CN" b="1">
                <a:latin typeface="Times New Roman" panose="02020603050405020304" pitchFamily="18" charset="0"/>
                <a:ea typeface="Arial Unicode MS" pitchFamily="34" charset="-122"/>
              </a:rPr>
              <a:t>⃘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z = x   </a:t>
            </a:r>
            <a:r>
              <a:rPr lang="en-US" altLang="zh-CN" b="1">
                <a:latin typeface="Times New Roman" panose="02020603050405020304" pitchFamily="18" charset="0"/>
                <a:ea typeface="Arial Unicode MS" pitchFamily="34" charset="-122"/>
              </a:rPr>
              <a:t>⃘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(y   </a:t>
            </a:r>
            <a:r>
              <a:rPr lang="en-US" altLang="zh-CN" b="1">
                <a:latin typeface="Times New Roman" panose="02020603050405020304" pitchFamily="18" charset="0"/>
                <a:ea typeface="Arial Unicode MS" pitchFamily="34" charset="-122"/>
              </a:rPr>
              <a:t>⃘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z)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若  </a:t>
            </a:r>
            <a:r>
              <a:rPr lang="zh-CN" altLang="en-US" b="1"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zh-CN" altLang="en-US" b="1">
                <a:latin typeface="Times New Roman" panose="02020603050405020304" pitchFamily="18" charset="0"/>
              </a:rPr>
              <a:t>满足结合律，表达式</a:t>
            </a:r>
            <a:r>
              <a:rPr lang="en-US" altLang="zh-CN" b="1">
                <a:latin typeface="Times New Roman" panose="02020603050405020304" pitchFamily="18" charset="0"/>
              </a:rPr>
              <a:t>x</a:t>
            </a:r>
            <a:r>
              <a:rPr lang="en-US" altLang="zh-CN" b="1" baseline="-25000">
                <a:latin typeface="Times New Roman" panose="02020603050405020304" pitchFamily="18" charset="0"/>
              </a:rPr>
              <a:t>1   </a:t>
            </a:r>
            <a:r>
              <a:rPr lang="en-US" altLang="zh-CN" b="1"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b="1">
                <a:latin typeface="Times New Roman" panose="02020603050405020304" pitchFamily="18" charset="0"/>
              </a:rPr>
              <a:t>x</a:t>
            </a:r>
            <a:r>
              <a:rPr lang="en-US" altLang="zh-CN" b="1" baseline="-25000">
                <a:latin typeface="Times New Roman" panose="02020603050405020304" pitchFamily="18" charset="0"/>
              </a:rPr>
              <a:t>2   </a:t>
            </a:r>
            <a:r>
              <a:rPr lang="en-US" altLang="zh-CN" b="1">
                <a:latin typeface="Times New Roman" panose="02020603050405020304" pitchFamily="18" charset="0"/>
                <a:ea typeface="Arial Unicode MS" pitchFamily="34" charset="-122"/>
              </a:rPr>
              <a:t>⃘⃘</a:t>
            </a:r>
            <a:r>
              <a:rPr lang="en-US" altLang="zh-CN" b="1">
                <a:latin typeface="Times New Roman" panose="02020603050405020304" pitchFamily="18" charset="0"/>
              </a:rPr>
              <a:t>…  </a:t>
            </a:r>
            <a:r>
              <a:rPr lang="en-US" altLang="zh-CN" b="1"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b="1">
                <a:latin typeface="Times New Roman" panose="02020603050405020304" pitchFamily="18" charset="0"/>
              </a:rPr>
              <a:t> x</a:t>
            </a:r>
            <a:r>
              <a:rPr lang="en-US" altLang="zh-CN" b="1" baseline="-25000">
                <a:latin typeface="Times New Roman" panose="02020603050405020304" pitchFamily="18" charset="0"/>
              </a:rPr>
              <a:t>n</a:t>
            </a:r>
            <a:r>
              <a:rPr lang="zh-CN" altLang="en-US" b="1">
                <a:latin typeface="Times New Roman" panose="02020603050405020304" pitchFamily="18" charset="0"/>
              </a:rPr>
              <a:t>可以在保持诸</a:t>
            </a:r>
            <a:r>
              <a:rPr lang="en-US" altLang="zh-CN" b="1">
                <a:latin typeface="Times New Roman" panose="02020603050405020304" pitchFamily="18" charset="0"/>
              </a:rPr>
              <a:t>x</a:t>
            </a:r>
            <a:r>
              <a:rPr lang="en-US" altLang="zh-CN" b="1" baseline="-25000">
                <a:latin typeface="Times New Roman" panose="02020603050405020304" pitchFamily="18" charset="0"/>
              </a:rPr>
              <a:t>i</a:t>
            </a:r>
            <a:r>
              <a:rPr lang="zh-CN" altLang="en-US" b="1">
                <a:latin typeface="Times New Roman" panose="02020603050405020304" pitchFamily="18" charset="0"/>
              </a:rPr>
              <a:t>先后次序不变的前提下按照任何顺序进行计算。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882C3A9-6879-4729-80C0-037A80A83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交换律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86ADBE7-8338-4D72-9379-185773C6E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集合</a:t>
            </a:r>
            <a:r>
              <a:rPr lang="en-US" altLang="zh-CN" b="1">
                <a:latin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</a:rPr>
              <a:t>上的运算   </a:t>
            </a:r>
            <a:r>
              <a:rPr lang="zh-CN" altLang="en-US" b="1">
                <a:latin typeface="Times New Roman" panose="02020603050405020304" pitchFamily="18" charset="0"/>
                <a:ea typeface="Arial Unicode MS" pitchFamily="34" charset="-122"/>
              </a:rPr>
              <a:t>⃘ </a:t>
            </a:r>
            <a:r>
              <a:rPr lang="zh-CN" altLang="en-US" b="1">
                <a:latin typeface="Times New Roman" panose="02020603050405020304" pitchFamily="18" charset="0"/>
              </a:rPr>
              <a:t>满足交换律，</a:t>
            </a:r>
            <a:r>
              <a:rPr lang="en-US" altLang="zh-CN" b="1">
                <a:latin typeface="Times New Roman" panose="02020603050405020304" pitchFamily="18" charset="0"/>
              </a:rPr>
              <a:t>iff</a:t>
            </a:r>
            <a:endParaRPr lang="zh-CN" altLang="en-US" b="1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对任意</a:t>
            </a:r>
            <a:r>
              <a:rPr lang="en-US" altLang="zh-CN" b="1">
                <a:latin typeface="Times New Roman" panose="02020603050405020304" pitchFamily="18" charset="0"/>
              </a:rPr>
              <a:t>x, y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 A</a:t>
            </a: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x   </a:t>
            </a:r>
            <a:r>
              <a:rPr lang="en-US" altLang="zh-CN" b="1">
                <a:latin typeface="Times New Roman" panose="02020603050405020304" pitchFamily="18" charset="0"/>
                <a:ea typeface="Arial Unicode MS" pitchFamily="34" charset="-122"/>
              </a:rPr>
              <a:t>⃘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y =  y   </a:t>
            </a:r>
            <a:r>
              <a:rPr lang="en-US" altLang="zh-CN" b="1">
                <a:latin typeface="Times New Roman" panose="02020603050405020304" pitchFamily="18" charset="0"/>
                <a:ea typeface="Arial Unicode MS" pitchFamily="34" charset="-122"/>
              </a:rPr>
              <a:t>⃘ x</a:t>
            </a:r>
          </a:p>
          <a:p>
            <a:pPr eaLnBrk="1" hangingPunct="1"/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若  </a:t>
            </a:r>
            <a:r>
              <a:rPr lang="zh-CN" altLang="en-US" b="1"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zh-CN" altLang="en-US" b="1">
                <a:latin typeface="Times New Roman" panose="02020603050405020304" pitchFamily="18" charset="0"/>
              </a:rPr>
              <a:t>同时满足</a:t>
            </a: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</a:rPr>
              <a:t>交换律和结合律</a:t>
            </a:r>
            <a:r>
              <a:rPr lang="zh-CN" altLang="en-US" b="1">
                <a:latin typeface="Times New Roman" panose="02020603050405020304" pitchFamily="18" charset="0"/>
              </a:rPr>
              <a:t>，表达式</a:t>
            </a:r>
            <a:r>
              <a:rPr lang="en-US" altLang="zh-CN" b="1">
                <a:latin typeface="Times New Roman" panose="02020603050405020304" pitchFamily="18" charset="0"/>
              </a:rPr>
              <a:t>x</a:t>
            </a:r>
            <a:r>
              <a:rPr lang="en-US" altLang="zh-CN" b="1" baseline="-25000">
                <a:latin typeface="Times New Roman" panose="02020603050405020304" pitchFamily="18" charset="0"/>
              </a:rPr>
              <a:t>1   </a:t>
            </a:r>
            <a:r>
              <a:rPr lang="en-US" altLang="zh-CN" b="1"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b="1">
                <a:latin typeface="Times New Roman" panose="02020603050405020304" pitchFamily="18" charset="0"/>
              </a:rPr>
              <a:t>x</a:t>
            </a:r>
            <a:r>
              <a:rPr lang="en-US" altLang="zh-CN" b="1" baseline="-25000">
                <a:latin typeface="Times New Roman" panose="02020603050405020304" pitchFamily="18" charset="0"/>
              </a:rPr>
              <a:t>2   </a:t>
            </a:r>
            <a:r>
              <a:rPr lang="en-US" altLang="zh-CN" b="1"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b="1">
                <a:latin typeface="Times New Roman" panose="02020603050405020304" pitchFamily="18" charset="0"/>
              </a:rPr>
              <a:t>…  </a:t>
            </a:r>
            <a:r>
              <a:rPr lang="en-US" altLang="zh-CN" b="1"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b="1">
                <a:latin typeface="Times New Roman" panose="02020603050405020304" pitchFamily="18" charset="0"/>
              </a:rPr>
              <a:t> x</a:t>
            </a:r>
            <a:r>
              <a:rPr lang="en-US" altLang="zh-CN" b="1" baseline="-25000">
                <a:latin typeface="Times New Roman" panose="02020603050405020304" pitchFamily="18" charset="0"/>
              </a:rPr>
              <a:t>n</a:t>
            </a:r>
            <a:r>
              <a:rPr lang="zh-CN" altLang="en-US" b="1">
                <a:latin typeface="Times New Roman" panose="02020603050405020304" pitchFamily="18" charset="0"/>
              </a:rPr>
              <a:t>可以按照任何顺序进行计算，包括可以随便重新排列诸</a:t>
            </a:r>
            <a:r>
              <a:rPr lang="en-US" altLang="zh-CN" b="1">
                <a:latin typeface="Times New Roman" panose="02020603050405020304" pitchFamily="18" charset="0"/>
              </a:rPr>
              <a:t>x</a:t>
            </a:r>
            <a:r>
              <a:rPr lang="en-US" altLang="zh-CN" b="1" baseline="-25000">
                <a:latin typeface="Times New Roman" panose="02020603050405020304" pitchFamily="18" charset="0"/>
              </a:rPr>
              <a:t>i</a:t>
            </a:r>
            <a:r>
              <a:rPr lang="zh-CN" altLang="en-US" b="1">
                <a:latin typeface="Times New Roman" panose="02020603050405020304" pitchFamily="18" charset="0"/>
              </a:rPr>
              <a:t>的先后次序。</a:t>
            </a:r>
            <a:endParaRPr lang="en-US" altLang="zh-CN" b="1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>
                <a:latin typeface="Times New Roman" panose="02020603050405020304" pitchFamily="18" charset="0"/>
              </a:rPr>
              <a:t>举例：</a:t>
            </a:r>
            <a:r>
              <a:rPr lang="en-US" altLang="zh-CN" b="1">
                <a:latin typeface="Times New Roman" panose="02020603050405020304" pitchFamily="18" charset="0"/>
              </a:rPr>
              <a:t>(a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b="1"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b)</a:t>
            </a:r>
            <a:r>
              <a:rPr lang="en-US" altLang="zh-CN" b="1" baseline="30000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</a:rPr>
              <a:t> =a</a:t>
            </a:r>
            <a:r>
              <a:rPr lang="en-US" altLang="zh-CN" b="1" baseline="30000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b="1">
                <a:latin typeface="Times New Roman" panose="02020603050405020304" pitchFamily="18" charset="0"/>
                <a:ea typeface="Arial Unicode MS" pitchFamily="34" charset="-122"/>
              </a:rPr>
              <a:t>⃘ </a:t>
            </a:r>
            <a:r>
              <a:rPr lang="en-US" altLang="zh-CN" b="1">
                <a:latin typeface="Times New Roman" panose="02020603050405020304" pitchFamily="18" charset="0"/>
              </a:rPr>
              <a:t>b</a:t>
            </a:r>
            <a:r>
              <a:rPr lang="en-US" altLang="zh-CN" b="1" baseline="30000">
                <a:latin typeface="Times New Roman" panose="02020603050405020304" pitchFamily="18" charset="0"/>
              </a:rPr>
              <a:t>n</a:t>
            </a:r>
            <a:endParaRPr lang="zh-CN" altLang="en-US" b="1">
              <a:latin typeface="Times New Roman" panose="02020603050405020304" pitchFamily="18" charset="0"/>
              <a:ea typeface="Arial Unicode MS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14470</TotalTime>
  <Words>2702</Words>
  <Application>Microsoft Office PowerPoint</Application>
  <PresentationFormat>全屏显示(4:3)</PresentationFormat>
  <Paragraphs>296</Paragraphs>
  <Slides>38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</vt:lpstr>
      <vt:lpstr>宋体</vt:lpstr>
      <vt:lpstr>Wingdings</vt:lpstr>
      <vt:lpstr>Times New Roman</vt:lpstr>
      <vt:lpstr>Symbol</vt:lpstr>
      <vt:lpstr>Arial Unicode MS</vt:lpstr>
      <vt:lpstr>MT Extra</vt:lpstr>
      <vt:lpstr>Matura MT Script Capitals</vt:lpstr>
      <vt:lpstr>Network</vt:lpstr>
      <vt:lpstr>Microsoft Office Word 97 - 2003 文档</vt:lpstr>
      <vt:lpstr>Microsoft 公式 3.0</vt:lpstr>
      <vt:lpstr>代数系统</vt:lpstr>
      <vt:lpstr>代数系统的基本概念</vt:lpstr>
      <vt:lpstr>运算的定义</vt:lpstr>
      <vt:lpstr>运算表</vt:lpstr>
      <vt:lpstr>运算的封闭性</vt:lpstr>
      <vt:lpstr>代数系统</vt:lpstr>
      <vt:lpstr>一个较复杂的代数系统的例子</vt:lpstr>
      <vt:lpstr>结合律</vt:lpstr>
      <vt:lpstr>交换律</vt:lpstr>
      <vt:lpstr>分配律</vt:lpstr>
      <vt:lpstr>单位元素</vt:lpstr>
      <vt:lpstr>左单位元素和右单位元素</vt:lpstr>
      <vt:lpstr>关于单位元素的进一步讨论</vt:lpstr>
      <vt:lpstr>逆元素</vt:lpstr>
      <vt:lpstr>一个关于逆元素的例子</vt:lpstr>
      <vt:lpstr>关于逆元素的进一步讨论</vt:lpstr>
      <vt:lpstr>“可逆性”</vt:lpstr>
      <vt:lpstr>零元素</vt:lpstr>
      <vt:lpstr>运算的性质与运算表</vt:lpstr>
      <vt:lpstr>一个例子</vt:lpstr>
      <vt:lpstr>一个与编码有关的代数系统</vt:lpstr>
      <vt:lpstr>(反交换)半群中的等式</vt:lpstr>
      <vt:lpstr>“相似”的系统</vt:lpstr>
      <vt:lpstr>同构与同构映射</vt:lpstr>
      <vt:lpstr>同构</vt:lpstr>
      <vt:lpstr>如何证明同构？</vt:lpstr>
      <vt:lpstr>How to prove the isomorphism</vt:lpstr>
      <vt:lpstr>How to prove the isomorphism</vt:lpstr>
      <vt:lpstr>Sometimes:</vt:lpstr>
      <vt:lpstr>How to Negate isomorphism</vt:lpstr>
      <vt:lpstr>同态与同态映射</vt:lpstr>
      <vt:lpstr>满同态与运算性质的保持（1）</vt:lpstr>
      <vt:lpstr>满同态与运算性质的保持（2）</vt:lpstr>
      <vt:lpstr>满同态与运算性质的保持（3）</vt:lpstr>
      <vt:lpstr>(非满)同态</vt:lpstr>
      <vt:lpstr>满同态</vt:lpstr>
      <vt:lpstr>满同态是我们较为常见且关心的系统关系</vt:lpstr>
      <vt:lpstr>满同态的两个系统，似乎在结构上尚有“相同”的隐含！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陶先平</cp:lastModifiedBy>
  <cp:revision>73</cp:revision>
  <dcterms:created xsi:type="dcterms:W3CDTF">2001-02-08T13:36:53Z</dcterms:created>
  <dcterms:modified xsi:type="dcterms:W3CDTF">2023-04-22T06:17:31Z</dcterms:modified>
</cp:coreProperties>
</file>