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</p:sldMasterIdLst>
  <p:notesMasterIdLst>
    <p:notesMasterId r:id="rId51"/>
  </p:notesMasterIdLst>
  <p:sldIdLst>
    <p:sldId id="319" r:id="rId2"/>
    <p:sldId id="368" r:id="rId3"/>
    <p:sldId id="386" r:id="rId4"/>
    <p:sldId id="369" r:id="rId5"/>
    <p:sldId id="370" r:id="rId6"/>
    <p:sldId id="371" r:id="rId7"/>
    <p:sldId id="372" r:id="rId8"/>
    <p:sldId id="373" r:id="rId9"/>
    <p:sldId id="374" r:id="rId10"/>
    <p:sldId id="375" r:id="rId11"/>
    <p:sldId id="376" r:id="rId12"/>
    <p:sldId id="377" r:id="rId13"/>
    <p:sldId id="387" r:id="rId14"/>
    <p:sldId id="379" r:id="rId15"/>
    <p:sldId id="380" r:id="rId16"/>
    <p:sldId id="381" r:id="rId17"/>
    <p:sldId id="382" r:id="rId18"/>
    <p:sldId id="383" r:id="rId19"/>
    <p:sldId id="384" r:id="rId20"/>
    <p:sldId id="388" r:id="rId21"/>
    <p:sldId id="321" r:id="rId22"/>
    <p:sldId id="322" r:id="rId23"/>
    <p:sldId id="323" r:id="rId24"/>
    <p:sldId id="324" r:id="rId25"/>
    <p:sldId id="325" r:id="rId26"/>
    <p:sldId id="326" r:id="rId27"/>
    <p:sldId id="327" r:id="rId28"/>
    <p:sldId id="328" r:id="rId29"/>
    <p:sldId id="329" r:id="rId30"/>
    <p:sldId id="330" r:id="rId31"/>
    <p:sldId id="331" r:id="rId32"/>
    <p:sldId id="332" r:id="rId33"/>
    <p:sldId id="335" r:id="rId34"/>
    <p:sldId id="337" r:id="rId35"/>
    <p:sldId id="338" r:id="rId36"/>
    <p:sldId id="389" r:id="rId37"/>
    <p:sldId id="340" r:id="rId38"/>
    <p:sldId id="341" r:id="rId39"/>
    <p:sldId id="342" r:id="rId40"/>
    <p:sldId id="343" r:id="rId41"/>
    <p:sldId id="344" r:id="rId42"/>
    <p:sldId id="345" r:id="rId43"/>
    <p:sldId id="346" r:id="rId44"/>
    <p:sldId id="362" r:id="rId45"/>
    <p:sldId id="363" r:id="rId46"/>
    <p:sldId id="364" r:id="rId47"/>
    <p:sldId id="365" r:id="rId48"/>
    <p:sldId id="366" r:id="rId49"/>
    <p:sldId id="367" r:id="rId5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07" autoAdjust="0"/>
    <p:restoredTop sz="72660" autoAdjust="0"/>
  </p:normalViewPr>
  <p:slideViewPr>
    <p:cSldViewPr>
      <p:cViewPr varScale="1">
        <p:scale>
          <a:sx n="49" d="100"/>
          <a:sy n="49" d="100"/>
        </p:scale>
        <p:origin x="1752" y="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C999FD5-AFAB-FE3F-CD26-6CB28CDAF6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E9FAB1-1288-DA80-9860-F7E547B6D56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99DA1284-3C9D-434B-AB33-D2660EF9B3D7}" type="datetimeFigureOut">
              <a:rPr lang="zh-CN" altLang="en-US"/>
              <a:pPr>
                <a:defRPr/>
              </a:pPr>
              <a:t>2023/5/27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EE17AC5D-3BEC-231C-B438-2BDA46269A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3AD1CE57-64FD-BD35-42CF-BF8D578F71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CC5D87-2FE1-508D-2858-74291A4D36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CF7BBD-6F59-EA96-0B16-FBB88C2E07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2FBE87C-D8A4-1B47-90BC-D4918756F415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729C74EC-1092-A96F-227E-8EAB078013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28DD0E7-7936-0F4E-BEFD-FF30DD90A525}" type="slidenum">
              <a:rPr lang="zh-CN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E53CE7A4-3113-8AEA-7C65-0D49FA2BF9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F31EE011-5F97-EF41-491A-C489AF244D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59943923-3380-E4F8-B517-9ED3BC4C1F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B2C31B9-7FBD-144B-83B2-17C35CC6F11E}" type="slidenum">
              <a:rPr lang="en-US" altLang="zh-CN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41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EF88D7E8-02B2-3801-F6E5-82F67F7233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AFF557CB-1CC3-22B2-C94D-845CAB3A37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3F4E79D2-C4BF-A766-99CC-2995F55A16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373D8D0-182F-D84B-B9EE-2150AE5C4F80}" type="slidenum">
              <a:rPr lang="en-US" altLang="zh-CN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42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9F4D03B8-958F-462A-9D16-D20F99A035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A33DAF24-E2FC-7842-0651-9BFFA33880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5B306D01-FA04-DB42-1668-4DCB34DA50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A2DD611-501B-F345-8CD8-AB6DB8A00749}" type="slidenum">
              <a:rPr lang="en-US" altLang="zh-CN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43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00625B4B-ADCC-CE36-2F67-B17EE351C4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1B300098-5C46-F900-02DC-F40BA876D9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4894969-9537-4F0E-95EB-D6A1FE939799}" type="slidenum">
              <a:rPr lang="en-US" altLang="zh-CN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2CE63C77-01C9-1086-34BF-370F55B3FAC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DD2D5CC0-1434-C426-46C5-B8D2F4D53F9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863EB536-2EFB-6FE1-24CB-7AB6E01782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AFEE7AC-654B-3C4D-A0A0-AEDCF0850BBD}" type="slidenum">
              <a:rPr lang="zh-CN" altLang="en-US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F7E099B1-BFCF-6A80-2742-D9DB5C3812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921CEBC-92D7-EE47-8D3B-626FF704232D}" type="slidenum">
              <a:rPr lang="zh-CN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A8FCEF09-5F42-DE1E-7B54-B3C7E5455F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746C28DD-C7BC-8C81-B9AF-AB671AE523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zh-CN" altLang="en-US">
                <a:latin typeface="Times New Roman" panose="02020603050405020304" pitchFamily="18" charset="0"/>
              </a:rPr>
              <a:t>和</a:t>
            </a:r>
            <a:r>
              <a:rPr lang="en-US" altLang="zh-CN">
                <a:latin typeface="Arial" panose="020B0604020202020204" pitchFamily="34" charset="0"/>
              </a:rPr>
              <a:t>Euler</a:t>
            </a:r>
            <a:r>
              <a:rPr lang="zh-CN" altLang="en-US">
                <a:latin typeface="Times New Roman" panose="02020603050405020304" pitchFamily="18" charset="0"/>
              </a:rPr>
              <a:t>路不同，</a:t>
            </a:r>
            <a:r>
              <a:rPr lang="en-US" altLang="zh-CN">
                <a:latin typeface="Arial" panose="020B0604020202020204" pitchFamily="34" charset="0"/>
              </a:rPr>
              <a:t>Hamilton</a:t>
            </a:r>
            <a:r>
              <a:rPr lang="zh-CN" altLang="en-US">
                <a:latin typeface="Times New Roman" panose="02020603050405020304" pitchFamily="18" charset="0"/>
              </a:rPr>
              <a:t>路感兴趣的是图中的点，一条</a:t>
            </a:r>
            <a:r>
              <a:rPr lang="en-US" altLang="zh-CN">
                <a:latin typeface="Arial" panose="020B0604020202020204" pitchFamily="34" charset="0"/>
              </a:rPr>
              <a:t>Hamilton</a:t>
            </a:r>
            <a:r>
              <a:rPr lang="zh-CN" altLang="en-US">
                <a:latin typeface="Times New Roman" panose="02020603050405020304" pitchFamily="18" charset="0"/>
              </a:rPr>
              <a:t>路决不会在两点间走两次以上，因此，没有必要在有向图中讨论它，只要在图中讨论它就可以了。</a:t>
            </a:r>
            <a:endParaRPr lang="zh-CN" altLang="en-US">
              <a:latin typeface="Arial" panose="020B0604020202020204" pitchFamily="34" charset="0"/>
            </a:endParaRPr>
          </a:p>
          <a:p>
            <a:pPr algn="just"/>
            <a:r>
              <a:rPr lang="zh-CN" altLang="en-US">
                <a:latin typeface="Times New Roman" panose="02020603050405020304" pitchFamily="18" charset="0"/>
              </a:rPr>
              <a:t>一个邮递员，如果他的任务需要遍历某些特定的街道，那么他最好走一条</a:t>
            </a:r>
            <a:r>
              <a:rPr lang="en-US" altLang="zh-CN">
                <a:latin typeface="Arial" panose="020B0604020202020204" pitchFamily="34" charset="0"/>
              </a:rPr>
              <a:t>Euler</a:t>
            </a:r>
            <a:r>
              <a:rPr lang="zh-CN" altLang="en-US">
                <a:latin typeface="Times New Roman" panose="02020603050405020304" pitchFamily="18" charset="0"/>
              </a:rPr>
              <a:t>路；如果他的任务是联系某些特定的收发点，那么他最好走一条</a:t>
            </a:r>
            <a:r>
              <a:rPr lang="en-US" altLang="zh-CN">
                <a:latin typeface="Arial" panose="020B0604020202020204" pitchFamily="34" charset="0"/>
              </a:rPr>
              <a:t>Hamilton</a:t>
            </a:r>
            <a:r>
              <a:rPr lang="zh-CN" altLang="en-US">
                <a:latin typeface="Times New Roman" panose="02020603050405020304" pitchFamily="18" charset="0"/>
              </a:rPr>
              <a:t>路。</a:t>
            </a:r>
            <a:endParaRPr lang="zh-CN" altLang="en-US">
              <a:latin typeface="Arial" panose="020B0604020202020204" pitchFamily="34" charset="0"/>
            </a:endParaRPr>
          </a:p>
          <a:p>
            <a:r>
              <a:rPr lang="en-US" altLang="zh-CN">
                <a:latin typeface="Arial" panose="020B0604020202020204" pitchFamily="34" charset="0"/>
              </a:rPr>
              <a:t>Euler</a:t>
            </a:r>
            <a:r>
              <a:rPr lang="zh-CN" altLang="en-US">
                <a:latin typeface="宋体" panose="02010600030101010101" pitchFamily="2" charset="-122"/>
              </a:rPr>
              <a:t>路同</a:t>
            </a:r>
            <a:r>
              <a:rPr lang="en-US" altLang="zh-CN">
                <a:latin typeface="Arial" panose="020B0604020202020204" pitchFamily="34" charset="0"/>
              </a:rPr>
              <a:t>Hamilton</a:t>
            </a:r>
            <a:r>
              <a:rPr lang="zh-CN" altLang="en-US">
                <a:latin typeface="宋体" panose="02010600030101010101" pitchFamily="2" charset="-122"/>
              </a:rPr>
              <a:t>路相比较，前者要周游诸弧，后者要周游诸点，虽然仅有一字之差，但两者的困难程度却不大相同。对于前者，在上节我们已经得到了一些较为深刻的定理，比较满意地解决了这个问题；但对于后者，却没有令人满意的结果。寻找一个图是</a:t>
            </a:r>
            <a:r>
              <a:rPr lang="en-US" altLang="zh-CN">
                <a:latin typeface="Arial" panose="020B0604020202020204" pitchFamily="34" charset="0"/>
              </a:rPr>
              <a:t>Hamilton</a:t>
            </a:r>
            <a:r>
              <a:rPr lang="zh-CN" altLang="en-US">
                <a:latin typeface="宋体" panose="02010600030101010101" pitchFamily="2" charset="-122"/>
              </a:rPr>
              <a:t>图的充分必要条件，仍是图论中一个重要问题。</a:t>
            </a:r>
            <a:r>
              <a:rPr lang="zh-CN" altLang="en-US"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91024860-FE55-794F-9EC0-5C412D15CB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2523D580-85FD-EBF1-4A9A-9C5811E757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rtlCol="0"/>
          <a:lstStyle/>
          <a:p>
            <a:pPr>
              <a:defRPr/>
            </a:pPr>
            <a:endParaRPr lang="zh-CN" altLang="en-US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7528ABAC-E4CD-95F4-6D66-E61DCB6F90B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D90F7EC6-1EFC-46D6-BD7C-43272953B32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/>
              <a:t>P</a:t>
            </a:r>
            <a:r>
              <a:rPr lang="zh-CN" altLang="en-US"/>
              <a:t>当且仅当</a:t>
            </a:r>
            <a:r>
              <a:rPr lang="en-US" altLang="zh-CN"/>
              <a:t>Q</a:t>
            </a:r>
            <a:r>
              <a:rPr lang="zh-CN" altLang="en-US"/>
              <a:t>：</a:t>
            </a:r>
            <a:r>
              <a:rPr lang="en-US" altLang="zh-CN"/>
              <a:t>P</a:t>
            </a:r>
            <a:r>
              <a:rPr lang="zh-CN" altLang="en-US"/>
              <a:t>，当</a:t>
            </a:r>
            <a:r>
              <a:rPr lang="en-US" altLang="zh-CN"/>
              <a:t>Q =====  Q=》P</a:t>
            </a:r>
            <a:r>
              <a:rPr lang="zh-CN" altLang="en-US"/>
              <a:t>；  </a:t>
            </a:r>
            <a:r>
              <a:rPr lang="en-US" altLang="zh-CN"/>
              <a:t>P</a:t>
            </a:r>
            <a:r>
              <a:rPr lang="zh-CN" altLang="en-US"/>
              <a:t>，仅当</a:t>
            </a:r>
            <a:r>
              <a:rPr lang="en-US" altLang="zh-CN"/>
              <a:t>Q =====  P=》Q</a:t>
            </a:r>
            <a:r>
              <a:rPr lang="zh-CN" altLang="en-US"/>
              <a:t>。     必要性证明就是证明</a:t>
            </a:r>
            <a:r>
              <a:rPr lang="en-US" altLang="zh-CN"/>
              <a:t>P=》Q</a:t>
            </a:r>
            <a:r>
              <a:rPr lang="zh-CN" altLang="en-US"/>
              <a:t>，证明</a:t>
            </a:r>
            <a:r>
              <a:rPr lang="en-US" altLang="zh-CN"/>
              <a:t>Q</a:t>
            </a:r>
            <a:r>
              <a:rPr lang="zh-CN" altLang="en-US"/>
              <a:t>是</a:t>
            </a:r>
            <a:r>
              <a:rPr lang="en-US" altLang="zh-CN"/>
              <a:t>P</a:t>
            </a:r>
            <a:r>
              <a:rPr lang="zh-CN" altLang="en-US"/>
              <a:t>的必要条件。</a:t>
            </a:r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3376522B-40D2-D24F-4704-DD856C895B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466B412-6C9B-B04E-B613-CAE94D4AF65C}" type="slidenum">
              <a:rPr lang="zh-CN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29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46D97D62-DC24-9E26-6048-FDDC29D81A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F2F483F-2CB3-8744-A5B3-7EBFFC2BB0A2}" type="slidenum">
              <a:rPr lang="zh-CN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32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C2624A70-BE28-A272-41CA-8AE45E4B0A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1413" y="685800"/>
            <a:ext cx="4575175" cy="3430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B1A5917A-1DDA-BF79-81A0-D7A56B764B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FDCE674C-474B-5988-30A3-ED55A573CD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56ACA66-65C4-CA44-85D6-CC6902CD6996}" type="slidenum">
              <a:rPr lang="en-US" altLang="zh-CN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39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42FB93EF-F5EA-F982-10F1-D9ADC06F6D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1B85EDA7-A6FA-F675-2E9D-4154C2668A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4962633B-5496-2A21-96CE-8BE5E3A1E0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0B82027-BB70-3A44-A7AF-393297764AA1}" type="slidenum">
              <a:rPr lang="en-US" altLang="zh-CN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40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9389E765-3E66-F1B8-6EED-C33E74CFBD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4FB794B0-89F5-DDDF-188D-8B2426C18D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>
            <a:extLst>
              <a:ext uri="{FF2B5EF4-FFF2-40B4-BE49-F238E27FC236}">
                <a16:creationId xmlns:a16="http://schemas.microsoft.com/office/drawing/2014/main" id="{AD1B3B91-7DC8-B3CC-8F04-983742EFE830}"/>
              </a:ext>
            </a:extLst>
          </p:cNvPr>
          <p:cNvSpPr>
            <a:spLocks noChangeShapeType="1"/>
          </p:cNvSpPr>
          <p:nvPr/>
        </p:nvSpPr>
        <p:spPr bwMode="auto">
          <a:xfrm>
            <a:off x="950913" y="2781300"/>
            <a:ext cx="6459537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42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B5894E7-005E-1487-5A80-F89EBDDD56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0F8B9B1-36F5-6266-98DE-63180177C3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49914B9D-4C1D-02FD-2FC5-5C327DA7C1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C4A191-379B-1542-A018-F34686E49F7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744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D24E00B-28B1-F10E-03F3-DC388ED4BD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95D9AB7-47C2-C8A1-49E4-E67DF19124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8661463-244C-F918-DDF4-0D054C4F59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2A8D02-1AD9-4542-8E87-D7AC2D6773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875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B135695-AF82-C20D-D28C-9F357E3139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F7D3031-6001-BF2A-A48C-B041BCDCD0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08C3CF6-8E54-664C-A94A-D90CD0CEE5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F36AF0-41C8-E44F-BCCD-15FAA5CE02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0015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919BCA4-9000-1072-A662-2BD2F368FC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7BF84EA-366A-7843-A30C-F308264CB5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9C99F27-3DB5-3AF8-9BC9-F752FCD08F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B683BB-A03C-4C44-AA6F-3FE9DE40FF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659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D3DA679-C487-64CB-05D2-8DCA1384E2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227D2B2-2E74-F48D-82A3-3A43A0F2BE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D46818A-B769-D945-436E-BE9C029799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3505200" y="6242050"/>
            <a:ext cx="2133600" cy="457200"/>
          </a:xfrm>
        </p:spPr>
        <p:txBody>
          <a:bodyPr/>
          <a:lstStyle>
            <a:lvl1pPr algn="ctr">
              <a:defRPr/>
            </a:lvl1pPr>
          </a:lstStyle>
          <a:p>
            <a:fld id="{6F98E185-5C2F-D842-9175-A9843C8C4DF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2794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BB916E9-C635-9FB8-F4DC-99D7EB8075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B5F33D0-3A90-DFF8-AA45-CF419E880A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14B3DF8-32F8-EDFE-77B3-5FA9D80D55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C5AED7-871C-0641-8445-7F9A288CB70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3003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D344002-3003-8905-D2D3-7895A4EECC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5126F24-D3FB-9F2A-98E9-127F93E89A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10E085F-D3A4-A4D8-F7C4-1AB84B59BC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9E9EAE-FF9B-BB44-A27A-A914DA08602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9088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C093CD0-5623-95A2-FC13-0EE086CE4C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4E20211-48D8-0FC7-EEC1-4FBE94BAED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1E951F35-191F-B6A1-E42C-0BEC0C5E63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40339B-DD2B-674F-B653-F9D95DCEEF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2440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E19C00E-48B1-ED72-34DE-F53AE4A35F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674C635-3E29-09B7-A412-6013097C8E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F01EBA5-F787-A0B3-A91A-D7411A99CA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B2266E-794F-BB40-9310-34C46C38F81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348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B0F354BA-91BA-99F8-A16F-A6A16A8132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F878921-5759-2E5C-D435-3AC5139D19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F194B2A4-4DBB-B0A2-9C1D-5DDCBF827F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0409D3-636F-1045-AF2E-E9B39A99CB2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0757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2D70A70-9918-04FD-C868-DEC8C59D1A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CC2391F-ADDD-83CF-D330-CE55529546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D65AFDC-2A3A-B16D-99F7-632B267850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965D02-025D-CB49-A655-2AD088E200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727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D264ED0-48AB-15A3-5990-E8AD5F4149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5211D2-B6D0-B5C8-1B96-E2F0058622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19B66BAF-802D-0CB9-6272-5FC9D956A3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8B7426-1160-FE45-82C2-193D4F8550F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534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>
            <a:extLst>
              <a:ext uri="{FF2B5EF4-FFF2-40B4-BE49-F238E27FC236}">
                <a16:creationId xmlns:a16="http://schemas.microsoft.com/office/drawing/2014/main" id="{08EEB3DA-5297-9D9F-8CE8-A4BA19C141AB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7506ED4-8AA4-1520-9F8F-30A1A32D54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C4DC8B5-18B4-1A51-7419-0DD5130CE6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3189" name="Rectangle 5">
            <a:extLst>
              <a:ext uri="{FF2B5EF4-FFF2-40B4-BE49-F238E27FC236}">
                <a16:creationId xmlns:a16="http://schemas.microsoft.com/office/drawing/2014/main" id="{4AFDFEA7-AE9C-14F6-18F3-2D3C721B4F4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3190" name="Rectangle 6">
            <a:extLst>
              <a:ext uri="{FF2B5EF4-FFF2-40B4-BE49-F238E27FC236}">
                <a16:creationId xmlns:a16="http://schemas.microsoft.com/office/drawing/2014/main" id="{0195016D-1ACB-1596-9A8C-CA8D660C459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3191" name="Rectangle 7">
            <a:extLst>
              <a:ext uri="{FF2B5EF4-FFF2-40B4-BE49-F238E27FC236}">
                <a16:creationId xmlns:a16="http://schemas.microsoft.com/office/drawing/2014/main" id="{6DE95FD2-DBC9-8128-A600-392F5F63454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0B35CB19-126C-1743-B3F2-3B30D6D8D520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1032" name="Group 8">
            <a:extLst>
              <a:ext uri="{FF2B5EF4-FFF2-40B4-BE49-F238E27FC236}">
                <a16:creationId xmlns:a16="http://schemas.microsoft.com/office/drawing/2014/main" id="{775902F0-6BD8-3078-D54A-E744F0133180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>
              <a:extLst>
                <a:ext uri="{FF2B5EF4-FFF2-40B4-BE49-F238E27FC236}">
                  <a16:creationId xmlns:a16="http://schemas.microsoft.com/office/drawing/2014/main" id="{55CE94F6-7CAE-5732-EFB2-A40CD9C8E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4" name="Oval 10">
              <a:extLst>
                <a:ext uri="{FF2B5EF4-FFF2-40B4-BE49-F238E27FC236}">
                  <a16:creationId xmlns:a16="http://schemas.microsoft.com/office/drawing/2014/main" id="{D08A9D5C-64B1-52B9-DF09-B34B1C30C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5" name="Oval 11">
              <a:extLst>
                <a:ext uri="{FF2B5EF4-FFF2-40B4-BE49-F238E27FC236}">
                  <a16:creationId xmlns:a16="http://schemas.microsoft.com/office/drawing/2014/main" id="{23598C9E-2033-6D2A-61AD-DCC628513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6" name="Oval 12">
              <a:extLst>
                <a:ext uri="{FF2B5EF4-FFF2-40B4-BE49-F238E27FC236}">
                  <a16:creationId xmlns:a16="http://schemas.microsoft.com/office/drawing/2014/main" id="{56278A5F-1DCB-C43A-D765-70A60A89D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7" name="Oval 13">
              <a:extLst>
                <a:ext uri="{FF2B5EF4-FFF2-40B4-BE49-F238E27FC236}">
                  <a16:creationId xmlns:a16="http://schemas.microsoft.com/office/drawing/2014/main" id="{B4CECA2A-03FC-D142-5C64-FA42A570C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8" name="Oval 14">
              <a:extLst>
                <a:ext uri="{FF2B5EF4-FFF2-40B4-BE49-F238E27FC236}">
                  <a16:creationId xmlns:a16="http://schemas.microsoft.com/office/drawing/2014/main" id="{C77D6C0B-2246-B097-FDAD-1D84AE2E6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9" name="Oval 15">
              <a:extLst>
                <a:ext uri="{FF2B5EF4-FFF2-40B4-BE49-F238E27FC236}">
                  <a16:creationId xmlns:a16="http://schemas.microsoft.com/office/drawing/2014/main" id="{4C855840-651E-1E2A-8F7D-165EDEF51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0" name="Oval 16">
              <a:extLst>
                <a:ext uri="{FF2B5EF4-FFF2-40B4-BE49-F238E27FC236}">
                  <a16:creationId xmlns:a16="http://schemas.microsoft.com/office/drawing/2014/main" id="{98748F00-006E-40E1-4D3D-6EF90AEDB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1" name="Oval 17">
              <a:extLst>
                <a:ext uri="{FF2B5EF4-FFF2-40B4-BE49-F238E27FC236}">
                  <a16:creationId xmlns:a16="http://schemas.microsoft.com/office/drawing/2014/main" id="{C15D1922-6608-3042-6C66-9292EE578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2" name="Oval 18">
              <a:extLst>
                <a:ext uri="{FF2B5EF4-FFF2-40B4-BE49-F238E27FC236}">
                  <a16:creationId xmlns:a16="http://schemas.microsoft.com/office/drawing/2014/main" id="{24901832-DEFC-AA03-D7D2-BEC984AB9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3" name="Oval 19">
              <a:extLst>
                <a:ext uri="{FF2B5EF4-FFF2-40B4-BE49-F238E27FC236}">
                  <a16:creationId xmlns:a16="http://schemas.microsoft.com/office/drawing/2014/main" id="{DDB41CAF-0F6B-6D11-4B5C-DAB3375CF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4" name="Oval 20">
              <a:extLst>
                <a:ext uri="{FF2B5EF4-FFF2-40B4-BE49-F238E27FC236}">
                  <a16:creationId xmlns:a16="http://schemas.microsoft.com/office/drawing/2014/main" id="{CD09B418-01ED-8A8D-D613-70685B60E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5" name="Oval 21">
              <a:extLst>
                <a:ext uri="{FF2B5EF4-FFF2-40B4-BE49-F238E27FC236}">
                  <a16:creationId xmlns:a16="http://schemas.microsoft.com/office/drawing/2014/main" id="{0B5195EE-9DB6-DDD3-7E47-14A314970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6" name="Oval 22">
              <a:extLst>
                <a:ext uri="{FF2B5EF4-FFF2-40B4-BE49-F238E27FC236}">
                  <a16:creationId xmlns:a16="http://schemas.microsoft.com/office/drawing/2014/main" id="{B0CA00B1-FA26-24CB-F7C5-E597E591A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7" name="Oval 23">
              <a:extLst>
                <a:ext uri="{FF2B5EF4-FFF2-40B4-BE49-F238E27FC236}">
                  <a16:creationId xmlns:a16="http://schemas.microsoft.com/office/drawing/2014/main" id="{0EF7493C-8900-438E-0AD3-75453EECA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8" name="Oval 24">
              <a:extLst>
                <a:ext uri="{FF2B5EF4-FFF2-40B4-BE49-F238E27FC236}">
                  <a16:creationId xmlns:a16="http://schemas.microsoft.com/office/drawing/2014/main" id="{997DBA6E-C15B-E7B7-EF6C-12ECCA94C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9" name="Oval 25">
              <a:extLst>
                <a:ext uri="{FF2B5EF4-FFF2-40B4-BE49-F238E27FC236}">
                  <a16:creationId xmlns:a16="http://schemas.microsoft.com/office/drawing/2014/main" id="{381F880C-2A8A-E3A8-6889-83C6FA1A0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0" name="Oval 26">
              <a:extLst>
                <a:ext uri="{FF2B5EF4-FFF2-40B4-BE49-F238E27FC236}">
                  <a16:creationId xmlns:a16="http://schemas.microsoft.com/office/drawing/2014/main" id="{63CBBD79-8D14-4DF1-7102-FA02A9AD2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1" name="Oval 27">
              <a:extLst>
                <a:ext uri="{FF2B5EF4-FFF2-40B4-BE49-F238E27FC236}">
                  <a16:creationId xmlns:a16="http://schemas.microsoft.com/office/drawing/2014/main" id="{58B2687B-CB62-6EBF-A183-2CDE7AC1A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2" name="Oval 28">
              <a:extLst>
                <a:ext uri="{FF2B5EF4-FFF2-40B4-BE49-F238E27FC236}">
                  <a16:creationId xmlns:a16="http://schemas.microsoft.com/office/drawing/2014/main" id="{B7C81E32-A675-5CDC-E6A1-3CFA2CE90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3" name="Oval 29">
              <a:extLst>
                <a:ext uri="{FF2B5EF4-FFF2-40B4-BE49-F238E27FC236}">
                  <a16:creationId xmlns:a16="http://schemas.microsoft.com/office/drawing/2014/main" id="{7029471D-75CC-350D-DF84-4B47096F2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4" name="Oval 30">
              <a:extLst>
                <a:ext uri="{FF2B5EF4-FFF2-40B4-BE49-F238E27FC236}">
                  <a16:creationId xmlns:a16="http://schemas.microsoft.com/office/drawing/2014/main" id="{3AEE8E37-403B-BB25-96DD-D4FE0DC20D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5" name="Oval 31">
              <a:extLst>
                <a:ext uri="{FF2B5EF4-FFF2-40B4-BE49-F238E27FC236}">
                  <a16:creationId xmlns:a16="http://schemas.microsoft.com/office/drawing/2014/main" id="{2490A96A-5FF4-56AC-3E55-89020AF78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6" name="Oval 32">
              <a:extLst>
                <a:ext uri="{FF2B5EF4-FFF2-40B4-BE49-F238E27FC236}">
                  <a16:creationId xmlns:a16="http://schemas.microsoft.com/office/drawing/2014/main" id="{4DBD56D5-15C7-4E4E-D013-09B1821B01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7" name="Oval 33">
              <a:extLst>
                <a:ext uri="{FF2B5EF4-FFF2-40B4-BE49-F238E27FC236}">
                  <a16:creationId xmlns:a16="http://schemas.microsoft.com/office/drawing/2014/main" id="{1755DF78-443D-216E-67FC-A1631A5B2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8" name="Oval 34">
              <a:extLst>
                <a:ext uri="{FF2B5EF4-FFF2-40B4-BE49-F238E27FC236}">
                  <a16:creationId xmlns:a16="http://schemas.microsoft.com/office/drawing/2014/main" id="{810AE870-37BB-54D6-EB3D-E8FE4C031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9" name="Oval 35">
              <a:extLst>
                <a:ext uri="{FF2B5EF4-FFF2-40B4-BE49-F238E27FC236}">
                  <a16:creationId xmlns:a16="http://schemas.microsoft.com/office/drawing/2014/main" id="{840436B7-3C09-5BE5-A289-C61FB327F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0" name="Oval 36">
              <a:extLst>
                <a:ext uri="{FF2B5EF4-FFF2-40B4-BE49-F238E27FC236}">
                  <a16:creationId xmlns:a16="http://schemas.microsoft.com/office/drawing/2014/main" id="{7E981343-72D6-6FCB-5BB3-A92454F26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1" name="Oval 37">
              <a:extLst>
                <a:ext uri="{FF2B5EF4-FFF2-40B4-BE49-F238E27FC236}">
                  <a16:creationId xmlns:a16="http://schemas.microsoft.com/office/drawing/2014/main" id="{CFF5FE22-565A-3A67-B0B9-327A060B9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2" name="Oval 38">
              <a:extLst>
                <a:ext uri="{FF2B5EF4-FFF2-40B4-BE49-F238E27FC236}">
                  <a16:creationId xmlns:a16="http://schemas.microsoft.com/office/drawing/2014/main" id="{382BE385-63D9-9A64-3A08-FC6B28B65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3" name="Oval 39">
              <a:extLst>
                <a:ext uri="{FF2B5EF4-FFF2-40B4-BE49-F238E27FC236}">
                  <a16:creationId xmlns:a16="http://schemas.microsoft.com/office/drawing/2014/main" id="{DC8A2316-DB9E-8B17-0543-886BC059C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0" r:id="rId1"/>
    <p:sldLayoutId id="2147484181" r:id="rId2"/>
    <p:sldLayoutId id="2147484170" r:id="rId3"/>
    <p:sldLayoutId id="2147484171" r:id="rId4"/>
    <p:sldLayoutId id="2147484172" r:id="rId5"/>
    <p:sldLayoutId id="2147484173" r:id="rId6"/>
    <p:sldLayoutId id="2147484174" r:id="rId7"/>
    <p:sldLayoutId id="2147484175" r:id="rId8"/>
    <p:sldLayoutId id="2147484176" r:id="rId9"/>
    <p:sldLayoutId id="2147484177" r:id="rId10"/>
    <p:sldLayoutId id="2147484178" r:id="rId11"/>
    <p:sldLayoutId id="2147484179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423172B-FF60-A63B-EC3C-790DC4B2EA5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63910" y="1268760"/>
            <a:ext cx="8016180" cy="1516062"/>
          </a:xfrm>
        </p:spPr>
        <p:txBody>
          <a:bodyPr/>
          <a:lstStyle/>
          <a:p>
            <a:pPr eaLnBrk="1" hangingPunct="1"/>
            <a:br>
              <a:rPr lang="en-US" altLang="zh-CN" sz="5400" b="0" dirty="0">
                <a:ea typeface="华文新魏" panose="02010800040101010101" pitchFamily="2" charset="-122"/>
              </a:rPr>
            </a:br>
            <a:br>
              <a:rPr lang="en-US" altLang="zh-CN" sz="5400" b="0" dirty="0">
                <a:ea typeface="华文新魏" panose="02010800040101010101" pitchFamily="2" charset="-122"/>
              </a:rPr>
            </a:br>
            <a:br>
              <a:rPr lang="en-US" altLang="zh-CN" sz="5400" b="0" dirty="0">
                <a:ea typeface="华文新魏" panose="02010800040101010101" pitchFamily="2" charset="-122"/>
              </a:rPr>
            </a:br>
            <a:br>
              <a:rPr lang="en-US" altLang="zh-CN" sz="5400" b="0" dirty="0">
                <a:ea typeface="华文新魏" panose="02010800040101010101" pitchFamily="2" charset="-122"/>
              </a:rPr>
            </a:br>
            <a:br>
              <a:rPr lang="en-US" altLang="zh-CN" sz="5400" b="0" dirty="0">
                <a:ea typeface="华文新魏" panose="02010800040101010101" pitchFamily="2" charset="-122"/>
              </a:rPr>
            </a:br>
            <a:br>
              <a:rPr lang="en-US" altLang="zh-CN" sz="5400" b="0" dirty="0">
                <a:ea typeface="华文新魏" panose="02010800040101010101" pitchFamily="2" charset="-122"/>
              </a:rPr>
            </a:br>
            <a:br>
              <a:rPr lang="en-US" altLang="zh-CN" sz="5400" b="0" dirty="0">
                <a:ea typeface="华文新魏" panose="02010800040101010101" pitchFamily="2" charset="-122"/>
              </a:rPr>
            </a:br>
            <a:br>
              <a:rPr lang="en-US" altLang="zh-CN" sz="5400" b="0" dirty="0">
                <a:ea typeface="华文新魏" panose="02010800040101010101" pitchFamily="2" charset="-122"/>
              </a:rPr>
            </a:br>
            <a:br>
              <a:rPr lang="en-US" altLang="zh-CN" sz="5400" b="0" dirty="0">
                <a:ea typeface="华文新魏" panose="02010800040101010101" pitchFamily="2" charset="-122"/>
              </a:rPr>
            </a:br>
            <a:br>
              <a:rPr lang="en-US" altLang="zh-CN" sz="5400" b="0" dirty="0">
                <a:ea typeface="华文新魏" panose="02010800040101010101" pitchFamily="2" charset="-122"/>
              </a:rPr>
            </a:br>
            <a:br>
              <a:rPr lang="en-US" altLang="zh-CN" sz="5400" b="0" dirty="0">
                <a:ea typeface="华文新魏" panose="02010800040101010101" pitchFamily="2" charset="-122"/>
              </a:rPr>
            </a:br>
            <a:br>
              <a:rPr lang="en-US" altLang="zh-CN" sz="5400" b="0" dirty="0">
                <a:ea typeface="华文新魏" panose="02010800040101010101" pitchFamily="2" charset="-122"/>
              </a:rPr>
            </a:br>
            <a:br>
              <a:rPr lang="en-US" altLang="zh-CN" sz="5400" b="0" dirty="0">
                <a:ea typeface="华文新魏" panose="02010800040101010101" pitchFamily="2" charset="-122"/>
              </a:rPr>
            </a:br>
            <a:br>
              <a:rPr lang="en-US" altLang="zh-CN" sz="5400" b="0" dirty="0">
                <a:ea typeface="华文新魏" panose="02010800040101010101" pitchFamily="2" charset="-122"/>
              </a:rPr>
            </a:br>
            <a:br>
              <a:rPr lang="en-US" altLang="zh-CN" sz="5400" b="0" dirty="0">
                <a:ea typeface="华文新魏" panose="02010800040101010101" pitchFamily="2" charset="-122"/>
              </a:rPr>
            </a:br>
            <a:br>
              <a:rPr lang="en-US" altLang="zh-CN" sz="5400" b="0" dirty="0">
                <a:ea typeface="华文新魏" panose="02010800040101010101" pitchFamily="2" charset="-122"/>
              </a:rPr>
            </a:br>
            <a:r>
              <a:rPr lang="zh-CN" altLang="en-US" sz="5400" b="0" dirty="0">
                <a:ea typeface="华文新魏" panose="02010800040101010101" pitchFamily="2" charset="-122"/>
              </a:rPr>
              <a:t>图上的旅行</a:t>
            </a:r>
            <a:br>
              <a:rPr lang="en-US" altLang="zh-CN" sz="5400" b="0" dirty="0">
                <a:ea typeface="华文新魏" panose="02010800040101010101" pitchFamily="2" charset="-122"/>
              </a:rPr>
            </a:br>
            <a:r>
              <a:rPr lang="zh-CN" altLang="en-US" sz="5400" b="0" dirty="0">
                <a:ea typeface="华文新魏" panose="02010800040101010101" pitchFamily="2" charset="-122"/>
              </a:rPr>
              <a:t>欧拉和哈密尔顿图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C3ADB772-2799-6F0E-597F-3A4CF44BA4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979712" y="4365104"/>
            <a:ext cx="6273800" cy="1752600"/>
          </a:xfrm>
        </p:spPr>
        <p:txBody>
          <a:bodyPr/>
          <a:lstStyle/>
          <a:p>
            <a:pPr algn="l" eaLnBrk="1" hangingPunct="1">
              <a:spcBef>
                <a:spcPts val="1200"/>
              </a:spcBef>
              <a:spcAft>
                <a:spcPts val="600"/>
              </a:spcAft>
            </a:pPr>
            <a:r>
              <a:rPr lang="zh-CN" altLang="en-US" b="1" dirty="0"/>
              <a:t>南京大学计算机科学与技术系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5986462" cy="1036637"/>
          </a:xfrm>
        </p:spPr>
        <p:txBody>
          <a:bodyPr/>
          <a:lstStyle/>
          <a:p>
            <a:pPr eaLnBrk="1" hangingPunct="1"/>
            <a:r>
              <a:rPr lang="zh-CN" altLang="en-US"/>
              <a:t>关于欧拉图的等价命题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060575"/>
            <a:ext cx="8713788" cy="373380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45000"/>
              </a:spcBef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非平凡连通图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，以下三个命题等价：</a:t>
            </a:r>
          </a:p>
          <a:p>
            <a:pPr lvl="1" algn="just" eaLnBrk="1" hangingPunct="1">
              <a:lnSpc>
                <a:spcPct val="120000"/>
              </a:lnSpc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G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是欧拉图。</a:t>
            </a:r>
          </a:p>
          <a:p>
            <a:pPr lvl="1" algn="just" eaLnBrk="1" hangingPunct="1">
              <a:lnSpc>
                <a:spcPct val="120000"/>
              </a:lnSpc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G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中每个顶点的度数均为偶数。</a:t>
            </a:r>
          </a:p>
          <a:p>
            <a:pPr lvl="1" algn="just" eaLnBrk="1" hangingPunct="1">
              <a:lnSpc>
                <a:spcPct val="120000"/>
              </a:lnSpc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G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中所有的边包含在若干个相互没有公共边的简单回路中。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D016D-25D1-4CDC-9ECB-DC9F14EF5517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半欧拉图的判定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719263"/>
            <a:ext cx="8640960" cy="4805362"/>
          </a:xfrm>
        </p:spPr>
        <p:txBody>
          <a:bodyPr/>
          <a:lstStyle/>
          <a:p>
            <a:pPr marL="0" indent="0" algn="just" eaLnBrk="1" hangingPunct="1">
              <a:lnSpc>
                <a:spcPct val="120000"/>
              </a:lnSpc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定理：</a:t>
            </a:r>
            <a:r>
              <a:rPr lang="zh-CN" altLang="en-US" sz="2400" b="1" dirty="0">
                <a:solidFill>
                  <a:srgbClr val="33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400" b="1" dirty="0">
                <a:solidFill>
                  <a:srgbClr val="33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 dirty="0">
                <a:solidFill>
                  <a:srgbClr val="33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是连通图，</a:t>
            </a:r>
            <a:r>
              <a:rPr lang="en-US" altLang="zh-CN" sz="2400" b="1" dirty="0">
                <a:solidFill>
                  <a:srgbClr val="33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 dirty="0">
                <a:solidFill>
                  <a:srgbClr val="33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是半欧拉图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当且仅当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恰有两个奇度点。</a:t>
            </a:r>
          </a:p>
          <a:p>
            <a:pPr marL="344487" lvl="1" indent="0" algn="just" eaLnBrk="1" hangingPunct="1">
              <a:lnSpc>
                <a:spcPct val="120000"/>
              </a:lnSpc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中的欧拉通路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非回路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，设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的始点与终点分别是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则对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中任何一点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既非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也非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的度数等于在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中出现次数的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倍，而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的度数则是它们分别在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中间位置出现的次数的两倍再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加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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设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中两个奇度顶点是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G+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是欧拉图，设欧拉回路是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C,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中含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边，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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C-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中的欧拉通路。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这表明：如果试图一笔画出一个半欧拉图，必须以两个奇度顶点为始点和终点。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D016D-25D1-4CDC-9ECB-DC9F14EF5517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146175"/>
          </a:xfrm>
        </p:spPr>
        <p:txBody>
          <a:bodyPr/>
          <a:lstStyle/>
          <a:p>
            <a:pPr eaLnBrk="1" hangingPunct="1"/>
            <a:r>
              <a:rPr lang="zh-CN" altLang="en-US"/>
              <a:t>有向欧拉图 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628775"/>
            <a:ext cx="8569325" cy="450215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sz="2600" b="1">
                <a:latin typeface="Times New Roman" panose="02020603050405020304" pitchFamily="18" charset="0"/>
              </a:rPr>
              <a:t>有向图中含所有边的有向简单回路称为有向欧拉回路。</a:t>
            </a:r>
            <a:endParaRPr lang="zh-CN" altLang="en-US" sz="2600" b="1"/>
          </a:p>
          <a:p>
            <a:pPr algn="just" eaLnBrk="1" hangingPunct="1">
              <a:lnSpc>
                <a:spcPct val="120000"/>
              </a:lnSpc>
            </a:pPr>
            <a:r>
              <a:rPr lang="zh-CN" altLang="en-US" sz="2600" b="1">
                <a:latin typeface="Times New Roman" panose="02020603050405020304" pitchFamily="18" charset="0"/>
              </a:rPr>
              <a:t>存在有向欧拉回路的有向图称为有向欧拉图。</a:t>
            </a:r>
            <a:endParaRPr lang="zh-CN" altLang="en-US" sz="2600" b="1"/>
          </a:p>
          <a:p>
            <a:pPr algn="just" eaLnBrk="1" hangingPunct="1">
              <a:lnSpc>
                <a:spcPct val="120000"/>
              </a:lnSpc>
              <a:spcBef>
                <a:spcPct val="80000"/>
              </a:spcBef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    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下面的等价命题可以用于有向欧拉图的判定：</a:t>
            </a:r>
          </a:p>
          <a:p>
            <a:pPr algn="just" eaLnBrk="1" hangingPunct="1">
              <a:lnSpc>
                <a:spcPct val="120000"/>
              </a:lnSpc>
            </a:pPr>
            <a:r>
              <a:rPr lang="zh-CN" altLang="en-US" sz="2400" b="1">
                <a:latin typeface="Times New Roman" panose="02020603050405020304" pitchFamily="18" charset="0"/>
              </a:rPr>
              <a:t>若</a:t>
            </a:r>
            <a:r>
              <a:rPr lang="en-US" altLang="zh-CN" sz="2400" b="1">
                <a:latin typeface="Times New Roman" panose="02020603050405020304" pitchFamily="18" charset="0"/>
              </a:rPr>
              <a:t>G</a:t>
            </a:r>
            <a:r>
              <a:rPr lang="zh-CN" altLang="en-US" sz="2400" b="1">
                <a:latin typeface="Times New Roman" panose="02020603050405020304" pitchFamily="18" charset="0"/>
              </a:rPr>
              <a:t>是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弱连通的有向图</a:t>
            </a:r>
            <a:r>
              <a:rPr lang="zh-CN" altLang="en-US" sz="2400" b="1">
                <a:latin typeface="Times New Roman" panose="02020603050405020304" pitchFamily="18" charset="0"/>
              </a:rPr>
              <a:t>，则下列命题等价：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zh-CN" sz="2400" b="1">
                <a:latin typeface="Times New Roman" panose="02020603050405020304" pitchFamily="18" charset="0"/>
              </a:rPr>
              <a:t>G</a:t>
            </a:r>
            <a:r>
              <a:rPr lang="zh-CN" altLang="en-US" sz="2400" b="1">
                <a:latin typeface="Times New Roman" panose="02020603050405020304" pitchFamily="18" charset="0"/>
              </a:rPr>
              <a:t>中存在有向欧拉回路。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zh-CN" sz="2400" b="1">
                <a:latin typeface="Times New Roman" panose="02020603050405020304" pitchFamily="18" charset="0"/>
              </a:rPr>
              <a:t>G</a:t>
            </a:r>
            <a:r>
              <a:rPr lang="zh-CN" altLang="en-US" sz="2400" b="1">
                <a:latin typeface="Times New Roman" panose="02020603050405020304" pitchFamily="18" charset="0"/>
              </a:rPr>
              <a:t>中任一顶点的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入度等于出度</a:t>
            </a:r>
            <a:r>
              <a:rPr lang="zh-CN" altLang="en-US" sz="2400" b="1">
                <a:latin typeface="Times New Roman" panose="02020603050405020304" pitchFamily="18" charset="0"/>
              </a:rPr>
              <a:t>。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zh-CN" sz="2400" b="1">
                <a:latin typeface="Times New Roman" panose="02020603050405020304" pitchFamily="18" charset="0"/>
              </a:rPr>
              <a:t>G</a:t>
            </a:r>
            <a:r>
              <a:rPr lang="zh-CN" altLang="en-US" sz="2400" b="1">
                <a:latin typeface="Times New Roman" panose="02020603050405020304" pitchFamily="18" charset="0"/>
              </a:rPr>
              <a:t>中所有边位于若干条相互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没有公共边的</a:t>
            </a:r>
            <a:r>
              <a:rPr lang="zh-CN" altLang="en-US" sz="2400" b="1">
                <a:latin typeface="Times New Roman" panose="02020603050405020304" pitchFamily="18" charset="0"/>
              </a:rPr>
              <a:t>有向简单回路中。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                </a:t>
            </a:r>
            <a:r>
              <a:rPr lang="en-US" altLang="zh-CN" sz="2400" b="1">
                <a:latin typeface="Times New Roman" panose="02020603050405020304" pitchFamily="18" charset="0"/>
              </a:rPr>
              <a:t>(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证明与无向欧拉图类似。</a:t>
            </a:r>
            <a:r>
              <a:rPr lang="en-US" altLang="zh-CN" sz="2400" b="1">
                <a:latin typeface="Times New Roman" panose="02020603050405020304" pitchFamily="18" charset="0"/>
              </a:rPr>
              <a:t>)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D016D-25D1-4CDC-9ECB-DC9F14EF5517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744951-49EE-4F10-AF2A-8686DC294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欧拉回路算法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5C8ED6-3A1A-41ED-BAAB-DE2CDFC931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EFAAF7-108D-4531-8E68-B236B3B55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AED7-871C-0641-8445-7F9A288CB702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5879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构造欧拉回路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133600"/>
            <a:ext cx="8207375" cy="1366838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chemeClr val="tx2"/>
                </a:solidFill>
              </a:rPr>
              <a:t>    </a:t>
            </a:r>
            <a:r>
              <a:rPr lang="zh-CN" altLang="en-US" sz="2400" b="1">
                <a:solidFill>
                  <a:schemeClr val="tx2"/>
                </a:solidFill>
              </a:rPr>
              <a:t>思想</a:t>
            </a:r>
            <a:r>
              <a:rPr lang="zh-CN" altLang="en-US" sz="2400" b="1"/>
              <a:t>：在画欧拉回路时，画过的边不能再用。因此，在构造欧拉回路过程中的</a:t>
            </a:r>
            <a:r>
              <a:rPr lang="zh-CN" altLang="en-US" sz="2400" b="1">
                <a:solidFill>
                  <a:schemeClr val="tx2"/>
                </a:solidFill>
              </a:rPr>
              <a:t>任何时刻</a:t>
            </a:r>
            <a:r>
              <a:rPr lang="zh-CN" altLang="en-US" sz="2400" b="1"/>
              <a:t>，假设将画过的边删除，</a:t>
            </a:r>
            <a:r>
              <a:rPr lang="zh-CN" altLang="en-US" sz="2400" b="1">
                <a:solidFill>
                  <a:schemeClr val="tx2"/>
                </a:solidFill>
              </a:rPr>
              <a:t>剩下的边</a:t>
            </a:r>
            <a:r>
              <a:rPr lang="zh-CN" altLang="en-US" sz="2400" b="1"/>
              <a:t>必须</a:t>
            </a:r>
            <a:r>
              <a:rPr lang="zh-CN" altLang="en-US" sz="2400" b="1">
                <a:solidFill>
                  <a:schemeClr val="tx2"/>
                </a:solidFill>
              </a:rPr>
              <a:t>仍</a:t>
            </a:r>
            <a:r>
              <a:rPr lang="zh-CN" altLang="en-US" sz="2400" b="1"/>
              <a:t>在同一</a:t>
            </a:r>
            <a:r>
              <a:rPr lang="zh-CN" altLang="en-US" sz="2400" b="1">
                <a:solidFill>
                  <a:schemeClr val="tx2"/>
                </a:solidFill>
              </a:rPr>
              <a:t>连通</a:t>
            </a:r>
            <a:r>
              <a:rPr lang="zh-CN" altLang="en-US" sz="2400" b="1"/>
              <a:t>分支当中。</a:t>
            </a:r>
          </a:p>
        </p:txBody>
      </p:sp>
      <p:sp>
        <p:nvSpPr>
          <p:cNvPr id="29699" name="Oval 4"/>
          <p:cNvSpPr>
            <a:spLocks noChangeArrowheads="1"/>
          </p:cNvSpPr>
          <p:nvPr/>
        </p:nvSpPr>
        <p:spPr bwMode="auto">
          <a:xfrm>
            <a:off x="1760538" y="3748088"/>
            <a:ext cx="228600" cy="230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9700" name="Oval 5"/>
          <p:cNvSpPr>
            <a:spLocks noChangeArrowheads="1"/>
          </p:cNvSpPr>
          <p:nvPr/>
        </p:nvSpPr>
        <p:spPr bwMode="auto">
          <a:xfrm>
            <a:off x="3487738" y="3748088"/>
            <a:ext cx="228600" cy="230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9701" name="Oval 6"/>
          <p:cNvSpPr>
            <a:spLocks noChangeArrowheads="1"/>
          </p:cNvSpPr>
          <p:nvPr/>
        </p:nvSpPr>
        <p:spPr bwMode="auto">
          <a:xfrm>
            <a:off x="5214938" y="3748088"/>
            <a:ext cx="228600" cy="230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9702" name="Oval 7"/>
          <p:cNvSpPr>
            <a:spLocks noChangeArrowheads="1"/>
          </p:cNvSpPr>
          <p:nvPr/>
        </p:nvSpPr>
        <p:spPr bwMode="auto">
          <a:xfrm>
            <a:off x="6942138" y="3748088"/>
            <a:ext cx="228600" cy="230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9703" name="Oval 8"/>
          <p:cNvSpPr>
            <a:spLocks noChangeArrowheads="1"/>
          </p:cNvSpPr>
          <p:nvPr/>
        </p:nvSpPr>
        <p:spPr bwMode="auto">
          <a:xfrm>
            <a:off x="1760538" y="5119688"/>
            <a:ext cx="228600" cy="230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9704" name="Oval 9"/>
          <p:cNvSpPr>
            <a:spLocks noChangeArrowheads="1"/>
          </p:cNvSpPr>
          <p:nvPr/>
        </p:nvSpPr>
        <p:spPr bwMode="auto">
          <a:xfrm>
            <a:off x="3487738" y="5119688"/>
            <a:ext cx="228600" cy="230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9705" name="Oval 10"/>
          <p:cNvSpPr>
            <a:spLocks noChangeArrowheads="1"/>
          </p:cNvSpPr>
          <p:nvPr/>
        </p:nvSpPr>
        <p:spPr bwMode="auto">
          <a:xfrm>
            <a:off x="5214938" y="5119688"/>
            <a:ext cx="228600" cy="230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9706" name="Oval 11"/>
          <p:cNvSpPr>
            <a:spLocks noChangeArrowheads="1"/>
          </p:cNvSpPr>
          <p:nvPr/>
        </p:nvSpPr>
        <p:spPr bwMode="auto">
          <a:xfrm>
            <a:off x="6942138" y="5119688"/>
            <a:ext cx="228600" cy="230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9707" name="Line 12"/>
          <p:cNvSpPr>
            <a:spLocks noChangeShapeType="1"/>
          </p:cNvSpPr>
          <p:nvPr/>
        </p:nvSpPr>
        <p:spPr bwMode="auto">
          <a:xfrm>
            <a:off x="1860550" y="3976688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08" name="Line 13"/>
          <p:cNvSpPr>
            <a:spLocks noChangeShapeType="1"/>
          </p:cNvSpPr>
          <p:nvPr/>
        </p:nvSpPr>
        <p:spPr bwMode="auto">
          <a:xfrm>
            <a:off x="1989138" y="3876675"/>
            <a:ext cx="15144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09" name="Line 14"/>
          <p:cNvSpPr>
            <a:spLocks noChangeShapeType="1"/>
          </p:cNvSpPr>
          <p:nvPr/>
        </p:nvSpPr>
        <p:spPr bwMode="auto">
          <a:xfrm>
            <a:off x="3603625" y="3976688"/>
            <a:ext cx="0" cy="11572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10" name="Line 15"/>
          <p:cNvSpPr>
            <a:spLocks noChangeShapeType="1"/>
          </p:cNvSpPr>
          <p:nvPr/>
        </p:nvSpPr>
        <p:spPr bwMode="auto">
          <a:xfrm>
            <a:off x="1974850" y="5233988"/>
            <a:ext cx="14859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11" name="Line 16"/>
          <p:cNvSpPr>
            <a:spLocks noChangeShapeType="1"/>
          </p:cNvSpPr>
          <p:nvPr/>
        </p:nvSpPr>
        <p:spPr bwMode="auto">
          <a:xfrm flipV="1">
            <a:off x="3689350" y="3933825"/>
            <a:ext cx="1557338" cy="12287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12" name="Line 17"/>
          <p:cNvSpPr>
            <a:spLocks noChangeShapeType="1"/>
          </p:cNvSpPr>
          <p:nvPr/>
        </p:nvSpPr>
        <p:spPr bwMode="auto">
          <a:xfrm>
            <a:off x="5318125" y="3976688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13" name="Line 18"/>
          <p:cNvSpPr>
            <a:spLocks noChangeShapeType="1"/>
          </p:cNvSpPr>
          <p:nvPr/>
        </p:nvSpPr>
        <p:spPr bwMode="auto">
          <a:xfrm>
            <a:off x="3717925" y="5248275"/>
            <a:ext cx="1500188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14" name="Line 19"/>
          <p:cNvSpPr>
            <a:spLocks noChangeShapeType="1"/>
          </p:cNvSpPr>
          <p:nvPr/>
        </p:nvSpPr>
        <p:spPr bwMode="auto">
          <a:xfrm>
            <a:off x="5446713" y="3862388"/>
            <a:ext cx="1500187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15" name="Line 20"/>
          <p:cNvSpPr>
            <a:spLocks noChangeShapeType="1"/>
          </p:cNvSpPr>
          <p:nvPr/>
        </p:nvSpPr>
        <p:spPr bwMode="auto">
          <a:xfrm>
            <a:off x="7075488" y="3976688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16" name="Line 21"/>
          <p:cNvSpPr>
            <a:spLocks noChangeShapeType="1"/>
          </p:cNvSpPr>
          <p:nvPr/>
        </p:nvSpPr>
        <p:spPr bwMode="auto">
          <a:xfrm>
            <a:off x="5432425" y="5233988"/>
            <a:ext cx="15144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17" name="Line 22"/>
          <p:cNvSpPr>
            <a:spLocks noChangeShapeType="1"/>
          </p:cNvSpPr>
          <p:nvPr/>
        </p:nvSpPr>
        <p:spPr bwMode="auto">
          <a:xfrm>
            <a:off x="3689350" y="3919538"/>
            <a:ext cx="1571625" cy="12573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18" name="Line 23"/>
          <p:cNvSpPr>
            <a:spLocks noChangeShapeType="1"/>
          </p:cNvSpPr>
          <p:nvPr/>
        </p:nvSpPr>
        <p:spPr bwMode="auto">
          <a:xfrm>
            <a:off x="3717925" y="3876675"/>
            <a:ext cx="15144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6824" name="Line 24"/>
          <p:cNvSpPr>
            <a:spLocks noChangeShapeType="1"/>
          </p:cNvSpPr>
          <p:nvPr/>
        </p:nvSpPr>
        <p:spPr bwMode="auto">
          <a:xfrm>
            <a:off x="1871663" y="4000500"/>
            <a:ext cx="0" cy="1143000"/>
          </a:xfrm>
          <a:prstGeom prst="line">
            <a:avLst/>
          </a:prstGeom>
          <a:noFill/>
          <a:ln w="38100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6825" name="Line 25"/>
          <p:cNvSpPr>
            <a:spLocks noChangeShapeType="1"/>
          </p:cNvSpPr>
          <p:nvPr/>
        </p:nvSpPr>
        <p:spPr bwMode="auto">
          <a:xfrm>
            <a:off x="1998663" y="3871913"/>
            <a:ext cx="1514475" cy="0"/>
          </a:xfrm>
          <a:prstGeom prst="line">
            <a:avLst/>
          </a:prstGeom>
          <a:noFill/>
          <a:ln w="38100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6826" name="Line 26"/>
          <p:cNvSpPr>
            <a:spLocks noChangeShapeType="1"/>
          </p:cNvSpPr>
          <p:nvPr/>
        </p:nvSpPr>
        <p:spPr bwMode="auto">
          <a:xfrm>
            <a:off x="3698875" y="3929063"/>
            <a:ext cx="1571625" cy="1257300"/>
          </a:xfrm>
          <a:prstGeom prst="line">
            <a:avLst/>
          </a:prstGeom>
          <a:noFill/>
          <a:ln w="38100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6827" name="Line 27"/>
          <p:cNvSpPr>
            <a:spLocks noChangeShapeType="1"/>
          </p:cNvSpPr>
          <p:nvPr/>
        </p:nvSpPr>
        <p:spPr bwMode="auto">
          <a:xfrm>
            <a:off x="3727450" y="5243513"/>
            <a:ext cx="1500188" cy="0"/>
          </a:xfrm>
          <a:prstGeom prst="line">
            <a:avLst/>
          </a:prstGeom>
          <a:noFill/>
          <a:ln w="38100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6828" name="Line 28"/>
          <p:cNvSpPr>
            <a:spLocks noChangeShapeType="1"/>
          </p:cNvSpPr>
          <p:nvPr/>
        </p:nvSpPr>
        <p:spPr bwMode="auto">
          <a:xfrm>
            <a:off x="3598863" y="3986213"/>
            <a:ext cx="0" cy="1157287"/>
          </a:xfrm>
          <a:prstGeom prst="line">
            <a:avLst/>
          </a:prstGeom>
          <a:noFill/>
          <a:ln w="38100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6829" name="Line 29"/>
          <p:cNvSpPr>
            <a:spLocks noChangeShapeType="1"/>
          </p:cNvSpPr>
          <p:nvPr/>
        </p:nvSpPr>
        <p:spPr bwMode="auto">
          <a:xfrm>
            <a:off x="3741738" y="3871913"/>
            <a:ext cx="1514475" cy="0"/>
          </a:xfrm>
          <a:prstGeom prst="line">
            <a:avLst/>
          </a:prstGeom>
          <a:noFill/>
          <a:ln w="38100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6830" name="Line 30"/>
          <p:cNvSpPr>
            <a:spLocks noChangeShapeType="1"/>
          </p:cNvSpPr>
          <p:nvPr/>
        </p:nvSpPr>
        <p:spPr bwMode="auto">
          <a:xfrm flipV="1">
            <a:off x="3708400" y="3933825"/>
            <a:ext cx="1557338" cy="1228725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D016D-25D1-4CDC-9ECB-DC9F14EF5517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6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76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6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76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6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6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6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构造欧拉回路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84313"/>
            <a:ext cx="8640763" cy="4897437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Fleury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sz="2400" b="1"/>
              <a:t>弗勒里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）算法</a:t>
            </a:r>
          </a:p>
          <a:p>
            <a:pPr lvl="1"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>
                <a:solidFill>
                  <a:srgbClr val="33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：欧拉图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pPr lvl="1"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>
                <a:solidFill>
                  <a:srgbClr val="33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：简单回路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= v</a:t>
            </a:r>
            <a:r>
              <a:rPr lang="en-US" altLang="zh-C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,…,e</a:t>
            </a:r>
            <a:r>
              <a:rPr lang="en-US" altLang="zh-C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,…,e</a:t>
            </a:r>
            <a:r>
              <a:rPr lang="en-US" altLang="zh-C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其中包含了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中所有的元素。</a:t>
            </a:r>
          </a:p>
          <a:p>
            <a:pPr lvl="1" algn="just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任取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=v</a:t>
            </a:r>
            <a:r>
              <a:rPr lang="en-US" altLang="zh-C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 algn="just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=v</a:t>
            </a:r>
            <a:r>
              <a:rPr lang="en-US" altLang="zh-C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,…,e</a:t>
            </a:r>
            <a:r>
              <a:rPr lang="en-US" altLang="zh-C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按下列原则从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-{e</a:t>
            </a:r>
            <a:r>
              <a:rPr lang="en-US" altLang="zh-C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,e</a:t>
            </a:r>
            <a:r>
              <a:rPr lang="en-US" altLang="zh-C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,…,e</a:t>
            </a:r>
            <a:r>
              <a:rPr lang="en-US" altLang="zh-C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中选择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lvl="2" algn="just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 e</a:t>
            </a:r>
            <a:r>
              <a:rPr lang="en-US" altLang="zh-CN" sz="2400" b="1" baseline="-300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baseline="-300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相关联；</a:t>
            </a:r>
          </a:p>
          <a:p>
            <a:pPr lvl="2" algn="just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除非别无选择，否则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="1" baseline="-300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不应是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G-{e</a:t>
            </a:r>
            <a:r>
              <a:rPr lang="en-US" altLang="zh-CN" sz="2400" b="1" baseline="-300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,e</a:t>
            </a:r>
            <a:r>
              <a:rPr lang="en-US" altLang="zh-CN" sz="2400" b="1" baseline="-300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,…,e</a:t>
            </a:r>
            <a:r>
              <a:rPr lang="en-US" altLang="zh-CN" sz="2400" b="1" baseline="-300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中的割边。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反复执行第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步，直到无法执行时终止。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D016D-25D1-4CDC-9ECB-DC9F14EF5517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Fleury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算法的证明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700213"/>
            <a:ext cx="8064500" cy="475297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算法的终止性显然。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设算法终止时，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,…,e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,…,e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其中诸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互异是显然的。只须证明：</a:t>
            </a: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(1) v</a:t>
            </a:r>
            <a:r>
              <a:rPr lang="en-US" altLang="zh-C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=v</a:t>
            </a:r>
            <a:r>
              <a:rPr lang="en-US" altLang="zh-C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是回路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包括了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中所有的边。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=G-{e</a:t>
            </a:r>
            <a:r>
              <a:rPr lang="en-US" altLang="zh-C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,e</a:t>
            </a:r>
            <a:r>
              <a:rPr lang="en-US" altLang="zh-C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,…,e</a:t>
            </a:r>
            <a:r>
              <a:rPr lang="en-US" altLang="zh-C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。由算法终止条件，在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中已没有边与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相关联。假设除最后一次外，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中出现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次，则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的度数是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+1,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中顶点度数是偶数矛盾。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D016D-25D1-4CDC-9ECB-DC9F14EF5517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20713"/>
            <a:ext cx="7543800" cy="711200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Fleury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算法的证明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续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462088"/>
            <a:ext cx="8496300" cy="4032250"/>
          </a:xfrm>
        </p:spPr>
        <p:txBody>
          <a:bodyPr/>
          <a:lstStyle/>
          <a:p>
            <a:pPr algn="just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baseline="-30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没有包括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中所有的边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，令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中所有</a:t>
            </a:r>
            <a:r>
              <a:rPr lang="zh-CN" altLang="en-US" sz="2400" b="1" u="sng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非零度顶点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集合为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（非空）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’=V</a:t>
            </a:r>
            <a:r>
              <a:rPr lang="en-US" altLang="zh-C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algn="just" eaLnBrk="1" hangingPunct="1">
              <a:lnSpc>
                <a:spcPct val="115000"/>
              </a:lnSpc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考察序列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0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,e</a:t>
            </a:r>
            <a:r>
              <a:rPr lang="en-US" altLang="zh-CN" sz="20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,…e</a:t>
            </a:r>
            <a:r>
              <a:rPr lang="en-US" altLang="zh-CN" sz="20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,e</a:t>
            </a:r>
            <a:r>
              <a:rPr lang="en-US" altLang="zh-CN" sz="20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j+1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,…,e</a:t>
            </a:r>
            <a:r>
              <a:rPr lang="en-US" altLang="zh-CN" sz="20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。假设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是满足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而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j+1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的最大下标。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如果没有这样的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就不连通，矛盾。另外，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0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j+1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一定是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0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中的割边。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15000"/>
              </a:lnSpc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令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是在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0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中与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相关联的异于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0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j+1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的边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非零度点一定有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根据算法选择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0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j+1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割边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的原则，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也一定是割边。但是，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0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中任意顶点的度数必是偶数，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0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中的连通分支是欧拉图，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0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的某个</a:t>
            </a:r>
          </a:p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欧拉回路中，不可能是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0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的割边。矛盾。 </a:t>
            </a:r>
          </a:p>
        </p:txBody>
      </p:sp>
      <p:sp>
        <p:nvSpPr>
          <p:cNvPr id="32771" name="Oval 7"/>
          <p:cNvSpPr>
            <a:spLocks noChangeArrowheads="1"/>
          </p:cNvSpPr>
          <p:nvPr/>
        </p:nvSpPr>
        <p:spPr bwMode="auto">
          <a:xfrm>
            <a:off x="5416550" y="4551363"/>
            <a:ext cx="917575" cy="1858962"/>
          </a:xfrm>
          <a:prstGeom prst="ellipse">
            <a:avLst/>
          </a:prstGeom>
          <a:solidFill>
            <a:srgbClr val="FFFF99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/>
          </a:p>
        </p:txBody>
      </p:sp>
      <p:sp>
        <p:nvSpPr>
          <p:cNvPr id="32772" name="Oval 8"/>
          <p:cNvSpPr>
            <a:spLocks noChangeArrowheads="1"/>
          </p:cNvSpPr>
          <p:nvPr/>
        </p:nvSpPr>
        <p:spPr bwMode="auto">
          <a:xfrm>
            <a:off x="6867525" y="4551363"/>
            <a:ext cx="1004888" cy="1833562"/>
          </a:xfrm>
          <a:prstGeom prst="ellipse">
            <a:avLst/>
          </a:prstGeom>
          <a:solidFill>
            <a:srgbClr val="CCFFCC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/>
          </a:p>
        </p:txBody>
      </p:sp>
      <p:sp>
        <p:nvSpPr>
          <p:cNvPr id="32773" name="Rectangle 10"/>
          <p:cNvSpPr>
            <a:spLocks noChangeArrowheads="1"/>
          </p:cNvSpPr>
          <p:nvPr/>
        </p:nvSpPr>
        <p:spPr bwMode="auto">
          <a:xfrm>
            <a:off x="5497513" y="5586413"/>
            <a:ext cx="358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sz="18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32774" name="Rectangle 14"/>
          <p:cNvSpPr>
            <a:spLocks noChangeArrowheads="1"/>
          </p:cNvSpPr>
          <p:nvPr/>
        </p:nvSpPr>
        <p:spPr bwMode="auto">
          <a:xfrm>
            <a:off x="7872413" y="5846763"/>
            <a:ext cx="1285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b="1" i="1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32775" name="Oval 20"/>
          <p:cNvSpPr>
            <a:spLocks noChangeArrowheads="1"/>
          </p:cNvSpPr>
          <p:nvPr/>
        </p:nvSpPr>
        <p:spPr bwMode="auto">
          <a:xfrm flipH="1">
            <a:off x="5502275" y="5532438"/>
            <a:ext cx="142875" cy="144462"/>
          </a:xfrm>
          <a:prstGeom prst="ellipse">
            <a:avLst/>
          </a:prstGeom>
          <a:solidFill>
            <a:srgbClr val="FFFFFF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/>
          </a:p>
        </p:txBody>
      </p:sp>
      <p:sp>
        <p:nvSpPr>
          <p:cNvPr id="32776" name="Rectangle 22"/>
          <p:cNvSpPr>
            <a:spLocks noChangeArrowheads="1"/>
          </p:cNvSpPr>
          <p:nvPr/>
        </p:nvSpPr>
        <p:spPr bwMode="auto">
          <a:xfrm>
            <a:off x="5137150" y="5846763"/>
            <a:ext cx="2873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b="1" i="1">
                <a:solidFill>
                  <a:srgbClr val="000000"/>
                </a:solidFill>
                <a:latin typeface="Times New Roman" panose="02020603050405020304" pitchFamily="18" charset="0"/>
              </a:rPr>
              <a:t>S’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grpSp>
        <p:nvGrpSpPr>
          <p:cNvPr id="32777" name="组合 54"/>
          <p:cNvGrpSpPr>
            <a:grpSpLocks/>
          </p:cNvGrpSpPr>
          <p:nvPr/>
        </p:nvGrpSpPr>
        <p:grpSpPr bwMode="auto">
          <a:xfrm>
            <a:off x="6057900" y="5265738"/>
            <a:ext cx="1311275" cy="360362"/>
            <a:chOff x="6524625" y="5190398"/>
            <a:chExt cx="1077913" cy="326165"/>
          </a:xfrm>
        </p:grpSpPr>
        <p:sp>
          <p:nvSpPr>
            <p:cNvPr id="32818" name="Oval 18"/>
            <p:cNvSpPr>
              <a:spLocks noChangeArrowheads="1"/>
            </p:cNvSpPr>
            <p:nvPr/>
          </p:nvSpPr>
          <p:spPr bwMode="auto">
            <a:xfrm>
              <a:off x="6524625" y="5407025"/>
              <a:ext cx="84138" cy="109538"/>
            </a:xfrm>
            <a:prstGeom prst="ellipse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/>
            </a:p>
          </p:txBody>
        </p:sp>
        <p:sp>
          <p:nvSpPr>
            <p:cNvPr id="32819" name="Oval 19"/>
            <p:cNvSpPr>
              <a:spLocks noChangeArrowheads="1"/>
            </p:cNvSpPr>
            <p:nvPr/>
          </p:nvSpPr>
          <p:spPr bwMode="auto">
            <a:xfrm>
              <a:off x="7518400" y="5395913"/>
              <a:ext cx="84138" cy="109537"/>
            </a:xfrm>
            <a:prstGeom prst="ellipse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/>
            </a:p>
          </p:txBody>
        </p:sp>
        <p:sp>
          <p:nvSpPr>
            <p:cNvPr id="32820" name="Rectangle 40"/>
            <p:cNvSpPr>
              <a:spLocks noChangeArrowheads="1"/>
            </p:cNvSpPr>
            <p:nvPr/>
          </p:nvSpPr>
          <p:spPr bwMode="auto">
            <a:xfrm>
              <a:off x="6607175" y="5453063"/>
              <a:ext cx="923925" cy="222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/>
            </a:p>
          </p:txBody>
        </p:sp>
        <p:sp>
          <p:nvSpPr>
            <p:cNvPr id="32821" name="Rectangle 40"/>
            <p:cNvSpPr>
              <a:spLocks noChangeArrowheads="1"/>
            </p:cNvSpPr>
            <p:nvPr/>
          </p:nvSpPr>
          <p:spPr bwMode="auto">
            <a:xfrm>
              <a:off x="6611217" y="5190398"/>
              <a:ext cx="923925" cy="222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/>
            </a:p>
          </p:txBody>
        </p:sp>
      </p:grpSp>
      <p:grpSp>
        <p:nvGrpSpPr>
          <p:cNvPr id="32778" name="组合 52"/>
          <p:cNvGrpSpPr>
            <a:grpSpLocks/>
          </p:cNvGrpSpPr>
          <p:nvPr/>
        </p:nvGrpSpPr>
        <p:grpSpPr bwMode="auto">
          <a:xfrm>
            <a:off x="5962650" y="5476875"/>
            <a:ext cx="1622425" cy="368300"/>
            <a:chOff x="6343650" y="5445123"/>
            <a:chExt cx="1622374" cy="391024"/>
          </a:xfrm>
        </p:grpSpPr>
        <p:sp>
          <p:nvSpPr>
            <p:cNvPr id="32815" name="Rectangle 26"/>
            <p:cNvSpPr>
              <a:spLocks noChangeArrowheads="1"/>
            </p:cNvSpPr>
            <p:nvPr/>
          </p:nvSpPr>
          <p:spPr bwMode="auto">
            <a:xfrm>
              <a:off x="7562849" y="5445123"/>
              <a:ext cx="403175" cy="391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1800" b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j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32816" name="Rectangle 31"/>
            <p:cNvSpPr>
              <a:spLocks noChangeArrowheads="1"/>
            </p:cNvSpPr>
            <p:nvPr/>
          </p:nvSpPr>
          <p:spPr bwMode="auto">
            <a:xfrm>
              <a:off x="6343650" y="5445125"/>
              <a:ext cx="403225" cy="391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1800" b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j+1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32817" name="Rectangle 42"/>
            <p:cNvSpPr>
              <a:spLocks noChangeArrowheads="1"/>
            </p:cNvSpPr>
            <p:nvPr/>
          </p:nvSpPr>
          <p:spPr bwMode="auto">
            <a:xfrm>
              <a:off x="6877050" y="5445125"/>
              <a:ext cx="5334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r>
                <a:rPr kumimoji="1" lang="en-US" altLang="zh-CN" sz="1800" b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j+1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2779" name="组合 55"/>
          <p:cNvGrpSpPr>
            <a:grpSpLocks/>
          </p:cNvGrpSpPr>
          <p:nvPr/>
        </p:nvGrpSpPr>
        <p:grpSpPr bwMode="auto">
          <a:xfrm>
            <a:off x="7369175" y="4551363"/>
            <a:ext cx="301625" cy="425450"/>
            <a:chOff x="6038850" y="4606925"/>
            <a:chExt cx="301625" cy="450850"/>
          </a:xfrm>
        </p:grpSpPr>
        <p:sp>
          <p:nvSpPr>
            <p:cNvPr id="32813" name="Oval 17"/>
            <p:cNvSpPr>
              <a:spLocks noChangeArrowheads="1"/>
            </p:cNvSpPr>
            <p:nvPr/>
          </p:nvSpPr>
          <p:spPr bwMode="auto">
            <a:xfrm>
              <a:off x="6054725" y="4946650"/>
              <a:ext cx="82550" cy="111125"/>
            </a:xfrm>
            <a:prstGeom prst="ellipse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/>
            </a:p>
          </p:txBody>
        </p:sp>
        <p:sp>
          <p:nvSpPr>
            <p:cNvPr id="32814" name="Rectangle 36"/>
            <p:cNvSpPr>
              <a:spLocks noChangeArrowheads="1"/>
            </p:cNvSpPr>
            <p:nvPr/>
          </p:nvSpPr>
          <p:spPr bwMode="auto">
            <a:xfrm>
              <a:off x="6038850" y="4606925"/>
              <a:ext cx="3016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1800" b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2780" name="组合 53"/>
          <p:cNvGrpSpPr>
            <a:grpSpLocks/>
          </p:cNvGrpSpPr>
          <p:nvPr/>
        </p:nvGrpSpPr>
        <p:grpSpPr bwMode="auto">
          <a:xfrm>
            <a:off x="7327900" y="4945063"/>
            <a:ext cx="319088" cy="600075"/>
            <a:chOff x="5998510" y="5024492"/>
            <a:chExt cx="318983" cy="635518"/>
          </a:xfrm>
        </p:grpSpPr>
        <p:sp>
          <p:nvSpPr>
            <p:cNvPr id="32811" name="Line 46"/>
            <p:cNvSpPr>
              <a:spLocks noChangeShapeType="1"/>
            </p:cNvSpPr>
            <p:nvPr/>
          </p:nvSpPr>
          <p:spPr bwMode="auto">
            <a:xfrm flipH="1">
              <a:off x="5998510" y="5024492"/>
              <a:ext cx="88900" cy="63551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2" name="Rectangle 48"/>
            <p:cNvSpPr>
              <a:spLocks noChangeArrowheads="1"/>
            </p:cNvSpPr>
            <p:nvPr/>
          </p:nvSpPr>
          <p:spPr bwMode="auto">
            <a:xfrm flipH="1">
              <a:off x="6092638" y="5159874"/>
              <a:ext cx="224855" cy="391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e 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2781" name="组合 81"/>
          <p:cNvGrpSpPr>
            <a:grpSpLocks/>
          </p:cNvGrpSpPr>
          <p:nvPr/>
        </p:nvGrpSpPr>
        <p:grpSpPr bwMode="auto">
          <a:xfrm>
            <a:off x="1244600" y="5197475"/>
            <a:ext cx="2808288" cy="936625"/>
            <a:chOff x="1760538" y="3748088"/>
            <a:chExt cx="5410200" cy="1601787"/>
          </a:xfrm>
        </p:grpSpPr>
        <p:sp>
          <p:nvSpPr>
            <p:cNvPr id="32782" name="Rectangle 5"/>
            <p:cNvSpPr>
              <a:spLocks noChangeArrowheads="1"/>
            </p:cNvSpPr>
            <p:nvPr/>
          </p:nvSpPr>
          <p:spPr bwMode="auto">
            <a:xfrm>
              <a:off x="4800600" y="4078288"/>
              <a:ext cx="100013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2783" name="Rectangle 6"/>
            <p:cNvSpPr>
              <a:spLocks noChangeArrowheads="1"/>
            </p:cNvSpPr>
            <p:nvPr/>
          </p:nvSpPr>
          <p:spPr bwMode="auto">
            <a:xfrm>
              <a:off x="4876800" y="4078288"/>
              <a:ext cx="100013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2784" name="Oval 4"/>
            <p:cNvSpPr>
              <a:spLocks noChangeArrowheads="1"/>
            </p:cNvSpPr>
            <p:nvPr/>
          </p:nvSpPr>
          <p:spPr bwMode="auto">
            <a:xfrm>
              <a:off x="1760538" y="3748088"/>
              <a:ext cx="228600" cy="2301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785" name="Oval 5"/>
            <p:cNvSpPr>
              <a:spLocks noChangeArrowheads="1"/>
            </p:cNvSpPr>
            <p:nvPr/>
          </p:nvSpPr>
          <p:spPr bwMode="auto">
            <a:xfrm>
              <a:off x="3487738" y="3748088"/>
              <a:ext cx="228600" cy="2301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786" name="Oval 6"/>
            <p:cNvSpPr>
              <a:spLocks noChangeArrowheads="1"/>
            </p:cNvSpPr>
            <p:nvPr/>
          </p:nvSpPr>
          <p:spPr bwMode="auto">
            <a:xfrm>
              <a:off x="5214938" y="3748088"/>
              <a:ext cx="228600" cy="2301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787" name="Oval 7"/>
            <p:cNvSpPr>
              <a:spLocks noChangeArrowheads="1"/>
            </p:cNvSpPr>
            <p:nvPr/>
          </p:nvSpPr>
          <p:spPr bwMode="auto">
            <a:xfrm>
              <a:off x="6942138" y="3748088"/>
              <a:ext cx="228600" cy="2301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788" name="Oval 8"/>
            <p:cNvSpPr>
              <a:spLocks noChangeArrowheads="1"/>
            </p:cNvSpPr>
            <p:nvPr/>
          </p:nvSpPr>
          <p:spPr bwMode="auto">
            <a:xfrm>
              <a:off x="1760538" y="5119688"/>
              <a:ext cx="228600" cy="2301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789" name="Oval 9"/>
            <p:cNvSpPr>
              <a:spLocks noChangeArrowheads="1"/>
            </p:cNvSpPr>
            <p:nvPr/>
          </p:nvSpPr>
          <p:spPr bwMode="auto">
            <a:xfrm>
              <a:off x="3487738" y="5119688"/>
              <a:ext cx="228600" cy="2301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790" name="Oval 10"/>
            <p:cNvSpPr>
              <a:spLocks noChangeArrowheads="1"/>
            </p:cNvSpPr>
            <p:nvPr/>
          </p:nvSpPr>
          <p:spPr bwMode="auto">
            <a:xfrm>
              <a:off x="5214938" y="5119688"/>
              <a:ext cx="228600" cy="2301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791" name="Oval 11"/>
            <p:cNvSpPr>
              <a:spLocks noChangeArrowheads="1"/>
            </p:cNvSpPr>
            <p:nvPr/>
          </p:nvSpPr>
          <p:spPr bwMode="auto">
            <a:xfrm>
              <a:off x="6942138" y="5119688"/>
              <a:ext cx="228600" cy="2301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792" name="Line 12"/>
            <p:cNvSpPr>
              <a:spLocks noChangeShapeType="1"/>
            </p:cNvSpPr>
            <p:nvPr/>
          </p:nvSpPr>
          <p:spPr bwMode="auto">
            <a:xfrm>
              <a:off x="1860550" y="3976688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3" name="Line 13"/>
            <p:cNvSpPr>
              <a:spLocks noChangeShapeType="1"/>
            </p:cNvSpPr>
            <p:nvPr/>
          </p:nvSpPr>
          <p:spPr bwMode="auto">
            <a:xfrm>
              <a:off x="1989138" y="3876675"/>
              <a:ext cx="15144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4" name="Line 14"/>
            <p:cNvSpPr>
              <a:spLocks noChangeShapeType="1"/>
            </p:cNvSpPr>
            <p:nvPr/>
          </p:nvSpPr>
          <p:spPr bwMode="auto">
            <a:xfrm>
              <a:off x="3603625" y="3976688"/>
              <a:ext cx="0" cy="11572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5" name="Line 15"/>
            <p:cNvSpPr>
              <a:spLocks noChangeShapeType="1"/>
            </p:cNvSpPr>
            <p:nvPr/>
          </p:nvSpPr>
          <p:spPr bwMode="auto">
            <a:xfrm>
              <a:off x="1974850" y="5233988"/>
              <a:ext cx="148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6" name="Line 16"/>
            <p:cNvSpPr>
              <a:spLocks noChangeShapeType="1"/>
            </p:cNvSpPr>
            <p:nvPr/>
          </p:nvSpPr>
          <p:spPr bwMode="auto">
            <a:xfrm flipV="1">
              <a:off x="3689350" y="3933825"/>
              <a:ext cx="1557338" cy="1228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7" name="Line 17"/>
            <p:cNvSpPr>
              <a:spLocks noChangeShapeType="1"/>
            </p:cNvSpPr>
            <p:nvPr/>
          </p:nvSpPr>
          <p:spPr bwMode="auto">
            <a:xfrm>
              <a:off x="5318125" y="3976688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8" name="Line 18"/>
            <p:cNvSpPr>
              <a:spLocks noChangeShapeType="1"/>
            </p:cNvSpPr>
            <p:nvPr/>
          </p:nvSpPr>
          <p:spPr bwMode="auto">
            <a:xfrm>
              <a:off x="3717925" y="5248275"/>
              <a:ext cx="15001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9" name="Line 19"/>
            <p:cNvSpPr>
              <a:spLocks noChangeShapeType="1"/>
            </p:cNvSpPr>
            <p:nvPr/>
          </p:nvSpPr>
          <p:spPr bwMode="auto">
            <a:xfrm>
              <a:off x="5446713" y="3862388"/>
              <a:ext cx="15001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00" name="Line 20"/>
            <p:cNvSpPr>
              <a:spLocks noChangeShapeType="1"/>
            </p:cNvSpPr>
            <p:nvPr/>
          </p:nvSpPr>
          <p:spPr bwMode="auto">
            <a:xfrm>
              <a:off x="7075488" y="3976688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01" name="Line 21"/>
            <p:cNvSpPr>
              <a:spLocks noChangeShapeType="1"/>
            </p:cNvSpPr>
            <p:nvPr/>
          </p:nvSpPr>
          <p:spPr bwMode="auto">
            <a:xfrm>
              <a:off x="5432425" y="5233988"/>
              <a:ext cx="15144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02" name="Line 22"/>
            <p:cNvSpPr>
              <a:spLocks noChangeShapeType="1"/>
            </p:cNvSpPr>
            <p:nvPr/>
          </p:nvSpPr>
          <p:spPr bwMode="auto">
            <a:xfrm>
              <a:off x="3689350" y="3919538"/>
              <a:ext cx="1571625" cy="1257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03" name="Line 23"/>
            <p:cNvSpPr>
              <a:spLocks noChangeShapeType="1"/>
            </p:cNvSpPr>
            <p:nvPr/>
          </p:nvSpPr>
          <p:spPr bwMode="auto">
            <a:xfrm>
              <a:off x="3717925" y="3876675"/>
              <a:ext cx="15144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04" name="Line 24"/>
            <p:cNvSpPr>
              <a:spLocks noChangeShapeType="1"/>
            </p:cNvSpPr>
            <p:nvPr/>
          </p:nvSpPr>
          <p:spPr bwMode="auto">
            <a:xfrm>
              <a:off x="1871663" y="4000500"/>
              <a:ext cx="0" cy="114300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05" name="Line 25"/>
            <p:cNvSpPr>
              <a:spLocks noChangeShapeType="1"/>
            </p:cNvSpPr>
            <p:nvPr/>
          </p:nvSpPr>
          <p:spPr bwMode="auto">
            <a:xfrm>
              <a:off x="1998663" y="3871913"/>
              <a:ext cx="1514475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06" name="Line 26"/>
            <p:cNvSpPr>
              <a:spLocks noChangeShapeType="1"/>
            </p:cNvSpPr>
            <p:nvPr/>
          </p:nvSpPr>
          <p:spPr bwMode="auto">
            <a:xfrm>
              <a:off x="3698875" y="3929063"/>
              <a:ext cx="1571625" cy="125730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07" name="Line 27"/>
            <p:cNvSpPr>
              <a:spLocks noChangeShapeType="1"/>
            </p:cNvSpPr>
            <p:nvPr/>
          </p:nvSpPr>
          <p:spPr bwMode="auto">
            <a:xfrm>
              <a:off x="3727450" y="5243513"/>
              <a:ext cx="1500188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08" name="Line 28"/>
            <p:cNvSpPr>
              <a:spLocks noChangeShapeType="1"/>
            </p:cNvSpPr>
            <p:nvPr/>
          </p:nvSpPr>
          <p:spPr bwMode="auto">
            <a:xfrm>
              <a:off x="3598863" y="3986213"/>
              <a:ext cx="0" cy="1157287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09" name="Line 29"/>
            <p:cNvSpPr>
              <a:spLocks noChangeShapeType="1"/>
            </p:cNvSpPr>
            <p:nvPr/>
          </p:nvSpPr>
          <p:spPr bwMode="auto">
            <a:xfrm>
              <a:off x="3741738" y="3871913"/>
              <a:ext cx="1514475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10" name="Line 30"/>
            <p:cNvSpPr>
              <a:spLocks noChangeShapeType="1"/>
            </p:cNvSpPr>
            <p:nvPr/>
          </p:nvSpPr>
          <p:spPr bwMode="auto">
            <a:xfrm flipV="1">
              <a:off x="3708400" y="3933825"/>
              <a:ext cx="1557338" cy="12287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D016D-25D1-4CDC-9ECB-DC9F14EF5517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7543800" cy="868363"/>
          </a:xfrm>
        </p:spPr>
        <p:txBody>
          <a:bodyPr/>
          <a:lstStyle/>
          <a:p>
            <a:pPr eaLnBrk="1" hangingPunct="1"/>
            <a:r>
              <a:rPr lang="zh-CN" altLang="en-US"/>
              <a:t>附：随机欧拉图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71805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是欧拉图，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，从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开始，每一步从当前点所关联边中随机选边，均可构造欧拉回路，则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称为以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为始点的随机欧拉图。 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注意，若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是以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为始点的随机欧拉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图，则任何一个以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为始点的不包含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中所有边的回路都应该能扩充成欧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拉回路。反之，若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不是以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为始点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的随机欧拉图，则一定存在已经包含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了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所关联的所有边，却未包含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中所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有边的简单回路。 </a:t>
            </a:r>
          </a:p>
        </p:txBody>
      </p:sp>
      <p:graphicFrame>
        <p:nvGraphicFramePr>
          <p:cNvPr id="33795" name="Object 4"/>
          <p:cNvGraphicFramePr>
            <a:graphicFrameLocks noChangeAspect="1"/>
          </p:cNvGraphicFramePr>
          <p:nvPr/>
        </p:nvGraphicFramePr>
        <p:xfrm>
          <a:off x="5029200" y="3505200"/>
          <a:ext cx="9921875" cy="203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Document" r:id="rId3" imgW="0" imgH="0" progId="Word.Document.8">
                  <p:embed/>
                </p:oleObj>
              </mc:Choice>
              <mc:Fallback>
                <p:oleObj name="Document" r:id="rId3" imgW="0" imgH="0" progId="Word.Document.8">
                  <p:embed/>
                  <p:pic>
                    <p:nvPicPr>
                      <p:cNvPr id="3379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505200"/>
                        <a:ext cx="9921875" cy="203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D016D-25D1-4CDC-9ECB-DC9F14EF5517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7543800" cy="1012825"/>
          </a:xfrm>
        </p:spPr>
        <p:txBody>
          <a:bodyPr/>
          <a:lstStyle/>
          <a:p>
            <a:pPr eaLnBrk="1" hangingPunct="1"/>
            <a:r>
              <a:rPr lang="zh-CN" altLang="en-US" dirty="0"/>
              <a:t>随机欧拉图的判定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12875"/>
            <a:ext cx="8640763" cy="5256213"/>
          </a:xfrm>
        </p:spPr>
        <p:txBody>
          <a:bodyPr/>
          <a:lstStyle/>
          <a:p>
            <a:pPr eaLnBrk="1" hangingPunct="1"/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欧拉图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是以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为始点的随机欧拉图</a:t>
            </a:r>
            <a:r>
              <a:rPr lang="zh-CN" altLang="en-US" sz="24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当且仅当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中任一回路均包含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。 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是以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为始点的随机欧拉图，</a:t>
            </a:r>
            <a:r>
              <a:rPr lang="zh-CN" altLang="en-US" sz="2400" b="1" i="1">
                <a:solidFill>
                  <a:srgbClr val="33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假设有回路</a:t>
            </a:r>
            <a:r>
              <a:rPr lang="en-US" altLang="zh-CN" sz="2400" b="1" i="1">
                <a:solidFill>
                  <a:srgbClr val="33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b="1" i="1">
                <a:solidFill>
                  <a:srgbClr val="33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不包含</a:t>
            </a:r>
            <a:r>
              <a:rPr lang="en-US" altLang="zh-CN" sz="2400" b="1" i="1">
                <a:solidFill>
                  <a:srgbClr val="33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G‘=G-C, (G’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可能不连通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G’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2400" b="1">
                <a:solidFill>
                  <a:srgbClr val="33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包含</a:t>
            </a:r>
            <a:r>
              <a:rPr lang="en-US" altLang="zh-CN" sz="2400" b="1">
                <a:solidFill>
                  <a:srgbClr val="33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b="1">
                <a:solidFill>
                  <a:srgbClr val="33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的那个连通分支一定是欧拉图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，相应的欧拉回路包含了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关联的所有边，但不包含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中的所有边，与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是以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为始点的随机欧拉图矛盾。</a:t>
            </a:r>
          </a:p>
          <a:p>
            <a:pPr lvl="1" eaLnBrk="1" hangingPunct="1">
              <a:buFont typeface="Symbol" panose="05050102010706020507" pitchFamily="18" charset="2"/>
              <a:buNone/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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若欧拉图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中任意回路均包含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。假设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不是以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为始点的随机欧拉图，则一定存在已经包含了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所关联的所有边，却未包含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中所有边的简单回路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，假设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是不在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中的一条边，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的端点必异于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，设一个是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。令从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中删除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中所有边的图为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G‘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，显然在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G’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是孤立点。而包含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的连通分支是欧拉图，因此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必包含在一回路中，但此回路不含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，矛盾。 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易推知：欧拉图</a:t>
            </a:r>
            <a:r>
              <a:rPr lang="en-US" altLang="zh-CN" sz="2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是以任一顶点为始点的随机欧拉图 当且仅当</a:t>
            </a:r>
            <a:r>
              <a:rPr lang="en-US" altLang="zh-CN" sz="2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本身是一个初级回路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D016D-25D1-4CDC-9ECB-DC9F14EF5517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765175"/>
            <a:ext cx="6551613" cy="9302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800" b="0" dirty="0">
                <a:ea typeface="华文新魏" panose="02010800040101010101" pitchFamily="2" charset="-122"/>
              </a:rPr>
              <a:t>内容提要</a:t>
            </a:r>
            <a:endParaRPr lang="zh-CN" altLang="en-US" sz="4800" b="0" dirty="0">
              <a:latin typeface="+mn-ea"/>
              <a:ea typeface="+mn-ea"/>
            </a:endParaRP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9925" y="1920875"/>
            <a:ext cx="7358063" cy="338455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欧拉图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30000"/>
              </a:spcBef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欧拉通路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回路</a:t>
            </a:r>
          </a:p>
          <a:p>
            <a:pPr lvl="1" eaLnBrk="1" hangingPunct="1">
              <a:spcBef>
                <a:spcPct val="30000"/>
              </a:spcBef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欧拉图的充要条件和欧拉回路算法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哈密尔顿图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30000"/>
              </a:spcBef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哈密尔顿图及其判定方法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30000"/>
              </a:spcBef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哈密尔顿图的应用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30000"/>
              </a:spcBef>
            </a:pP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187778D-7728-41C1-A984-E6D89D39EB16}" type="slidenum">
              <a:rPr lang="en-US" altLang="zh-CN"/>
              <a:pPr/>
              <a:t>2</a:t>
            </a:fld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08AF5-897D-4559-BD06-4239FA58B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哈密尔顿图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AF574A-6648-41BD-955A-2F5B040AE6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953885-5361-439E-9C60-C931CDE1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AED7-871C-0641-8445-7F9A288CB702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7616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30460430-DA8B-BDCB-573F-17B5FCF3FB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582738"/>
            <a:ext cx="7705725" cy="1295400"/>
          </a:xfrm>
        </p:spPr>
        <p:txBody>
          <a:bodyPr/>
          <a:lstStyle/>
          <a:p>
            <a:pPr marL="0" indent="0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沿着正十二面体的棱寻找一条旅行路线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通过每个顶点恰好一次又回到出发点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. (Hamilton 1857)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BD6D4F5-FF7A-C233-2FE1-25F7D2886B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225" y="623888"/>
            <a:ext cx="8083550" cy="685800"/>
          </a:xfrm>
        </p:spPr>
        <p:txBody>
          <a:bodyPr/>
          <a:lstStyle/>
          <a:p>
            <a:pPr algn="ctr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周游世界的游戏</a:t>
            </a:r>
          </a:p>
        </p:txBody>
      </p:sp>
      <p:grpSp>
        <p:nvGrpSpPr>
          <p:cNvPr id="8196" name="Group 4">
            <a:extLst>
              <a:ext uri="{FF2B5EF4-FFF2-40B4-BE49-F238E27FC236}">
                <a16:creationId xmlns:a16="http://schemas.microsoft.com/office/drawing/2014/main" id="{FB7FEADA-459F-F2D2-950B-4C7DD25A1CCF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895600"/>
            <a:ext cx="2895600" cy="2895600"/>
            <a:chOff x="528" y="1740"/>
            <a:chExt cx="1824" cy="1830"/>
          </a:xfrm>
        </p:grpSpPr>
        <p:sp>
          <p:nvSpPr>
            <p:cNvPr id="8199" name="Line 5">
              <a:extLst>
                <a:ext uri="{FF2B5EF4-FFF2-40B4-BE49-F238E27FC236}">
                  <a16:creationId xmlns:a16="http://schemas.microsoft.com/office/drawing/2014/main" id="{E6329C5C-F6D7-80BE-DDF7-EB33368841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1" y="3358"/>
              <a:ext cx="0" cy="149"/>
            </a:xfrm>
            <a:prstGeom prst="line">
              <a:avLst/>
            </a:prstGeom>
            <a:noFill/>
            <a:ln w="38100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0" name="Line 6">
              <a:extLst>
                <a:ext uri="{FF2B5EF4-FFF2-40B4-BE49-F238E27FC236}">
                  <a16:creationId xmlns:a16="http://schemas.microsoft.com/office/drawing/2014/main" id="{FA7A4580-96A3-623E-B78E-D63ECCCFB0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5" y="2512"/>
              <a:ext cx="594" cy="0"/>
            </a:xfrm>
            <a:prstGeom prst="line">
              <a:avLst/>
            </a:prstGeom>
            <a:noFill/>
            <a:ln w="38100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1" name="Line 7">
              <a:extLst>
                <a:ext uri="{FF2B5EF4-FFF2-40B4-BE49-F238E27FC236}">
                  <a16:creationId xmlns:a16="http://schemas.microsoft.com/office/drawing/2014/main" id="{1AE6B102-8908-70DA-F123-5FADDFEE7C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50" y="2521"/>
              <a:ext cx="135" cy="558"/>
            </a:xfrm>
            <a:prstGeom prst="line">
              <a:avLst/>
            </a:prstGeom>
            <a:noFill/>
            <a:ln w="38100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2" name="Line 8">
              <a:extLst>
                <a:ext uri="{FF2B5EF4-FFF2-40B4-BE49-F238E27FC236}">
                  <a16:creationId xmlns:a16="http://schemas.microsoft.com/office/drawing/2014/main" id="{0D7898F6-F41F-53E1-5F8D-F836006916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9" y="2521"/>
              <a:ext cx="201" cy="558"/>
            </a:xfrm>
            <a:prstGeom prst="line">
              <a:avLst/>
            </a:prstGeom>
            <a:noFill/>
            <a:ln w="38100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3" name="Line 9">
              <a:extLst>
                <a:ext uri="{FF2B5EF4-FFF2-40B4-BE49-F238E27FC236}">
                  <a16:creationId xmlns:a16="http://schemas.microsoft.com/office/drawing/2014/main" id="{C442ACBF-C985-580C-B662-C1310FC498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0" y="3088"/>
              <a:ext cx="442" cy="252"/>
            </a:xfrm>
            <a:prstGeom prst="line">
              <a:avLst/>
            </a:prstGeom>
            <a:noFill/>
            <a:ln w="38100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4" name="Line 10">
              <a:extLst>
                <a:ext uri="{FF2B5EF4-FFF2-40B4-BE49-F238E27FC236}">
                  <a16:creationId xmlns:a16="http://schemas.microsoft.com/office/drawing/2014/main" id="{CC756962-7C79-DBC5-24F8-3033176E0B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20" y="3070"/>
              <a:ext cx="461" cy="270"/>
            </a:xfrm>
            <a:prstGeom prst="line">
              <a:avLst/>
            </a:prstGeom>
            <a:noFill/>
            <a:ln w="38100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5" name="Line 11">
              <a:extLst>
                <a:ext uri="{FF2B5EF4-FFF2-40B4-BE49-F238E27FC236}">
                  <a16:creationId xmlns:a16="http://schemas.microsoft.com/office/drawing/2014/main" id="{85145B35-C544-FD8A-4A4A-18DBB39CDD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786"/>
              <a:ext cx="457" cy="139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6" name="Line 12">
              <a:extLst>
                <a:ext uri="{FF2B5EF4-FFF2-40B4-BE49-F238E27FC236}">
                  <a16:creationId xmlns:a16="http://schemas.microsoft.com/office/drawing/2014/main" id="{008452E7-4833-D872-99E9-8B16656600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1" y="1786"/>
              <a:ext cx="451" cy="139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7" name="Line 13">
              <a:extLst>
                <a:ext uri="{FF2B5EF4-FFF2-40B4-BE49-F238E27FC236}">
                  <a16:creationId xmlns:a16="http://schemas.microsoft.com/office/drawing/2014/main" id="{8097E885-78F5-C845-CB82-18990FACE0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9" y="1936"/>
              <a:ext cx="211" cy="557"/>
            </a:xfrm>
            <a:prstGeom prst="line">
              <a:avLst/>
            </a:prstGeom>
            <a:noFill/>
            <a:ln w="38100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8" name="Line 14">
              <a:extLst>
                <a:ext uri="{FF2B5EF4-FFF2-40B4-BE49-F238E27FC236}">
                  <a16:creationId xmlns:a16="http://schemas.microsoft.com/office/drawing/2014/main" id="{C98A4586-3563-B526-A702-042878F28A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50" y="1953"/>
              <a:ext cx="144" cy="531"/>
            </a:xfrm>
            <a:prstGeom prst="line">
              <a:avLst/>
            </a:prstGeom>
            <a:noFill/>
            <a:ln w="38100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9" name="Line 15">
              <a:extLst>
                <a:ext uri="{FF2B5EF4-FFF2-40B4-BE49-F238E27FC236}">
                  <a16:creationId xmlns:a16="http://schemas.microsoft.com/office/drawing/2014/main" id="{97704E8F-D17F-77CD-4372-E14270B322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298"/>
              <a:ext cx="0" cy="63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0" name="Line 16">
              <a:extLst>
                <a:ext uri="{FF2B5EF4-FFF2-40B4-BE49-F238E27FC236}">
                  <a16:creationId xmlns:a16="http://schemas.microsoft.com/office/drawing/2014/main" id="{2A044AAA-423A-46AA-3EBD-48BB43CC4D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3" y="2298"/>
              <a:ext cx="0" cy="60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1" name="Line 17">
              <a:extLst>
                <a:ext uri="{FF2B5EF4-FFF2-40B4-BE49-F238E27FC236}">
                  <a16:creationId xmlns:a16="http://schemas.microsoft.com/office/drawing/2014/main" id="{98AC19F4-DDF7-1727-5B16-6CD3DC1879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10" y="2912"/>
              <a:ext cx="374" cy="139"/>
            </a:xfrm>
            <a:prstGeom prst="line">
              <a:avLst/>
            </a:prstGeom>
            <a:noFill/>
            <a:ln w="38100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2" name="Line 18">
              <a:extLst>
                <a:ext uri="{FF2B5EF4-FFF2-40B4-BE49-F238E27FC236}">
                  <a16:creationId xmlns:a16="http://schemas.microsoft.com/office/drawing/2014/main" id="{EB082816-AF99-54FB-F088-8A71F0FA7C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39" y="2921"/>
              <a:ext cx="355" cy="39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3" name="Line 19">
              <a:extLst>
                <a:ext uri="{FF2B5EF4-FFF2-40B4-BE49-F238E27FC236}">
                  <a16:creationId xmlns:a16="http://schemas.microsoft.com/office/drawing/2014/main" id="{B68270D5-E33C-0EC4-086E-F5DEC27E35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0" y="3321"/>
              <a:ext cx="490" cy="17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4" name="Line 20">
              <a:extLst>
                <a:ext uri="{FF2B5EF4-FFF2-40B4-BE49-F238E27FC236}">
                  <a16:creationId xmlns:a16="http://schemas.microsoft.com/office/drawing/2014/main" id="{CAD7E9B2-E990-9A09-C464-6CA467C7E1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1" y="3340"/>
              <a:ext cx="451" cy="16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5" name="Line 21">
              <a:extLst>
                <a:ext uri="{FF2B5EF4-FFF2-40B4-BE49-F238E27FC236}">
                  <a16:creationId xmlns:a16="http://schemas.microsoft.com/office/drawing/2014/main" id="{D1175A0D-6AC6-C351-52C4-15FBE3E2F6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6" y="2921"/>
              <a:ext cx="326" cy="4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6" name="Line 22">
              <a:extLst>
                <a:ext uri="{FF2B5EF4-FFF2-40B4-BE49-F238E27FC236}">
                  <a16:creationId xmlns:a16="http://schemas.microsoft.com/office/drawing/2014/main" id="{244F60C8-AFFF-4A49-A4B0-7FA5EFE63F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6" y="1953"/>
              <a:ext cx="335" cy="32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7" name="Line 23">
              <a:extLst>
                <a:ext uri="{FF2B5EF4-FFF2-40B4-BE49-F238E27FC236}">
                  <a16:creationId xmlns:a16="http://schemas.microsoft.com/office/drawing/2014/main" id="{1F544191-0B88-1A35-0755-D4EDA445BF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6" y="2902"/>
              <a:ext cx="364" cy="177"/>
            </a:xfrm>
            <a:prstGeom prst="line">
              <a:avLst/>
            </a:prstGeom>
            <a:noFill/>
            <a:ln w="38100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8" name="Line 24">
              <a:extLst>
                <a:ext uri="{FF2B5EF4-FFF2-40B4-BE49-F238E27FC236}">
                  <a16:creationId xmlns:a16="http://schemas.microsoft.com/office/drawing/2014/main" id="{3C8C3279-BC9D-A034-23D9-8AAA0C465E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9" y="2744"/>
              <a:ext cx="230" cy="55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9" name="Line 25">
              <a:extLst>
                <a:ext uri="{FF2B5EF4-FFF2-40B4-BE49-F238E27FC236}">
                  <a16:creationId xmlns:a16="http://schemas.microsoft.com/office/drawing/2014/main" id="{72D14035-5A3F-3A02-4DF7-369232C16F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3" y="2726"/>
              <a:ext cx="547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0" name="Line 26">
              <a:extLst>
                <a:ext uri="{FF2B5EF4-FFF2-40B4-BE49-F238E27FC236}">
                  <a16:creationId xmlns:a16="http://schemas.microsoft.com/office/drawing/2014/main" id="{69E6F1CB-E151-A732-A6BE-5D1843ED59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1" y="2735"/>
              <a:ext cx="182" cy="59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1" name="Line 27">
              <a:extLst>
                <a:ext uri="{FF2B5EF4-FFF2-40B4-BE49-F238E27FC236}">
                  <a16:creationId xmlns:a16="http://schemas.microsoft.com/office/drawing/2014/main" id="{27567C6B-C4A2-781F-3078-85639FCDB0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1" y="2205"/>
              <a:ext cx="183" cy="52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2" name="Line 28">
              <a:extLst>
                <a:ext uri="{FF2B5EF4-FFF2-40B4-BE49-F238E27FC236}">
                  <a16:creationId xmlns:a16="http://schemas.microsoft.com/office/drawing/2014/main" id="{33ECBCA3-7898-9ECD-1307-736511652C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972"/>
              <a:ext cx="451" cy="19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3" name="Line 29">
              <a:extLst>
                <a:ext uri="{FF2B5EF4-FFF2-40B4-BE49-F238E27FC236}">
                  <a16:creationId xmlns:a16="http://schemas.microsoft.com/office/drawing/2014/main" id="{45ED30E1-1F96-4C5F-9D97-A79EF7C404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6" y="2186"/>
              <a:ext cx="326" cy="10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4" name="Line 30">
              <a:extLst>
                <a:ext uri="{FF2B5EF4-FFF2-40B4-BE49-F238E27FC236}">
                  <a16:creationId xmlns:a16="http://schemas.microsoft.com/office/drawing/2014/main" id="{900B8B53-95DA-8666-0C3F-272BB9014A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1" y="1981"/>
              <a:ext cx="470" cy="19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5" name="Line 31">
              <a:extLst>
                <a:ext uri="{FF2B5EF4-FFF2-40B4-BE49-F238E27FC236}">
                  <a16:creationId xmlns:a16="http://schemas.microsoft.com/office/drawing/2014/main" id="{4840B9B2-4B74-5970-70D2-E6083FF3BF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0" y="2177"/>
              <a:ext cx="384" cy="9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6" name="Line 32">
              <a:extLst>
                <a:ext uri="{FF2B5EF4-FFF2-40B4-BE49-F238E27FC236}">
                  <a16:creationId xmlns:a16="http://schemas.microsoft.com/office/drawing/2014/main" id="{A39C6EAF-7461-00FE-EBCB-DA84F7EE6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3" y="1788"/>
              <a:ext cx="0" cy="19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7" name="Freeform 33">
              <a:extLst>
                <a:ext uri="{FF2B5EF4-FFF2-40B4-BE49-F238E27FC236}">
                  <a16:creationId xmlns:a16="http://schemas.microsoft.com/office/drawing/2014/main" id="{11B7041B-C9E6-FB33-827E-CA3386858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0" y="1950"/>
              <a:ext cx="408" cy="329"/>
            </a:xfrm>
            <a:custGeom>
              <a:avLst/>
              <a:gdLst>
                <a:gd name="T0" fmla="*/ 0 w 408"/>
                <a:gd name="T1" fmla="*/ 0 h 329"/>
                <a:gd name="T2" fmla="*/ 408 w 408"/>
                <a:gd name="T3" fmla="*/ 329 h 329"/>
                <a:gd name="T4" fmla="*/ 0 60000 65536"/>
                <a:gd name="T5" fmla="*/ 0 60000 65536"/>
                <a:gd name="T6" fmla="*/ 0 w 408"/>
                <a:gd name="T7" fmla="*/ 0 h 329"/>
                <a:gd name="T8" fmla="*/ 408 w 408"/>
                <a:gd name="T9" fmla="*/ 329 h 32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08" h="329">
                  <a:moveTo>
                    <a:pt x="0" y="0"/>
                  </a:moveTo>
                  <a:lnTo>
                    <a:pt x="408" y="329"/>
                  </a:ln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8" name="Line 34">
              <a:extLst>
                <a:ext uri="{FF2B5EF4-FFF2-40B4-BE49-F238E27FC236}">
                  <a16:creationId xmlns:a16="http://schemas.microsoft.com/office/drawing/2014/main" id="{521E8557-F7F6-F665-8DD7-B5BFA09BBB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0" y="2142"/>
              <a:ext cx="192" cy="57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9" name="Oval 35">
              <a:extLst>
                <a:ext uri="{FF2B5EF4-FFF2-40B4-BE49-F238E27FC236}">
                  <a16:creationId xmlns:a16="http://schemas.microsoft.com/office/drawing/2014/main" id="{F8761986-557D-4683-3B08-71F56D953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" y="223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8230" name="Oval 36">
              <a:extLst>
                <a:ext uri="{FF2B5EF4-FFF2-40B4-BE49-F238E27FC236}">
                  <a16:creationId xmlns:a16="http://schemas.microsoft.com/office/drawing/2014/main" id="{68D95C36-A451-939E-A291-990BE1E37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1" y="2133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8231" name="Oval 37">
              <a:extLst>
                <a:ext uri="{FF2B5EF4-FFF2-40B4-BE49-F238E27FC236}">
                  <a16:creationId xmlns:a16="http://schemas.microsoft.com/office/drawing/2014/main" id="{954E5BCF-F6CB-AB5F-99A5-FE63A950C8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86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8232" name="Oval 38">
              <a:extLst>
                <a:ext uri="{FF2B5EF4-FFF2-40B4-BE49-F238E27FC236}">
                  <a16:creationId xmlns:a16="http://schemas.microsoft.com/office/drawing/2014/main" id="{6A595E3F-31DC-C0EE-838D-9A5CBB335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90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8233" name="Oval 39">
              <a:extLst>
                <a:ext uri="{FF2B5EF4-FFF2-40B4-BE49-F238E27FC236}">
                  <a16:creationId xmlns:a16="http://schemas.microsoft.com/office/drawing/2014/main" id="{FC361B63-473C-5D22-7881-FCDF59E1B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1" y="174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8234" name="Oval 40">
              <a:extLst>
                <a:ext uri="{FF2B5EF4-FFF2-40B4-BE49-F238E27FC236}">
                  <a16:creationId xmlns:a16="http://schemas.microsoft.com/office/drawing/2014/main" id="{02017895-1EBB-63C1-36C5-9F293D38C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4" y="1923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8235" name="Oval 41">
              <a:extLst>
                <a:ext uri="{FF2B5EF4-FFF2-40B4-BE49-F238E27FC236}">
                  <a16:creationId xmlns:a16="http://schemas.microsoft.com/office/drawing/2014/main" id="{8FF6C77A-01E7-A1B0-5BE1-FBEEE4CE6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" y="2442"/>
              <a:ext cx="96" cy="96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4D4D4D"/>
                </a:solidFill>
              </a:endParaRPr>
            </a:p>
          </p:txBody>
        </p:sp>
        <p:sp>
          <p:nvSpPr>
            <p:cNvPr id="8236" name="Oval 42">
              <a:extLst>
                <a:ext uri="{FF2B5EF4-FFF2-40B4-BE49-F238E27FC236}">
                  <a16:creationId xmlns:a16="http://schemas.microsoft.com/office/drawing/2014/main" id="{22BF41DD-35AF-B2CC-D1B8-BA3E88A08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460"/>
              <a:ext cx="96" cy="96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4D4D4D"/>
                </a:solidFill>
              </a:endParaRPr>
            </a:p>
          </p:txBody>
        </p:sp>
        <p:sp>
          <p:nvSpPr>
            <p:cNvPr id="8237" name="Oval 43">
              <a:extLst>
                <a:ext uri="{FF2B5EF4-FFF2-40B4-BE49-F238E27FC236}">
                  <a16:creationId xmlns:a16="http://schemas.microsoft.com/office/drawing/2014/main" id="{24F25B06-2B35-4978-771D-F54A059EF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2997"/>
              <a:ext cx="96" cy="96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4D4D4D"/>
                </a:solidFill>
              </a:endParaRPr>
            </a:p>
          </p:txBody>
        </p:sp>
        <p:sp>
          <p:nvSpPr>
            <p:cNvPr id="8238" name="Oval 44">
              <a:extLst>
                <a:ext uri="{FF2B5EF4-FFF2-40B4-BE49-F238E27FC236}">
                  <a16:creationId xmlns:a16="http://schemas.microsoft.com/office/drawing/2014/main" id="{B5D5DA79-2718-0CC5-8746-37E9A7D53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679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8239" name="Oval 45">
              <a:extLst>
                <a:ext uri="{FF2B5EF4-FFF2-40B4-BE49-F238E27FC236}">
                  <a16:creationId xmlns:a16="http://schemas.microsoft.com/office/drawing/2014/main" id="{6ACF3BE1-C72D-2558-A649-CE15D03B1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" y="327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8240" name="Oval 46">
              <a:extLst>
                <a:ext uri="{FF2B5EF4-FFF2-40B4-BE49-F238E27FC236}">
                  <a16:creationId xmlns:a16="http://schemas.microsoft.com/office/drawing/2014/main" id="{CAE112E1-7085-1CAE-6EF6-F838E54ED8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4" y="1875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8241" name="Oval 47">
              <a:extLst>
                <a:ext uri="{FF2B5EF4-FFF2-40B4-BE49-F238E27FC236}">
                  <a16:creationId xmlns:a16="http://schemas.microsoft.com/office/drawing/2014/main" id="{608057C5-CC90-1EE2-5D81-C224B2FA9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5" y="268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8242" name="Oval 48">
              <a:extLst>
                <a:ext uri="{FF2B5EF4-FFF2-40B4-BE49-F238E27FC236}">
                  <a16:creationId xmlns:a16="http://schemas.microsoft.com/office/drawing/2014/main" id="{092DDF4D-B0DA-28C9-9DA5-BFB28F4F9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23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8243" name="Oval 49">
              <a:extLst>
                <a:ext uri="{FF2B5EF4-FFF2-40B4-BE49-F238E27FC236}">
                  <a16:creationId xmlns:a16="http://schemas.microsoft.com/office/drawing/2014/main" id="{0FE8F2EC-3674-4041-DD32-45E6AFEB74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86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8244" name="Oval 50">
              <a:extLst>
                <a:ext uri="{FF2B5EF4-FFF2-40B4-BE49-F238E27FC236}">
                  <a16:creationId xmlns:a16="http://schemas.microsoft.com/office/drawing/2014/main" id="{159BF733-4268-6B1A-C4B6-72FE402B2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3006"/>
              <a:ext cx="96" cy="96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4D4D4D"/>
                </a:solidFill>
              </a:endParaRPr>
            </a:p>
          </p:txBody>
        </p:sp>
        <p:sp>
          <p:nvSpPr>
            <p:cNvPr id="8245" name="Oval 51">
              <a:extLst>
                <a:ext uri="{FF2B5EF4-FFF2-40B4-BE49-F238E27FC236}">
                  <a16:creationId xmlns:a16="http://schemas.microsoft.com/office/drawing/2014/main" id="{6529C97E-307B-85E1-E1B4-913F8684F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276"/>
              <a:ext cx="96" cy="96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4D4D4D"/>
                </a:solidFill>
              </a:endParaRPr>
            </a:p>
          </p:txBody>
        </p:sp>
        <p:sp>
          <p:nvSpPr>
            <p:cNvPr id="8246" name="Oval 52">
              <a:extLst>
                <a:ext uri="{FF2B5EF4-FFF2-40B4-BE49-F238E27FC236}">
                  <a16:creationId xmlns:a16="http://schemas.microsoft.com/office/drawing/2014/main" id="{1D46AF9E-CB88-8893-A2FC-C61602C08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5" y="347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8247" name="Oval 53">
              <a:extLst>
                <a:ext uri="{FF2B5EF4-FFF2-40B4-BE49-F238E27FC236}">
                  <a16:creationId xmlns:a16="http://schemas.microsoft.com/office/drawing/2014/main" id="{1FC3FDA7-01F8-1648-5F14-2039C7992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" y="327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8248" name="Oval 54">
              <a:extLst>
                <a:ext uri="{FF2B5EF4-FFF2-40B4-BE49-F238E27FC236}">
                  <a16:creationId xmlns:a16="http://schemas.microsoft.com/office/drawing/2014/main" id="{096AC654-C67A-A196-D903-B71CA2290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14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pic>
        <p:nvPicPr>
          <p:cNvPr id="54274" name="Picture 2" descr="http://upload.wikimedia.org/wikipedia/commons/thumb/0/03/Hamiltonian_graph_example.svg/500px-Hamiltonian_graph_example.svg.png">
            <a:extLst>
              <a:ext uri="{FF2B5EF4-FFF2-40B4-BE49-F238E27FC236}">
                <a16:creationId xmlns:a16="http://schemas.microsoft.com/office/drawing/2014/main" id="{057DC6C5-7652-4607-56A6-BF4AB2368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582863"/>
            <a:ext cx="33528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灯片编号占位符 1">
            <a:extLst>
              <a:ext uri="{FF2B5EF4-FFF2-40B4-BE49-F238E27FC236}">
                <a16:creationId xmlns:a16="http://schemas.microsoft.com/office/drawing/2014/main" id="{FFF6478B-FC53-B7ED-F976-D1B30A830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E490656-FB2D-C94A-BD53-0580EF44D6B9}" type="slidenum">
              <a:rPr lang="en-US" altLang="zh-CN"/>
              <a:pPr/>
              <a:t>21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F6BDCADB-438F-DAAF-9742-9956169E0E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295400"/>
            <a:ext cx="8675687" cy="4365625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Hamilton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通路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包含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中所有顶点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通路上各顶点不重复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Hamilton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回路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包含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中所有顶点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除了起点与终点相同之外，通路上各顶点不重复。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Hamilton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通路问题可转化为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Hamilton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回路问题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G' = G*K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b="1" dirty="0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6EFDD2F0-4E03-A4A9-B8B8-51DDB1C46E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457200"/>
            <a:ext cx="8610600" cy="693738"/>
          </a:xfrm>
        </p:spPr>
        <p:txBody>
          <a:bodyPr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Hamilton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通路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回路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4" name="灯片编号占位符 1">
            <a:extLst>
              <a:ext uri="{FF2B5EF4-FFF2-40B4-BE49-F238E27FC236}">
                <a16:creationId xmlns:a16="http://schemas.microsoft.com/office/drawing/2014/main" id="{090749C4-E013-B76F-1D2B-FD356DE9F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4A1D835-9950-B644-B804-1455C30DD760}" type="slidenum">
              <a:rPr lang="en-US" altLang="zh-CN"/>
              <a:pPr/>
              <a:t>22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7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7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64D2EC2A-708C-3C34-DF1B-0991BE01E3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7543800" cy="1295400"/>
          </a:xfrm>
        </p:spPr>
        <p:txBody>
          <a:bodyPr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Hamilton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回路的基本特性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5CBD4AC8-FE87-F5BF-3BF4-B2E410C7B4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628775"/>
            <a:ext cx="8591550" cy="47720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Hamilton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回路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无重复地</a:t>
            </a:r>
            <a:r>
              <a:rPr lang="zh-CN" altLang="en-US" sz="28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遍历（游走）图中诸点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Euler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回路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无重复地</a:t>
            </a:r>
            <a:r>
              <a:rPr lang="zh-CN" altLang="en-US" sz="28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遍历（游走）图中诸边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若图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中有一顶点的度为1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则无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Hamilton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回路。</a:t>
            </a:r>
          </a:p>
          <a:p>
            <a:pPr>
              <a:lnSpc>
                <a:spcPct val="12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设图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中有一顶点的度大于2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若有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Hamilton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回路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则只用其中的两条边。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若图中有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个顶点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Hamilton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回路恰有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条边。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注：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Hamilton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回路问题主要针对简单图。</a:t>
            </a:r>
          </a:p>
          <a:p>
            <a:pPr>
              <a:lnSpc>
                <a:spcPct val="110000"/>
              </a:lnSpc>
            </a:pPr>
            <a:endParaRPr lang="zh-CN" altLang="en-US" sz="2800"/>
          </a:p>
        </p:txBody>
      </p:sp>
      <p:sp>
        <p:nvSpPr>
          <p:cNvPr id="12292" name="灯片编号占位符 1">
            <a:extLst>
              <a:ext uri="{FF2B5EF4-FFF2-40B4-BE49-F238E27FC236}">
                <a16:creationId xmlns:a16="http://schemas.microsoft.com/office/drawing/2014/main" id="{11E01736-6F8D-EA7F-75A1-714626E7F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CAD7144-D2FD-554D-A255-E93E22C915C4}" type="slidenum">
              <a:rPr lang="en-US" altLang="zh-CN"/>
              <a:pPr/>
              <a:t>23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96699E9E-E227-E7ED-70C8-68101A19A9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Hamilton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回路的存在性问题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5A7219F3-BC12-BD91-1627-5D25015A6D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7313" y="2781300"/>
            <a:ext cx="3600450" cy="64770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(n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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Hamilton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回路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10000"/>
              </a:lnSpc>
            </a:pPr>
            <a:endParaRPr lang="zh-CN" altLang="en-US" sz="2800"/>
          </a:p>
        </p:txBody>
      </p:sp>
      <p:grpSp>
        <p:nvGrpSpPr>
          <p:cNvPr id="2" name="组合 80">
            <a:extLst>
              <a:ext uri="{FF2B5EF4-FFF2-40B4-BE49-F238E27FC236}">
                <a16:creationId xmlns:a16="http://schemas.microsoft.com/office/drawing/2014/main" id="{E9F11C71-A0CD-3C35-F23C-A2C91463B3E1}"/>
              </a:ext>
            </a:extLst>
          </p:cNvPr>
          <p:cNvGrpSpPr>
            <a:grpSpLocks/>
          </p:cNvGrpSpPr>
          <p:nvPr/>
        </p:nvGrpSpPr>
        <p:grpSpPr bwMode="auto">
          <a:xfrm>
            <a:off x="1835150" y="3573463"/>
            <a:ext cx="5702300" cy="2865437"/>
            <a:chOff x="2197184" y="3563008"/>
            <a:chExt cx="5701813" cy="2865921"/>
          </a:xfrm>
        </p:grpSpPr>
        <p:grpSp>
          <p:nvGrpSpPr>
            <p:cNvPr id="13342" name="组合 39">
              <a:extLst>
                <a:ext uri="{FF2B5EF4-FFF2-40B4-BE49-F238E27FC236}">
                  <a16:creationId xmlns:a16="http://schemas.microsoft.com/office/drawing/2014/main" id="{DC79BDED-259A-8776-A853-B86711CBC0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7184" y="3563008"/>
              <a:ext cx="1454150" cy="2855913"/>
              <a:chOff x="1403648" y="3410780"/>
              <a:chExt cx="1453607" cy="2856149"/>
            </a:xfrm>
          </p:grpSpPr>
          <p:sp>
            <p:nvSpPr>
              <p:cNvPr id="13376" name="Line 6">
                <a:extLst>
                  <a:ext uri="{FF2B5EF4-FFF2-40B4-BE49-F238E27FC236}">
                    <a16:creationId xmlns:a16="http://schemas.microsoft.com/office/drawing/2014/main" id="{18C4D4C0-06A1-5E1F-4A68-B54C72271E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46566" y="3991617"/>
                <a:ext cx="432048" cy="533678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77" name="Text Box 11">
                <a:extLst>
                  <a:ext uri="{FF2B5EF4-FFF2-40B4-BE49-F238E27FC236}">
                    <a16:creationId xmlns:a16="http://schemas.microsoft.com/office/drawing/2014/main" id="{5414ED23-CE61-1DC3-A9D2-E318243C67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03648" y="4072299"/>
                <a:ext cx="36004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13378" name="Line 6">
                <a:extLst>
                  <a:ext uri="{FF2B5EF4-FFF2-40B4-BE49-F238E27FC236}">
                    <a16:creationId xmlns:a16="http://schemas.microsoft.com/office/drawing/2014/main" id="{4FA55E6B-EA0A-BC9F-DDCD-B0D3CA275E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19670" y="4653136"/>
                <a:ext cx="1008113" cy="1093567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79" name="Line 6">
                <a:extLst>
                  <a:ext uri="{FF2B5EF4-FFF2-40B4-BE49-F238E27FC236}">
                    <a16:creationId xmlns:a16="http://schemas.microsoft.com/office/drawing/2014/main" id="{D51BB6F8-F927-3548-7927-FB8B907C5B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27784" y="4653136"/>
                <a:ext cx="0" cy="108012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80" name="Line 6">
                <a:extLst>
                  <a:ext uri="{FF2B5EF4-FFF2-40B4-BE49-F238E27FC236}">
                    <a16:creationId xmlns:a16="http://schemas.microsoft.com/office/drawing/2014/main" id="{70B9FAA5-2217-3C27-FACA-856425A506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19670" y="5805264"/>
                <a:ext cx="1008113" cy="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81" name="Line 6">
                <a:extLst>
                  <a:ext uri="{FF2B5EF4-FFF2-40B4-BE49-F238E27FC236}">
                    <a16:creationId xmlns:a16="http://schemas.microsoft.com/office/drawing/2014/main" id="{4F52503B-3CF7-3770-BFDB-B464F9E37B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19672" y="4653136"/>
                <a:ext cx="0" cy="108012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82" name="Line 6">
                <a:extLst>
                  <a:ext uri="{FF2B5EF4-FFF2-40B4-BE49-F238E27FC236}">
                    <a16:creationId xmlns:a16="http://schemas.microsoft.com/office/drawing/2014/main" id="{83B5A559-7921-AAAF-1000-5A9B19725C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95736" y="4005064"/>
                <a:ext cx="432048" cy="576064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83" name="Oval 9">
                <a:extLst>
                  <a:ext uri="{FF2B5EF4-FFF2-40B4-BE49-F238E27FC236}">
                    <a16:creationId xmlns:a16="http://schemas.microsoft.com/office/drawing/2014/main" id="{515E57DB-DF38-06EC-036D-824C026847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547664" y="4509120"/>
                <a:ext cx="155200" cy="16943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i="1"/>
              </a:p>
            </p:txBody>
          </p:sp>
          <p:sp>
            <p:nvSpPr>
              <p:cNvPr id="13384" name="Oval 9">
                <a:extLst>
                  <a:ext uri="{FF2B5EF4-FFF2-40B4-BE49-F238E27FC236}">
                    <a16:creationId xmlns:a16="http://schemas.microsoft.com/office/drawing/2014/main" id="{3472B104-A6BB-23FB-C161-C3E8DBCE7F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555776" y="4509120"/>
                <a:ext cx="155200" cy="16943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i="1"/>
              </a:p>
            </p:txBody>
          </p:sp>
          <p:sp>
            <p:nvSpPr>
              <p:cNvPr id="13385" name="Oval 9">
                <a:extLst>
                  <a:ext uri="{FF2B5EF4-FFF2-40B4-BE49-F238E27FC236}">
                    <a16:creationId xmlns:a16="http://schemas.microsoft.com/office/drawing/2014/main" id="{8F010D97-D7D2-2316-DC4B-D7AB60D80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555776" y="5706362"/>
                <a:ext cx="155200" cy="16943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i="1"/>
              </a:p>
            </p:txBody>
          </p:sp>
          <p:sp>
            <p:nvSpPr>
              <p:cNvPr id="13386" name="Oval 9">
                <a:extLst>
                  <a:ext uri="{FF2B5EF4-FFF2-40B4-BE49-F238E27FC236}">
                    <a16:creationId xmlns:a16="http://schemas.microsoft.com/office/drawing/2014/main" id="{73F7FF02-EC75-971A-2D03-01FA072DA0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536480" y="5707842"/>
                <a:ext cx="155200" cy="16943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i="1"/>
              </a:p>
            </p:txBody>
          </p:sp>
          <p:sp>
            <p:nvSpPr>
              <p:cNvPr id="13387" name="Oval 9">
                <a:extLst>
                  <a:ext uri="{FF2B5EF4-FFF2-40B4-BE49-F238E27FC236}">
                    <a16:creationId xmlns:a16="http://schemas.microsoft.com/office/drawing/2014/main" id="{0A15D95A-65DE-0733-B588-00AA672FE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051720" y="3861048"/>
                <a:ext cx="155200" cy="16943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i="1"/>
              </a:p>
            </p:txBody>
          </p:sp>
          <p:sp>
            <p:nvSpPr>
              <p:cNvPr id="13388" name="Text Box 11">
                <a:extLst>
                  <a:ext uri="{FF2B5EF4-FFF2-40B4-BE49-F238E27FC236}">
                    <a16:creationId xmlns:a16="http://schemas.microsoft.com/office/drawing/2014/main" id="{D4360D5B-00DA-D951-1BE2-1FEDB73C78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7215" y="4058852"/>
                <a:ext cx="36004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13389" name="Text Box 11">
                <a:extLst>
                  <a:ext uri="{FF2B5EF4-FFF2-40B4-BE49-F238E27FC236}">
                    <a16:creationId xmlns:a16="http://schemas.microsoft.com/office/drawing/2014/main" id="{CB36A5B0-F0EE-4155-90D1-D567D86E2C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79712" y="3410780"/>
                <a:ext cx="36004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13390" name="Text Box 11">
                <a:extLst>
                  <a:ext uri="{FF2B5EF4-FFF2-40B4-BE49-F238E27FC236}">
                    <a16:creationId xmlns:a16="http://schemas.microsoft.com/office/drawing/2014/main" id="{8B8450C2-3288-639A-6A18-9E1942D201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5656" y="5805264"/>
                <a:ext cx="36004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e</a:t>
                </a:r>
              </a:p>
            </p:txBody>
          </p:sp>
          <p:sp>
            <p:nvSpPr>
              <p:cNvPr id="13391" name="Text Box 11">
                <a:extLst>
                  <a:ext uri="{FF2B5EF4-FFF2-40B4-BE49-F238E27FC236}">
                    <a16:creationId xmlns:a16="http://schemas.microsoft.com/office/drawing/2014/main" id="{954E5925-D0CA-683D-024D-53726DEC98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11760" y="5805264"/>
                <a:ext cx="36004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d</a:t>
                </a:r>
              </a:p>
            </p:txBody>
          </p:sp>
        </p:grpSp>
        <p:grpSp>
          <p:nvGrpSpPr>
            <p:cNvPr id="13343" name="组合 39">
              <a:extLst>
                <a:ext uri="{FF2B5EF4-FFF2-40B4-BE49-F238E27FC236}">
                  <a16:creationId xmlns:a16="http://schemas.microsoft.com/office/drawing/2014/main" id="{9FDB2683-F0FB-0AF0-F56A-A24B3A0936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55976" y="3573016"/>
              <a:ext cx="1454150" cy="2855913"/>
              <a:chOff x="1403648" y="3410780"/>
              <a:chExt cx="1453607" cy="2856149"/>
            </a:xfrm>
          </p:grpSpPr>
          <p:sp>
            <p:nvSpPr>
              <p:cNvPr id="13361" name="Text Box 11">
                <a:extLst>
                  <a:ext uri="{FF2B5EF4-FFF2-40B4-BE49-F238E27FC236}">
                    <a16:creationId xmlns:a16="http://schemas.microsoft.com/office/drawing/2014/main" id="{563D2D5E-1341-4EB4-1E78-FEE93A43E1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03648" y="4072299"/>
                <a:ext cx="36004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13362" name="Line 6">
                <a:extLst>
                  <a:ext uri="{FF2B5EF4-FFF2-40B4-BE49-F238E27FC236}">
                    <a16:creationId xmlns:a16="http://schemas.microsoft.com/office/drawing/2014/main" id="{0D37AFF3-16C9-4AFC-24F5-6B1FFA88C0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19670" y="4653136"/>
                <a:ext cx="1008113" cy="1093567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63" name="Line 6">
                <a:extLst>
                  <a:ext uri="{FF2B5EF4-FFF2-40B4-BE49-F238E27FC236}">
                    <a16:creationId xmlns:a16="http://schemas.microsoft.com/office/drawing/2014/main" id="{1C5FDAE9-F6D4-E66E-3EC8-F420F87226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27327" y="4707031"/>
                <a:ext cx="0" cy="108012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64" name="Line 6">
                <a:extLst>
                  <a:ext uri="{FF2B5EF4-FFF2-40B4-BE49-F238E27FC236}">
                    <a16:creationId xmlns:a16="http://schemas.microsoft.com/office/drawing/2014/main" id="{1AEA57BD-B909-5EF8-F566-4CADDCC6F3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19670" y="5805264"/>
                <a:ext cx="1008113" cy="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65" name="Line 6">
                <a:extLst>
                  <a:ext uri="{FF2B5EF4-FFF2-40B4-BE49-F238E27FC236}">
                    <a16:creationId xmlns:a16="http://schemas.microsoft.com/office/drawing/2014/main" id="{4AACDFBD-BC18-1C50-F5B2-DC959656D6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19672" y="4653136"/>
                <a:ext cx="0" cy="108012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66" name="Line 6">
                <a:extLst>
                  <a:ext uri="{FF2B5EF4-FFF2-40B4-BE49-F238E27FC236}">
                    <a16:creationId xmlns:a16="http://schemas.microsoft.com/office/drawing/2014/main" id="{3858109E-8B8A-0BC8-75BF-17F283FE03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95736" y="4005064"/>
                <a:ext cx="432048" cy="576064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67" name="Oval 9">
                <a:extLst>
                  <a:ext uri="{FF2B5EF4-FFF2-40B4-BE49-F238E27FC236}">
                    <a16:creationId xmlns:a16="http://schemas.microsoft.com/office/drawing/2014/main" id="{97170D5B-6172-B52C-0C2B-998C5D863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547664" y="4509120"/>
                <a:ext cx="155200" cy="16943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i="1"/>
              </a:p>
            </p:txBody>
          </p:sp>
          <p:sp>
            <p:nvSpPr>
              <p:cNvPr id="13368" name="Oval 9">
                <a:extLst>
                  <a:ext uri="{FF2B5EF4-FFF2-40B4-BE49-F238E27FC236}">
                    <a16:creationId xmlns:a16="http://schemas.microsoft.com/office/drawing/2014/main" id="{17CF41FF-16FE-7785-4C2B-0802AB83D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555776" y="4509120"/>
                <a:ext cx="155200" cy="16943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i="1"/>
              </a:p>
            </p:txBody>
          </p:sp>
          <p:sp>
            <p:nvSpPr>
              <p:cNvPr id="13369" name="Oval 9">
                <a:extLst>
                  <a:ext uri="{FF2B5EF4-FFF2-40B4-BE49-F238E27FC236}">
                    <a16:creationId xmlns:a16="http://schemas.microsoft.com/office/drawing/2014/main" id="{0FB8FB11-03A3-9E7F-7F57-60A98F7310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555776" y="5706362"/>
                <a:ext cx="155200" cy="16943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i="1"/>
              </a:p>
            </p:txBody>
          </p:sp>
          <p:sp>
            <p:nvSpPr>
              <p:cNvPr id="13370" name="Oval 9">
                <a:extLst>
                  <a:ext uri="{FF2B5EF4-FFF2-40B4-BE49-F238E27FC236}">
                    <a16:creationId xmlns:a16="http://schemas.microsoft.com/office/drawing/2014/main" id="{3FB620A2-1D2E-9E72-B7AC-166C28080E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536480" y="5707842"/>
                <a:ext cx="155200" cy="16943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i="1"/>
              </a:p>
            </p:txBody>
          </p:sp>
          <p:sp>
            <p:nvSpPr>
              <p:cNvPr id="13371" name="Oval 9">
                <a:extLst>
                  <a:ext uri="{FF2B5EF4-FFF2-40B4-BE49-F238E27FC236}">
                    <a16:creationId xmlns:a16="http://schemas.microsoft.com/office/drawing/2014/main" id="{F5F4FD33-F597-D6AB-C8C4-C22959FF46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051720" y="3861048"/>
                <a:ext cx="155200" cy="16943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i="1"/>
              </a:p>
            </p:txBody>
          </p:sp>
          <p:sp>
            <p:nvSpPr>
              <p:cNvPr id="13372" name="Text Box 11">
                <a:extLst>
                  <a:ext uri="{FF2B5EF4-FFF2-40B4-BE49-F238E27FC236}">
                    <a16:creationId xmlns:a16="http://schemas.microsoft.com/office/drawing/2014/main" id="{8AA2DBD8-17CE-9E03-0895-38CCA438D6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7215" y="4058852"/>
                <a:ext cx="36004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13373" name="Text Box 11">
                <a:extLst>
                  <a:ext uri="{FF2B5EF4-FFF2-40B4-BE49-F238E27FC236}">
                    <a16:creationId xmlns:a16="http://schemas.microsoft.com/office/drawing/2014/main" id="{33019962-1D2B-7DC0-ED98-5324CEE014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79712" y="3410780"/>
                <a:ext cx="36004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13374" name="Text Box 11">
                <a:extLst>
                  <a:ext uri="{FF2B5EF4-FFF2-40B4-BE49-F238E27FC236}">
                    <a16:creationId xmlns:a16="http://schemas.microsoft.com/office/drawing/2014/main" id="{105A4689-7185-2A5B-FC67-2270BB7885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5656" y="5805264"/>
                <a:ext cx="36004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e</a:t>
                </a:r>
              </a:p>
            </p:txBody>
          </p:sp>
          <p:sp>
            <p:nvSpPr>
              <p:cNvPr id="13375" name="Text Box 11">
                <a:extLst>
                  <a:ext uri="{FF2B5EF4-FFF2-40B4-BE49-F238E27FC236}">
                    <a16:creationId xmlns:a16="http://schemas.microsoft.com/office/drawing/2014/main" id="{DCF9B947-5BEE-F0AA-3163-7C23144201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11760" y="5805264"/>
                <a:ext cx="36004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d</a:t>
                </a:r>
              </a:p>
            </p:txBody>
          </p:sp>
        </p:grpSp>
        <p:grpSp>
          <p:nvGrpSpPr>
            <p:cNvPr id="13344" name="组合 55">
              <a:extLst>
                <a:ext uri="{FF2B5EF4-FFF2-40B4-BE49-F238E27FC236}">
                  <a16:creationId xmlns:a16="http://schemas.microsoft.com/office/drawing/2014/main" id="{48886B84-786E-927F-0390-153F52DCD3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0192" y="3573016"/>
              <a:ext cx="1598805" cy="2855913"/>
              <a:chOff x="2697080" y="3213100"/>
              <a:chExt cx="1598805" cy="2855913"/>
            </a:xfrm>
          </p:grpSpPr>
          <p:sp>
            <p:nvSpPr>
              <p:cNvPr id="13345" name="Text Box 11">
                <a:extLst>
                  <a:ext uri="{FF2B5EF4-FFF2-40B4-BE49-F238E27FC236}">
                    <a16:creationId xmlns:a16="http://schemas.microsoft.com/office/drawing/2014/main" id="{F1E4DCF8-C59F-5D85-AA40-0E66285D04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97080" y="3874564"/>
                <a:ext cx="374569" cy="461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13346" name="Line 6">
                <a:extLst>
                  <a:ext uri="{FF2B5EF4-FFF2-40B4-BE49-F238E27FC236}">
                    <a16:creationId xmlns:a16="http://schemas.microsoft.com/office/drawing/2014/main" id="{300001D3-AFA8-EDD8-9981-74469814A8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21820" y="4455353"/>
                <a:ext cx="1048795" cy="1093477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47" name="Line 6">
                <a:extLst>
                  <a:ext uri="{FF2B5EF4-FFF2-40B4-BE49-F238E27FC236}">
                    <a16:creationId xmlns:a16="http://schemas.microsoft.com/office/drawing/2014/main" id="{925F2002-42CB-1CC7-5A80-A396873351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616" y="4455353"/>
                <a:ext cx="0" cy="1080031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48" name="Line 6">
                <a:extLst>
                  <a:ext uri="{FF2B5EF4-FFF2-40B4-BE49-F238E27FC236}">
                    <a16:creationId xmlns:a16="http://schemas.microsoft.com/office/drawing/2014/main" id="{8CA94D87-22F2-8E9C-743D-C1BE8C9B1B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21820" y="5607386"/>
                <a:ext cx="1048795" cy="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49" name="Line 6">
                <a:extLst>
                  <a:ext uri="{FF2B5EF4-FFF2-40B4-BE49-F238E27FC236}">
                    <a16:creationId xmlns:a16="http://schemas.microsoft.com/office/drawing/2014/main" id="{0F6E72F2-5583-BEF8-E84B-A836340FCC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45620" y="3789040"/>
                <a:ext cx="546260" cy="59180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50" name="Line 6">
                <a:extLst>
                  <a:ext uri="{FF2B5EF4-FFF2-40B4-BE49-F238E27FC236}">
                    <a16:creationId xmlns:a16="http://schemas.microsoft.com/office/drawing/2014/main" id="{4E02F18C-8C31-8797-B1DF-B2E1BCE0B6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21133" y="3807335"/>
                <a:ext cx="449483" cy="576016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51" name="Oval 9">
                <a:extLst>
                  <a:ext uri="{FF2B5EF4-FFF2-40B4-BE49-F238E27FC236}">
                    <a16:creationId xmlns:a16="http://schemas.microsoft.com/office/drawing/2014/main" id="{425A0DDE-EBBC-FF7C-1C66-D9AA4B9E4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846908" y="4311349"/>
                <a:ext cx="161463" cy="16941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i="1"/>
              </a:p>
            </p:txBody>
          </p:sp>
          <p:sp>
            <p:nvSpPr>
              <p:cNvPr id="13352" name="Oval 9">
                <a:extLst>
                  <a:ext uri="{FF2B5EF4-FFF2-40B4-BE49-F238E27FC236}">
                    <a16:creationId xmlns:a16="http://schemas.microsoft.com/office/drawing/2014/main" id="{A51F72B8-B24E-653C-10B5-D2FCE04BB4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895702" y="4311349"/>
                <a:ext cx="161463" cy="16941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i="1"/>
              </a:p>
            </p:txBody>
          </p:sp>
          <p:sp>
            <p:nvSpPr>
              <p:cNvPr id="13353" name="Oval 9">
                <a:extLst>
                  <a:ext uri="{FF2B5EF4-FFF2-40B4-BE49-F238E27FC236}">
                    <a16:creationId xmlns:a16="http://schemas.microsoft.com/office/drawing/2014/main" id="{418775EA-582B-B445-03E1-A6EB813C79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895702" y="5508492"/>
                <a:ext cx="161463" cy="16941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i="1"/>
              </a:p>
            </p:txBody>
          </p:sp>
          <p:sp>
            <p:nvSpPr>
              <p:cNvPr id="13354" name="Oval 9">
                <a:extLst>
                  <a:ext uri="{FF2B5EF4-FFF2-40B4-BE49-F238E27FC236}">
                    <a16:creationId xmlns:a16="http://schemas.microsoft.com/office/drawing/2014/main" id="{94C76963-4EAA-FBE1-420E-DC4D52418B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835272" y="5509972"/>
                <a:ext cx="161463" cy="16941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i="1"/>
              </a:p>
            </p:txBody>
          </p:sp>
          <p:sp>
            <p:nvSpPr>
              <p:cNvPr id="13355" name="Oval 9">
                <a:extLst>
                  <a:ext uri="{FF2B5EF4-FFF2-40B4-BE49-F238E27FC236}">
                    <a16:creationId xmlns:a16="http://schemas.microsoft.com/office/drawing/2014/main" id="{31F65FF9-493B-1CC3-1F5B-348E9DD254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371305" y="3663331"/>
                <a:ext cx="161463" cy="16941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i="1"/>
              </a:p>
            </p:txBody>
          </p:sp>
          <p:sp>
            <p:nvSpPr>
              <p:cNvPr id="13356" name="Text Box 11">
                <a:extLst>
                  <a:ext uri="{FF2B5EF4-FFF2-40B4-BE49-F238E27FC236}">
                    <a16:creationId xmlns:a16="http://schemas.microsoft.com/office/drawing/2014/main" id="{1F01367F-37EE-59EF-AC84-5BF80321A3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21316" y="3861048"/>
                <a:ext cx="374569" cy="461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13357" name="Text Box 11">
                <a:extLst>
                  <a:ext uri="{FF2B5EF4-FFF2-40B4-BE49-F238E27FC236}">
                    <a16:creationId xmlns:a16="http://schemas.microsoft.com/office/drawing/2014/main" id="{0AEDA0E1-2E00-D7B8-3B39-452F9ABCD8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96391" y="3213100"/>
                <a:ext cx="374569" cy="461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13358" name="Text Box 11">
                <a:extLst>
                  <a:ext uri="{FF2B5EF4-FFF2-40B4-BE49-F238E27FC236}">
                    <a16:creationId xmlns:a16="http://schemas.microsoft.com/office/drawing/2014/main" id="{F815942F-E0AD-C960-154C-508FF385B0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71994" y="5607386"/>
                <a:ext cx="374569" cy="461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e</a:t>
                </a:r>
              </a:p>
            </p:txBody>
          </p:sp>
          <p:sp>
            <p:nvSpPr>
              <p:cNvPr id="13359" name="Text Box 11">
                <a:extLst>
                  <a:ext uri="{FF2B5EF4-FFF2-40B4-BE49-F238E27FC236}">
                    <a16:creationId xmlns:a16="http://schemas.microsoft.com/office/drawing/2014/main" id="{41F9990A-3DF4-A766-0E6D-951A51384D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5874" y="5607386"/>
                <a:ext cx="374569" cy="461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13360" name="Line 6">
                <a:extLst>
                  <a:ext uri="{FF2B5EF4-FFF2-40B4-BE49-F238E27FC236}">
                    <a16:creationId xmlns:a16="http://schemas.microsoft.com/office/drawing/2014/main" id="{C56D3016-571D-4F8E-ED34-2F2178CE0F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15816" y="4437112"/>
                <a:ext cx="1008112" cy="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3317" name="组合 104">
            <a:extLst>
              <a:ext uri="{FF2B5EF4-FFF2-40B4-BE49-F238E27FC236}">
                <a16:creationId xmlns:a16="http://schemas.microsoft.com/office/drawing/2014/main" id="{D974E24F-A4CA-87BB-D8B6-AE25668B4CB3}"/>
              </a:ext>
            </a:extLst>
          </p:cNvPr>
          <p:cNvGrpSpPr>
            <a:grpSpLocks/>
          </p:cNvGrpSpPr>
          <p:nvPr/>
        </p:nvGrpSpPr>
        <p:grpSpPr bwMode="auto">
          <a:xfrm>
            <a:off x="2339975" y="1844675"/>
            <a:ext cx="1657350" cy="863600"/>
            <a:chOff x="2052235" y="4365743"/>
            <a:chExt cx="1655669" cy="863457"/>
          </a:xfrm>
        </p:grpSpPr>
        <p:grpSp>
          <p:nvGrpSpPr>
            <p:cNvPr id="13333" name="组合 53">
              <a:extLst>
                <a:ext uri="{FF2B5EF4-FFF2-40B4-BE49-F238E27FC236}">
                  <a16:creationId xmlns:a16="http://schemas.microsoft.com/office/drawing/2014/main" id="{A3AFBD7B-6B16-1D5A-02FF-CEED35A069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27784" y="4365743"/>
              <a:ext cx="1080120" cy="863457"/>
              <a:chOff x="2627784" y="4365743"/>
              <a:chExt cx="1080120" cy="863457"/>
            </a:xfrm>
          </p:grpSpPr>
          <p:grpSp>
            <p:nvGrpSpPr>
              <p:cNvPr id="13335" name="组合 40">
                <a:extLst>
                  <a:ext uri="{FF2B5EF4-FFF2-40B4-BE49-F238E27FC236}">
                    <a16:creationId xmlns:a16="http://schemas.microsoft.com/office/drawing/2014/main" id="{27C553E4-A291-1986-C745-8043739538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27784" y="5085184"/>
                <a:ext cx="1080120" cy="144016"/>
                <a:chOff x="1187624" y="5085184"/>
                <a:chExt cx="1080120" cy="144016"/>
              </a:xfrm>
            </p:grpSpPr>
            <p:sp>
              <p:nvSpPr>
                <p:cNvPr id="13339" name="流程图: 联系 9">
                  <a:extLst>
                    <a:ext uri="{FF2B5EF4-FFF2-40B4-BE49-F238E27FC236}">
                      <a16:creationId xmlns:a16="http://schemas.microsoft.com/office/drawing/2014/main" id="{F58956F3-BAD5-FE79-BC7C-B4549C3A87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87624" y="5085184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13340" name="流程图: 联系 11">
                  <a:extLst>
                    <a:ext uri="{FF2B5EF4-FFF2-40B4-BE49-F238E27FC236}">
                      <a16:creationId xmlns:a16="http://schemas.microsoft.com/office/drawing/2014/main" id="{4F35FC0B-64FC-9A71-ED1B-430D654A93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23728" y="5085184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cxnSp>
              <p:nvCxnSpPr>
                <p:cNvPr id="13341" name="直接连接符 16">
                  <a:extLst>
                    <a:ext uri="{FF2B5EF4-FFF2-40B4-BE49-F238E27FC236}">
                      <a16:creationId xmlns:a16="http://schemas.microsoft.com/office/drawing/2014/main" id="{DFC36269-A9DF-2063-150E-947849CA0445}"/>
                    </a:ext>
                  </a:extLst>
                </p:cNvPr>
                <p:cNvCxnSpPr>
                  <a:cxnSpLocks noChangeShapeType="1"/>
                  <a:stCxn id="13339" idx="6"/>
                </p:cNvCxnSpPr>
                <p:nvPr/>
              </p:nvCxnSpPr>
              <p:spPr bwMode="auto">
                <a:xfrm>
                  <a:off x="1331640" y="5157192"/>
                  <a:ext cx="792088" cy="0"/>
                </a:xfrm>
                <a:prstGeom prst="line">
                  <a:avLst/>
                </a:prstGeom>
                <a:noFill/>
                <a:ln w="22225" algn="ctr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13336" name="直接连接符 18">
                <a:extLst>
                  <a:ext uri="{FF2B5EF4-FFF2-40B4-BE49-F238E27FC236}">
                    <a16:creationId xmlns:a16="http://schemas.microsoft.com/office/drawing/2014/main" id="{D90A5C41-6D08-9959-5544-D45C10DA1E66}"/>
                  </a:ext>
                </a:extLst>
              </p:cNvPr>
              <p:cNvCxnSpPr>
                <a:cxnSpLocks noChangeShapeType="1"/>
                <a:stCxn id="13337" idx="1"/>
              </p:cNvCxnSpPr>
              <p:nvPr/>
            </p:nvCxnSpPr>
            <p:spPr bwMode="auto">
              <a:xfrm flipH="1">
                <a:off x="2734331" y="4366749"/>
                <a:ext cx="429232" cy="739526"/>
              </a:xfrm>
              <a:prstGeom prst="line">
                <a:avLst/>
              </a:prstGeom>
              <a:noFill/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3337" name="流程图: 联系 46">
                <a:extLst>
                  <a:ext uri="{FF2B5EF4-FFF2-40B4-BE49-F238E27FC236}">
                    <a16:creationId xmlns:a16="http://schemas.microsoft.com/office/drawing/2014/main" id="{C6DD977A-ECC2-532B-FEA1-00375D1CF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275188">
                <a:off x="3079563" y="4365743"/>
                <a:ext cx="144016" cy="144016"/>
              </a:xfrm>
              <a:prstGeom prst="flowChartConnector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cxnSp>
            <p:nvCxnSpPr>
              <p:cNvPr id="13338" name="直接连接符 48">
                <a:extLst>
                  <a:ext uri="{FF2B5EF4-FFF2-40B4-BE49-F238E27FC236}">
                    <a16:creationId xmlns:a16="http://schemas.microsoft.com/office/drawing/2014/main" id="{EA112FE4-94B1-8090-7A6A-B37B9438E0EB}"/>
                  </a:ext>
                </a:extLst>
              </p:cNvPr>
              <p:cNvCxnSpPr>
                <a:cxnSpLocks noChangeShapeType="1"/>
                <a:stCxn id="13337" idx="6"/>
              </p:cNvCxnSpPr>
              <p:nvPr/>
            </p:nvCxnSpPr>
            <p:spPr bwMode="auto">
              <a:xfrm rot="3275188">
                <a:off x="3026751" y="4819209"/>
                <a:ext cx="792088" cy="0"/>
              </a:xfrm>
              <a:prstGeom prst="line">
                <a:avLst/>
              </a:prstGeom>
              <a:noFill/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3334" name="矩形标注 103">
              <a:extLst>
                <a:ext uri="{FF2B5EF4-FFF2-40B4-BE49-F238E27FC236}">
                  <a16:creationId xmlns:a16="http://schemas.microsoft.com/office/drawing/2014/main" id="{D4663CAE-EC84-53A5-EB24-35EAE1323A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2235" y="4581874"/>
              <a:ext cx="720080" cy="504056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CN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318" name="组合 111">
            <a:extLst>
              <a:ext uri="{FF2B5EF4-FFF2-40B4-BE49-F238E27FC236}">
                <a16:creationId xmlns:a16="http://schemas.microsoft.com/office/drawing/2014/main" id="{FB41463C-B7F1-36AD-D4C9-1E81EDBD2CED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1844675"/>
            <a:ext cx="1944688" cy="890588"/>
            <a:chOff x="4419310" y="4338210"/>
            <a:chExt cx="1943956" cy="890990"/>
          </a:xfrm>
        </p:grpSpPr>
        <p:grpSp>
          <p:nvGrpSpPr>
            <p:cNvPr id="13320" name="组合 41">
              <a:extLst>
                <a:ext uri="{FF2B5EF4-FFF2-40B4-BE49-F238E27FC236}">
                  <a16:creationId xmlns:a16="http://schemas.microsoft.com/office/drawing/2014/main" id="{7A3CBFD0-A604-CB44-DE2C-9973DD22F3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9310" y="4338210"/>
              <a:ext cx="1080120" cy="144016"/>
              <a:chOff x="1187624" y="5085184"/>
              <a:chExt cx="1080120" cy="144016"/>
            </a:xfrm>
          </p:grpSpPr>
          <p:sp>
            <p:nvSpPr>
              <p:cNvPr id="13330" name="流程图: 联系 42">
                <a:extLst>
                  <a:ext uri="{FF2B5EF4-FFF2-40B4-BE49-F238E27FC236}">
                    <a16:creationId xmlns:a16="http://schemas.microsoft.com/office/drawing/2014/main" id="{8FEA61BD-3CD4-05F6-15DE-4A17C5EF99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7624" y="5085184"/>
                <a:ext cx="144016" cy="144016"/>
              </a:xfrm>
              <a:prstGeom prst="flowChartConnector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3331" name="流程图: 联系 43">
                <a:extLst>
                  <a:ext uri="{FF2B5EF4-FFF2-40B4-BE49-F238E27FC236}">
                    <a16:creationId xmlns:a16="http://schemas.microsoft.com/office/drawing/2014/main" id="{0BAF19B3-B900-3056-A93F-0D13BB828A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3728" y="5085184"/>
                <a:ext cx="144016" cy="144016"/>
              </a:xfrm>
              <a:prstGeom prst="flowChartConnector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cxnSp>
            <p:nvCxnSpPr>
              <p:cNvPr id="13332" name="直接连接符 44">
                <a:extLst>
                  <a:ext uri="{FF2B5EF4-FFF2-40B4-BE49-F238E27FC236}">
                    <a16:creationId xmlns:a16="http://schemas.microsoft.com/office/drawing/2014/main" id="{B7F12986-2C55-5B60-525B-312D1490CA8B}"/>
                  </a:ext>
                </a:extLst>
              </p:cNvPr>
              <p:cNvCxnSpPr>
                <a:cxnSpLocks noChangeShapeType="1"/>
                <a:stCxn id="13330" idx="6"/>
              </p:cNvCxnSpPr>
              <p:nvPr/>
            </p:nvCxnSpPr>
            <p:spPr bwMode="auto">
              <a:xfrm>
                <a:off x="1331640" y="5157192"/>
                <a:ext cx="792088" cy="0"/>
              </a:xfrm>
              <a:prstGeom prst="line">
                <a:avLst/>
              </a:prstGeom>
              <a:noFill/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3321" name="直接连接符 56">
              <a:extLst>
                <a:ext uri="{FF2B5EF4-FFF2-40B4-BE49-F238E27FC236}">
                  <a16:creationId xmlns:a16="http://schemas.microsoft.com/office/drawing/2014/main" id="{A57CB797-68E3-FFBA-CD08-033B5B2A0F78}"/>
                </a:ext>
              </a:extLst>
            </p:cNvPr>
            <p:cNvCxnSpPr>
              <a:cxnSpLocks noChangeShapeType="1"/>
              <a:stCxn id="13328" idx="1"/>
              <a:endCxn id="13330" idx="5"/>
            </p:cNvCxnSpPr>
            <p:nvPr/>
          </p:nvCxnSpPr>
          <p:spPr bwMode="auto">
            <a:xfrm flipH="1" flipV="1">
              <a:off x="4542235" y="4461135"/>
              <a:ext cx="842944" cy="64514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3322" name="组合 62">
              <a:extLst>
                <a:ext uri="{FF2B5EF4-FFF2-40B4-BE49-F238E27FC236}">
                  <a16:creationId xmlns:a16="http://schemas.microsoft.com/office/drawing/2014/main" id="{2BB42E10-1434-79B3-3B75-C60BC000BE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27984" y="5085184"/>
              <a:ext cx="1080120" cy="144016"/>
              <a:chOff x="1187624" y="5085184"/>
              <a:chExt cx="1080120" cy="144016"/>
            </a:xfrm>
          </p:grpSpPr>
          <p:sp>
            <p:nvSpPr>
              <p:cNvPr id="13327" name="流程图: 联系 63">
                <a:extLst>
                  <a:ext uri="{FF2B5EF4-FFF2-40B4-BE49-F238E27FC236}">
                    <a16:creationId xmlns:a16="http://schemas.microsoft.com/office/drawing/2014/main" id="{72E3914B-4FDF-0365-CFFE-40D1D42D31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7624" y="5085184"/>
                <a:ext cx="144016" cy="144016"/>
              </a:xfrm>
              <a:prstGeom prst="flowChartConnector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3328" name="流程图: 联系 64">
                <a:extLst>
                  <a:ext uri="{FF2B5EF4-FFF2-40B4-BE49-F238E27FC236}">
                    <a16:creationId xmlns:a16="http://schemas.microsoft.com/office/drawing/2014/main" id="{4C4F055D-C8AC-4C69-0EC9-80AE6A6643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3728" y="5085184"/>
                <a:ext cx="144016" cy="144016"/>
              </a:xfrm>
              <a:prstGeom prst="flowChartConnector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cxnSp>
            <p:nvCxnSpPr>
              <p:cNvPr id="13329" name="直接连接符 65">
                <a:extLst>
                  <a:ext uri="{FF2B5EF4-FFF2-40B4-BE49-F238E27FC236}">
                    <a16:creationId xmlns:a16="http://schemas.microsoft.com/office/drawing/2014/main" id="{E0DD2BF3-4951-A99F-9B77-D361BC6090EC}"/>
                  </a:ext>
                </a:extLst>
              </p:cNvPr>
              <p:cNvCxnSpPr>
                <a:cxnSpLocks noChangeShapeType="1"/>
                <a:stCxn id="13327" idx="6"/>
              </p:cNvCxnSpPr>
              <p:nvPr/>
            </p:nvCxnSpPr>
            <p:spPr bwMode="auto">
              <a:xfrm>
                <a:off x="1331640" y="5157192"/>
                <a:ext cx="792088" cy="0"/>
              </a:xfrm>
              <a:prstGeom prst="line">
                <a:avLst/>
              </a:prstGeom>
              <a:noFill/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3323" name="直接连接符 69">
              <a:extLst>
                <a:ext uri="{FF2B5EF4-FFF2-40B4-BE49-F238E27FC236}">
                  <a16:creationId xmlns:a16="http://schemas.microsoft.com/office/drawing/2014/main" id="{6342CCBE-CC1A-F08A-9A8A-26E96905106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5436096" y="4365104"/>
              <a:ext cx="8674" cy="792088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24" name="矩形标注 107">
              <a:extLst>
                <a:ext uri="{FF2B5EF4-FFF2-40B4-BE49-F238E27FC236}">
                  <a16:creationId xmlns:a16="http://schemas.microsoft.com/office/drawing/2014/main" id="{63F817C1-891E-5421-0430-2DEBB79714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3186" y="4471611"/>
              <a:ext cx="720080" cy="504056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CN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325" name="直接连接符 112">
              <a:extLst>
                <a:ext uri="{FF2B5EF4-FFF2-40B4-BE49-F238E27FC236}">
                  <a16:creationId xmlns:a16="http://schemas.microsoft.com/office/drawing/2014/main" id="{DF49A35B-BA22-6BB1-AAF8-8246168EAED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4501736" y="4378551"/>
              <a:ext cx="8674" cy="792088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6" name="直接连接符 113">
              <a:extLst>
                <a:ext uri="{FF2B5EF4-FFF2-40B4-BE49-F238E27FC236}">
                  <a16:creationId xmlns:a16="http://schemas.microsoft.com/office/drawing/2014/main" id="{C8D655F2-1B5D-D12B-D090-D249638EDFDB}"/>
                </a:ext>
              </a:extLst>
            </p:cNvPr>
            <p:cNvCxnSpPr>
              <a:cxnSpLocks noChangeShapeType="1"/>
              <a:stCxn id="13327" idx="7"/>
              <a:endCxn id="13331" idx="3"/>
            </p:cNvCxnSpPr>
            <p:nvPr/>
          </p:nvCxnSpPr>
          <p:spPr bwMode="auto">
            <a:xfrm flipV="1">
              <a:off x="4550909" y="4461135"/>
              <a:ext cx="825596" cy="64514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319" name="灯片编号占位符 2">
            <a:extLst>
              <a:ext uri="{FF2B5EF4-FFF2-40B4-BE49-F238E27FC236}">
                <a16:creationId xmlns:a16="http://schemas.microsoft.com/office/drawing/2014/main" id="{1C15F62E-A29E-BDB7-DF86-8E78F12BB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E99E388-A2F5-0343-9B0F-B106F783A92D}" type="slidenum">
              <a:rPr lang="en-US" altLang="zh-CN"/>
              <a:pPr/>
              <a:t>24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99E7C112-6567-8D43-AB47-6D3C95C69F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84188"/>
            <a:ext cx="9144000" cy="784225"/>
          </a:xfrm>
        </p:spPr>
        <p:txBody>
          <a:bodyPr/>
          <a:lstStyle/>
          <a:p>
            <a:pPr algn="ctr"/>
            <a:r>
              <a:rPr lang="zh-CN" altLang="en-US"/>
              <a:t>一个基本的必要条件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1A50A921-8160-3791-9DA6-84813EB1DE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00213"/>
            <a:ext cx="8763000" cy="462438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如果图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G=(V, E)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Hamilton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图，则对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的任一非空子集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S，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都有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buFontTx/>
              <a:buNone/>
            </a:pPr>
            <a:r>
              <a:rPr lang="en-US" altLang="zh-CN" sz="2800" b="1">
                <a:solidFill>
                  <a:srgbClr val="1E2EA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P(G-S)</a:t>
            </a:r>
            <a:r>
              <a:rPr lang="en-US" altLang="zh-CN" sz="2800" b="1">
                <a:solidFill>
                  <a:srgbClr val="1E2EA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</a:t>
            </a:r>
            <a:r>
              <a:rPr lang="en-US" altLang="zh-CN" sz="2800" b="1">
                <a:solidFill>
                  <a:srgbClr val="1E2EA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|S|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2800" b="1">
                <a:solidFill>
                  <a:srgbClr val="1E2EA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其中，</a:t>
            </a:r>
            <a:r>
              <a:rPr lang="en-US" altLang="zh-CN" sz="2800" b="1">
                <a:solidFill>
                  <a:srgbClr val="1E2EA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P(G-S)</a:t>
            </a:r>
            <a:r>
              <a:rPr lang="zh-CN" altLang="en-US" sz="2800" b="1">
                <a:solidFill>
                  <a:srgbClr val="1E2EA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表示图</a:t>
            </a:r>
            <a:r>
              <a:rPr lang="en-US" altLang="zh-CN" sz="2800" b="1">
                <a:solidFill>
                  <a:srgbClr val="1E2EA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G-S</a:t>
            </a:r>
            <a:r>
              <a:rPr lang="zh-CN" altLang="en-US" sz="2800" b="1">
                <a:solidFill>
                  <a:srgbClr val="1E2EA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的连通分支数</a:t>
            </a:r>
            <a:r>
              <a:rPr lang="en-US" altLang="zh-CN" sz="2800" b="1">
                <a:solidFill>
                  <a:srgbClr val="1E2EA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800">
                <a:solidFill>
                  <a:srgbClr val="1E2E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800">
              <a:solidFill>
                <a:srgbClr val="1E2EA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Tx/>
              <a:buNone/>
            </a:pPr>
            <a:endParaRPr lang="en-US" altLang="zh-CN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2800" b="1">
                <a:solidFill>
                  <a:srgbClr val="1E2EA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理由：设</a:t>
            </a:r>
            <a:r>
              <a:rPr lang="en-US" altLang="zh-CN" sz="2800" b="1">
                <a:solidFill>
                  <a:srgbClr val="1E2EA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b="1">
                <a:solidFill>
                  <a:srgbClr val="1E2EA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b="1">
                <a:solidFill>
                  <a:srgbClr val="1E2EA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b="1">
                <a:solidFill>
                  <a:srgbClr val="1E2EA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en-US" altLang="zh-CN" sz="2800" b="1">
                <a:solidFill>
                  <a:srgbClr val="1E2EA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Hamilton</a:t>
            </a:r>
            <a:r>
              <a:rPr lang="zh-CN" altLang="en-US" sz="2800" b="1">
                <a:solidFill>
                  <a:srgbClr val="1E2EA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回路</a:t>
            </a:r>
            <a:r>
              <a:rPr lang="en-US" altLang="zh-CN" sz="2800" b="1">
                <a:solidFill>
                  <a:srgbClr val="1E2EA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P(G-S)</a:t>
            </a:r>
            <a:r>
              <a:rPr lang="en-US" altLang="zh-CN" sz="2800" b="1">
                <a:solidFill>
                  <a:srgbClr val="1E2EA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</a:t>
            </a:r>
            <a:r>
              <a:rPr lang="en-US" altLang="zh-CN" sz="2800" b="1">
                <a:solidFill>
                  <a:srgbClr val="1E2EA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P(C-S)</a:t>
            </a:r>
            <a:r>
              <a:rPr lang="en-US" altLang="zh-CN" sz="2800" b="1">
                <a:solidFill>
                  <a:srgbClr val="1E2EA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</a:t>
            </a:r>
            <a:r>
              <a:rPr lang="en-US" altLang="zh-CN" sz="2800" b="1">
                <a:solidFill>
                  <a:srgbClr val="1E2EA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|S|</a:t>
            </a:r>
          </a:p>
          <a:p>
            <a:pPr marL="0" lvl="1" indent="0">
              <a:lnSpc>
                <a:spcPct val="120000"/>
              </a:lnSpc>
              <a:buClr>
                <a:schemeClr val="tx2"/>
              </a:buClr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            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向一个图中顶点之间加边不会增加连通分支。</a:t>
            </a:r>
          </a:p>
          <a:p>
            <a:pPr>
              <a:lnSpc>
                <a:spcPct val="110000"/>
              </a:lnSpc>
              <a:buFontTx/>
              <a:buNone/>
            </a:pPr>
            <a:endParaRPr lang="zh-CN" altLang="en-US">
              <a:solidFill>
                <a:srgbClr val="1E2EA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0" name="灯片编号占位符 1">
            <a:extLst>
              <a:ext uri="{FF2B5EF4-FFF2-40B4-BE49-F238E27FC236}">
                <a16:creationId xmlns:a16="http://schemas.microsoft.com/office/drawing/2014/main" id="{2DF04EE4-BF16-2443-52D9-328164319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F971A36-ED66-104C-9D0F-BACAC576AFAB}" type="slidenum">
              <a:rPr lang="en-US" altLang="zh-CN"/>
              <a:pPr/>
              <a:t>25</a:t>
            </a:fld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00FE7D88-A03C-EBEE-F03B-2A089D99E6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必要条件的应用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C55974E-0F1D-D2C7-121F-B61DF17294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8138" y="1511300"/>
            <a:ext cx="8229600" cy="4411663"/>
          </a:xfrm>
        </p:spPr>
        <p:txBody>
          <a:bodyPr/>
          <a:lstStyle/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 sz="2100"/>
          </a:p>
          <a:p>
            <a:pPr eaLnBrk="1" hangingPunct="1"/>
            <a:endParaRPr lang="en-US" altLang="zh-CN" sz="2100"/>
          </a:p>
        </p:txBody>
      </p:sp>
      <p:sp>
        <p:nvSpPr>
          <p:cNvPr id="16388" name="Line 9">
            <a:extLst>
              <a:ext uri="{FF2B5EF4-FFF2-40B4-BE49-F238E27FC236}">
                <a16:creationId xmlns:a16="http://schemas.microsoft.com/office/drawing/2014/main" id="{0C365D37-585C-4BA0-41DE-2D02CE15F14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82800" y="3336925"/>
            <a:ext cx="1588" cy="615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9" name="Line 10">
            <a:extLst>
              <a:ext uri="{FF2B5EF4-FFF2-40B4-BE49-F238E27FC236}">
                <a16:creationId xmlns:a16="http://schemas.microsoft.com/office/drawing/2014/main" id="{FBB66432-5BFF-322E-CB89-759F7D1FEEF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7913" y="3162300"/>
            <a:ext cx="541337" cy="2206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0" name="Line 11">
            <a:extLst>
              <a:ext uri="{FF2B5EF4-FFF2-40B4-BE49-F238E27FC236}">
                <a16:creationId xmlns:a16="http://schemas.microsoft.com/office/drawing/2014/main" id="{A41D65B4-58C6-805F-DE35-2B17525379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38375" y="2452688"/>
            <a:ext cx="338138" cy="4540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1" name="Line 12">
            <a:extLst>
              <a:ext uri="{FF2B5EF4-FFF2-40B4-BE49-F238E27FC236}">
                <a16:creationId xmlns:a16="http://schemas.microsoft.com/office/drawing/2014/main" id="{5D209C29-F4AB-F641-6BFD-84F44238FF9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0988" y="2465388"/>
            <a:ext cx="385762" cy="441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2" name="Line 13">
            <a:extLst>
              <a:ext uri="{FF2B5EF4-FFF2-40B4-BE49-F238E27FC236}">
                <a16:creationId xmlns:a16="http://schemas.microsoft.com/office/drawing/2014/main" id="{2FB11408-A413-EA5A-775F-1D0EACDDF8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50950" y="3197225"/>
            <a:ext cx="590550" cy="1508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3" name="Freeform 14">
            <a:extLst>
              <a:ext uri="{FF2B5EF4-FFF2-40B4-BE49-F238E27FC236}">
                <a16:creationId xmlns:a16="http://schemas.microsoft.com/office/drawing/2014/main" id="{071313CE-D28D-F753-A8F0-77E3F64F46E9}"/>
              </a:ext>
            </a:extLst>
          </p:cNvPr>
          <p:cNvSpPr>
            <a:spLocks/>
          </p:cNvSpPr>
          <p:nvPr/>
        </p:nvSpPr>
        <p:spPr bwMode="auto">
          <a:xfrm>
            <a:off x="1214438" y="2406650"/>
            <a:ext cx="1711325" cy="1593850"/>
          </a:xfrm>
          <a:custGeom>
            <a:avLst/>
            <a:gdLst>
              <a:gd name="T0" fmla="*/ 2147483646 w 1078"/>
              <a:gd name="T1" fmla="*/ 2147483646 h 1004"/>
              <a:gd name="T2" fmla="*/ 2147483646 w 1078"/>
              <a:gd name="T3" fmla="*/ 0 h 1004"/>
              <a:gd name="T4" fmla="*/ 2147483646 w 1078"/>
              <a:gd name="T5" fmla="*/ 2147483646 h 1004"/>
              <a:gd name="T6" fmla="*/ 0 w 1078"/>
              <a:gd name="T7" fmla="*/ 2147483646 h 1004"/>
              <a:gd name="T8" fmla="*/ 2147483646 w 1078"/>
              <a:gd name="T9" fmla="*/ 2147483646 h 1004"/>
              <a:gd name="T10" fmla="*/ 2147483646 w 1078"/>
              <a:gd name="T11" fmla="*/ 2147483646 h 10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78"/>
              <a:gd name="T19" fmla="*/ 0 h 1004"/>
              <a:gd name="T20" fmla="*/ 1078 w 1078"/>
              <a:gd name="T21" fmla="*/ 1004 h 10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78" h="1004">
                <a:moveTo>
                  <a:pt x="1078" y="615"/>
                </a:moveTo>
                <a:lnTo>
                  <a:pt x="873" y="0"/>
                </a:lnTo>
                <a:lnTo>
                  <a:pt x="205" y="7"/>
                </a:lnTo>
                <a:lnTo>
                  <a:pt x="0" y="615"/>
                </a:lnTo>
                <a:lnTo>
                  <a:pt x="531" y="1004"/>
                </a:lnTo>
                <a:lnTo>
                  <a:pt x="1078" y="615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4" name="Freeform 15">
            <a:extLst>
              <a:ext uri="{FF2B5EF4-FFF2-40B4-BE49-F238E27FC236}">
                <a16:creationId xmlns:a16="http://schemas.microsoft.com/office/drawing/2014/main" id="{7FC15FF7-B488-7B28-E4AA-8DAD4FEF93F5}"/>
              </a:ext>
            </a:extLst>
          </p:cNvPr>
          <p:cNvSpPr>
            <a:spLocks/>
          </p:cNvSpPr>
          <p:nvPr/>
        </p:nvSpPr>
        <p:spPr bwMode="auto">
          <a:xfrm>
            <a:off x="1527175" y="2603500"/>
            <a:ext cx="1073150" cy="977900"/>
          </a:xfrm>
          <a:custGeom>
            <a:avLst/>
            <a:gdLst>
              <a:gd name="T0" fmla="*/ 2147483646 w 676"/>
              <a:gd name="T1" fmla="*/ 2147483646 h 616"/>
              <a:gd name="T2" fmla="*/ 2147483646 w 676"/>
              <a:gd name="T3" fmla="*/ 2147483646 h 616"/>
              <a:gd name="T4" fmla="*/ 2147483646 w 676"/>
              <a:gd name="T5" fmla="*/ 2147483646 h 616"/>
              <a:gd name="T6" fmla="*/ 2147483646 w 676"/>
              <a:gd name="T7" fmla="*/ 0 h 616"/>
              <a:gd name="T8" fmla="*/ 0 w 676"/>
              <a:gd name="T9" fmla="*/ 2147483646 h 616"/>
              <a:gd name="T10" fmla="*/ 2147483646 w 676"/>
              <a:gd name="T11" fmla="*/ 2147483646 h 61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76"/>
              <a:gd name="T19" fmla="*/ 0 h 616"/>
              <a:gd name="T20" fmla="*/ 676 w 676"/>
              <a:gd name="T21" fmla="*/ 616 h 61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76" h="616">
                <a:moveTo>
                  <a:pt x="137" y="609"/>
                </a:moveTo>
                <a:lnTo>
                  <a:pt x="562" y="616"/>
                </a:lnTo>
                <a:lnTo>
                  <a:pt x="676" y="235"/>
                </a:lnTo>
                <a:lnTo>
                  <a:pt x="334" y="0"/>
                </a:lnTo>
                <a:lnTo>
                  <a:pt x="0" y="228"/>
                </a:lnTo>
                <a:lnTo>
                  <a:pt x="137" y="609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5" name="Freeform 16">
            <a:extLst>
              <a:ext uri="{FF2B5EF4-FFF2-40B4-BE49-F238E27FC236}">
                <a16:creationId xmlns:a16="http://schemas.microsoft.com/office/drawing/2014/main" id="{702771A2-790B-7572-552B-50FBE6E82AA2}"/>
              </a:ext>
            </a:extLst>
          </p:cNvPr>
          <p:cNvSpPr>
            <a:spLocks/>
          </p:cNvSpPr>
          <p:nvPr/>
        </p:nvSpPr>
        <p:spPr bwMode="auto">
          <a:xfrm>
            <a:off x="1852613" y="2917825"/>
            <a:ext cx="422275" cy="395288"/>
          </a:xfrm>
          <a:custGeom>
            <a:avLst/>
            <a:gdLst>
              <a:gd name="T0" fmla="*/ 0 w 266"/>
              <a:gd name="T1" fmla="*/ 2147483646 h 249"/>
              <a:gd name="T2" fmla="*/ 2147483646 w 266"/>
              <a:gd name="T3" fmla="*/ 2147483646 h 249"/>
              <a:gd name="T4" fmla="*/ 2147483646 w 266"/>
              <a:gd name="T5" fmla="*/ 2147483646 h 249"/>
              <a:gd name="T6" fmla="*/ 2147483646 w 266"/>
              <a:gd name="T7" fmla="*/ 0 h 249"/>
              <a:gd name="T8" fmla="*/ 2147483646 w 266"/>
              <a:gd name="T9" fmla="*/ 0 h 249"/>
              <a:gd name="T10" fmla="*/ 0 w 266"/>
              <a:gd name="T11" fmla="*/ 2147483646 h 24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66"/>
              <a:gd name="T19" fmla="*/ 0 h 249"/>
              <a:gd name="T20" fmla="*/ 266 w 266"/>
              <a:gd name="T21" fmla="*/ 249 h 24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66" h="249">
                <a:moveTo>
                  <a:pt x="0" y="154"/>
                </a:moveTo>
                <a:lnTo>
                  <a:pt x="137" y="249"/>
                </a:lnTo>
                <a:lnTo>
                  <a:pt x="266" y="147"/>
                </a:lnTo>
                <a:lnTo>
                  <a:pt x="213" y="0"/>
                </a:lnTo>
                <a:lnTo>
                  <a:pt x="46" y="0"/>
                </a:lnTo>
                <a:lnTo>
                  <a:pt x="0" y="154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6" name="Oval 17">
            <a:extLst>
              <a:ext uri="{FF2B5EF4-FFF2-40B4-BE49-F238E27FC236}">
                <a16:creationId xmlns:a16="http://schemas.microsoft.com/office/drawing/2014/main" id="{E70CB8D3-2C5B-A908-46CB-4B16FB511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0663" y="2382838"/>
            <a:ext cx="109537" cy="1047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6397" name="Oval 18">
            <a:extLst>
              <a:ext uri="{FF2B5EF4-FFF2-40B4-BE49-F238E27FC236}">
                <a16:creationId xmlns:a16="http://schemas.microsoft.com/office/drawing/2014/main" id="{9D598056-8E67-E28E-0738-73894E0C1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2700" y="2371725"/>
            <a:ext cx="107950" cy="9366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6398" name="Oval 19">
            <a:extLst>
              <a:ext uri="{FF2B5EF4-FFF2-40B4-BE49-F238E27FC236}">
                <a16:creationId xmlns:a16="http://schemas.microsoft.com/office/drawing/2014/main" id="{4A14B540-AA9C-B7CE-D332-3C07CEAE0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925" y="3325813"/>
            <a:ext cx="96838" cy="1047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6399" name="Oval 20">
            <a:extLst>
              <a:ext uri="{FF2B5EF4-FFF2-40B4-BE49-F238E27FC236}">
                <a16:creationId xmlns:a16="http://schemas.microsoft.com/office/drawing/2014/main" id="{1345BC50-F3AE-FD6B-8A9D-2B501FE23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8138" y="3348038"/>
            <a:ext cx="107950" cy="9366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6400" name="Oval 21">
            <a:extLst>
              <a:ext uri="{FF2B5EF4-FFF2-40B4-BE49-F238E27FC236}">
                <a16:creationId xmlns:a16="http://schemas.microsoft.com/office/drawing/2014/main" id="{85655F67-1560-7217-B0B1-711E3401A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2475" y="3917950"/>
            <a:ext cx="107950" cy="1047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6401" name="Oval 22">
            <a:extLst>
              <a:ext uri="{FF2B5EF4-FFF2-40B4-BE49-F238E27FC236}">
                <a16:creationId xmlns:a16="http://schemas.microsoft.com/office/drawing/2014/main" id="{169589A0-B2BC-9B45-8630-4FD1D63E9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7075" y="2570163"/>
            <a:ext cx="96838" cy="10318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6402" name="Oval 23">
            <a:extLst>
              <a:ext uri="{FF2B5EF4-FFF2-40B4-BE49-F238E27FC236}">
                <a16:creationId xmlns:a16="http://schemas.microsoft.com/office/drawing/2014/main" id="{917C34BD-FB6F-8AB6-B4FA-DAE5C9987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550" y="2906713"/>
            <a:ext cx="107950" cy="1047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6403" name="Oval 24">
            <a:extLst>
              <a:ext uri="{FF2B5EF4-FFF2-40B4-BE49-F238E27FC236}">
                <a16:creationId xmlns:a16="http://schemas.microsoft.com/office/drawing/2014/main" id="{3854D925-4C6B-3D48-A685-23E6BCF68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0850" y="3511550"/>
            <a:ext cx="96838" cy="1047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6404" name="Oval 25">
            <a:extLst>
              <a:ext uri="{FF2B5EF4-FFF2-40B4-BE49-F238E27FC236}">
                <a16:creationId xmlns:a16="http://schemas.microsoft.com/office/drawing/2014/main" id="{A9AA1B04-50F3-0F55-D173-00591F469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9025" y="3535363"/>
            <a:ext cx="109538" cy="920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6405" name="Oval 26">
            <a:extLst>
              <a:ext uri="{FF2B5EF4-FFF2-40B4-BE49-F238E27FC236}">
                <a16:creationId xmlns:a16="http://schemas.microsoft.com/office/drawing/2014/main" id="{81490D44-FA64-A1DB-0D0F-9BB89D23A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0" y="2941638"/>
            <a:ext cx="109538" cy="1047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6406" name="Oval 27">
            <a:extLst>
              <a:ext uri="{FF2B5EF4-FFF2-40B4-BE49-F238E27FC236}">
                <a16:creationId xmlns:a16="http://schemas.microsoft.com/office/drawing/2014/main" id="{5646BDBE-E8B6-D860-3E52-40A0DF073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2938" y="2882900"/>
            <a:ext cx="109537" cy="1047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6407" name="Oval 28">
            <a:extLst>
              <a:ext uri="{FF2B5EF4-FFF2-40B4-BE49-F238E27FC236}">
                <a16:creationId xmlns:a16="http://schemas.microsoft.com/office/drawing/2014/main" id="{7EB09DCF-BBB6-45D0-CCE4-12B9E6C84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4238" y="2882900"/>
            <a:ext cx="109537" cy="1047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6408" name="Oval 29">
            <a:extLst>
              <a:ext uri="{FF2B5EF4-FFF2-40B4-BE49-F238E27FC236}">
                <a16:creationId xmlns:a16="http://schemas.microsoft.com/office/drawing/2014/main" id="{D4099AE7-AECF-14EA-257C-91C4DE729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1075" y="3116263"/>
            <a:ext cx="107950" cy="920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6409" name="Oval 30">
            <a:extLst>
              <a:ext uri="{FF2B5EF4-FFF2-40B4-BE49-F238E27FC236}">
                <a16:creationId xmlns:a16="http://schemas.microsoft.com/office/drawing/2014/main" id="{D270FC1B-C54D-85AC-C091-712B54CC1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127375"/>
            <a:ext cx="107950" cy="1047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6410" name="Oval 31">
            <a:extLst>
              <a:ext uri="{FF2B5EF4-FFF2-40B4-BE49-F238E27FC236}">
                <a16:creationId xmlns:a16="http://schemas.microsoft.com/office/drawing/2014/main" id="{69B37A57-A5C0-BF22-3EF1-50A189172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288" y="3255963"/>
            <a:ext cx="96837" cy="920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6411" name="Oval 32">
            <a:extLst>
              <a:ext uri="{FF2B5EF4-FFF2-40B4-BE49-F238E27FC236}">
                <a16:creationId xmlns:a16="http://schemas.microsoft.com/office/drawing/2014/main" id="{491F072B-C5E4-8440-60F3-40349BD5E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363" y="2732088"/>
            <a:ext cx="95250" cy="93662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6412" name="Oval 33">
            <a:extLst>
              <a:ext uri="{FF2B5EF4-FFF2-40B4-BE49-F238E27FC236}">
                <a16:creationId xmlns:a16="http://schemas.microsoft.com/office/drawing/2014/main" id="{5497E1BB-F6B9-0503-A924-D88FAD702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4888" y="2743200"/>
            <a:ext cx="107950" cy="104775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6413" name="Oval 34">
            <a:extLst>
              <a:ext uri="{FF2B5EF4-FFF2-40B4-BE49-F238E27FC236}">
                <a16:creationId xmlns:a16="http://schemas.microsoft.com/office/drawing/2014/main" id="{8118B3DF-5BA8-079E-AA5B-99C873F4C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375" y="3197225"/>
            <a:ext cx="96838" cy="93663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6414" name="Oval 35">
            <a:extLst>
              <a:ext uri="{FF2B5EF4-FFF2-40B4-BE49-F238E27FC236}">
                <a16:creationId xmlns:a16="http://schemas.microsoft.com/office/drawing/2014/main" id="{03684519-C5A6-856C-2CFC-8635B110D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2475" y="3535363"/>
            <a:ext cx="107950" cy="104775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6415" name="Oval 36">
            <a:extLst>
              <a:ext uri="{FF2B5EF4-FFF2-40B4-BE49-F238E27FC236}">
                <a16:creationId xmlns:a16="http://schemas.microsoft.com/office/drawing/2014/main" id="{FDA9071B-1FD0-645D-14F0-1DFB2563D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500" y="3221038"/>
            <a:ext cx="109538" cy="104775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6416" name="Freeform 37">
            <a:extLst>
              <a:ext uri="{FF2B5EF4-FFF2-40B4-BE49-F238E27FC236}">
                <a16:creationId xmlns:a16="http://schemas.microsoft.com/office/drawing/2014/main" id="{20636AF9-1F6B-7486-A5B5-DEB933604F74}"/>
              </a:ext>
            </a:extLst>
          </p:cNvPr>
          <p:cNvSpPr>
            <a:spLocks/>
          </p:cNvSpPr>
          <p:nvPr/>
        </p:nvSpPr>
        <p:spPr bwMode="auto">
          <a:xfrm>
            <a:off x="4356100" y="3054350"/>
            <a:ext cx="482600" cy="465138"/>
          </a:xfrm>
          <a:custGeom>
            <a:avLst/>
            <a:gdLst>
              <a:gd name="T0" fmla="*/ 0 w 304"/>
              <a:gd name="T1" fmla="*/ 0 h 293"/>
              <a:gd name="T2" fmla="*/ 2147483646 w 304"/>
              <a:gd name="T3" fmla="*/ 0 h 293"/>
              <a:gd name="T4" fmla="*/ 2147483646 w 304"/>
              <a:gd name="T5" fmla="*/ 0 h 293"/>
              <a:gd name="T6" fmla="*/ 2147483646 w 304"/>
              <a:gd name="T7" fmla="*/ 2147483646 h 293"/>
              <a:gd name="T8" fmla="*/ 2147483646 w 304"/>
              <a:gd name="T9" fmla="*/ 2147483646 h 293"/>
              <a:gd name="T10" fmla="*/ 2147483646 w 304"/>
              <a:gd name="T11" fmla="*/ 2147483646 h 293"/>
              <a:gd name="T12" fmla="*/ 2147483646 w 304"/>
              <a:gd name="T13" fmla="*/ 2147483646 h 293"/>
              <a:gd name="T14" fmla="*/ 2147483646 w 304"/>
              <a:gd name="T15" fmla="*/ 2147483646 h 293"/>
              <a:gd name="T16" fmla="*/ 2147483646 w 304"/>
              <a:gd name="T17" fmla="*/ 2147483646 h 29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04"/>
              <a:gd name="T28" fmla="*/ 0 h 293"/>
              <a:gd name="T29" fmla="*/ 304 w 304"/>
              <a:gd name="T30" fmla="*/ 293 h 29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04" h="293">
                <a:moveTo>
                  <a:pt x="0" y="0"/>
                </a:moveTo>
                <a:lnTo>
                  <a:pt x="16" y="0"/>
                </a:lnTo>
                <a:lnTo>
                  <a:pt x="31" y="0"/>
                </a:lnTo>
                <a:lnTo>
                  <a:pt x="54" y="15"/>
                </a:lnTo>
                <a:lnTo>
                  <a:pt x="92" y="44"/>
                </a:lnTo>
                <a:lnTo>
                  <a:pt x="130" y="88"/>
                </a:lnTo>
                <a:lnTo>
                  <a:pt x="183" y="147"/>
                </a:lnTo>
                <a:lnTo>
                  <a:pt x="243" y="220"/>
                </a:lnTo>
                <a:lnTo>
                  <a:pt x="304" y="293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17" name="Freeform 38">
            <a:extLst>
              <a:ext uri="{FF2B5EF4-FFF2-40B4-BE49-F238E27FC236}">
                <a16:creationId xmlns:a16="http://schemas.microsoft.com/office/drawing/2014/main" id="{FF4400CA-1C8D-5344-F34D-6955C8C5FFEF}"/>
              </a:ext>
            </a:extLst>
          </p:cNvPr>
          <p:cNvSpPr>
            <a:spLocks/>
          </p:cNvSpPr>
          <p:nvPr/>
        </p:nvSpPr>
        <p:spPr bwMode="auto">
          <a:xfrm>
            <a:off x="3463925" y="3578225"/>
            <a:ext cx="1398588" cy="244475"/>
          </a:xfrm>
          <a:custGeom>
            <a:avLst/>
            <a:gdLst>
              <a:gd name="T0" fmla="*/ 0 w 881"/>
              <a:gd name="T1" fmla="*/ 2147483646 h 154"/>
              <a:gd name="T2" fmla="*/ 2147483646 w 881"/>
              <a:gd name="T3" fmla="*/ 2147483646 h 154"/>
              <a:gd name="T4" fmla="*/ 2147483646 w 881"/>
              <a:gd name="T5" fmla="*/ 2147483646 h 154"/>
              <a:gd name="T6" fmla="*/ 2147483646 w 881"/>
              <a:gd name="T7" fmla="*/ 2147483646 h 154"/>
              <a:gd name="T8" fmla="*/ 2147483646 w 881"/>
              <a:gd name="T9" fmla="*/ 2147483646 h 154"/>
              <a:gd name="T10" fmla="*/ 2147483646 w 881"/>
              <a:gd name="T11" fmla="*/ 2147483646 h 154"/>
              <a:gd name="T12" fmla="*/ 2147483646 w 881"/>
              <a:gd name="T13" fmla="*/ 2147483646 h 154"/>
              <a:gd name="T14" fmla="*/ 2147483646 w 881"/>
              <a:gd name="T15" fmla="*/ 2147483646 h 154"/>
              <a:gd name="T16" fmla="*/ 2147483646 w 881"/>
              <a:gd name="T17" fmla="*/ 2147483646 h 154"/>
              <a:gd name="T18" fmla="*/ 2147483646 w 881"/>
              <a:gd name="T19" fmla="*/ 2147483646 h 154"/>
              <a:gd name="T20" fmla="*/ 2147483646 w 881"/>
              <a:gd name="T21" fmla="*/ 2147483646 h 154"/>
              <a:gd name="T22" fmla="*/ 2147483646 w 881"/>
              <a:gd name="T23" fmla="*/ 2147483646 h 154"/>
              <a:gd name="T24" fmla="*/ 2147483646 w 881"/>
              <a:gd name="T25" fmla="*/ 2147483646 h 154"/>
              <a:gd name="T26" fmla="*/ 2147483646 w 881"/>
              <a:gd name="T27" fmla="*/ 2147483646 h 154"/>
              <a:gd name="T28" fmla="*/ 2147483646 w 881"/>
              <a:gd name="T29" fmla="*/ 0 h 15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881"/>
              <a:gd name="T46" fmla="*/ 0 h 154"/>
              <a:gd name="T47" fmla="*/ 881 w 881"/>
              <a:gd name="T48" fmla="*/ 154 h 15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881" h="154">
                <a:moveTo>
                  <a:pt x="0" y="95"/>
                </a:moveTo>
                <a:lnTo>
                  <a:pt x="114" y="125"/>
                </a:lnTo>
                <a:lnTo>
                  <a:pt x="228" y="147"/>
                </a:lnTo>
                <a:lnTo>
                  <a:pt x="274" y="154"/>
                </a:lnTo>
                <a:lnTo>
                  <a:pt x="319" y="154"/>
                </a:lnTo>
                <a:lnTo>
                  <a:pt x="403" y="154"/>
                </a:lnTo>
                <a:lnTo>
                  <a:pt x="494" y="147"/>
                </a:lnTo>
                <a:lnTo>
                  <a:pt x="593" y="132"/>
                </a:lnTo>
                <a:lnTo>
                  <a:pt x="646" y="125"/>
                </a:lnTo>
                <a:lnTo>
                  <a:pt x="699" y="110"/>
                </a:lnTo>
                <a:lnTo>
                  <a:pt x="752" y="95"/>
                </a:lnTo>
                <a:lnTo>
                  <a:pt x="798" y="81"/>
                </a:lnTo>
                <a:lnTo>
                  <a:pt x="828" y="66"/>
                </a:lnTo>
                <a:lnTo>
                  <a:pt x="851" y="44"/>
                </a:lnTo>
                <a:lnTo>
                  <a:pt x="881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18" name="Freeform 39">
            <a:extLst>
              <a:ext uri="{FF2B5EF4-FFF2-40B4-BE49-F238E27FC236}">
                <a16:creationId xmlns:a16="http://schemas.microsoft.com/office/drawing/2014/main" id="{84347693-EC26-3A29-ABE3-BDA44342FF33}"/>
              </a:ext>
            </a:extLst>
          </p:cNvPr>
          <p:cNvSpPr>
            <a:spLocks/>
          </p:cNvSpPr>
          <p:nvPr/>
        </p:nvSpPr>
        <p:spPr bwMode="auto">
          <a:xfrm>
            <a:off x="4356100" y="2276475"/>
            <a:ext cx="542925" cy="1243013"/>
          </a:xfrm>
          <a:custGeom>
            <a:avLst/>
            <a:gdLst>
              <a:gd name="T0" fmla="*/ 0 w 342"/>
              <a:gd name="T1" fmla="*/ 0 h 783"/>
              <a:gd name="T2" fmla="*/ 2147483646 w 342"/>
              <a:gd name="T3" fmla="*/ 2147483646 h 783"/>
              <a:gd name="T4" fmla="*/ 2147483646 w 342"/>
              <a:gd name="T5" fmla="*/ 2147483646 h 783"/>
              <a:gd name="T6" fmla="*/ 2147483646 w 342"/>
              <a:gd name="T7" fmla="*/ 2147483646 h 783"/>
              <a:gd name="T8" fmla="*/ 2147483646 w 342"/>
              <a:gd name="T9" fmla="*/ 2147483646 h 783"/>
              <a:gd name="T10" fmla="*/ 2147483646 w 342"/>
              <a:gd name="T11" fmla="*/ 2147483646 h 783"/>
              <a:gd name="T12" fmla="*/ 2147483646 w 342"/>
              <a:gd name="T13" fmla="*/ 2147483646 h 783"/>
              <a:gd name="T14" fmla="*/ 2147483646 w 342"/>
              <a:gd name="T15" fmla="*/ 2147483646 h 783"/>
              <a:gd name="T16" fmla="*/ 2147483646 w 342"/>
              <a:gd name="T17" fmla="*/ 2147483646 h 783"/>
              <a:gd name="T18" fmla="*/ 2147483646 w 342"/>
              <a:gd name="T19" fmla="*/ 2147483646 h 783"/>
              <a:gd name="T20" fmla="*/ 2147483646 w 342"/>
              <a:gd name="T21" fmla="*/ 2147483646 h 783"/>
              <a:gd name="T22" fmla="*/ 2147483646 w 342"/>
              <a:gd name="T23" fmla="*/ 2147483646 h 783"/>
              <a:gd name="T24" fmla="*/ 2147483646 w 342"/>
              <a:gd name="T25" fmla="*/ 2147483646 h 783"/>
              <a:gd name="T26" fmla="*/ 2147483646 w 342"/>
              <a:gd name="T27" fmla="*/ 2147483646 h 783"/>
              <a:gd name="T28" fmla="*/ 2147483646 w 342"/>
              <a:gd name="T29" fmla="*/ 2147483646 h 783"/>
              <a:gd name="T30" fmla="*/ 2147483646 w 342"/>
              <a:gd name="T31" fmla="*/ 2147483646 h 783"/>
              <a:gd name="T32" fmla="*/ 2147483646 w 342"/>
              <a:gd name="T33" fmla="*/ 2147483646 h 783"/>
              <a:gd name="T34" fmla="*/ 2147483646 w 342"/>
              <a:gd name="T35" fmla="*/ 2147483646 h 78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42"/>
              <a:gd name="T55" fmla="*/ 0 h 783"/>
              <a:gd name="T56" fmla="*/ 342 w 342"/>
              <a:gd name="T57" fmla="*/ 783 h 783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42" h="783">
                <a:moveTo>
                  <a:pt x="0" y="0"/>
                </a:moveTo>
                <a:lnTo>
                  <a:pt x="46" y="51"/>
                </a:lnTo>
                <a:lnTo>
                  <a:pt x="92" y="102"/>
                </a:lnTo>
                <a:lnTo>
                  <a:pt x="160" y="190"/>
                </a:lnTo>
                <a:lnTo>
                  <a:pt x="190" y="234"/>
                </a:lnTo>
                <a:lnTo>
                  <a:pt x="221" y="285"/>
                </a:lnTo>
                <a:lnTo>
                  <a:pt x="251" y="337"/>
                </a:lnTo>
                <a:lnTo>
                  <a:pt x="281" y="388"/>
                </a:lnTo>
                <a:lnTo>
                  <a:pt x="304" y="432"/>
                </a:lnTo>
                <a:lnTo>
                  <a:pt x="319" y="483"/>
                </a:lnTo>
                <a:lnTo>
                  <a:pt x="327" y="534"/>
                </a:lnTo>
                <a:lnTo>
                  <a:pt x="335" y="593"/>
                </a:lnTo>
                <a:lnTo>
                  <a:pt x="342" y="644"/>
                </a:lnTo>
                <a:lnTo>
                  <a:pt x="342" y="688"/>
                </a:lnTo>
                <a:lnTo>
                  <a:pt x="342" y="718"/>
                </a:lnTo>
                <a:lnTo>
                  <a:pt x="342" y="740"/>
                </a:lnTo>
                <a:lnTo>
                  <a:pt x="342" y="762"/>
                </a:lnTo>
                <a:lnTo>
                  <a:pt x="335" y="783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19" name="Freeform 40">
            <a:extLst>
              <a:ext uri="{FF2B5EF4-FFF2-40B4-BE49-F238E27FC236}">
                <a16:creationId xmlns:a16="http://schemas.microsoft.com/office/drawing/2014/main" id="{C009E1C3-3B46-A467-CF93-2522943D5DF6}"/>
              </a:ext>
            </a:extLst>
          </p:cNvPr>
          <p:cNvSpPr>
            <a:spLocks/>
          </p:cNvSpPr>
          <p:nvPr/>
        </p:nvSpPr>
        <p:spPr bwMode="auto">
          <a:xfrm>
            <a:off x="4079875" y="3032125"/>
            <a:ext cx="469900" cy="371475"/>
          </a:xfrm>
          <a:custGeom>
            <a:avLst/>
            <a:gdLst>
              <a:gd name="T0" fmla="*/ 2147483646 w 296"/>
              <a:gd name="T1" fmla="*/ 0 h 234"/>
              <a:gd name="T2" fmla="*/ 0 w 296"/>
              <a:gd name="T3" fmla="*/ 2147483646 h 234"/>
              <a:gd name="T4" fmla="*/ 2147483646 w 296"/>
              <a:gd name="T5" fmla="*/ 2147483646 h 234"/>
              <a:gd name="T6" fmla="*/ 2147483646 w 296"/>
              <a:gd name="T7" fmla="*/ 0 h 234"/>
              <a:gd name="T8" fmla="*/ 0 60000 65536"/>
              <a:gd name="T9" fmla="*/ 0 60000 65536"/>
              <a:gd name="T10" fmla="*/ 0 60000 65536"/>
              <a:gd name="T11" fmla="*/ 0 60000 65536"/>
              <a:gd name="T12" fmla="*/ 0 w 296"/>
              <a:gd name="T13" fmla="*/ 0 h 234"/>
              <a:gd name="T14" fmla="*/ 296 w 296"/>
              <a:gd name="T15" fmla="*/ 234 h 2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6" h="234">
                <a:moveTo>
                  <a:pt x="144" y="0"/>
                </a:moveTo>
                <a:lnTo>
                  <a:pt x="0" y="234"/>
                </a:lnTo>
                <a:lnTo>
                  <a:pt x="296" y="234"/>
                </a:lnTo>
                <a:lnTo>
                  <a:pt x="144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20" name="Oval 41">
            <a:extLst>
              <a:ext uri="{FF2B5EF4-FFF2-40B4-BE49-F238E27FC236}">
                <a16:creationId xmlns:a16="http://schemas.microsoft.com/office/drawing/2014/main" id="{D0EE2D65-CEA3-669D-B026-795927FA1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0850" y="2228850"/>
            <a:ext cx="95250" cy="1047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6421" name="Oval 42">
            <a:extLst>
              <a:ext uri="{FF2B5EF4-FFF2-40B4-BE49-F238E27FC236}">
                <a16:creationId xmlns:a16="http://schemas.microsoft.com/office/drawing/2014/main" id="{18AA3DB2-2EBB-027E-A1FC-918B0089C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5975" y="3671888"/>
            <a:ext cx="96838" cy="920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6422" name="Oval 43">
            <a:extLst>
              <a:ext uri="{FF2B5EF4-FFF2-40B4-BE49-F238E27FC236}">
                <a16:creationId xmlns:a16="http://schemas.microsoft.com/office/drawing/2014/main" id="{176037FB-87E4-81A3-53CD-06DE41656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7950" y="3694113"/>
            <a:ext cx="96838" cy="9366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6423" name="Oval 44">
            <a:extLst>
              <a:ext uri="{FF2B5EF4-FFF2-40B4-BE49-F238E27FC236}">
                <a16:creationId xmlns:a16="http://schemas.microsoft.com/office/drawing/2014/main" id="{9DB3D20E-8726-889B-25F5-DACB7A1DC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0850" y="2647950"/>
            <a:ext cx="95250" cy="104775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6424" name="Oval 45">
            <a:extLst>
              <a:ext uri="{FF2B5EF4-FFF2-40B4-BE49-F238E27FC236}">
                <a16:creationId xmlns:a16="http://schemas.microsoft.com/office/drawing/2014/main" id="{38F10AB1-028E-7FE2-D141-8E83DAA0F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25" y="3497263"/>
            <a:ext cx="95250" cy="104775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6425" name="Oval 46">
            <a:extLst>
              <a:ext uri="{FF2B5EF4-FFF2-40B4-BE49-F238E27FC236}">
                <a16:creationId xmlns:a16="http://schemas.microsoft.com/office/drawing/2014/main" id="{E589EDB6-4043-5AB5-3555-57C60556A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4888" y="3497263"/>
            <a:ext cx="96837" cy="10477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6426" name="Oval 47">
            <a:extLst>
              <a:ext uri="{FF2B5EF4-FFF2-40B4-BE49-F238E27FC236}">
                <a16:creationId xmlns:a16="http://schemas.microsoft.com/office/drawing/2014/main" id="{E6DC6521-17D2-83F2-8A59-92FB9A0B6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1963" y="2997200"/>
            <a:ext cx="96837" cy="1047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6427" name="Oval 48">
            <a:extLst>
              <a:ext uri="{FF2B5EF4-FFF2-40B4-BE49-F238E27FC236}">
                <a16:creationId xmlns:a16="http://schemas.microsoft.com/office/drawing/2014/main" id="{F5AF7904-DCC9-80D1-B806-13A04E174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75" y="3346450"/>
            <a:ext cx="96838" cy="1047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6428" name="Oval 49">
            <a:extLst>
              <a:ext uri="{FF2B5EF4-FFF2-40B4-BE49-F238E27FC236}">
                <a16:creationId xmlns:a16="http://schemas.microsoft.com/office/drawing/2014/main" id="{60A0A8EA-CC9B-DEAF-8B76-CBC453901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938" y="3357563"/>
            <a:ext cx="96837" cy="1047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6429" name="Line 50">
            <a:extLst>
              <a:ext uri="{FF2B5EF4-FFF2-40B4-BE49-F238E27FC236}">
                <a16:creationId xmlns:a16="http://schemas.microsoft.com/office/drawing/2014/main" id="{CAD1CAC7-E7DE-2CD7-742E-EFF6541DAE2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8475" y="2322513"/>
            <a:ext cx="1588" cy="336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30" name="Line 51">
            <a:extLst>
              <a:ext uri="{FF2B5EF4-FFF2-40B4-BE49-F238E27FC236}">
                <a16:creationId xmlns:a16="http://schemas.microsoft.com/office/drawing/2014/main" id="{3461E048-93C2-395A-779B-020943A3BA6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8475" y="2752725"/>
            <a:ext cx="1588" cy="279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31" name="Line 52">
            <a:extLst>
              <a:ext uri="{FF2B5EF4-FFF2-40B4-BE49-F238E27FC236}">
                <a16:creationId xmlns:a16="http://schemas.microsoft.com/office/drawing/2014/main" id="{2EFFE1E5-9B28-34F5-B097-1CE316B999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02063" y="3427413"/>
            <a:ext cx="277812" cy="1047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32" name="Line 53">
            <a:extLst>
              <a:ext uri="{FF2B5EF4-FFF2-40B4-BE49-F238E27FC236}">
                <a16:creationId xmlns:a16="http://schemas.microsoft.com/office/drawing/2014/main" id="{A99D5882-E70E-EC7F-2899-E1D229B636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0" y="3567113"/>
            <a:ext cx="301625" cy="127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33" name="Line 54">
            <a:extLst>
              <a:ext uri="{FF2B5EF4-FFF2-40B4-BE49-F238E27FC236}">
                <a16:creationId xmlns:a16="http://schemas.microsoft.com/office/drawing/2014/main" id="{B248DA01-A598-C822-2AF4-68D53C98F36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7075" y="3416300"/>
            <a:ext cx="290513" cy="1158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34" name="Line 55">
            <a:extLst>
              <a:ext uri="{FF2B5EF4-FFF2-40B4-BE49-F238E27FC236}">
                <a16:creationId xmlns:a16="http://schemas.microsoft.com/office/drawing/2014/main" id="{4C929A8E-3C3A-7739-4016-CDFB2500E79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9025" y="3567113"/>
            <a:ext cx="314325" cy="1508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35" name="Freeform 56">
            <a:extLst>
              <a:ext uri="{FF2B5EF4-FFF2-40B4-BE49-F238E27FC236}">
                <a16:creationId xmlns:a16="http://schemas.microsoft.com/office/drawing/2014/main" id="{0785C312-460D-8087-5186-F2E68F71A473}"/>
              </a:ext>
            </a:extLst>
          </p:cNvPr>
          <p:cNvSpPr>
            <a:spLocks/>
          </p:cNvSpPr>
          <p:nvPr/>
        </p:nvSpPr>
        <p:spPr bwMode="auto">
          <a:xfrm>
            <a:off x="4090988" y="2728913"/>
            <a:ext cx="180975" cy="652462"/>
          </a:xfrm>
          <a:custGeom>
            <a:avLst/>
            <a:gdLst>
              <a:gd name="T0" fmla="*/ 2147483646 w 114"/>
              <a:gd name="T1" fmla="*/ 0 h 411"/>
              <a:gd name="T2" fmla="*/ 2147483646 w 114"/>
              <a:gd name="T3" fmla="*/ 2147483646 h 411"/>
              <a:gd name="T4" fmla="*/ 2147483646 w 114"/>
              <a:gd name="T5" fmla="*/ 2147483646 h 411"/>
              <a:gd name="T6" fmla="*/ 2147483646 w 114"/>
              <a:gd name="T7" fmla="*/ 2147483646 h 411"/>
              <a:gd name="T8" fmla="*/ 2147483646 w 114"/>
              <a:gd name="T9" fmla="*/ 2147483646 h 411"/>
              <a:gd name="T10" fmla="*/ 2147483646 w 114"/>
              <a:gd name="T11" fmla="*/ 2147483646 h 411"/>
              <a:gd name="T12" fmla="*/ 0 w 114"/>
              <a:gd name="T13" fmla="*/ 2147483646 h 411"/>
              <a:gd name="T14" fmla="*/ 2147483646 w 114"/>
              <a:gd name="T15" fmla="*/ 2147483646 h 411"/>
              <a:gd name="T16" fmla="*/ 2147483646 w 114"/>
              <a:gd name="T17" fmla="*/ 2147483646 h 411"/>
              <a:gd name="T18" fmla="*/ 2147483646 w 114"/>
              <a:gd name="T19" fmla="*/ 2147483646 h 41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4"/>
              <a:gd name="T31" fmla="*/ 0 h 411"/>
              <a:gd name="T32" fmla="*/ 114 w 114"/>
              <a:gd name="T33" fmla="*/ 411 h 41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4" h="411">
                <a:moveTo>
                  <a:pt x="114" y="0"/>
                </a:moveTo>
                <a:lnTo>
                  <a:pt x="54" y="66"/>
                </a:lnTo>
                <a:lnTo>
                  <a:pt x="31" y="103"/>
                </a:lnTo>
                <a:lnTo>
                  <a:pt x="16" y="154"/>
                </a:lnTo>
                <a:lnTo>
                  <a:pt x="8" y="183"/>
                </a:lnTo>
                <a:lnTo>
                  <a:pt x="8" y="213"/>
                </a:lnTo>
                <a:lnTo>
                  <a:pt x="0" y="293"/>
                </a:lnTo>
                <a:lnTo>
                  <a:pt x="8" y="359"/>
                </a:lnTo>
                <a:lnTo>
                  <a:pt x="8" y="389"/>
                </a:lnTo>
                <a:lnTo>
                  <a:pt x="8" y="411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36" name="Freeform 57">
            <a:extLst>
              <a:ext uri="{FF2B5EF4-FFF2-40B4-BE49-F238E27FC236}">
                <a16:creationId xmlns:a16="http://schemas.microsoft.com/office/drawing/2014/main" id="{CDFE1830-CDD7-2557-8115-D5734DD1D885}"/>
              </a:ext>
            </a:extLst>
          </p:cNvPr>
          <p:cNvSpPr>
            <a:spLocks/>
          </p:cNvSpPr>
          <p:nvPr/>
        </p:nvSpPr>
        <p:spPr bwMode="auto">
          <a:xfrm>
            <a:off x="4344988" y="2717800"/>
            <a:ext cx="192087" cy="685800"/>
          </a:xfrm>
          <a:custGeom>
            <a:avLst/>
            <a:gdLst>
              <a:gd name="T0" fmla="*/ 0 w 121"/>
              <a:gd name="T1" fmla="*/ 0 h 432"/>
              <a:gd name="T2" fmla="*/ 2147483646 w 121"/>
              <a:gd name="T3" fmla="*/ 2147483646 h 432"/>
              <a:gd name="T4" fmla="*/ 2147483646 w 121"/>
              <a:gd name="T5" fmla="*/ 2147483646 h 432"/>
              <a:gd name="T6" fmla="*/ 2147483646 w 121"/>
              <a:gd name="T7" fmla="*/ 2147483646 h 432"/>
              <a:gd name="T8" fmla="*/ 2147483646 w 121"/>
              <a:gd name="T9" fmla="*/ 2147483646 h 432"/>
              <a:gd name="T10" fmla="*/ 2147483646 w 121"/>
              <a:gd name="T11" fmla="*/ 2147483646 h 432"/>
              <a:gd name="T12" fmla="*/ 2147483646 w 121"/>
              <a:gd name="T13" fmla="*/ 2147483646 h 4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1"/>
              <a:gd name="T22" fmla="*/ 0 h 432"/>
              <a:gd name="T23" fmla="*/ 121 w 121"/>
              <a:gd name="T24" fmla="*/ 432 h 43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1" h="432">
                <a:moveTo>
                  <a:pt x="0" y="0"/>
                </a:moveTo>
                <a:lnTo>
                  <a:pt x="61" y="59"/>
                </a:lnTo>
                <a:lnTo>
                  <a:pt x="83" y="95"/>
                </a:lnTo>
                <a:lnTo>
                  <a:pt x="106" y="146"/>
                </a:lnTo>
                <a:lnTo>
                  <a:pt x="114" y="205"/>
                </a:lnTo>
                <a:lnTo>
                  <a:pt x="121" y="278"/>
                </a:lnTo>
                <a:lnTo>
                  <a:pt x="121" y="432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37" name="Freeform 58">
            <a:extLst>
              <a:ext uri="{FF2B5EF4-FFF2-40B4-BE49-F238E27FC236}">
                <a16:creationId xmlns:a16="http://schemas.microsoft.com/office/drawing/2014/main" id="{BD141321-D2C3-206F-0873-8CE8879D7DB2}"/>
              </a:ext>
            </a:extLst>
          </p:cNvPr>
          <p:cNvSpPr>
            <a:spLocks/>
          </p:cNvSpPr>
          <p:nvPr/>
        </p:nvSpPr>
        <p:spPr bwMode="auto">
          <a:xfrm>
            <a:off x="3789363" y="2728913"/>
            <a:ext cx="471487" cy="803275"/>
          </a:xfrm>
          <a:custGeom>
            <a:avLst/>
            <a:gdLst>
              <a:gd name="T0" fmla="*/ 2147483646 w 297"/>
              <a:gd name="T1" fmla="*/ 0 h 506"/>
              <a:gd name="T2" fmla="*/ 2147483646 w 297"/>
              <a:gd name="T3" fmla="*/ 2147483646 h 506"/>
              <a:gd name="T4" fmla="*/ 2147483646 w 297"/>
              <a:gd name="T5" fmla="*/ 2147483646 h 506"/>
              <a:gd name="T6" fmla="*/ 2147483646 w 297"/>
              <a:gd name="T7" fmla="*/ 2147483646 h 506"/>
              <a:gd name="T8" fmla="*/ 2147483646 w 297"/>
              <a:gd name="T9" fmla="*/ 2147483646 h 506"/>
              <a:gd name="T10" fmla="*/ 2147483646 w 297"/>
              <a:gd name="T11" fmla="*/ 2147483646 h 506"/>
              <a:gd name="T12" fmla="*/ 0 w 297"/>
              <a:gd name="T13" fmla="*/ 2147483646 h 5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7"/>
              <a:gd name="T22" fmla="*/ 0 h 506"/>
              <a:gd name="T23" fmla="*/ 297 w 297"/>
              <a:gd name="T24" fmla="*/ 506 h 50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7" h="506">
                <a:moveTo>
                  <a:pt x="297" y="0"/>
                </a:moveTo>
                <a:lnTo>
                  <a:pt x="198" y="96"/>
                </a:lnTo>
                <a:lnTo>
                  <a:pt x="152" y="154"/>
                </a:lnTo>
                <a:lnTo>
                  <a:pt x="114" y="213"/>
                </a:lnTo>
                <a:lnTo>
                  <a:pt x="76" y="279"/>
                </a:lnTo>
                <a:lnTo>
                  <a:pt x="46" y="352"/>
                </a:lnTo>
                <a:lnTo>
                  <a:pt x="0" y="506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38" name="Freeform 59">
            <a:extLst>
              <a:ext uri="{FF2B5EF4-FFF2-40B4-BE49-F238E27FC236}">
                <a16:creationId xmlns:a16="http://schemas.microsoft.com/office/drawing/2014/main" id="{8D6A836B-7C81-B41F-547B-F900CE499C97}"/>
              </a:ext>
            </a:extLst>
          </p:cNvPr>
          <p:cNvSpPr>
            <a:spLocks/>
          </p:cNvSpPr>
          <p:nvPr/>
        </p:nvSpPr>
        <p:spPr bwMode="auto">
          <a:xfrm>
            <a:off x="4356100" y="2671763"/>
            <a:ext cx="531813" cy="860425"/>
          </a:xfrm>
          <a:custGeom>
            <a:avLst/>
            <a:gdLst>
              <a:gd name="T0" fmla="*/ 0 w 335"/>
              <a:gd name="T1" fmla="*/ 0 h 542"/>
              <a:gd name="T2" fmla="*/ 2147483646 w 335"/>
              <a:gd name="T3" fmla="*/ 2147483646 h 542"/>
              <a:gd name="T4" fmla="*/ 2147483646 w 335"/>
              <a:gd name="T5" fmla="*/ 2147483646 h 542"/>
              <a:gd name="T6" fmla="*/ 2147483646 w 335"/>
              <a:gd name="T7" fmla="*/ 2147483646 h 542"/>
              <a:gd name="T8" fmla="*/ 2147483646 w 335"/>
              <a:gd name="T9" fmla="*/ 2147483646 h 542"/>
              <a:gd name="T10" fmla="*/ 2147483646 w 335"/>
              <a:gd name="T11" fmla="*/ 2147483646 h 542"/>
              <a:gd name="T12" fmla="*/ 2147483646 w 335"/>
              <a:gd name="T13" fmla="*/ 2147483646 h 542"/>
              <a:gd name="T14" fmla="*/ 2147483646 w 335"/>
              <a:gd name="T15" fmla="*/ 2147483646 h 542"/>
              <a:gd name="T16" fmla="*/ 2147483646 w 335"/>
              <a:gd name="T17" fmla="*/ 2147483646 h 54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35"/>
              <a:gd name="T28" fmla="*/ 0 h 542"/>
              <a:gd name="T29" fmla="*/ 335 w 335"/>
              <a:gd name="T30" fmla="*/ 542 h 54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35" h="542">
                <a:moveTo>
                  <a:pt x="0" y="0"/>
                </a:moveTo>
                <a:lnTo>
                  <a:pt x="61" y="51"/>
                </a:lnTo>
                <a:lnTo>
                  <a:pt x="99" y="88"/>
                </a:lnTo>
                <a:lnTo>
                  <a:pt x="130" y="124"/>
                </a:lnTo>
                <a:lnTo>
                  <a:pt x="160" y="168"/>
                </a:lnTo>
                <a:lnTo>
                  <a:pt x="190" y="212"/>
                </a:lnTo>
                <a:lnTo>
                  <a:pt x="251" y="322"/>
                </a:lnTo>
                <a:lnTo>
                  <a:pt x="297" y="432"/>
                </a:lnTo>
                <a:lnTo>
                  <a:pt x="335" y="542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39" name="Freeform 60">
            <a:extLst>
              <a:ext uri="{FF2B5EF4-FFF2-40B4-BE49-F238E27FC236}">
                <a16:creationId xmlns:a16="http://schemas.microsoft.com/office/drawing/2014/main" id="{5C29D2C4-0DF0-1C11-1E64-205A8DDA2F7F}"/>
              </a:ext>
            </a:extLst>
          </p:cNvPr>
          <p:cNvSpPr>
            <a:spLocks/>
          </p:cNvSpPr>
          <p:nvPr/>
        </p:nvSpPr>
        <p:spPr bwMode="auto">
          <a:xfrm>
            <a:off x="3416300" y="2693988"/>
            <a:ext cx="844550" cy="989012"/>
          </a:xfrm>
          <a:custGeom>
            <a:avLst/>
            <a:gdLst>
              <a:gd name="T0" fmla="*/ 2147483646 w 532"/>
              <a:gd name="T1" fmla="*/ 0 h 623"/>
              <a:gd name="T2" fmla="*/ 2147483646 w 532"/>
              <a:gd name="T3" fmla="*/ 2147483646 h 623"/>
              <a:gd name="T4" fmla="*/ 2147483646 w 532"/>
              <a:gd name="T5" fmla="*/ 2147483646 h 623"/>
              <a:gd name="T6" fmla="*/ 2147483646 w 532"/>
              <a:gd name="T7" fmla="*/ 2147483646 h 623"/>
              <a:gd name="T8" fmla="*/ 2147483646 w 532"/>
              <a:gd name="T9" fmla="*/ 2147483646 h 623"/>
              <a:gd name="T10" fmla="*/ 2147483646 w 532"/>
              <a:gd name="T11" fmla="*/ 2147483646 h 623"/>
              <a:gd name="T12" fmla="*/ 2147483646 w 532"/>
              <a:gd name="T13" fmla="*/ 2147483646 h 623"/>
              <a:gd name="T14" fmla="*/ 2147483646 w 532"/>
              <a:gd name="T15" fmla="*/ 2147483646 h 623"/>
              <a:gd name="T16" fmla="*/ 2147483646 w 532"/>
              <a:gd name="T17" fmla="*/ 2147483646 h 623"/>
              <a:gd name="T18" fmla="*/ 2147483646 w 532"/>
              <a:gd name="T19" fmla="*/ 2147483646 h 623"/>
              <a:gd name="T20" fmla="*/ 0 w 532"/>
              <a:gd name="T21" fmla="*/ 2147483646 h 62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32"/>
              <a:gd name="T34" fmla="*/ 0 h 623"/>
              <a:gd name="T35" fmla="*/ 532 w 532"/>
              <a:gd name="T36" fmla="*/ 623 h 62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32" h="623">
                <a:moveTo>
                  <a:pt x="532" y="0"/>
                </a:moveTo>
                <a:lnTo>
                  <a:pt x="448" y="52"/>
                </a:lnTo>
                <a:lnTo>
                  <a:pt x="372" y="103"/>
                </a:lnTo>
                <a:lnTo>
                  <a:pt x="311" y="147"/>
                </a:lnTo>
                <a:lnTo>
                  <a:pt x="251" y="205"/>
                </a:lnTo>
                <a:lnTo>
                  <a:pt x="182" y="279"/>
                </a:lnTo>
                <a:lnTo>
                  <a:pt x="152" y="323"/>
                </a:lnTo>
                <a:lnTo>
                  <a:pt x="122" y="374"/>
                </a:lnTo>
                <a:lnTo>
                  <a:pt x="91" y="425"/>
                </a:lnTo>
                <a:lnTo>
                  <a:pt x="61" y="491"/>
                </a:lnTo>
                <a:lnTo>
                  <a:pt x="0" y="623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40" name="Freeform 61">
            <a:extLst>
              <a:ext uri="{FF2B5EF4-FFF2-40B4-BE49-F238E27FC236}">
                <a16:creationId xmlns:a16="http://schemas.microsoft.com/office/drawing/2014/main" id="{3A09F57B-A439-5EE0-7724-686B985D5F12}"/>
              </a:ext>
            </a:extLst>
          </p:cNvPr>
          <p:cNvSpPr>
            <a:spLocks/>
          </p:cNvSpPr>
          <p:nvPr/>
        </p:nvSpPr>
        <p:spPr bwMode="auto">
          <a:xfrm>
            <a:off x="4332288" y="2659063"/>
            <a:ext cx="915987" cy="1035050"/>
          </a:xfrm>
          <a:custGeom>
            <a:avLst/>
            <a:gdLst>
              <a:gd name="T0" fmla="*/ 0 w 577"/>
              <a:gd name="T1" fmla="*/ 0 h 652"/>
              <a:gd name="T2" fmla="*/ 2147483646 w 577"/>
              <a:gd name="T3" fmla="*/ 2147483646 h 652"/>
              <a:gd name="T4" fmla="*/ 2147483646 w 577"/>
              <a:gd name="T5" fmla="*/ 2147483646 h 652"/>
              <a:gd name="T6" fmla="*/ 2147483646 w 577"/>
              <a:gd name="T7" fmla="*/ 2147483646 h 652"/>
              <a:gd name="T8" fmla="*/ 2147483646 w 577"/>
              <a:gd name="T9" fmla="*/ 2147483646 h 652"/>
              <a:gd name="T10" fmla="*/ 2147483646 w 577"/>
              <a:gd name="T11" fmla="*/ 2147483646 h 652"/>
              <a:gd name="T12" fmla="*/ 2147483646 w 577"/>
              <a:gd name="T13" fmla="*/ 2147483646 h 652"/>
              <a:gd name="T14" fmla="*/ 2147483646 w 577"/>
              <a:gd name="T15" fmla="*/ 2147483646 h 652"/>
              <a:gd name="T16" fmla="*/ 2147483646 w 577"/>
              <a:gd name="T17" fmla="*/ 2147483646 h 652"/>
              <a:gd name="T18" fmla="*/ 2147483646 w 577"/>
              <a:gd name="T19" fmla="*/ 2147483646 h 6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7"/>
              <a:gd name="T31" fmla="*/ 0 h 652"/>
              <a:gd name="T32" fmla="*/ 577 w 577"/>
              <a:gd name="T33" fmla="*/ 652 h 6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7" h="652">
                <a:moveTo>
                  <a:pt x="0" y="0"/>
                </a:moveTo>
                <a:lnTo>
                  <a:pt x="99" y="37"/>
                </a:lnTo>
                <a:lnTo>
                  <a:pt x="190" y="96"/>
                </a:lnTo>
                <a:lnTo>
                  <a:pt x="236" y="125"/>
                </a:lnTo>
                <a:lnTo>
                  <a:pt x="281" y="162"/>
                </a:lnTo>
                <a:lnTo>
                  <a:pt x="372" y="249"/>
                </a:lnTo>
                <a:lnTo>
                  <a:pt x="433" y="330"/>
                </a:lnTo>
                <a:lnTo>
                  <a:pt x="486" y="425"/>
                </a:lnTo>
                <a:lnTo>
                  <a:pt x="532" y="535"/>
                </a:lnTo>
                <a:lnTo>
                  <a:pt x="577" y="652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41" name="Freeform 62">
            <a:extLst>
              <a:ext uri="{FF2B5EF4-FFF2-40B4-BE49-F238E27FC236}">
                <a16:creationId xmlns:a16="http://schemas.microsoft.com/office/drawing/2014/main" id="{27DBCFB0-11B5-7981-10CD-8017057D484A}"/>
              </a:ext>
            </a:extLst>
          </p:cNvPr>
          <p:cNvSpPr>
            <a:spLocks/>
          </p:cNvSpPr>
          <p:nvPr/>
        </p:nvSpPr>
        <p:spPr bwMode="auto">
          <a:xfrm>
            <a:off x="3825875" y="3438525"/>
            <a:ext cx="676275" cy="150813"/>
          </a:xfrm>
          <a:custGeom>
            <a:avLst/>
            <a:gdLst>
              <a:gd name="T0" fmla="*/ 0 w 426"/>
              <a:gd name="T1" fmla="*/ 2147483646 h 95"/>
              <a:gd name="T2" fmla="*/ 2147483646 w 426"/>
              <a:gd name="T3" fmla="*/ 2147483646 h 95"/>
              <a:gd name="T4" fmla="*/ 2147483646 w 426"/>
              <a:gd name="T5" fmla="*/ 2147483646 h 95"/>
              <a:gd name="T6" fmla="*/ 2147483646 w 426"/>
              <a:gd name="T7" fmla="*/ 2147483646 h 95"/>
              <a:gd name="T8" fmla="*/ 2147483646 w 426"/>
              <a:gd name="T9" fmla="*/ 2147483646 h 95"/>
              <a:gd name="T10" fmla="*/ 2147483646 w 426"/>
              <a:gd name="T11" fmla="*/ 2147483646 h 95"/>
              <a:gd name="T12" fmla="*/ 2147483646 w 426"/>
              <a:gd name="T13" fmla="*/ 2147483646 h 95"/>
              <a:gd name="T14" fmla="*/ 2147483646 w 426"/>
              <a:gd name="T15" fmla="*/ 2147483646 h 95"/>
              <a:gd name="T16" fmla="*/ 2147483646 w 426"/>
              <a:gd name="T17" fmla="*/ 0 h 9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26"/>
              <a:gd name="T28" fmla="*/ 0 h 95"/>
              <a:gd name="T29" fmla="*/ 426 w 426"/>
              <a:gd name="T30" fmla="*/ 95 h 9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26" h="95">
                <a:moveTo>
                  <a:pt x="0" y="88"/>
                </a:moveTo>
                <a:lnTo>
                  <a:pt x="84" y="95"/>
                </a:lnTo>
                <a:lnTo>
                  <a:pt x="129" y="95"/>
                </a:lnTo>
                <a:lnTo>
                  <a:pt x="183" y="88"/>
                </a:lnTo>
                <a:lnTo>
                  <a:pt x="243" y="73"/>
                </a:lnTo>
                <a:lnTo>
                  <a:pt x="319" y="44"/>
                </a:lnTo>
                <a:lnTo>
                  <a:pt x="380" y="15"/>
                </a:lnTo>
                <a:lnTo>
                  <a:pt x="410" y="8"/>
                </a:lnTo>
                <a:lnTo>
                  <a:pt x="426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42" name="Freeform 63">
            <a:extLst>
              <a:ext uri="{FF2B5EF4-FFF2-40B4-BE49-F238E27FC236}">
                <a16:creationId xmlns:a16="http://schemas.microsoft.com/office/drawing/2014/main" id="{A32C8227-1647-0A9F-8458-1DA9E22C2800}"/>
              </a:ext>
            </a:extLst>
          </p:cNvPr>
          <p:cNvSpPr>
            <a:spLocks/>
          </p:cNvSpPr>
          <p:nvPr/>
        </p:nvSpPr>
        <p:spPr bwMode="auto">
          <a:xfrm>
            <a:off x="3802063" y="3032125"/>
            <a:ext cx="493712" cy="487363"/>
          </a:xfrm>
          <a:custGeom>
            <a:avLst/>
            <a:gdLst>
              <a:gd name="T0" fmla="*/ 0 w 311"/>
              <a:gd name="T1" fmla="*/ 2147483646 h 307"/>
              <a:gd name="T2" fmla="*/ 2147483646 w 311"/>
              <a:gd name="T3" fmla="*/ 2147483646 h 307"/>
              <a:gd name="T4" fmla="*/ 2147483646 w 311"/>
              <a:gd name="T5" fmla="*/ 2147483646 h 307"/>
              <a:gd name="T6" fmla="*/ 2147483646 w 311"/>
              <a:gd name="T7" fmla="*/ 2147483646 h 307"/>
              <a:gd name="T8" fmla="*/ 2147483646 w 311"/>
              <a:gd name="T9" fmla="*/ 2147483646 h 307"/>
              <a:gd name="T10" fmla="*/ 2147483646 w 311"/>
              <a:gd name="T11" fmla="*/ 2147483646 h 307"/>
              <a:gd name="T12" fmla="*/ 2147483646 w 311"/>
              <a:gd name="T13" fmla="*/ 2147483646 h 307"/>
              <a:gd name="T14" fmla="*/ 2147483646 w 311"/>
              <a:gd name="T15" fmla="*/ 2147483646 h 307"/>
              <a:gd name="T16" fmla="*/ 2147483646 w 311"/>
              <a:gd name="T17" fmla="*/ 0 h 30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11"/>
              <a:gd name="T28" fmla="*/ 0 h 307"/>
              <a:gd name="T29" fmla="*/ 311 w 311"/>
              <a:gd name="T30" fmla="*/ 307 h 30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11" h="307">
                <a:moveTo>
                  <a:pt x="0" y="307"/>
                </a:moveTo>
                <a:lnTo>
                  <a:pt x="53" y="234"/>
                </a:lnTo>
                <a:lnTo>
                  <a:pt x="106" y="161"/>
                </a:lnTo>
                <a:lnTo>
                  <a:pt x="167" y="95"/>
                </a:lnTo>
                <a:lnTo>
                  <a:pt x="190" y="66"/>
                </a:lnTo>
                <a:lnTo>
                  <a:pt x="220" y="44"/>
                </a:lnTo>
                <a:lnTo>
                  <a:pt x="243" y="29"/>
                </a:lnTo>
                <a:lnTo>
                  <a:pt x="266" y="14"/>
                </a:lnTo>
                <a:lnTo>
                  <a:pt x="311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43" name="Freeform 64">
            <a:extLst>
              <a:ext uri="{FF2B5EF4-FFF2-40B4-BE49-F238E27FC236}">
                <a16:creationId xmlns:a16="http://schemas.microsoft.com/office/drawing/2014/main" id="{9B418571-4B5B-EB20-95B6-3C5590047023}"/>
              </a:ext>
            </a:extLst>
          </p:cNvPr>
          <p:cNvSpPr>
            <a:spLocks/>
          </p:cNvSpPr>
          <p:nvPr/>
        </p:nvSpPr>
        <p:spPr bwMode="auto">
          <a:xfrm>
            <a:off x="3802063" y="3578225"/>
            <a:ext cx="1036637" cy="93663"/>
          </a:xfrm>
          <a:custGeom>
            <a:avLst/>
            <a:gdLst>
              <a:gd name="T0" fmla="*/ 0 w 653"/>
              <a:gd name="T1" fmla="*/ 2147483646 h 59"/>
              <a:gd name="T2" fmla="*/ 2147483646 w 653"/>
              <a:gd name="T3" fmla="*/ 2147483646 h 59"/>
              <a:gd name="T4" fmla="*/ 2147483646 w 653"/>
              <a:gd name="T5" fmla="*/ 2147483646 h 59"/>
              <a:gd name="T6" fmla="*/ 2147483646 w 653"/>
              <a:gd name="T7" fmla="*/ 2147483646 h 59"/>
              <a:gd name="T8" fmla="*/ 2147483646 w 653"/>
              <a:gd name="T9" fmla="*/ 2147483646 h 59"/>
              <a:gd name="T10" fmla="*/ 2147483646 w 653"/>
              <a:gd name="T11" fmla="*/ 2147483646 h 59"/>
              <a:gd name="T12" fmla="*/ 2147483646 w 653"/>
              <a:gd name="T13" fmla="*/ 2147483646 h 59"/>
              <a:gd name="T14" fmla="*/ 2147483646 w 653"/>
              <a:gd name="T15" fmla="*/ 2147483646 h 59"/>
              <a:gd name="T16" fmla="*/ 2147483646 w 653"/>
              <a:gd name="T17" fmla="*/ 2147483646 h 59"/>
              <a:gd name="T18" fmla="*/ 2147483646 w 653"/>
              <a:gd name="T19" fmla="*/ 2147483646 h 59"/>
              <a:gd name="T20" fmla="*/ 2147483646 w 653"/>
              <a:gd name="T21" fmla="*/ 2147483646 h 59"/>
              <a:gd name="T22" fmla="*/ 2147483646 w 653"/>
              <a:gd name="T23" fmla="*/ 2147483646 h 59"/>
              <a:gd name="T24" fmla="*/ 2147483646 w 653"/>
              <a:gd name="T25" fmla="*/ 0 h 5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53"/>
              <a:gd name="T40" fmla="*/ 0 h 59"/>
              <a:gd name="T41" fmla="*/ 653 w 653"/>
              <a:gd name="T42" fmla="*/ 59 h 5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53" h="59">
                <a:moveTo>
                  <a:pt x="0" y="7"/>
                </a:moveTo>
                <a:lnTo>
                  <a:pt x="68" y="37"/>
                </a:lnTo>
                <a:lnTo>
                  <a:pt x="106" y="51"/>
                </a:lnTo>
                <a:lnTo>
                  <a:pt x="152" y="59"/>
                </a:lnTo>
                <a:lnTo>
                  <a:pt x="213" y="59"/>
                </a:lnTo>
                <a:lnTo>
                  <a:pt x="281" y="59"/>
                </a:lnTo>
                <a:lnTo>
                  <a:pt x="342" y="59"/>
                </a:lnTo>
                <a:lnTo>
                  <a:pt x="403" y="59"/>
                </a:lnTo>
                <a:lnTo>
                  <a:pt x="448" y="51"/>
                </a:lnTo>
                <a:lnTo>
                  <a:pt x="479" y="44"/>
                </a:lnTo>
                <a:lnTo>
                  <a:pt x="547" y="29"/>
                </a:lnTo>
                <a:lnTo>
                  <a:pt x="600" y="15"/>
                </a:lnTo>
                <a:lnTo>
                  <a:pt x="653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44" name="Freeform 65">
            <a:extLst>
              <a:ext uri="{FF2B5EF4-FFF2-40B4-BE49-F238E27FC236}">
                <a16:creationId xmlns:a16="http://schemas.microsoft.com/office/drawing/2014/main" id="{02E9D9E5-CD5A-ADC2-D2CE-B6C2E5C531C8}"/>
              </a:ext>
            </a:extLst>
          </p:cNvPr>
          <p:cNvSpPr>
            <a:spLocks/>
          </p:cNvSpPr>
          <p:nvPr/>
        </p:nvSpPr>
        <p:spPr bwMode="auto">
          <a:xfrm>
            <a:off x="3787775" y="3600450"/>
            <a:ext cx="1423988" cy="209550"/>
          </a:xfrm>
          <a:custGeom>
            <a:avLst/>
            <a:gdLst>
              <a:gd name="T0" fmla="*/ 0 w 897"/>
              <a:gd name="T1" fmla="*/ 0 h 132"/>
              <a:gd name="T2" fmla="*/ 2147483646 w 897"/>
              <a:gd name="T3" fmla="*/ 2147483646 h 132"/>
              <a:gd name="T4" fmla="*/ 2147483646 w 897"/>
              <a:gd name="T5" fmla="*/ 2147483646 h 132"/>
              <a:gd name="T6" fmla="*/ 2147483646 w 897"/>
              <a:gd name="T7" fmla="*/ 2147483646 h 132"/>
              <a:gd name="T8" fmla="*/ 2147483646 w 897"/>
              <a:gd name="T9" fmla="*/ 2147483646 h 132"/>
              <a:gd name="T10" fmla="*/ 2147483646 w 897"/>
              <a:gd name="T11" fmla="*/ 2147483646 h 132"/>
              <a:gd name="T12" fmla="*/ 2147483646 w 897"/>
              <a:gd name="T13" fmla="*/ 2147483646 h 132"/>
              <a:gd name="T14" fmla="*/ 2147483646 w 897"/>
              <a:gd name="T15" fmla="*/ 2147483646 h 132"/>
              <a:gd name="T16" fmla="*/ 2147483646 w 897"/>
              <a:gd name="T17" fmla="*/ 2147483646 h 132"/>
              <a:gd name="T18" fmla="*/ 2147483646 w 897"/>
              <a:gd name="T19" fmla="*/ 2147483646 h 132"/>
              <a:gd name="T20" fmla="*/ 2147483646 w 897"/>
              <a:gd name="T21" fmla="*/ 2147483646 h 132"/>
              <a:gd name="T22" fmla="*/ 2147483646 w 897"/>
              <a:gd name="T23" fmla="*/ 2147483646 h 132"/>
              <a:gd name="T24" fmla="*/ 2147483646 w 897"/>
              <a:gd name="T25" fmla="*/ 2147483646 h 132"/>
              <a:gd name="T26" fmla="*/ 2147483646 w 897"/>
              <a:gd name="T27" fmla="*/ 2147483646 h 132"/>
              <a:gd name="T28" fmla="*/ 2147483646 w 897"/>
              <a:gd name="T29" fmla="*/ 2147483646 h 132"/>
              <a:gd name="T30" fmla="*/ 2147483646 w 897"/>
              <a:gd name="T31" fmla="*/ 2147483646 h 132"/>
              <a:gd name="T32" fmla="*/ 2147483646 w 897"/>
              <a:gd name="T33" fmla="*/ 2147483646 h 132"/>
              <a:gd name="T34" fmla="*/ 2147483646 w 897"/>
              <a:gd name="T35" fmla="*/ 2147483646 h 13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897"/>
              <a:gd name="T55" fmla="*/ 0 h 132"/>
              <a:gd name="T56" fmla="*/ 897 w 897"/>
              <a:gd name="T57" fmla="*/ 132 h 132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897" h="132">
                <a:moveTo>
                  <a:pt x="0" y="0"/>
                </a:moveTo>
                <a:lnTo>
                  <a:pt x="23" y="22"/>
                </a:lnTo>
                <a:lnTo>
                  <a:pt x="38" y="37"/>
                </a:lnTo>
                <a:lnTo>
                  <a:pt x="54" y="44"/>
                </a:lnTo>
                <a:lnTo>
                  <a:pt x="99" y="66"/>
                </a:lnTo>
                <a:lnTo>
                  <a:pt x="160" y="81"/>
                </a:lnTo>
                <a:lnTo>
                  <a:pt x="221" y="103"/>
                </a:lnTo>
                <a:lnTo>
                  <a:pt x="259" y="117"/>
                </a:lnTo>
                <a:lnTo>
                  <a:pt x="297" y="125"/>
                </a:lnTo>
                <a:lnTo>
                  <a:pt x="350" y="132"/>
                </a:lnTo>
                <a:lnTo>
                  <a:pt x="411" y="132"/>
                </a:lnTo>
                <a:lnTo>
                  <a:pt x="479" y="132"/>
                </a:lnTo>
                <a:lnTo>
                  <a:pt x="532" y="132"/>
                </a:lnTo>
                <a:lnTo>
                  <a:pt x="578" y="132"/>
                </a:lnTo>
                <a:lnTo>
                  <a:pt x="623" y="132"/>
                </a:lnTo>
                <a:lnTo>
                  <a:pt x="707" y="125"/>
                </a:lnTo>
                <a:lnTo>
                  <a:pt x="798" y="110"/>
                </a:lnTo>
                <a:lnTo>
                  <a:pt x="897" y="95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45" name="Freeform 66">
            <a:extLst>
              <a:ext uri="{FF2B5EF4-FFF2-40B4-BE49-F238E27FC236}">
                <a16:creationId xmlns:a16="http://schemas.microsoft.com/office/drawing/2014/main" id="{23B107D0-46F3-1370-966B-D4EC20D2B555}"/>
              </a:ext>
            </a:extLst>
          </p:cNvPr>
          <p:cNvSpPr>
            <a:spLocks/>
          </p:cNvSpPr>
          <p:nvPr/>
        </p:nvSpPr>
        <p:spPr bwMode="auto">
          <a:xfrm>
            <a:off x="3754438" y="2298700"/>
            <a:ext cx="541337" cy="1198563"/>
          </a:xfrm>
          <a:custGeom>
            <a:avLst/>
            <a:gdLst>
              <a:gd name="T0" fmla="*/ 0 w 341"/>
              <a:gd name="T1" fmla="*/ 2147483646 h 755"/>
              <a:gd name="T2" fmla="*/ 0 w 341"/>
              <a:gd name="T3" fmla="*/ 2147483646 h 755"/>
              <a:gd name="T4" fmla="*/ 2147483646 w 341"/>
              <a:gd name="T5" fmla="*/ 2147483646 h 755"/>
              <a:gd name="T6" fmla="*/ 2147483646 w 341"/>
              <a:gd name="T7" fmla="*/ 2147483646 h 755"/>
              <a:gd name="T8" fmla="*/ 2147483646 w 341"/>
              <a:gd name="T9" fmla="*/ 2147483646 h 755"/>
              <a:gd name="T10" fmla="*/ 2147483646 w 341"/>
              <a:gd name="T11" fmla="*/ 2147483646 h 755"/>
              <a:gd name="T12" fmla="*/ 2147483646 w 341"/>
              <a:gd name="T13" fmla="*/ 2147483646 h 755"/>
              <a:gd name="T14" fmla="*/ 2147483646 w 341"/>
              <a:gd name="T15" fmla="*/ 2147483646 h 755"/>
              <a:gd name="T16" fmla="*/ 2147483646 w 341"/>
              <a:gd name="T17" fmla="*/ 2147483646 h 755"/>
              <a:gd name="T18" fmla="*/ 2147483646 w 341"/>
              <a:gd name="T19" fmla="*/ 2147483646 h 755"/>
              <a:gd name="T20" fmla="*/ 2147483646 w 341"/>
              <a:gd name="T21" fmla="*/ 2147483646 h 755"/>
              <a:gd name="T22" fmla="*/ 2147483646 w 341"/>
              <a:gd name="T23" fmla="*/ 0 h 7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41"/>
              <a:gd name="T37" fmla="*/ 0 h 755"/>
              <a:gd name="T38" fmla="*/ 341 w 341"/>
              <a:gd name="T39" fmla="*/ 755 h 7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41" h="755">
                <a:moveTo>
                  <a:pt x="0" y="755"/>
                </a:moveTo>
                <a:lnTo>
                  <a:pt x="0" y="660"/>
                </a:lnTo>
                <a:lnTo>
                  <a:pt x="7" y="579"/>
                </a:lnTo>
                <a:lnTo>
                  <a:pt x="7" y="542"/>
                </a:lnTo>
                <a:lnTo>
                  <a:pt x="7" y="506"/>
                </a:lnTo>
                <a:lnTo>
                  <a:pt x="15" y="469"/>
                </a:lnTo>
                <a:lnTo>
                  <a:pt x="30" y="432"/>
                </a:lnTo>
                <a:lnTo>
                  <a:pt x="53" y="381"/>
                </a:lnTo>
                <a:lnTo>
                  <a:pt x="83" y="323"/>
                </a:lnTo>
                <a:lnTo>
                  <a:pt x="152" y="213"/>
                </a:lnTo>
                <a:lnTo>
                  <a:pt x="243" y="103"/>
                </a:lnTo>
                <a:lnTo>
                  <a:pt x="341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46" name="Freeform 67">
            <a:extLst>
              <a:ext uri="{FF2B5EF4-FFF2-40B4-BE49-F238E27FC236}">
                <a16:creationId xmlns:a16="http://schemas.microsoft.com/office/drawing/2014/main" id="{C738DD83-3888-FEEE-DAA3-0D5E3EC750AF}"/>
              </a:ext>
            </a:extLst>
          </p:cNvPr>
          <p:cNvSpPr>
            <a:spLocks/>
          </p:cNvSpPr>
          <p:nvPr/>
        </p:nvSpPr>
        <p:spPr bwMode="auto">
          <a:xfrm>
            <a:off x="4116388" y="3416300"/>
            <a:ext cx="674687" cy="127000"/>
          </a:xfrm>
          <a:custGeom>
            <a:avLst/>
            <a:gdLst>
              <a:gd name="T0" fmla="*/ 0 w 425"/>
              <a:gd name="T1" fmla="*/ 0 h 80"/>
              <a:gd name="T2" fmla="*/ 2147483646 w 425"/>
              <a:gd name="T3" fmla="*/ 2147483646 h 80"/>
              <a:gd name="T4" fmla="*/ 2147483646 w 425"/>
              <a:gd name="T5" fmla="*/ 2147483646 h 80"/>
              <a:gd name="T6" fmla="*/ 2147483646 w 425"/>
              <a:gd name="T7" fmla="*/ 2147483646 h 80"/>
              <a:gd name="T8" fmla="*/ 2147483646 w 425"/>
              <a:gd name="T9" fmla="*/ 2147483646 h 80"/>
              <a:gd name="T10" fmla="*/ 2147483646 w 425"/>
              <a:gd name="T11" fmla="*/ 2147483646 h 80"/>
              <a:gd name="T12" fmla="*/ 2147483646 w 425"/>
              <a:gd name="T13" fmla="*/ 2147483646 h 80"/>
              <a:gd name="T14" fmla="*/ 2147483646 w 425"/>
              <a:gd name="T15" fmla="*/ 2147483646 h 80"/>
              <a:gd name="T16" fmla="*/ 2147483646 w 425"/>
              <a:gd name="T17" fmla="*/ 2147483646 h 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25"/>
              <a:gd name="T28" fmla="*/ 0 h 80"/>
              <a:gd name="T29" fmla="*/ 425 w 425"/>
              <a:gd name="T30" fmla="*/ 80 h 8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25" h="80">
                <a:moveTo>
                  <a:pt x="0" y="0"/>
                </a:moveTo>
                <a:lnTo>
                  <a:pt x="22" y="22"/>
                </a:lnTo>
                <a:lnTo>
                  <a:pt x="53" y="44"/>
                </a:lnTo>
                <a:lnTo>
                  <a:pt x="91" y="58"/>
                </a:lnTo>
                <a:lnTo>
                  <a:pt x="136" y="73"/>
                </a:lnTo>
                <a:lnTo>
                  <a:pt x="197" y="80"/>
                </a:lnTo>
                <a:lnTo>
                  <a:pt x="265" y="80"/>
                </a:lnTo>
                <a:lnTo>
                  <a:pt x="341" y="80"/>
                </a:lnTo>
                <a:lnTo>
                  <a:pt x="425" y="73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47" name="Oval 68">
            <a:extLst>
              <a:ext uri="{FF2B5EF4-FFF2-40B4-BE49-F238E27FC236}">
                <a16:creationId xmlns:a16="http://schemas.microsoft.com/office/drawing/2014/main" id="{08435895-8FAE-B03F-ACF3-18F81BD3B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5438" y="3000375"/>
            <a:ext cx="109537" cy="104775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6448" name="Oval 69">
            <a:extLst>
              <a:ext uri="{FF2B5EF4-FFF2-40B4-BE49-F238E27FC236}">
                <a16:creationId xmlns:a16="http://schemas.microsoft.com/office/drawing/2014/main" id="{545E2542-DB51-A9C6-0A03-4165D06F9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363" y="3000375"/>
            <a:ext cx="107950" cy="104775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6449" name="Oval 70">
            <a:extLst>
              <a:ext uri="{FF2B5EF4-FFF2-40B4-BE49-F238E27FC236}">
                <a16:creationId xmlns:a16="http://schemas.microsoft.com/office/drawing/2014/main" id="{9ADCD1EB-ED45-054B-6892-896E16119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5438" y="3522663"/>
            <a:ext cx="96837" cy="104775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6450" name="Oval 71">
            <a:extLst>
              <a:ext uri="{FF2B5EF4-FFF2-40B4-BE49-F238E27FC236}">
                <a16:creationId xmlns:a16="http://schemas.microsoft.com/office/drawing/2014/main" id="{83F7AC1F-5022-7777-58C2-5973A1061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5663" y="3522663"/>
            <a:ext cx="109537" cy="104775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6451" name="Line 72">
            <a:extLst>
              <a:ext uri="{FF2B5EF4-FFF2-40B4-BE49-F238E27FC236}">
                <a16:creationId xmlns:a16="http://schemas.microsoft.com/office/drawing/2014/main" id="{5D0C3CEC-76B9-0EC8-91D3-134C66C79EC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5763" y="3081338"/>
            <a:ext cx="495300" cy="4651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52" name="Line 73">
            <a:extLst>
              <a:ext uri="{FF2B5EF4-FFF2-40B4-BE49-F238E27FC236}">
                <a16:creationId xmlns:a16="http://schemas.microsoft.com/office/drawing/2014/main" id="{3652D6A7-D2EC-2385-58BA-6C4E025484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35763" y="3081338"/>
            <a:ext cx="495300" cy="4540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53" name="Oval 74">
            <a:extLst>
              <a:ext uri="{FF2B5EF4-FFF2-40B4-BE49-F238E27FC236}">
                <a16:creationId xmlns:a16="http://schemas.microsoft.com/office/drawing/2014/main" id="{506FFB46-2988-7D2F-6455-39B2B62F1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3267075"/>
            <a:ext cx="107950" cy="104775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6454" name="Freeform 75">
            <a:extLst>
              <a:ext uri="{FF2B5EF4-FFF2-40B4-BE49-F238E27FC236}">
                <a16:creationId xmlns:a16="http://schemas.microsoft.com/office/drawing/2014/main" id="{2F13C05B-D95D-0A71-9CAB-0B778D5BC444}"/>
              </a:ext>
            </a:extLst>
          </p:cNvPr>
          <p:cNvSpPr>
            <a:spLocks/>
          </p:cNvSpPr>
          <p:nvPr/>
        </p:nvSpPr>
        <p:spPr bwMode="auto">
          <a:xfrm>
            <a:off x="5675313" y="2592388"/>
            <a:ext cx="2640012" cy="1419225"/>
          </a:xfrm>
          <a:custGeom>
            <a:avLst/>
            <a:gdLst>
              <a:gd name="T0" fmla="*/ 2147483646 w 1663"/>
              <a:gd name="T1" fmla="*/ 0 h 894"/>
              <a:gd name="T2" fmla="*/ 0 w 1663"/>
              <a:gd name="T3" fmla="*/ 2147483646 h 894"/>
              <a:gd name="T4" fmla="*/ 2147483646 w 1663"/>
              <a:gd name="T5" fmla="*/ 2147483646 h 894"/>
              <a:gd name="T6" fmla="*/ 2147483646 w 1663"/>
              <a:gd name="T7" fmla="*/ 2147483646 h 894"/>
              <a:gd name="T8" fmla="*/ 2147483646 w 1663"/>
              <a:gd name="T9" fmla="*/ 0 h 8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63"/>
              <a:gd name="T16" fmla="*/ 0 h 894"/>
              <a:gd name="T17" fmla="*/ 1663 w 1663"/>
              <a:gd name="T18" fmla="*/ 894 h 8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63" h="894">
                <a:moveTo>
                  <a:pt x="828" y="0"/>
                </a:moveTo>
                <a:lnTo>
                  <a:pt x="0" y="447"/>
                </a:lnTo>
                <a:lnTo>
                  <a:pt x="828" y="894"/>
                </a:lnTo>
                <a:lnTo>
                  <a:pt x="1663" y="447"/>
                </a:lnTo>
                <a:lnTo>
                  <a:pt x="828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55" name="Oval 76">
            <a:extLst>
              <a:ext uri="{FF2B5EF4-FFF2-40B4-BE49-F238E27FC236}">
                <a16:creationId xmlns:a16="http://schemas.microsoft.com/office/drawing/2014/main" id="{6968B957-026C-9BE1-6D3F-0E3AED38E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2557463"/>
            <a:ext cx="107950" cy="104775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6456" name="Oval 77">
            <a:extLst>
              <a:ext uri="{FF2B5EF4-FFF2-40B4-BE49-F238E27FC236}">
                <a16:creationId xmlns:a16="http://schemas.microsoft.com/office/drawing/2014/main" id="{21610DAC-59BD-323D-20A1-5C6AE2CA5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3952875"/>
            <a:ext cx="107950" cy="104775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6457" name="Oval 78">
            <a:extLst>
              <a:ext uri="{FF2B5EF4-FFF2-40B4-BE49-F238E27FC236}">
                <a16:creationId xmlns:a16="http://schemas.microsoft.com/office/drawing/2014/main" id="{C359FEC8-F3FD-8475-16A6-D4C1BB35E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267075"/>
            <a:ext cx="107950" cy="104775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6458" name="Oval 79">
            <a:extLst>
              <a:ext uri="{FF2B5EF4-FFF2-40B4-BE49-F238E27FC236}">
                <a16:creationId xmlns:a16="http://schemas.microsoft.com/office/drawing/2014/main" id="{AE4D5430-9831-4D71-4675-C70326389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00" y="3267075"/>
            <a:ext cx="109538" cy="104775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6459" name="Oval 80">
            <a:extLst>
              <a:ext uri="{FF2B5EF4-FFF2-40B4-BE49-F238E27FC236}">
                <a16:creationId xmlns:a16="http://schemas.microsoft.com/office/drawing/2014/main" id="{E761F3C3-6684-235F-CD94-E8C53006E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1400" y="3267075"/>
            <a:ext cx="107950" cy="104775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6460" name="Oval 81">
            <a:extLst>
              <a:ext uri="{FF2B5EF4-FFF2-40B4-BE49-F238E27FC236}">
                <a16:creationId xmlns:a16="http://schemas.microsoft.com/office/drawing/2014/main" id="{05B2E5BF-BB86-3BB0-7AB5-DF86F7D72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8913" y="3267075"/>
            <a:ext cx="109537" cy="104775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6461" name="Line 82">
            <a:extLst>
              <a:ext uri="{FF2B5EF4-FFF2-40B4-BE49-F238E27FC236}">
                <a16:creationId xmlns:a16="http://schemas.microsoft.com/office/drawing/2014/main" id="{DC71C1A3-41CE-4B51-760C-7D8AF88029F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2938" y="3313113"/>
            <a:ext cx="409575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62" name="Line 83">
            <a:extLst>
              <a:ext uri="{FF2B5EF4-FFF2-40B4-BE49-F238E27FC236}">
                <a16:creationId xmlns:a16="http://schemas.microsoft.com/office/drawing/2014/main" id="{262E3A50-F4A8-4B62-76E7-694354EB8432}"/>
              </a:ext>
            </a:extLst>
          </p:cNvPr>
          <p:cNvSpPr>
            <a:spLocks noChangeShapeType="1"/>
          </p:cNvSpPr>
          <p:nvPr/>
        </p:nvSpPr>
        <p:spPr bwMode="auto">
          <a:xfrm>
            <a:off x="7893050" y="3313113"/>
            <a:ext cx="374650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63" name="Line 84">
            <a:extLst>
              <a:ext uri="{FF2B5EF4-FFF2-40B4-BE49-F238E27FC236}">
                <a16:creationId xmlns:a16="http://schemas.microsoft.com/office/drawing/2014/main" id="{6CA035AE-1DDB-EA58-B13C-699B0F14DE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24650" y="2638425"/>
            <a:ext cx="215900" cy="384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64" name="Line 85">
            <a:extLst>
              <a:ext uri="{FF2B5EF4-FFF2-40B4-BE49-F238E27FC236}">
                <a16:creationId xmlns:a16="http://schemas.microsoft.com/office/drawing/2014/main" id="{7C54EE30-DA7C-DE26-A488-3A0018C9D0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05538" y="3070225"/>
            <a:ext cx="493712" cy="2317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65" name="Line 86">
            <a:extLst>
              <a:ext uri="{FF2B5EF4-FFF2-40B4-BE49-F238E27FC236}">
                <a16:creationId xmlns:a16="http://schemas.microsoft.com/office/drawing/2014/main" id="{2BE84938-12C7-5086-8ADD-8073E4B3168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2838" y="3348038"/>
            <a:ext cx="482600" cy="1984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66" name="Line 87">
            <a:extLst>
              <a:ext uri="{FF2B5EF4-FFF2-40B4-BE49-F238E27FC236}">
                <a16:creationId xmlns:a16="http://schemas.microsoft.com/office/drawing/2014/main" id="{D9757D2A-A6CA-E22F-CCFE-23B991B2E70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4650" y="3616325"/>
            <a:ext cx="228600" cy="3603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67" name="Line 88">
            <a:extLst>
              <a:ext uri="{FF2B5EF4-FFF2-40B4-BE49-F238E27FC236}">
                <a16:creationId xmlns:a16="http://schemas.microsoft.com/office/drawing/2014/main" id="{33628066-3370-3C81-F7A7-DD4F40E5BF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9763" y="3605213"/>
            <a:ext cx="241300" cy="3603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68" name="Line 89">
            <a:extLst>
              <a:ext uri="{FF2B5EF4-FFF2-40B4-BE49-F238E27FC236}">
                <a16:creationId xmlns:a16="http://schemas.microsoft.com/office/drawing/2014/main" id="{9B95158F-190A-8534-92F9-30D96F4705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91388" y="3336925"/>
            <a:ext cx="530225" cy="2206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69" name="Line 90">
            <a:extLst>
              <a:ext uri="{FF2B5EF4-FFF2-40B4-BE49-F238E27FC236}">
                <a16:creationId xmlns:a16="http://schemas.microsoft.com/office/drawing/2014/main" id="{2C23BADC-F1A6-390E-99BD-300EDC5EADF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89763" y="2638425"/>
            <a:ext cx="252412" cy="3730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70" name="Line 91">
            <a:extLst>
              <a:ext uri="{FF2B5EF4-FFF2-40B4-BE49-F238E27FC236}">
                <a16:creationId xmlns:a16="http://schemas.microsoft.com/office/drawing/2014/main" id="{1052A34D-9AB8-7F51-C00F-39B0D2F9704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2500" y="3070225"/>
            <a:ext cx="530225" cy="2317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122">
            <a:extLst>
              <a:ext uri="{FF2B5EF4-FFF2-40B4-BE49-F238E27FC236}">
                <a16:creationId xmlns:a16="http://schemas.microsoft.com/office/drawing/2014/main" id="{60AF6D2E-6F51-D674-43D8-C58E5F4E1E4B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4508500"/>
            <a:ext cx="1808162" cy="1651000"/>
            <a:chOff x="937" y="3002"/>
            <a:chExt cx="1139" cy="1040"/>
          </a:xfrm>
        </p:grpSpPr>
        <p:sp>
          <p:nvSpPr>
            <p:cNvPr id="16493" name="Freeform 98">
              <a:extLst>
                <a:ext uri="{FF2B5EF4-FFF2-40B4-BE49-F238E27FC236}">
                  <a16:creationId xmlns:a16="http://schemas.microsoft.com/office/drawing/2014/main" id="{172B473B-030A-C9DE-EC7A-1691B00EE6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3024"/>
              <a:ext cx="1078" cy="1004"/>
            </a:xfrm>
            <a:custGeom>
              <a:avLst/>
              <a:gdLst>
                <a:gd name="T0" fmla="*/ 1078 w 1078"/>
                <a:gd name="T1" fmla="*/ 615 h 1004"/>
                <a:gd name="T2" fmla="*/ 873 w 1078"/>
                <a:gd name="T3" fmla="*/ 0 h 1004"/>
                <a:gd name="T4" fmla="*/ 205 w 1078"/>
                <a:gd name="T5" fmla="*/ 7 h 1004"/>
                <a:gd name="T6" fmla="*/ 0 w 1078"/>
                <a:gd name="T7" fmla="*/ 615 h 1004"/>
                <a:gd name="T8" fmla="*/ 531 w 1078"/>
                <a:gd name="T9" fmla="*/ 1004 h 1004"/>
                <a:gd name="T10" fmla="*/ 1078 w 1078"/>
                <a:gd name="T11" fmla="*/ 615 h 10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78"/>
                <a:gd name="T19" fmla="*/ 0 h 1004"/>
                <a:gd name="T20" fmla="*/ 1078 w 1078"/>
                <a:gd name="T21" fmla="*/ 1004 h 10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78" h="1004">
                  <a:moveTo>
                    <a:pt x="1078" y="615"/>
                  </a:moveTo>
                  <a:lnTo>
                    <a:pt x="873" y="0"/>
                  </a:lnTo>
                  <a:lnTo>
                    <a:pt x="205" y="7"/>
                  </a:lnTo>
                  <a:lnTo>
                    <a:pt x="0" y="615"/>
                  </a:lnTo>
                  <a:lnTo>
                    <a:pt x="531" y="1004"/>
                  </a:lnTo>
                  <a:lnTo>
                    <a:pt x="1078" y="615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94" name="Freeform 100">
              <a:extLst>
                <a:ext uri="{FF2B5EF4-FFF2-40B4-BE49-F238E27FC236}">
                  <a16:creationId xmlns:a16="http://schemas.microsoft.com/office/drawing/2014/main" id="{0FF31052-476B-2C5E-FA63-F6490287E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" y="3346"/>
              <a:ext cx="266" cy="249"/>
            </a:xfrm>
            <a:custGeom>
              <a:avLst/>
              <a:gdLst>
                <a:gd name="T0" fmla="*/ 0 w 266"/>
                <a:gd name="T1" fmla="*/ 154 h 249"/>
                <a:gd name="T2" fmla="*/ 137 w 266"/>
                <a:gd name="T3" fmla="*/ 249 h 249"/>
                <a:gd name="T4" fmla="*/ 266 w 266"/>
                <a:gd name="T5" fmla="*/ 147 h 249"/>
                <a:gd name="T6" fmla="*/ 213 w 266"/>
                <a:gd name="T7" fmla="*/ 0 h 249"/>
                <a:gd name="T8" fmla="*/ 46 w 266"/>
                <a:gd name="T9" fmla="*/ 0 h 249"/>
                <a:gd name="T10" fmla="*/ 0 w 266"/>
                <a:gd name="T11" fmla="*/ 154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6"/>
                <a:gd name="T19" fmla="*/ 0 h 249"/>
                <a:gd name="T20" fmla="*/ 266 w 266"/>
                <a:gd name="T21" fmla="*/ 249 h 24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6" h="249">
                  <a:moveTo>
                    <a:pt x="0" y="154"/>
                  </a:moveTo>
                  <a:lnTo>
                    <a:pt x="137" y="249"/>
                  </a:lnTo>
                  <a:lnTo>
                    <a:pt x="266" y="147"/>
                  </a:lnTo>
                  <a:lnTo>
                    <a:pt x="213" y="0"/>
                  </a:lnTo>
                  <a:lnTo>
                    <a:pt x="46" y="0"/>
                  </a:lnTo>
                  <a:lnTo>
                    <a:pt x="0" y="154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95" name="Oval 101">
              <a:extLst>
                <a:ext uri="{FF2B5EF4-FFF2-40B4-BE49-F238E27FC236}">
                  <a16:creationId xmlns:a16="http://schemas.microsoft.com/office/drawing/2014/main" id="{CF28E773-259A-E2A6-854F-506B6AF74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" y="3009"/>
              <a:ext cx="69" cy="6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6496" name="Oval 102">
              <a:extLst>
                <a:ext uri="{FF2B5EF4-FFF2-40B4-BE49-F238E27FC236}">
                  <a16:creationId xmlns:a16="http://schemas.microsoft.com/office/drawing/2014/main" id="{B0B50C91-8AC4-F6CE-D587-EFAB68683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3" y="3002"/>
              <a:ext cx="68" cy="59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6497" name="Oval 103">
              <a:extLst>
                <a:ext uri="{FF2B5EF4-FFF2-40B4-BE49-F238E27FC236}">
                  <a16:creationId xmlns:a16="http://schemas.microsoft.com/office/drawing/2014/main" id="{1D2896AE-FA98-141E-8004-E9E6BB98C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" y="3603"/>
              <a:ext cx="61" cy="6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6498" name="Oval 104">
              <a:extLst>
                <a:ext uri="{FF2B5EF4-FFF2-40B4-BE49-F238E27FC236}">
                  <a16:creationId xmlns:a16="http://schemas.microsoft.com/office/drawing/2014/main" id="{2BBF405D-B10E-FED8-325B-70ABB9BE5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8" y="3617"/>
              <a:ext cx="68" cy="59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6499" name="Oval 105">
              <a:extLst>
                <a:ext uri="{FF2B5EF4-FFF2-40B4-BE49-F238E27FC236}">
                  <a16:creationId xmlns:a16="http://schemas.microsoft.com/office/drawing/2014/main" id="{0D269D88-C78C-346B-84A0-6D61EEB15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9" y="3976"/>
              <a:ext cx="68" cy="6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6500" name="Oval 106">
              <a:extLst>
                <a:ext uri="{FF2B5EF4-FFF2-40B4-BE49-F238E27FC236}">
                  <a16:creationId xmlns:a16="http://schemas.microsoft.com/office/drawing/2014/main" id="{5B066E7A-8393-4CDB-7DDF-47C68AD8A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3" y="3127"/>
              <a:ext cx="61" cy="65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6501" name="Oval 107">
              <a:extLst>
                <a:ext uri="{FF2B5EF4-FFF2-40B4-BE49-F238E27FC236}">
                  <a16:creationId xmlns:a16="http://schemas.microsoft.com/office/drawing/2014/main" id="{7582908C-F1FE-B157-B2E9-C535253F8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" y="3339"/>
              <a:ext cx="68" cy="6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6502" name="Oval 108">
              <a:extLst>
                <a:ext uri="{FF2B5EF4-FFF2-40B4-BE49-F238E27FC236}">
                  <a16:creationId xmlns:a16="http://schemas.microsoft.com/office/drawing/2014/main" id="{0691330F-6CFC-9B72-9301-EDB771C3A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" y="3720"/>
              <a:ext cx="61" cy="6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6503" name="Oval 109">
              <a:extLst>
                <a:ext uri="{FF2B5EF4-FFF2-40B4-BE49-F238E27FC236}">
                  <a16:creationId xmlns:a16="http://schemas.microsoft.com/office/drawing/2014/main" id="{19E0B87C-0663-7901-3266-34E34D397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" y="3735"/>
              <a:ext cx="69" cy="5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6504" name="Oval 110">
              <a:extLst>
                <a:ext uri="{FF2B5EF4-FFF2-40B4-BE49-F238E27FC236}">
                  <a16:creationId xmlns:a16="http://schemas.microsoft.com/office/drawing/2014/main" id="{FC50D003-DE18-4123-4143-888D4C65D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5" y="3361"/>
              <a:ext cx="69" cy="6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6505" name="Oval 111">
              <a:extLst>
                <a:ext uri="{FF2B5EF4-FFF2-40B4-BE49-F238E27FC236}">
                  <a16:creationId xmlns:a16="http://schemas.microsoft.com/office/drawing/2014/main" id="{DB9D00C4-6665-FB36-A992-A345A81F4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" y="3324"/>
              <a:ext cx="69" cy="6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6506" name="Oval 112">
              <a:extLst>
                <a:ext uri="{FF2B5EF4-FFF2-40B4-BE49-F238E27FC236}">
                  <a16:creationId xmlns:a16="http://schemas.microsoft.com/office/drawing/2014/main" id="{440D3F4E-40F7-0573-0004-E7F359CAD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" y="3324"/>
              <a:ext cx="69" cy="6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6507" name="Oval 113">
              <a:extLst>
                <a:ext uri="{FF2B5EF4-FFF2-40B4-BE49-F238E27FC236}">
                  <a16:creationId xmlns:a16="http://schemas.microsoft.com/office/drawing/2014/main" id="{9EEC6A43-48D4-242F-F60F-D7C849859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3" y="3471"/>
              <a:ext cx="68" cy="5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6508" name="Oval 114">
              <a:extLst>
                <a:ext uri="{FF2B5EF4-FFF2-40B4-BE49-F238E27FC236}">
                  <a16:creationId xmlns:a16="http://schemas.microsoft.com/office/drawing/2014/main" id="{47A1A747-E7D9-8977-43F9-60C7B8DD8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7" y="3478"/>
              <a:ext cx="68" cy="6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6509" name="Oval 115">
              <a:extLst>
                <a:ext uri="{FF2B5EF4-FFF2-40B4-BE49-F238E27FC236}">
                  <a16:creationId xmlns:a16="http://schemas.microsoft.com/office/drawing/2014/main" id="{F3A32BCB-EBD3-EC71-5634-E632C7B5E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4" y="3559"/>
              <a:ext cx="61" cy="5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73849" name="AutoShape 121">
            <a:extLst>
              <a:ext uri="{FF2B5EF4-FFF2-40B4-BE49-F238E27FC236}">
                <a16:creationId xmlns:a16="http://schemas.microsoft.com/office/drawing/2014/main" id="{13E5C583-92F9-44E1-F2DB-16B09F86A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3573463"/>
            <a:ext cx="381000" cy="1066800"/>
          </a:xfrm>
          <a:prstGeom prst="curvedRightArrow">
            <a:avLst>
              <a:gd name="adj1" fmla="val 56000"/>
              <a:gd name="adj2" fmla="val 112000"/>
              <a:gd name="adj3" fmla="val 33333"/>
            </a:avLst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charset="0"/>
            </a:endParaRPr>
          </a:p>
        </p:txBody>
      </p:sp>
      <p:grpSp>
        <p:nvGrpSpPr>
          <p:cNvPr id="3" name="Group 157">
            <a:extLst>
              <a:ext uri="{FF2B5EF4-FFF2-40B4-BE49-F238E27FC236}">
                <a16:creationId xmlns:a16="http://schemas.microsoft.com/office/drawing/2014/main" id="{03876685-F5B2-B032-D044-F024CE3C0545}"/>
              </a:ext>
            </a:extLst>
          </p:cNvPr>
          <p:cNvGrpSpPr>
            <a:grpSpLocks/>
          </p:cNvGrpSpPr>
          <p:nvPr/>
        </p:nvGrpSpPr>
        <p:grpSpPr bwMode="auto">
          <a:xfrm>
            <a:off x="3430588" y="4462463"/>
            <a:ext cx="1928812" cy="1558925"/>
            <a:chOff x="2236" y="2942"/>
            <a:chExt cx="1215" cy="982"/>
          </a:xfrm>
        </p:grpSpPr>
        <p:sp>
          <p:nvSpPr>
            <p:cNvPr id="16486" name="Freeform 126">
              <a:extLst>
                <a:ext uri="{FF2B5EF4-FFF2-40B4-BE49-F238E27FC236}">
                  <a16:creationId xmlns:a16="http://schemas.microsoft.com/office/drawing/2014/main" id="{DB195FF1-BDCE-E7C6-BACD-A609E9950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2" y="3448"/>
              <a:ext cx="296" cy="234"/>
            </a:xfrm>
            <a:custGeom>
              <a:avLst/>
              <a:gdLst>
                <a:gd name="T0" fmla="*/ 144 w 296"/>
                <a:gd name="T1" fmla="*/ 0 h 234"/>
                <a:gd name="T2" fmla="*/ 0 w 296"/>
                <a:gd name="T3" fmla="*/ 234 h 234"/>
                <a:gd name="T4" fmla="*/ 296 w 296"/>
                <a:gd name="T5" fmla="*/ 234 h 234"/>
                <a:gd name="T6" fmla="*/ 144 w 296"/>
                <a:gd name="T7" fmla="*/ 0 h 2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6"/>
                <a:gd name="T13" fmla="*/ 0 h 234"/>
                <a:gd name="T14" fmla="*/ 296 w 296"/>
                <a:gd name="T15" fmla="*/ 234 h 2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6" h="234">
                  <a:moveTo>
                    <a:pt x="144" y="0"/>
                  </a:moveTo>
                  <a:lnTo>
                    <a:pt x="0" y="234"/>
                  </a:lnTo>
                  <a:lnTo>
                    <a:pt x="296" y="234"/>
                  </a:lnTo>
                  <a:lnTo>
                    <a:pt x="144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7" name="Oval 127">
              <a:extLst>
                <a:ext uri="{FF2B5EF4-FFF2-40B4-BE49-F238E27FC236}">
                  <a16:creationId xmlns:a16="http://schemas.microsoft.com/office/drawing/2014/main" id="{E1DDF155-21DC-B303-3265-2A3FC12A0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6" y="2942"/>
              <a:ext cx="60" cy="6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6488" name="Oval 128">
              <a:extLst>
                <a:ext uri="{FF2B5EF4-FFF2-40B4-BE49-F238E27FC236}">
                  <a16:creationId xmlns:a16="http://schemas.microsoft.com/office/drawing/2014/main" id="{0B5DBCEA-4054-FC5F-A78A-713878224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6" y="3851"/>
              <a:ext cx="61" cy="5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6489" name="Oval 129">
              <a:extLst>
                <a:ext uri="{FF2B5EF4-FFF2-40B4-BE49-F238E27FC236}">
                  <a16:creationId xmlns:a16="http://schemas.microsoft.com/office/drawing/2014/main" id="{7203D608-7AAE-643F-7A65-A7A5AE8E6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0" y="3865"/>
              <a:ext cx="61" cy="59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6490" name="Oval 133">
              <a:extLst>
                <a:ext uri="{FF2B5EF4-FFF2-40B4-BE49-F238E27FC236}">
                  <a16:creationId xmlns:a16="http://schemas.microsoft.com/office/drawing/2014/main" id="{D81996C2-DE0B-95E0-62EF-01D4EA39A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3" y="3426"/>
              <a:ext cx="61" cy="6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6491" name="Oval 134">
              <a:extLst>
                <a:ext uri="{FF2B5EF4-FFF2-40B4-BE49-F238E27FC236}">
                  <a16:creationId xmlns:a16="http://schemas.microsoft.com/office/drawing/2014/main" id="{A61A14CB-2A2B-D80D-F9B2-C236E5262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3646"/>
              <a:ext cx="61" cy="6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6492" name="Oval 135">
              <a:extLst>
                <a:ext uri="{FF2B5EF4-FFF2-40B4-BE49-F238E27FC236}">
                  <a16:creationId xmlns:a16="http://schemas.microsoft.com/office/drawing/2014/main" id="{92014B98-4751-5CCA-022C-863CEAC25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7" y="3653"/>
              <a:ext cx="61" cy="6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16474" name="Line 155">
            <a:extLst>
              <a:ext uri="{FF2B5EF4-FFF2-40B4-BE49-F238E27FC236}">
                <a16:creationId xmlns:a16="http://schemas.microsoft.com/office/drawing/2014/main" id="{71BF6C6D-99E9-4EB8-41EB-ADCC6F48626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3738" y="2154238"/>
            <a:ext cx="0" cy="4267200"/>
          </a:xfrm>
          <a:prstGeom prst="line">
            <a:avLst/>
          </a:prstGeom>
          <a:noFill/>
          <a:ln w="9525">
            <a:solidFill>
              <a:srgbClr val="FF99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884" name="AutoShape 156">
            <a:extLst>
              <a:ext uri="{FF2B5EF4-FFF2-40B4-BE49-F238E27FC236}">
                <a16:creationId xmlns:a16="http://schemas.microsoft.com/office/drawing/2014/main" id="{3D0A765D-0181-81A1-2CB6-018B3051A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338" y="4135438"/>
            <a:ext cx="381000" cy="1066800"/>
          </a:xfrm>
          <a:prstGeom prst="curvedRightArrow">
            <a:avLst>
              <a:gd name="adj1" fmla="val 56000"/>
              <a:gd name="adj2" fmla="val 112000"/>
              <a:gd name="adj3" fmla="val 33333"/>
            </a:avLst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6476" name="Line 158">
            <a:extLst>
              <a:ext uri="{FF2B5EF4-FFF2-40B4-BE49-F238E27FC236}">
                <a16:creationId xmlns:a16="http://schemas.microsoft.com/office/drawing/2014/main" id="{BCA76415-D473-92ED-AB58-02760392585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57825" y="2230438"/>
            <a:ext cx="0" cy="4267200"/>
          </a:xfrm>
          <a:prstGeom prst="line">
            <a:avLst/>
          </a:prstGeom>
          <a:noFill/>
          <a:ln w="9525">
            <a:solidFill>
              <a:srgbClr val="FF99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" name="Group 184">
            <a:extLst>
              <a:ext uri="{FF2B5EF4-FFF2-40B4-BE49-F238E27FC236}">
                <a16:creationId xmlns:a16="http://schemas.microsoft.com/office/drawing/2014/main" id="{6610C492-5C51-B1FD-FEB3-C2E11DDCF045}"/>
              </a:ext>
            </a:extLst>
          </p:cNvPr>
          <p:cNvGrpSpPr>
            <a:grpSpLocks/>
          </p:cNvGrpSpPr>
          <p:nvPr/>
        </p:nvGrpSpPr>
        <p:grpSpPr bwMode="auto">
          <a:xfrm>
            <a:off x="5864225" y="4924425"/>
            <a:ext cx="2725738" cy="627063"/>
            <a:chOff x="3769" y="3233"/>
            <a:chExt cx="1717" cy="395"/>
          </a:xfrm>
        </p:grpSpPr>
        <p:sp>
          <p:nvSpPr>
            <p:cNvPr id="16480" name="Oval 159">
              <a:extLst>
                <a:ext uri="{FF2B5EF4-FFF2-40B4-BE49-F238E27FC236}">
                  <a16:creationId xmlns:a16="http://schemas.microsoft.com/office/drawing/2014/main" id="{7D8820E0-EB22-862A-6F7C-409A01B056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3233"/>
              <a:ext cx="69" cy="66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6481" name="Oval 160">
              <a:extLst>
                <a:ext uri="{FF2B5EF4-FFF2-40B4-BE49-F238E27FC236}">
                  <a16:creationId xmlns:a16="http://schemas.microsoft.com/office/drawing/2014/main" id="{50D48652-F192-98E8-6C88-0B901569A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4" y="3233"/>
              <a:ext cx="68" cy="66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6482" name="Oval 161">
              <a:extLst>
                <a:ext uri="{FF2B5EF4-FFF2-40B4-BE49-F238E27FC236}">
                  <a16:creationId xmlns:a16="http://schemas.microsoft.com/office/drawing/2014/main" id="{49AA1C38-D010-F05C-45E2-35F7147C5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3562"/>
              <a:ext cx="61" cy="66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6483" name="Oval 162">
              <a:extLst>
                <a:ext uri="{FF2B5EF4-FFF2-40B4-BE49-F238E27FC236}">
                  <a16:creationId xmlns:a16="http://schemas.microsoft.com/office/drawing/2014/main" id="{255611C8-DC74-0B9E-F4CD-2E0318F7C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6" y="3562"/>
              <a:ext cx="69" cy="66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6484" name="Oval 169">
              <a:extLst>
                <a:ext uri="{FF2B5EF4-FFF2-40B4-BE49-F238E27FC236}">
                  <a16:creationId xmlns:a16="http://schemas.microsoft.com/office/drawing/2014/main" id="{7A73C702-872F-7E80-B41C-ADA786275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9" y="3401"/>
              <a:ext cx="68" cy="66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6485" name="Oval 170">
              <a:extLst>
                <a:ext uri="{FF2B5EF4-FFF2-40B4-BE49-F238E27FC236}">
                  <a16:creationId xmlns:a16="http://schemas.microsoft.com/office/drawing/2014/main" id="{FF62A76F-F127-FB45-6435-395B5079E4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7" y="3401"/>
              <a:ext cx="69" cy="66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73911" name="AutoShape 183">
            <a:extLst>
              <a:ext uri="{FF2B5EF4-FFF2-40B4-BE49-F238E27FC236}">
                <a16:creationId xmlns:a16="http://schemas.microsoft.com/office/drawing/2014/main" id="{E8ED1FCF-2363-9DF0-AE4D-55F6FD453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4538" y="3830638"/>
            <a:ext cx="381000" cy="1066800"/>
          </a:xfrm>
          <a:prstGeom prst="curvedRightArrow">
            <a:avLst>
              <a:gd name="adj1" fmla="val 56000"/>
              <a:gd name="adj2" fmla="val 112000"/>
              <a:gd name="adj3" fmla="val 33333"/>
            </a:avLst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6479" name="灯片编号占位符 4">
            <a:extLst>
              <a:ext uri="{FF2B5EF4-FFF2-40B4-BE49-F238E27FC236}">
                <a16:creationId xmlns:a16="http://schemas.microsoft.com/office/drawing/2014/main" id="{E0E82086-66A7-F5EE-D200-89399348D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B640694-E796-DA47-8CF2-9C399BB07509}" type="slidenum">
              <a:rPr lang="en-US" altLang="zh-CN"/>
              <a:pPr/>
              <a:t>26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3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849" grpId="0" animBg="1"/>
      <p:bldP spid="73884" grpId="0" animBg="1"/>
      <p:bldP spid="739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000A4637-4145-CFC6-BFEC-2A29DD5339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84188"/>
            <a:ext cx="9144000" cy="595312"/>
          </a:xfrm>
        </p:spPr>
        <p:txBody>
          <a:bodyPr/>
          <a:lstStyle/>
          <a:p>
            <a:pPr algn="ctr"/>
            <a:r>
              <a:rPr lang="zh-CN" altLang="en-US" sz="3600"/>
              <a:t>举例</a:t>
            </a:r>
            <a:endParaRPr lang="en-US" altLang="zh-CN" sz="3600"/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2CDC9B43-BD5D-23FF-1E10-6B16F52450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0" y="4953000"/>
            <a:ext cx="6324600" cy="12192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将图中点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a, b, c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的集合记为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S, G-S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个连通分支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而|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S|=3. G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不是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Hamilton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3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2" name="组合 82">
            <a:extLst>
              <a:ext uri="{FF2B5EF4-FFF2-40B4-BE49-F238E27FC236}">
                <a16:creationId xmlns:a16="http://schemas.microsoft.com/office/drawing/2014/main" id="{8B0FFA88-7B3F-8280-A99B-B1B00534C328}"/>
              </a:ext>
            </a:extLst>
          </p:cNvPr>
          <p:cNvGrpSpPr>
            <a:grpSpLocks/>
          </p:cNvGrpSpPr>
          <p:nvPr/>
        </p:nvGrpSpPr>
        <p:grpSpPr bwMode="auto">
          <a:xfrm>
            <a:off x="2493963" y="1524000"/>
            <a:ext cx="4062412" cy="3173413"/>
            <a:chOff x="4386263" y="2160588"/>
            <a:chExt cx="4062412" cy="3173412"/>
          </a:xfrm>
        </p:grpSpPr>
        <p:sp>
          <p:nvSpPr>
            <p:cNvPr id="17448" name="Oval 31">
              <a:extLst>
                <a:ext uri="{FF2B5EF4-FFF2-40B4-BE49-F238E27FC236}">
                  <a16:creationId xmlns:a16="http://schemas.microsoft.com/office/drawing/2014/main" id="{C1B49247-EE13-D9E8-B748-19004D10B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6496" y="4620904"/>
              <a:ext cx="250825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7449" name="Group 81">
              <a:extLst>
                <a:ext uri="{FF2B5EF4-FFF2-40B4-BE49-F238E27FC236}">
                  <a16:creationId xmlns:a16="http://schemas.microsoft.com/office/drawing/2014/main" id="{1CC9037C-DDD0-9D37-6864-FE1390B2B9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6263" y="2160588"/>
              <a:ext cx="4062412" cy="3173412"/>
              <a:chOff x="2697" y="2273"/>
              <a:chExt cx="2559" cy="1999"/>
            </a:xfrm>
          </p:grpSpPr>
          <p:grpSp>
            <p:nvGrpSpPr>
              <p:cNvPr id="17450" name="Group 80">
                <a:extLst>
                  <a:ext uri="{FF2B5EF4-FFF2-40B4-BE49-F238E27FC236}">
                    <a16:creationId xmlns:a16="http://schemas.microsoft.com/office/drawing/2014/main" id="{596B62DF-DD10-85A9-B8D5-0D917D18A9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97" y="2273"/>
                <a:ext cx="2559" cy="1999"/>
                <a:chOff x="2793" y="113"/>
                <a:chExt cx="2559" cy="1999"/>
              </a:xfrm>
            </p:grpSpPr>
            <p:sp>
              <p:nvSpPr>
                <p:cNvPr id="17452" name="Line 47">
                  <a:extLst>
                    <a:ext uri="{FF2B5EF4-FFF2-40B4-BE49-F238E27FC236}">
                      <a16:creationId xmlns:a16="http://schemas.microsoft.com/office/drawing/2014/main" id="{D8A72F1B-EE6E-1BAC-F2C7-C9090E7981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2" y="1739"/>
                  <a:ext cx="1520" cy="0"/>
                </a:xfrm>
                <a:prstGeom prst="line">
                  <a:avLst/>
                </a:prstGeom>
                <a:noFill/>
                <a:ln w="28575">
                  <a:solidFill>
                    <a:srgbClr val="33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453" name="Line 51">
                  <a:extLst>
                    <a:ext uri="{FF2B5EF4-FFF2-40B4-BE49-F238E27FC236}">
                      <a16:creationId xmlns:a16="http://schemas.microsoft.com/office/drawing/2014/main" id="{4F932086-5FB5-8F24-9F52-37D1510819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273" y="113"/>
                  <a:ext cx="693" cy="1626"/>
                </a:xfrm>
                <a:prstGeom prst="line">
                  <a:avLst/>
                </a:prstGeom>
                <a:noFill/>
                <a:ln w="28575">
                  <a:solidFill>
                    <a:srgbClr val="33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454" name="Line 55">
                  <a:extLst>
                    <a:ext uri="{FF2B5EF4-FFF2-40B4-BE49-F238E27FC236}">
                      <a16:creationId xmlns:a16="http://schemas.microsoft.com/office/drawing/2014/main" id="{77F2CE99-4AE6-2A0F-5284-CCBC16D716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293" y="553"/>
                  <a:ext cx="673" cy="1135"/>
                </a:xfrm>
                <a:prstGeom prst="line">
                  <a:avLst/>
                </a:prstGeom>
                <a:noFill/>
                <a:ln w="28575">
                  <a:solidFill>
                    <a:srgbClr val="33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455" name="Line 59">
                  <a:extLst>
                    <a:ext uri="{FF2B5EF4-FFF2-40B4-BE49-F238E27FC236}">
                      <a16:creationId xmlns:a16="http://schemas.microsoft.com/office/drawing/2014/main" id="{5BCC7F9D-1647-EB3D-BB9E-13F1CDF496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73" y="1756"/>
                  <a:ext cx="2079" cy="356"/>
                </a:xfrm>
                <a:prstGeom prst="line">
                  <a:avLst/>
                </a:prstGeom>
                <a:noFill/>
                <a:ln w="28575">
                  <a:solidFill>
                    <a:srgbClr val="33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456" name="Line 61">
                  <a:extLst>
                    <a:ext uri="{FF2B5EF4-FFF2-40B4-BE49-F238E27FC236}">
                      <a16:creationId xmlns:a16="http://schemas.microsoft.com/office/drawing/2014/main" id="{5599A7C8-14AD-38FA-EA26-8604F6C4E6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12" y="1485"/>
                  <a:ext cx="346" cy="237"/>
                </a:xfrm>
                <a:prstGeom prst="line">
                  <a:avLst/>
                </a:prstGeom>
                <a:noFill/>
                <a:ln w="28575">
                  <a:solidFill>
                    <a:srgbClr val="33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457" name="Line 62">
                  <a:extLst>
                    <a:ext uri="{FF2B5EF4-FFF2-40B4-BE49-F238E27FC236}">
                      <a16:creationId xmlns:a16="http://schemas.microsoft.com/office/drawing/2014/main" id="{F0472D01-6A15-591D-719A-25ABAD76F6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793" y="1776"/>
                  <a:ext cx="454" cy="268"/>
                </a:xfrm>
                <a:prstGeom prst="line">
                  <a:avLst/>
                </a:prstGeom>
                <a:noFill/>
                <a:ln w="28575">
                  <a:solidFill>
                    <a:srgbClr val="33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458" name="Line 66">
                  <a:extLst>
                    <a:ext uri="{FF2B5EF4-FFF2-40B4-BE49-F238E27FC236}">
                      <a16:creationId xmlns:a16="http://schemas.microsoft.com/office/drawing/2014/main" id="{6E373142-AC57-F3DA-DBE5-72EE2EE1BB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2" y="1502"/>
                  <a:ext cx="1039" cy="237"/>
                </a:xfrm>
                <a:prstGeom prst="line">
                  <a:avLst/>
                </a:prstGeom>
                <a:noFill/>
                <a:ln w="28575">
                  <a:solidFill>
                    <a:srgbClr val="33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459" name="Line 67">
                  <a:extLst>
                    <a:ext uri="{FF2B5EF4-FFF2-40B4-BE49-F238E27FC236}">
                      <a16:creationId xmlns:a16="http://schemas.microsoft.com/office/drawing/2014/main" id="{7E1E7EF7-4B0E-255B-AA8E-480EBE9618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12" y="943"/>
                  <a:ext cx="693" cy="745"/>
                </a:xfrm>
                <a:prstGeom prst="line">
                  <a:avLst/>
                </a:prstGeom>
                <a:noFill/>
                <a:ln w="28575">
                  <a:solidFill>
                    <a:srgbClr val="33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460" name="Oval 69">
                  <a:extLst>
                    <a:ext uri="{FF2B5EF4-FFF2-40B4-BE49-F238E27FC236}">
                      <a16:creationId xmlns:a16="http://schemas.microsoft.com/office/drawing/2014/main" id="{C1DC3C4D-6B2F-730D-B178-0770354453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8" y="1662"/>
                  <a:ext cx="157" cy="144"/>
                </a:xfrm>
                <a:prstGeom prst="ellipse">
                  <a:avLst/>
                </a:prstGeom>
                <a:noFill/>
                <a:ln w="28575">
                  <a:solidFill>
                    <a:srgbClr val="33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000" i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7451" name="Text Box 77">
                <a:extLst>
                  <a:ext uri="{FF2B5EF4-FFF2-40B4-BE49-F238E27FC236}">
                    <a16:creationId xmlns:a16="http://schemas.microsoft.com/office/drawing/2014/main" id="{ACEB0983-DDB8-1716-68E5-F458517B0A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19" y="3931"/>
                <a:ext cx="213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</p:grpSp>
      </p:grpSp>
      <p:grpSp>
        <p:nvGrpSpPr>
          <p:cNvPr id="5" name="组合 83">
            <a:extLst>
              <a:ext uri="{FF2B5EF4-FFF2-40B4-BE49-F238E27FC236}">
                <a16:creationId xmlns:a16="http://schemas.microsoft.com/office/drawing/2014/main" id="{7704747F-3B60-B7D7-60D6-45C5722E1419}"/>
              </a:ext>
            </a:extLst>
          </p:cNvPr>
          <p:cNvGrpSpPr>
            <a:grpSpLocks/>
          </p:cNvGrpSpPr>
          <p:nvPr/>
        </p:nvGrpSpPr>
        <p:grpSpPr bwMode="auto">
          <a:xfrm>
            <a:off x="2493963" y="1524000"/>
            <a:ext cx="4000500" cy="3173413"/>
            <a:chOff x="4448175" y="2133600"/>
            <a:chExt cx="4000500" cy="3173413"/>
          </a:xfrm>
        </p:grpSpPr>
        <p:sp>
          <p:nvSpPr>
            <p:cNvPr id="17437" name="Oval 28">
              <a:extLst>
                <a:ext uri="{FF2B5EF4-FFF2-40B4-BE49-F238E27FC236}">
                  <a16:creationId xmlns:a16="http://schemas.microsoft.com/office/drawing/2014/main" id="{0FD5A62D-47C8-528F-D9B6-F3FA24C93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2856" y="4620904"/>
              <a:ext cx="250825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7438" name="Group 82">
              <a:extLst>
                <a:ext uri="{FF2B5EF4-FFF2-40B4-BE49-F238E27FC236}">
                  <a16:creationId xmlns:a16="http://schemas.microsoft.com/office/drawing/2014/main" id="{18532D62-E2AF-4147-5DBD-31FD8B2B0B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8175" y="2133600"/>
              <a:ext cx="4000500" cy="3173413"/>
              <a:chOff x="2832" y="96"/>
              <a:chExt cx="2520" cy="1999"/>
            </a:xfrm>
          </p:grpSpPr>
          <p:sp>
            <p:nvSpPr>
              <p:cNvPr id="17439" name="Line 52">
                <a:extLst>
                  <a:ext uri="{FF2B5EF4-FFF2-40B4-BE49-F238E27FC236}">
                    <a16:creationId xmlns:a16="http://schemas.microsoft.com/office/drawing/2014/main" id="{8C010062-FDF5-FFA0-A337-1653824218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4" y="96"/>
                <a:ext cx="790" cy="1609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40" name="Line 54">
                <a:extLst>
                  <a:ext uri="{FF2B5EF4-FFF2-40B4-BE49-F238E27FC236}">
                    <a16:creationId xmlns:a16="http://schemas.microsoft.com/office/drawing/2014/main" id="{A667CC76-5072-3BBB-F069-2AEC8804CF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63" y="536"/>
                <a:ext cx="769" cy="1220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41" name="Line 58">
                <a:extLst>
                  <a:ext uri="{FF2B5EF4-FFF2-40B4-BE49-F238E27FC236}">
                    <a16:creationId xmlns:a16="http://schemas.microsoft.com/office/drawing/2014/main" id="{A30CD4B1-04A6-01DD-9C5A-D0E000F965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26" y="1776"/>
                <a:ext cx="526" cy="319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42" name="Line 60">
                <a:extLst>
                  <a:ext uri="{FF2B5EF4-FFF2-40B4-BE49-F238E27FC236}">
                    <a16:creationId xmlns:a16="http://schemas.microsoft.com/office/drawing/2014/main" id="{B874E785-4356-3F38-818E-4D2E11C7BB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09" y="1519"/>
                <a:ext cx="385" cy="203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43" name="Line 63">
                <a:extLst>
                  <a:ext uri="{FF2B5EF4-FFF2-40B4-BE49-F238E27FC236}">
                    <a16:creationId xmlns:a16="http://schemas.microsoft.com/office/drawing/2014/main" id="{8D3DEE88-BFDD-26D4-48C7-7DF8AA7126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16" y="1519"/>
                <a:ext cx="1098" cy="220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44" name="Line 64">
                <a:extLst>
                  <a:ext uri="{FF2B5EF4-FFF2-40B4-BE49-F238E27FC236}">
                    <a16:creationId xmlns:a16="http://schemas.microsoft.com/office/drawing/2014/main" id="{3DF73488-125C-117D-3C74-DBA074491C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32" y="1756"/>
                <a:ext cx="1982" cy="305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45" name="Line 65">
                <a:extLst>
                  <a:ext uri="{FF2B5EF4-FFF2-40B4-BE49-F238E27FC236}">
                    <a16:creationId xmlns:a16="http://schemas.microsoft.com/office/drawing/2014/main" id="{B444F438-E0C5-C3BC-F45E-05B482E125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63" y="977"/>
                <a:ext cx="751" cy="745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46" name="Oval 75">
                <a:extLst>
                  <a:ext uri="{FF2B5EF4-FFF2-40B4-BE49-F238E27FC236}">
                    <a16:creationId xmlns:a16="http://schemas.microsoft.com/office/drawing/2014/main" id="{D6035E6C-A723-0763-8E8C-4B783C6737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0" y="1680"/>
                <a:ext cx="158" cy="144"/>
              </a:xfrm>
              <a:prstGeom prst="ellips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0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47" name="Text Box 78">
                <a:extLst>
                  <a:ext uri="{FF2B5EF4-FFF2-40B4-BE49-F238E27FC236}">
                    <a16:creationId xmlns:a16="http://schemas.microsoft.com/office/drawing/2014/main" id="{1ACA0316-9D8F-9C1F-42DC-C1DB68AFA1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68" y="1758"/>
                <a:ext cx="213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</p:grpSp>
      </p:grpSp>
      <p:grpSp>
        <p:nvGrpSpPr>
          <p:cNvPr id="17414" name="Group 87">
            <a:extLst>
              <a:ext uri="{FF2B5EF4-FFF2-40B4-BE49-F238E27FC236}">
                <a16:creationId xmlns:a16="http://schemas.microsoft.com/office/drawing/2014/main" id="{3C79C727-C6FA-01F3-E8D0-DA9A0E754E95}"/>
              </a:ext>
            </a:extLst>
          </p:cNvPr>
          <p:cNvGrpSpPr>
            <a:grpSpLocks/>
          </p:cNvGrpSpPr>
          <p:nvPr/>
        </p:nvGrpSpPr>
        <p:grpSpPr bwMode="auto">
          <a:xfrm>
            <a:off x="2265363" y="1371600"/>
            <a:ext cx="4373562" cy="3429000"/>
            <a:chOff x="2596" y="2160"/>
            <a:chExt cx="2755" cy="2160"/>
          </a:xfrm>
        </p:grpSpPr>
        <p:sp>
          <p:nvSpPr>
            <p:cNvPr id="17427" name="Oval 68">
              <a:extLst>
                <a:ext uri="{FF2B5EF4-FFF2-40B4-BE49-F238E27FC236}">
                  <a16:creationId xmlns:a16="http://schemas.microsoft.com/office/drawing/2014/main" id="{B8C2E2E5-A6AE-2765-0B09-D33999BED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6" y="4167"/>
              <a:ext cx="158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7428" name="Group 86">
              <a:extLst>
                <a:ext uri="{FF2B5EF4-FFF2-40B4-BE49-F238E27FC236}">
                  <a16:creationId xmlns:a16="http://schemas.microsoft.com/office/drawing/2014/main" id="{ADB460DE-3BD7-6BA3-B4B0-C09CF6F2AA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22" y="2160"/>
              <a:ext cx="1829" cy="2160"/>
              <a:chOff x="3625" y="0"/>
              <a:chExt cx="1829" cy="2160"/>
            </a:xfrm>
          </p:grpSpPr>
          <p:sp>
            <p:nvSpPr>
              <p:cNvPr id="17429" name="Line 44">
                <a:extLst>
                  <a:ext uri="{FF2B5EF4-FFF2-40B4-BE49-F238E27FC236}">
                    <a16:creationId xmlns:a16="http://schemas.microsoft.com/office/drawing/2014/main" id="{017CF687-4C48-FA66-49F6-AE79E2CCA2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1488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0" name="Line 48">
                <a:extLst>
                  <a:ext uri="{FF2B5EF4-FFF2-40B4-BE49-F238E27FC236}">
                    <a16:creationId xmlns:a16="http://schemas.microsoft.com/office/drawing/2014/main" id="{64B6980A-E750-5982-B044-A0E44C1D09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16" y="977"/>
                <a:ext cx="270" cy="474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1" name="Line 49">
                <a:extLst>
                  <a:ext uri="{FF2B5EF4-FFF2-40B4-BE49-F238E27FC236}">
                    <a16:creationId xmlns:a16="http://schemas.microsoft.com/office/drawing/2014/main" id="{ABD4E808-9033-527D-FC30-83D4826F91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43" y="977"/>
                <a:ext cx="346" cy="508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2" name="Oval 70">
                <a:extLst>
                  <a:ext uri="{FF2B5EF4-FFF2-40B4-BE49-F238E27FC236}">
                    <a16:creationId xmlns:a16="http://schemas.microsoft.com/office/drawing/2014/main" id="{041223C3-3AE8-03B4-31C6-DA2C99C37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5" y="1392"/>
                <a:ext cx="158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0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33" name="Oval 71">
                <a:extLst>
                  <a:ext uri="{FF2B5EF4-FFF2-40B4-BE49-F238E27FC236}">
                    <a16:creationId xmlns:a16="http://schemas.microsoft.com/office/drawing/2014/main" id="{64BCDEF0-19EA-D4D7-93A5-CDC9C9D92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4" y="0"/>
                <a:ext cx="158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0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34" name="Oval 73">
                <a:extLst>
                  <a:ext uri="{FF2B5EF4-FFF2-40B4-BE49-F238E27FC236}">
                    <a16:creationId xmlns:a16="http://schemas.microsoft.com/office/drawing/2014/main" id="{61CFA30A-E34C-E6E3-2276-CEEAF5197D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1" y="873"/>
                <a:ext cx="158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0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35" name="Oval 74">
                <a:extLst>
                  <a:ext uri="{FF2B5EF4-FFF2-40B4-BE49-F238E27FC236}">
                    <a16:creationId xmlns:a16="http://schemas.microsoft.com/office/drawing/2014/main" id="{1ED340E1-23FF-98D2-5865-A2220B9B6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0" y="1410"/>
                <a:ext cx="157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0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36" name="Oval 76">
                <a:extLst>
                  <a:ext uri="{FF2B5EF4-FFF2-40B4-BE49-F238E27FC236}">
                    <a16:creationId xmlns:a16="http://schemas.microsoft.com/office/drawing/2014/main" id="{0C69FCF0-B52D-3E8F-80AE-485B9D312E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6" y="2016"/>
                <a:ext cx="158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0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" name="组合 94">
            <a:extLst>
              <a:ext uri="{FF2B5EF4-FFF2-40B4-BE49-F238E27FC236}">
                <a16:creationId xmlns:a16="http://schemas.microsoft.com/office/drawing/2014/main" id="{4BD246C1-5B5C-A0D0-C502-7599EA6CCE83}"/>
              </a:ext>
            </a:extLst>
          </p:cNvPr>
          <p:cNvGrpSpPr>
            <a:grpSpLocks/>
          </p:cNvGrpSpPr>
          <p:nvPr/>
        </p:nvGrpSpPr>
        <p:grpSpPr bwMode="auto">
          <a:xfrm>
            <a:off x="2417763" y="1600200"/>
            <a:ext cx="4060825" cy="3038475"/>
            <a:chOff x="1676400" y="3505200"/>
            <a:chExt cx="4060825" cy="3038475"/>
          </a:xfrm>
        </p:grpSpPr>
        <p:sp>
          <p:nvSpPr>
            <p:cNvPr id="17417" name="Oval 30">
              <a:extLst>
                <a:ext uri="{FF2B5EF4-FFF2-40B4-BE49-F238E27FC236}">
                  <a16:creationId xmlns:a16="http://schemas.microsoft.com/office/drawing/2014/main" id="{B33663A8-2DAF-0C4B-0347-075F4DC57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3962400"/>
              <a:ext cx="250825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7418" name="Group 85">
              <a:extLst>
                <a:ext uri="{FF2B5EF4-FFF2-40B4-BE49-F238E27FC236}">
                  <a16:creationId xmlns:a16="http://schemas.microsoft.com/office/drawing/2014/main" id="{AA6ADE5B-0201-8F24-79D6-8D9C62E871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6400" y="3505200"/>
              <a:ext cx="4060825" cy="3038475"/>
              <a:chOff x="2674" y="672"/>
              <a:chExt cx="2558" cy="1914"/>
            </a:xfrm>
          </p:grpSpPr>
          <p:sp>
            <p:nvSpPr>
              <p:cNvPr id="17419" name="Line 45">
                <a:extLst>
                  <a:ext uri="{FF2B5EF4-FFF2-40B4-BE49-F238E27FC236}">
                    <a16:creationId xmlns:a16="http://schemas.microsoft.com/office/drawing/2014/main" id="{2CB98488-4F45-B952-94E1-D467E00F20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05" y="672"/>
                <a:ext cx="0" cy="390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20" name="Line 46">
                <a:extLst>
                  <a:ext uri="{FF2B5EF4-FFF2-40B4-BE49-F238E27FC236}">
                    <a16:creationId xmlns:a16="http://schemas.microsoft.com/office/drawing/2014/main" id="{35D8EE0F-C8FE-F9BA-BA9B-2AD138E414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05" y="1069"/>
                <a:ext cx="0" cy="356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21" name="Line 50">
                <a:extLst>
                  <a:ext uri="{FF2B5EF4-FFF2-40B4-BE49-F238E27FC236}">
                    <a16:creationId xmlns:a16="http://schemas.microsoft.com/office/drawing/2014/main" id="{8F69D915-CD03-4C8D-65F5-3A85636848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78" y="1095"/>
                <a:ext cx="288" cy="915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22" name="Line 53">
                <a:extLst>
                  <a:ext uri="{FF2B5EF4-FFF2-40B4-BE49-F238E27FC236}">
                    <a16:creationId xmlns:a16="http://schemas.microsoft.com/office/drawing/2014/main" id="{732145A7-A290-84F2-CB4A-89588EC540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43" y="1095"/>
                <a:ext cx="346" cy="915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23" name="Line 56">
                <a:extLst>
                  <a:ext uri="{FF2B5EF4-FFF2-40B4-BE49-F238E27FC236}">
                    <a16:creationId xmlns:a16="http://schemas.microsoft.com/office/drawing/2014/main" id="{09B4C288-3145-F319-8B5B-0B2621C987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3" y="1078"/>
                <a:ext cx="1249" cy="1508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24" name="Line 57">
                <a:extLst>
                  <a:ext uri="{FF2B5EF4-FFF2-40B4-BE49-F238E27FC236}">
                    <a16:creationId xmlns:a16="http://schemas.microsoft.com/office/drawing/2014/main" id="{E1E18F2F-D793-E307-B6A0-8A6575B4A8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74" y="1078"/>
                <a:ext cx="1174" cy="1508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25" name="Oval 72">
                <a:extLst>
                  <a:ext uri="{FF2B5EF4-FFF2-40B4-BE49-F238E27FC236}">
                    <a16:creationId xmlns:a16="http://schemas.microsoft.com/office/drawing/2014/main" id="{F602D992-47F4-F4CD-5624-D1DD1E2B44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1" y="977"/>
                <a:ext cx="158" cy="144"/>
              </a:xfrm>
              <a:prstGeom prst="ellips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0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26" name="Text Box 79">
                <a:extLst>
                  <a:ext uri="{FF2B5EF4-FFF2-40B4-BE49-F238E27FC236}">
                    <a16:creationId xmlns:a16="http://schemas.microsoft.com/office/drawing/2014/main" id="{B9471540-192F-E1D2-9671-B60CFF17FC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2" y="775"/>
                <a:ext cx="221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</a:p>
            </p:txBody>
          </p:sp>
        </p:grpSp>
      </p:grpSp>
      <p:sp>
        <p:nvSpPr>
          <p:cNvPr id="17416" name="灯片编号占位符 2">
            <a:extLst>
              <a:ext uri="{FF2B5EF4-FFF2-40B4-BE49-F238E27FC236}">
                <a16:creationId xmlns:a16="http://schemas.microsoft.com/office/drawing/2014/main" id="{B1C709A0-40AB-B7A2-C3DC-8977487BA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58FB0B6-8735-B14F-BEC8-EA580CE4C164}" type="slidenum">
              <a:rPr lang="en-US" altLang="zh-CN"/>
              <a:pPr/>
              <a:t>27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4">
            <a:extLst>
              <a:ext uri="{FF2B5EF4-FFF2-40B4-BE49-F238E27FC236}">
                <a16:creationId xmlns:a16="http://schemas.microsoft.com/office/drawing/2014/main" id="{9A3CA5C4-7642-6DB1-F417-18FD712DD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514600"/>
            <a:ext cx="8686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下图给出的是 </a:t>
            </a:r>
            <a:r>
              <a:rPr kumimoji="1"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32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2,7</a:t>
            </a:r>
            <a:r>
              <a:rPr kumimoji="1"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的具体图 </a:t>
            </a:r>
            <a:r>
              <a:rPr kumimoji="1"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(h=2,n=7)</a:t>
            </a:r>
            <a:r>
              <a:rPr kumimoji="1"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8435" name="Line 57">
            <a:extLst>
              <a:ext uri="{FF2B5EF4-FFF2-40B4-BE49-F238E27FC236}">
                <a16:creationId xmlns:a16="http://schemas.microsoft.com/office/drawing/2014/main" id="{E1B3BB61-21BF-5FEC-9370-20FB0571FA0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86425" y="3567113"/>
            <a:ext cx="0" cy="25288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36" name="Line 53">
            <a:extLst>
              <a:ext uri="{FF2B5EF4-FFF2-40B4-BE49-F238E27FC236}">
                <a16:creationId xmlns:a16="http://schemas.microsoft.com/office/drawing/2014/main" id="{0A0B1B3E-4AEE-E0A7-8BF4-567DB6ED445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505200"/>
            <a:ext cx="144780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37" name="Line 54">
            <a:extLst>
              <a:ext uri="{FF2B5EF4-FFF2-40B4-BE49-F238E27FC236}">
                <a16:creationId xmlns:a16="http://schemas.microsoft.com/office/drawing/2014/main" id="{8AE36F75-5D8B-F7F9-EAEC-01E4FED561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38800" y="4876800"/>
            <a:ext cx="15240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38" name="Oval 36">
            <a:extLst>
              <a:ext uri="{FF2B5EF4-FFF2-40B4-BE49-F238E27FC236}">
                <a16:creationId xmlns:a16="http://schemas.microsoft.com/office/drawing/2014/main" id="{5E2C47A4-1513-62B8-2C4F-BB2ECBC75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038600"/>
            <a:ext cx="228600" cy="228600"/>
          </a:xfrm>
          <a:prstGeom prst="ellipse">
            <a:avLst/>
          </a:prstGeom>
          <a:solidFill>
            <a:srgbClr val="3333CC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8439" name="Oval 37">
            <a:extLst>
              <a:ext uri="{FF2B5EF4-FFF2-40B4-BE49-F238E27FC236}">
                <a16:creationId xmlns:a16="http://schemas.microsoft.com/office/drawing/2014/main" id="{3F34568C-5B9C-FE32-22C1-973FF874A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410200"/>
            <a:ext cx="228600" cy="228600"/>
          </a:xfrm>
          <a:prstGeom prst="ellipse">
            <a:avLst/>
          </a:prstGeom>
          <a:solidFill>
            <a:srgbClr val="3333CC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pSp>
        <p:nvGrpSpPr>
          <p:cNvPr id="2" name="组合 33">
            <a:extLst>
              <a:ext uri="{FF2B5EF4-FFF2-40B4-BE49-F238E27FC236}">
                <a16:creationId xmlns:a16="http://schemas.microsoft.com/office/drawing/2014/main" id="{36EE3B2D-A4A8-AE1D-8063-CF66762C9D12}"/>
              </a:ext>
            </a:extLst>
          </p:cNvPr>
          <p:cNvGrpSpPr>
            <a:grpSpLocks/>
          </p:cNvGrpSpPr>
          <p:nvPr/>
        </p:nvGrpSpPr>
        <p:grpSpPr bwMode="auto">
          <a:xfrm>
            <a:off x="1814513" y="3505200"/>
            <a:ext cx="5348287" cy="2590800"/>
            <a:chOff x="1814513" y="3505200"/>
            <a:chExt cx="5348287" cy="2590801"/>
          </a:xfrm>
        </p:grpSpPr>
        <p:grpSp>
          <p:nvGrpSpPr>
            <p:cNvPr id="18459" name="组合 31">
              <a:extLst>
                <a:ext uri="{FF2B5EF4-FFF2-40B4-BE49-F238E27FC236}">
                  <a16:creationId xmlns:a16="http://schemas.microsoft.com/office/drawing/2014/main" id="{0A2D4B56-9BD7-C45E-9151-058580FD5A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14513" y="3505200"/>
              <a:ext cx="5348287" cy="2590801"/>
              <a:chOff x="1814513" y="3505200"/>
              <a:chExt cx="5348287" cy="2590801"/>
            </a:xfrm>
          </p:grpSpPr>
          <p:sp>
            <p:nvSpPr>
              <p:cNvPr id="18461" name="Line 56">
                <a:extLst>
                  <a:ext uri="{FF2B5EF4-FFF2-40B4-BE49-F238E27FC236}">
                    <a16:creationId xmlns:a16="http://schemas.microsoft.com/office/drawing/2014/main" id="{1DE0C4A3-F0A2-A7EE-6DB9-24B5587109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0938" y="4129088"/>
                <a:ext cx="0" cy="14478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462" name="Line 43">
                <a:extLst>
                  <a:ext uri="{FF2B5EF4-FFF2-40B4-BE49-F238E27FC236}">
                    <a16:creationId xmlns:a16="http://schemas.microsoft.com/office/drawing/2014/main" id="{16D0C4EF-E5D0-B5E7-0D4D-1B22CA1CE1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4513" y="4157663"/>
                <a:ext cx="1828800" cy="0"/>
              </a:xfrm>
              <a:prstGeom prst="line">
                <a:avLst/>
              </a:prstGeom>
              <a:noFill/>
              <a:ln w="38100">
                <a:solidFill>
                  <a:srgbClr val="1E2EA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463" name="Line 46">
                <a:extLst>
                  <a:ext uri="{FF2B5EF4-FFF2-40B4-BE49-F238E27FC236}">
                    <a16:creationId xmlns:a16="http://schemas.microsoft.com/office/drawing/2014/main" id="{C1F546C1-0F66-9925-1668-726BBA9C3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28800" y="4114800"/>
                <a:ext cx="1905000" cy="1414463"/>
              </a:xfrm>
              <a:prstGeom prst="line">
                <a:avLst/>
              </a:prstGeom>
              <a:noFill/>
              <a:ln w="38100">
                <a:solidFill>
                  <a:srgbClr val="1E2EA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464" name="Line 47">
                <a:extLst>
                  <a:ext uri="{FF2B5EF4-FFF2-40B4-BE49-F238E27FC236}">
                    <a16:creationId xmlns:a16="http://schemas.microsoft.com/office/drawing/2014/main" id="{1DA9AB27-C65B-1632-E38D-41D3534977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33800" y="3505200"/>
                <a:ext cx="1981200" cy="652463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465" name="Line 49">
                <a:extLst>
                  <a:ext uri="{FF2B5EF4-FFF2-40B4-BE49-F238E27FC236}">
                    <a16:creationId xmlns:a16="http://schemas.microsoft.com/office/drawing/2014/main" id="{CFCC70F2-B295-CC19-C042-A6B04F7DD3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05225" y="4148138"/>
                <a:ext cx="2009775" cy="1947863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466" name="Line 51">
                <a:extLst>
                  <a:ext uri="{FF2B5EF4-FFF2-40B4-BE49-F238E27FC236}">
                    <a16:creationId xmlns:a16="http://schemas.microsoft.com/office/drawing/2014/main" id="{EB74E4EA-EB34-C77E-7466-AFB5924607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4148138"/>
                <a:ext cx="3429000" cy="652463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8460" name="Oval 38">
              <a:extLst>
                <a:ext uri="{FF2B5EF4-FFF2-40B4-BE49-F238E27FC236}">
                  <a16:creationId xmlns:a16="http://schemas.microsoft.com/office/drawing/2014/main" id="{03FCE68D-5A52-9BE9-3857-DF770395B6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4038600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4" name="组合 35">
            <a:extLst>
              <a:ext uri="{FF2B5EF4-FFF2-40B4-BE49-F238E27FC236}">
                <a16:creationId xmlns:a16="http://schemas.microsoft.com/office/drawing/2014/main" id="{1138887B-9644-4438-5594-DA074560CA14}"/>
              </a:ext>
            </a:extLst>
          </p:cNvPr>
          <p:cNvGrpSpPr>
            <a:grpSpLocks/>
          </p:cNvGrpSpPr>
          <p:nvPr/>
        </p:nvGrpSpPr>
        <p:grpSpPr bwMode="auto">
          <a:xfrm>
            <a:off x="1800225" y="3505200"/>
            <a:ext cx="5286375" cy="2590800"/>
            <a:chOff x="1800225" y="3505200"/>
            <a:chExt cx="5286375" cy="2590801"/>
          </a:xfrm>
        </p:grpSpPr>
        <p:sp>
          <p:nvSpPr>
            <p:cNvPr id="18453" name="Line 44">
              <a:extLst>
                <a:ext uri="{FF2B5EF4-FFF2-40B4-BE49-F238E27FC236}">
                  <a16:creationId xmlns:a16="http://schemas.microsoft.com/office/drawing/2014/main" id="{B6D1A4CB-FF91-5C97-FABE-D4891D77BD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4513" y="5529263"/>
              <a:ext cx="1828800" cy="0"/>
            </a:xfrm>
            <a:prstGeom prst="line">
              <a:avLst/>
            </a:prstGeom>
            <a:noFill/>
            <a:ln w="38100">
              <a:solidFill>
                <a:srgbClr val="1E2EA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4" name="Line 45">
              <a:extLst>
                <a:ext uri="{FF2B5EF4-FFF2-40B4-BE49-F238E27FC236}">
                  <a16:creationId xmlns:a16="http://schemas.microsoft.com/office/drawing/2014/main" id="{9B45F061-DF3D-9892-C23E-F3194CED0B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225" y="4157663"/>
              <a:ext cx="1933575" cy="1404938"/>
            </a:xfrm>
            <a:prstGeom prst="line">
              <a:avLst/>
            </a:prstGeom>
            <a:noFill/>
            <a:ln w="38100">
              <a:solidFill>
                <a:srgbClr val="1E2EA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5" name="Line 48">
              <a:extLst>
                <a:ext uri="{FF2B5EF4-FFF2-40B4-BE49-F238E27FC236}">
                  <a16:creationId xmlns:a16="http://schemas.microsoft.com/office/drawing/2014/main" id="{500AC089-4540-F950-D49E-373FF824CE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5529263"/>
              <a:ext cx="1981200" cy="56673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6" name="Line 50">
              <a:extLst>
                <a:ext uri="{FF2B5EF4-FFF2-40B4-BE49-F238E27FC236}">
                  <a16:creationId xmlns:a16="http://schemas.microsoft.com/office/drawing/2014/main" id="{A2D6A5DD-AB03-0085-5C96-03187E7163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14750" y="3505200"/>
              <a:ext cx="2000250" cy="202882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7" name="Line 52">
              <a:extLst>
                <a:ext uri="{FF2B5EF4-FFF2-40B4-BE49-F238E27FC236}">
                  <a16:creationId xmlns:a16="http://schemas.microsoft.com/office/drawing/2014/main" id="{37191931-F308-5830-6805-1CC2129A2B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52850" y="4876800"/>
              <a:ext cx="3333750" cy="65722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8" name="Oval 39">
              <a:extLst>
                <a:ext uri="{FF2B5EF4-FFF2-40B4-BE49-F238E27FC236}">
                  <a16:creationId xmlns:a16="http://schemas.microsoft.com/office/drawing/2014/main" id="{59E2EE5D-8540-92CA-DF94-DF4A6E8DE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5410200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18442" name="Oval 40">
            <a:extLst>
              <a:ext uri="{FF2B5EF4-FFF2-40B4-BE49-F238E27FC236}">
                <a16:creationId xmlns:a16="http://schemas.microsoft.com/office/drawing/2014/main" id="{C69BF6E3-3C1E-D975-9068-3F1DDA8CF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429000"/>
            <a:ext cx="228600" cy="22860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8443" name="Oval 41">
            <a:extLst>
              <a:ext uri="{FF2B5EF4-FFF2-40B4-BE49-F238E27FC236}">
                <a16:creationId xmlns:a16="http://schemas.microsoft.com/office/drawing/2014/main" id="{A2AEE484-8A01-C80B-3A26-1E055D73F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943600"/>
            <a:ext cx="228600" cy="22860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8444" name="Oval 42">
            <a:extLst>
              <a:ext uri="{FF2B5EF4-FFF2-40B4-BE49-F238E27FC236}">
                <a16:creationId xmlns:a16="http://schemas.microsoft.com/office/drawing/2014/main" id="{9C5D0324-9583-CF42-DDE6-A345BF048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724400"/>
            <a:ext cx="228600" cy="22860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8445" name="Text Box 60">
            <a:extLst>
              <a:ext uri="{FF2B5EF4-FFF2-40B4-BE49-F238E27FC236}">
                <a16:creationId xmlns:a16="http://schemas.microsoft.com/office/drawing/2014/main" id="{2F01C18E-0917-297B-07CC-9E7864C06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447800"/>
            <a:ext cx="1143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4000">
                <a:latin typeface="Times New Roman" panose="02020603050405020304" pitchFamily="18" charset="0"/>
              </a:rPr>
              <a:t>  K</a:t>
            </a:r>
            <a:r>
              <a:rPr kumimoji="1" lang="en-US" altLang="zh-CN" sz="4000" baseline="-25000"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18446" name="Line 61">
            <a:extLst>
              <a:ext uri="{FF2B5EF4-FFF2-40B4-BE49-F238E27FC236}">
                <a16:creationId xmlns:a16="http://schemas.microsoft.com/office/drawing/2014/main" id="{9393D776-ADBE-D80F-2BC0-DE9294C0D68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1812925"/>
            <a:ext cx="99060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47" name="Text Box 62">
            <a:extLst>
              <a:ext uri="{FF2B5EF4-FFF2-40B4-BE49-F238E27FC236}">
                <a16:creationId xmlns:a16="http://schemas.microsoft.com/office/drawing/2014/main" id="{089AA409-6477-098F-50FC-830F5B218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1447800"/>
            <a:ext cx="1143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4000">
                <a:latin typeface="Times New Roman" panose="02020603050405020304" pitchFamily="18" charset="0"/>
              </a:rPr>
              <a:t>K</a:t>
            </a:r>
            <a:r>
              <a:rPr kumimoji="1" lang="en-US" altLang="zh-CN" sz="4000" baseline="-25000"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18448" name="Text Box 63">
            <a:extLst>
              <a:ext uri="{FF2B5EF4-FFF2-40B4-BE49-F238E27FC236}">
                <a16:creationId xmlns:a16="http://schemas.microsoft.com/office/drawing/2014/main" id="{6D2B1649-8A9E-BEE3-5193-78C9D8889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455738"/>
            <a:ext cx="1295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4000">
                <a:latin typeface="Times New Roman" panose="02020603050405020304" pitchFamily="18" charset="0"/>
              </a:rPr>
              <a:t>K</a:t>
            </a:r>
            <a:r>
              <a:rPr kumimoji="1" lang="en-US" altLang="zh-CN" sz="4000" baseline="-25000">
                <a:latin typeface="Times New Roman" panose="02020603050405020304" pitchFamily="18" charset="0"/>
              </a:rPr>
              <a:t>n-2h</a:t>
            </a:r>
          </a:p>
        </p:txBody>
      </p:sp>
      <p:sp>
        <p:nvSpPr>
          <p:cNvPr id="18449" name="Line 64">
            <a:extLst>
              <a:ext uri="{FF2B5EF4-FFF2-40B4-BE49-F238E27FC236}">
                <a16:creationId xmlns:a16="http://schemas.microsoft.com/office/drawing/2014/main" id="{F40C70EF-3A01-630D-8D27-F8C68F4044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1809750"/>
            <a:ext cx="99060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E93EDE2A-23E5-F169-B05F-21527BBFC0E2}"/>
              </a:ext>
            </a:extLst>
          </p:cNvPr>
          <p:cNvCxnSpPr/>
          <p:nvPr/>
        </p:nvCxnSpPr>
        <p:spPr>
          <a:xfrm>
            <a:off x="1687513" y="1546225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51" name="Rectangle 1026">
            <a:extLst>
              <a:ext uri="{FF2B5EF4-FFF2-40B4-BE49-F238E27FC236}">
                <a16:creationId xmlns:a16="http://schemas.microsoft.com/office/drawing/2014/main" id="{DB8AA916-F7DF-5384-624B-FF9AE9C1B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11175"/>
            <a:ext cx="91440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chemeClr val="bg1"/>
                </a:solidFill>
                <a:latin typeface="Times New Roman" panose="02020603050405020304" pitchFamily="18" charset="0"/>
              </a:rPr>
              <a:t>举例</a:t>
            </a:r>
            <a:endParaRPr lang="en-US" altLang="zh-CN" sz="36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52" name="灯片编号占位符 2">
            <a:extLst>
              <a:ext uri="{FF2B5EF4-FFF2-40B4-BE49-F238E27FC236}">
                <a16:creationId xmlns:a16="http://schemas.microsoft.com/office/drawing/2014/main" id="{B1C4F348-FECB-464C-BC76-D01B41416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071CA99-28A0-2E4B-A27A-385A3699720F}" type="slidenum">
              <a:rPr lang="en-US" altLang="zh-CN"/>
              <a:pPr/>
              <a:t>28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3FA13FFE-8019-00F1-A4F8-482A5C7ED6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必要条件的局限性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250721A1-83BF-50CE-32BC-E99A0761B4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5588" y="1852613"/>
            <a:ext cx="8715375" cy="744537"/>
          </a:xfrm>
        </p:spPr>
        <p:txBody>
          <a:bodyPr/>
          <a:lstStyle/>
          <a:p>
            <a:pPr marL="342900" lvl="1" indent="0" eaLnBrk="1" hangingPunct="1">
              <a:buFont typeface="Wingdings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Petersen</a:t>
            </a:r>
            <a:r>
              <a:rPr lang="zh-CN" altLang="en-US" sz="2800" b="1">
                <a:latin typeface="Times New Roman" panose="02020603050405020304" pitchFamily="18" charset="0"/>
              </a:rPr>
              <a:t>图满足上述必要条件，但不是哈密尔顿图。</a:t>
            </a:r>
            <a:endParaRPr lang="zh-CN" altLang="en-US" sz="2800" b="1"/>
          </a:p>
        </p:txBody>
      </p:sp>
      <p:grpSp>
        <p:nvGrpSpPr>
          <p:cNvPr id="19460" name="组合 30">
            <a:extLst>
              <a:ext uri="{FF2B5EF4-FFF2-40B4-BE49-F238E27FC236}">
                <a16:creationId xmlns:a16="http://schemas.microsoft.com/office/drawing/2014/main" id="{CE05927D-EB7F-F436-5CDA-5803562B0708}"/>
              </a:ext>
            </a:extLst>
          </p:cNvPr>
          <p:cNvGrpSpPr>
            <a:grpSpLocks/>
          </p:cNvGrpSpPr>
          <p:nvPr/>
        </p:nvGrpSpPr>
        <p:grpSpPr bwMode="auto">
          <a:xfrm>
            <a:off x="3325813" y="3032125"/>
            <a:ext cx="2492375" cy="2317750"/>
            <a:chOff x="1428750" y="3795713"/>
            <a:chExt cx="2493963" cy="2317750"/>
          </a:xfrm>
        </p:grpSpPr>
        <p:sp>
          <p:nvSpPr>
            <p:cNvPr id="19462" name="Oval 147">
              <a:extLst>
                <a:ext uri="{FF2B5EF4-FFF2-40B4-BE49-F238E27FC236}">
                  <a16:creationId xmlns:a16="http://schemas.microsoft.com/office/drawing/2014/main" id="{46601E3F-94AE-C8AC-2E8E-81BF778A62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3795713"/>
              <a:ext cx="179388" cy="17938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9463" name="Oval 148">
              <a:extLst>
                <a:ext uri="{FF2B5EF4-FFF2-40B4-BE49-F238E27FC236}">
                  <a16:creationId xmlns:a16="http://schemas.microsoft.com/office/drawing/2014/main" id="{F23DF0C5-E6F1-EAC7-BA01-21DE0EDA9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3325" y="4605338"/>
              <a:ext cx="179388" cy="17938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9464" name="Oval 149">
              <a:extLst>
                <a:ext uri="{FF2B5EF4-FFF2-40B4-BE49-F238E27FC236}">
                  <a16:creationId xmlns:a16="http://schemas.microsoft.com/office/drawing/2014/main" id="{C8A63F5B-EC3C-EB8B-73C4-2BCD5B013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750" y="4619625"/>
              <a:ext cx="179388" cy="1793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9465" name="Oval 150">
              <a:extLst>
                <a:ext uri="{FF2B5EF4-FFF2-40B4-BE49-F238E27FC236}">
                  <a16:creationId xmlns:a16="http://schemas.microsoft.com/office/drawing/2014/main" id="{11036E0B-2522-1B98-E7DD-E5B0B1777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375" y="5919788"/>
              <a:ext cx="179388" cy="17938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9466" name="Oval 151">
              <a:extLst>
                <a:ext uri="{FF2B5EF4-FFF2-40B4-BE49-F238E27FC236}">
                  <a16:creationId xmlns:a16="http://schemas.microsoft.com/office/drawing/2014/main" id="{2ED72EF9-1A81-89CD-E0CA-3320A3342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125" y="5934075"/>
              <a:ext cx="179388" cy="1793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9467" name="Line 152">
              <a:extLst>
                <a:ext uri="{FF2B5EF4-FFF2-40B4-BE49-F238E27FC236}">
                  <a16:creationId xmlns:a16="http://schemas.microsoft.com/office/drawing/2014/main" id="{1B0CE7CB-316F-AB15-1A22-FDF125C388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1150" y="3957638"/>
              <a:ext cx="1000125" cy="7000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68" name="Line 153">
              <a:extLst>
                <a:ext uri="{FF2B5EF4-FFF2-40B4-BE49-F238E27FC236}">
                  <a16:creationId xmlns:a16="http://schemas.microsoft.com/office/drawing/2014/main" id="{0EB192C4-F676-21B1-D4A6-3EB10D4DFB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2725" y="3914775"/>
              <a:ext cx="1028700" cy="714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69" name="Line 154">
              <a:extLst>
                <a:ext uri="{FF2B5EF4-FFF2-40B4-BE49-F238E27FC236}">
                  <a16:creationId xmlns:a16="http://schemas.microsoft.com/office/drawing/2014/main" id="{11E10FE0-2246-41C1-349C-72E001FA92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6863" y="4800600"/>
              <a:ext cx="342900" cy="1128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70" name="Line 155">
              <a:extLst>
                <a:ext uri="{FF2B5EF4-FFF2-40B4-BE49-F238E27FC236}">
                  <a16:creationId xmlns:a16="http://schemas.microsoft.com/office/drawing/2014/main" id="{1DB567BE-C184-11DC-93EB-56AB04AE96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8350" y="6029325"/>
              <a:ext cx="12573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71" name="Line 156">
              <a:extLst>
                <a:ext uri="{FF2B5EF4-FFF2-40B4-BE49-F238E27FC236}">
                  <a16:creationId xmlns:a16="http://schemas.microsoft.com/office/drawing/2014/main" id="{5F432AFA-67D1-7C69-12A3-489686CF67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09950" y="4791075"/>
              <a:ext cx="371475" cy="1138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72" name="Oval 158">
              <a:extLst>
                <a:ext uri="{FF2B5EF4-FFF2-40B4-BE49-F238E27FC236}">
                  <a16:creationId xmlns:a16="http://schemas.microsoft.com/office/drawing/2014/main" id="{5B9F0E9C-99FF-353D-C6DA-D69E1B391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0325" y="4362450"/>
              <a:ext cx="179388" cy="1793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9473" name="Oval 159">
              <a:extLst>
                <a:ext uri="{FF2B5EF4-FFF2-40B4-BE49-F238E27FC236}">
                  <a16:creationId xmlns:a16="http://schemas.microsoft.com/office/drawing/2014/main" id="{E2317963-FEBC-555A-EAC4-F950C6EA8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5963" y="4762500"/>
              <a:ext cx="179387" cy="1793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9474" name="Oval 160">
              <a:extLst>
                <a:ext uri="{FF2B5EF4-FFF2-40B4-BE49-F238E27FC236}">
                  <a16:creationId xmlns:a16="http://schemas.microsoft.com/office/drawing/2014/main" id="{F5B15BE0-05EB-8781-60E6-305EDC5B4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4563" y="5491163"/>
              <a:ext cx="179387" cy="17938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9475" name="Oval 161">
              <a:extLst>
                <a:ext uri="{FF2B5EF4-FFF2-40B4-BE49-F238E27FC236}">
                  <a16:creationId xmlns:a16="http://schemas.microsoft.com/office/drawing/2014/main" id="{DAD99BF6-53CC-B231-4713-DE985B407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6075" y="5491163"/>
              <a:ext cx="179388" cy="17938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9476" name="Oval 162">
              <a:extLst>
                <a:ext uri="{FF2B5EF4-FFF2-40B4-BE49-F238E27FC236}">
                  <a16:creationId xmlns:a16="http://schemas.microsoft.com/office/drawing/2014/main" id="{EF0BFA82-AF75-9F18-4D77-07B3CE3A1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1825" y="4791075"/>
              <a:ext cx="179388" cy="1793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9477" name="Line 163">
              <a:extLst>
                <a:ext uri="{FF2B5EF4-FFF2-40B4-BE49-F238E27FC236}">
                  <a16:creationId xmlns:a16="http://schemas.microsoft.com/office/drawing/2014/main" id="{E8DEF5AB-64AE-395A-DF64-1A10792219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6938" y="4857750"/>
              <a:ext cx="10001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78" name="Line 165">
              <a:extLst>
                <a:ext uri="{FF2B5EF4-FFF2-40B4-BE49-F238E27FC236}">
                  <a16:creationId xmlns:a16="http://schemas.microsoft.com/office/drawing/2014/main" id="{2DF07DC1-6ABA-4A0B-A7AB-96372B72A7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38388" y="4562475"/>
              <a:ext cx="300037" cy="9382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79" name="Line 166">
              <a:extLst>
                <a:ext uri="{FF2B5EF4-FFF2-40B4-BE49-F238E27FC236}">
                  <a16:creationId xmlns:a16="http://schemas.microsoft.com/office/drawing/2014/main" id="{3D2624E7-7AD9-BD8D-AE13-A2E442A30B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8438" y="4529138"/>
              <a:ext cx="228600" cy="9572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80" name="Line 167">
              <a:extLst>
                <a:ext uri="{FF2B5EF4-FFF2-40B4-BE49-F238E27FC236}">
                  <a16:creationId xmlns:a16="http://schemas.microsoft.com/office/drawing/2014/main" id="{048E8829-8F20-5779-B84B-3563703085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2675" y="4943475"/>
              <a:ext cx="842963" cy="5857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81" name="Line 168">
              <a:extLst>
                <a:ext uri="{FF2B5EF4-FFF2-40B4-BE49-F238E27FC236}">
                  <a16:creationId xmlns:a16="http://schemas.microsoft.com/office/drawing/2014/main" id="{9133AD8E-FA9B-9CF6-9FA1-3043D98691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2650" y="4914900"/>
              <a:ext cx="757238" cy="614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82" name="Line 169">
              <a:extLst>
                <a:ext uri="{FF2B5EF4-FFF2-40B4-BE49-F238E27FC236}">
                  <a16:creationId xmlns:a16="http://schemas.microsoft.com/office/drawing/2014/main" id="{D6E71D8F-662A-E6CA-C027-1EB926B934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1288" y="3967163"/>
              <a:ext cx="4762" cy="4048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83" name="Line 170">
              <a:extLst>
                <a:ext uri="{FF2B5EF4-FFF2-40B4-BE49-F238E27FC236}">
                  <a16:creationId xmlns:a16="http://schemas.microsoft.com/office/drawing/2014/main" id="{23B2D002-3105-11D0-BA0B-43A6169E18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5438" y="4743450"/>
              <a:ext cx="385762" cy="857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84" name="Line 171">
              <a:extLst>
                <a:ext uri="{FF2B5EF4-FFF2-40B4-BE49-F238E27FC236}">
                  <a16:creationId xmlns:a16="http://schemas.microsoft.com/office/drawing/2014/main" id="{423E0CFB-95F9-DE36-2BF2-BFCCC03815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24225" y="4729163"/>
              <a:ext cx="414338" cy="1190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85" name="Line 172">
              <a:extLst>
                <a:ext uri="{FF2B5EF4-FFF2-40B4-BE49-F238E27FC236}">
                  <a16:creationId xmlns:a16="http://schemas.microsoft.com/office/drawing/2014/main" id="{6C3D1367-E67C-4D52-E4C1-2814681FFC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09775" y="5657850"/>
              <a:ext cx="242888" cy="2714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86" name="Line 173">
              <a:extLst>
                <a:ext uri="{FF2B5EF4-FFF2-40B4-BE49-F238E27FC236}">
                  <a16:creationId xmlns:a16="http://schemas.microsoft.com/office/drawing/2014/main" id="{D9B2A759-44EA-A541-F884-1932CCEE89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9425" y="5629275"/>
              <a:ext cx="304800" cy="3143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87" name="Line 203">
              <a:extLst>
                <a:ext uri="{FF2B5EF4-FFF2-40B4-BE49-F238E27FC236}">
                  <a16:creationId xmlns:a16="http://schemas.microsoft.com/office/drawing/2014/main" id="{E34CAB1F-B846-9F40-E97B-BCACF12B21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7875" y="6024563"/>
              <a:ext cx="12573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88" name="Line 207">
              <a:extLst>
                <a:ext uri="{FF2B5EF4-FFF2-40B4-BE49-F238E27FC236}">
                  <a16:creationId xmlns:a16="http://schemas.microsoft.com/office/drawing/2014/main" id="{4ACDA03D-36DC-DEAA-7472-C336070C24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48038" y="4724400"/>
              <a:ext cx="414337" cy="1190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9461" name="灯片编号占位符 1">
            <a:extLst>
              <a:ext uri="{FF2B5EF4-FFF2-40B4-BE49-F238E27FC236}">
                <a16:creationId xmlns:a16="http://schemas.microsoft.com/office/drawing/2014/main" id="{876C64BD-E0A1-857A-9AC5-FBCEAA78F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B9C0D1F-78DD-3B49-8657-3373C60AF6D9}" type="slidenum">
              <a:rPr lang="en-US" altLang="zh-CN"/>
              <a:pPr/>
              <a:t>29</a:t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55F40-F92D-4A9F-9C63-FF9F7CA7D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欧拉图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409DB7-3DCF-4422-838C-D0ECE9FFB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AED7-871C-0641-8445-7F9A288CB702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46397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709245FD-C184-574B-4FCD-5E6AB09865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327900" cy="1295400"/>
          </a:xfrm>
        </p:spPr>
        <p:txBody>
          <a:bodyPr/>
          <a:lstStyle/>
          <a:p>
            <a:pPr algn="ctr" eaLnBrk="1" hangingPunct="1"/>
            <a:r>
              <a:rPr lang="zh-CN" altLang="en-US"/>
              <a:t>哈密尔顿图的充分条件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878D2B44-D95C-FB87-ED73-27B0E2BD36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628775"/>
            <a:ext cx="8353425" cy="2736850"/>
          </a:xfrm>
        </p:spPr>
        <p:txBody>
          <a:bodyPr/>
          <a:lstStyle/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Dirac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定理（狄拉克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 1952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    设</a:t>
            </a:r>
            <a:r>
              <a:rPr lang="en-US" altLang="zh-CN" sz="2400" b="1">
                <a:latin typeface="Times New Roman" panose="02020603050405020304" pitchFamily="18" charset="0"/>
              </a:rPr>
              <a:t>G</a:t>
            </a:r>
            <a:r>
              <a:rPr lang="zh-CN" altLang="en-US" sz="2400" b="1">
                <a:latin typeface="Times New Roman" panose="02020603050405020304" pitchFamily="18" charset="0"/>
              </a:rPr>
              <a:t>是无向简单图，</a:t>
            </a:r>
            <a:r>
              <a:rPr lang="en-US" altLang="zh-CN" sz="2400" b="1">
                <a:latin typeface="Times New Roman" panose="02020603050405020304" pitchFamily="18" charset="0"/>
              </a:rPr>
              <a:t>|G|=</a:t>
            </a:r>
            <a:r>
              <a:rPr lang="en-US" altLang="zh-CN" sz="2400" b="1" i="1">
                <a:latin typeface="Times New Roman" panose="02020603050405020304" pitchFamily="18" charset="0"/>
              </a:rPr>
              <a:t>n</a:t>
            </a:r>
            <a:r>
              <a:rPr lang="en-US" altLang="zh-CN" sz="2400" b="1">
                <a:latin typeface="Times New Roman" panose="02020603050405020304" pitchFamily="18" charset="0"/>
                <a:sym typeface="Symbol" pitchFamily="2" charset="2"/>
              </a:rPr>
              <a:t>3 </a:t>
            </a:r>
            <a:r>
              <a:rPr lang="zh-CN" altLang="en-US" sz="2400" b="1">
                <a:latin typeface="Times New Roman" panose="02020603050405020304" pitchFamily="18" charset="0"/>
              </a:rPr>
              <a:t>， 若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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(G)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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n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/2，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sz="2400" b="1">
                <a:latin typeface="Times New Roman" panose="02020603050405020304" pitchFamily="18" charset="0"/>
              </a:rPr>
              <a:t>G</a:t>
            </a:r>
            <a:r>
              <a:rPr lang="zh-CN" altLang="en-US" sz="2400" b="1">
                <a:latin typeface="Times New Roman" panose="02020603050405020304" pitchFamily="18" charset="0"/>
              </a:rPr>
              <a:t>有哈密尔顿回图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Ore</a:t>
            </a:r>
            <a:r>
              <a:rPr lang="zh-CN" altLang="en-US" sz="2400" b="1">
                <a:latin typeface="Times New Roman" panose="02020603050405020304" pitchFamily="18" charset="0"/>
              </a:rPr>
              <a:t>定理（奥尔</a:t>
            </a:r>
            <a:r>
              <a:rPr lang="en-US" altLang="zh-CN" sz="2400" b="1">
                <a:latin typeface="Times New Roman" panose="02020603050405020304" pitchFamily="18" charset="0"/>
              </a:rPr>
              <a:t>, 1960</a:t>
            </a:r>
            <a:r>
              <a:rPr lang="zh-CN" altLang="en-US" sz="2400" b="1">
                <a:latin typeface="Times New Roman" panose="02020603050405020304" pitchFamily="18" charset="0"/>
              </a:rPr>
              <a:t>）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    设</a:t>
            </a:r>
            <a:r>
              <a:rPr lang="en-US" altLang="zh-CN" sz="2400" b="1">
                <a:latin typeface="Times New Roman" panose="02020603050405020304" pitchFamily="18" charset="0"/>
              </a:rPr>
              <a:t>G</a:t>
            </a:r>
            <a:r>
              <a:rPr lang="zh-CN" altLang="en-US" sz="2400" b="1">
                <a:latin typeface="Times New Roman" panose="02020603050405020304" pitchFamily="18" charset="0"/>
              </a:rPr>
              <a:t>是无向简单图，</a:t>
            </a:r>
            <a:r>
              <a:rPr lang="en-US" altLang="zh-CN" sz="2400" b="1">
                <a:latin typeface="Times New Roman" panose="02020603050405020304" pitchFamily="18" charset="0"/>
              </a:rPr>
              <a:t>|G|=</a:t>
            </a:r>
            <a:r>
              <a:rPr lang="en-US" altLang="zh-CN" sz="2400" b="1" i="1">
                <a:latin typeface="Times New Roman" panose="02020603050405020304" pitchFamily="18" charset="0"/>
              </a:rPr>
              <a:t>n</a:t>
            </a:r>
            <a:r>
              <a:rPr lang="en-US" altLang="zh-CN" sz="2400" b="1">
                <a:latin typeface="Times New Roman" panose="02020603050405020304" pitchFamily="18" charset="0"/>
                <a:sym typeface="Symbol" pitchFamily="2" charset="2"/>
              </a:rPr>
              <a:t>3 </a:t>
            </a:r>
            <a:r>
              <a:rPr lang="zh-CN" altLang="en-US" sz="2400" b="1">
                <a:latin typeface="Times New Roman" panose="02020603050405020304" pitchFamily="18" charset="0"/>
              </a:rPr>
              <a:t>，若</a:t>
            </a:r>
            <a:r>
              <a:rPr lang="en-US" altLang="zh-CN" sz="2400" b="1">
                <a:latin typeface="Times New Roman" panose="02020603050405020304" pitchFamily="18" charset="0"/>
              </a:rPr>
              <a:t>G</a:t>
            </a:r>
            <a:r>
              <a:rPr lang="zh-CN" altLang="en-US" sz="2400" b="1">
                <a:latin typeface="Times New Roman" panose="02020603050405020304" pitchFamily="18" charset="0"/>
              </a:rPr>
              <a:t>中任意不相邻的顶点对</a:t>
            </a:r>
            <a:r>
              <a:rPr lang="en-US" altLang="zh-CN" sz="2400" b="1" i="1">
                <a:latin typeface="Times New Roman" panose="02020603050405020304" pitchFamily="18" charset="0"/>
              </a:rPr>
              <a:t>u</a:t>
            </a:r>
            <a:r>
              <a:rPr lang="en-US" altLang="zh-CN" sz="2400" b="1">
                <a:latin typeface="Times New Roman" panose="02020603050405020304" pitchFamily="18" charset="0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</a:rPr>
              <a:t>v</a:t>
            </a:r>
            <a:r>
              <a:rPr lang="zh-CN" altLang="en-US" sz="2400" b="1">
                <a:latin typeface="Times New Roman" panose="02020603050405020304" pitchFamily="18" charset="0"/>
              </a:rPr>
              <a:t>均满足：</a:t>
            </a:r>
            <a:r>
              <a:rPr lang="zh-CN" altLang="en-US" sz="2400" b="1" i="1">
                <a:latin typeface="Times New Roman" panose="02020603050405020304" pitchFamily="18" charset="0"/>
              </a:rPr>
              <a:t> 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)+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sym typeface="Symbol" pitchFamily="2" charset="2"/>
              </a:rPr>
              <a:t>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b="1">
                <a:latin typeface="Times New Roman" panose="02020603050405020304" pitchFamily="18" charset="0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</a:rPr>
              <a:t>，则</a:t>
            </a:r>
            <a:r>
              <a:rPr lang="en-US" altLang="zh-CN" sz="2400" b="1">
                <a:latin typeface="Times New Roman" panose="02020603050405020304" pitchFamily="18" charset="0"/>
              </a:rPr>
              <a:t>G</a:t>
            </a:r>
            <a:r>
              <a:rPr lang="zh-CN" altLang="en-US" sz="2400" b="1">
                <a:latin typeface="Times New Roman" panose="02020603050405020304" pitchFamily="18" charset="0"/>
              </a:rPr>
              <a:t>有哈密尔顿回图。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30000"/>
              </a:spcBef>
            </a:pPr>
            <a:endParaRPr lang="zh-CN" altLang="en-US" sz="2400" b="1">
              <a:latin typeface="Times New Roman" panose="02020603050405020304" pitchFamily="18" charset="0"/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17D3CD2-88C2-F936-0A37-68415604C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437063"/>
            <a:ext cx="8208963" cy="208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92150" indent="-347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zh-CN" altLang="en-US" sz="2400" b="1">
                <a:latin typeface="Times New Roman" panose="02020603050405020304" pitchFamily="18" charset="0"/>
              </a:rPr>
              <a:t>设</a:t>
            </a:r>
            <a:r>
              <a:rPr lang="en-US" altLang="zh-CN" sz="2400" b="1">
                <a:latin typeface="Times New Roman" panose="02020603050405020304" pitchFamily="18" charset="0"/>
              </a:rPr>
              <a:t>G</a:t>
            </a:r>
            <a:r>
              <a:rPr lang="zh-CN" altLang="en-US" sz="2400" b="1">
                <a:latin typeface="Times New Roman" panose="02020603050405020304" pitchFamily="18" charset="0"/>
              </a:rPr>
              <a:t>是无向简单图</a:t>
            </a:r>
            <a:r>
              <a:rPr lang="en-US" altLang="zh-CN" sz="2400" b="1">
                <a:latin typeface="Times New Roman" panose="02020603050405020304" pitchFamily="18" charset="0"/>
              </a:rPr>
              <a:t>, |G|=n</a:t>
            </a:r>
            <a:r>
              <a:rPr lang="en-US" altLang="zh-CN" sz="2400" b="1">
                <a:latin typeface="Times New Roman" panose="02020603050405020304" pitchFamily="18" charset="0"/>
                <a:sym typeface="Symbol" pitchFamily="2" charset="2"/>
              </a:rPr>
              <a:t>2</a:t>
            </a:r>
            <a:r>
              <a:rPr lang="en-US" altLang="zh-CN" sz="2400" b="1">
                <a:latin typeface="Times New Roman" panose="02020603050405020304" pitchFamily="18" charset="0"/>
              </a:rPr>
              <a:t>, </a:t>
            </a:r>
            <a:r>
              <a:rPr lang="zh-CN" altLang="en-US" sz="2400" b="1">
                <a:latin typeface="Times New Roman" panose="02020603050405020304" pitchFamily="18" charset="0"/>
              </a:rPr>
              <a:t>若</a:t>
            </a:r>
            <a:r>
              <a:rPr lang="en-US" altLang="zh-CN" sz="2400" b="1">
                <a:latin typeface="Times New Roman" panose="02020603050405020304" pitchFamily="18" charset="0"/>
              </a:rPr>
              <a:t>G</a:t>
            </a:r>
            <a:r>
              <a:rPr lang="zh-CN" altLang="en-US" sz="2400" b="1">
                <a:latin typeface="Times New Roman" panose="02020603050405020304" pitchFamily="18" charset="0"/>
              </a:rPr>
              <a:t>中任意不相邻的顶点对</a:t>
            </a:r>
            <a:r>
              <a:rPr lang="en-US" altLang="zh-CN" sz="2400" b="1">
                <a:latin typeface="Times New Roman" panose="02020603050405020304" pitchFamily="18" charset="0"/>
              </a:rPr>
              <a:t>u,v</a:t>
            </a:r>
            <a:r>
              <a:rPr lang="zh-CN" altLang="en-US" sz="2400" b="1">
                <a:latin typeface="Times New Roman" panose="02020603050405020304" pitchFamily="18" charset="0"/>
              </a:rPr>
              <a:t>均满足：</a:t>
            </a:r>
            <a:r>
              <a:rPr lang="en-US" altLang="zh-CN" sz="2400" b="1" i="1">
                <a:solidFill>
                  <a:srgbClr val="0000CC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</a:rPr>
              <a:t>(u)+</a:t>
            </a:r>
            <a:r>
              <a:rPr lang="en-US" altLang="zh-CN" sz="2400" b="1" i="1">
                <a:solidFill>
                  <a:srgbClr val="0000CC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</a:rPr>
              <a:t>(v)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sym typeface="Symbol" pitchFamily="2" charset="2"/>
              </a:rPr>
              <a:t>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</a:rPr>
              <a:t>n-1</a:t>
            </a:r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sz="2400" b="1">
                <a:latin typeface="Times New Roman" panose="02020603050405020304" pitchFamily="18" charset="0"/>
              </a:rPr>
              <a:t>则</a:t>
            </a:r>
            <a:r>
              <a:rPr lang="en-US" altLang="zh-CN" sz="2400" b="1">
                <a:latin typeface="Times New Roman" panose="02020603050405020304" pitchFamily="18" charset="0"/>
              </a:rPr>
              <a:t>G</a:t>
            </a:r>
            <a:r>
              <a:rPr lang="zh-CN" altLang="en-US" sz="2400" b="1">
                <a:latin typeface="Times New Roman" panose="02020603050405020304" pitchFamily="18" charset="0"/>
              </a:rPr>
              <a:t>是连通图</a:t>
            </a:r>
            <a:r>
              <a:rPr lang="zh-CN" altLang="en-US" sz="2800" b="1">
                <a:latin typeface="Times New Roman" panose="02020603050405020304" pitchFamily="18" charset="0"/>
              </a:rPr>
              <a:t>。</a:t>
            </a:r>
          </a:p>
          <a:p>
            <a:pPr lvl="1" algn="just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zh-CN" altLang="en-US" sz="2000" b="1">
                <a:latin typeface="Times New Roman" panose="02020603050405020304" pitchFamily="18" charset="0"/>
              </a:rPr>
              <a:t>假设</a:t>
            </a:r>
            <a:r>
              <a:rPr lang="en-US" altLang="zh-CN" sz="2000" b="1">
                <a:latin typeface="Times New Roman" panose="02020603050405020304" pitchFamily="18" charset="0"/>
              </a:rPr>
              <a:t>G</a:t>
            </a:r>
            <a:r>
              <a:rPr lang="zh-CN" altLang="en-US" sz="2000" b="1">
                <a:latin typeface="Times New Roman" panose="02020603050405020304" pitchFamily="18" charset="0"/>
              </a:rPr>
              <a:t>不连通，则至少含</a:t>
            </a:r>
            <a:r>
              <a:rPr lang="en-US" altLang="zh-CN" sz="2000" b="1">
                <a:latin typeface="Times New Roman" panose="02020603050405020304" pitchFamily="18" charset="0"/>
              </a:rPr>
              <a:t>2</a:t>
            </a:r>
            <a:r>
              <a:rPr lang="zh-CN" altLang="en-US" sz="2000" b="1">
                <a:latin typeface="Times New Roman" panose="02020603050405020304" pitchFamily="18" charset="0"/>
              </a:rPr>
              <a:t>个连通分支，设为</a:t>
            </a:r>
            <a:r>
              <a:rPr lang="en-US" altLang="zh-CN" sz="2000" b="1">
                <a:latin typeface="Times New Roman" panose="02020603050405020304" pitchFamily="18" charset="0"/>
              </a:rPr>
              <a:t>G</a:t>
            </a:r>
            <a:r>
              <a:rPr lang="en-US" altLang="zh-CN" sz="2000" b="1" baseline="-30000">
                <a:latin typeface="Times New Roman" panose="02020603050405020304" pitchFamily="18" charset="0"/>
              </a:rPr>
              <a:t>1</a:t>
            </a:r>
            <a:r>
              <a:rPr lang="en-US" altLang="zh-CN" sz="2000" b="1">
                <a:latin typeface="Times New Roman" panose="02020603050405020304" pitchFamily="18" charset="0"/>
              </a:rPr>
              <a:t>, G</a:t>
            </a:r>
            <a:r>
              <a:rPr lang="en-US" altLang="zh-CN" sz="2000" b="1" baseline="-30000">
                <a:latin typeface="Times New Roman" panose="02020603050405020304" pitchFamily="18" charset="0"/>
              </a:rPr>
              <a:t>2</a:t>
            </a:r>
            <a:r>
              <a:rPr lang="zh-CN" altLang="en-US" sz="2000" b="1">
                <a:latin typeface="Times New Roman" panose="02020603050405020304" pitchFamily="18" charset="0"/>
              </a:rPr>
              <a:t>。取</a:t>
            </a:r>
            <a:r>
              <a:rPr lang="en-US" altLang="zh-CN" sz="2000" b="1" i="1">
                <a:latin typeface="Times New Roman" panose="02020603050405020304" pitchFamily="18" charset="0"/>
              </a:rPr>
              <a:t>x</a:t>
            </a:r>
            <a:r>
              <a:rPr lang="en-US" altLang="zh-CN" sz="2000" b="1">
                <a:latin typeface="Times New Roman" panose="02020603050405020304" pitchFamily="18" charset="0"/>
                <a:sym typeface="Symbol" pitchFamily="2" charset="2"/>
              </a:rPr>
              <a:t></a:t>
            </a:r>
            <a:r>
              <a:rPr lang="en-US" altLang="zh-CN" sz="2000" b="1">
                <a:latin typeface="Times New Roman" panose="02020603050405020304" pitchFamily="18" charset="0"/>
              </a:rPr>
              <a:t>V</a:t>
            </a:r>
            <a:r>
              <a:rPr lang="en-US" altLang="zh-CN" sz="2000" b="1" baseline="-30000">
                <a:latin typeface="Times New Roman" panose="02020603050405020304" pitchFamily="18" charset="0"/>
              </a:rPr>
              <a:t>G1</a:t>
            </a:r>
            <a:r>
              <a:rPr lang="en-US" altLang="zh-CN" sz="2000" b="1">
                <a:latin typeface="Times New Roman" panose="02020603050405020304" pitchFamily="18" charset="0"/>
              </a:rPr>
              <a:t>, </a:t>
            </a:r>
            <a:r>
              <a:rPr lang="en-US" altLang="zh-CN" sz="2000" b="1" i="1">
                <a:latin typeface="Times New Roman" panose="02020603050405020304" pitchFamily="18" charset="0"/>
              </a:rPr>
              <a:t>y</a:t>
            </a:r>
            <a:r>
              <a:rPr lang="en-US" altLang="zh-CN" sz="2000" b="1">
                <a:latin typeface="Times New Roman" panose="02020603050405020304" pitchFamily="18" charset="0"/>
                <a:sym typeface="Symbol" pitchFamily="2" charset="2"/>
              </a:rPr>
              <a:t></a:t>
            </a:r>
            <a:r>
              <a:rPr lang="en-US" altLang="zh-CN" sz="2000" b="1">
                <a:latin typeface="Times New Roman" panose="02020603050405020304" pitchFamily="18" charset="0"/>
              </a:rPr>
              <a:t>V</a:t>
            </a:r>
            <a:r>
              <a:rPr lang="en-US" altLang="zh-CN" sz="2000" b="1" baseline="-30000">
                <a:latin typeface="Times New Roman" panose="02020603050405020304" pitchFamily="18" charset="0"/>
              </a:rPr>
              <a:t>G2</a:t>
            </a:r>
            <a:r>
              <a:rPr lang="en-US" altLang="zh-CN" sz="2000" b="1">
                <a:latin typeface="Times New Roman" panose="02020603050405020304" pitchFamily="18" charset="0"/>
              </a:rPr>
              <a:t>, </a:t>
            </a:r>
            <a:r>
              <a:rPr lang="zh-CN" altLang="en-US" sz="2000" b="1">
                <a:latin typeface="Times New Roman" panose="02020603050405020304" pitchFamily="18" charset="0"/>
              </a:rPr>
              <a:t>则：</a:t>
            </a:r>
            <a:r>
              <a:rPr lang="en-US" altLang="zh-CN" sz="2000" b="1" i="1">
                <a:latin typeface="Times New Roman" panose="02020603050405020304" pitchFamily="18" charset="0"/>
              </a:rPr>
              <a:t>d</a:t>
            </a:r>
            <a:r>
              <a:rPr lang="en-US" altLang="zh-CN" sz="2000" b="1"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</a:rPr>
              <a:t>x</a:t>
            </a:r>
            <a:r>
              <a:rPr lang="en-US" altLang="zh-CN" sz="2000" b="1">
                <a:latin typeface="Times New Roman" panose="02020603050405020304" pitchFamily="18" charset="0"/>
              </a:rPr>
              <a:t>)+</a:t>
            </a:r>
            <a:r>
              <a:rPr lang="en-US" altLang="zh-CN" sz="2000" b="1" i="1">
                <a:latin typeface="Times New Roman" panose="02020603050405020304" pitchFamily="18" charset="0"/>
              </a:rPr>
              <a:t>d</a:t>
            </a:r>
            <a:r>
              <a:rPr lang="en-US" altLang="zh-CN" sz="2000" b="1"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</a:rPr>
              <a:t>y</a:t>
            </a:r>
            <a:r>
              <a:rPr lang="en-US" altLang="zh-CN" sz="2000" b="1">
                <a:latin typeface="Times New Roman" panose="02020603050405020304" pitchFamily="18" charset="0"/>
              </a:rPr>
              <a:t>)</a:t>
            </a:r>
            <a:r>
              <a:rPr lang="en-US" altLang="zh-CN" sz="2000" b="1">
                <a:latin typeface="Times New Roman" panose="02020603050405020304" pitchFamily="18" charset="0"/>
                <a:sym typeface="Symbol" pitchFamily="2" charset="2"/>
              </a:rPr>
              <a:t></a:t>
            </a:r>
            <a:r>
              <a:rPr lang="en-US" altLang="zh-CN" sz="2000" b="1">
                <a:latin typeface="Times New Roman" panose="02020603050405020304" pitchFamily="18" charset="0"/>
              </a:rPr>
              <a:t>(n</a:t>
            </a:r>
            <a:r>
              <a:rPr lang="en-US" altLang="zh-CN" sz="2000" b="1" baseline="-30000">
                <a:latin typeface="Times New Roman" panose="02020603050405020304" pitchFamily="18" charset="0"/>
              </a:rPr>
              <a:t>1</a:t>
            </a:r>
            <a:r>
              <a:rPr lang="en-US" altLang="zh-CN" sz="2000" b="1">
                <a:latin typeface="Times New Roman" panose="02020603050405020304" pitchFamily="18" charset="0"/>
              </a:rPr>
              <a:t>-1)+(n</a:t>
            </a:r>
            <a:r>
              <a:rPr lang="en-US" altLang="zh-CN" sz="2000" b="1" baseline="-30000">
                <a:latin typeface="Times New Roman" panose="02020603050405020304" pitchFamily="18" charset="0"/>
              </a:rPr>
              <a:t>2</a:t>
            </a:r>
            <a:r>
              <a:rPr lang="en-US" altLang="zh-CN" sz="2000" b="1">
                <a:latin typeface="Times New Roman" panose="02020603050405020304" pitchFamily="18" charset="0"/>
              </a:rPr>
              <a:t>-1)</a:t>
            </a:r>
            <a:r>
              <a:rPr lang="en-US" altLang="zh-CN" sz="2000" b="1">
                <a:latin typeface="Times New Roman" panose="02020603050405020304" pitchFamily="18" charset="0"/>
                <a:sym typeface="Symbol" pitchFamily="2" charset="2"/>
              </a:rPr>
              <a:t></a:t>
            </a:r>
            <a:r>
              <a:rPr lang="en-US" altLang="zh-CN" sz="2000" b="1">
                <a:latin typeface="Times New Roman" panose="02020603050405020304" pitchFamily="18" charset="0"/>
              </a:rPr>
              <a:t>n-2 (</a:t>
            </a:r>
            <a:r>
              <a:rPr lang="zh-CN" altLang="en-US" sz="2000" b="1">
                <a:latin typeface="Times New Roman" panose="02020603050405020304" pitchFamily="18" charset="0"/>
              </a:rPr>
              <a:t>其中</a:t>
            </a:r>
            <a:r>
              <a:rPr lang="en-US" altLang="zh-CN" sz="2000" b="1">
                <a:latin typeface="Times New Roman" panose="02020603050405020304" pitchFamily="18" charset="0"/>
              </a:rPr>
              <a:t>n</a:t>
            </a:r>
            <a:r>
              <a:rPr lang="en-US" altLang="zh-CN" sz="2000" b="1" baseline="-30000">
                <a:latin typeface="Times New Roman" panose="02020603050405020304" pitchFamily="18" charset="0"/>
              </a:rPr>
              <a:t>i</a:t>
            </a:r>
            <a:r>
              <a:rPr lang="zh-CN" altLang="en-US" sz="2000" b="1">
                <a:latin typeface="Times New Roman" panose="02020603050405020304" pitchFamily="18" charset="0"/>
              </a:rPr>
              <a:t>是</a:t>
            </a:r>
            <a:r>
              <a:rPr lang="en-US" altLang="zh-CN" sz="2000" b="1">
                <a:latin typeface="Times New Roman" panose="02020603050405020304" pitchFamily="18" charset="0"/>
              </a:rPr>
              <a:t>G</a:t>
            </a:r>
            <a:r>
              <a:rPr lang="en-US" altLang="zh-CN" sz="2000" b="1" baseline="-30000">
                <a:latin typeface="Times New Roman" panose="02020603050405020304" pitchFamily="18" charset="0"/>
              </a:rPr>
              <a:t>i</a:t>
            </a:r>
            <a:r>
              <a:rPr lang="zh-CN" altLang="en-US" sz="2000" b="1">
                <a:latin typeface="Times New Roman" panose="02020603050405020304" pitchFamily="18" charset="0"/>
              </a:rPr>
              <a:t>的顶点个数</a:t>
            </a:r>
            <a:r>
              <a:rPr lang="en-US" altLang="zh-CN" sz="2000" b="1">
                <a:latin typeface="Times New Roman" panose="02020603050405020304" pitchFamily="18" charset="0"/>
              </a:rPr>
              <a:t>)</a:t>
            </a:r>
            <a:r>
              <a:rPr lang="zh-CN" altLang="en-US" sz="2000" b="1">
                <a:latin typeface="Times New Roman" panose="02020603050405020304" pitchFamily="18" charset="0"/>
              </a:rPr>
              <a:t>，矛盾。 </a:t>
            </a:r>
            <a:endParaRPr lang="en-US" altLang="zh-CN" sz="2000"/>
          </a:p>
        </p:txBody>
      </p:sp>
      <p:sp>
        <p:nvSpPr>
          <p:cNvPr id="22533" name="灯片编号占位符 1">
            <a:extLst>
              <a:ext uri="{FF2B5EF4-FFF2-40B4-BE49-F238E27FC236}">
                <a16:creationId xmlns:a16="http://schemas.microsoft.com/office/drawing/2014/main" id="{C34AC61B-42E8-66C5-2F75-45EEB387D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8176F0C-24F9-3947-A25C-EE832990D0E0}" type="slidenum">
              <a:rPr lang="en-US" altLang="zh-CN"/>
              <a:pPr/>
              <a:t>30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>
            <a:extLst>
              <a:ext uri="{FF2B5EF4-FFF2-40B4-BE49-F238E27FC236}">
                <a16:creationId xmlns:a16="http://schemas.microsoft.com/office/drawing/2014/main" id="{B12A3AD1-0C00-2967-F8AB-907C81ACCD6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457200"/>
            <a:ext cx="9144000" cy="685800"/>
          </a:xfrm>
        </p:spPr>
        <p:txBody>
          <a:bodyPr/>
          <a:lstStyle/>
          <a:p>
            <a:pPr algn="ctr" eaLnBrk="1" hangingPunct="1"/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Ore</a:t>
            </a:r>
            <a:r>
              <a:rPr lang="zh-CN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zh-CN" altLang="en-US" sz="3600">
                <a:latin typeface="宋体" panose="02010600030101010101" pitchFamily="2" charset="-122"/>
              </a:rPr>
              <a:t>的证明</a:t>
            </a:r>
            <a:endParaRPr lang="zh-CN" altLang="en-US" sz="3600"/>
          </a:p>
        </p:txBody>
      </p:sp>
      <p:sp>
        <p:nvSpPr>
          <p:cNvPr id="11267" name="Rectangle 1027">
            <a:extLst>
              <a:ext uri="{FF2B5EF4-FFF2-40B4-BE49-F238E27FC236}">
                <a16:creationId xmlns:a16="http://schemas.microsoft.com/office/drawing/2014/main" id="{43F02CE0-3750-BC5B-236B-85462497B36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225550"/>
            <a:ext cx="8915400" cy="5156200"/>
          </a:xfrm>
        </p:spPr>
        <p:txBody>
          <a:bodyPr/>
          <a:lstStyle/>
          <a:p>
            <a:r>
              <a:rPr lang="en-US" altLang="zh-CN" sz="2800" b="1">
                <a:latin typeface="Times New Roman" panose="02020603050405020304" pitchFamily="18" charset="0"/>
              </a:rPr>
              <a:t>Ore</a:t>
            </a:r>
            <a:r>
              <a:rPr lang="zh-CN" altLang="en-US" sz="2800" b="1">
                <a:latin typeface="Times New Roman" panose="02020603050405020304" pitchFamily="18" charset="0"/>
              </a:rPr>
              <a:t>定理（</a:t>
            </a:r>
            <a:r>
              <a:rPr lang="en-US" altLang="zh-CN" sz="2800" b="1">
                <a:latin typeface="Times New Roman" panose="02020603050405020304" pitchFamily="18" charset="0"/>
              </a:rPr>
              <a:t>1960</a:t>
            </a:r>
            <a:r>
              <a:rPr lang="zh-CN" altLang="en-US" sz="2800" b="1">
                <a:latin typeface="Times New Roman" panose="02020603050405020304" pitchFamily="18" charset="0"/>
              </a:rPr>
              <a:t>）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    设</a:t>
            </a:r>
            <a:r>
              <a:rPr lang="en-US" altLang="zh-CN" sz="2800" b="1">
                <a:latin typeface="Times New Roman" panose="02020603050405020304" pitchFamily="18" charset="0"/>
              </a:rPr>
              <a:t>G</a:t>
            </a:r>
            <a:r>
              <a:rPr lang="zh-CN" altLang="en-US" sz="2800" b="1">
                <a:latin typeface="Times New Roman" panose="02020603050405020304" pitchFamily="18" charset="0"/>
              </a:rPr>
              <a:t>是无向简单图，</a:t>
            </a:r>
            <a:r>
              <a:rPr lang="en-US" altLang="zh-CN" sz="2800" b="1">
                <a:latin typeface="Times New Roman" panose="02020603050405020304" pitchFamily="18" charset="0"/>
              </a:rPr>
              <a:t>|G|=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  <a:sym typeface="Symbol" pitchFamily="2" charset="2"/>
              </a:rPr>
              <a:t>3</a:t>
            </a:r>
            <a:r>
              <a:rPr lang="zh-CN" altLang="en-US" sz="2800" b="1">
                <a:latin typeface="Times New Roman" panose="02020603050405020304" pitchFamily="18" charset="0"/>
              </a:rPr>
              <a:t>，若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对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中任意不相邻的顶点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</a:rPr>
              <a:t>u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</a:rPr>
              <a:t>v, d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)+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sym typeface="Symbol" pitchFamily="2" charset="2"/>
              </a:rPr>
              <a:t>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（*） 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   </a:t>
            </a:r>
            <a:r>
              <a:rPr lang="zh-CN" altLang="en-US" sz="2800" b="1">
                <a:latin typeface="Times New Roman" panose="02020603050405020304" pitchFamily="18" charset="0"/>
              </a:rPr>
              <a:t>则</a:t>
            </a:r>
            <a:r>
              <a:rPr lang="en-US" altLang="zh-CN" sz="2800" b="1">
                <a:latin typeface="Times New Roman" panose="02020603050405020304" pitchFamily="18" charset="0"/>
              </a:rPr>
              <a:t>G</a:t>
            </a:r>
            <a:r>
              <a:rPr lang="zh-CN" altLang="en-US" sz="2800" b="1">
                <a:latin typeface="Times New Roman" panose="02020603050405020304" pitchFamily="18" charset="0"/>
              </a:rPr>
              <a:t>有哈密尔顿回图。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反证法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若存在满足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（*）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的图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，但没有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Hamilton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回路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不妨假设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是边极大的非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Hamilton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图，且满足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（*）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。若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不是边极大的非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Hamilton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图，则可以不断地向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增加若干条边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把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变成边极大的非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Hamilton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G’，G’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依然满足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（*）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，因为对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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V(G), d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G’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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b="1"/>
          </a:p>
        </p:txBody>
      </p:sp>
      <p:sp>
        <p:nvSpPr>
          <p:cNvPr id="23556" name="灯片编号占位符 1">
            <a:extLst>
              <a:ext uri="{FF2B5EF4-FFF2-40B4-BE49-F238E27FC236}">
                <a16:creationId xmlns:a16="http://schemas.microsoft.com/office/drawing/2014/main" id="{E85534E4-B248-7B85-7108-0C5F1E30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19500" y="638175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03BC8857-7C97-564F-B9B6-4765DB58E395}" type="slidenum">
              <a:rPr lang="en-US" altLang="zh-CN"/>
              <a:pPr algn="ctr"/>
              <a:t>31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8918368A-B5E4-4157-F6A8-63380F4851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9250" y="1624013"/>
            <a:ext cx="8596313" cy="1633537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u, v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中不相邻的两点，于是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G+uv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Hamilton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图，且其中每条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Hamilton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回路都要通过边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uv.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因此，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中有起点为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u，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终点为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Hamilton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通路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: </a:t>
            </a:r>
            <a:b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</a:b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41FAF4DF-462A-8205-32E3-C593CA48FD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825" y="620713"/>
            <a:ext cx="8610600" cy="595312"/>
          </a:xfrm>
        </p:spPr>
        <p:txBody>
          <a:bodyPr/>
          <a:lstStyle/>
          <a:p>
            <a:pPr algn="ctr"/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Ore</a:t>
            </a:r>
            <a:r>
              <a:rPr lang="zh-CN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zh-CN" altLang="en-US" sz="3600">
                <a:latin typeface="宋体" panose="02010600030101010101" pitchFamily="2" charset="-122"/>
              </a:rPr>
              <a:t>的证明</a:t>
            </a:r>
            <a:endParaRPr lang="en-US" altLang="zh-CN" sz="3600"/>
          </a:p>
        </p:txBody>
      </p:sp>
      <p:grpSp>
        <p:nvGrpSpPr>
          <p:cNvPr id="24580" name="组合 28">
            <a:extLst>
              <a:ext uri="{FF2B5EF4-FFF2-40B4-BE49-F238E27FC236}">
                <a16:creationId xmlns:a16="http://schemas.microsoft.com/office/drawing/2014/main" id="{D653E6AD-4DBA-4B50-82E1-339FF50ACA56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3351213"/>
            <a:ext cx="6913562" cy="649287"/>
            <a:chOff x="1043608" y="3169103"/>
            <a:chExt cx="6912768" cy="648982"/>
          </a:xfrm>
        </p:grpSpPr>
        <p:sp>
          <p:nvSpPr>
            <p:cNvPr id="24586" name="流程图: 联系 59">
              <a:extLst>
                <a:ext uri="{FF2B5EF4-FFF2-40B4-BE49-F238E27FC236}">
                  <a16:creationId xmlns:a16="http://schemas.microsoft.com/office/drawing/2014/main" id="{2FA648A2-B29F-545A-9C2F-903244758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240" y="3313119"/>
              <a:ext cx="143933" cy="144080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cxnSp>
          <p:nvCxnSpPr>
            <p:cNvPr id="24587" name="直接连接符 61">
              <a:extLst>
                <a:ext uri="{FF2B5EF4-FFF2-40B4-BE49-F238E27FC236}">
                  <a16:creationId xmlns:a16="http://schemas.microsoft.com/office/drawing/2014/main" id="{E387CF9D-F196-AA9E-B481-9550B02A3229}"/>
                </a:ext>
              </a:extLst>
            </p:cNvPr>
            <p:cNvCxnSpPr>
              <a:cxnSpLocks noChangeShapeType="1"/>
              <a:stCxn id="24586" idx="6"/>
            </p:cNvCxnSpPr>
            <p:nvPr/>
          </p:nvCxnSpPr>
          <p:spPr bwMode="auto">
            <a:xfrm flipV="1">
              <a:off x="2092173" y="3385127"/>
              <a:ext cx="648155" cy="32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88" name="直接连接符 61">
              <a:extLst>
                <a:ext uri="{FF2B5EF4-FFF2-40B4-BE49-F238E27FC236}">
                  <a16:creationId xmlns:a16="http://schemas.microsoft.com/office/drawing/2014/main" id="{1A5F3EA5-D3A6-1694-1480-31434EFEC3B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059832" y="3385127"/>
              <a:ext cx="647617" cy="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589" name="流程图: 联系 59">
              <a:extLst>
                <a:ext uri="{FF2B5EF4-FFF2-40B4-BE49-F238E27FC236}">
                  <a16:creationId xmlns:a16="http://schemas.microsoft.com/office/drawing/2014/main" id="{63F0CBE8-DF13-1ABD-3FCA-6003530EE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7987" y="3313087"/>
              <a:ext cx="143933" cy="144080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cxnSp>
          <p:nvCxnSpPr>
            <p:cNvPr id="24590" name="直接连接符 61">
              <a:extLst>
                <a:ext uri="{FF2B5EF4-FFF2-40B4-BE49-F238E27FC236}">
                  <a16:creationId xmlns:a16="http://schemas.microsoft.com/office/drawing/2014/main" id="{650203F9-DA9F-A24B-7F2C-3C4A665FB759}"/>
                </a:ext>
              </a:extLst>
            </p:cNvPr>
            <p:cNvCxnSpPr>
              <a:cxnSpLocks noChangeShapeType="1"/>
              <a:stCxn id="24589" idx="6"/>
            </p:cNvCxnSpPr>
            <p:nvPr/>
          </p:nvCxnSpPr>
          <p:spPr bwMode="auto">
            <a:xfrm>
              <a:off x="3851920" y="3385127"/>
              <a:ext cx="791633" cy="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591" name="流程图: 联系 59">
              <a:extLst>
                <a:ext uri="{FF2B5EF4-FFF2-40B4-BE49-F238E27FC236}">
                  <a16:creationId xmlns:a16="http://schemas.microsoft.com/office/drawing/2014/main" id="{80E0E722-3D98-6F19-82D6-AE329A985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4091" y="3313087"/>
              <a:ext cx="143933" cy="144080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cxnSp>
          <p:nvCxnSpPr>
            <p:cNvPr id="24592" name="直接连接符 61">
              <a:extLst>
                <a:ext uri="{FF2B5EF4-FFF2-40B4-BE49-F238E27FC236}">
                  <a16:creationId xmlns:a16="http://schemas.microsoft.com/office/drawing/2014/main" id="{48AC0D62-2857-C492-F620-61770B53B035}"/>
                </a:ext>
              </a:extLst>
            </p:cNvPr>
            <p:cNvCxnSpPr>
              <a:cxnSpLocks noChangeShapeType="1"/>
              <a:stCxn id="24591" idx="6"/>
            </p:cNvCxnSpPr>
            <p:nvPr/>
          </p:nvCxnSpPr>
          <p:spPr bwMode="auto">
            <a:xfrm>
              <a:off x="4788024" y="3385127"/>
              <a:ext cx="791633" cy="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593" name="矩形标注 106">
              <a:extLst>
                <a:ext uri="{FF2B5EF4-FFF2-40B4-BE49-F238E27FC236}">
                  <a16:creationId xmlns:a16="http://schemas.microsoft.com/office/drawing/2014/main" id="{344EBA7B-D86A-E919-975F-84ED18259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608" y="3169103"/>
              <a:ext cx="792089" cy="504966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u=v</a:t>
              </a:r>
              <a:r>
                <a:rPr lang="en-US" altLang="zh-CN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594" name="矩形标注 106">
              <a:extLst>
                <a:ext uri="{FF2B5EF4-FFF2-40B4-BE49-F238E27FC236}">
                  <a16:creationId xmlns:a16="http://schemas.microsoft.com/office/drawing/2014/main" id="{50008BBE-C244-3B1E-03D7-022CC46A2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7864" y="3313119"/>
              <a:ext cx="720725" cy="504966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zh-CN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595" name="矩形标注 106">
              <a:extLst>
                <a:ext uri="{FF2B5EF4-FFF2-40B4-BE49-F238E27FC236}">
                  <a16:creationId xmlns:a16="http://schemas.microsoft.com/office/drawing/2014/main" id="{AA181976-42D8-278E-717B-3BF427801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6016" y="3313119"/>
              <a:ext cx="720725" cy="504966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596" name="直接连接符 61">
              <a:extLst>
                <a:ext uri="{FF2B5EF4-FFF2-40B4-BE49-F238E27FC236}">
                  <a16:creationId xmlns:a16="http://schemas.microsoft.com/office/drawing/2014/main" id="{C34DB4F9-191C-5580-DBD4-FA82472F30B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68144" y="3385127"/>
              <a:ext cx="791633" cy="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597" name="流程图: 联系 59">
              <a:extLst>
                <a:ext uri="{FF2B5EF4-FFF2-40B4-BE49-F238E27FC236}">
                  <a16:creationId xmlns:a16="http://schemas.microsoft.com/office/drawing/2014/main" id="{2CE28E0D-AADE-CEB9-7F3B-1C2547E93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0315" y="3313087"/>
              <a:ext cx="143933" cy="144080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4598" name="矩形标注 106">
              <a:extLst>
                <a:ext uri="{FF2B5EF4-FFF2-40B4-BE49-F238E27FC236}">
                  <a16:creationId xmlns:a16="http://schemas.microsoft.com/office/drawing/2014/main" id="{36504F13-20A8-B214-71A7-2C738C360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8264" y="3241111"/>
              <a:ext cx="1008112" cy="504966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v=v</a:t>
              </a:r>
              <a:r>
                <a:rPr lang="en-US" altLang="zh-CN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29">
            <a:extLst>
              <a:ext uri="{FF2B5EF4-FFF2-40B4-BE49-F238E27FC236}">
                <a16:creationId xmlns:a16="http://schemas.microsoft.com/office/drawing/2014/main" id="{E20CBD6D-3809-A5BB-3BB0-EBF19EDFBE1C}"/>
              </a:ext>
            </a:extLst>
          </p:cNvPr>
          <p:cNvGrpSpPr>
            <a:grpSpLocks/>
          </p:cNvGrpSpPr>
          <p:nvPr/>
        </p:nvGrpSpPr>
        <p:grpSpPr bwMode="auto">
          <a:xfrm>
            <a:off x="2020888" y="3106738"/>
            <a:ext cx="4697412" cy="1035050"/>
            <a:chOff x="2020739" y="2924944"/>
            <a:chExt cx="4697433" cy="1034618"/>
          </a:xfrm>
        </p:grpSpPr>
        <p:sp>
          <p:nvSpPr>
            <p:cNvPr id="24584" name="任意多边形 24">
              <a:extLst>
                <a:ext uri="{FF2B5EF4-FFF2-40B4-BE49-F238E27FC236}">
                  <a16:creationId xmlns:a16="http://schemas.microsoft.com/office/drawing/2014/main" id="{18E43B80-9C1E-035D-F430-A4BDEF84E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0739" y="3417955"/>
              <a:ext cx="2686929" cy="541607"/>
            </a:xfrm>
            <a:custGeom>
              <a:avLst/>
              <a:gdLst>
                <a:gd name="T0" fmla="*/ 0 w 2686929"/>
                <a:gd name="T1" fmla="*/ 0 h 541607"/>
                <a:gd name="T2" fmla="*/ 1392708 w 2686929"/>
                <a:gd name="T3" fmla="*/ 534573 h 541607"/>
                <a:gd name="T4" fmla="*/ 2686929 w 2686929"/>
                <a:gd name="T5" fmla="*/ 42203 h 541607"/>
                <a:gd name="T6" fmla="*/ 2686929 w 2686929"/>
                <a:gd name="T7" fmla="*/ 42203 h 5416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86929"/>
                <a:gd name="T13" fmla="*/ 0 h 541607"/>
                <a:gd name="T14" fmla="*/ 2686929 w 2686929"/>
                <a:gd name="T15" fmla="*/ 541607 h 5416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86929" h="541607">
                  <a:moveTo>
                    <a:pt x="0" y="0"/>
                  </a:moveTo>
                  <a:cubicBezTo>
                    <a:pt x="472440" y="263769"/>
                    <a:pt x="944881" y="527539"/>
                    <a:pt x="1392702" y="534573"/>
                  </a:cubicBezTo>
                  <a:cubicBezTo>
                    <a:pt x="1840523" y="541607"/>
                    <a:pt x="2686929" y="42203"/>
                    <a:pt x="2686929" y="42203"/>
                  </a:cubicBezTo>
                </a:path>
              </a:pathLst>
            </a:custGeom>
            <a:noFill/>
            <a:ln w="31750" cap="flat" cmpd="sng" algn="ctr">
              <a:solidFill>
                <a:srgbClr val="FF0000"/>
              </a:solidFill>
              <a:prstDash val="dash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85" name="任意多边形 25">
              <a:extLst>
                <a:ext uri="{FF2B5EF4-FFF2-40B4-BE49-F238E27FC236}">
                  <a16:creationId xmlns:a16="http://schemas.microsoft.com/office/drawing/2014/main" id="{0E2BDCE9-0ABF-6378-88BA-E5B2478F779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837852" y="2924944"/>
              <a:ext cx="2880320" cy="432048"/>
            </a:xfrm>
            <a:custGeom>
              <a:avLst/>
              <a:gdLst>
                <a:gd name="T0" fmla="*/ 0 w 2686929"/>
                <a:gd name="T1" fmla="*/ 0 h 541607"/>
                <a:gd name="T2" fmla="*/ 4866102 w 2686929"/>
                <a:gd name="T3" fmla="*/ 9147 h 541607"/>
                <a:gd name="T4" fmla="*/ 9388119 w 2686929"/>
                <a:gd name="T5" fmla="*/ 722 h 541607"/>
                <a:gd name="T6" fmla="*/ 9388119 w 2686929"/>
                <a:gd name="T7" fmla="*/ 722 h 5416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86929"/>
                <a:gd name="T13" fmla="*/ 0 h 541607"/>
                <a:gd name="T14" fmla="*/ 2686929 w 2686929"/>
                <a:gd name="T15" fmla="*/ 541607 h 5416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86929" h="541607">
                  <a:moveTo>
                    <a:pt x="0" y="0"/>
                  </a:moveTo>
                  <a:cubicBezTo>
                    <a:pt x="472440" y="263769"/>
                    <a:pt x="944881" y="527539"/>
                    <a:pt x="1392702" y="534573"/>
                  </a:cubicBezTo>
                  <a:cubicBezTo>
                    <a:pt x="1840523" y="541607"/>
                    <a:pt x="2686929" y="42203"/>
                    <a:pt x="2686929" y="42203"/>
                  </a:cubicBezTo>
                </a:path>
              </a:pathLst>
            </a:custGeom>
            <a:noFill/>
            <a:ln w="31750" cap="flat" cmpd="sng" algn="ctr">
              <a:solidFill>
                <a:srgbClr val="FF0000"/>
              </a:solidFill>
              <a:prstDash val="dash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8" name="Rectangle 2">
            <a:extLst>
              <a:ext uri="{FF2B5EF4-FFF2-40B4-BE49-F238E27FC236}">
                <a16:creationId xmlns:a16="http://schemas.microsoft.com/office/drawing/2014/main" id="{C6700241-9E70-8675-C28B-D67EF3703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365625"/>
            <a:ext cx="8586788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zh-CN" altLang="en-US" sz="2400" b="1">
                <a:solidFill>
                  <a:srgbClr val="FB4D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不存在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两个相邻的顶点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使得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相邻且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与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相邻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若不然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i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,v</a:t>
            </a:r>
            <a:r>
              <a:rPr lang="en-US" altLang="zh-CN" sz="2400" b="1" i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,  … </a:t>
            </a:r>
            <a:r>
              <a:rPr lang="en-US" altLang="zh-CN" sz="24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i="1" baseline="-30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i</a:t>
            </a:r>
            <a:r>
              <a:rPr lang="en-US" altLang="zh-CN" sz="2400" b="1" i="1" baseline="-30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400" b="1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</a:t>
            </a:r>
            <a:r>
              <a:rPr lang="en-US" altLang="zh-CN" sz="2400" b="1" i="1" baseline="-30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n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, …, v</a:t>
            </a:r>
            <a:r>
              <a:rPr lang="en-US" altLang="zh-CN" sz="2400" b="1" i="1" baseline="-300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i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, v</a:t>
            </a:r>
            <a:r>
              <a:rPr lang="en-US" altLang="zh-CN" sz="2400" b="1" i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Hamilton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回路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设在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, v</a:t>
            </a:r>
            <a:r>
              <a:rPr lang="en-US" altLang="zh-CN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, …, v</a:t>
            </a:r>
            <a:r>
              <a:rPr lang="en-US" altLang="zh-CN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ik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相邻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i1-1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, v</a:t>
            </a:r>
            <a:r>
              <a:rPr lang="en-US" altLang="zh-CN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i2-1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, …v</a:t>
            </a:r>
            <a:r>
              <a:rPr lang="en-US" altLang="zh-CN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ik-1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都不相邻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因此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d(u)+d(v)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k+[(n-1)-k]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&lt;n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. 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矛盾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83" name="灯片编号占位符 1">
            <a:extLst>
              <a:ext uri="{FF2B5EF4-FFF2-40B4-BE49-F238E27FC236}">
                <a16:creationId xmlns:a16="http://schemas.microsoft.com/office/drawing/2014/main" id="{CE86C42C-497C-B7C7-6C47-DF51145B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42850BD-3DE3-424F-A535-10951D2D1EDD}" type="slidenum">
              <a:rPr lang="en-US" altLang="zh-CN"/>
              <a:pPr/>
              <a:t>32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>
            <a:extLst>
              <a:ext uri="{FF2B5EF4-FFF2-40B4-BE49-F238E27FC236}">
                <a16:creationId xmlns:a16="http://schemas.microsoft.com/office/drawing/2014/main" id="{8191FB6C-E044-19EC-BC19-3589FA781C7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457200"/>
            <a:ext cx="9144000" cy="685800"/>
          </a:xfrm>
        </p:spPr>
        <p:txBody>
          <a:bodyPr/>
          <a:lstStyle/>
          <a:p>
            <a:pPr algn="ctr" eaLnBrk="1" hangingPunct="1"/>
            <a:r>
              <a:rPr lang="zh-CN" altLang="en-US" sz="3600">
                <a:latin typeface="宋体" panose="02010600030101010101" pitchFamily="2" charset="-122"/>
              </a:rPr>
              <a:t>充分条件的讨论</a:t>
            </a:r>
            <a:endParaRPr lang="zh-CN" altLang="en-US" sz="3600"/>
          </a:p>
        </p:txBody>
      </p:sp>
      <p:sp>
        <p:nvSpPr>
          <p:cNvPr id="28675" name="Rectangle 1027">
            <a:extLst>
              <a:ext uri="{FF2B5EF4-FFF2-40B4-BE49-F238E27FC236}">
                <a16:creationId xmlns:a16="http://schemas.microsoft.com/office/drawing/2014/main" id="{DE448C48-EBCE-7D9F-B4C3-44109998242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295400"/>
            <a:ext cx="8915400" cy="1371600"/>
          </a:xfrm>
        </p:spPr>
        <p:txBody>
          <a:bodyPr/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Dirac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“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(G)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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/2”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不能减弱为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：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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(G)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</a:t>
            </a:r>
          </a:p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举例，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n=5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，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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(G)=2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 . G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不是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Hamilton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  <a:sym typeface="Symbol" pitchFamily="2" charset="2"/>
            </a:endParaRPr>
          </a:p>
          <a:p>
            <a:pPr>
              <a:buFontTx/>
              <a:buNone/>
            </a:pPr>
            <a:endParaRPr lang="zh-CN" altLang="en-US" sz="2800" b="1"/>
          </a:p>
        </p:txBody>
      </p:sp>
      <p:pic>
        <p:nvPicPr>
          <p:cNvPr id="28676" name="Picture 2">
            <a:extLst>
              <a:ext uri="{FF2B5EF4-FFF2-40B4-BE49-F238E27FC236}">
                <a16:creationId xmlns:a16="http://schemas.microsoft.com/office/drawing/2014/main" id="{DBF7D95E-BA3C-FE65-40F0-4E520AA7D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1368425"/>
            <a:ext cx="949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677" name="组合 15">
            <a:extLst>
              <a:ext uri="{FF2B5EF4-FFF2-40B4-BE49-F238E27FC236}">
                <a16:creationId xmlns:a16="http://schemas.microsoft.com/office/drawing/2014/main" id="{239C84F5-A452-9448-F491-D260FB417B75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3770313" y="2517775"/>
            <a:ext cx="1322388" cy="1995487"/>
            <a:chOff x="3258886" y="3200401"/>
            <a:chExt cx="1322862" cy="1995267"/>
          </a:xfrm>
        </p:grpSpPr>
        <p:grpSp>
          <p:nvGrpSpPr>
            <p:cNvPr id="28680" name="组合 19">
              <a:extLst>
                <a:ext uri="{FF2B5EF4-FFF2-40B4-BE49-F238E27FC236}">
                  <a16:creationId xmlns:a16="http://schemas.microsoft.com/office/drawing/2014/main" id="{4B4A6D44-6FDF-7BC0-2769-55D17E569062}"/>
                </a:ext>
              </a:extLst>
            </p:cNvPr>
            <p:cNvGrpSpPr>
              <a:grpSpLocks/>
            </p:cNvGrpSpPr>
            <p:nvPr/>
          </p:nvGrpSpPr>
          <p:grpSpPr bwMode="auto">
            <a:xfrm rot="-9292081">
              <a:off x="3258886" y="4201790"/>
              <a:ext cx="1322862" cy="993878"/>
              <a:chOff x="2068918" y="2824408"/>
              <a:chExt cx="1322123" cy="994044"/>
            </a:xfrm>
          </p:grpSpPr>
          <p:cxnSp>
            <p:nvCxnSpPr>
              <p:cNvPr id="6" name="直接箭头连接符 5">
                <a:extLst>
                  <a:ext uri="{FF2B5EF4-FFF2-40B4-BE49-F238E27FC236}">
                    <a16:creationId xmlns:a16="http://schemas.microsoft.com/office/drawing/2014/main" id="{7B007F77-E26E-C211-C7EB-D34CC4055793}"/>
                  </a:ext>
                </a:extLst>
              </p:cNvPr>
              <p:cNvCxnSpPr/>
              <p:nvPr/>
            </p:nvCxnSpPr>
            <p:spPr>
              <a:xfrm rot="20092081" flipV="1">
                <a:off x="2063456" y="3001161"/>
                <a:ext cx="1164991" cy="31752"/>
              </a:xfrm>
              <a:prstGeom prst="straightConnector1">
                <a:avLst/>
              </a:prstGeom>
              <a:ln w="28575">
                <a:solidFill>
                  <a:srgbClr val="3333CC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箭头连接符 6">
                <a:extLst>
                  <a:ext uri="{FF2B5EF4-FFF2-40B4-BE49-F238E27FC236}">
                    <a16:creationId xmlns:a16="http://schemas.microsoft.com/office/drawing/2014/main" id="{6D8EE864-3631-530D-17E6-327EDBAB287E}"/>
                  </a:ext>
                </a:extLst>
              </p:cNvPr>
              <p:cNvCxnSpPr/>
              <p:nvPr/>
            </p:nvCxnSpPr>
            <p:spPr>
              <a:xfrm>
                <a:off x="2132102" y="3284069"/>
                <a:ext cx="914217" cy="539780"/>
              </a:xfrm>
              <a:prstGeom prst="straightConnector1">
                <a:avLst/>
              </a:prstGeom>
              <a:ln w="28575">
                <a:solidFill>
                  <a:srgbClr val="3333CC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4322FF3B-CFB5-D869-6146-F19712C47D25}"/>
                  </a:ext>
                </a:extLst>
              </p:cNvPr>
              <p:cNvCxnSpPr/>
              <p:nvPr/>
            </p:nvCxnSpPr>
            <p:spPr>
              <a:xfrm rot="14692081" flipH="1" flipV="1">
                <a:off x="2659062" y="3001469"/>
                <a:ext cx="904926" cy="558688"/>
              </a:xfrm>
              <a:prstGeom prst="straightConnector1">
                <a:avLst/>
              </a:prstGeom>
              <a:ln w="28575">
                <a:solidFill>
                  <a:srgbClr val="3333CC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681" name="组合 20">
              <a:extLst>
                <a:ext uri="{FF2B5EF4-FFF2-40B4-BE49-F238E27FC236}">
                  <a16:creationId xmlns:a16="http://schemas.microsoft.com/office/drawing/2014/main" id="{1D11EE79-B882-5DEF-6815-591CB115EABB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3350421" y="3126581"/>
              <a:ext cx="919162" cy="1066802"/>
              <a:chOff x="2129480" y="2717123"/>
              <a:chExt cx="919315" cy="1066206"/>
            </a:xfrm>
          </p:grpSpPr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056636CE-8E55-90B8-6369-35ED58B50609}"/>
                  </a:ext>
                </a:extLst>
              </p:cNvPr>
              <p:cNvCxnSpPr/>
              <p:nvPr/>
            </p:nvCxnSpPr>
            <p:spPr>
              <a:xfrm flipV="1">
                <a:off x="2129582" y="2701005"/>
                <a:ext cx="919214" cy="558688"/>
              </a:xfrm>
              <a:prstGeom prst="straightConnector1">
                <a:avLst/>
              </a:prstGeom>
              <a:ln w="28575">
                <a:solidFill>
                  <a:srgbClr val="3333CC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080108D5-8B1F-DB58-3904-ACB114A5CDDA}"/>
                  </a:ext>
                </a:extLst>
              </p:cNvPr>
              <p:cNvCxnSpPr/>
              <p:nvPr/>
            </p:nvCxnSpPr>
            <p:spPr>
              <a:xfrm rot="10800000" flipH="1" flipV="1">
                <a:off x="2096242" y="3275565"/>
                <a:ext cx="914452" cy="507898"/>
              </a:xfrm>
              <a:prstGeom prst="straightConnector1">
                <a:avLst/>
              </a:prstGeom>
              <a:ln w="28575">
                <a:solidFill>
                  <a:srgbClr val="3333CC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8BC2C716-51B7-F203-6498-E515EF562C03}"/>
                  </a:ext>
                </a:extLst>
              </p:cNvPr>
              <p:cNvCxnSpPr/>
              <p:nvPr/>
            </p:nvCxnSpPr>
            <p:spPr>
              <a:xfrm rot="5400000">
                <a:off x="2514709" y="3249377"/>
                <a:ext cx="1066586" cy="1587"/>
              </a:xfrm>
              <a:prstGeom prst="straightConnector1">
                <a:avLst/>
              </a:prstGeom>
              <a:ln w="28575">
                <a:solidFill>
                  <a:srgbClr val="3333CC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Rectangle 3">
            <a:extLst>
              <a:ext uri="{FF2B5EF4-FFF2-40B4-BE49-F238E27FC236}">
                <a16:creationId xmlns:a16="http://schemas.microsoft.com/office/drawing/2014/main" id="{F64D4BEA-435D-DBD6-0CE4-266F1DB12CDF}"/>
              </a:ext>
            </a:extLst>
          </p:cNvPr>
          <p:cNvSpPr txBox="1">
            <a:spLocks noChangeArrowheads="1"/>
          </p:cNvSpPr>
          <p:nvPr/>
        </p:nvSpPr>
        <p:spPr>
          <a:xfrm>
            <a:off x="255588" y="4652963"/>
            <a:ext cx="8353425" cy="1368425"/>
          </a:xfrm>
          <a:prstGeom prst="rect">
            <a:avLst/>
          </a:prstGeom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92150" indent="-347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3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zh-CN" altLang="en-US" sz="2400" b="1" u="sng" dirty="0">
                <a:latin typeface="Times New Roman" panose="02020603050405020304" pitchFamily="18" charset="0"/>
              </a:rPr>
              <a:t>存在哈密尔顿通路</a:t>
            </a:r>
            <a:r>
              <a:rPr lang="zh-CN" altLang="en-US" sz="2400" b="1" dirty="0">
                <a:latin typeface="Times New Roman" panose="02020603050405020304" pitchFamily="18" charset="0"/>
              </a:rPr>
              <a:t>的充分条件（</a:t>
            </a:r>
            <a:r>
              <a:rPr lang="en-US" altLang="zh-CN" sz="2400" b="1" dirty="0">
                <a:latin typeface="Times New Roman" panose="02020603050405020304" pitchFamily="18" charset="0"/>
              </a:rPr>
              <a:t>Ore</a:t>
            </a:r>
            <a:r>
              <a:rPr lang="zh-CN" altLang="en-US" sz="2400" b="1" dirty="0">
                <a:latin typeface="Times New Roman" panose="02020603050405020304" pitchFamily="18" charset="0"/>
              </a:rPr>
              <a:t>定理的推论）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3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 设</a:t>
            </a:r>
            <a:r>
              <a:rPr lang="en-US" altLang="zh-CN" sz="2400" b="1" dirty="0">
                <a:latin typeface="Times New Roman" panose="02020603050405020304" pitchFamily="18" charset="0"/>
              </a:rPr>
              <a:t>G</a:t>
            </a:r>
            <a:r>
              <a:rPr lang="zh-CN" altLang="en-US" sz="2400" b="1" dirty="0">
                <a:latin typeface="Times New Roman" panose="02020603050405020304" pitchFamily="18" charset="0"/>
              </a:rPr>
              <a:t>是无向简单图，</a:t>
            </a:r>
            <a:r>
              <a:rPr lang="en-US" altLang="zh-CN" sz="2400" b="1" dirty="0">
                <a:latin typeface="Times New Roman" panose="02020603050405020304" pitchFamily="18" charset="0"/>
              </a:rPr>
              <a:t>|G|=n</a:t>
            </a:r>
            <a:r>
              <a:rPr lang="en-US" altLang="zh-CN" sz="2400" b="1" dirty="0">
                <a:latin typeface="Times New Roman" panose="02020603050405020304" pitchFamily="18" charset="0"/>
                <a:sym typeface="Symbol" pitchFamily="2" charset="2"/>
              </a:rPr>
              <a:t>2 </a:t>
            </a:r>
            <a:r>
              <a:rPr lang="zh-CN" altLang="en-US" sz="2400" b="1" dirty="0">
                <a:latin typeface="Times New Roman" panose="02020603050405020304" pitchFamily="18" charset="0"/>
              </a:rPr>
              <a:t>，若</a:t>
            </a:r>
            <a:r>
              <a:rPr lang="en-US" altLang="zh-CN" sz="2400" b="1" dirty="0">
                <a:latin typeface="Times New Roman" panose="02020603050405020304" pitchFamily="18" charset="0"/>
              </a:rPr>
              <a:t>G</a:t>
            </a:r>
            <a:r>
              <a:rPr lang="zh-CN" altLang="en-US" sz="2400" b="1" dirty="0">
                <a:latin typeface="Times New Roman" panose="02020603050405020304" pitchFamily="18" charset="0"/>
              </a:rPr>
              <a:t>中任意不相邻的顶点对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u,v</a:t>
            </a:r>
            <a:r>
              <a:rPr lang="zh-CN" altLang="en-US" sz="2400" b="1" dirty="0">
                <a:latin typeface="Times New Roman" panose="02020603050405020304" pitchFamily="18" charset="0"/>
              </a:rPr>
              <a:t>均满足：</a:t>
            </a:r>
            <a:r>
              <a:rPr lang="zh-CN" altLang="en-US" sz="24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(u)+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(v)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itchFamily="2" charset="2"/>
              </a:rPr>
              <a:t>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n-1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，则</a:t>
            </a:r>
            <a:r>
              <a:rPr lang="en-US" altLang="zh-CN" sz="2400" b="1" dirty="0">
                <a:latin typeface="Times New Roman" panose="02020603050405020304" pitchFamily="18" charset="0"/>
              </a:rPr>
              <a:t>G</a:t>
            </a:r>
            <a:r>
              <a:rPr lang="zh-CN" altLang="en-US" sz="2400" b="1" dirty="0">
                <a:latin typeface="Times New Roman" panose="02020603050405020304" pitchFamily="18" charset="0"/>
              </a:rPr>
              <a:t>有哈密尔顿通路。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3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2400" b="1" dirty="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28679" name="灯片编号占位符 1">
            <a:extLst>
              <a:ext uri="{FF2B5EF4-FFF2-40B4-BE49-F238E27FC236}">
                <a16:creationId xmlns:a16="http://schemas.microsoft.com/office/drawing/2014/main" id="{09DE73EB-03C5-F1AE-780A-27AE3923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65500" y="6294438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6E7E0E64-B69B-8B4C-9AA3-4B855970E295}" type="slidenum">
              <a:rPr lang="en-US" altLang="zh-CN"/>
              <a:pPr algn="ctr"/>
              <a:t>33</a:t>
            </a:fld>
            <a:endParaRPr lang="en-US" altLang="zh-C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86B3E214-8F64-A54C-8CBC-ADD2ED728A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判定哈密尔顿图的例子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52180829-7379-19C2-4152-4C704AC3F4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zh-CN" altLang="en-US" b="1"/>
              <a:t>下列图中只有右图是哈密尔顿图。</a:t>
            </a:r>
          </a:p>
        </p:txBody>
      </p:sp>
      <p:graphicFrame>
        <p:nvGraphicFramePr>
          <p:cNvPr id="30724" name="Object 4">
            <a:extLst>
              <a:ext uri="{FF2B5EF4-FFF2-40B4-BE49-F238E27FC236}">
                <a16:creationId xmlns:a16="http://schemas.microsoft.com/office/drawing/2014/main" id="{21BF31E0-9E61-722D-BE3C-827648BE3C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6050" y="2709863"/>
          <a:ext cx="93726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Document" r:id="rId3" imgW="31648400" imgH="8102600" progId="Word.Document.8">
                  <p:embed/>
                </p:oleObj>
              </mc:Choice>
              <mc:Fallback>
                <p:oleObj name="Document" r:id="rId3" imgW="31648400" imgH="81026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" y="2709863"/>
                        <a:ext cx="937260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灯片编号占位符 1">
            <a:extLst>
              <a:ext uri="{FF2B5EF4-FFF2-40B4-BE49-F238E27FC236}">
                <a16:creationId xmlns:a16="http://schemas.microsoft.com/office/drawing/2014/main" id="{B1F07E73-E151-CFC4-5EC6-A6BFD265E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13ED28F-1BF1-AD41-9301-41EE3F363451}" type="slidenum">
              <a:rPr lang="en-US" altLang="zh-CN"/>
              <a:pPr/>
              <a:t>34</a:t>
            </a:fld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4C1C69AD-9376-FDE4-A1CA-75A9BA38A0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棋盘上的哈密尔顿回路问题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66A8876A-6DF8-4AE7-241B-A1F2347E7F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435975" cy="16383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latin typeface="Times New Roman" panose="02020603050405020304" pitchFamily="18" charset="0"/>
              </a:rPr>
              <a:t>在</a:t>
            </a:r>
            <a:r>
              <a:rPr lang="en-US" altLang="zh-CN" sz="2800" b="1">
                <a:latin typeface="Times New Roman" panose="02020603050405020304" pitchFamily="18" charset="0"/>
              </a:rPr>
              <a:t>4</a:t>
            </a:r>
            <a:r>
              <a:rPr lang="en-US" altLang="zh-CN" sz="2800" b="1">
                <a:latin typeface="Times New Roman" panose="02020603050405020304" pitchFamily="18" charset="0"/>
                <a:sym typeface="Symbol" pitchFamily="2" charset="2"/>
              </a:rPr>
              <a:t>4</a:t>
            </a:r>
            <a:r>
              <a:rPr lang="zh-CN" altLang="en-US" sz="2800" b="1">
                <a:latin typeface="Times New Roman" panose="02020603050405020304" pitchFamily="18" charset="0"/>
                <a:sym typeface="Symbol" pitchFamily="2" charset="2"/>
              </a:rPr>
              <a:t>或</a:t>
            </a:r>
            <a:r>
              <a:rPr lang="en-US" altLang="zh-CN" sz="2800" b="1">
                <a:latin typeface="Times New Roman" panose="02020603050405020304" pitchFamily="18" charset="0"/>
                <a:sym typeface="Symbol" pitchFamily="2" charset="2"/>
              </a:rPr>
              <a:t>55</a:t>
            </a:r>
            <a:r>
              <a:rPr lang="zh-CN" altLang="en-US" sz="2800" b="1">
                <a:latin typeface="Times New Roman" panose="02020603050405020304" pitchFamily="18" charset="0"/>
                <a:sym typeface="Symbol" pitchFamily="2" charset="2"/>
              </a:rPr>
              <a:t>的缩小了的国际象棋棋盘上，马</a:t>
            </a:r>
            <a:r>
              <a:rPr lang="en-US" altLang="zh-CN" sz="2800" b="1">
                <a:latin typeface="Times New Roman" panose="02020603050405020304" pitchFamily="18" charset="0"/>
                <a:sym typeface="Symbol" pitchFamily="2" charset="2"/>
              </a:rPr>
              <a:t>(Knight)</a:t>
            </a:r>
            <a:r>
              <a:rPr lang="zh-CN" altLang="en-US" sz="2800" b="1">
                <a:latin typeface="Times New Roman" panose="02020603050405020304" pitchFamily="18" charset="0"/>
                <a:sym typeface="Symbol" pitchFamily="2" charset="2"/>
              </a:rPr>
              <a:t>不可能从某一格开始，跳过每个格子一次，并返回起点。</a:t>
            </a:r>
            <a:endParaRPr lang="zh-CN" altLang="en-US" sz="2800" b="1">
              <a:latin typeface="Times New Roman" panose="02020603050405020304" pitchFamily="18" charset="0"/>
            </a:endParaRPr>
          </a:p>
          <a:p>
            <a:pPr eaLnBrk="1" hangingPunct="1"/>
            <a:endParaRPr lang="en-US" altLang="zh-CN"/>
          </a:p>
        </p:txBody>
      </p:sp>
      <p:graphicFrame>
        <p:nvGraphicFramePr>
          <p:cNvPr id="31748" name="Object 4">
            <a:extLst>
              <a:ext uri="{FF2B5EF4-FFF2-40B4-BE49-F238E27FC236}">
                <a16:creationId xmlns:a16="http://schemas.microsoft.com/office/drawing/2014/main" id="{CA27E86E-F8D5-C0FF-023F-008F3A9460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9863" y="3357563"/>
          <a:ext cx="6264275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Document" r:id="rId3" imgW="31648400" imgH="12293600" progId="Word.Document.8">
                  <p:embed/>
                </p:oleObj>
              </mc:Choice>
              <mc:Fallback>
                <p:oleObj name="Document" r:id="rId3" imgW="31648400" imgH="122936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863" y="3357563"/>
                        <a:ext cx="6264275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Text Box 30">
            <a:extLst>
              <a:ext uri="{FF2B5EF4-FFF2-40B4-BE49-F238E27FC236}">
                <a16:creationId xmlns:a16="http://schemas.microsoft.com/office/drawing/2014/main" id="{D1EC9C9A-8784-5FDB-44A4-CCC62B420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9375" y="5753100"/>
            <a:ext cx="2879725" cy="338138"/>
          </a:xfrm>
          <a:prstGeom prst="rect">
            <a:avLst/>
          </a:prstGeom>
          <a:solidFill>
            <a:srgbClr val="99FF99"/>
          </a:solidFill>
          <a:ln w="9525">
            <a:solidFill>
              <a:srgbClr val="CCFFCC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1600" b="1">
                <a:latin typeface="Times New Roman" panose="02020603050405020304" pitchFamily="18" charset="0"/>
              </a:rPr>
              <a:t>灰（</a:t>
            </a:r>
            <a:r>
              <a:rPr kumimoji="1" lang="en-US" altLang="zh-CN" sz="1600" b="1">
                <a:latin typeface="Times New Roman" panose="02020603050405020304" pitchFamily="18" charset="0"/>
              </a:rPr>
              <a:t>13</a:t>
            </a:r>
            <a:r>
              <a:rPr kumimoji="1" lang="zh-CN" altLang="en-US" sz="1600" b="1">
                <a:latin typeface="Times New Roman" panose="02020603050405020304" pitchFamily="18" charset="0"/>
              </a:rPr>
              <a:t>个） </a:t>
            </a:r>
            <a:r>
              <a:rPr kumimoji="1" lang="en-US" altLang="zh-CN" sz="1600" b="1">
                <a:latin typeface="Times New Roman" panose="02020603050405020304" pitchFamily="18" charset="0"/>
              </a:rPr>
              <a:t>VS   </a:t>
            </a:r>
            <a:r>
              <a:rPr kumimoji="1" lang="zh-CN" altLang="en-US" sz="1600" b="1">
                <a:latin typeface="Times New Roman" panose="02020603050405020304" pitchFamily="18" charset="0"/>
              </a:rPr>
              <a:t>白（</a:t>
            </a:r>
            <a:r>
              <a:rPr kumimoji="1" lang="en-US" altLang="zh-CN" sz="1600" b="1">
                <a:latin typeface="Times New Roman" panose="02020603050405020304" pitchFamily="18" charset="0"/>
              </a:rPr>
              <a:t>12</a:t>
            </a:r>
            <a:r>
              <a:rPr kumimoji="1" lang="zh-CN" altLang="en-US" sz="1600" b="1">
                <a:latin typeface="Times New Roman" panose="02020603050405020304" pitchFamily="18" charset="0"/>
              </a:rPr>
              <a:t>个） </a:t>
            </a:r>
            <a:endParaRPr kumimoji="1" lang="en-US" altLang="zh-CN" sz="1600" b="1">
              <a:latin typeface="Times New Roman" panose="02020603050405020304" pitchFamily="18" charset="0"/>
            </a:endParaRPr>
          </a:p>
        </p:txBody>
      </p:sp>
      <p:sp>
        <p:nvSpPr>
          <p:cNvPr id="31750" name="灯片编号占位符 1">
            <a:extLst>
              <a:ext uri="{FF2B5EF4-FFF2-40B4-BE49-F238E27FC236}">
                <a16:creationId xmlns:a16="http://schemas.microsoft.com/office/drawing/2014/main" id="{796CF009-A238-3DD7-A4B1-732E5CB14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D5421EE-90C1-964D-84BB-9EAD2F98140D}" type="slidenum">
              <a:rPr lang="en-US" altLang="zh-CN"/>
              <a:pPr/>
              <a:t>35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336166-060A-4608-868D-834FF18EA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哈密尔顿图的应用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1A3CD4-DF3E-47A9-AA1C-B286823257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2AC80B-D433-4037-AE12-A29215553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AED7-871C-0641-8445-7F9A288CB702}" type="slidenum">
              <a:rPr lang="en-US" altLang="zh-CN" smtClean="0"/>
              <a:pPr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62545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26B30368-2E36-7DB4-1EB1-8D7E0AC6BC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应用（格雷码）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DE8F57D3-906D-7421-5443-628C17E034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435975" cy="989012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给定一个立方体图，求出哈密尔顿回路</a:t>
            </a:r>
          </a:p>
        </p:txBody>
      </p:sp>
      <p:grpSp>
        <p:nvGrpSpPr>
          <p:cNvPr id="34820" name="组合 172">
            <a:extLst>
              <a:ext uri="{FF2B5EF4-FFF2-40B4-BE49-F238E27FC236}">
                <a16:creationId xmlns:a16="http://schemas.microsoft.com/office/drawing/2014/main" id="{CDFAB7C4-8894-2E78-FEAB-A079DA636E48}"/>
              </a:ext>
            </a:extLst>
          </p:cNvPr>
          <p:cNvGrpSpPr>
            <a:grpSpLocks/>
          </p:cNvGrpSpPr>
          <p:nvPr/>
        </p:nvGrpSpPr>
        <p:grpSpPr bwMode="auto">
          <a:xfrm>
            <a:off x="3132138" y="2781300"/>
            <a:ext cx="2592387" cy="3122613"/>
            <a:chOff x="6300192" y="2151076"/>
            <a:chExt cx="1800200" cy="2147381"/>
          </a:xfrm>
        </p:grpSpPr>
        <p:grpSp>
          <p:nvGrpSpPr>
            <p:cNvPr id="34822" name="组合 111">
              <a:extLst>
                <a:ext uri="{FF2B5EF4-FFF2-40B4-BE49-F238E27FC236}">
                  <a16:creationId xmlns:a16="http://schemas.microsoft.com/office/drawing/2014/main" id="{C37CA353-838C-E950-4603-FEF3790E44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44208" y="2852936"/>
              <a:ext cx="1276142" cy="1445521"/>
              <a:chOff x="4419310" y="4338210"/>
              <a:chExt cx="1276142" cy="1445521"/>
            </a:xfrm>
          </p:grpSpPr>
          <p:grpSp>
            <p:nvGrpSpPr>
              <p:cNvPr id="34846" name="组合 41">
                <a:extLst>
                  <a:ext uri="{FF2B5EF4-FFF2-40B4-BE49-F238E27FC236}">
                    <a16:creationId xmlns:a16="http://schemas.microsoft.com/office/drawing/2014/main" id="{CA133B4A-8384-0BBF-AF2B-CA1EFFFEC7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19310" y="4338210"/>
                <a:ext cx="1080120" cy="144016"/>
                <a:chOff x="1187624" y="5085184"/>
                <a:chExt cx="1080120" cy="144016"/>
              </a:xfrm>
            </p:grpSpPr>
            <p:sp>
              <p:nvSpPr>
                <p:cNvPr id="34854" name="流程图: 联系 138">
                  <a:extLst>
                    <a:ext uri="{FF2B5EF4-FFF2-40B4-BE49-F238E27FC236}">
                      <a16:creationId xmlns:a16="http://schemas.microsoft.com/office/drawing/2014/main" id="{15212D74-F4F6-B404-D5A3-0ACF291E5F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87624" y="5085184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34855" name="流程图: 联系 139">
                  <a:extLst>
                    <a:ext uri="{FF2B5EF4-FFF2-40B4-BE49-F238E27FC236}">
                      <a16:creationId xmlns:a16="http://schemas.microsoft.com/office/drawing/2014/main" id="{F8CFB3C2-6279-05A0-5946-E755DF6759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23728" y="5085184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cxnSp>
              <p:nvCxnSpPr>
                <p:cNvPr id="34856" name="直接连接符 140">
                  <a:extLst>
                    <a:ext uri="{FF2B5EF4-FFF2-40B4-BE49-F238E27FC236}">
                      <a16:creationId xmlns:a16="http://schemas.microsoft.com/office/drawing/2014/main" id="{E5AAA343-32C9-C69B-B4C5-31622BAC8293}"/>
                    </a:ext>
                  </a:extLst>
                </p:cNvPr>
                <p:cNvCxnSpPr>
                  <a:cxnSpLocks noChangeShapeType="1"/>
                  <a:stCxn id="34854" idx="6"/>
                </p:cNvCxnSpPr>
                <p:nvPr/>
              </p:nvCxnSpPr>
              <p:spPr bwMode="auto">
                <a:xfrm>
                  <a:off x="1331640" y="5157192"/>
                  <a:ext cx="792088" cy="0"/>
                </a:xfrm>
                <a:prstGeom prst="line">
                  <a:avLst/>
                </a:prstGeom>
                <a:noFill/>
                <a:ln w="25400" algn="ctr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34847" name="组合 62">
                <a:extLst>
                  <a:ext uri="{FF2B5EF4-FFF2-40B4-BE49-F238E27FC236}">
                    <a16:creationId xmlns:a16="http://schemas.microsoft.com/office/drawing/2014/main" id="{FEB186CE-510B-7A43-6F30-632E5059B2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27984" y="5085184"/>
                <a:ext cx="1080120" cy="144016"/>
                <a:chOff x="1187624" y="5085184"/>
                <a:chExt cx="1080120" cy="144016"/>
              </a:xfrm>
            </p:grpSpPr>
            <p:sp>
              <p:nvSpPr>
                <p:cNvPr id="34851" name="流程图: 联系 135">
                  <a:extLst>
                    <a:ext uri="{FF2B5EF4-FFF2-40B4-BE49-F238E27FC236}">
                      <a16:creationId xmlns:a16="http://schemas.microsoft.com/office/drawing/2014/main" id="{6412269C-C51B-1142-D8AF-18BA49BF6E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87624" y="5085184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34852" name="流程图: 联系 136">
                  <a:extLst>
                    <a:ext uri="{FF2B5EF4-FFF2-40B4-BE49-F238E27FC236}">
                      <a16:creationId xmlns:a16="http://schemas.microsoft.com/office/drawing/2014/main" id="{7F9ED613-3F5B-9E1B-582F-44C0BB1C9C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23728" y="5085184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cxnSp>
              <p:nvCxnSpPr>
                <p:cNvPr id="34853" name="直接连接符 137">
                  <a:extLst>
                    <a:ext uri="{FF2B5EF4-FFF2-40B4-BE49-F238E27FC236}">
                      <a16:creationId xmlns:a16="http://schemas.microsoft.com/office/drawing/2014/main" id="{DE8D9CD2-0A5A-3C6E-87F4-BC9FB55EC2A0}"/>
                    </a:ext>
                  </a:extLst>
                </p:cNvPr>
                <p:cNvCxnSpPr>
                  <a:cxnSpLocks noChangeShapeType="1"/>
                  <a:stCxn id="34851" idx="6"/>
                </p:cNvCxnSpPr>
                <p:nvPr/>
              </p:nvCxnSpPr>
              <p:spPr bwMode="auto">
                <a:xfrm>
                  <a:off x="1331640" y="5157192"/>
                  <a:ext cx="792088" cy="0"/>
                </a:xfrm>
                <a:prstGeom prst="line">
                  <a:avLst/>
                </a:prstGeom>
                <a:noFill/>
                <a:ln w="25400" algn="ctr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34848" name="直接连接符 130">
                <a:extLst>
                  <a:ext uri="{FF2B5EF4-FFF2-40B4-BE49-F238E27FC236}">
                    <a16:creationId xmlns:a16="http://schemas.microsoft.com/office/drawing/2014/main" id="{6DD72CA8-40CC-F244-17E2-3E115C51B74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5436096" y="4365104"/>
                <a:ext cx="8674" cy="792088"/>
              </a:xfrm>
              <a:prstGeom prst="line">
                <a:avLst/>
              </a:prstGeom>
              <a:noFill/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4849" name="矩形标注 133">
                <a:extLst>
                  <a:ext uri="{FF2B5EF4-FFF2-40B4-BE49-F238E27FC236}">
                    <a16:creationId xmlns:a16="http://schemas.microsoft.com/office/drawing/2014/main" id="{3DE51ECF-D048-56B4-6A36-322C21662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5372" y="5437222"/>
                <a:ext cx="720080" cy="346509"/>
              </a:xfrm>
              <a:prstGeom prst="wedgeRectCallout">
                <a:avLst>
                  <a:gd name="adj1" fmla="val -20833"/>
                  <a:gd name="adj2" fmla="val 625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sz="2400" b="1" i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4850" name="直接连接符 134">
                <a:extLst>
                  <a:ext uri="{FF2B5EF4-FFF2-40B4-BE49-F238E27FC236}">
                    <a16:creationId xmlns:a16="http://schemas.microsoft.com/office/drawing/2014/main" id="{DA868C29-20C8-FCF1-4271-C08D50453FA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4501736" y="4378551"/>
                <a:ext cx="8674" cy="792088"/>
              </a:xfrm>
              <a:prstGeom prst="line">
                <a:avLst/>
              </a:prstGeom>
              <a:noFill/>
              <a:ln w="25400" algn="ctr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4823" name="矩形标注 141">
              <a:extLst>
                <a:ext uri="{FF2B5EF4-FFF2-40B4-BE49-F238E27FC236}">
                  <a16:creationId xmlns:a16="http://schemas.microsoft.com/office/drawing/2014/main" id="{AD2ACD16-C8E6-58B5-2C25-44049E6A5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0192" y="2492896"/>
              <a:ext cx="360040" cy="279358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100</a:t>
              </a:r>
              <a:endParaRPr lang="zh-CN" altLang="en-US" sz="20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824" name="矩形标注 143">
              <a:extLst>
                <a:ext uri="{FF2B5EF4-FFF2-40B4-BE49-F238E27FC236}">
                  <a16:creationId xmlns:a16="http://schemas.microsoft.com/office/drawing/2014/main" id="{7C58547B-2976-0CD8-9BCE-FB76B98C8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6296" y="2511116"/>
              <a:ext cx="360040" cy="279358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101</a:t>
              </a:r>
              <a:endParaRPr lang="zh-CN" altLang="en-US" sz="20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825" name="矩形标注 145">
              <a:extLst>
                <a:ext uri="{FF2B5EF4-FFF2-40B4-BE49-F238E27FC236}">
                  <a16:creationId xmlns:a16="http://schemas.microsoft.com/office/drawing/2014/main" id="{D3D27BDF-D814-AB95-3BA7-E79782AE5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3639" y="3681464"/>
              <a:ext cx="360040" cy="279358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000</a:t>
              </a:r>
              <a:endParaRPr lang="zh-CN" altLang="en-US" sz="20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826" name="矩形标注 146">
              <a:extLst>
                <a:ext uri="{FF2B5EF4-FFF2-40B4-BE49-F238E27FC236}">
                  <a16:creationId xmlns:a16="http://schemas.microsoft.com/office/drawing/2014/main" id="{21541623-504F-2011-BE89-4A6CC1222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7622" y="3671918"/>
              <a:ext cx="360040" cy="279358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001</a:t>
              </a:r>
              <a:endParaRPr lang="zh-CN" altLang="en-US" sz="20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827" name="组合 111">
              <a:extLst>
                <a:ext uri="{FF2B5EF4-FFF2-40B4-BE49-F238E27FC236}">
                  <a16:creationId xmlns:a16="http://schemas.microsoft.com/office/drawing/2014/main" id="{D36F281D-38CD-608A-3484-71C1FFFA25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6216" y="2492896"/>
              <a:ext cx="1520842" cy="1187696"/>
              <a:chOff x="3987262" y="4338210"/>
              <a:chExt cx="1520842" cy="1187696"/>
            </a:xfrm>
          </p:grpSpPr>
          <p:grpSp>
            <p:nvGrpSpPr>
              <p:cNvPr id="34832" name="组合 41">
                <a:extLst>
                  <a:ext uri="{FF2B5EF4-FFF2-40B4-BE49-F238E27FC236}">
                    <a16:creationId xmlns:a16="http://schemas.microsoft.com/office/drawing/2014/main" id="{6146DE43-3D86-EE70-2F21-369A40176D5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87262" y="4338210"/>
                <a:ext cx="1512168" cy="1187696"/>
                <a:chOff x="755576" y="5085184"/>
                <a:chExt cx="1512168" cy="1187696"/>
              </a:xfrm>
            </p:grpSpPr>
            <p:sp>
              <p:nvSpPr>
                <p:cNvPr id="34839" name="流程图: 联系 160">
                  <a:extLst>
                    <a:ext uri="{FF2B5EF4-FFF2-40B4-BE49-F238E27FC236}">
                      <a16:creationId xmlns:a16="http://schemas.microsoft.com/office/drawing/2014/main" id="{46F542E3-C8F8-DACC-955A-8509EE4A82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87624" y="5085184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34840" name="流程图: 联系 161">
                  <a:extLst>
                    <a:ext uri="{FF2B5EF4-FFF2-40B4-BE49-F238E27FC236}">
                      <a16:creationId xmlns:a16="http://schemas.microsoft.com/office/drawing/2014/main" id="{9A462D3C-9864-E1A4-BB0F-B44D56BDA6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23728" y="5085184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cxnSp>
              <p:nvCxnSpPr>
                <p:cNvPr id="34841" name="直接连接符 162">
                  <a:extLst>
                    <a:ext uri="{FF2B5EF4-FFF2-40B4-BE49-F238E27FC236}">
                      <a16:creationId xmlns:a16="http://schemas.microsoft.com/office/drawing/2014/main" id="{33525B8F-E5EF-A457-5C32-607C0142FF57}"/>
                    </a:ext>
                  </a:extLst>
                </p:cNvPr>
                <p:cNvCxnSpPr>
                  <a:cxnSpLocks noChangeShapeType="1"/>
                  <a:stCxn id="34839" idx="6"/>
                </p:cNvCxnSpPr>
                <p:nvPr/>
              </p:nvCxnSpPr>
              <p:spPr bwMode="auto">
                <a:xfrm>
                  <a:off x="1331640" y="5157192"/>
                  <a:ext cx="792088" cy="0"/>
                </a:xfrm>
                <a:prstGeom prst="line">
                  <a:avLst/>
                </a:prstGeom>
                <a:noFill/>
                <a:ln w="25400" algn="ctr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4842" name="直接连接符 163">
                  <a:extLst>
                    <a:ext uri="{FF2B5EF4-FFF2-40B4-BE49-F238E27FC236}">
                      <a16:creationId xmlns:a16="http://schemas.microsoft.com/office/drawing/2014/main" id="{24C91DEC-1B4F-55C2-B4C9-7519A790416B}"/>
                    </a:ext>
                  </a:extLst>
                </p:cNvPr>
                <p:cNvCxnSpPr>
                  <a:cxnSpLocks noChangeShapeType="1"/>
                  <a:endCxn id="34830" idx="0"/>
                </p:cNvCxnSpPr>
                <p:nvPr/>
              </p:nvCxnSpPr>
              <p:spPr bwMode="auto">
                <a:xfrm flipV="1">
                  <a:off x="755576" y="5913712"/>
                  <a:ext cx="481499" cy="323600"/>
                </a:xfrm>
                <a:prstGeom prst="line">
                  <a:avLst/>
                </a:prstGeom>
                <a:noFill/>
                <a:ln w="22225" algn="ctr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4843" name="直接连接符 169">
                  <a:extLst>
                    <a:ext uri="{FF2B5EF4-FFF2-40B4-BE49-F238E27FC236}">
                      <a16:creationId xmlns:a16="http://schemas.microsoft.com/office/drawing/2014/main" id="{909B1B4A-3763-C830-D6AC-00BEBCF63E0C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1691680" y="5949280"/>
                  <a:ext cx="481499" cy="323600"/>
                </a:xfrm>
                <a:prstGeom prst="line">
                  <a:avLst/>
                </a:prstGeom>
                <a:noFill/>
                <a:ln w="25400" algn="ctr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4844" name="直接连接符 170">
                  <a:extLst>
                    <a:ext uri="{FF2B5EF4-FFF2-40B4-BE49-F238E27FC236}">
                      <a16:creationId xmlns:a16="http://schemas.microsoft.com/office/drawing/2014/main" id="{DFC7BE09-3C6E-8DB1-A2F9-CD25621B6B9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1691680" y="5157192"/>
                  <a:ext cx="481499" cy="323600"/>
                </a:xfrm>
                <a:prstGeom prst="line">
                  <a:avLst/>
                </a:prstGeom>
                <a:noFill/>
                <a:ln w="25400" algn="ctr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4845" name="直接连接符 171">
                  <a:extLst>
                    <a:ext uri="{FF2B5EF4-FFF2-40B4-BE49-F238E27FC236}">
                      <a16:creationId xmlns:a16="http://schemas.microsoft.com/office/drawing/2014/main" id="{E5152C0D-A7EE-15E4-3A11-71964549811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800690" y="5143745"/>
                  <a:ext cx="481499" cy="323600"/>
                </a:xfrm>
                <a:prstGeom prst="line">
                  <a:avLst/>
                </a:prstGeom>
                <a:noFill/>
                <a:ln w="22225" algn="ctr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34833" name="组合 62">
                <a:extLst>
                  <a:ext uri="{FF2B5EF4-FFF2-40B4-BE49-F238E27FC236}">
                    <a16:creationId xmlns:a16="http://schemas.microsoft.com/office/drawing/2014/main" id="{2F1E1D93-D3D2-74F1-970D-29E392EA51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27984" y="5085184"/>
                <a:ext cx="1080120" cy="144016"/>
                <a:chOff x="1187624" y="5085184"/>
                <a:chExt cx="1080120" cy="144016"/>
              </a:xfrm>
            </p:grpSpPr>
            <p:sp>
              <p:nvSpPr>
                <p:cNvPr id="34836" name="流程图: 联系 154">
                  <a:extLst>
                    <a:ext uri="{FF2B5EF4-FFF2-40B4-BE49-F238E27FC236}">
                      <a16:creationId xmlns:a16="http://schemas.microsoft.com/office/drawing/2014/main" id="{0C5500EF-2BAC-15D0-B735-10E809FDE8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87624" y="5085184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34837" name="流程图: 联系 155">
                  <a:extLst>
                    <a:ext uri="{FF2B5EF4-FFF2-40B4-BE49-F238E27FC236}">
                      <a16:creationId xmlns:a16="http://schemas.microsoft.com/office/drawing/2014/main" id="{4916E6C4-9494-6C77-6E56-68C41F862B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23728" y="5085184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cxnSp>
              <p:nvCxnSpPr>
                <p:cNvPr id="34838" name="直接连接符 158">
                  <a:extLst>
                    <a:ext uri="{FF2B5EF4-FFF2-40B4-BE49-F238E27FC236}">
                      <a16:creationId xmlns:a16="http://schemas.microsoft.com/office/drawing/2014/main" id="{0DA238C7-DCC8-5059-FA26-4D3957A545F1}"/>
                    </a:ext>
                  </a:extLst>
                </p:cNvPr>
                <p:cNvCxnSpPr>
                  <a:cxnSpLocks noChangeShapeType="1"/>
                  <a:stCxn id="34836" idx="6"/>
                </p:cNvCxnSpPr>
                <p:nvPr/>
              </p:nvCxnSpPr>
              <p:spPr bwMode="auto">
                <a:xfrm>
                  <a:off x="1331640" y="5157192"/>
                  <a:ext cx="792088" cy="0"/>
                </a:xfrm>
                <a:prstGeom prst="line">
                  <a:avLst/>
                </a:prstGeom>
                <a:noFill/>
                <a:ln w="25400" algn="ctr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34834" name="直接连接符 151">
                <a:extLst>
                  <a:ext uri="{FF2B5EF4-FFF2-40B4-BE49-F238E27FC236}">
                    <a16:creationId xmlns:a16="http://schemas.microsoft.com/office/drawing/2014/main" id="{6BD8C985-06A8-02CF-329D-7DE4A1CB622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5436096" y="4365104"/>
                <a:ext cx="8674" cy="792088"/>
              </a:xfrm>
              <a:prstGeom prst="line">
                <a:avLst/>
              </a:prstGeom>
              <a:noFill/>
              <a:ln w="222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835" name="直接连接符 153">
                <a:extLst>
                  <a:ext uri="{FF2B5EF4-FFF2-40B4-BE49-F238E27FC236}">
                    <a16:creationId xmlns:a16="http://schemas.microsoft.com/office/drawing/2014/main" id="{A8B01C14-7F02-1B32-D79D-D2DFB3FCA5C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4501736" y="4378551"/>
                <a:ext cx="8674" cy="792088"/>
              </a:xfrm>
              <a:prstGeom prst="line">
                <a:avLst/>
              </a:prstGeom>
              <a:noFill/>
              <a:ln w="25400" algn="ctr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4828" name="矩形标注 164">
              <a:extLst>
                <a:ext uri="{FF2B5EF4-FFF2-40B4-BE49-F238E27FC236}">
                  <a16:creationId xmlns:a16="http://schemas.microsoft.com/office/drawing/2014/main" id="{CFFA9B51-621B-7A1E-11B5-98DC57F3F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3794" y="2151076"/>
              <a:ext cx="360040" cy="279358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110</a:t>
              </a:r>
              <a:endParaRPr lang="zh-CN" altLang="en-US" sz="20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829" name="矩形标注 165">
              <a:extLst>
                <a:ext uri="{FF2B5EF4-FFF2-40B4-BE49-F238E27FC236}">
                  <a16:creationId xmlns:a16="http://schemas.microsoft.com/office/drawing/2014/main" id="{FB86D98E-02A3-FBDE-5A7C-59CBA9DC3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0352" y="2151076"/>
              <a:ext cx="360040" cy="279358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111</a:t>
              </a:r>
              <a:endParaRPr lang="zh-CN" altLang="en-US" sz="20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830" name="矩形标注 166">
              <a:extLst>
                <a:ext uri="{FF2B5EF4-FFF2-40B4-BE49-F238E27FC236}">
                  <a16:creationId xmlns:a16="http://schemas.microsoft.com/office/drawing/2014/main" id="{3FB647B6-1CA7-6BC0-24FE-BDFA226A8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7695" y="3321424"/>
              <a:ext cx="360040" cy="279358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010</a:t>
              </a:r>
              <a:endParaRPr lang="zh-CN" altLang="en-US" sz="20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831" name="矩形标注 167">
              <a:extLst>
                <a:ext uri="{FF2B5EF4-FFF2-40B4-BE49-F238E27FC236}">
                  <a16:creationId xmlns:a16="http://schemas.microsoft.com/office/drawing/2014/main" id="{F3924F6A-A92A-C6AE-E1B3-773AB7AB6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1678" y="3311878"/>
              <a:ext cx="360040" cy="279358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011</a:t>
              </a:r>
              <a:endParaRPr lang="zh-CN" altLang="en-US" sz="20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4821" name="灯片编号占位符 1">
            <a:extLst>
              <a:ext uri="{FF2B5EF4-FFF2-40B4-BE49-F238E27FC236}">
                <a16:creationId xmlns:a16="http://schemas.microsoft.com/office/drawing/2014/main" id="{6FC684B0-146D-824D-A023-17CB293D0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790C8DB-8C9F-CA4E-9A3A-87228955FA5A}" type="slidenum">
              <a:rPr lang="en-US" altLang="zh-CN"/>
              <a:pPr/>
              <a:t>37</a:t>
            </a:fld>
            <a:endParaRPr lang="en-US" altLang="zh-C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DB12C2FA-83AC-1478-3D8B-E67BD87B0D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安排考试日程（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哈密尔顿通路）</a:t>
            </a:r>
            <a:endParaRPr lang="zh-CN" altLang="en-US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E45B03C7-3136-250D-A581-3369EE028F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435975" cy="1854200"/>
          </a:xfrm>
        </p:spPr>
        <p:txBody>
          <a:bodyPr/>
          <a:lstStyle/>
          <a:p>
            <a:pPr eaLnBrk="1" hangingPunct="1"/>
            <a:r>
              <a:rPr lang="zh-CN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问题</a:t>
            </a:r>
            <a:r>
              <a:rPr lang="en-US" altLang="zh-CN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天里安排</a:t>
            </a:r>
            <a:r>
              <a:rPr lang="en-US" altLang="zh-CN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门课 </a:t>
            </a:r>
            <a:r>
              <a:rPr lang="en-US" altLang="zh-CN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– A,B,C,D,E,F -</a:t>
            </a:r>
            <a:r>
              <a:rPr lang="zh-CN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的考试，每天考</a:t>
            </a:r>
            <a:r>
              <a:rPr lang="en-US" altLang="zh-CN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门。假设课程选修的情况有</a:t>
            </a:r>
            <a:r>
              <a:rPr lang="en-US" altLang="zh-CN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类：</a:t>
            </a:r>
            <a:r>
              <a:rPr lang="en-US" altLang="zh-CN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DCA</a:t>
            </a:r>
            <a:r>
              <a:rPr lang="zh-CN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BCF</a:t>
            </a:r>
            <a:r>
              <a:rPr lang="zh-CN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EB</a:t>
            </a:r>
            <a:r>
              <a:rPr lang="zh-CN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zh-CN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。如何安排日程，使得</a:t>
            </a:r>
            <a:r>
              <a:rPr lang="zh-CN" altLang="en-US" sz="2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没有人</a:t>
            </a:r>
            <a:r>
              <a:rPr lang="zh-CN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连续两天有考试？</a:t>
            </a:r>
          </a:p>
        </p:txBody>
      </p:sp>
      <p:sp>
        <p:nvSpPr>
          <p:cNvPr id="35844" name="Oval 5">
            <a:extLst>
              <a:ext uri="{FF2B5EF4-FFF2-40B4-BE49-F238E27FC236}">
                <a16:creationId xmlns:a16="http://schemas.microsoft.com/office/drawing/2014/main" id="{B8EC073C-2C26-87CF-DD2F-289D278D6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75" y="3783013"/>
            <a:ext cx="179388" cy="179387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5845" name="Oval 6">
            <a:extLst>
              <a:ext uri="{FF2B5EF4-FFF2-40B4-BE49-F238E27FC236}">
                <a16:creationId xmlns:a16="http://schemas.microsoft.com/office/drawing/2014/main" id="{AA4D7E3A-380E-2546-92C0-39FB84CD2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5663" y="3760788"/>
            <a:ext cx="179387" cy="179387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5846" name="Oval 7">
            <a:extLst>
              <a:ext uri="{FF2B5EF4-FFF2-40B4-BE49-F238E27FC236}">
                <a16:creationId xmlns:a16="http://schemas.microsoft.com/office/drawing/2014/main" id="{EF43C129-40CE-19C1-3AA2-4CCE7F1B5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4727575"/>
            <a:ext cx="179388" cy="179388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5847" name="Oval 8">
            <a:extLst>
              <a:ext uri="{FF2B5EF4-FFF2-40B4-BE49-F238E27FC236}">
                <a16:creationId xmlns:a16="http://schemas.microsoft.com/office/drawing/2014/main" id="{63F0AC3F-D385-785F-DB3A-929DBFC3F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5100" y="4778375"/>
            <a:ext cx="179388" cy="179388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5848" name="Oval 9">
            <a:extLst>
              <a:ext uri="{FF2B5EF4-FFF2-40B4-BE49-F238E27FC236}">
                <a16:creationId xmlns:a16="http://schemas.microsoft.com/office/drawing/2014/main" id="{376FC235-F66D-618F-D3C7-98D6A25C6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5689600"/>
            <a:ext cx="179387" cy="179388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5849" name="Oval 10">
            <a:extLst>
              <a:ext uri="{FF2B5EF4-FFF2-40B4-BE49-F238E27FC236}">
                <a16:creationId xmlns:a16="http://schemas.microsoft.com/office/drawing/2014/main" id="{BD65C30B-3635-99E0-B599-3F4D48A2F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888" y="5703888"/>
            <a:ext cx="179387" cy="179387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5850" name="Text Box 11">
            <a:extLst>
              <a:ext uri="{FF2B5EF4-FFF2-40B4-BE49-F238E27FC236}">
                <a16:creationId xmlns:a16="http://schemas.microsoft.com/office/drawing/2014/main" id="{49D6B10F-B6F7-D5AC-AB94-477221062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9913" y="358140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35851" name="Text Box 12">
            <a:extLst>
              <a:ext uri="{FF2B5EF4-FFF2-40B4-BE49-F238E27FC236}">
                <a16:creationId xmlns:a16="http://schemas.microsoft.com/office/drawing/2014/main" id="{31AC5262-CF2F-F084-6807-417534224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0438" y="359568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35852" name="Text Box 13">
            <a:extLst>
              <a:ext uri="{FF2B5EF4-FFF2-40B4-BE49-F238E27FC236}">
                <a16:creationId xmlns:a16="http://schemas.microsoft.com/office/drawing/2014/main" id="{160436AA-9854-5965-8026-B736C3A61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4000" y="457993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35853" name="Text Box 14">
            <a:extLst>
              <a:ext uri="{FF2B5EF4-FFF2-40B4-BE49-F238E27FC236}">
                <a16:creationId xmlns:a16="http://schemas.microsoft.com/office/drawing/2014/main" id="{BE60BAC2-0DBB-777B-EE1F-4B686F14E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9013" y="57467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35854" name="Text Box 15">
            <a:extLst>
              <a:ext uri="{FF2B5EF4-FFF2-40B4-BE49-F238E27FC236}">
                <a16:creationId xmlns:a16="http://schemas.microsoft.com/office/drawing/2014/main" id="{37678CD4-44C5-BA41-02CB-6B7376E2D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0725" y="57626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35855" name="Text Box 16">
            <a:extLst>
              <a:ext uri="{FF2B5EF4-FFF2-40B4-BE49-F238E27FC236}">
                <a16:creationId xmlns:a16="http://schemas.microsoft.com/office/drawing/2014/main" id="{A30EBE34-2FB0-C874-0D57-F0599CB2F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6200" y="4513263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35856" name="Line 17">
            <a:extLst>
              <a:ext uri="{FF2B5EF4-FFF2-40B4-BE49-F238E27FC236}">
                <a16:creationId xmlns:a16="http://schemas.microsoft.com/office/drawing/2014/main" id="{A32774EE-C276-469A-4671-A5421997B0A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3948113"/>
            <a:ext cx="1169988" cy="17557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57" name="Line 18">
            <a:extLst>
              <a:ext uri="{FF2B5EF4-FFF2-40B4-BE49-F238E27FC236}">
                <a16:creationId xmlns:a16="http://schemas.microsoft.com/office/drawing/2014/main" id="{19C24FCE-9F8F-89EC-EA22-F0D7F9BE654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22513" y="3875088"/>
            <a:ext cx="1663700" cy="95091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58" name="Line 19">
            <a:extLst>
              <a:ext uri="{FF2B5EF4-FFF2-40B4-BE49-F238E27FC236}">
                <a16:creationId xmlns:a16="http://schemas.microsoft.com/office/drawing/2014/main" id="{9E4A578C-F8B9-AC9F-8CC5-F9A0281FD3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48063" y="4935538"/>
            <a:ext cx="474662" cy="7683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59" name="Line 20">
            <a:extLst>
              <a:ext uri="{FF2B5EF4-FFF2-40B4-BE49-F238E27FC236}">
                <a16:creationId xmlns:a16="http://schemas.microsoft.com/office/drawing/2014/main" id="{25342286-061B-7872-386D-9C15F75E56F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1550" y="3911600"/>
            <a:ext cx="530225" cy="8604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60" name="Line 21">
            <a:extLst>
              <a:ext uri="{FF2B5EF4-FFF2-40B4-BE49-F238E27FC236}">
                <a16:creationId xmlns:a16="http://schemas.microsoft.com/office/drawing/2014/main" id="{C5F2CABF-9C45-5EC8-E024-31B4C97244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73238" y="3870325"/>
            <a:ext cx="1574800" cy="9017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61" name="Line 22">
            <a:extLst>
              <a:ext uri="{FF2B5EF4-FFF2-40B4-BE49-F238E27FC236}">
                <a16:creationId xmlns:a16="http://schemas.microsoft.com/office/drawing/2014/main" id="{BCA68165-B5A1-986F-C703-3893A66F3C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73238" y="4845050"/>
            <a:ext cx="2195512" cy="174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62" name="Line 23">
            <a:extLst>
              <a:ext uri="{FF2B5EF4-FFF2-40B4-BE49-F238E27FC236}">
                <a16:creationId xmlns:a16="http://schemas.microsoft.com/office/drawing/2014/main" id="{A770D41B-D00B-52A3-E5AF-13A5EE1D5C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41563" y="3911600"/>
            <a:ext cx="1096962" cy="1792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63" name="Line 24">
            <a:extLst>
              <a:ext uri="{FF2B5EF4-FFF2-40B4-BE49-F238E27FC236}">
                <a16:creationId xmlns:a16="http://schemas.microsoft.com/office/drawing/2014/main" id="{BC1B74BC-E5D8-3F13-0AD7-8728F498A6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22513" y="3821113"/>
            <a:ext cx="1116012" cy="174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64" name="Oval 25">
            <a:extLst>
              <a:ext uri="{FF2B5EF4-FFF2-40B4-BE49-F238E27FC236}">
                <a16:creationId xmlns:a16="http://schemas.microsoft.com/office/drawing/2014/main" id="{D043CB9C-FFA2-45CF-9853-907892E48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3738" y="3708400"/>
            <a:ext cx="179387" cy="179388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5865" name="Oval 26">
            <a:extLst>
              <a:ext uri="{FF2B5EF4-FFF2-40B4-BE49-F238E27FC236}">
                <a16:creationId xmlns:a16="http://schemas.microsoft.com/office/drawing/2014/main" id="{65795725-8ACC-7ECE-58C9-0DE27D0C5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4525" y="3686175"/>
            <a:ext cx="179388" cy="179388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5866" name="Oval 27">
            <a:extLst>
              <a:ext uri="{FF2B5EF4-FFF2-40B4-BE49-F238E27FC236}">
                <a16:creationId xmlns:a16="http://schemas.microsoft.com/office/drawing/2014/main" id="{EFF2AFF2-D948-905C-6A26-58F61DB00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8113" y="4652963"/>
            <a:ext cx="179387" cy="179387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5867" name="Oval 28">
            <a:extLst>
              <a:ext uri="{FF2B5EF4-FFF2-40B4-BE49-F238E27FC236}">
                <a16:creationId xmlns:a16="http://schemas.microsoft.com/office/drawing/2014/main" id="{3C281DEB-099B-7B5A-8F72-5ACB9DD5B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3963" y="4703763"/>
            <a:ext cx="179387" cy="179387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5868" name="Oval 29">
            <a:extLst>
              <a:ext uri="{FF2B5EF4-FFF2-40B4-BE49-F238E27FC236}">
                <a16:creationId xmlns:a16="http://schemas.microsoft.com/office/drawing/2014/main" id="{55FFEC0F-BB81-E3F0-D8BC-35022284D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375" y="5614988"/>
            <a:ext cx="179388" cy="179387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5869" name="Oval 30">
            <a:extLst>
              <a:ext uri="{FF2B5EF4-FFF2-40B4-BE49-F238E27FC236}">
                <a16:creationId xmlns:a16="http://schemas.microsoft.com/office/drawing/2014/main" id="{5D0BA5A6-C3C5-1660-1AD8-81C3C9137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750" y="5629275"/>
            <a:ext cx="179388" cy="179388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5870" name="Text Box 31">
            <a:extLst>
              <a:ext uri="{FF2B5EF4-FFF2-40B4-BE49-F238E27FC236}">
                <a16:creationId xmlns:a16="http://schemas.microsoft.com/office/drawing/2014/main" id="{4007CAFA-368B-E384-ADFB-88D8AD599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8775" y="350678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35871" name="Text Box 32">
            <a:extLst>
              <a:ext uri="{FF2B5EF4-FFF2-40B4-BE49-F238E27FC236}">
                <a16:creationId xmlns:a16="http://schemas.microsoft.com/office/drawing/2014/main" id="{F59EAB81-A9A1-8A4F-849D-9F412A7EC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9300" y="352107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35872" name="Text Box 33">
            <a:extLst>
              <a:ext uri="{FF2B5EF4-FFF2-40B4-BE49-F238E27FC236}">
                <a16:creationId xmlns:a16="http://schemas.microsoft.com/office/drawing/2014/main" id="{CDBAA96B-05D5-4D72-187C-2C51E4810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2863" y="45053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35873" name="Text Box 34">
            <a:extLst>
              <a:ext uri="{FF2B5EF4-FFF2-40B4-BE49-F238E27FC236}">
                <a16:creationId xmlns:a16="http://schemas.microsoft.com/office/drawing/2014/main" id="{44944CA3-49A3-8B82-8E79-91D58E967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7875" y="567213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35874" name="Text Box 35">
            <a:extLst>
              <a:ext uri="{FF2B5EF4-FFF2-40B4-BE49-F238E27FC236}">
                <a16:creationId xmlns:a16="http://schemas.microsoft.com/office/drawing/2014/main" id="{7DE24394-5513-D39D-943E-4247E9B11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9588" y="5688013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35875" name="Text Box 36">
            <a:extLst>
              <a:ext uri="{FF2B5EF4-FFF2-40B4-BE49-F238E27FC236}">
                <a16:creationId xmlns:a16="http://schemas.microsoft.com/office/drawing/2014/main" id="{EDF815B8-C435-18E3-2896-27FB17703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5063" y="44386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35876" name="Line 37">
            <a:extLst>
              <a:ext uri="{FF2B5EF4-FFF2-40B4-BE49-F238E27FC236}">
                <a16:creationId xmlns:a16="http://schemas.microsoft.com/office/drawing/2014/main" id="{61228839-3C56-4D2D-0BB8-3D4FF33C8A3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4863" y="3873500"/>
            <a:ext cx="1169987" cy="1755775"/>
          </a:xfrm>
          <a:prstGeom prst="line">
            <a:avLst/>
          </a:prstGeom>
          <a:noFill/>
          <a:ln w="9525">
            <a:solidFill>
              <a:srgbClr val="C0C0C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77" name="Line 38">
            <a:extLst>
              <a:ext uri="{FF2B5EF4-FFF2-40B4-BE49-F238E27FC236}">
                <a16:creationId xmlns:a16="http://schemas.microsoft.com/office/drawing/2014/main" id="{9B78B028-911B-D2C8-C26F-64BBDC353A0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1375" y="3800475"/>
            <a:ext cx="1663700" cy="950913"/>
          </a:xfrm>
          <a:prstGeom prst="line">
            <a:avLst/>
          </a:prstGeom>
          <a:noFill/>
          <a:ln w="9525">
            <a:solidFill>
              <a:srgbClr val="C0C0C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78" name="Line 39">
            <a:extLst>
              <a:ext uri="{FF2B5EF4-FFF2-40B4-BE49-F238E27FC236}">
                <a16:creationId xmlns:a16="http://schemas.microsoft.com/office/drawing/2014/main" id="{69078869-A73D-E9E2-1E3B-9C1EC0110E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46925" y="4860925"/>
            <a:ext cx="474663" cy="768350"/>
          </a:xfrm>
          <a:prstGeom prst="line">
            <a:avLst/>
          </a:prstGeom>
          <a:noFill/>
          <a:ln w="9525">
            <a:solidFill>
              <a:srgbClr val="C0C0C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79" name="Line 40">
            <a:extLst>
              <a:ext uri="{FF2B5EF4-FFF2-40B4-BE49-F238E27FC236}">
                <a16:creationId xmlns:a16="http://schemas.microsoft.com/office/drawing/2014/main" id="{42D4491C-8D7D-538B-FA9D-91FADB2D2370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0413" y="3836988"/>
            <a:ext cx="530225" cy="860425"/>
          </a:xfrm>
          <a:prstGeom prst="line">
            <a:avLst/>
          </a:prstGeom>
          <a:noFill/>
          <a:ln w="9525">
            <a:solidFill>
              <a:srgbClr val="C0C0C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80" name="Line 41">
            <a:extLst>
              <a:ext uri="{FF2B5EF4-FFF2-40B4-BE49-F238E27FC236}">
                <a16:creationId xmlns:a16="http://schemas.microsoft.com/office/drawing/2014/main" id="{57770156-D863-81D1-0828-45C8FE01E1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72100" y="3795713"/>
            <a:ext cx="1574800" cy="901700"/>
          </a:xfrm>
          <a:prstGeom prst="line">
            <a:avLst/>
          </a:prstGeom>
          <a:noFill/>
          <a:ln w="9525">
            <a:solidFill>
              <a:srgbClr val="C0C0C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81" name="Line 42">
            <a:extLst>
              <a:ext uri="{FF2B5EF4-FFF2-40B4-BE49-F238E27FC236}">
                <a16:creationId xmlns:a16="http://schemas.microsoft.com/office/drawing/2014/main" id="{5CF3E537-BC5D-F11A-1570-442C00B3405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2100" y="4770438"/>
            <a:ext cx="2195513" cy="17462"/>
          </a:xfrm>
          <a:prstGeom prst="line">
            <a:avLst/>
          </a:prstGeom>
          <a:noFill/>
          <a:ln w="9525">
            <a:solidFill>
              <a:srgbClr val="C0C0C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82" name="Line 43">
            <a:extLst>
              <a:ext uri="{FF2B5EF4-FFF2-40B4-BE49-F238E27FC236}">
                <a16:creationId xmlns:a16="http://schemas.microsoft.com/office/drawing/2014/main" id="{679B69B7-F70D-312F-1D3F-4E29C6834D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0425" y="3836988"/>
            <a:ext cx="1096963" cy="1792287"/>
          </a:xfrm>
          <a:prstGeom prst="line">
            <a:avLst/>
          </a:prstGeom>
          <a:noFill/>
          <a:ln w="9525">
            <a:solidFill>
              <a:srgbClr val="C0C0C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83" name="Line 44">
            <a:extLst>
              <a:ext uri="{FF2B5EF4-FFF2-40B4-BE49-F238E27FC236}">
                <a16:creationId xmlns:a16="http://schemas.microsoft.com/office/drawing/2014/main" id="{A372EF65-7786-3688-5DB2-AB48D3BC87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21375" y="3746500"/>
            <a:ext cx="1116013" cy="17463"/>
          </a:xfrm>
          <a:prstGeom prst="line">
            <a:avLst/>
          </a:prstGeom>
          <a:noFill/>
          <a:ln w="9525">
            <a:solidFill>
              <a:srgbClr val="C0C0C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524" name="Line 45">
            <a:extLst>
              <a:ext uri="{FF2B5EF4-FFF2-40B4-BE49-F238E27FC236}">
                <a16:creationId xmlns:a16="http://schemas.microsoft.com/office/drawing/2014/main" id="{DC2EBB1E-BE85-79E0-73F0-FB49A2D266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40350" y="3857625"/>
            <a:ext cx="457200" cy="822325"/>
          </a:xfrm>
          <a:prstGeom prst="line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525" name="Line 46">
            <a:extLst>
              <a:ext uri="{FF2B5EF4-FFF2-40B4-BE49-F238E27FC236}">
                <a16:creationId xmlns:a16="http://schemas.microsoft.com/office/drawing/2014/main" id="{F8A23329-5199-A53A-1DEE-43E73BCA833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4063" y="3875088"/>
            <a:ext cx="17462" cy="1738312"/>
          </a:xfrm>
          <a:prstGeom prst="line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526" name="Line 47">
            <a:extLst>
              <a:ext uri="{FF2B5EF4-FFF2-40B4-BE49-F238E27FC236}">
                <a16:creationId xmlns:a16="http://schemas.microsoft.com/office/drawing/2014/main" id="{BE4BBAC3-D172-10F3-B8B6-6050F7F2F9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59613" y="3857625"/>
            <a:ext cx="17462" cy="1773238"/>
          </a:xfrm>
          <a:prstGeom prst="line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527" name="Line 48">
            <a:extLst>
              <a:ext uri="{FF2B5EF4-FFF2-40B4-BE49-F238E27FC236}">
                <a16:creationId xmlns:a16="http://schemas.microsoft.com/office/drawing/2014/main" id="{6489E8C7-442F-89A7-AA91-10499FBA0A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62650" y="4845050"/>
            <a:ext cx="1627188" cy="841375"/>
          </a:xfrm>
          <a:prstGeom prst="line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528" name="Line 49">
            <a:extLst>
              <a:ext uri="{FF2B5EF4-FFF2-40B4-BE49-F238E27FC236}">
                <a16:creationId xmlns:a16="http://schemas.microsoft.com/office/drawing/2014/main" id="{CB43E11B-4611-F66C-B1C5-3E12E70BD6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6863" y="4789488"/>
            <a:ext cx="1663700" cy="896937"/>
          </a:xfrm>
          <a:prstGeom prst="line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89" name="Line 50">
            <a:extLst>
              <a:ext uri="{FF2B5EF4-FFF2-40B4-BE49-F238E27FC236}">
                <a16:creationId xmlns:a16="http://schemas.microsoft.com/office/drawing/2014/main" id="{A790D38A-FED3-C459-2C6E-09E4D2912D6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2650" y="5722938"/>
            <a:ext cx="1060450" cy="17462"/>
          </a:xfrm>
          <a:prstGeom prst="line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90" name="Line 51">
            <a:extLst>
              <a:ext uri="{FF2B5EF4-FFF2-40B4-BE49-F238E27FC236}">
                <a16:creationId xmlns:a16="http://schemas.microsoft.com/office/drawing/2014/main" id="{D85CF2C9-762A-CEFE-B7AA-90CB7FA6CA3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0188" y="4826000"/>
            <a:ext cx="485775" cy="844550"/>
          </a:xfrm>
          <a:prstGeom prst="line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7332" name="Line 52">
            <a:extLst>
              <a:ext uri="{FF2B5EF4-FFF2-40B4-BE49-F238E27FC236}">
                <a16:creationId xmlns:a16="http://schemas.microsoft.com/office/drawing/2014/main" id="{E4BC6168-C3A7-758D-22BE-D15BD0186F5D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2788" y="3798888"/>
            <a:ext cx="0" cy="1811337"/>
          </a:xfrm>
          <a:prstGeom prst="line">
            <a:avLst/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7333" name="Line 53">
            <a:extLst>
              <a:ext uri="{FF2B5EF4-FFF2-40B4-BE49-F238E27FC236}">
                <a16:creationId xmlns:a16="http://schemas.microsoft.com/office/drawing/2014/main" id="{2AB23A42-E3F1-DAF5-B500-C101559BE8E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8613" y="4805363"/>
            <a:ext cx="1657350" cy="885825"/>
          </a:xfrm>
          <a:prstGeom prst="line">
            <a:avLst/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7334" name="Line 54">
            <a:extLst>
              <a:ext uri="{FF2B5EF4-FFF2-40B4-BE49-F238E27FC236}">
                <a16:creationId xmlns:a16="http://schemas.microsoft.com/office/drawing/2014/main" id="{2A6CFE1C-2713-13FA-0235-65C6C7622D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64163" y="3870325"/>
            <a:ext cx="431800" cy="785813"/>
          </a:xfrm>
          <a:prstGeom prst="line">
            <a:avLst/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7335" name="Line 55">
            <a:extLst>
              <a:ext uri="{FF2B5EF4-FFF2-40B4-BE49-F238E27FC236}">
                <a16:creationId xmlns:a16="http://schemas.microsoft.com/office/drawing/2014/main" id="{6D31DA38-1D5E-D4E3-9991-7FC1D106208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0413" y="3870325"/>
            <a:ext cx="14287" cy="1743075"/>
          </a:xfrm>
          <a:prstGeom prst="line">
            <a:avLst/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7336" name="Line 56">
            <a:extLst>
              <a:ext uri="{FF2B5EF4-FFF2-40B4-BE49-F238E27FC236}">
                <a16:creationId xmlns:a16="http://schemas.microsoft.com/office/drawing/2014/main" id="{629D9C5C-CB93-9A4B-FC71-6F1CA6698C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94400" y="4821238"/>
            <a:ext cx="1628775" cy="828675"/>
          </a:xfrm>
          <a:prstGeom prst="line">
            <a:avLst/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96" name="灯片编号占位符 1">
            <a:extLst>
              <a:ext uri="{FF2B5EF4-FFF2-40B4-BE49-F238E27FC236}">
                <a16:creationId xmlns:a16="http://schemas.microsoft.com/office/drawing/2014/main" id="{4F2A7F99-87C6-E5BB-68C9-F70B77590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B80EC9C-5E0F-B547-A95F-C865675416BC}" type="slidenum">
              <a:rPr lang="en-US" altLang="zh-CN"/>
              <a:pPr/>
              <a:t>38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205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97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" dur="500"/>
                                        <p:tgtEl>
                                          <p:spTgt spid="205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9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" dur="500"/>
                                        <p:tgtEl>
                                          <p:spTgt spid="205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7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0" dur="500"/>
                                        <p:tgtEl>
                                          <p:spTgt spid="205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97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8" dur="500"/>
                                        <p:tgtEl>
                                          <p:spTgt spid="205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97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>
            <a:extLst>
              <a:ext uri="{FF2B5EF4-FFF2-40B4-BE49-F238E27FC236}">
                <a16:creationId xmlns:a16="http://schemas.microsoft.com/office/drawing/2014/main" id="{948F6C73-8ABD-AEEA-C4E8-81F32D5766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227137"/>
          </a:xfrm>
        </p:spPr>
        <p:txBody>
          <a:bodyPr/>
          <a:lstStyle/>
          <a:p>
            <a:pPr eaLnBrk="1" hangingPunct="1"/>
            <a:r>
              <a:rPr lang="zh-CN" altLang="en-US"/>
              <a:t>竞赛图</a:t>
            </a:r>
          </a:p>
        </p:txBody>
      </p:sp>
      <p:sp>
        <p:nvSpPr>
          <p:cNvPr id="36867" name="Text Box 5">
            <a:extLst>
              <a:ext uri="{FF2B5EF4-FFF2-40B4-BE49-F238E27FC236}">
                <a16:creationId xmlns:a16="http://schemas.microsoft.com/office/drawing/2014/main" id="{BE94E5C7-2331-8564-AD23-419CDAD30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060575"/>
            <a:ext cx="7129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底图为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K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4</a:t>
            </a:r>
            <a:r>
              <a:rPr kumimoji="1" lang="zh-CN" altLang="en-US" sz="2400" b="1">
                <a:latin typeface="Times New Roman" panose="02020603050405020304" pitchFamily="18" charset="0"/>
              </a:rPr>
              <a:t>的竞赛图：</a:t>
            </a:r>
          </a:p>
        </p:txBody>
      </p:sp>
      <p:sp>
        <p:nvSpPr>
          <p:cNvPr id="36868" name="Oval 6">
            <a:extLst>
              <a:ext uri="{FF2B5EF4-FFF2-40B4-BE49-F238E27FC236}">
                <a16:creationId xmlns:a16="http://schemas.microsoft.com/office/drawing/2014/main" id="{0534D3D2-C6BF-1E75-C240-9046FDF7A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333057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6869" name="Oval 7">
            <a:extLst>
              <a:ext uri="{FF2B5EF4-FFF2-40B4-BE49-F238E27FC236}">
                <a16:creationId xmlns:a16="http://schemas.microsoft.com/office/drawing/2014/main" id="{6621A9AB-14F5-6CBB-147E-016891471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63" y="469900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6870" name="Oval 8">
            <a:extLst>
              <a:ext uri="{FF2B5EF4-FFF2-40B4-BE49-F238E27FC236}">
                <a16:creationId xmlns:a16="http://schemas.microsoft.com/office/drawing/2014/main" id="{48D61316-99B5-6501-88CE-0A1648BB6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3825" y="469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6871" name="Line 9">
            <a:extLst>
              <a:ext uri="{FF2B5EF4-FFF2-40B4-BE49-F238E27FC236}">
                <a16:creationId xmlns:a16="http://schemas.microsoft.com/office/drawing/2014/main" id="{742472B3-E63A-D101-5913-F151FA3548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6963" y="3460750"/>
            <a:ext cx="768350" cy="12334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72" name="Line 10">
            <a:extLst>
              <a:ext uri="{FF2B5EF4-FFF2-40B4-BE49-F238E27FC236}">
                <a16:creationId xmlns:a16="http://schemas.microsoft.com/office/drawing/2014/main" id="{C544E399-351F-3C9E-E134-0E90A8BA34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2625" y="3446463"/>
            <a:ext cx="741363" cy="12477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73" name="Line 11">
            <a:extLst>
              <a:ext uri="{FF2B5EF4-FFF2-40B4-BE49-F238E27FC236}">
                <a16:creationId xmlns:a16="http://schemas.microsoft.com/office/drawing/2014/main" id="{186552C9-6DA9-F2DB-B3F0-3E7BAA5B8D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54113" y="4795838"/>
            <a:ext cx="14954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74" name="Oval 12">
            <a:extLst>
              <a:ext uri="{FF2B5EF4-FFF2-40B4-BE49-F238E27FC236}">
                <a16:creationId xmlns:a16="http://schemas.microsoft.com/office/drawing/2014/main" id="{B3E3D0B3-6DE0-0893-A8A5-218FF9344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3088" y="4202113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6875" name="Line 13">
            <a:extLst>
              <a:ext uri="{FF2B5EF4-FFF2-40B4-BE49-F238E27FC236}">
                <a16:creationId xmlns:a16="http://schemas.microsoft.com/office/drawing/2014/main" id="{2E499E30-C8EB-C50B-215C-A719B9BB37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0238" y="3489325"/>
            <a:ext cx="9525" cy="7064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76" name="Line 14">
            <a:extLst>
              <a:ext uri="{FF2B5EF4-FFF2-40B4-BE49-F238E27FC236}">
                <a16:creationId xmlns:a16="http://schemas.microsoft.com/office/drawing/2014/main" id="{BD099DD7-FDE6-FF05-88C4-1D0002C4E6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54113" y="4316413"/>
            <a:ext cx="682625" cy="4206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77" name="Line 15">
            <a:extLst>
              <a:ext uri="{FF2B5EF4-FFF2-40B4-BE49-F238E27FC236}">
                <a16:creationId xmlns:a16="http://schemas.microsoft.com/office/drawing/2014/main" id="{814ED13D-9827-C921-0572-E95F8242821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2788" y="4316413"/>
            <a:ext cx="681037" cy="4206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78" name="Oval 16">
            <a:extLst>
              <a:ext uri="{FF2B5EF4-FFF2-40B4-BE49-F238E27FC236}">
                <a16:creationId xmlns:a16="http://schemas.microsoft.com/office/drawing/2014/main" id="{1708051B-7B93-EE34-6771-5229D1F8A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6663" y="3306763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6879" name="Oval 17">
            <a:extLst>
              <a:ext uri="{FF2B5EF4-FFF2-40B4-BE49-F238E27FC236}">
                <a16:creationId xmlns:a16="http://schemas.microsoft.com/office/drawing/2014/main" id="{55C3B409-22A7-274A-30ED-6471C4545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9575" y="46751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6880" name="Oval 18">
            <a:extLst>
              <a:ext uri="{FF2B5EF4-FFF2-40B4-BE49-F238E27FC236}">
                <a16:creationId xmlns:a16="http://schemas.microsoft.com/office/drawing/2014/main" id="{2837E54B-D1D0-0BDD-51B2-31BE08F04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5338" y="46751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6881" name="Line 19">
            <a:extLst>
              <a:ext uri="{FF2B5EF4-FFF2-40B4-BE49-F238E27FC236}">
                <a16:creationId xmlns:a16="http://schemas.microsoft.com/office/drawing/2014/main" id="{F5805B7B-A708-AE8F-DCE4-8E24633831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38475" y="3436938"/>
            <a:ext cx="768350" cy="12334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82" name="Line 20">
            <a:extLst>
              <a:ext uri="{FF2B5EF4-FFF2-40B4-BE49-F238E27FC236}">
                <a16:creationId xmlns:a16="http://schemas.microsoft.com/office/drawing/2014/main" id="{CEB83B61-9CF3-DA6C-120F-3C6EE8134F0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94138" y="3422650"/>
            <a:ext cx="741362" cy="12477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83" name="Line 21">
            <a:extLst>
              <a:ext uri="{FF2B5EF4-FFF2-40B4-BE49-F238E27FC236}">
                <a16:creationId xmlns:a16="http://schemas.microsoft.com/office/drawing/2014/main" id="{EEF549B1-0735-4B60-D43B-793F087294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95625" y="4772025"/>
            <a:ext cx="14954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84" name="Oval 22">
            <a:extLst>
              <a:ext uri="{FF2B5EF4-FFF2-40B4-BE49-F238E27FC236}">
                <a16:creationId xmlns:a16="http://schemas.microsoft.com/office/drawing/2014/main" id="{E71504B8-0FBA-8FBA-6B2E-7A3911751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4600" y="41783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6885" name="Line 23">
            <a:extLst>
              <a:ext uri="{FF2B5EF4-FFF2-40B4-BE49-F238E27FC236}">
                <a16:creationId xmlns:a16="http://schemas.microsoft.com/office/drawing/2014/main" id="{1D2C2167-1761-317F-9970-E1CDAD2216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41750" y="3465513"/>
            <a:ext cx="9525" cy="7064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86" name="Line 24">
            <a:extLst>
              <a:ext uri="{FF2B5EF4-FFF2-40B4-BE49-F238E27FC236}">
                <a16:creationId xmlns:a16="http://schemas.microsoft.com/office/drawing/2014/main" id="{C57832BC-4A04-9114-9A6C-9E1B541F49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95625" y="4292600"/>
            <a:ext cx="682625" cy="4206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87" name="Line 25">
            <a:extLst>
              <a:ext uri="{FF2B5EF4-FFF2-40B4-BE49-F238E27FC236}">
                <a16:creationId xmlns:a16="http://schemas.microsoft.com/office/drawing/2014/main" id="{1D50FF2E-E831-8EF9-03BD-9049353B794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4300" y="4292600"/>
            <a:ext cx="681038" cy="4206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88" name="Oval 26">
            <a:extLst>
              <a:ext uri="{FF2B5EF4-FFF2-40B4-BE49-F238E27FC236}">
                <a16:creationId xmlns:a16="http://schemas.microsoft.com/office/drawing/2014/main" id="{2A665CEA-E62D-3E09-3B2C-456B0AEFA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1350" y="330676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6889" name="Oval 27">
            <a:extLst>
              <a:ext uri="{FF2B5EF4-FFF2-40B4-BE49-F238E27FC236}">
                <a16:creationId xmlns:a16="http://schemas.microsoft.com/office/drawing/2014/main" id="{D92C3C74-60B1-F21F-0B8B-1092D3C9D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4263" y="46751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6890" name="Oval 28">
            <a:extLst>
              <a:ext uri="{FF2B5EF4-FFF2-40B4-BE49-F238E27FC236}">
                <a16:creationId xmlns:a16="http://schemas.microsoft.com/office/drawing/2014/main" id="{10F8E81B-5654-8322-CB8C-EE45274FB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0025" y="46751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6891" name="Line 29">
            <a:extLst>
              <a:ext uri="{FF2B5EF4-FFF2-40B4-BE49-F238E27FC236}">
                <a16:creationId xmlns:a16="http://schemas.microsoft.com/office/drawing/2014/main" id="{D8D72C47-B7D5-DC0A-05F7-79B1314F8C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83163" y="3436938"/>
            <a:ext cx="768350" cy="12334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92" name="Line 30">
            <a:extLst>
              <a:ext uri="{FF2B5EF4-FFF2-40B4-BE49-F238E27FC236}">
                <a16:creationId xmlns:a16="http://schemas.microsoft.com/office/drawing/2014/main" id="{03B2BE76-F3B8-F9AD-97FC-74BAEE2EC51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8825" y="3422650"/>
            <a:ext cx="741363" cy="12477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93" name="Line 31">
            <a:extLst>
              <a:ext uri="{FF2B5EF4-FFF2-40B4-BE49-F238E27FC236}">
                <a16:creationId xmlns:a16="http://schemas.microsoft.com/office/drawing/2014/main" id="{19430896-F118-D389-77FE-A47C762084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40313" y="4772025"/>
            <a:ext cx="14954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94" name="Oval 32">
            <a:extLst>
              <a:ext uri="{FF2B5EF4-FFF2-40B4-BE49-F238E27FC236}">
                <a16:creationId xmlns:a16="http://schemas.microsoft.com/office/drawing/2014/main" id="{50865AC6-8240-3059-A5B1-F02261D05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9288" y="417830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6895" name="Line 33">
            <a:extLst>
              <a:ext uri="{FF2B5EF4-FFF2-40B4-BE49-F238E27FC236}">
                <a16:creationId xmlns:a16="http://schemas.microsoft.com/office/drawing/2014/main" id="{4F3C9EC4-0087-7708-8CB4-F65E13F54A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86438" y="3465513"/>
            <a:ext cx="9525" cy="7064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96" name="Line 34">
            <a:extLst>
              <a:ext uri="{FF2B5EF4-FFF2-40B4-BE49-F238E27FC236}">
                <a16:creationId xmlns:a16="http://schemas.microsoft.com/office/drawing/2014/main" id="{B12B06BC-594E-0408-A5D2-F4CA679CF6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40313" y="4292600"/>
            <a:ext cx="682625" cy="4206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97" name="Line 35">
            <a:extLst>
              <a:ext uri="{FF2B5EF4-FFF2-40B4-BE49-F238E27FC236}">
                <a16:creationId xmlns:a16="http://schemas.microsoft.com/office/drawing/2014/main" id="{71EA1FD1-83C4-B80D-0FE0-BC84D743E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8988" y="4292600"/>
            <a:ext cx="681037" cy="4206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98" name="Oval 36">
            <a:extLst>
              <a:ext uri="{FF2B5EF4-FFF2-40B4-BE49-F238E27FC236}">
                <a16:creationId xmlns:a16="http://schemas.microsoft.com/office/drawing/2014/main" id="{CF0A43C6-5456-7311-1C4C-E94701203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6038" y="3306763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6899" name="Oval 37">
            <a:extLst>
              <a:ext uri="{FF2B5EF4-FFF2-40B4-BE49-F238E27FC236}">
                <a16:creationId xmlns:a16="http://schemas.microsoft.com/office/drawing/2014/main" id="{0ACCD4A8-7C9F-CF62-60D9-1F0AE993B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8950" y="46751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6900" name="Oval 38">
            <a:extLst>
              <a:ext uri="{FF2B5EF4-FFF2-40B4-BE49-F238E27FC236}">
                <a16:creationId xmlns:a16="http://schemas.microsoft.com/office/drawing/2014/main" id="{AD15E032-4DC4-DA5C-2670-D6664F659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4713" y="46751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6901" name="Line 39">
            <a:extLst>
              <a:ext uri="{FF2B5EF4-FFF2-40B4-BE49-F238E27FC236}">
                <a16:creationId xmlns:a16="http://schemas.microsoft.com/office/drawing/2014/main" id="{B3DD4C0A-27B1-DE00-8D56-B526E0127D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27850" y="3436938"/>
            <a:ext cx="768350" cy="12334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902" name="Line 40">
            <a:extLst>
              <a:ext uri="{FF2B5EF4-FFF2-40B4-BE49-F238E27FC236}">
                <a16:creationId xmlns:a16="http://schemas.microsoft.com/office/drawing/2014/main" id="{EBEF139C-2B41-8F67-B13F-A7267D0619AC}"/>
              </a:ext>
            </a:extLst>
          </p:cNvPr>
          <p:cNvSpPr>
            <a:spLocks noChangeShapeType="1"/>
          </p:cNvSpPr>
          <p:nvPr/>
        </p:nvSpPr>
        <p:spPr bwMode="auto">
          <a:xfrm>
            <a:off x="7783513" y="3422650"/>
            <a:ext cx="741362" cy="12477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903" name="Line 41">
            <a:extLst>
              <a:ext uri="{FF2B5EF4-FFF2-40B4-BE49-F238E27FC236}">
                <a16:creationId xmlns:a16="http://schemas.microsoft.com/office/drawing/2014/main" id="{BEA50562-FD3C-615F-3E75-CFEE9FDF90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000" y="4772025"/>
            <a:ext cx="14954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904" name="Oval 42">
            <a:extLst>
              <a:ext uri="{FF2B5EF4-FFF2-40B4-BE49-F238E27FC236}">
                <a16:creationId xmlns:a16="http://schemas.microsoft.com/office/drawing/2014/main" id="{A9625EB2-05E4-9690-CEA0-70810D385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3975" y="41783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6905" name="Line 43">
            <a:extLst>
              <a:ext uri="{FF2B5EF4-FFF2-40B4-BE49-F238E27FC236}">
                <a16:creationId xmlns:a16="http://schemas.microsoft.com/office/drawing/2014/main" id="{68C775C2-79B1-0C47-00D2-3197778BEE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31125" y="3465513"/>
            <a:ext cx="9525" cy="7064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906" name="Line 44">
            <a:extLst>
              <a:ext uri="{FF2B5EF4-FFF2-40B4-BE49-F238E27FC236}">
                <a16:creationId xmlns:a16="http://schemas.microsoft.com/office/drawing/2014/main" id="{2379D16B-78D0-076E-B754-4BD2339591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000" y="4292600"/>
            <a:ext cx="682625" cy="4206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907" name="Line 45">
            <a:extLst>
              <a:ext uri="{FF2B5EF4-FFF2-40B4-BE49-F238E27FC236}">
                <a16:creationId xmlns:a16="http://schemas.microsoft.com/office/drawing/2014/main" id="{DAB4B0D5-075C-2E12-2090-E7BC25707A73}"/>
              </a:ext>
            </a:extLst>
          </p:cNvPr>
          <p:cNvSpPr>
            <a:spLocks noChangeShapeType="1"/>
          </p:cNvSpPr>
          <p:nvPr/>
        </p:nvSpPr>
        <p:spPr bwMode="auto">
          <a:xfrm>
            <a:off x="7813675" y="4292600"/>
            <a:ext cx="681038" cy="4206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908" name="Text Box 46">
            <a:extLst>
              <a:ext uri="{FF2B5EF4-FFF2-40B4-BE49-F238E27FC236}">
                <a16:creationId xmlns:a16="http://schemas.microsoft.com/office/drawing/2014/main" id="{D6569525-5887-DC0E-5B1A-BCBAAD397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1300" y="3114675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36909" name="Text Box 47">
            <a:extLst>
              <a:ext uri="{FF2B5EF4-FFF2-40B4-BE49-F238E27FC236}">
                <a16:creationId xmlns:a16="http://schemas.microsoft.com/office/drawing/2014/main" id="{2AA14D74-3473-46B3-B6EE-D2F08CC22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163" y="4772025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36910" name="Text Box 48">
            <a:extLst>
              <a:ext uri="{FF2B5EF4-FFF2-40B4-BE49-F238E27FC236}">
                <a16:creationId xmlns:a16="http://schemas.microsoft.com/office/drawing/2014/main" id="{52FED852-25C6-8272-61AC-756563F63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925" y="4772025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36911" name="Text Box 49">
            <a:extLst>
              <a:ext uri="{FF2B5EF4-FFF2-40B4-BE49-F238E27FC236}">
                <a16:creationId xmlns:a16="http://schemas.microsoft.com/office/drawing/2014/main" id="{3B0099A5-ACC9-D48F-6284-9BFC01D13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5348288"/>
            <a:ext cx="7524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以上每个图可以看作</a:t>
            </a:r>
            <a:r>
              <a:rPr kumimoji="1" lang="en-US" altLang="zh-CN" sz="2400" b="1">
                <a:latin typeface="Times New Roman" panose="02020603050405020304" pitchFamily="18" charset="0"/>
              </a:rPr>
              <a:t>4</a:t>
            </a:r>
            <a:r>
              <a:rPr kumimoji="1" lang="zh-CN" altLang="en-US" sz="2400" b="1">
                <a:latin typeface="Times New Roman" panose="02020603050405020304" pitchFamily="18" charset="0"/>
              </a:rPr>
              <a:t>个选手参加的循环赛的一种结果</a:t>
            </a:r>
          </a:p>
        </p:txBody>
      </p:sp>
      <p:sp>
        <p:nvSpPr>
          <p:cNvPr id="36912" name="灯片编号占位符 1">
            <a:extLst>
              <a:ext uri="{FF2B5EF4-FFF2-40B4-BE49-F238E27FC236}">
                <a16:creationId xmlns:a16="http://schemas.microsoft.com/office/drawing/2014/main" id="{C92F9484-CEF9-48B2-96C7-8DDD1363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36938" y="6296025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271C5132-07B1-E74C-B260-126F62E8C184}" type="slidenum">
              <a:rPr lang="en-US" altLang="zh-CN"/>
              <a:pPr algn="ctr"/>
              <a:t>39</a:t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Königsberg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七桥问题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628775"/>
            <a:ext cx="7772400" cy="252095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/>
              <a:t>问题的抽象：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/>
              <a:t>用顶点表示对象</a:t>
            </a:r>
            <a:r>
              <a:rPr lang="en-US" altLang="zh-CN" sz="2400" b="1"/>
              <a:t>-“</a:t>
            </a:r>
            <a:r>
              <a:rPr lang="zh-CN" altLang="en-US" sz="2400" b="1"/>
              <a:t>地块”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/>
              <a:t>用边表示对象之间的关系</a:t>
            </a:r>
            <a:r>
              <a:rPr lang="en-US" altLang="zh-CN" sz="2400" b="1"/>
              <a:t>-“</a:t>
            </a:r>
            <a:r>
              <a:rPr lang="zh-CN" altLang="en-US" sz="2400" b="1"/>
              <a:t>有桥相连”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/>
              <a:t>原问题等价于：“右边的图中是否存在包含每条边一次且恰好一次的回路？”</a:t>
            </a:r>
          </a:p>
        </p:txBody>
      </p:sp>
      <p:grpSp>
        <p:nvGrpSpPr>
          <p:cNvPr id="18435" name="组合 36"/>
          <p:cNvGrpSpPr>
            <a:grpSpLocks/>
          </p:cNvGrpSpPr>
          <p:nvPr/>
        </p:nvGrpSpPr>
        <p:grpSpPr bwMode="auto">
          <a:xfrm>
            <a:off x="1116013" y="4149725"/>
            <a:ext cx="4094162" cy="2157413"/>
            <a:chOff x="1508125" y="4164013"/>
            <a:chExt cx="4094163" cy="2157412"/>
          </a:xfrm>
        </p:grpSpPr>
        <p:sp>
          <p:nvSpPr>
            <p:cNvPr id="18451" name="Rectangle 10"/>
            <p:cNvSpPr>
              <a:spLocks noChangeArrowheads="1"/>
            </p:cNvSpPr>
            <p:nvPr/>
          </p:nvSpPr>
          <p:spPr bwMode="auto">
            <a:xfrm>
              <a:off x="3533775" y="5494338"/>
              <a:ext cx="60914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9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8452" name="Freeform 12"/>
            <p:cNvSpPr>
              <a:spLocks/>
            </p:cNvSpPr>
            <p:nvPr/>
          </p:nvSpPr>
          <p:spPr bwMode="auto">
            <a:xfrm>
              <a:off x="1508125" y="4400550"/>
              <a:ext cx="3117850" cy="349250"/>
            </a:xfrm>
            <a:custGeom>
              <a:avLst/>
              <a:gdLst>
                <a:gd name="T0" fmla="*/ 0 w 1964"/>
                <a:gd name="T1" fmla="*/ 2147483646 h 220"/>
                <a:gd name="T2" fmla="*/ 2147483646 w 1964"/>
                <a:gd name="T3" fmla="*/ 2147483646 h 220"/>
                <a:gd name="T4" fmla="*/ 2147483646 w 1964"/>
                <a:gd name="T5" fmla="*/ 2147483646 h 220"/>
                <a:gd name="T6" fmla="*/ 2147483646 w 1964"/>
                <a:gd name="T7" fmla="*/ 2147483646 h 220"/>
                <a:gd name="T8" fmla="*/ 2147483646 w 1964"/>
                <a:gd name="T9" fmla="*/ 2147483646 h 220"/>
                <a:gd name="T10" fmla="*/ 2147483646 w 1964"/>
                <a:gd name="T11" fmla="*/ 2147483646 h 220"/>
                <a:gd name="T12" fmla="*/ 2147483646 w 1964"/>
                <a:gd name="T13" fmla="*/ 2147483646 h 220"/>
                <a:gd name="T14" fmla="*/ 2147483646 w 1964"/>
                <a:gd name="T15" fmla="*/ 2147483646 h 220"/>
                <a:gd name="T16" fmla="*/ 2147483646 w 1964"/>
                <a:gd name="T17" fmla="*/ 2147483646 h 220"/>
                <a:gd name="T18" fmla="*/ 2147483646 w 1964"/>
                <a:gd name="T19" fmla="*/ 2147483646 h 220"/>
                <a:gd name="T20" fmla="*/ 2147483646 w 1964"/>
                <a:gd name="T21" fmla="*/ 2147483646 h 220"/>
                <a:gd name="T22" fmla="*/ 2147483646 w 1964"/>
                <a:gd name="T23" fmla="*/ 0 h 220"/>
                <a:gd name="T24" fmla="*/ 2147483646 w 1964"/>
                <a:gd name="T25" fmla="*/ 2147483646 h 220"/>
                <a:gd name="T26" fmla="*/ 2147483646 w 1964"/>
                <a:gd name="T27" fmla="*/ 2147483646 h 220"/>
                <a:gd name="T28" fmla="*/ 2147483646 w 1964"/>
                <a:gd name="T29" fmla="*/ 2147483646 h 220"/>
                <a:gd name="T30" fmla="*/ 2147483646 w 1964"/>
                <a:gd name="T31" fmla="*/ 2147483646 h 220"/>
                <a:gd name="T32" fmla="*/ 2147483646 w 1964"/>
                <a:gd name="T33" fmla="*/ 2147483646 h 220"/>
                <a:gd name="T34" fmla="*/ 2147483646 w 1964"/>
                <a:gd name="T35" fmla="*/ 2147483646 h 220"/>
                <a:gd name="T36" fmla="*/ 2147483646 w 1964"/>
                <a:gd name="T37" fmla="*/ 2147483646 h 220"/>
                <a:gd name="T38" fmla="*/ 2147483646 w 1964"/>
                <a:gd name="T39" fmla="*/ 2147483646 h 220"/>
                <a:gd name="T40" fmla="*/ 2147483646 w 1964"/>
                <a:gd name="T41" fmla="*/ 2147483646 h 220"/>
                <a:gd name="T42" fmla="*/ 2147483646 w 1964"/>
                <a:gd name="T43" fmla="*/ 2147483646 h 220"/>
                <a:gd name="T44" fmla="*/ 2147483646 w 1964"/>
                <a:gd name="T45" fmla="*/ 2147483646 h 220"/>
                <a:gd name="T46" fmla="*/ 2147483646 w 1964"/>
                <a:gd name="T47" fmla="*/ 2147483646 h 220"/>
                <a:gd name="T48" fmla="*/ 2147483646 w 1964"/>
                <a:gd name="T49" fmla="*/ 2147483646 h 220"/>
                <a:gd name="T50" fmla="*/ 2147483646 w 1964"/>
                <a:gd name="T51" fmla="*/ 2147483646 h 220"/>
                <a:gd name="T52" fmla="*/ 2147483646 w 1964"/>
                <a:gd name="T53" fmla="*/ 2147483646 h 220"/>
                <a:gd name="T54" fmla="*/ 2147483646 w 1964"/>
                <a:gd name="T55" fmla="*/ 2147483646 h 220"/>
                <a:gd name="T56" fmla="*/ 2147483646 w 1964"/>
                <a:gd name="T57" fmla="*/ 2147483646 h 220"/>
                <a:gd name="T58" fmla="*/ 2147483646 w 1964"/>
                <a:gd name="T59" fmla="*/ 2147483646 h 220"/>
                <a:gd name="T60" fmla="*/ 2147483646 w 1964"/>
                <a:gd name="T61" fmla="*/ 2147483646 h 220"/>
                <a:gd name="T62" fmla="*/ 2147483646 w 1964"/>
                <a:gd name="T63" fmla="*/ 2147483646 h 220"/>
                <a:gd name="T64" fmla="*/ 2147483646 w 1964"/>
                <a:gd name="T65" fmla="*/ 2147483646 h 220"/>
                <a:gd name="T66" fmla="*/ 2147483646 w 1964"/>
                <a:gd name="T67" fmla="*/ 2147483646 h 220"/>
                <a:gd name="T68" fmla="*/ 2147483646 w 1964"/>
                <a:gd name="T69" fmla="*/ 2147483646 h 220"/>
                <a:gd name="T70" fmla="*/ 2147483646 w 1964"/>
                <a:gd name="T71" fmla="*/ 2147483646 h 220"/>
                <a:gd name="T72" fmla="*/ 2147483646 w 1964"/>
                <a:gd name="T73" fmla="*/ 0 h 22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64"/>
                <a:gd name="T112" fmla="*/ 0 h 220"/>
                <a:gd name="T113" fmla="*/ 1964 w 1964"/>
                <a:gd name="T114" fmla="*/ 220 h 22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64" h="220">
                  <a:moveTo>
                    <a:pt x="0" y="220"/>
                  </a:moveTo>
                  <a:lnTo>
                    <a:pt x="54" y="180"/>
                  </a:lnTo>
                  <a:lnTo>
                    <a:pt x="108" y="139"/>
                  </a:lnTo>
                  <a:lnTo>
                    <a:pt x="163" y="102"/>
                  </a:lnTo>
                  <a:lnTo>
                    <a:pt x="222" y="70"/>
                  </a:lnTo>
                  <a:lnTo>
                    <a:pt x="283" y="41"/>
                  </a:lnTo>
                  <a:lnTo>
                    <a:pt x="316" y="29"/>
                  </a:lnTo>
                  <a:lnTo>
                    <a:pt x="348" y="19"/>
                  </a:lnTo>
                  <a:lnTo>
                    <a:pt x="381" y="10"/>
                  </a:lnTo>
                  <a:lnTo>
                    <a:pt x="417" y="5"/>
                  </a:lnTo>
                  <a:lnTo>
                    <a:pt x="453" y="2"/>
                  </a:lnTo>
                  <a:lnTo>
                    <a:pt x="491" y="0"/>
                  </a:lnTo>
                  <a:lnTo>
                    <a:pt x="530" y="2"/>
                  </a:lnTo>
                  <a:lnTo>
                    <a:pt x="571" y="10"/>
                  </a:lnTo>
                  <a:lnTo>
                    <a:pt x="613" y="21"/>
                  </a:lnTo>
                  <a:lnTo>
                    <a:pt x="658" y="34"/>
                  </a:lnTo>
                  <a:lnTo>
                    <a:pt x="703" y="51"/>
                  </a:lnTo>
                  <a:lnTo>
                    <a:pt x="749" y="70"/>
                  </a:lnTo>
                  <a:lnTo>
                    <a:pt x="844" y="110"/>
                  </a:lnTo>
                  <a:lnTo>
                    <a:pt x="941" y="151"/>
                  </a:lnTo>
                  <a:lnTo>
                    <a:pt x="988" y="169"/>
                  </a:lnTo>
                  <a:lnTo>
                    <a:pt x="1037" y="186"/>
                  </a:lnTo>
                  <a:lnTo>
                    <a:pt x="1086" y="200"/>
                  </a:lnTo>
                  <a:lnTo>
                    <a:pt x="1134" y="210"/>
                  </a:lnTo>
                  <a:lnTo>
                    <a:pt x="1181" y="218"/>
                  </a:lnTo>
                  <a:lnTo>
                    <a:pt x="1227" y="220"/>
                  </a:lnTo>
                  <a:lnTo>
                    <a:pt x="1273" y="218"/>
                  </a:lnTo>
                  <a:lnTo>
                    <a:pt x="1319" y="215"/>
                  </a:lnTo>
                  <a:lnTo>
                    <a:pt x="1365" y="210"/>
                  </a:lnTo>
                  <a:lnTo>
                    <a:pt x="1412" y="202"/>
                  </a:lnTo>
                  <a:lnTo>
                    <a:pt x="1458" y="191"/>
                  </a:lnTo>
                  <a:lnTo>
                    <a:pt x="1504" y="180"/>
                  </a:lnTo>
                  <a:lnTo>
                    <a:pt x="1595" y="151"/>
                  </a:lnTo>
                  <a:lnTo>
                    <a:pt x="1687" y="119"/>
                  </a:lnTo>
                  <a:lnTo>
                    <a:pt x="1780" y="81"/>
                  </a:lnTo>
                  <a:lnTo>
                    <a:pt x="1872" y="41"/>
                  </a:lnTo>
                  <a:lnTo>
                    <a:pt x="1964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3" name="Freeform 13"/>
            <p:cNvSpPr>
              <a:spLocks/>
            </p:cNvSpPr>
            <p:nvPr/>
          </p:nvSpPr>
          <p:spPr bwMode="auto">
            <a:xfrm>
              <a:off x="1508125" y="5592763"/>
              <a:ext cx="3702050" cy="728662"/>
            </a:xfrm>
            <a:custGeom>
              <a:avLst/>
              <a:gdLst>
                <a:gd name="T0" fmla="*/ 2147483646 w 2332"/>
                <a:gd name="T1" fmla="*/ 2147483646 h 459"/>
                <a:gd name="T2" fmla="*/ 2147483646 w 2332"/>
                <a:gd name="T3" fmla="*/ 2147483646 h 459"/>
                <a:gd name="T4" fmla="*/ 2147483646 w 2332"/>
                <a:gd name="T5" fmla="*/ 2147483646 h 459"/>
                <a:gd name="T6" fmla="*/ 2147483646 w 2332"/>
                <a:gd name="T7" fmla="*/ 2147483646 h 459"/>
                <a:gd name="T8" fmla="*/ 2147483646 w 2332"/>
                <a:gd name="T9" fmla="*/ 2147483646 h 459"/>
                <a:gd name="T10" fmla="*/ 2147483646 w 2332"/>
                <a:gd name="T11" fmla="*/ 2147483646 h 459"/>
                <a:gd name="T12" fmla="*/ 2147483646 w 2332"/>
                <a:gd name="T13" fmla="*/ 2147483646 h 459"/>
                <a:gd name="T14" fmla="*/ 2147483646 w 2332"/>
                <a:gd name="T15" fmla="*/ 2147483646 h 459"/>
                <a:gd name="T16" fmla="*/ 2147483646 w 2332"/>
                <a:gd name="T17" fmla="*/ 2147483646 h 459"/>
                <a:gd name="T18" fmla="*/ 2147483646 w 2332"/>
                <a:gd name="T19" fmla="*/ 2147483646 h 459"/>
                <a:gd name="T20" fmla="*/ 2147483646 w 2332"/>
                <a:gd name="T21" fmla="*/ 2147483646 h 459"/>
                <a:gd name="T22" fmla="*/ 2147483646 w 2332"/>
                <a:gd name="T23" fmla="*/ 2147483646 h 459"/>
                <a:gd name="T24" fmla="*/ 2147483646 w 2332"/>
                <a:gd name="T25" fmla="*/ 2147483646 h 459"/>
                <a:gd name="T26" fmla="*/ 2147483646 w 2332"/>
                <a:gd name="T27" fmla="*/ 2147483646 h 459"/>
                <a:gd name="T28" fmla="*/ 2147483646 w 2332"/>
                <a:gd name="T29" fmla="*/ 2147483646 h 459"/>
                <a:gd name="T30" fmla="*/ 2147483646 w 2332"/>
                <a:gd name="T31" fmla="*/ 2147483646 h 459"/>
                <a:gd name="T32" fmla="*/ 2147483646 w 2332"/>
                <a:gd name="T33" fmla="*/ 2147483646 h 459"/>
                <a:gd name="T34" fmla="*/ 2147483646 w 2332"/>
                <a:gd name="T35" fmla="*/ 2147483646 h 459"/>
                <a:gd name="T36" fmla="*/ 2147483646 w 2332"/>
                <a:gd name="T37" fmla="*/ 2147483646 h 459"/>
                <a:gd name="T38" fmla="*/ 2147483646 w 2332"/>
                <a:gd name="T39" fmla="*/ 2147483646 h 459"/>
                <a:gd name="T40" fmla="*/ 2147483646 w 2332"/>
                <a:gd name="T41" fmla="*/ 2147483646 h 459"/>
                <a:gd name="T42" fmla="*/ 2147483646 w 2332"/>
                <a:gd name="T43" fmla="*/ 2147483646 h 459"/>
                <a:gd name="T44" fmla="*/ 2147483646 w 2332"/>
                <a:gd name="T45" fmla="*/ 2147483646 h 459"/>
                <a:gd name="T46" fmla="*/ 2147483646 w 2332"/>
                <a:gd name="T47" fmla="*/ 2147483646 h 459"/>
                <a:gd name="T48" fmla="*/ 2147483646 w 2332"/>
                <a:gd name="T49" fmla="*/ 2147483646 h 459"/>
                <a:gd name="T50" fmla="*/ 2147483646 w 2332"/>
                <a:gd name="T51" fmla="*/ 2147483646 h 459"/>
                <a:gd name="T52" fmla="*/ 2147483646 w 2332"/>
                <a:gd name="T53" fmla="*/ 2147483646 h 459"/>
                <a:gd name="T54" fmla="*/ 2147483646 w 2332"/>
                <a:gd name="T55" fmla="*/ 2147483646 h 459"/>
                <a:gd name="T56" fmla="*/ 2147483646 w 2332"/>
                <a:gd name="T57" fmla="*/ 2147483646 h 459"/>
                <a:gd name="T58" fmla="*/ 2147483646 w 2332"/>
                <a:gd name="T59" fmla="*/ 2147483646 h 459"/>
                <a:gd name="T60" fmla="*/ 2147483646 w 2332"/>
                <a:gd name="T61" fmla="*/ 2147483646 h 459"/>
                <a:gd name="T62" fmla="*/ 2147483646 w 2332"/>
                <a:gd name="T63" fmla="*/ 2147483646 h 459"/>
                <a:gd name="T64" fmla="*/ 2147483646 w 2332"/>
                <a:gd name="T65" fmla="*/ 2147483646 h 45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332"/>
                <a:gd name="T100" fmla="*/ 0 h 459"/>
                <a:gd name="T101" fmla="*/ 2332 w 2332"/>
                <a:gd name="T102" fmla="*/ 459 h 45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332" h="459">
                  <a:moveTo>
                    <a:pt x="0" y="129"/>
                  </a:moveTo>
                  <a:lnTo>
                    <a:pt x="37" y="98"/>
                  </a:lnTo>
                  <a:lnTo>
                    <a:pt x="77" y="70"/>
                  </a:lnTo>
                  <a:lnTo>
                    <a:pt x="118" y="42"/>
                  </a:lnTo>
                  <a:lnTo>
                    <a:pt x="160" y="22"/>
                  </a:lnTo>
                  <a:lnTo>
                    <a:pt x="183" y="14"/>
                  </a:lnTo>
                  <a:lnTo>
                    <a:pt x="206" y="7"/>
                  </a:lnTo>
                  <a:lnTo>
                    <a:pt x="230" y="4"/>
                  </a:lnTo>
                  <a:lnTo>
                    <a:pt x="255" y="0"/>
                  </a:lnTo>
                  <a:lnTo>
                    <a:pt x="281" y="2"/>
                  </a:lnTo>
                  <a:lnTo>
                    <a:pt x="309" y="4"/>
                  </a:lnTo>
                  <a:lnTo>
                    <a:pt x="338" y="10"/>
                  </a:lnTo>
                  <a:lnTo>
                    <a:pt x="368" y="19"/>
                  </a:lnTo>
                  <a:lnTo>
                    <a:pt x="383" y="26"/>
                  </a:lnTo>
                  <a:lnTo>
                    <a:pt x="399" y="32"/>
                  </a:lnTo>
                  <a:lnTo>
                    <a:pt x="432" y="53"/>
                  </a:lnTo>
                  <a:lnTo>
                    <a:pt x="464" y="80"/>
                  </a:lnTo>
                  <a:lnTo>
                    <a:pt x="499" y="110"/>
                  </a:lnTo>
                  <a:lnTo>
                    <a:pt x="533" y="146"/>
                  </a:lnTo>
                  <a:lnTo>
                    <a:pt x="569" y="181"/>
                  </a:lnTo>
                  <a:lnTo>
                    <a:pt x="644" y="259"/>
                  </a:lnTo>
                  <a:lnTo>
                    <a:pt x="684" y="298"/>
                  </a:lnTo>
                  <a:lnTo>
                    <a:pt x="723" y="333"/>
                  </a:lnTo>
                  <a:lnTo>
                    <a:pt x="764" y="367"/>
                  </a:lnTo>
                  <a:lnTo>
                    <a:pt x="805" y="398"/>
                  </a:lnTo>
                  <a:lnTo>
                    <a:pt x="847" y="423"/>
                  </a:lnTo>
                  <a:lnTo>
                    <a:pt x="870" y="433"/>
                  </a:lnTo>
                  <a:lnTo>
                    <a:pt x="892" y="442"/>
                  </a:lnTo>
                  <a:lnTo>
                    <a:pt x="915" y="448"/>
                  </a:lnTo>
                  <a:lnTo>
                    <a:pt x="936" y="453"/>
                  </a:lnTo>
                  <a:lnTo>
                    <a:pt x="959" y="457"/>
                  </a:lnTo>
                  <a:lnTo>
                    <a:pt x="982" y="459"/>
                  </a:lnTo>
                  <a:lnTo>
                    <a:pt x="1005" y="457"/>
                  </a:lnTo>
                  <a:lnTo>
                    <a:pt x="1029" y="453"/>
                  </a:lnTo>
                  <a:lnTo>
                    <a:pt x="1054" y="448"/>
                  </a:lnTo>
                  <a:lnTo>
                    <a:pt x="1080" y="442"/>
                  </a:lnTo>
                  <a:lnTo>
                    <a:pt x="1106" y="433"/>
                  </a:lnTo>
                  <a:lnTo>
                    <a:pt x="1132" y="423"/>
                  </a:lnTo>
                  <a:lnTo>
                    <a:pt x="1188" y="398"/>
                  </a:lnTo>
                  <a:lnTo>
                    <a:pt x="1243" y="367"/>
                  </a:lnTo>
                  <a:lnTo>
                    <a:pt x="1302" y="333"/>
                  </a:lnTo>
                  <a:lnTo>
                    <a:pt x="1360" y="298"/>
                  </a:lnTo>
                  <a:lnTo>
                    <a:pt x="1419" y="259"/>
                  </a:lnTo>
                  <a:lnTo>
                    <a:pt x="1535" y="181"/>
                  </a:lnTo>
                  <a:lnTo>
                    <a:pt x="1590" y="146"/>
                  </a:lnTo>
                  <a:lnTo>
                    <a:pt x="1646" y="110"/>
                  </a:lnTo>
                  <a:lnTo>
                    <a:pt x="1698" y="80"/>
                  </a:lnTo>
                  <a:lnTo>
                    <a:pt x="1749" y="53"/>
                  </a:lnTo>
                  <a:lnTo>
                    <a:pt x="1797" y="32"/>
                  </a:lnTo>
                  <a:lnTo>
                    <a:pt x="1820" y="26"/>
                  </a:lnTo>
                  <a:lnTo>
                    <a:pt x="1841" y="19"/>
                  </a:lnTo>
                  <a:lnTo>
                    <a:pt x="1882" y="10"/>
                  </a:lnTo>
                  <a:lnTo>
                    <a:pt x="1923" y="7"/>
                  </a:lnTo>
                  <a:lnTo>
                    <a:pt x="1962" y="7"/>
                  </a:lnTo>
                  <a:lnTo>
                    <a:pt x="2001" y="10"/>
                  </a:lnTo>
                  <a:lnTo>
                    <a:pt x="2037" y="15"/>
                  </a:lnTo>
                  <a:lnTo>
                    <a:pt x="2073" y="24"/>
                  </a:lnTo>
                  <a:lnTo>
                    <a:pt x="2108" y="34"/>
                  </a:lnTo>
                  <a:lnTo>
                    <a:pt x="2140" y="46"/>
                  </a:lnTo>
                  <a:lnTo>
                    <a:pt x="2170" y="58"/>
                  </a:lnTo>
                  <a:lnTo>
                    <a:pt x="2199" y="71"/>
                  </a:lnTo>
                  <a:lnTo>
                    <a:pt x="2227" y="83"/>
                  </a:lnTo>
                  <a:lnTo>
                    <a:pt x="2252" y="97"/>
                  </a:lnTo>
                  <a:lnTo>
                    <a:pt x="2276" y="107"/>
                  </a:lnTo>
                  <a:lnTo>
                    <a:pt x="2296" y="117"/>
                  </a:lnTo>
                  <a:lnTo>
                    <a:pt x="2315" y="124"/>
                  </a:lnTo>
                  <a:lnTo>
                    <a:pt x="2332" y="129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454" name="Group 16"/>
            <p:cNvGrpSpPr>
              <a:grpSpLocks/>
            </p:cNvGrpSpPr>
            <p:nvPr/>
          </p:nvGrpSpPr>
          <p:grpSpPr bwMode="auto">
            <a:xfrm>
              <a:off x="3822700" y="4578350"/>
              <a:ext cx="1779588" cy="874713"/>
              <a:chOff x="2408" y="2884"/>
              <a:chExt cx="1121" cy="551"/>
            </a:xfrm>
          </p:grpSpPr>
          <p:sp>
            <p:nvSpPr>
              <p:cNvPr id="18467" name="Freeform 14"/>
              <p:cNvSpPr>
                <a:spLocks/>
              </p:cNvSpPr>
              <p:nvPr/>
            </p:nvSpPr>
            <p:spPr bwMode="auto">
              <a:xfrm>
                <a:off x="2408" y="2884"/>
                <a:ext cx="1121" cy="551"/>
              </a:xfrm>
              <a:custGeom>
                <a:avLst/>
                <a:gdLst>
                  <a:gd name="T0" fmla="*/ 753 w 1121"/>
                  <a:gd name="T1" fmla="*/ 0 h 551"/>
                  <a:gd name="T2" fmla="*/ 630 w 1121"/>
                  <a:gd name="T3" fmla="*/ 46 h 551"/>
                  <a:gd name="T4" fmla="*/ 510 w 1121"/>
                  <a:gd name="T5" fmla="*/ 90 h 551"/>
                  <a:gd name="T6" fmla="*/ 453 w 1121"/>
                  <a:gd name="T7" fmla="*/ 112 h 551"/>
                  <a:gd name="T8" fmla="*/ 398 w 1121"/>
                  <a:gd name="T9" fmla="*/ 134 h 551"/>
                  <a:gd name="T10" fmla="*/ 344 w 1121"/>
                  <a:gd name="T11" fmla="*/ 154 h 551"/>
                  <a:gd name="T12" fmla="*/ 293 w 1121"/>
                  <a:gd name="T13" fmla="*/ 176 h 551"/>
                  <a:gd name="T14" fmla="*/ 244 w 1121"/>
                  <a:gd name="T15" fmla="*/ 196 h 551"/>
                  <a:gd name="T16" fmla="*/ 199 w 1121"/>
                  <a:gd name="T17" fmla="*/ 216 h 551"/>
                  <a:gd name="T18" fmla="*/ 157 w 1121"/>
                  <a:gd name="T19" fmla="*/ 237 h 551"/>
                  <a:gd name="T20" fmla="*/ 119 w 1121"/>
                  <a:gd name="T21" fmla="*/ 257 h 551"/>
                  <a:gd name="T22" fmla="*/ 87 w 1121"/>
                  <a:gd name="T23" fmla="*/ 276 h 551"/>
                  <a:gd name="T24" fmla="*/ 59 w 1121"/>
                  <a:gd name="T25" fmla="*/ 294 h 551"/>
                  <a:gd name="T26" fmla="*/ 34 w 1121"/>
                  <a:gd name="T27" fmla="*/ 313 h 551"/>
                  <a:gd name="T28" fmla="*/ 16 w 1121"/>
                  <a:gd name="T29" fmla="*/ 330 h 551"/>
                  <a:gd name="T30" fmla="*/ 10 w 1121"/>
                  <a:gd name="T31" fmla="*/ 338 h 551"/>
                  <a:gd name="T32" fmla="*/ 5 w 1121"/>
                  <a:gd name="T33" fmla="*/ 347 h 551"/>
                  <a:gd name="T34" fmla="*/ 1 w 1121"/>
                  <a:gd name="T35" fmla="*/ 355 h 551"/>
                  <a:gd name="T36" fmla="*/ 0 w 1121"/>
                  <a:gd name="T37" fmla="*/ 365 h 551"/>
                  <a:gd name="T38" fmla="*/ 0 w 1121"/>
                  <a:gd name="T39" fmla="*/ 382 h 551"/>
                  <a:gd name="T40" fmla="*/ 6 w 1121"/>
                  <a:gd name="T41" fmla="*/ 401 h 551"/>
                  <a:gd name="T42" fmla="*/ 16 w 1121"/>
                  <a:gd name="T43" fmla="*/ 418 h 551"/>
                  <a:gd name="T44" fmla="*/ 31 w 1121"/>
                  <a:gd name="T45" fmla="*/ 435 h 551"/>
                  <a:gd name="T46" fmla="*/ 49 w 1121"/>
                  <a:gd name="T47" fmla="*/ 451 h 551"/>
                  <a:gd name="T48" fmla="*/ 70 w 1121"/>
                  <a:gd name="T49" fmla="*/ 467 h 551"/>
                  <a:gd name="T50" fmla="*/ 93 w 1121"/>
                  <a:gd name="T51" fmla="*/ 482 h 551"/>
                  <a:gd name="T52" fmla="*/ 118 w 1121"/>
                  <a:gd name="T53" fmla="*/ 495 h 551"/>
                  <a:gd name="T54" fmla="*/ 168 w 1121"/>
                  <a:gd name="T55" fmla="*/ 521 h 551"/>
                  <a:gd name="T56" fmla="*/ 195 w 1121"/>
                  <a:gd name="T57" fmla="*/ 531 h 551"/>
                  <a:gd name="T58" fmla="*/ 219 w 1121"/>
                  <a:gd name="T59" fmla="*/ 539 h 551"/>
                  <a:gd name="T60" fmla="*/ 242 w 1121"/>
                  <a:gd name="T61" fmla="*/ 544 h 551"/>
                  <a:gd name="T62" fmla="*/ 262 w 1121"/>
                  <a:gd name="T63" fmla="*/ 550 h 551"/>
                  <a:gd name="T64" fmla="*/ 281 w 1121"/>
                  <a:gd name="T65" fmla="*/ 551 h 551"/>
                  <a:gd name="T66" fmla="*/ 301 w 1121"/>
                  <a:gd name="T67" fmla="*/ 551 h 551"/>
                  <a:gd name="T68" fmla="*/ 322 w 1121"/>
                  <a:gd name="T69" fmla="*/ 548 h 551"/>
                  <a:gd name="T70" fmla="*/ 344 w 1121"/>
                  <a:gd name="T71" fmla="*/ 543 h 551"/>
                  <a:gd name="T72" fmla="*/ 365 w 1121"/>
                  <a:gd name="T73" fmla="*/ 536 h 551"/>
                  <a:gd name="T74" fmla="*/ 386 w 1121"/>
                  <a:gd name="T75" fmla="*/ 528 h 551"/>
                  <a:gd name="T76" fmla="*/ 432 w 1121"/>
                  <a:gd name="T77" fmla="*/ 509 h 551"/>
                  <a:gd name="T78" fmla="*/ 478 w 1121"/>
                  <a:gd name="T79" fmla="*/ 487 h 551"/>
                  <a:gd name="T80" fmla="*/ 527 w 1121"/>
                  <a:gd name="T81" fmla="*/ 467 h 551"/>
                  <a:gd name="T82" fmla="*/ 578 w 1121"/>
                  <a:gd name="T83" fmla="*/ 450 h 551"/>
                  <a:gd name="T84" fmla="*/ 604 w 1121"/>
                  <a:gd name="T85" fmla="*/ 445 h 551"/>
                  <a:gd name="T86" fmla="*/ 630 w 1121"/>
                  <a:gd name="T87" fmla="*/ 440 h 551"/>
                  <a:gd name="T88" fmla="*/ 658 w 1121"/>
                  <a:gd name="T89" fmla="*/ 436 h 551"/>
                  <a:gd name="T90" fmla="*/ 689 w 1121"/>
                  <a:gd name="T91" fmla="*/ 435 h 551"/>
                  <a:gd name="T92" fmla="*/ 722 w 1121"/>
                  <a:gd name="T93" fmla="*/ 433 h 551"/>
                  <a:gd name="T94" fmla="*/ 756 w 1121"/>
                  <a:gd name="T95" fmla="*/ 431 h 551"/>
                  <a:gd name="T96" fmla="*/ 826 w 1121"/>
                  <a:gd name="T97" fmla="*/ 431 h 551"/>
                  <a:gd name="T98" fmla="*/ 898 w 1121"/>
                  <a:gd name="T99" fmla="*/ 433 h 551"/>
                  <a:gd name="T100" fmla="*/ 967 w 1121"/>
                  <a:gd name="T101" fmla="*/ 435 h 551"/>
                  <a:gd name="T102" fmla="*/ 1000 w 1121"/>
                  <a:gd name="T103" fmla="*/ 436 h 551"/>
                  <a:gd name="T104" fmla="*/ 1029 w 1121"/>
                  <a:gd name="T105" fmla="*/ 436 h 551"/>
                  <a:gd name="T106" fmla="*/ 1057 w 1121"/>
                  <a:gd name="T107" fmla="*/ 438 h 551"/>
                  <a:gd name="T108" fmla="*/ 1082 w 1121"/>
                  <a:gd name="T109" fmla="*/ 440 h 551"/>
                  <a:gd name="T110" fmla="*/ 1103 w 1121"/>
                  <a:gd name="T111" fmla="*/ 440 h 551"/>
                  <a:gd name="T112" fmla="*/ 1121 w 1121"/>
                  <a:gd name="T113" fmla="*/ 440 h 551"/>
                  <a:gd name="T114" fmla="*/ 753 w 1121"/>
                  <a:gd name="T115" fmla="*/ 0 h 551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1121"/>
                  <a:gd name="T175" fmla="*/ 0 h 551"/>
                  <a:gd name="T176" fmla="*/ 1121 w 1121"/>
                  <a:gd name="T177" fmla="*/ 551 h 551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1121" h="551">
                    <a:moveTo>
                      <a:pt x="753" y="0"/>
                    </a:moveTo>
                    <a:lnTo>
                      <a:pt x="630" y="46"/>
                    </a:lnTo>
                    <a:lnTo>
                      <a:pt x="510" y="90"/>
                    </a:lnTo>
                    <a:lnTo>
                      <a:pt x="453" y="112"/>
                    </a:lnTo>
                    <a:lnTo>
                      <a:pt x="398" y="134"/>
                    </a:lnTo>
                    <a:lnTo>
                      <a:pt x="344" y="154"/>
                    </a:lnTo>
                    <a:lnTo>
                      <a:pt x="293" y="176"/>
                    </a:lnTo>
                    <a:lnTo>
                      <a:pt x="244" y="196"/>
                    </a:lnTo>
                    <a:lnTo>
                      <a:pt x="199" y="216"/>
                    </a:lnTo>
                    <a:lnTo>
                      <a:pt x="157" y="237"/>
                    </a:lnTo>
                    <a:lnTo>
                      <a:pt x="119" y="257"/>
                    </a:lnTo>
                    <a:lnTo>
                      <a:pt x="87" y="276"/>
                    </a:lnTo>
                    <a:lnTo>
                      <a:pt x="59" y="294"/>
                    </a:lnTo>
                    <a:lnTo>
                      <a:pt x="34" y="313"/>
                    </a:lnTo>
                    <a:lnTo>
                      <a:pt x="16" y="330"/>
                    </a:lnTo>
                    <a:lnTo>
                      <a:pt x="10" y="338"/>
                    </a:lnTo>
                    <a:lnTo>
                      <a:pt x="5" y="347"/>
                    </a:lnTo>
                    <a:lnTo>
                      <a:pt x="1" y="355"/>
                    </a:lnTo>
                    <a:lnTo>
                      <a:pt x="0" y="365"/>
                    </a:lnTo>
                    <a:lnTo>
                      <a:pt x="0" y="382"/>
                    </a:lnTo>
                    <a:lnTo>
                      <a:pt x="6" y="401"/>
                    </a:lnTo>
                    <a:lnTo>
                      <a:pt x="16" y="418"/>
                    </a:lnTo>
                    <a:lnTo>
                      <a:pt x="31" y="435"/>
                    </a:lnTo>
                    <a:lnTo>
                      <a:pt x="49" y="451"/>
                    </a:lnTo>
                    <a:lnTo>
                      <a:pt x="70" y="467"/>
                    </a:lnTo>
                    <a:lnTo>
                      <a:pt x="93" y="482"/>
                    </a:lnTo>
                    <a:lnTo>
                      <a:pt x="118" y="495"/>
                    </a:lnTo>
                    <a:lnTo>
                      <a:pt x="168" y="521"/>
                    </a:lnTo>
                    <a:lnTo>
                      <a:pt x="195" y="531"/>
                    </a:lnTo>
                    <a:lnTo>
                      <a:pt x="219" y="539"/>
                    </a:lnTo>
                    <a:lnTo>
                      <a:pt x="242" y="544"/>
                    </a:lnTo>
                    <a:lnTo>
                      <a:pt x="262" y="550"/>
                    </a:lnTo>
                    <a:lnTo>
                      <a:pt x="281" y="551"/>
                    </a:lnTo>
                    <a:lnTo>
                      <a:pt x="301" y="551"/>
                    </a:lnTo>
                    <a:lnTo>
                      <a:pt x="322" y="548"/>
                    </a:lnTo>
                    <a:lnTo>
                      <a:pt x="344" y="543"/>
                    </a:lnTo>
                    <a:lnTo>
                      <a:pt x="365" y="536"/>
                    </a:lnTo>
                    <a:lnTo>
                      <a:pt x="386" y="528"/>
                    </a:lnTo>
                    <a:lnTo>
                      <a:pt x="432" y="509"/>
                    </a:lnTo>
                    <a:lnTo>
                      <a:pt x="478" y="487"/>
                    </a:lnTo>
                    <a:lnTo>
                      <a:pt x="527" y="467"/>
                    </a:lnTo>
                    <a:lnTo>
                      <a:pt x="578" y="450"/>
                    </a:lnTo>
                    <a:lnTo>
                      <a:pt x="604" y="445"/>
                    </a:lnTo>
                    <a:lnTo>
                      <a:pt x="630" y="440"/>
                    </a:lnTo>
                    <a:lnTo>
                      <a:pt x="658" y="436"/>
                    </a:lnTo>
                    <a:lnTo>
                      <a:pt x="689" y="435"/>
                    </a:lnTo>
                    <a:lnTo>
                      <a:pt x="722" y="433"/>
                    </a:lnTo>
                    <a:lnTo>
                      <a:pt x="756" y="431"/>
                    </a:lnTo>
                    <a:lnTo>
                      <a:pt x="826" y="431"/>
                    </a:lnTo>
                    <a:lnTo>
                      <a:pt x="898" y="433"/>
                    </a:lnTo>
                    <a:lnTo>
                      <a:pt x="967" y="435"/>
                    </a:lnTo>
                    <a:lnTo>
                      <a:pt x="1000" y="436"/>
                    </a:lnTo>
                    <a:lnTo>
                      <a:pt x="1029" y="436"/>
                    </a:lnTo>
                    <a:lnTo>
                      <a:pt x="1057" y="438"/>
                    </a:lnTo>
                    <a:lnTo>
                      <a:pt x="1082" y="440"/>
                    </a:lnTo>
                    <a:lnTo>
                      <a:pt x="1103" y="440"/>
                    </a:lnTo>
                    <a:lnTo>
                      <a:pt x="1121" y="440"/>
                    </a:lnTo>
                    <a:lnTo>
                      <a:pt x="753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68" name="Freeform 15"/>
              <p:cNvSpPr>
                <a:spLocks/>
              </p:cNvSpPr>
              <p:nvPr/>
            </p:nvSpPr>
            <p:spPr bwMode="auto">
              <a:xfrm>
                <a:off x="2408" y="2884"/>
                <a:ext cx="1121" cy="551"/>
              </a:xfrm>
              <a:custGeom>
                <a:avLst/>
                <a:gdLst>
                  <a:gd name="T0" fmla="*/ 753 w 1121"/>
                  <a:gd name="T1" fmla="*/ 0 h 551"/>
                  <a:gd name="T2" fmla="*/ 630 w 1121"/>
                  <a:gd name="T3" fmla="*/ 46 h 551"/>
                  <a:gd name="T4" fmla="*/ 510 w 1121"/>
                  <a:gd name="T5" fmla="*/ 90 h 551"/>
                  <a:gd name="T6" fmla="*/ 453 w 1121"/>
                  <a:gd name="T7" fmla="*/ 112 h 551"/>
                  <a:gd name="T8" fmla="*/ 398 w 1121"/>
                  <a:gd name="T9" fmla="*/ 134 h 551"/>
                  <a:gd name="T10" fmla="*/ 344 w 1121"/>
                  <a:gd name="T11" fmla="*/ 154 h 551"/>
                  <a:gd name="T12" fmla="*/ 293 w 1121"/>
                  <a:gd name="T13" fmla="*/ 176 h 551"/>
                  <a:gd name="T14" fmla="*/ 244 w 1121"/>
                  <a:gd name="T15" fmla="*/ 196 h 551"/>
                  <a:gd name="T16" fmla="*/ 199 w 1121"/>
                  <a:gd name="T17" fmla="*/ 216 h 551"/>
                  <a:gd name="T18" fmla="*/ 157 w 1121"/>
                  <a:gd name="T19" fmla="*/ 237 h 551"/>
                  <a:gd name="T20" fmla="*/ 119 w 1121"/>
                  <a:gd name="T21" fmla="*/ 257 h 551"/>
                  <a:gd name="T22" fmla="*/ 87 w 1121"/>
                  <a:gd name="T23" fmla="*/ 276 h 551"/>
                  <a:gd name="T24" fmla="*/ 59 w 1121"/>
                  <a:gd name="T25" fmla="*/ 294 h 551"/>
                  <a:gd name="T26" fmla="*/ 34 w 1121"/>
                  <a:gd name="T27" fmla="*/ 313 h 551"/>
                  <a:gd name="T28" fmla="*/ 16 w 1121"/>
                  <a:gd name="T29" fmla="*/ 330 h 551"/>
                  <a:gd name="T30" fmla="*/ 10 w 1121"/>
                  <a:gd name="T31" fmla="*/ 338 h 551"/>
                  <a:gd name="T32" fmla="*/ 5 w 1121"/>
                  <a:gd name="T33" fmla="*/ 347 h 551"/>
                  <a:gd name="T34" fmla="*/ 1 w 1121"/>
                  <a:gd name="T35" fmla="*/ 355 h 551"/>
                  <a:gd name="T36" fmla="*/ 0 w 1121"/>
                  <a:gd name="T37" fmla="*/ 365 h 551"/>
                  <a:gd name="T38" fmla="*/ 0 w 1121"/>
                  <a:gd name="T39" fmla="*/ 382 h 551"/>
                  <a:gd name="T40" fmla="*/ 6 w 1121"/>
                  <a:gd name="T41" fmla="*/ 401 h 551"/>
                  <a:gd name="T42" fmla="*/ 16 w 1121"/>
                  <a:gd name="T43" fmla="*/ 418 h 551"/>
                  <a:gd name="T44" fmla="*/ 31 w 1121"/>
                  <a:gd name="T45" fmla="*/ 435 h 551"/>
                  <a:gd name="T46" fmla="*/ 49 w 1121"/>
                  <a:gd name="T47" fmla="*/ 451 h 551"/>
                  <a:gd name="T48" fmla="*/ 70 w 1121"/>
                  <a:gd name="T49" fmla="*/ 467 h 551"/>
                  <a:gd name="T50" fmla="*/ 93 w 1121"/>
                  <a:gd name="T51" fmla="*/ 482 h 551"/>
                  <a:gd name="T52" fmla="*/ 118 w 1121"/>
                  <a:gd name="T53" fmla="*/ 495 h 551"/>
                  <a:gd name="T54" fmla="*/ 168 w 1121"/>
                  <a:gd name="T55" fmla="*/ 521 h 551"/>
                  <a:gd name="T56" fmla="*/ 195 w 1121"/>
                  <a:gd name="T57" fmla="*/ 531 h 551"/>
                  <a:gd name="T58" fmla="*/ 219 w 1121"/>
                  <a:gd name="T59" fmla="*/ 539 h 551"/>
                  <a:gd name="T60" fmla="*/ 242 w 1121"/>
                  <a:gd name="T61" fmla="*/ 544 h 551"/>
                  <a:gd name="T62" fmla="*/ 262 w 1121"/>
                  <a:gd name="T63" fmla="*/ 550 h 551"/>
                  <a:gd name="T64" fmla="*/ 281 w 1121"/>
                  <a:gd name="T65" fmla="*/ 551 h 551"/>
                  <a:gd name="T66" fmla="*/ 301 w 1121"/>
                  <a:gd name="T67" fmla="*/ 551 h 551"/>
                  <a:gd name="T68" fmla="*/ 322 w 1121"/>
                  <a:gd name="T69" fmla="*/ 548 h 551"/>
                  <a:gd name="T70" fmla="*/ 344 w 1121"/>
                  <a:gd name="T71" fmla="*/ 543 h 551"/>
                  <a:gd name="T72" fmla="*/ 365 w 1121"/>
                  <a:gd name="T73" fmla="*/ 536 h 551"/>
                  <a:gd name="T74" fmla="*/ 386 w 1121"/>
                  <a:gd name="T75" fmla="*/ 528 h 551"/>
                  <a:gd name="T76" fmla="*/ 432 w 1121"/>
                  <a:gd name="T77" fmla="*/ 509 h 551"/>
                  <a:gd name="T78" fmla="*/ 478 w 1121"/>
                  <a:gd name="T79" fmla="*/ 487 h 551"/>
                  <a:gd name="T80" fmla="*/ 527 w 1121"/>
                  <a:gd name="T81" fmla="*/ 467 h 551"/>
                  <a:gd name="T82" fmla="*/ 578 w 1121"/>
                  <a:gd name="T83" fmla="*/ 450 h 551"/>
                  <a:gd name="T84" fmla="*/ 604 w 1121"/>
                  <a:gd name="T85" fmla="*/ 445 h 551"/>
                  <a:gd name="T86" fmla="*/ 630 w 1121"/>
                  <a:gd name="T87" fmla="*/ 440 h 551"/>
                  <a:gd name="T88" fmla="*/ 658 w 1121"/>
                  <a:gd name="T89" fmla="*/ 436 h 551"/>
                  <a:gd name="T90" fmla="*/ 689 w 1121"/>
                  <a:gd name="T91" fmla="*/ 435 h 551"/>
                  <a:gd name="T92" fmla="*/ 722 w 1121"/>
                  <a:gd name="T93" fmla="*/ 433 h 551"/>
                  <a:gd name="T94" fmla="*/ 756 w 1121"/>
                  <a:gd name="T95" fmla="*/ 431 h 551"/>
                  <a:gd name="T96" fmla="*/ 826 w 1121"/>
                  <a:gd name="T97" fmla="*/ 431 h 551"/>
                  <a:gd name="T98" fmla="*/ 898 w 1121"/>
                  <a:gd name="T99" fmla="*/ 433 h 551"/>
                  <a:gd name="T100" fmla="*/ 967 w 1121"/>
                  <a:gd name="T101" fmla="*/ 435 h 551"/>
                  <a:gd name="T102" fmla="*/ 1000 w 1121"/>
                  <a:gd name="T103" fmla="*/ 436 h 551"/>
                  <a:gd name="T104" fmla="*/ 1029 w 1121"/>
                  <a:gd name="T105" fmla="*/ 436 h 551"/>
                  <a:gd name="T106" fmla="*/ 1057 w 1121"/>
                  <a:gd name="T107" fmla="*/ 438 h 551"/>
                  <a:gd name="T108" fmla="*/ 1082 w 1121"/>
                  <a:gd name="T109" fmla="*/ 440 h 551"/>
                  <a:gd name="T110" fmla="*/ 1103 w 1121"/>
                  <a:gd name="T111" fmla="*/ 440 h 551"/>
                  <a:gd name="T112" fmla="*/ 1121 w 1121"/>
                  <a:gd name="T113" fmla="*/ 440 h 551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121"/>
                  <a:gd name="T172" fmla="*/ 0 h 551"/>
                  <a:gd name="T173" fmla="*/ 1121 w 1121"/>
                  <a:gd name="T174" fmla="*/ 551 h 551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121" h="551">
                    <a:moveTo>
                      <a:pt x="753" y="0"/>
                    </a:moveTo>
                    <a:lnTo>
                      <a:pt x="630" y="46"/>
                    </a:lnTo>
                    <a:lnTo>
                      <a:pt x="510" y="90"/>
                    </a:lnTo>
                    <a:lnTo>
                      <a:pt x="453" y="112"/>
                    </a:lnTo>
                    <a:lnTo>
                      <a:pt x="398" y="134"/>
                    </a:lnTo>
                    <a:lnTo>
                      <a:pt x="344" y="154"/>
                    </a:lnTo>
                    <a:lnTo>
                      <a:pt x="293" y="176"/>
                    </a:lnTo>
                    <a:lnTo>
                      <a:pt x="244" y="196"/>
                    </a:lnTo>
                    <a:lnTo>
                      <a:pt x="199" y="216"/>
                    </a:lnTo>
                    <a:lnTo>
                      <a:pt x="157" y="237"/>
                    </a:lnTo>
                    <a:lnTo>
                      <a:pt x="119" y="257"/>
                    </a:lnTo>
                    <a:lnTo>
                      <a:pt x="87" y="276"/>
                    </a:lnTo>
                    <a:lnTo>
                      <a:pt x="59" y="294"/>
                    </a:lnTo>
                    <a:lnTo>
                      <a:pt x="34" y="313"/>
                    </a:lnTo>
                    <a:lnTo>
                      <a:pt x="16" y="330"/>
                    </a:lnTo>
                    <a:lnTo>
                      <a:pt x="10" y="338"/>
                    </a:lnTo>
                    <a:lnTo>
                      <a:pt x="5" y="347"/>
                    </a:lnTo>
                    <a:lnTo>
                      <a:pt x="1" y="355"/>
                    </a:lnTo>
                    <a:lnTo>
                      <a:pt x="0" y="365"/>
                    </a:lnTo>
                    <a:lnTo>
                      <a:pt x="0" y="382"/>
                    </a:lnTo>
                    <a:lnTo>
                      <a:pt x="6" y="401"/>
                    </a:lnTo>
                    <a:lnTo>
                      <a:pt x="16" y="418"/>
                    </a:lnTo>
                    <a:lnTo>
                      <a:pt x="31" y="435"/>
                    </a:lnTo>
                    <a:lnTo>
                      <a:pt x="49" y="451"/>
                    </a:lnTo>
                    <a:lnTo>
                      <a:pt x="70" y="467"/>
                    </a:lnTo>
                    <a:lnTo>
                      <a:pt x="93" y="482"/>
                    </a:lnTo>
                    <a:lnTo>
                      <a:pt x="118" y="495"/>
                    </a:lnTo>
                    <a:lnTo>
                      <a:pt x="168" y="521"/>
                    </a:lnTo>
                    <a:lnTo>
                      <a:pt x="195" y="531"/>
                    </a:lnTo>
                    <a:lnTo>
                      <a:pt x="219" y="539"/>
                    </a:lnTo>
                    <a:lnTo>
                      <a:pt x="242" y="544"/>
                    </a:lnTo>
                    <a:lnTo>
                      <a:pt x="262" y="550"/>
                    </a:lnTo>
                    <a:lnTo>
                      <a:pt x="281" y="551"/>
                    </a:lnTo>
                    <a:lnTo>
                      <a:pt x="301" y="551"/>
                    </a:lnTo>
                    <a:lnTo>
                      <a:pt x="322" y="548"/>
                    </a:lnTo>
                    <a:lnTo>
                      <a:pt x="344" y="543"/>
                    </a:lnTo>
                    <a:lnTo>
                      <a:pt x="365" y="536"/>
                    </a:lnTo>
                    <a:lnTo>
                      <a:pt x="386" y="528"/>
                    </a:lnTo>
                    <a:lnTo>
                      <a:pt x="432" y="509"/>
                    </a:lnTo>
                    <a:lnTo>
                      <a:pt x="478" y="487"/>
                    </a:lnTo>
                    <a:lnTo>
                      <a:pt x="527" y="467"/>
                    </a:lnTo>
                    <a:lnTo>
                      <a:pt x="578" y="450"/>
                    </a:lnTo>
                    <a:lnTo>
                      <a:pt x="604" y="445"/>
                    </a:lnTo>
                    <a:lnTo>
                      <a:pt x="630" y="440"/>
                    </a:lnTo>
                    <a:lnTo>
                      <a:pt x="658" y="436"/>
                    </a:lnTo>
                    <a:lnTo>
                      <a:pt x="689" y="435"/>
                    </a:lnTo>
                    <a:lnTo>
                      <a:pt x="722" y="433"/>
                    </a:lnTo>
                    <a:lnTo>
                      <a:pt x="756" y="431"/>
                    </a:lnTo>
                    <a:lnTo>
                      <a:pt x="826" y="431"/>
                    </a:lnTo>
                    <a:lnTo>
                      <a:pt x="898" y="433"/>
                    </a:lnTo>
                    <a:lnTo>
                      <a:pt x="967" y="435"/>
                    </a:lnTo>
                    <a:lnTo>
                      <a:pt x="1000" y="436"/>
                    </a:lnTo>
                    <a:lnTo>
                      <a:pt x="1029" y="436"/>
                    </a:lnTo>
                    <a:lnTo>
                      <a:pt x="1057" y="438"/>
                    </a:lnTo>
                    <a:lnTo>
                      <a:pt x="1082" y="440"/>
                    </a:lnTo>
                    <a:lnTo>
                      <a:pt x="1103" y="440"/>
                    </a:lnTo>
                    <a:lnTo>
                      <a:pt x="1121" y="440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455" name="Freeform 17"/>
            <p:cNvSpPr>
              <a:spLocks/>
            </p:cNvSpPr>
            <p:nvPr/>
          </p:nvSpPr>
          <p:spPr bwMode="auto">
            <a:xfrm>
              <a:off x="2092325" y="4749800"/>
              <a:ext cx="1168400" cy="873125"/>
            </a:xfrm>
            <a:custGeom>
              <a:avLst/>
              <a:gdLst>
                <a:gd name="T0" fmla="*/ 2147483646 w 736"/>
                <a:gd name="T1" fmla="*/ 0 h 550"/>
                <a:gd name="T2" fmla="*/ 0 w 736"/>
                <a:gd name="T3" fmla="*/ 2147483646 h 550"/>
                <a:gd name="T4" fmla="*/ 0 w 736"/>
                <a:gd name="T5" fmla="*/ 2147483646 h 550"/>
                <a:gd name="T6" fmla="*/ 2147483646 w 736"/>
                <a:gd name="T7" fmla="*/ 2147483646 h 550"/>
                <a:gd name="T8" fmla="*/ 2147483646 w 736"/>
                <a:gd name="T9" fmla="*/ 2147483646 h 550"/>
                <a:gd name="T10" fmla="*/ 2147483646 w 736"/>
                <a:gd name="T11" fmla="*/ 2147483646 h 550"/>
                <a:gd name="T12" fmla="*/ 2147483646 w 736"/>
                <a:gd name="T13" fmla="*/ 2147483646 h 550"/>
                <a:gd name="T14" fmla="*/ 2147483646 w 736"/>
                <a:gd name="T15" fmla="*/ 2147483646 h 550"/>
                <a:gd name="T16" fmla="*/ 2147483646 w 736"/>
                <a:gd name="T17" fmla="*/ 2147483646 h 550"/>
                <a:gd name="T18" fmla="*/ 2147483646 w 736"/>
                <a:gd name="T19" fmla="*/ 0 h 550"/>
                <a:gd name="T20" fmla="*/ 2147483646 w 736"/>
                <a:gd name="T21" fmla="*/ 0 h 5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736"/>
                <a:gd name="T34" fmla="*/ 0 h 550"/>
                <a:gd name="T35" fmla="*/ 736 w 736"/>
                <a:gd name="T36" fmla="*/ 550 h 55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736" h="550">
                  <a:moveTo>
                    <a:pt x="245" y="0"/>
                  </a:moveTo>
                  <a:lnTo>
                    <a:pt x="0" y="110"/>
                  </a:lnTo>
                  <a:lnTo>
                    <a:pt x="0" y="220"/>
                  </a:lnTo>
                  <a:lnTo>
                    <a:pt x="123" y="440"/>
                  </a:lnTo>
                  <a:lnTo>
                    <a:pt x="368" y="550"/>
                  </a:lnTo>
                  <a:lnTo>
                    <a:pt x="614" y="550"/>
                  </a:lnTo>
                  <a:lnTo>
                    <a:pt x="736" y="440"/>
                  </a:lnTo>
                  <a:lnTo>
                    <a:pt x="736" y="220"/>
                  </a:lnTo>
                  <a:lnTo>
                    <a:pt x="614" y="110"/>
                  </a:lnTo>
                  <a:lnTo>
                    <a:pt x="368" y="0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C0C0C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6" name="Freeform 18"/>
            <p:cNvSpPr>
              <a:spLocks/>
            </p:cNvSpPr>
            <p:nvPr/>
          </p:nvSpPr>
          <p:spPr bwMode="auto">
            <a:xfrm>
              <a:off x="2578100" y="4435475"/>
              <a:ext cx="146050" cy="468313"/>
            </a:xfrm>
            <a:custGeom>
              <a:avLst/>
              <a:gdLst>
                <a:gd name="T0" fmla="*/ 2147483646 w 92"/>
                <a:gd name="T1" fmla="*/ 2147483646 h 295"/>
                <a:gd name="T2" fmla="*/ 2147483646 w 92"/>
                <a:gd name="T3" fmla="*/ 0 h 295"/>
                <a:gd name="T4" fmla="*/ 0 w 92"/>
                <a:gd name="T5" fmla="*/ 2147483646 h 295"/>
                <a:gd name="T6" fmla="*/ 2147483646 w 92"/>
                <a:gd name="T7" fmla="*/ 2147483646 h 295"/>
                <a:gd name="T8" fmla="*/ 2147483646 w 92"/>
                <a:gd name="T9" fmla="*/ 2147483646 h 2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295"/>
                <a:gd name="T17" fmla="*/ 92 w 92"/>
                <a:gd name="T18" fmla="*/ 295 h 2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295">
                  <a:moveTo>
                    <a:pt x="92" y="7"/>
                  </a:moveTo>
                  <a:lnTo>
                    <a:pt x="33" y="0"/>
                  </a:lnTo>
                  <a:lnTo>
                    <a:pt x="0" y="288"/>
                  </a:lnTo>
                  <a:lnTo>
                    <a:pt x="59" y="295"/>
                  </a:lnTo>
                  <a:lnTo>
                    <a:pt x="92" y="7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7" name="Freeform 19"/>
            <p:cNvSpPr>
              <a:spLocks/>
            </p:cNvSpPr>
            <p:nvPr/>
          </p:nvSpPr>
          <p:spPr bwMode="auto">
            <a:xfrm>
              <a:off x="2973388" y="4618038"/>
              <a:ext cx="277812" cy="398462"/>
            </a:xfrm>
            <a:custGeom>
              <a:avLst/>
              <a:gdLst>
                <a:gd name="T0" fmla="*/ 2147483646 w 175"/>
                <a:gd name="T1" fmla="*/ 2147483646 h 251"/>
                <a:gd name="T2" fmla="*/ 2147483646 w 175"/>
                <a:gd name="T3" fmla="*/ 0 h 251"/>
                <a:gd name="T4" fmla="*/ 0 w 175"/>
                <a:gd name="T5" fmla="*/ 2147483646 h 251"/>
                <a:gd name="T6" fmla="*/ 2147483646 w 175"/>
                <a:gd name="T7" fmla="*/ 2147483646 h 251"/>
                <a:gd name="T8" fmla="*/ 2147483646 w 175"/>
                <a:gd name="T9" fmla="*/ 2147483646 h 2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5"/>
                <a:gd name="T16" fmla="*/ 0 h 251"/>
                <a:gd name="T17" fmla="*/ 175 w 175"/>
                <a:gd name="T18" fmla="*/ 251 h 2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5" h="251">
                  <a:moveTo>
                    <a:pt x="175" y="31"/>
                  </a:moveTo>
                  <a:lnTo>
                    <a:pt x="122" y="0"/>
                  </a:lnTo>
                  <a:lnTo>
                    <a:pt x="0" y="220"/>
                  </a:lnTo>
                  <a:lnTo>
                    <a:pt x="52" y="251"/>
                  </a:lnTo>
                  <a:lnTo>
                    <a:pt x="175" y="31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8" name="Freeform 20"/>
            <p:cNvSpPr>
              <a:spLocks/>
            </p:cNvSpPr>
            <p:nvPr/>
          </p:nvSpPr>
          <p:spPr bwMode="auto">
            <a:xfrm>
              <a:off x="2043113" y="5364163"/>
              <a:ext cx="344487" cy="398462"/>
            </a:xfrm>
            <a:custGeom>
              <a:avLst/>
              <a:gdLst>
                <a:gd name="T0" fmla="*/ 2147483646 w 217"/>
                <a:gd name="T1" fmla="*/ 2147483646 h 251"/>
                <a:gd name="T2" fmla="*/ 2147483646 w 217"/>
                <a:gd name="T3" fmla="*/ 0 h 251"/>
                <a:gd name="T4" fmla="*/ 0 w 217"/>
                <a:gd name="T5" fmla="*/ 2147483646 h 251"/>
                <a:gd name="T6" fmla="*/ 2147483646 w 217"/>
                <a:gd name="T7" fmla="*/ 2147483646 h 251"/>
                <a:gd name="T8" fmla="*/ 2147483646 w 217"/>
                <a:gd name="T9" fmla="*/ 2147483646 h 2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7"/>
                <a:gd name="T16" fmla="*/ 0 h 251"/>
                <a:gd name="T17" fmla="*/ 217 w 217"/>
                <a:gd name="T18" fmla="*/ 251 h 2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7" h="251">
                  <a:moveTo>
                    <a:pt x="217" y="39"/>
                  </a:moveTo>
                  <a:lnTo>
                    <a:pt x="172" y="0"/>
                  </a:lnTo>
                  <a:lnTo>
                    <a:pt x="0" y="212"/>
                  </a:lnTo>
                  <a:lnTo>
                    <a:pt x="46" y="251"/>
                  </a:lnTo>
                  <a:lnTo>
                    <a:pt x="217" y="39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9" name="Freeform 21"/>
            <p:cNvSpPr>
              <a:spLocks/>
            </p:cNvSpPr>
            <p:nvPr/>
          </p:nvSpPr>
          <p:spPr bwMode="auto">
            <a:xfrm>
              <a:off x="2451100" y="5537200"/>
              <a:ext cx="295275" cy="560388"/>
            </a:xfrm>
            <a:custGeom>
              <a:avLst/>
              <a:gdLst>
                <a:gd name="T0" fmla="*/ 2147483646 w 186"/>
                <a:gd name="T1" fmla="*/ 2147483646 h 353"/>
                <a:gd name="T2" fmla="*/ 2147483646 w 186"/>
                <a:gd name="T3" fmla="*/ 0 h 353"/>
                <a:gd name="T4" fmla="*/ 0 w 186"/>
                <a:gd name="T5" fmla="*/ 2147483646 h 353"/>
                <a:gd name="T6" fmla="*/ 2147483646 w 186"/>
                <a:gd name="T7" fmla="*/ 2147483646 h 353"/>
                <a:gd name="T8" fmla="*/ 2147483646 w 186"/>
                <a:gd name="T9" fmla="*/ 2147483646 h 3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6"/>
                <a:gd name="T16" fmla="*/ 0 h 353"/>
                <a:gd name="T17" fmla="*/ 186 w 186"/>
                <a:gd name="T18" fmla="*/ 353 h 3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6" h="353">
                  <a:moveTo>
                    <a:pt x="186" y="23"/>
                  </a:moveTo>
                  <a:lnTo>
                    <a:pt x="131" y="0"/>
                  </a:lnTo>
                  <a:lnTo>
                    <a:pt x="0" y="329"/>
                  </a:lnTo>
                  <a:lnTo>
                    <a:pt x="55" y="353"/>
                  </a:lnTo>
                  <a:lnTo>
                    <a:pt x="186" y="23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0" name="Freeform 22"/>
            <p:cNvSpPr>
              <a:spLocks/>
            </p:cNvSpPr>
            <p:nvPr/>
          </p:nvSpPr>
          <p:spPr bwMode="auto">
            <a:xfrm>
              <a:off x="3932238" y="4597400"/>
              <a:ext cx="242887" cy="439738"/>
            </a:xfrm>
            <a:custGeom>
              <a:avLst/>
              <a:gdLst>
                <a:gd name="T0" fmla="*/ 2147483646 w 153"/>
                <a:gd name="T1" fmla="*/ 0 h 277"/>
                <a:gd name="T2" fmla="*/ 0 w 153"/>
                <a:gd name="T3" fmla="*/ 2147483646 h 277"/>
                <a:gd name="T4" fmla="*/ 2147483646 w 153"/>
                <a:gd name="T5" fmla="*/ 2147483646 h 277"/>
                <a:gd name="T6" fmla="*/ 2147483646 w 153"/>
                <a:gd name="T7" fmla="*/ 2147483646 h 277"/>
                <a:gd name="T8" fmla="*/ 2147483646 w 153"/>
                <a:gd name="T9" fmla="*/ 0 h 2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3"/>
                <a:gd name="T16" fmla="*/ 0 h 277"/>
                <a:gd name="T17" fmla="*/ 153 w 153"/>
                <a:gd name="T18" fmla="*/ 277 h 2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3" h="277">
                  <a:moveTo>
                    <a:pt x="55" y="0"/>
                  </a:moveTo>
                  <a:lnTo>
                    <a:pt x="0" y="23"/>
                  </a:lnTo>
                  <a:lnTo>
                    <a:pt x="98" y="277"/>
                  </a:lnTo>
                  <a:lnTo>
                    <a:pt x="153" y="253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1" name="Freeform 23"/>
            <p:cNvSpPr>
              <a:spLocks/>
            </p:cNvSpPr>
            <p:nvPr/>
          </p:nvSpPr>
          <p:spPr bwMode="auto">
            <a:xfrm>
              <a:off x="4295775" y="5367338"/>
              <a:ext cx="168275" cy="360362"/>
            </a:xfrm>
            <a:custGeom>
              <a:avLst/>
              <a:gdLst>
                <a:gd name="T0" fmla="*/ 2147483646 w 106"/>
                <a:gd name="T1" fmla="*/ 0 h 227"/>
                <a:gd name="T2" fmla="*/ 0 w 106"/>
                <a:gd name="T3" fmla="*/ 2147483646 h 227"/>
                <a:gd name="T4" fmla="*/ 2147483646 w 106"/>
                <a:gd name="T5" fmla="*/ 2147483646 h 227"/>
                <a:gd name="T6" fmla="*/ 2147483646 w 106"/>
                <a:gd name="T7" fmla="*/ 2147483646 h 227"/>
                <a:gd name="T8" fmla="*/ 2147483646 w 106"/>
                <a:gd name="T9" fmla="*/ 0 h 2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"/>
                <a:gd name="T16" fmla="*/ 0 h 227"/>
                <a:gd name="T17" fmla="*/ 106 w 106"/>
                <a:gd name="T18" fmla="*/ 227 h 2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" h="227">
                  <a:moveTo>
                    <a:pt x="57" y="0"/>
                  </a:moveTo>
                  <a:lnTo>
                    <a:pt x="0" y="15"/>
                  </a:lnTo>
                  <a:lnTo>
                    <a:pt x="49" y="227"/>
                  </a:lnTo>
                  <a:lnTo>
                    <a:pt x="106" y="212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2" name="Freeform 24"/>
            <p:cNvSpPr>
              <a:spLocks/>
            </p:cNvSpPr>
            <p:nvPr/>
          </p:nvSpPr>
          <p:spPr bwMode="auto">
            <a:xfrm>
              <a:off x="3201988" y="5118100"/>
              <a:ext cx="755650" cy="230188"/>
            </a:xfrm>
            <a:custGeom>
              <a:avLst/>
              <a:gdLst>
                <a:gd name="T0" fmla="*/ 0 w 476"/>
                <a:gd name="T1" fmla="*/ 2147483646 h 145"/>
                <a:gd name="T2" fmla="*/ 2147483646 w 476"/>
                <a:gd name="T3" fmla="*/ 2147483646 h 145"/>
                <a:gd name="T4" fmla="*/ 2147483646 w 476"/>
                <a:gd name="T5" fmla="*/ 2147483646 h 145"/>
                <a:gd name="T6" fmla="*/ 2147483646 w 476"/>
                <a:gd name="T7" fmla="*/ 0 h 145"/>
                <a:gd name="T8" fmla="*/ 0 w 476"/>
                <a:gd name="T9" fmla="*/ 2147483646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6"/>
                <a:gd name="T16" fmla="*/ 0 h 145"/>
                <a:gd name="T17" fmla="*/ 476 w 476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6" h="145">
                  <a:moveTo>
                    <a:pt x="0" y="84"/>
                  </a:moveTo>
                  <a:lnTo>
                    <a:pt x="10" y="145"/>
                  </a:lnTo>
                  <a:lnTo>
                    <a:pt x="476" y="61"/>
                  </a:lnTo>
                  <a:lnTo>
                    <a:pt x="466" y="0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3" name="Rectangle 26"/>
            <p:cNvSpPr>
              <a:spLocks noChangeArrowheads="1"/>
            </p:cNvSpPr>
            <p:nvPr/>
          </p:nvSpPr>
          <p:spPr bwMode="auto">
            <a:xfrm>
              <a:off x="2635250" y="5060950"/>
              <a:ext cx="176330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9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8464" name="Rectangle 29"/>
            <p:cNvSpPr>
              <a:spLocks noChangeArrowheads="1"/>
            </p:cNvSpPr>
            <p:nvPr/>
          </p:nvSpPr>
          <p:spPr bwMode="auto">
            <a:xfrm>
              <a:off x="4403725" y="4924425"/>
              <a:ext cx="176330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9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8465" name="Rectangle 32"/>
            <p:cNvSpPr>
              <a:spLocks noChangeArrowheads="1"/>
            </p:cNvSpPr>
            <p:nvPr/>
          </p:nvSpPr>
          <p:spPr bwMode="auto">
            <a:xfrm>
              <a:off x="3182938" y="4164013"/>
              <a:ext cx="176330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9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8466" name="Rectangle 35"/>
            <p:cNvSpPr>
              <a:spLocks noChangeArrowheads="1"/>
            </p:cNvSpPr>
            <p:nvPr/>
          </p:nvSpPr>
          <p:spPr bwMode="auto">
            <a:xfrm>
              <a:off x="4002088" y="6015038"/>
              <a:ext cx="161904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9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18436" name="Freeform 11"/>
          <p:cNvSpPr>
            <a:spLocks/>
          </p:cNvSpPr>
          <p:nvPr/>
        </p:nvSpPr>
        <p:spPr bwMode="auto">
          <a:xfrm>
            <a:off x="6116638" y="5233988"/>
            <a:ext cx="174625" cy="765175"/>
          </a:xfrm>
          <a:custGeom>
            <a:avLst/>
            <a:gdLst>
              <a:gd name="T0" fmla="*/ 2147483646 w 110"/>
              <a:gd name="T1" fmla="*/ 0 h 482"/>
              <a:gd name="T2" fmla="*/ 2147483646 w 110"/>
              <a:gd name="T3" fmla="*/ 2147483646 h 482"/>
              <a:gd name="T4" fmla="*/ 2147483646 w 110"/>
              <a:gd name="T5" fmla="*/ 2147483646 h 482"/>
              <a:gd name="T6" fmla="*/ 2147483646 w 110"/>
              <a:gd name="T7" fmla="*/ 2147483646 h 482"/>
              <a:gd name="T8" fmla="*/ 2147483646 w 110"/>
              <a:gd name="T9" fmla="*/ 2147483646 h 482"/>
              <a:gd name="T10" fmla="*/ 2147483646 w 110"/>
              <a:gd name="T11" fmla="*/ 2147483646 h 482"/>
              <a:gd name="T12" fmla="*/ 2147483646 w 110"/>
              <a:gd name="T13" fmla="*/ 2147483646 h 482"/>
              <a:gd name="T14" fmla="*/ 2147483646 w 110"/>
              <a:gd name="T15" fmla="*/ 2147483646 h 482"/>
              <a:gd name="T16" fmla="*/ 2147483646 w 110"/>
              <a:gd name="T17" fmla="*/ 2147483646 h 482"/>
              <a:gd name="T18" fmla="*/ 2147483646 w 110"/>
              <a:gd name="T19" fmla="*/ 2147483646 h 482"/>
              <a:gd name="T20" fmla="*/ 0 w 110"/>
              <a:gd name="T21" fmla="*/ 2147483646 h 482"/>
              <a:gd name="T22" fmla="*/ 2147483646 w 110"/>
              <a:gd name="T23" fmla="*/ 2147483646 h 482"/>
              <a:gd name="T24" fmla="*/ 2147483646 w 110"/>
              <a:gd name="T25" fmla="*/ 2147483646 h 482"/>
              <a:gd name="T26" fmla="*/ 2147483646 w 110"/>
              <a:gd name="T27" fmla="*/ 2147483646 h 482"/>
              <a:gd name="T28" fmla="*/ 2147483646 w 110"/>
              <a:gd name="T29" fmla="*/ 2147483646 h 482"/>
              <a:gd name="T30" fmla="*/ 2147483646 w 110"/>
              <a:gd name="T31" fmla="*/ 2147483646 h 482"/>
              <a:gd name="T32" fmla="*/ 2147483646 w 110"/>
              <a:gd name="T33" fmla="*/ 2147483646 h 482"/>
              <a:gd name="T34" fmla="*/ 2147483646 w 110"/>
              <a:gd name="T35" fmla="*/ 2147483646 h 482"/>
              <a:gd name="T36" fmla="*/ 2147483646 w 110"/>
              <a:gd name="T37" fmla="*/ 2147483646 h 482"/>
              <a:gd name="T38" fmla="*/ 2147483646 w 110"/>
              <a:gd name="T39" fmla="*/ 2147483646 h 482"/>
              <a:gd name="T40" fmla="*/ 2147483646 w 110"/>
              <a:gd name="T41" fmla="*/ 2147483646 h 482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10"/>
              <a:gd name="T64" fmla="*/ 0 h 482"/>
              <a:gd name="T65" fmla="*/ 110 w 110"/>
              <a:gd name="T66" fmla="*/ 482 h 482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10" h="482">
                <a:moveTo>
                  <a:pt x="110" y="0"/>
                </a:moveTo>
                <a:lnTo>
                  <a:pt x="102" y="13"/>
                </a:lnTo>
                <a:lnTo>
                  <a:pt x="90" y="32"/>
                </a:lnTo>
                <a:lnTo>
                  <a:pt x="76" y="54"/>
                </a:lnTo>
                <a:lnTo>
                  <a:pt x="61" y="79"/>
                </a:lnTo>
                <a:lnTo>
                  <a:pt x="46" y="105"/>
                </a:lnTo>
                <a:lnTo>
                  <a:pt x="32" y="130"/>
                </a:lnTo>
                <a:lnTo>
                  <a:pt x="20" y="155"/>
                </a:lnTo>
                <a:lnTo>
                  <a:pt x="12" y="177"/>
                </a:lnTo>
                <a:lnTo>
                  <a:pt x="2" y="220"/>
                </a:lnTo>
                <a:lnTo>
                  <a:pt x="0" y="260"/>
                </a:lnTo>
                <a:lnTo>
                  <a:pt x="2" y="299"/>
                </a:lnTo>
                <a:lnTo>
                  <a:pt x="12" y="338"/>
                </a:lnTo>
                <a:lnTo>
                  <a:pt x="20" y="358"/>
                </a:lnTo>
                <a:lnTo>
                  <a:pt x="32" y="377"/>
                </a:lnTo>
                <a:lnTo>
                  <a:pt x="45" y="397"/>
                </a:lnTo>
                <a:lnTo>
                  <a:pt x="59" y="418"/>
                </a:lnTo>
                <a:lnTo>
                  <a:pt x="74" y="436"/>
                </a:lnTo>
                <a:lnTo>
                  <a:pt x="89" y="453"/>
                </a:lnTo>
                <a:lnTo>
                  <a:pt x="100" y="468"/>
                </a:lnTo>
                <a:lnTo>
                  <a:pt x="110" y="482"/>
                </a:lnTo>
              </a:path>
            </a:pathLst>
          </a:cu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7" name="Oval 37"/>
          <p:cNvSpPr>
            <a:spLocks noChangeArrowheads="1"/>
          </p:cNvSpPr>
          <p:nvPr/>
        </p:nvSpPr>
        <p:spPr bwMode="auto">
          <a:xfrm>
            <a:off x="6253163" y="4348163"/>
            <a:ext cx="123825" cy="128587"/>
          </a:xfrm>
          <a:prstGeom prst="ellipse">
            <a:avLst/>
          </a:prstGeom>
          <a:solidFill>
            <a:schemeClr val="tx1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/>
          </a:p>
        </p:txBody>
      </p:sp>
      <p:sp>
        <p:nvSpPr>
          <p:cNvPr id="18438" name="Oval 38"/>
          <p:cNvSpPr>
            <a:spLocks noChangeArrowheads="1"/>
          </p:cNvSpPr>
          <p:nvPr/>
        </p:nvSpPr>
        <p:spPr bwMode="auto">
          <a:xfrm>
            <a:off x="6253163" y="5160963"/>
            <a:ext cx="123825" cy="128587"/>
          </a:xfrm>
          <a:prstGeom prst="ellipse">
            <a:avLst/>
          </a:prstGeom>
          <a:solidFill>
            <a:schemeClr val="tx1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/>
          </a:p>
        </p:txBody>
      </p:sp>
      <p:sp>
        <p:nvSpPr>
          <p:cNvPr id="18439" name="Oval 39"/>
          <p:cNvSpPr>
            <a:spLocks noChangeArrowheads="1"/>
          </p:cNvSpPr>
          <p:nvPr/>
        </p:nvSpPr>
        <p:spPr bwMode="auto">
          <a:xfrm>
            <a:off x="6253163" y="5972175"/>
            <a:ext cx="123825" cy="128588"/>
          </a:xfrm>
          <a:prstGeom prst="ellipse">
            <a:avLst/>
          </a:prstGeom>
          <a:solidFill>
            <a:schemeClr val="tx1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/>
          </a:p>
        </p:txBody>
      </p:sp>
      <p:sp>
        <p:nvSpPr>
          <p:cNvPr id="18440" name="Oval 40"/>
          <p:cNvSpPr>
            <a:spLocks noChangeArrowheads="1"/>
          </p:cNvSpPr>
          <p:nvPr/>
        </p:nvSpPr>
        <p:spPr bwMode="auto">
          <a:xfrm>
            <a:off x="8083550" y="5160963"/>
            <a:ext cx="125413" cy="128587"/>
          </a:xfrm>
          <a:prstGeom prst="ellipse">
            <a:avLst/>
          </a:prstGeom>
          <a:solidFill>
            <a:schemeClr val="tx1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/>
          </a:p>
        </p:txBody>
      </p:sp>
      <p:sp>
        <p:nvSpPr>
          <p:cNvPr id="18441" name="Line 41"/>
          <p:cNvSpPr>
            <a:spLocks noChangeShapeType="1"/>
          </p:cNvSpPr>
          <p:nvPr/>
        </p:nvSpPr>
        <p:spPr bwMode="auto">
          <a:xfrm>
            <a:off x="6369050" y="4429125"/>
            <a:ext cx="1741488" cy="7778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2" name="Line 42"/>
          <p:cNvSpPr>
            <a:spLocks noChangeShapeType="1"/>
          </p:cNvSpPr>
          <p:nvPr/>
        </p:nvSpPr>
        <p:spPr bwMode="auto">
          <a:xfrm>
            <a:off x="6394450" y="5233988"/>
            <a:ext cx="1728788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3" name="Line 43"/>
          <p:cNvSpPr>
            <a:spLocks noChangeShapeType="1"/>
          </p:cNvSpPr>
          <p:nvPr/>
        </p:nvSpPr>
        <p:spPr bwMode="auto">
          <a:xfrm flipV="1">
            <a:off x="6381750" y="5260975"/>
            <a:ext cx="1714500" cy="7651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4" name="Freeform 44"/>
          <p:cNvSpPr>
            <a:spLocks/>
          </p:cNvSpPr>
          <p:nvPr/>
        </p:nvSpPr>
        <p:spPr bwMode="auto">
          <a:xfrm>
            <a:off x="6091238" y="4441825"/>
            <a:ext cx="174625" cy="765175"/>
          </a:xfrm>
          <a:custGeom>
            <a:avLst/>
            <a:gdLst>
              <a:gd name="T0" fmla="*/ 2147483646 w 110"/>
              <a:gd name="T1" fmla="*/ 0 h 482"/>
              <a:gd name="T2" fmla="*/ 2147483646 w 110"/>
              <a:gd name="T3" fmla="*/ 2147483646 h 482"/>
              <a:gd name="T4" fmla="*/ 2147483646 w 110"/>
              <a:gd name="T5" fmla="*/ 2147483646 h 482"/>
              <a:gd name="T6" fmla="*/ 2147483646 w 110"/>
              <a:gd name="T7" fmla="*/ 2147483646 h 482"/>
              <a:gd name="T8" fmla="*/ 2147483646 w 110"/>
              <a:gd name="T9" fmla="*/ 2147483646 h 482"/>
              <a:gd name="T10" fmla="*/ 2147483646 w 110"/>
              <a:gd name="T11" fmla="*/ 2147483646 h 482"/>
              <a:gd name="T12" fmla="*/ 2147483646 w 110"/>
              <a:gd name="T13" fmla="*/ 2147483646 h 482"/>
              <a:gd name="T14" fmla="*/ 2147483646 w 110"/>
              <a:gd name="T15" fmla="*/ 2147483646 h 482"/>
              <a:gd name="T16" fmla="*/ 2147483646 w 110"/>
              <a:gd name="T17" fmla="*/ 2147483646 h 482"/>
              <a:gd name="T18" fmla="*/ 2147483646 w 110"/>
              <a:gd name="T19" fmla="*/ 2147483646 h 482"/>
              <a:gd name="T20" fmla="*/ 0 w 110"/>
              <a:gd name="T21" fmla="*/ 2147483646 h 482"/>
              <a:gd name="T22" fmla="*/ 2147483646 w 110"/>
              <a:gd name="T23" fmla="*/ 2147483646 h 482"/>
              <a:gd name="T24" fmla="*/ 2147483646 w 110"/>
              <a:gd name="T25" fmla="*/ 2147483646 h 482"/>
              <a:gd name="T26" fmla="*/ 2147483646 w 110"/>
              <a:gd name="T27" fmla="*/ 2147483646 h 482"/>
              <a:gd name="T28" fmla="*/ 2147483646 w 110"/>
              <a:gd name="T29" fmla="*/ 2147483646 h 482"/>
              <a:gd name="T30" fmla="*/ 2147483646 w 110"/>
              <a:gd name="T31" fmla="*/ 2147483646 h 482"/>
              <a:gd name="T32" fmla="*/ 2147483646 w 110"/>
              <a:gd name="T33" fmla="*/ 2147483646 h 482"/>
              <a:gd name="T34" fmla="*/ 2147483646 w 110"/>
              <a:gd name="T35" fmla="*/ 2147483646 h 482"/>
              <a:gd name="T36" fmla="*/ 2147483646 w 110"/>
              <a:gd name="T37" fmla="*/ 2147483646 h 482"/>
              <a:gd name="T38" fmla="*/ 2147483646 w 110"/>
              <a:gd name="T39" fmla="*/ 2147483646 h 482"/>
              <a:gd name="T40" fmla="*/ 2147483646 w 110"/>
              <a:gd name="T41" fmla="*/ 2147483646 h 482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10"/>
              <a:gd name="T64" fmla="*/ 0 h 482"/>
              <a:gd name="T65" fmla="*/ 110 w 110"/>
              <a:gd name="T66" fmla="*/ 482 h 482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10" h="482">
                <a:moveTo>
                  <a:pt x="110" y="0"/>
                </a:moveTo>
                <a:lnTo>
                  <a:pt x="102" y="13"/>
                </a:lnTo>
                <a:lnTo>
                  <a:pt x="90" y="32"/>
                </a:lnTo>
                <a:lnTo>
                  <a:pt x="75" y="54"/>
                </a:lnTo>
                <a:lnTo>
                  <a:pt x="61" y="79"/>
                </a:lnTo>
                <a:lnTo>
                  <a:pt x="46" y="105"/>
                </a:lnTo>
                <a:lnTo>
                  <a:pt x="31" y="130"/>
                </a:lnTo>
                <a:lnTo>
                  <a:pt x="20" y="156"/>
                </a:lnTo>
                <a:lnTo>
                  <a:pt x="12" y="178"/>
                </a:lnTo>
                <a:lnTo>
                  <a:pt x="2" y="220"/>
                </a:lnTo>
                <a:lnTo>
                  <a:pt x="0" y="260"/>
                </a:lnTo>
                <a:lnTo>
                  <a:pt x="2" y="299"/>
                </a:lnTo>
                <a:lnTo>
                  <a:pt x="12" y="338"/>
                </a:lnTo>
                <a:lnTo>
                  <a:pt x="20" y="358"/>
                </a:lnTo>
                <a:lnTo>
                  <a:pt x="31" y="377"/>
                </a:lnTo>
                <a:lnTo>
                  <a:pt x="44" y="397"/>
                </a:lnTo>
                <a:lnTo>
                  <a:pt x="59" y="418"/>
                </a:lnTo>
                <a:lnTo>
                  <a:pt x="74" y="436"/>
                </a:lnTo>
                <a:lnTo>
                  <a:pt x="88" y="453"/>
                </a:lnTo>
                <a:lnTo>
                  <a:pt x="100" y="468"/>
                </a:lnTo>
                <a:lnTo>
                  <a:pt x="110" y="482"/>
                </a:lnTo>
              </a:path>
            </a:pathLst>
          </a:cu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5" name="Freeform 45"/>
          <p:cNvSpPr>
            <a:spLocks/>
          </p:cNvSpPr>
          <p:nvPr/>
        </p:nvSpPr>
        <p:spPr bwMode="auto">
          <a:xfrm>
            <a:off x="6356350" y="4454525"/>
            <a:ext cx="176213" cy="765175"/>
          </a:xfrm>
          <a:custGeom>
            <a:avLst/>
            <a:gdLst>
              <a:gd name="T0" fmla="*/ 0 w 111"/>
              <a:gd name="T1" fmla="*/ 0 h 482"/>
              <a:gd name="T2" fmla="*/ 2147483646 w 111"/>
              <a:gd name="T3" fmla="*/ 2147483646 h 482"/>
              <a:gd name="T4" fmla="*/ 2147483646 w 111"/>
              <a:gd name="T5" fmla="*/ 2147483646 h 482"/>
              <a:gd name="T6" fmla="*/ 2147483646 w 111"/>
              <a:gd name="T7" fmla="*/ 2147483646 h 482"/>
              <a:gd name="T8" fmla="*/ 2147483646 w 111"/>
              <a:gd name="T9" fmla="*/ 2147483646 h 482"/>
              <a:gd name="T10" fmla="*/ 2147483646 w 111"/>
              <a:gd name="T11" fmla="*/ 2147483646 h 482"/>
              <a:gd name="T12" fmla="*/ 2147483646 w 111"/>
              <a:gd name="T13" fmla="*/ 2147483646 h 482"/>
              <a:gd name="T14" fmla="*/ 2147483646 w 111"/>
              <a:gd name="T15" fmla="*/ 2147483646 h 482"/>
              <a:gd name="T16" fmla="*/ 2147483646 w 111"/>
              <a:gd name="T17" fmla="*/ 2147483646 h 482"/>
              <a:gd name="T18" fmla="*/ 2147483646 w 111"/>
              <a:gd name="T19" fmla="*/ 2147483646 h 482"/>
              <a:gd name="T20" fmla="*/ 2147483646 w 111"/>
              <a:gd name="T21" fmla="*/ 2147483646 h 482"/>
              <a:gd name="T22" fmla="*/ 2147483646 w 111"/>
              <a:gd name="T23" fmla="*/ 2147483646 h 482"/>
              <a:gd name="T24" fmla="*/ 2147483646 w 111"/>
              <a:gd name="T25" fmla="*/ 2147483646 h 482"/>
              <a:gd name="T26" fmla="*/ 2147483646 w 111"/>
              <a:gd name="T27" fmla="*/ 2147483646 h 482"/>
              <a:gd name="T28" fmla="*/ 2147483646 w 111"/>
              <a:gd name="T29" fmla="*/ 2147483646 h 482"/>
              <a:gd name="T30" fmla="*/ 2147483646 w 111"/>
              <a:gd name="T31" fmla="*/ 2147483646 h 482"/>
              <a:gd name="T32" fmla="*/ 2147483646 w 111"/>
              <a:gd name="T33" fmla="*/ 2147483646 h 482"/>
              <a:gd name="T34" fmla="*/ 2147483646 w 111"/>
              <a:gd name="T35" fmla="*/ 2147483646 h 482"/>
              <a:gd name="T36" fmla="*/ 2147483646 w 111"/>
              <a:gd name="T37" fmla="*/ 2147483646 h 482"/>
              <a:gd name="T38" fmla="*/ 2147483646 w 111"/>
              <a:gd name="T39" fmla="*/ 2147483646 h 482"/>
              <a:gd name="T40" fmla="*/ 0 w 111"/>
              <a:gd name="T41" fmla="*/ 2147483646 h 482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11"/>
              <a:gd name="T64" fmla="*/ 0 h 482"/>
              <a:gd name="T65" fmla="*/ 111 w 111"/>
              <a:gd name="T66" fmla="*/ 482 h 482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11" h="482">
                <a:moveTo>
                  <a:pt x="0" y="0"/>
                </a:moveTo>
                <a:lnTo>
                  <a:pt x="8" y="14"/>
                </a:lnTo>
                <a:lnTo>
                  <a:pt x="20" y="33"/>
                </a:lnTo>
                <a:lnTo>
                  <a:pt x="34" y="55"/>
                </a:lnTo>
                <a:lnTo>
                  <a:pt x="49" y="80"/>
                </a:lnTo>
                <a:lnTo>
                  <a:pt x="64" y="105"/>
                </a:lnTo>
                <a:lnTo>
                  <a:pt x="79" y="131"/>
                </a:lnTo>
                <a:lnTo>
                  <a:pt x="90" y="156"/>
                </a:lnTo>
                <a:lnTo>
                  <a:pt x="98" y="178"/>
                </a:lnTo>
                <a:lnTo>
                  <a:pt x="108" y="220"/>
                </a:lnTo>
                <a:lnTo>
                  <a:pt x="111" y="261"/>
                </a:lnTo>
                <a:lnTo>
                  <a:pt x="108" y="300"/>
                </a:lnTo>
                <a:lnTo>
                  <a:pt x="98" y="339"/>
                </a:lnTo>
                <a:lnTo>
                  <a:pt x="90" y="359"/>
                </a:lnTo>
                <a:lnTo>
                  <a:pt x="79" y="378"/>
                </a:lnTo>
                <a:lnTo>
                  <a:pt x="65" y="398"/>
                </a:lnTo>
                <a:lnTo>
                  <a:pt x="51" y="418"/>
                </a:lnTo>
                <a:lnTo>
                  <a:pt x="36" y="437"/>
                </a:lnTo>
                <a:lnTo>
                  <a:pt x="21" y="454"/>
                </a:lnTo>
                <a:lnTo>
                  <a:pt x="10" y="469"/>
                </a:lnTo>
                <a:lnTo>
                  <a:pt x="0" y="482"/>
                </a:lnTo>
              </a:path>
            </a:pathLst>
          </a:cu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6" name="Freeform 46"/>
          <p:cNvSpPr>
            <a:spLocks/>
          </p:cNvSpPr>
          <p:nvPr/>
        </p:nvSpPr>
        <p:spPr bwMode="auto">
          <a:xfrm>
            <a:off x="6369050" y="5246688"/>
            <a:ext cx="176213" cy="765175"/>
          </a:xfrm>
          <a:custGeom>
            <a:avLst/>
            <a:gdLst>
              <a:gd name="T0" fmla="*/ 0 w 111"/>
              <a:gd name="T1" fmla="*/ 0 h 482"/>
              <a:gd name="T2" fmla="*/ 2147483646 w 111"/>
              <a:gd name="T3" fmla="*/ 2147483646 h 482"/>
              <a:gd name="T4" fmla="*/ 2147483646 w 111"/>
              <a:gd name="T5" fmla="*/ 2147483646 h 482"/>
              <a:gd name="T6" fmla="*/ 2147483646 w 111"/>
              <a:gd name="T7" fmla="*/ 2147483646 h 482"/>
              <a:gd name="T8" fmla="*/ 2147483646 w 111"/>
              <a:gd name="T9" fmla="*/ 2147483646 h 482"/>
              <a:gd name="T10" fmla="*/ 2147483646 w 111"/>
              <a:gd name="T11" fmla="*/ 2147483646 h 482"/>
              <a:gd name="T12" fmla="*/ 2147483646 w 111"/>
              <a:gd name="T13" fmla="*/ 2147483646 h 482"/>
              <a:gd name="T14" fmla="*/ 2147483646 w 111"/>
              <a:gd name="T15" fmla="*/ 2147483646 h 482"/>
              <a:gd name="T16" fmla="*/ 2147483646 w 111"/>
              <a:gd name="T17" fmla="*/ 2147483646 h 482"/>
              <a:gd name="T18" fmla="*/ 2147483646 w 111"/>
              <a:gd name="T19" fmla="*/ 2147483646 h 482"/>
              <a:gd name="T20" fmla="*/ 2147483646 w 111"/>
              <a:gd name="T21" fmla="*/ 2147483646 h 482"/>
              <a:gd name="T22" fmla="*/ 2147483646 w 111"/>
              <a:gd name="T23" fmla="*/ 2147483646 h 482"/>
              <a:gd name="T24" fmla="*/ 2147483646 w 111"/>
              <a:gd name="T25" fmla="*/ 2147483646 h 482"/>
              <a:gd name="T26" fmla="*/ 2147483646 w 111"/>
              <a:gd name="T27" fmla="*/ 2147483646 h 482"/>
              <a:gd name="T28" fmla="*/ 2147483646 w 111"/>
              <a:gd name="T29" fmla="*/ 2147483646 h 482"/>
              <a:gd name="T30" fmla="*/ 2147483646 w 111"/>
              <a:gd name="T31" fmla="*/ 2147483646 h 482"/>
              <a:gd name="T32" fmla="*/ 2147483646 w 111"/>
              <a:gd name="T33" fmla="*/ 2147483646 h 482"/>
              <a:gd name="T34" fmla="*/ 2147483646 w 111"/>
              <a:gd name="T35" fmla="*/ 2147483646 h 482"/>
              <a:gd name="T36" fmla="*/ 2147483646 w 111"/>
              <a:gd name="T37" fmla="*/ 2147483646 h 482"/>
              <a:gd name="T38" fmla="*/ 2147483646 w 111"/>
              <a:gd name="T39" fmla="*/ 2147483646 h 482"/>
              <a:gd name="T40" fmla="*/ 0 w 111"/>
              <a:gd name="T41" fmla="*/ 2147483646 h 482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11"/>
              <a:gd name="T64" fmla="*/ 0 h 482"/>
              <a:gd name="T65" fmla="*/ 111 w 111"/>
              <a:gd name="T66" fmla="*/ 482 h 482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11" h="482">
                <a:moveTo>
                  <a:pt x="0" y="0"/>
                </a:moveTo>
                <a:lnTo>
                  <a:pt x="8" y="14"/>
                </a:lnTo>
                <a:lnTo>
                  <a:pt x="20" y="32"/>
                </a:lnTo>
                <a:lnTo>
                  <a:pt x="35" y="54"/>
                </a:lnTo>
                <a:lnTo>
                  <a:pt x="49" y="80"/>
                </a:lnTo>
                <a:lnTo>
                  <a:pt x="64" y="105"/>
                </a:lnTo>
                <a:lnTo>
                  <a:pt x="79" y="131"/>
                </a:lnTo>
                <a:lnTo>
                  <a:pt x="90" y="156"/>
                </a:lnTo>
                <a:lnTo>
                  <a:pt x="98" y="178"/>
                </a:lnTo>
                <a:lnTo>
                  <a:pt x="108" y="220"/>
                </a:lnTo>
                <a:lnTo>
                  <a:pt x="111" y="261"/>
                </a:lnTo>
                <a:lnTo>
                  <a:pt x="108" y="300"/>
                </a:lnTo>
                <a:lnTo>
                  <a:pt x="98" y="339"/>
                </a:lnTo>
                <a:lnTo>
                  <a:pt x="90" y="359"/>
                </a:lnTo>
                <a:lnTo>
                  <a:pt x="79" y="377"/>
                </a:lnTo>
                <a:lnTo>
                  <a:pt x="66" y="398"/>
                </a:lnTo>
                <a:lnTo>
                  <a:pt x="51" y="418"/>
                </a:lnTo>
                <a:lnTo>
                  <a:pt x="36" y="437"/>
                </a:lnTo>
                <a:lnTo>
                  <a:pt x="21" y="454"/>
                </a:lnTo>
                <a:lnTo>
                  <a:pt x="10" y="469"/>
                </a:lnTo>
                <a:lnTo>
                  <a:pt x="0" y="482"/>
                </a:lnTo>
              </a:path>
            </a:pathLst>
          </a:cu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7" name="Rectangle 48"/>
          <p:cNvSpPr>
            <a:spLocks noChangeArrowheads="1"/>
          </p:cNvSpPr>
          <p:nvPr/>
        </p:nvSpPr>
        <p:spPr bwMode="auto">
          <a:xfrm>
            <a:off x="5992813" y="4149725"/>
            <a:ext cx="176212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900" b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8448" name="Rectangle 51"/>
          <p:cNvSpPr>
            <a:spLocks noChangeArrowheads="1"/>
          </p:cNvSpPr>
          <p:nvPr/>
        </p:nvSpPr>
        <p:spPr bwMode="auto">
          <a:xfrm>
            <a:off x="5940425" y="5132388"/>
            <a:ext cx="176213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900" b="1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8449" name="Rectangle 54"/>
          <p:cNvSpPr>
            <a:spLocks noChangeArrowheads="1"/>
          </p:cNvSpPr>
          <p:nvPr/>
        </p:nvSpPr>
        <p:spPr bwMode="auto">
          <a:xfrm>
            <a:off x="6070600" y="6097588"/>
            <a:ext cx="1619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900" b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8450" name="Rectangle 57"/>
          <p:cNvSpPr>
            <a:spLocks noChangeArrowheads="1"/>
          </p:cNvSpPr>
          <p:nvPr/>
        </p:nvSpPr>
        <p:spPr bwMode="auto">
          <a:xfrm>
            <a:off x="7967663" y="4860925"/>
            <a:ext cx="176212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900" b="1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D016D-25D1-4CDC-9ECB-DC9F14EF5517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87403C18-BAA7-0DA9-88FC-96A68074D8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竞赛图与有向哈密尔顿通路 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8E2EFFD4-2202-A67A-3E42-BDB941A877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33575"/>
            <a:ext cx="8151813" cy="1277938"/>
          </a:xfrm>
        </p:spPr>
        <p:txBody>
          <a:bodyPr/>
          <a:lstStyle/>
          <a:p>
            <a:pPr algn="just" eaLnBrk="1" hangingPunct="1"/>
            <a:r>
              <a:rPr lang="zh-CN" altLang="en-US" sz="2600" b="1">
                <a:latin typeface="Times New Roman" panose="02020603050405020304" pitchFamily="18" charset="0"/>
              </a:rPr>
              <a:t>底图是完全图的有向图称为</a:t>
            </a:r>
            <a:r>
              <a:rPr lang="zh-CN" altLang="en-US" sz="2600" b="1">
                <a:solidFill>
                  <a:srgbClr val="FF0000"/>
                </a:solidFill>
                <a:latin typeface="Times New Roman" panose="02020603050405020304" pitchFamily="18" charset="0"/>
              </a:rPr>
              <a:t>竞赛图</a:t>
            </a:r>
            <a:r>
              <a:rPr lang="zh-CN" altLang="en-US" sz="2600" b="1">
                <a:latin typeface="Times New Roman" panose="02020603050405020304" pitchFamily="18" charset="0"/>
              </a:rPr>
              <a:t>。</a:t>
            </a:r>
          </a:p>
          <a:p>
            <a:pPr eaLnBrk="1" hangingPunct="1"/>
            <a:r>
              <a:rPr lang="zh-CN" altLang="en-US" sz="2600" b="1">
                <a:latin typeface="Times New Roman" panose="02020603050405020304" pitchFamily="18" charset="0"/>
              </a:rPr>
              <a:t>利用归纳法可以证明竞赛图含有向哈密尔顿通路。</a:t>
            </a:r>
            <a:r>
              <a:rPr lang="zh-CN" altLang="en-US" sz="2600" b="1"/>
              <a:t> </a:t>
            </a:r>
          </a:p>
        </p:txBody>
      </p:sp>
      <p:grpSp>
        <p:nvGrpSpPr>
          <p:cNvPr id="38916" name="组合 26">
            <a:extLst>
              <a:ext uri="{FF2B5EF4-FFF2-40B4-BE49-F238E27FC236}">
                <a16:creationId xmlns:a16="http://schemas.microsoft.com/office/drawing/2014/main" id="{6CEB1A38-87F2-F6CA-3C56-B10D92BDD2DF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3860800"/>
            <a:ext cx="2068512" cy="1463675"/>
            <a:chOff x="683568" y="3239284"/>
            <a:chExt cx="2068566" cy="1463288"/>
          </a:xfrm>
        </p:grpSpPr>
        <p:sp>
          <p:nvSpPr>
            <p:cNvPr id="38954" name="椭圆形标注 1">
              <a:extLst>
                <a:ext uri="{FF2B5EF4-FFF2-40B4-BE49-F238E27FC236}">
                  <a16:creationId xmlns:a16="http://schemas.microsoft.com/office/drawing/2014/main" id="{59D67455-EDD1-C898-E82F-0409A1495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568" y="4077072"/>
              <a:ext cx="144016" cy="144016"/>
            </a:xfrm>
            <a:prstGeom prst="wedgeEllipseCallout">
              <a:avLst>
                <a:gd name="adj1" fmla="val 24523"/>
                <a:gd name="adj2" fmla="val 17148"/>
              </a:avLst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38955" name="直接箭头连接符 3">
              <a:extLst>
                <a:ext uri="{FF2B5EF4-FFF2-40B4-BE49-F238E27FC236}">
                  <a16:creationId xmlns:a16="http://schemas.microsoft.com/office/drawing/2014/main" id="{E3C3F06F-97D8-0830-A3F8-CA73090E19E3}"/>
                </a:ext>
              </a:extLst>
            </p:cNvPr>
            <p:cNvCxnSpPr>
              <a:cxnSpLocks noChangeShapeType="1"/>
              <a:stCxn id="38954" idx="7"/>
            </p:cNvCxnSpPr>
            <p:nvPr/>
          </p:nvCxnSpPr>
          <p:spPr bwMode="auto">
            <a:xfrm flipV="1">
              <a:off x="806493" y="3933057"/>
              <a:ext cx="237115" cy="16510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956" name="椭圆形标注 8">
              <a:extLst>
                <a:ext uri="{FF2B5EF4-FFF2-40B4-BE49-F238E27FC236}">
                  <a16:creationId xmlns:a16="http://schemas.microsoft.com/office/drawing/2014/main" id="{1FFBD673-5C18-2A6F-391B-F0B0E6E1D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608" y="3825036"/>
              <a:ext cx="144016" cy="144016"/>
            </a:xfrm>
            <a:prstGeom prst="wedgeEllipseCallout">
              <a:avLst>
                <a:gd name="adj1" fmla="val -1398"/>
                <a:gd name="adj2" fmla="val 36583"/>
              </a:avLst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38957" name="直接箭头连接符 9">
              <a:extLst>
                <a:ext uri="{FF2B5EF4-FFF2-40B4-BE49-F238E27FC236}">
                  <a16:creationId xmlns:a16="http://schemas.microsoft.com/office/drawing/2014/main" id="{31961AEC-6652-A7FE-1605-A4DF0B9C590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187624" y="3693393"/>
              <a:ext cx="237115" cy="15121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958" name="椭圆形标注 11">
              <a:extLst>
                <a:ext uri="{FF2B5EF4-FFF2-40B4-BE49-F238E27FC236}">
                  <a16:creationId xmlns:a16="http://schemas.microsoft.com/office/drawing/2014/main" id="{7B2E1DAF-6C08-579B-B2DC-D8058B7C7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0682" y="3582746"/>
              <a:ext cx="144016" cy="144016"/>
            </a:xfrm>
            <a:prstGeom prst="wedgeEllipseCallout">
              <a:avLst>
                <a:gd name="adj1" fmla="val -1398"/>
                <a:gd name="adj2" fmla="val 36583"/>
              </a:avLst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38959" name="直接箭头连接符 12">
              <a:extLst>
                <a:ext uri="{FF2B5EF4-FFF2-40B4-BE49-F238E27FC236}">
                  <a16:creationId xmlns:a16="http://schemas.microsoft.com/office/drawing/2014/main" id="{6189C2C8-352E-1E66-A925-F2783533297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564698" y="3500870"/>
              <a:ext cx="239747" cy="12551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960" name="椭圆形标注 13">
              <a:extLst>
                <a:ext uri="{FF2B5EF4-FFF2-40B4-BE49-F238E27FC236}">
                  <a16:creationId xmlns:a16="http://schemas.microsoft.com/office/drawing/2014/main" id="{8801F042-63C8-3214-DF6F-DB656168E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354" y="3424977"/>
              <a:ext cx="144016" cy="144016"/>
            </a:xfrm>
            <a:prstGeom prst="wedgeEllipseCallout">
              <a:avLst>
                <a:gd name="adj1" fmla="val -1398"/>
                <a:gd name="adj2" fmla="val 36583"/>
              </a:avLst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38961" name="直接箭头连接符 14">
              <a:extLst>
                <a:ext uri="{FF2B5EF4-FFF2-40B4-BE49-F238E27FC236}">
                  <a16:creationId xmlns:a16="http://schemas.microsoft.com/office/drawing/2014/main" id="{CD162489-9462-33D5-8B55-7038D64C663C}"/>
                </a:ext>
              </a:extLst>
            </p:cNvPr>
            <p:cNvCxnSpPr>
              <a:cxnSpLocks noChangeShapeType="1"/>
              <a:endCxn id="38962" idx="2"/>
            </p:cNvCxnSpPr>
            <p:nvPr/>
          </p:nvCxnSpPr>
          <p:spPr bwMode="auto">
            <a:xfrm flipV="1">
              <a:off x="1918025" y="3375260"/>
              <a:ext cx="277711" cy="8855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962" name="椭圆形标注 17">
              <a:extLst>
                <a:ext uri="{FF2B5EF4-FFF2-40B4-BE49-F238E27FC236}">
                  <a16:creationId xmlns:a16="http://schemas.microsoft.com/office/drawing/2014/main" id="{E6D3AD6A-21F6-5AEF-0AA4-DA33A5EB9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5736" y="3303252"/>
              <a:ext cx="144016" cy="144016"/>
            </a:xfrm>
            <a:prstGeom prst="wedgeEllipseCallout">
              <a:avLst>
                <a:gd name="adj1" fmla="val -1398"/>
                <a:gd name="adj2" fmla="val 36583"/>
              </a:avLst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38963" name="直接箭头连接符 18">
              <a:extLst>
                <a:ext uri="{FF2B5EF4-FFF2-40B4-BE49-F238E27FC236}">
                  <a16:creationId xmlns:a16="http://schemas.microsoft.com/office/drawing/2014/main" id="{B87139EC-350D-0B3C-2E32-2ABF28EF03C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349083" y="3316064"/>
              <a:ext cx="268366" cy="3354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964" name="椭圆形标注 20">
              <a:extLst>
                <a:ext uri="{FF2B5EF4-FFF2-40B4-BE49-F238E27FC236}">
                  <a16:creationId xmlns:a16="http://schemas.microsoft.com/office/drawing/2014/main" id="{F1F664E0-B8EA-1EB6-7701-3DCB8AC7A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118" y="3239284"/>
              <a:ext cx="144016" cy="144016"/>
            </a:xfrm>
            <a:prstGeom prst="wedgeEllipseCallout">
              <a:avLst>
                <a:gd name="adj1" fmla="val -1398"/>
                <a:gd name="adj2" fmla="val 36583"/>
              </a:avLst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38965" name="直接箭头连接符 24">
              <a:extLst>
                <a:ext uri="{FF2B5EF4-FFF2-40B4-BE49-F238E27FC236}">
                  <a16:creationId xmlns:a16="http://schemas.microsoft.com/office/drawing/2014/main" id="{0B24F973-9A14-C5F7-3285-83E41ECC2F88}"/>
                </a:ext>
              </a:extLst>
            </p:cNvPr>
            <p:cNvCxnSpPr>
              <a:cxnSpLocks noChangeShapeType="1"/>
              <a:stCxn id="38966" idx="2"/>
              <a:endCxn id="38954" idx="8"/>
            </p:cNvCxnSpPr>
            <p:nvPr/>
          </p:nvCxnSpPr>
          <p:spPr bwMode="auto">
            <a:xfrm flipH="1" flipV="1">
              <a:off x="814587" y="4190345"/>
              <a:ext cx="1300523" cy="440219"/>
            </a:xfrm>
            <a:prstGeom prst="straightConnector1">
              <a:avLst/>
            </a:prstGeom>
            <a:noFill/>
            <a:ln w="15875" algn="ctr">
              <a:solidFill>
                <a:srgbClr val="C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966" name="椭圆形标注 25">
              <a:extLst>
                <a:ext uri="{FF2B5EF4-FFF2-40B4-BE49-F238E27FC236}">
                  <a16:creationId xmlns:a16="http://schemas.microsoft.com/office/drawing/2014/main" id="{643511F5-C873-778E-AC69-B3A0F2742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5110" y="4558556"/>
              <a:ext cx="144016" cy="144016"/>
            </a:xfrm>
            <a:prstGeom prst="wedgeEllipseCallout">
              <a:avLst>
                <a:gd name="adj1" fmla="val -1398"/>
                <a:gd name="adj2" fmla="val 36583"/>
              </a:avLst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8917" name="椭圆形标注 35">
            <a:extLst>
              <a:ext uri="{FF2B5EF4-FFF2-40B4-BE49-F238E27FC236}">
                <a16:creationId xmlns:a16="http://schemas.microsoft.com/office/drawing/2014/main" id="{0EF1AA0B-1895-0EBC-19D9-910A0D4B1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4699000"/>
            <a:ext cx="144462" cy="144463"/>
          </a:xfrm>
          <a:prstGeom prst="wedgeEllipseCallout">
            <a:avLst>
              <a:gd name="adj1" fmla="val 24523"/>
              <a:gd name="adj2" fmla="val 17148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38918" name="直接箭头连接符 36">
            <a:extLst>
              <a:ext uri="{FF2B5EF4-FFF2-40B4-BE49-F238E27FC236}">
                <a16:creationId xmlns:a16="http://schemas.microsoft.com/office/drawing/2014/main" id="{732C4926-8E14-05AF-79ED-23153F3BAD19}"/>
              </a:ext>
            </a:extLst>
          </p:cNvPr>
          <p:cNvCxnSpPr>
            <a:cxnSpLocks noChangeShapeType="1"/>
            <a:stCxn id="38917" idx="7"/>
          </p:cNvCxnSpPr>
          <p:nvPr/>
        </p:nvCxnSpPr>
        <p:spPr bwMode="auto">
          <a:xfrm flipV="1">
            <a:off x="3470275" y="4554538"/>
            <a:ext cx="238125" cy="1651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19" name="椭圆形标注 37">
            <a:extLst>
              <a:ext uri="{FF2B5EF4-FFF2-40B4-BE49-F238E27FC236}">
                <a16:creationId xmlns:a16="http://schemas.microsoft.com/office/drawing/2014/main" id="{3096060B-E331-0DB6-97C3-7EF47271E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4446588"/>
            <a:ext cx="142875" cy="144462"/>
          </a:xfrm>
          <a:prstGeom prst="wedgeEllipseCallout">
            <a:avLst>
              <a:gd name="adj1" fmla="val -1398"/>
              <a:gd name="adj2" fmla="val 36583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38920" name="直接箭头连接符 38">
            <a:extLst>
              <a:ext uri="{FF2B5EF4-FFF2-40B4-BE49-F238E27FC236}">
                <a16:creationId xmlns:a16="http://schemas.microsoft.com/office/drawing/2014/main" id="{95FEFB8F-BFEE-474F-FB4E-A46626F7638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851275" y="4314825"/>
            <a:ext cx="238125" cy="1508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21" name="椭圆形标注 39">
            <a:extLst>
              <a:ext uri="{FF2B5EF4-FFF2-40B4-BE49-F238E27FC236}">
                <a16:creationId xmlns:a16="http://schemas.microsoft.com/office/drawing/2014/main" id="{DE3D3D8B-260A-0EAA-E5E5-6E705634B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4638" y="4205288"/>
            <a:ext cx="144462" cy="142875"/>
          </a:xfrm>
          <a:prstGeom prst="wedgeEllipseCallout">
            <a:avLst>
              <a:gd name="adj1" fmla="val -1398"/>
              <a:gd name="adj2" fmla="val 36583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38922" name="直接箭头连接符 40">
            <a:extLst>
              <a:ext uri="{FF2B5EF4-FFF2-40B4-BE49-F238E27FC236}">
                <a16:creationId xmlns:a16="http://schemas.microsoft.com/office/drawing/2014/main" id="{D24018F9-37E0-77CE-8956-E442642ABAA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229100" y="4122738"/>
            <a:ext cx="239713" cy="1254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23" name="椭圆形标注 41">
            <a:extLst>
              <a:ext uri="{FF2B5EF4-FFF2-40B4-BE49-F238E27FC236}">
                <a16:creationId xmlns:a16="http://schemas.microsoft.com/office/drawing/2014/main" id="{3C664A57-4B8A-BBDA-1A24-AF632EA49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175" y="4046538"/>
            <a:ext cx="142875" cy="144462"/>
          </a:xfrm>
          <a:prstGeom prst="wedgeEllipseCallout">
            <a:avLst>
              <a:gd name="adj1" fmla="val -1398"/>
              <a:gd name="adj2" fmla="val 36583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38924" name="直接箭头连接符 42">
            <a:extLst>
              <a:ext uri="{FF2B5EF4-FFF2-40B4-BE49-F238E27FC236}">
                <a16:creationId xmlns:a16="http://schemas.microsoft.com/office/drawing/2014/main" id="{9F6A95B6-5594-91E3-67A9-97888377FD2F}"/>
              </a:ext>
            </a:extLst>
          </p:cNvPr>
          <p:cNvCxnSpPr>
            <a:cxnSpLocks noChangeShapeType="1"/>
            <a:endCxn id="38925" idx="2"/>
          </p:cNvCxnSpPr>
          <p:nvPr/>
        </p:nvCxnSpPr>
        <p:spPr bwMode="auto">
          <a:xfrm flipV="1">
            <a:off x="4583113" y="3997325"/>
            <a:ext cx="276225" cy="889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25" name="椭圆形标注 43">
            <a:extLst>
              <a:ext uri="{FF2B5EF4-FFF2-40B4-BE49-F238E27FC236}">
                <a16:creationId xmlns:a16="http://schemas.microsoft.com/office/drawing/2014/main" id="{EA34447F-841B-6C3C-93AE-5B09CD580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3924300"/>
            <a:ext cx="144462" cy="144463"/>
          </a:xfrm>
          <a:prstGeom prst="wedgeEllipseCallout">
            <a:avLst>
              <a:gd name="adj1" fmla="val -1398"/>
              <a:gd name="adj2" fmla="val 36583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38926" name="直接箭头连接符 44">
            <a:extLst>
              <a:ext uri="{FF2B5EF4-FFF2-40B4-BE49-F238E27FC236}">
                <a16:creationId xmlns:a16="http://schemas.microsoft.com/office/drawing/2014/main" id="{75B77D88-2090-4112-01D7-AB52EAAC3D7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013325" y="3938588"/>
            <a:ext cx="268288" cy="333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27" name="椭圆形标注 45">
            <a:extLst>
              <a:ext uri="{FF2B5EF4-FFF2-40B4-BE49-F238E27FC236}">
                <a16:creationId xmlns:a16="http://schemas.microsoft.com/office/drawing/2014/main" id="{4B0801DB-826A-A616-6845-12FE7056F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2088" y="3860800"/>
            <a:ext cx="144462" cy="144463"/>
          </a:xfrm>
          <a:prstGeom prst="wedgeEllipseCallout">
            <a:avLst>
              <a:gd name="adj1" fmla="val -1398"/>
              <a:gd name="adj2" fmla="val 36583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38928" name="直接箭头连接符 46">
            <a:extLst>
              <a:ext uri="{FF2B5EF4-FFF2-40B4-BE49-F238E27FC236}">
                <a16:creationId xmlns:a16="http://schemas.microsoft.com/office/drawing/2014/main" id="{F1E85928-EC68-0A40-8662-2BF560670483}"/>
              </a:ext>
            </a:extLst>
          </p:cNvPr>
          <p:cNvCxnSpPr>
            <a:cxnSpLocks noChangeShapeType="1"/>
            <a:endCxn id="38923" idx="5"/>
          </p:cNvCxnSpPr>
          <p:nvPr/>
        </p:nvCxnSpPr>
        <p:spPr bwMode="auto">
          <a:xfrm flipH="1" flipV="1">
            <a:off x="4570413" y="4170363"/>
            <a:ext cx="315912" cy="971550"/>
          </a:xfrm>
          <a:prstGeom prst="straightConnector1">
            <a:avLst/>
          </a:prstGeom>
          <a:noFill/>
          <a:ln w="15875" algn="ctr">
            <a:solidFill>
              <a:srgbClr val="C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29" name="椭圆形标注 47">
            <a:extLst>
              <a:ext uri="{FF2B5EF4-FFF2-40B4-BE49-F238E27FC236}">
                <a16:creationId xmlns:a16="http://schemas.microsoft.com/office/drawing/2014/main" id="{A5CB534A-950E-8D11-E6CE-413F24983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5050" y="5186363"/>
            <a:ext cx="144463" cy="144462"/>
          </a:xfrm>
          <a:prstGeom prst="wedgeEllipseCallout">
            <a:avLst>
              <a:gd name="adj1" fmla="val -1398"/>
              <a:gd name="adj2" fmla="val 36583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38930" name="直接箭头连接符 68">
            <a:extLst>
              <a:ext uri="{FF2B5EF4-FFF2-40B4-BE49-F238E27FC236}">
                <a16:creationId xmlns:a16="http://schemas.microsoft.com/office/drawing/2014/main" id="{9FC5D5E8-1153-A701-BC39-E9DFA0594CD0}"/>
              </a:ext>
            </a:extLst>
          </p:cNvPr>
          <p:cNvCxnSpPr>
            <a:cxnSpLocks noChangeShapeType="1"/>
            <a:endCxn id="38929" idx="2"/>
          </p:cNvCxnSpPr>
          <p:nvPr/>
        </p:nvCxnSpPr>
        <p:spPr bwMode="auto">
          <a:xfrm>
            <a:off x="3482975" y="4818063"/>
            <a:ext cx="1362075" cy="4413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1" name="直接箭头连接符 85">
            <a:extLst>
              <a:ext uri="{FF2B5EF4-FFF2-40B4-BE49-F238E27FC236}">
                <a16:creationId xmlns:a16="http://schemas.microsoft.com/office/drawing/2014/main" id="{B10287DD-AB50-3A1F-648D-D9248406C38C}"/>
              </a:ext>
            </a:extLst>
          </p:cNvPr>
          <p:cNvCxnSpPr>
            <a:cxnSpLocks noChangeShapeType="1"/>
            <a:endCxn id="38929" idx="1"/>
          </p:cNvCxnSpPr>
          <p:nvPr/>
        </p:nvCxnSpPr>
        <p:spPr bwMode="auto">
          <a:xfrm>
            <a:off x="3829050" y="4564063"/>
            <a:ext cx="1036638" cy="644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2" name="直接箭头连接符 88">
            <a:extLst>
              <a:ext uri="{FF2B5EF4-FFF2-40B4-BE49-F238E27FC236}">
                <a16:creationId xmlns:a16="http://schemas.microsoft.com/office/drawing/2014/main" id="{3F8CBEBF-4E31-2F02-1029-8B487FCC42A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10050" y="4324350"/>
            <a:ext cx="619125" cy="8175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8933" name="组合 106">
            <a:extLst>
              <a:ext uri="{FF2B5EF4-FFF2-40B4-BE49-F238E27FC236}">
                <a16:creationId xmlns:a16="http://schemas.microsoft.com/office/drawing/2014/main" id="{38DC507A-726A-B0E8-B317-BAAB69878FF7}"/>
              </a:ext>
            </a:extLst>
          </p:cNvPr>
          <p:cNvGrpSpPr>
            <a:grpSpLocks/>
          </p:cNvGrpSpPr>
          <p:nvPr/>
        </p:nvGrpSpPr>
        <p:grpSpPr bwMode="auto">
          <a:xfrm>
            <a:off x="6307138" y="3819525"/>
            <a:ext cx="2068512" cy="1470025"/>
            <a:chOff x="6444208" y="3819959"/>
            <a:chExt cx="2068566" cy="1469723"/>
          </a:xfrm>
        </p:grpSpPr>
        <p:grpSp>
          <p:nvGrpSpPr>
            <p:cNvPr id="38935" name="组合 54">
              <a:extLst>
                <a:ext uri="{FF2B5EF4-FFF2-40B4-BE49-F238E27FC236}">
                  <a16:creationId xmlns:a16="http://schemas.microsoft.com/office/drawing/2014/main" id="{9F64A009-E642-0B93-0CE8-068FEDF625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44208" y="3819959"/>
              <a:ext cx="2068566" cy="1469723"/>
              <a:chOff x="683568" y="3239284"/>
              <a:chExt cx="2068566" cy="1469723"/>
            </a:xfrm>
          </p:grpSpPr>
          <p:sp>
            <p:nvSpPr>
              <p:cNvPr id="38941" name="椭圆形标注 55">
                <a:extLst>
                  <a:ext uri="{FF2B5EF4-FFF2-40B4-BE49-F238E27FC236}">
                    <a16:creationId xmlns:a16="http://schemas.microsoft.com/office/drawing/2014/main" id="{CC567806-84BB-F8EC-DCA0-63B78284CA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568" y="4077072"/>
                <a:ext cx="144016" cy="144016"/>
              </a:xfrm>
              <a:prstGeom prst="wedgeEllipseCallout">
                <a:avLst>
                  <a:gd name="adj1" fmla="val 24523"/>
                  <a:gd name="adj2" fmla="val 17148"/>
                </a:avLst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38942" name="直接箭头连接符 56">
                <a:extLst>
                  <a:ext uri="{FF2B5EF4-FFF2-40B4-BE49-F238E27FC236}">
                    <a16:creationId xmlns:a16="http://schemas.microsoft.com/office/drawing/2014/main" id="{42D028B4-1FFB-5776-3670-ED7804E76CD1}"/>
                  </a:ext>
                </a:extLst>
              </p:cNvPr>
              <p:cNvCxnSpPr>
                <a:cxnSpLocks noChangeShapeType="1"/>
                <a:stCxn id="38941" idx="7"/>
              </p:cNvCxnSpPr>
              <p:nvPr/>
            </p:nvCxnSpPr>
            <p:spPr bwMode="auto">
              <a:xfrm flipV="1">
                <a:off x="806493" y="3933057"/>
                <a:ext cx="237115" cy="165106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8943" name="椭圆形标注 57">
                <a:extLst>
                  <a:ext uri="{FF2B5EF4-FFF2-40B4-BE49-F238E27FC236}">
                    <a16:creationId xmlns:a16="http://schemas.microsoft.com/office/drawing/2014/main" id="{60B6EC19-AF25-016A-B95B-EE214E9C06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3608" y="3825036"/>
                <a:ext cx="144016" cy="144016"/>
              </a:xfrm>
              <a:prstGeom prst="wedgeEllipseCallout">
                <a:avLst>
                  <a:gd name="adj1" fmla="val -1398"/>
                  <a:gd name="adj2" fmla="val 36583"/>
                </a:avLst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38944" name="直接箭头连接符 58">
                <a:extLst>
                  <a:ext uri="{FF2B5EF4-FFF2-40B4-BE49-F238E27FC236}">
                    <a16:creationId xmlns:a16="http://schemas.microsoft.com/office/drawing/2014/main" id="{4E31A6ED-D15D-65EE-484E-6F42ACD6DA3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1187624" y="3693393"/>
                <a:ext cx="237115" cy="15121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8945" name="椭圆形标注 59">
                <a:extLst>
                  <a:ext uri="{FF2B5EF4-FFF2-40B4-BE49-F238E27FC236}">
                    <a16:creationId xmlns:a16="http://schemas.microsoft.com/office/drawing/2014/main" id="{DDB573DC-8025-FBE7-22FB-E7E5326981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0682" y="3582746"/>
                <a:ext cx="144016" cy="144016"/>
              </a:xfrm>
              <a:prstGeom prst="wedgeEllipseCallout">
                <a:avLst>
                  <a:gd name="adj1" fmla="val -1398"/>
                  <a:gd name="adj2" fmla="val 36583"/>
                </a:avLst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38946" name="直接箭头连接符 60">
                <a:extLst>
                  <a:ext uri="{FF2B5EF4-FFF2-40B4-BE49-F238E27FC236}">
                    <a16:creationId xmlns:a16="http://schemas.microsoft.com/office/drawing/2014/main" id="{60C92D23-8670-97BB-22A8-06125C8064B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1564698" y="3500870"/>
                <a:ext cx="239747" cy="125514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8947" name="椭圆形标注 61">
                <a:extLst>
                  <a:ext uri="{FF2B5EF4-FFF2-40B4-BE49-F238E27FC236}">
                    <a16:creationId xmlns:a16="http://schemas.microsoft.com/office/drawing/2014/main" id="{33353B45-C625-939D-3901-32DFA96B48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3354" y="3424977"/>
                <a:ext cx="144016" cy="144016"/>
              </a:xfrm>
              <a:prstGeom prst="wedgeEllipseCallout">
                <a:avLst>
                  <a:gd name="adj1" fmla="val -1398"/>
                  <a:gd name="adj2" fmla="val 36583"/>
                </a:avLst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38948" name="直接箭头连接符 62">
                <a:extLst>
                  <a:ext uri="{FF2B5EF4-FFF2-40B4-BE49-F238E27FC236}">
                    <a16:creationId xmlns:a16="http://schemas.microsoft.com/office/drawing/2014/main" id="{CB03874A-EF2F-F338-69EE-FF9A2F1F76A1}"/>
                  </a:ext>
                </a:extLst>
              </p:cNvPr>
              <p:cNvCxnSpPr>
                <a:cxnSpLocks noChangeShapeType="1"/>
                <a:endCxn id="38949" idx="2"/>
              </p:cNvCxnSpPr>
              <p:nvPr/>
            </p:nvCxnSpPr>
            <p:spPr bwMode="auto">
              <a:xfrm flipV="1">
                <a:off x="1918025" y="3375260"/>
                <a:ext cx="277711" cy="88551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8949" name="椭圆形标注 63">
                <a:extLst>
                  <a:ext uri="{FF2B5EF4-FFF2-40B4-BE49-F238E27FC236}">
                    <a16:creationId xmlns:a16="http://schemas.microsoft.com/office/drawing/2014/main" id="{C3AC4655-8DA5-5061-CEC2-436132B19D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5736" y="3303252"/>
                <a:ext cx="144016" cy="144016"/>
              </a:xfrm>
              <a:prstGeom prst="wedgeEllipseCallout">
                <a:avLst>
                  <a:gd name="adj1" fmla="val -1398"/>
                  <a:gd name="adj2" fmla="val 36583"/>
                </a:avLst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38950" name="直接箭头连接符 64">
                <a:extLst>
                  <a:ext uri="{FF2B5EF4-FFF2-40B4-BE49-F238E27FC236}">
                    <a16:creationId xmlns:a16="http://schemas.microsoft.com/office/drawing/2014/main" id="{913EFA50-B50B-511D-0F3D-65B3B16BF6F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2349083" y="3316064"/>
                <a:ext cx="268366" cy="3354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8951" name="椭圆形标注 65">
                <a:extLst>
                  <a:ext uri="{FF2B5EF4-FFF2-40B4-BE49-F238E27FC236}">
                    <a16:creationId xmlns:a16="http://schemas.microsoft.com/office/drawing/2014/main" id="{B023A81B-68FF-7F8B-0334-7F522A7FD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8118" y="3239284"/>
                <a:ext cx="144016" cy="144016"/>
              </a:xfrm>
              <a:prstGeom prst="wedgeEllipseCallout">
                <a:avLst>
                  <a:gd name="adj1" fmla="val -1398"/>
                  <a:gd name="adj2" fmla="val 36583"/>
                </a:avLst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38952" name="直接箭头连接符 66">
                <a:extLst>
                  <a:ext uri="{FF2B5EF4-FFF2-40B4-BE49-F238E27FC236}">
                    <a16:creationId xmlns:a16="http://schemas.microsoft.com/office/drawing/2014/main" id="{EEC945B1-4F1F-52B4-0B8A-3DF4305AFD00}"/>
                  </a:ext>
                </a:extLst>
              </p:cNvPr>
              <p:cNvCxnSpPr>
                <a:cxnSpLocks noChangeShapeType="1"/>
                <a:stCxn id="38951" idx="8"/>
              </p:cNvCxnSpPr>
              <p:nvPr/>
            </p:nvCxnSpPr>
            <p:spPr bwMode="auto">
              <a:xfrm flipH="1">
                <a:off x="2267744" y="3383248"/>
                <a:ext cx="409636" cy="1181743"/>
              </a:xfrm>
              <a:prstGeom prst="straightConnector1">
                <a:avLst/>
              </a:prstGeom>
              <a:noFill/>
              <a:ln w="15875" algn="ctr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8953" name="椭圆形标注 67">
                <a:extLst>
                  <a:ext uri="{FF2B5EF4-FFF2-40B4-BE49-F238E27FC236}">
                    <a16:creationId xmlns:a16="http://schemas.microsoft.com/office/drawing/2014/main" id="{33DDB599-CB25-72DB-F45A-B05ADBA0ED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1031" y="4564991"/>
                <a:ext cx="144016" cy="144016"/>
              </a:xfrm>
              <a:prstGeom prst="wedgeEllipseCallout">
                <a:avLst>
                  <a:gd name="adj1" fmla="val -1398"/>
                  <a:gd name="adj2" fmla="val 36583"/>
                </a:avLst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cxnSp>
          <p:nvCxnSpPr>
            <p:cNvPr id="38936" name="直接箭头连接符 87">
              <a:extLst>
                <a:ext uri="{FF2B5EF4-FFF2-40B4-BE49-F238E27FC236}">
                  <a16:creationId xmlns:a16="http://schemas.microsoft.com/office/drawing/2014/main" id="{12C39BEA-8284-A91F-0839-DA6A8EF77F7E}"/>
                </a:ext>
              </a:extLst>
            </p:cNvPr>
            <p:cNvCxnSpPr>
              <a:cxnSpLocks noChangeShapeType="1"/>
              <a:endCxn id="38953" idx="2"/>
            </p:cNvCxnSpPr>
            <p:nvPr/>
          </p:nvCxnSpPr>
          <p:spPr bwMode="auto">
            <a:xfrm>
              <a:off x="6571388" y="4719927"/>
              <a:ext cx="1370283" cy="49774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37" name="直接箭头连接符 97">
              <a:extLst>
                <a:ext uri="{FF2B5EF4-FFF2-40B4-BE49-F238E27FC236}">
                  <a16:creationId xmlns:a16="http://schemas.microsoft.com/office/drawing/2014/main" id="{42981812-52D6-F5AD-452A-C57F751288DB}"/>
                </a:ext>
              </a:extLst>
            </p:cNvPr>
            <p:cNvCxnSpPr>
              <a:cxnSpLocks noChangeShapeType="1"/>
              <a:stCxn id="38943" idx="5"/>
              <a:endCxn id="38953" idx="1"/>
            </p:cNvCxnSpPr>
            <p:nvPr/>
          </p:nvCxnSpPr>
          <p:spPr bwMode="auto">
            <a:xfrm>
              <a:off x="6927173" y="4528636"/>
              <a:ext cx="1035589" cy="63812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38" name="直接箭头连接符 100">
              <a:extLst>
                <a:ext uri="{FF2B5EF4-FFF2-40B4-BE49-F238E27FC236}">
                  <a16:creationId xmlns:a16="http://schemas.microsoft.com/office/drawing/2014/main" id="{CF9F3171-D7BB-555A-A0BB-BA75E08608BC}"/>
                </a:ext>
              </a:extLst>
            </p:cNvPr>
            <p:cNvCxnSpPr>
              <a:cxnSpLocks noChangeShapeType="1"/>
              <a:endCxn id="38953" idx="1"/>
            </p:cNvCxnSpPr>
            <p:nvPr/>
          </p:nvCxnSpPr>
          <p:spPr bwMode="auto">
            <a:xfrm>
              <a:off x="7290270" y="4294675"/>
              <a:ext cx="672492" cy="87208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39" name="直接箭头连接符 102">
              <a:extLst>
                <a:ext uri="{FF2B5EF4-FFF2-40B4-BE49-F238E27FC236}">
                  <a16:creationId xmlns:a16="http://schemas.microsoft.com/office/drawing/2014/main" id="{7881E455-AAC4-1BD8-7CFF-EA86A82C0DE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635671" y="4191830"/>
              <a:ext cx="336246" cy="9268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40" name="直接箭头连接符 105">
              <a:extLst>
                <a:ext uri="{FF2B5EF4-FFF2-40B4-BE49-F238E27FC236}">
                  <a16:creationId xmlns:a16="http://schemas.microsoft.com/office/drawing/2014/main" id="{19057A94-7B36-3EB8-0C59-8F37F1D943F3}"/>
                </a:ext>
              </a:extLst>
            </p:cNvPr>
            <p:cNvCxnSpPr>
              <a:cxnSpLocks noChangeShapeType="1"/>
              <a:endCxn id="38953" idx="0"/>
            </p:cNvCxnSpPr>
            <p:nvPr/>
          </p:nvCxnSpPr>
          <p:spPr bwMode="auto">
            <a:xfrm flipH="1">
              <a:off x="8013679" y="4031885"/>
              <a:ext cx="32415" cy="111378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8934" name="灯片编号占位符 1">
            <a:extLst>
              <a:ext uri="{FF2B5EF4-FFF2-40B4-BE49-F238E27FC236}">
                <a16:creationId xmlns:a16="http://schemas.microsoft.com/office/drawing/2014/main" id="{51F4C4A4-E838-4322-1EBD-7D3D504F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BA35A4D-78EC-7D49-B776-C9F5C2820FD6}" type="slidenum">
              <a:rPr lang="en-US" altLang="zh-CN"/>
              <a:pPr/>
              <a:t>40</a:t>
            </a:fld>
            <a:endParaRPr lang="en-US" altLang="zh-CN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>
            <a:extLst>
              <a:ext uri="{FF2B5EF4-FFF2-40B4-BE49-F238E27FC236}">
                <a16:creationId xmlns:a16="http://schemas.microsoft.com/office/drawing/2014/main" id="{1AB83CF9-1894-9BEA-D960-6FDDA6A50C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循环赛该如何排名次</a:t>
            </a:r>
          </a:p>
        </p:txBody>
      </p:sp>
      <p:sp>
        <p:nvSpPr>
          <p:cNvPr id="40963" name="Oval 6">
            <a:extLst>
              <a:ext uri="{FF2B5EF4-FFF2-40B4-BE49-F238E27FC236}">
                <a16:creationId xmlns:a16="http://schemas.microsoft.com/office/drawing/2014/main" id="{8B8494AC-9BAD-E9FA-21E1-DB7B7F328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213" y="2543175"/>
            <a:ext cx="360362" cy="3603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40964" name="Oval 7">
            <a:extLst>
              <a:ext uri="{FF2B5EF4-FFF2-40B4-BE49-F238E27FC236}">
                <a16:creationId xmlns:a16="http://schemas.microsoft.com/office/drawing/2014/main" id="{2648D9F8-E90E-7CDE-7446-57B720E89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9850" y="4819650"/>
            <a:ext cx="360363" cy="360363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40965" name="Oval 8">
            <a:extLst>
              <a:ext uri="{FF2B5EF4-FFF2-40B4-BE49-F238E27FC236}">
                <a16:creationId xmlns:a16="http://schemas.microsoft.com/office/drawing/2014/main" id="{1247DCE1-1FA5-0AF2-56C8-7D38EF17F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550" y="2568575"/>
            <a:ext cx="360363" cy="360363"/>
          </a:xfrm>
          <a:prstGeom prst="ellipse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40966" name="Oval 9">
            <a:extLst>
              <a:ext uri="{FF2B5EF4-FFF2-40B4-BE49-F238E27FC236}">
                <a16:creationId xmlns:a16="http://schemas.microsoft.com/office/drawing/2014/main" id="{71F01714-2236-A569-6482-E271CB000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438" y="3698875"/>
            <a:ext cx="360362" cy="360363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40967" name="Oval 10">
            <a:extLst>
              <a:ext uri="{FF2B5EF4-FFF2-40B4-BE49-F238E27FC236}">
                <a16:creationId xmlns:a16="http://schemas.microsoft.com/office/drawing/2014/main" id="{C2282C2D-4B4F-B9B4-14E0-2C006EBAB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450" y="4814888"/>
            <a:ext cx="360363" cy="360362"/>
          </a:xfrm>
          <a:prstGeom prst="ellipse">
            <a:avLst/>
          </a:prstGeom>
          <a:solidFill>
            <a:srgbClr val="CC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40968" name="Oval 11">
            <a:extLst>
              <a:ext uri="{FF2B5EF4-FFF2-40B4-BE49-F238E27FC236}">
                <a16:creationId xmlns:a16="http://schemas.microsoft.com/office/drawing/2014/main" id="{C88DC470-A937-3EB8-C423-CE56F9493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263" y="3681413"/>
            <a:ext cx="360362" cy="360362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40969" name="Text Box 12">
            <a:extLst>
              <a:ext uri="{FF2B5EF4-FFF2-40B4-BE49-F238E27FC236}">
                <a16:creationId xmlns:a16="http://schemas.microsoft.com/office/drawing/2014/main" id="{264EB48D-126C-149F-66C3-0303472F9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325" y="250507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i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40970" name="Text Box 13">
            <a:extLst>
              <a:ext uri="{FF2B5EF4-FFF2-40B4-BE49-F238E27FC236}">
                <a16:creationId xmlns:a16="http://schemas.microsoft.com/office/drawing/2014/main" id="{95AD1FFD-3201-0F37-BE19-4FCD232DA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50" y="36639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i="1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40971" name="Text Box 14">
            <a:extLst>
              <a:ext uri="{FF2B5EF4-FFF2-40B4-BE49-F238E27FC236}">
                <a16:creationId xmlns:a16="http://schemas.microsoft.com/office/drawing/2014/main" id="{99D6E9A7-CB2E-B4C0-A9C0-1C0492D3A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988" y="479583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i="1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40972" name="Text Box 15">
            <a:extLst>
              <a:ext uri="{FF2B5EF4-FFF2-40B4-BE49-F238E27FC236}">
                <a16:creationId xmlns:a16="http://schemas.microsoft.com/office/drawing/2014/main" id="{05DA6537-C83D-6447-01E9-0DDED32B6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6200" y="48069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i="1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40973" name="Text Box 16">
            <a:extLst>
              <a:ext uri="{FF2B5EF4-FFF2-40B4-BE49-F238E27FC236}">
                <a16:creationId xmlns:a16="http://schemas.microsoft.com/office/drawing/2014/main" id="{CCD65120-9F98-3AFF-EE1A-338EBE402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8338" y="3675063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i="1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40974" name="Text Box 17">
            <a:extLst>
              <a:ext uri="{FF2B5EF4-FFF2-40B4-BE49-F238E27FC236}">
                <a16:creationId xmlns:a16="http://schemas.microsoft.com/office/drawing/2014/main" id="{B357D104-B82B-E264-C74C-445A5A1F7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1438" y="255270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40975" name="Line 18">
            <a:extLst>
              <a:ext uri="{FF2B5EF4-FFF2-40B4-BE49-F238E27FC236}">
                <a16:creationId xmlns:a16="http://schemas.microsoft.com/office/drawing/2014/main" id="{1C0F9B1F-E008-A2B3-5A5F-A8CE158E56D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6563" y="2738438"/>
            <a:ext cx="935037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76" name="Line 19">
            <a:extLst>
              <a:ext uri="{FF2B5EF4-FFF2-40B4-BE49-F238E27FC236}">
                <a16:creationId xmlns:a16="http://schemas.microsoft.com/office/drawing/2014/main" id="{694D1A77-29CC-FD92-556A-A7DA3AFA1E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89013" y="2873375"/>
            <a:ext cx="392112" cy="8270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77" name="Line 20">
            <a:extLst>
              <a:ext uri="{FF2B5EF4-FFF2-40B4-BE49-F238E27FC236}">
                <a16:creationId xmlns:a16="http://schemas.microsoft.com/office/drawing/2014/main" id="{F2B2DAB3-076A-F1D5-8207-17BF433566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68438" y="2903538"/>
            <a:ext cx="14287" cy="19145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78" name="Line 21">
            <a:extLst>
              <a:ext uri="{FF2B5EF4-FFF2-40B4-BE49-F238E27FC236}">
                <a16:creationId xmlns:a16="http://schemas.microsoft.com/office/drawing/2014/main" id="{B5876D0F-F8E9-FB34-EED7-39EC179EFA4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2900" y="2844800"/>
            <a:ext cx="1089025" cy="198913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79" name="Line 22">
            <a:extLst>
              <a:ext uri="{FF2B5EF4-FFF2-40B4-BE49-F238E27FC236}">
                <a16:creationId xmlns:a16="http://schemas.microsoft.com/office/drawing/2014/main" id="{03767F99-9A01-2B4B-DA9C-0AF99610A07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71638" y="2801938"/>
            <a:ext cx="1562100" cy="9874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80" name="Line 23">
            <a:extLst>
              <a:ext uri="{FF2B5EF4-FFF2-40B4-BE49-F238E27FC236}">
                <a16:creationId xmlns:a16="http://schemas.microsoft.com/office/drawing/2014/main" id="{FA34194A-FEED-DCF5-C105-A9D22378BDF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05125" y="2903538"/>
            <a:ext cx="434975" cy="76835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81" name="Line 24">
            <a:extLst>
              <a:ext uri="{FF2B5EF4-FFF2-40B4-BE49-F238E27FC236}">
                <a16:creationId xmlns:a16="http://schemas.microsoft.com/office/drawing/2014/main" id="{E9E48746-4BCA-7887-4014-765EFF5E6F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19175" y="2852738"/>
            <a:ext cx="1638300" cy="906462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82" name="Line 25">
            <a:extLst>
              <a:ext uri="{FF2B5EF4-FFF2-40B4-BE49-F238E27FC236}">
                <a16:creationId xmlns:a16="http://schemas.microsoft.com/office/drawing/2014/main" id="{4888EDDC-B94A-C41A-C687-07076634AE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55750" y="2903538"/>
            <a:ext cx="1146175" cy="1900237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83" name="Line 26">
            <a:extLst>
              <a:ext uri="{FF2B5EF4-FFF2-40B4-BE49-F238E27FC236}">
                <a16:creationId xmlns:a16="http://schemas.microsoft.com/office/drawing/2014/main" id="{227E5ED6-C89D-D6B6-835F-8B8A291C1E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89238" y="2917825"/>
            <a:ext cx="14287" cy="190023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84" name="Line 27">
            <a:extLst>
              <a:ext uri="{FF2B5EF4-FFF2-40B4-BE49-F238E27FC236}">
                <a16:creationId xmlns:a16="http://schemas.microsoft.com/office/drawing/2014/main" id="{18880FC3-313C-D452-2A24-406A0BA33C4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2038" y="3860800"/>
            <a:ext cx="2192337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85" name="Line 28">
            <a:extLst>
              <a:ext uri="{FF2B5EF4-FFF2-40B4-BE49-F238E27FC236}">
                <a16:creationId xmlns:a16="http://schemas.microsoft.com/office/drawing/2014/main" id="{C458360C-AF58-0FA2-824E-928BF6521E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12900" y="3948113"/>
            <a:ext cx="1670050" cy="8858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86" name="Line 29">
            <a:extLst>
              <a:ext uri="{FF2B5EF4-FFF2-40B4-BE49-F238E27FC236}">
                <a16:creationId xmlns:a16="http://schemas.microsoft.com/office/drawing/2014/main" id="{66D81E0A-1671-6426-4629-8E15964D6B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76550" y="4005263"/>
            <a:ext cx="500063" cy="82867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87" name="Line 30">
            <a:extLst>
              <a:ext uri="{FF2B5EF4-FFF2-40B4-BE49-F238E27FC236}">
                <a16:creationId xmlns:a16="http://schemas.microsoft.com/office/drawing/2014/main" id="{E53B75EE-7529-83A2-352A-0476A36BB3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57350" y="5006975"/>
            <a:ext cx="942975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88" name="Line 31">
            <a:extLst>
              <a:ext uri="{FF2B5EF4-FFF2-40B4-BE49-F238E27FC236}">
                <a16:creationId xmlns:a16="http://schemas.microsoft.com/office/drawing/2014/main" id="{EAE4FD2A-C35C-F0F6-51BF-D23D7B179B4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62038" y="3933825"/>
            <a:ext cx="1566862" cy="97155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89" name="Line 32">
            <a:extLst>
              <a:ext uri="{FF2B5EF4-FFF2-40B4-BE49-F238E27FC236}">
                <a16:creationId xmlns:a16="http://schemas.microsoft.com/office/drawing/2014/main" id="{9ECF4E4B-33C2-8060-2C0B-92870835574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74725" y="4005263"/>
            <a:ext cx="392113" cy="842962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90" name="Text Box 33">
            <a:extLst>
              <a:ext uri="{FF2B5EF4-FFF2-40B4-BE49-F238E27FC236}">
                <a16:creationId xmlns:a16="http://schemas.microsoft.com/office/drawing/2014/main" id="{82C28827-20F6-3611-C991-E0181954A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6025" y="1922463"/>
            <a:ext cx="5387975" cy="1270000"/>
          </a:xfrm>
          <a:prstGeom prst="rect">
            <a:avLst/>
          </a:prstGeom>
          <a:solidFill>
            <a:srgbClr val="99FF99"/>
          </a:solidFill>
          <a:ln w="9525">
            <a:solidFill>
              <a:srgbClr val="CCFFCC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按照某条有向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Hamilton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通路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一定存在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上的顺序排名：</a:t>
            </a:r>
          </a:p>
          <a:p>
            <a:pPr algn="ctr" eaLnBrk="1" hangingPunct="1">
              <a:spcBef>
                <a:spcPct val="20000"/>
              </a:spcBef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C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A  B  D  E  F</a:t>
            </a:r>
          </a:p>
        </p:txBody>
      </p:sp>
      <p:sp>
        <p:nvSpPr>
          <p:cNvPr id="99362" name="Text Box 34">
            <a:extLst>
              <a:ext uri="{FF2B5EF4-FFF2-40B4-BE49-F238E27FC236}">
                <a16:creationId xmlns:a16="http://schemas.microsoft.com/office/drawing/2014/main" id="{119F6FF2-495C-AE78-37AE-B8C0A18F6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1100" y="3956050"/>
            <a:ext cx="4751388" cy="171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问题：</a:t>
            </a:r>
            <a:r>
              <a:rPr kumimoji="1" lang="en-US" altLang="zh-CN" sz="2400" b="1">
                <a:latin typeface="Times New Roman" panose="02020603050405020304" pitchFamily="18" charset="0"/>
              </a:rPr>
              <a:t>Hamilton</a:t>
            </a:r>
            <a:r>
              <a:rPr kumimoji="1" lang="zh-CN" altLang="en-US" sz="2400" b="1">
                <a:latin typeface="Times New Roman" panose="02020603050405020304" pitchFamily="18" charset="0"/>
              </a:rPr>
              <a:t>通路路不是唯一的，例如：也可以得到另一排名</a:t>
            </a:r>
          </a:p>
          <a:p>
            <a:pPr algn="ctr" eaLnBrk="1" hangingPunct="1">
              <a:buClrTx/>
              <a:buSzTx/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A  B  D  E  F  C</a:t>
            </a:r>
          </a:p>
          <a:p>
            <a:pPr algn="ctr" eaLnBrk="1" hangingPunct="1">
              <a:buClrTx/>
              <a:buSzTx/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C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从第一名变成了最后一名</a:t>
            </a:r>
            <a:endParaRPr kumimoji="1" lang="zh-CN" altLang="en-US" sz="2400" b="1" i="1">
              <a:latin typeface="Times New Roman" panose="02020603050405020304" pitchFamily="18" charset="0"/>
            </a:endParaRPr>
          </a:p>
        </p:txBody>
      </p:sp>
      <p:sp>
        <p:nvSpPr>
          <p:cNvPr id="40992" name="灯片编号占位符 1">
            <a:extLst>
              <a:ext uri="{FF2B5EF4-FFF2-40B4-BE49-F238E27FC236}">
                <a16:creationId xmlns:a16="http://schemas.microsoft.com/office/drawing/2014/main" id="{1B4BF94D-0002-DD11-C90C-BE90F2814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62300" y="6327775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49CC5C2C-78B0-E049-AED5-867A958C5F68}" type="slidenum">
              <a:rPr lang="en-US" altLang="zh-CN"/>
              <a:pPr algn="ctr"/>
              <a:t>41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6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30">
            <a:extLst>
              <a:ext uri="{FF2B5EF4-FFF2-40B4-BE49-F238E27FC236}">
                <a16:creationId xmlns:a16="http://schemas.microsoft.com/office/drawing/2014/main" id="{9427E380-8F24-B5F3-E7BC-B565403F0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850" y="2552700"/>
            <a:ext cx="4679950" cy="904875"/>
          </a:xfrm>
          <a:prstGeom prst="rect">
            <a:avLst/>
          </a:prstGeom>
          <a:solidFill>
            <a:srgbClr val="99FF99"/>
          </a:solidFill>
          <a:ln w="9525">
            <a:solidFill>
              <a:srgbClr val="CCFFCC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按照得胜的竞赛场次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得分</a:t>
            </a:r>
            <a:r>
              <a:rPr kumimoji="1" lang="en-US" altLang="zh-CN" sz="2400" b="1">
                <a:latin typeface="Times New Roman" panose="02020603050405020304" pitchFamily="18" charset="0"/>
              </a:rPr>
              <a:t>)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排名：</a:t>
            </a:r>
          </a:p>
          <a:p>
            <a:pPr algn="ctr" eaLnBrk="1" hangingPunct="1">
              <a:spcBef>
                <a:spcPct val="20000"/>
              </a:spcBef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A</a:t>
            </a:r>
            <a:r>
              <a:rPr kumimoji="1" lang="en-US" altLang="zh-CN" sz="1600" b="1">
                <a:latin typeface="Times New Roman" panose="02020603050405020304" pitchFamily="18" charset="0"/>
              </a:rPr>
              <a:t>(</a:t>
            </a:r>
            <a:r>
              <a:rPr kumimoji="1" lang="zh-CN" altLang="en-US" sz="1600" b="1">
                <a:latin typeface="Times New Roman" panose="02020603050405020304" pitchFamily="18" charset="0"/>
              </a:rPr>
              <a:t>胜</a:t>
            </a:r>
            <a:r>
              <a:rPr kumimoji="1" lang="en-US" altLang="zh-CN" sz="1600" b="1">
                <a:latin typeface="Times New Roman" panose="02020603050405020304" pitchFamily="18" charset="0"/>
              </a:rPr>
              <a:t>4)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B</a:t>
            </a:r>
            <a:r>
              <a:rPr kumimoji="1" lang="en-US" altLang="zh-CN" sz="2400" b="1">
                <a:latin typeface="Times New Roman" panose="02020603050405020304" pitchFamily="18" charset="0"/>
              </a:rPr>
              <a:t>,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C</a:t>
            </a:r>
            <a:r>
              <a:rPr kumimoji="1" lang="en-US" altLang="zh-CN" sz="1600" b="1">
                <a:latin typeface="Times New Roman" panose="02020603050405020304" pitchFamily="18" charset="0"/>
              </a:rPr>
              <a:t>(</a:t>
            </a:r>
            <a:r>
              <a:rPr kumimoji="1" lang="zh-CN" altLang="en-US" sz="1600" b="1">
                <a:latin typeface="Times New Roman" panose="02020603050405020304" pitchFamily="18" charset="0"/>
              </a:rPr>
              <a:t>胜</a:t>
            </a:r>
            <a:r>
              <a:rPr kumimoji="1" lang="en-US" altLang="zh-CN" sz="1600" b="1">
                <a:latin typeface="Times New Roman" panose="02020603050405020304" pitchFamily="18" charset="0"/>
              </a:rPr>
              <a:t>3)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D</a:t>
            </a:r>
            <a:r>
              <a:rPr kumimoji="1" lang="en-US" altLang="zh-CN" sz="2400" b="1">
                <a:latin typeface="Times New Roman" panose="02020603050405020304" pitchFamily="18" charset="0"/>
              </a:rPr>
              <a:t>,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E</a:t>
            </a:r>
            <a:r>
              <a:rPr kumimoji="1" lang="en-US" altLang="zh-CN" sz="1600" b="1">
                <a:latin typeface="Times New Roman" panose="02020603050405020304" pitchFamily="18" charset="0"/>
              </a:rPr>
              <a:t>(</a:t>
            </a:r>
            <a:r>
              <a:rPr kumimoji="1" lang="zh-CN" altLang="en-US" sz="1600" b="1">
                <a:latin typeface="Times New Roman" panose="02020603050405020304" pitchFamily="18" charset="0"/>
              </a:rPr>
              <a:t>胜</a:t>
            </a:r>
            <a:r>
              <a:rPr kumimoji="1" lang="en-US" altLang="zh-CN" sz="1600" b="1">
                <a:latin typeface="Times New Roman" panose="02020603050405020304" pitchFamily="18" charset="0"/>
              </a:rPr>
              <a:t>2)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F</a:t>
            </a:r>
            <a:r>
              <a:rPr kumimoji="1" lang="en-US" altLang="zh-CN" sz="1600" b="1">
                <a:latin typeface="Times New Roman" panose="02020603050405020304" pitchFamily="18" charset="0"/>
              </a:rPr>
              <a:t>(</a:t>
            </a:r>
            <a:r>
              <a:rPr kumimoji="1" lang="zh-CN" altLang="en-US" sz="1600" b="1">
                <a:latin typeface="Times New Roman" panose="02020603050405020304" pitchFamily="18" charset="0"/>
              </a:rPr>
              <a:t>胜</a:t>
            </a:r>
            <a:r>
              <a:rPr kumimoji="1" lang="en-US" altLang="zh-CN" sz="1600" b="1">
                <a:latin typeface="Times New Roman" panose="02020603050405020304" pitchFamily="18" charset="0"/>
              </a:rPr>
              <a:t>1)</a:t>
            </a:r>
            <a:endParaRPr kumimoji="1" lang="en-US" altLang="zh-CN" sz="1600" b="1" i="1">
              <a:latin typeface="Times New Roman" panose="02020603050405020304" pitchFamily="18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CA9FCB47-E5F7-FA85-77CD-CE54ED0F14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循环赛该如何排名次</a:t>
            </a:r>
          </a:p>
        </p:txBody>
      </p:sp>
      <p:sp>
        <p:nvSpPr>
          <p:cNvPr id="43012" name="Oval 3">
            <a:extLst>
              <a:ext uri="{FF2B5EF4-FFF2-40B4-BE49-F238E27FC236}">
                <a16:creationId xmlns:a16="http://schemas.microsoft.com/office/drawing/2014/main" id="{3CC9BF24-6930-4040-636B-1B919722F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975" y="2543175"/>
            <a:ext cx="360363" cy="3603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43013" name="Oval 4">
            <a:extLst>
              <a:ext uri="{FF2B5EF4-FFF2-40B4-BE49-F238E27FC236}">
                <a16:creationId xmlns:a16="http://schemas.microsoft.com/office/drawing/2014/main" id="{CA49C90E-D6F2-3734-A56A-86F0E4D10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613" y="4819650"/>
            <a:ext cx="360362" cy="360363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43014" name="Oval 5">
            <a:extLst>
              <a:ext uri="{FF2B5EF4-FFF2-40B4-BE49-F238E27FC236}">
                <a16:creationId xmlns:a16="http://schemas.microsoft.com/office/drawing/2014/main" id="{73B4D697-DEA9-A093-A638-A395220CB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1313" y="2568575"/>
            <a:ext cx="360362" cy="360363"/>
          </a:xfrm>
          <a:prstGeom prst="ellipse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43015" name="Oval 6">
            <a:extLst>
              <a:ext uri="{FF2B5EF4-FFF2-40B4-BE49-F238E27FC236}">
                <a16:creationId xmlns:a16="http://schemas.microsoft.com/office/drawing/2014/main" id="{324EF68B-2072-4D94-DB70-57221050A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200" y="3698875"/>
            <a:ext cx="360363" cy="360363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43016" name="Oval 7">
            <a:extLst>
              <a:ext uri="{FF2B5EF4-FFF2-40B4-BE49-F238E27FC236}">
                <a16:creationId xmlns:a16="http://schemas.microsoft.com/office/drawing/2014/main" id="{59C807E6-3DA8-A719-7BE5-B97E340D0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3213" y="4814888"/>
            <a:ext cx="360362" cy="360362"/>
          </a:xfrm>
          <a:prstGeom prst="ellipse">
            <a:avLst/>
          </a:prstGeom>
          <a:solidFill>
            <a:srgbClr val="CC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43017" name="Oval 8">
            <a:extLst>
              <a:ext uri="{FF2B5EF4-FFF2-40B4-BE49-F238E27FC236}">
                <a16:creationId xmlns:a16="http://schemas.microsoft.com/office/drawing/2014/main" id="{9AEA5844-236E-0EBE-6226-9760BD7D4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2025" y="3681413"/>
            <a:ext cx="360363" cy="360362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43018" name="Text Box 9">
            <a:extLst>
              <a:ext uri="{FF2B5EF4-FFF2-40B4-BE49-F238E27FC236}">
                <a16:creationId xmlns:a16="http://schemas.microsoft.com/office/drawing/2014/main" id="{DDB2AB5B-E2A2-F7FB-68E4-115D3EF4A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9088" y="250507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i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43019" name="Text Box 10">
            <a:extLst>
              <a:ext uri="{FF2B5EF4-FFF2-40B4-BE49-F238E27FC236}">
                <a16:creationId xmlns:a16="http://schemas.microsoft.com/office/drawing/2014/main" id="{0CFFCBC8-4300-95AC-F350-520921B28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36639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i="1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43020" name="Text Box 11">
            <a:extLst>
              <a:ext uri="{FF2B5EF4-FFF2-40B4-BE49-F238E27FC236}">
                <a16:creationId xmlns:a16="http://schemas.microsoft.com/office/drawing/2014/main" id="{2DBDFC4D-57A7-FD20-D5BF-157296CCE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750" y="479583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i="1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43021" name="Text Box 12">
            <a:extLst>
              <a:ext uri="{FF2B5EF4-FFF2-40B4-BE49-F238E27FC236}">
                <a16:creationId xmlns:a16="http://schemas.microsoft.com/office/drawing/2014/main" id="{0F4A4949-3C94-7AAE-B983-FF8EFD2FD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4963" y="48069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i="1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43022" name="Text Box 13">
            <a:extLst>
              <a:ext uri="{FF2B5EF4-FFF2-40B4-BE49-F238E27FC236}">
                <a16:creationId xmlns:a16="http://schemas.microsoft.com/office/drawing/2014/main" id="{4339A650-7AA4-7F91-5D00-83C97CE08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7100" y="3675063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i="1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43023" name="Text Box 14">
            <a:extLst>
              <a:ext uri="{FF2B5EF4-FFF2-40B4-BE49-F238E27FC236}">
                <a16:creationId xmlns:a16="http://schemas.microsoft.com/office/drawing/2014/main" id="{00D13544-2A6E-2527-A6B5-270C62B2B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0200" y="255270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43024" name="Line 15">
            <a:extLst>
              <a:ext uri="{FF2B5EF4-FFF2-40B4-BE49-F238E27FC236}">
                <a16:creationId xmlns:a16="http://schemas.microsoft.com/office/drawing/2014/main" id="{EFA8B24B-5E73-A4A0-BB9D-1B213B93C81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5325" y="2738438"/>
            <a:ext cx="935038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25" name="Line 16">
            <a:extLst>
              <a:ext uri="{FF2B5EF4-FFF2-40B4-BE49-F238E27FC236}">
                <a16:creationId xmlns:a16="http://schemas.microsoft.com/office/drawing/2014/main" id="{3654FB2F-16F4-7D5F-E54F-FEDCE3DB2F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47775" y="2873375"/>
            <a:ext cx="392113" cy="8270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26" name="Line 17">
            <a:extLst>
              <a:ext uri="{FF2B5EF4-FFF2-40B4-BE49-F238E27FC236}">
                <a16:creationId xmlns:a16="http://schemas.microsoft.com/office/drawing/2014/main" id="{D65D24EC-E557-FB77-C6C9-F7DD947EBF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27200" y="2903538"/>
            <a:ext cx="14288" cy="19145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27" name="Line 18">
            <a:extLst>
              <a:ext uri="{FF2B5EF4-FFF2-40B4-BE49-F238E27FC236}">
                <a16:creationId xmlns:a16="http://schemas.microsoft.com/office/drawing/2014/main" id="{84543337-F92E-A37D-886E-9461D60E1B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1663" y="2844800"/>
            <a:ext cx="1089025" cy="198913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28" name="Line 19">
            <a:extLst>
              <a:ext uri="{FF2B5EF4-FFF2-40B4-BE49-F238E27FC236}">
                <a16:creationId xmlns:a16="http://schemas.microsoft.com/office/drawing/2014/main" id="{CC4E5CD7-5110-78C3-2C38-E333C181DD3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30400" y="2801938"/>
            <a:ext cx="1562100" cy="9874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29" name="Line 20">
            <a:extLst>
              <a:ext uri="{FF2B5EF4-FFF2-40B4-BE49-F238E27FC236}">
                <a16:creationId xmlns:a16="http://schemas.microsoft.com/office/drawing/2014/main" id="{B00AA17F-AB84-3BDC-1FB9-29ADAB38F87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63888" y="2903538"/>
            <a:ext cx="434975" cy="76835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30" name="Line 21">
            <a:extLst>
              <a:ext uri="{FF2B5EF4-FFF2-40B4-BE49-F238E27FC236}">
                <a16:creationId xmlns:a16="http://schemas.microsoft.com/office/drawing/2014/main" id="{CFB3DDB9-BBCD-B370-0020-31CAA74497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77938" y="2852738"/>
            <a:ext cx="1638300" cy="906462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31" name="Line 22">
            <a:extLst>
              <a:ext uri="{FF2B5EF4-FFF2-40B4-BE49-F238E27FC236}">
                <a16:creationId xmlns:a16="http://schemas.microsoft.com/office/drawing/2014/main" id="{1C5B8518-F864-A38A-8BC0-9B606B7A3B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14513" y="2903538"/>
            <a:ext cx="1146175" cy="1900237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32" name="Line 23">
            <a:extLst>
              <a:ext uri="{FF2B5EF4-FFF2-40B4-BE49-F238E27FC236}">
                <a16:creationId xmlns:a16="http://schemas.microsoft.com/office/drawing/2014/main" id="{E3FDEAC8-9499-8AEA-185B-ADF45CFF86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2917825"/>
            <a:ext cx="14288" cy="190023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33" name="Line 24">
            <a:extLst>
              <a:ext uri="{FF2B5EF4-FFF2-40B4-BE49-F238E27FC236}">
                <a16:creationId xmlns:a16="http://schemas.microsoft.com/office/drawing/2014/main" id="{1F3D234F-EE0E-B719-4378-29E0A793F6D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0800" y="3860800"/>
            <a:ext cx="2192338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34" name="Line 25">
            <a:extLst>
              <a:ext uri="{FF2B5EF4-FFF2-40B4-BE49-F238E27FC236}">
                <a16:creationId xmlns:a16="http://schemas.microsoft.com/office/drawing/2014/main" id="{D5F2A699-F604-EC0E-98B8-E0C46D7BA6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71663" y="3948113"/>
            <a:ext cx="1670050" cy="8858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35" name="Line 26">
            <a:extLst>
              <a:ext uri="{FF2B5EF4-FFF2-40B4-BE49-F238E27FC236}">
                <a16:creationId xmlns:a16="http://schemas.microsoft.com/office/drawing/2014/main" id="{8B00E472-3005-749F-6B19-742EFEA82D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35313" y="4005263"/>
            <a:ext cx="500062" cy="82867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36" name="Line 27">
            <a:extLst>
              <a:ext uri="{FF2B5EF4-FFF2-40B4-BE49-F238E27FC236}">
                <a16:creationId xmlns:a16="http://schemas.microsoft.com/office/drawing/2014/main" id="{84A69B46-957F-D466-1EC2-871AE0548C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16113" y="5006975"/>
            <a:ext cx="942975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37" name="Line 28">
            <a:extLst>
              <a:ext uri="{FF2B5EF4-FFF2-40B4-BE49-F238E27FC236}">
                <a16:creationId xmlns:a16="http://schemas.microsoft.com/office/drawing/2014/main" id="{4FE2CBF6-C899-F820-F07E-428524833D9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320800" y="3933825"/>
            <a:ext cx="1566863" cy="97155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38" name="Line 29">
            <a:extLst>
              <a:ext uri="{FF2B5EF4-FFF2-40B4-BE49-F238E27FC236}">
                <a16:creationId xmlns:a16="http://schemas.microsoft.com/office/drawing/2014/main" id="{DEA15384-DFDA-B41D-7CF2-1D5F14EB031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233488" y="4005263"/>
            <a:ext cx="392112" cy="842962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1407" name="Text Box 31">
            <a:extLst>
              <a:ext uri="{FF2B5EF4-FFF2-40B4-BE49-F238E27FC236}">
                <a16:creationId xmlns:a16="http://schemas.microsoft.com/office/drawing/2014/main" id="{2D8168B2-AA48-49BA-E720-D9249478A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100" y="4051300"/>
            <a:ext cx="52562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问题：很难说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B</a:t>
            </a:r>
            <a:r>
              <a:rPr kumimoji="1" lang="en-US" altLang="zh-CN" sz="2400" b="1">
                <a:latin typeface="Times New Roman" panose="02020603050405020304" pitchFamily="18" charset="0"/>
              </a:rPr>
              <a:t>,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C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并列第二名是否公平，毕竟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C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战胜的对手比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B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战胜的对手的总得分更高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(9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比</a:t>
            </a:r>
            <a:r>
              <a:rPr kumimoji="1" lang="en-US" altLang="zh-CN" sz="2400" b="1">
                <a:latin typeface="Times New Roman" panose="02020603050405020304" pitchFamily="18" charset="0"/>
              </a:rPr>
              <a:t>5)</a:t>
            </a:r>
            <a:r>
              <a:rPr kumimoji="1" lang="zh-CN" altLang="en-US" sz="2400" b="1">
                <a:latin typeface="Times New Roman" panose="02020603050405020304" pitchFamily="18" charset="0"/>
              </a:rPr>
              <a:t>。</a:t>
            </a:r>
            <a:endParaRPr kumimoji="1" lang="zh-CN" altLang="en-US" sz="2400" b="1" i="1">
              <a:latin typeface="Times New Roman" panose="02020603050405020304" pitchFamily="18" charset="0"/>
            </a:endParaRPr>
          </a:p>
        </p:txBody>
      </p:sp>
      <p:sp>
        <p:nvSpPr>
          <p:cNvPr id="43040" name="灯片编号占位符 1">
            <a:extLst>
              <a:ext uri="{FF2B5EF4-FFF2-40B4-BE49-F238E27FC236}">
                <a16:creationId xmlns:a16="http://schemas.microsoft.com/office/drawing/2014/main" id="{454859D7-4C48-0D27-FD17-E98AD8A09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57563" y="6329363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4E3CB990-4C58-0A4D-9729-BDCC2C642FF1}" type="slidenum">
              <a:rPr lang="en-US" altLang="zh-CN"/>
              <a:pPr algn="ctr"/>
              <a:t>42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0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>
            <a:extLst>
              <a:ext uri="{FF2B5EF4-FFF2-40B4-BE49-F238E27FC236}">
                <a16:creationId xmlns:a16="http://schemas.microsoft.com/office/drawing/2014/main" id="{D4B9EAC3-E023-1974-9BF1-3E95EFDC94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循环赛该如何排名次</a:t>
            </a:r>
          </a:p>
        </p:txBody>
      </p:sp>
      <p:sp>
        <p:nvSpPr>
          <p:cNvPr id="45059" name="Oval 4">
            <a:extLst>
              <a:ext uri="{FF2B5EF4-FFF2-40B4-BE49-F238E27FC236}">
                <a16:creationId xmlns:a16="http://schemas.microsoft.com/office/drawing/2014/main" id="{06267A24-C329-5B27-29A6-BCDD38D89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188" y="2182813"/>
            <a:ext cx="360362" cy="3603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45060" name="Oval 5">
            <a:extLst>
              <a:ext uri="{FF2B5EF4-FFF2-40B4-BE49-F238E27FC236}">
                <a16:creationId xmlns:a16="http://schemas.microsoft.com/office/drawing/2014/main" id="{0C7852D4-8EBB-C98B-40C8-2E91CBECD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3825" y="4459288"/>
            <a:ext cx="360363" cy="360362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45061" name="Oval 6">
            <a:extLst>
              <a:ext uri="{FF2B5EF4-FFF2-40B4-BE49-F238E27FC236}">
                <a16:creationId xmlns:a16="http://schemas.microsoft.com/office/drawing/2014/main" id="{4D8E83C4-B56B-DEAC-CC1F-62DCCEBD5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525" y="2208213"/>
            <a:ext cx="360363" cy="360362"/>
          </a:xfrm>
          <a:prstGeom prst="ellipse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45062" name="Oval 7">
            <a:extLst>
              <a:ext uri="{FF2B5EF4-FFF2-40B4-BE49-F238E27FC236}">
                <a16:creationId xmlns:a16="http://schemas.microsoft.com/office/drawing/2014/main" id="{C6193654-6863-C5F2-F59C-9B53CBC58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3" y="3338513"/>
            <a:ext cx="360362" cy="360362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45063" name="Oval 8">
            <a:extLst>
              <a:ext uri="{FF2B5EF4-FFF2-40B4-BE49-F238E27FC236}">
                <a16:creationId xmlns:a16="http://schemas.microsoft.com/office/drawing/2014/main" id="{C00D7225-9B18-1299-FB7F-ABE5BE1F9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4454525"/>
            <a:ext cx="360363" cy="360363"/>
          </a:xfrm>
          <a:prstGeom prst="ellipse">
            <a:avLst/>
          </a:prstGeom>
          <a:solidFill>
            <a:srgbClr val="CC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45064" name="Oval 9">
            <a:extLst>
              <a:ext uri="{FF2B5EF4-FFF2-40B4-BE49-F238E27FC236}">
                <a16:creationId xmlns:a16="http://schemas.microsoft.com/office/drawing/2014/main" id="{096F032C-4933-457B-5199-CAECFA8D6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7238" y="3321050"/>
            <a:ext cx="360362" cy="360363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45065" name="Text Box 10">
            <a:extLst>
              <a:ext uri="{FF2B5EF4-FFF2-40B4-BE49-F238E27FC236}">
                <a16:creationId xmlns:a16="http://schemas.microsoft.com/office/drawing/2014/main" id="{62682C1C-A671-5E25-E254-A1EE1F04C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4300" y="2144713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i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45066" name="Text Box 11">
            <a:extLst>
              <a:ext uri="{FF2B5EF4-FFF2-40B4-BE49-F238E27FC236}">
                <a16:creationId xmlns:a16="http://schemas.microsoft.com/office/drawing/2014/main" id="{D32A800E-E499-9B81-62E2-0EF3A67C5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25" y="330358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i="1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45067" name="Text Box 12">
            <a:extLst>
              <a:ext uri="{FF2B5EF4-FFF2-40B4-BE49-F238E27FC236}">
                <a16:creationId xmlns:a16="http://schemas.microsoft.com/office/drawing/2014/main" id="{F6913154-7D4E-F8A6-8F94-1B53CB126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0963" y="443547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i="1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45068" name="Text Box 13">
            <a:extLst>
              <a:ext uri="{FF2B5EF4-FFF2-40B4-BE49-F238E27FC236}">
                <a16:creationId xmlns:a16="http://schemas.microsoft.com/office/drawing/2014/main" id="{826FC5BA-13C0-816A-DEBB-0E759377E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0175" y="444658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i="1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45069" name="Text Box 14">
            <a:extLst>
              <a:ext uri="{FF2B5EF4-FFF2-40B4-BE49-F238E27FC236}">
                <a16:creationId xmlns:a16="http://schemas.microsoft.com/office/drawing/2014/main" id="{534B9BBF-0B82-94AA-0E2C-B37B3213B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2313" y="331470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i="1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45070" name="Text Box 15">
            <a:extLst>
              <a:ext uri="{FF2B5EF4-FFF2-40B4-BE49-F238E27FC236}">
                <a16:creationId xmlns:a16="http://schemas.microsoft.com/office/drawing/2014/main" id="{3518046C-5706-BF54-6FA9-184D4BC70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5413" y="219233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45071" name="Line 16">
            <a:extLst>
              <a:ext uri="{FF2B5EF4-FFF2-40B4-BE49-F238E27FC236}">
                <a16:creationId xmlns:a16="http://schemas.microsoft.com/office/drawing/2014/main" id="{4E0A0F74-3DF8-B03A-8683-ACCBDDA5150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0538" y="2378075"/>
            <a:ext cx="935037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2" name="Line 17">
            <a:extLst>
              <a:ext uri="{FF2B5EF4-FFF2-40B4-BE49-F238E27FC236}">
                <a16:creationId xmlns:a16="http://schemas.microsoft.com/office/drawing/2014/main" id="{32D1172B-ACA9-6D6D-FD3F-F230EA20E8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42988" y="2513013"/>
            <a:ext cx="392112" cy="827087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3" name="Line 18">
            <a:extLst>
              <a:ext uri="{FF2B5EF4-FFF2-40B4-BE49-F238E27FC236}">
                <a16:creationId xmlns:a16="http://schemas.microsoft.com/office/drawing/2014/main" id="{D0425360-5E76-2DD6-8065-2D83D23928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2413" y="2543175"/>
            <a:ext cx="14287" cy="19145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4" name="Line 19">
            <a:extLst>
              <a:ext uri="{FF2B5EF4-FFF2-40B4-BE49-F238E27FC236}">
                <a16:creationId xmlns:a16="http://schemas.microsoft.com/office/drawing/2014/main" id="{298558C5-2946-A3DA-3F21-827F7DB74F5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6875" y="2484438"/>
            <a:ext cx="1089025" cy="1989137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5" name="Line 20">
            <a:extLst>
              <a:ext uri="{FF2B5EF4-FFF2-40B4-BE49-F238E27FC236}">
                <a16:creationId xmlns:a16="http://schemas.microsoft.com/office/drawing/2014/main" id="{A558C426-B46D-8497-9385-C2C6D9821D9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725613" y="2441575"/>
            <a:ext cx="1562100" cy="9874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6" name="Line 21">
            <a:extLst>
              <a:ext uri="{FF2B5EF4-FFF2-40B4-BE49-F238E27FC236}">
                <a16:creationId xmlns:a16="http://schemas.microsoft.com/office/drawing/2014/main" id="{A0B1461F-91CA-9063-E5F5-A1F702ADBCF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59100" y="2543175"/>
            <a:ext cx="434975" cy="76835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7" name="Line 22">
            <a:extLst>
              <a:ext uri="{FF2B5EF4-FFF2-40B4-BE49-F238E27FC236}">
                <a16:creationId xmlns:a16="http://schemas.microsoft.com/office/drawing/2014/main" id="{213C9EF5-681E-ADC5-E1E4-B664A03362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73150" y="2492375"/>
            <a:ext cx="1638300" cy="906463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8" name="Line 23">
            <a:extLst>
              <a:ext uri="{FF2B5EF4-FFF2-40B4-BE49-F238E27FC236}">
                <a16:creationId xmlns:a16="http://schemas.microsoft.com/office/drawing/2014/main" id="{DB91E3BB-8657-42EE-6EE3-2B35359653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9725" y="2543175"/>
            <a:ext cx="1146175" cy="190023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9" name="Line 24">
            <a:extLst>
              <a:ext uri="{FF2B5EF4-FFF2-40B4-BE49-F238E27FC236}">
                <a16:creationId xmlns:a16="http://schemas.microsoft.com/office/drawing/2014/main" id="{DAB563C5-92BD-8007-807C-1C5DFA9751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43213" y="2557463"/>
            <a:ext cx="14287" cy="1900237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080" name="Line 25">
            <a:extLst>
              <a:ext uri="{FF2B5EF4-FFF2-40B4-BE49-F238E27FC236}">
                <a16:creationId xmlns:a16="http://schemas.microsoft.com/office/drawing/2014/main" id="{A93CB8F5-B5E0-B3D4-AFFF-35818C3771A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6013" y="3500438"/>
            <a:ext cx="2192337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081" name="Line 26">
            <a:extLst>
              <a:ext uri="{FF2B5EF4-FFF2-40B4-BE49-F238E27FC236}">
                <a16:creationId xmlns:a16="http://schemas.microsoft.com/office/drawing/2014/main" id="{0B3B880E-14BF-F664-E88F-4BD8A2EC7C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66875" y="3587750"/>
            <a:ext cx="1670050" cy="8858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082" name="Line 27">
            <a:extLst>
              <a:ext uri="{FF2B5EF4-FFF2-40B4-BE49-F238E27FC236}">
                <a16:creationId xmlns:a16="http://schemas.microsoft.com/office/drawing/2014/main" id="{AEDAC802-88B6-0AB6-A3FA-6777F62F6F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30525" y="3644900"/>
            <a:ext cx="500063" cy="82867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083" name="Line 28">
            <a:extLst>
              <a:ext uri="{FF2B5EF4-FFF2-40B4-BE49-F238E27FC236}">
                <a16:creationId xmlns:a16="http://schemas.microsoft.com/office/drawing/2014/main" id="{5197C0B0-27E1-78D9-D434-B7CCEF1939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11325" y="4646613"/>
            <a:ext cx="942975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084" name="Line 29">
            <a:extLst>
              <a:ext uri="{FF2B5EF4-FFF2-40B4-BE49-F238E27FC236}">
                <a16:creationId xmlns:a16="http://schemas.microsoft.com/office/drawing/2014/main" id="{E19CD5AC-A69D-9A3B-1923-ED541A86394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116013" y="3573463"/>
            <a:ext cx="1566862" cy="97155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085" name="Line 30">
            <a:extLst>
              <a:ext uri="{FF2B5EF4-FFF2-40B4-BE49-F238E27FC236}">
                <a16:creationId xmlns:a16="http://schemas.microsoft.com/office/drawing/2014/main" id="{E942CF6D-7F0C-286C-C466-93C52D1FFA0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28700" y="3644900"/>
            <a:ext cx="392113" cy="842963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086" name="Text Box 32">
            <a:extLst>
              <a:ext uri="{FF2B5EF4-FFF2-40B4-BE49-F238E27FC236}">
                <a16:creationId xmlns:a16="http://schemas.microsoft.com/office/drawing/2014/main" id="{F5E3516C-B0BC-F324-4C47-B0C2E1749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1844675"/>
            <a:ext cx="4752975" cy="202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建立对应与每个对手得分的向量</a:t>
            </a:r>
          </a:p>
          <a:p>
            <a:pPr algn="ctr" eaLnBrk="1" hangingPunct="1">
              <a:buClrTx/>
              <a:buSzTx/>
              <a:buFontTx/>
              <a:buNone/>
            </a:pPr>
            <a:r>
              <a:rPr kumimoji="1"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22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kumimoji="1"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22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sz="22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22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1" lang="en-US" altLang="zh-CN" sz="22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1"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zh-CN" sz="22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1"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zh-CN" sz="22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kumimoji="1"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然后逐次求第</a:t>
            </a:r>
            <a:r>
              <a:rPr kumimoji="1"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zh-CN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级的得分向量</a:t>
            </a:r>
            <a:r>
              <a:rPr kumimoji="1"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22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zh-CN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每个选手的第</a:t>
            </a:r>
            <a:r>
              <a:rPr kumimoji="1"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zh-CN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级得分是其战胜的对手在第</a:t>
            </a:r>
            <a:r>
              <a:rPr kumimoji="1" lang="en-US" altLang="zh-CN" sz="2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kumimoji="1" lang="zh-CN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级得分的总和。</a:t>
            </a:r>
          </a:p>
        </p:txBody>
      </p:sp>
      <p:sp>
        <p:nvSpPr>
          <p:cNvPr id="45087" name="Text Box 33">
            <a:extLst>
              <a:ext uri="{FF2B5EF4-FFF2-40B4-BE49-F238E27FC236}">
                <a16:creationId xmlns:a16="http://schemas.microsoft.com/office/drawing/2014/main" id="{84FA2031-9F2F-74D2-7979-B3CB1AFC8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3860800"/>
            <a:ext cx="5040313" cy="158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200" b="1">
                <a:latin typeface="Times New Roman" panose="02020603050405020304" pitchFamily="18" charset="0"/>
              </a:rPr>
              <a:t>对应于左图所示的竞赛结果，得分向量：</a:t>
            </a:r>
          </a:p>
          <a:p>
            <a:pPr eaLnBrk="1" hangingPunct="1">
              <a:buClrTx/>
              <a:buSzTx/>
              <a:buFontTx/>
              <a:buNone/>
            </a:pPr>
            <a:r>
              <a:rPr kumimoji="1" lang="en-US" altLang="zh-CN" sz="2200" b="1" i="1">
                <a:latin typeface="Times New Roman" panose="02020603050405020304" pitchFamily="18" charset="0"/>
              </a:rPr>
              <a:t>s</a:t>
            </a:r>
            <a:r>
              <a:rPr kumimoji="1" lang="en-US" altLang="zh-CN" sz="2200" b="1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200" b="1">
                <a:latin typeface="Times New Roman" panose="02020603050405020304" pitchFamily="18" charset="0"/>
              </a:rPr>
              <a:t>=(4,3,3,2,2,1)    </a:t>
            </a:r>
            <a:r>
              <a:rPr kumimoji="1" lang="en-US" altLang="zh-CN" sz="2200" b="1" i="1">
                <a:latin typeface="Times New Roman" panose="02020603050405020304" pitchFamily="18" charset="0"/>
              </a:rPr>
              <a:t>s</a:t>
            </a:r>
            <a:r>
              <a:rPr kumimoji="1" lang="en-US" altLang="zh-CN" sz="2200" b="1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200" b="1">
                <a:latin typeface="Times New Roman" panose="02020603050405020304" pitchFamily="18" charset="0"/>
              </a:rPr>
              <a:t>=(8,5,9,3,4,3)  </a:t>
            </a:r>
            <a:r>
              <a:rPr kumimoji="1" lang="en-US" altLang="zh-CN" sz="2200" b="1" i="1">
                <a:latin typeface="Times New Roman" panose="02020603050405020304" pitchFamily="18" charset="0"/>
              </a:rPr>
              <a:t>s</a:t>
            </a:r>
            <a:r>
              <a:rPr kumimoji="1" lang="en-US" altLang="zh-CN" sz="2200" b="1" baseline="-25000">
                <a:latin typeface="Times New Roman" panose="02020603050405020304" pitchFamily="18" charset="0"/>
              </a:rPr>
              <a:t>3</a:t>
            </a:r>
            <a:r>
              <a:rPr kumimoji="1" lang="en-US" altLang="zh-CN" sz="2200" b="1">
                <a:latin typeface="Times New Roman" panose="02020603050405020304" pitchFamily="18" charset="0"/>
              </a:rPr>
              <a:t>=(15,10,16,7,12,9) </a:t>
            </a:r>
            <a:r>
              <a:rPr kumimoji="1" lang="en-US" altLang="zh-CN" sz="2200" b="1" i="1">
                <a:latin typeface="Times New Roman" panose="02020603050405020304" pitchFamily="18" charset="0"/>
              </a:rPr>
              <a:t>s</a:t>
            </a:r>
            <a:r>
              <a:rPr kumimoji="1" lang="en-US" altLang="zh-CN" sz="2200" b="1" baseline="-25000">
                <a:latin typeface="Times New Roman" panose="02020603050405020304" pitchFamily="18" charset="0"/>
              </a:rPr>
              <a:t>4</a:t>
            </a:r>
            <a:r>
              <a:rPr kumimoji="1" lang="en-US" altLang="zh-CN" sz="2200" b="1">
                <a:latin typeface="Times New Roman" panose="02020603050405020304" pitchFamily="18" charset="0"/>
              </a:rPr>
              <a:t>=(38,28,32,21,25,16)</a:t>
            </a:r>
          </a:p>
          <a:p>
            <a:pPr eaLnBrk="1" hangingPunct="1">
              <a:buClrTx/>
              <a:buSzTx/>
              <a:buFontTx/>
              <a:buNone/>
            </a:pPr>
            <a:r>
              <a:rPr kumimoji="1" lang="en-US" altLang="zh-CN" sz="2200" b="1" i="1">
                <a:latin typeface="Times New Roman" panose="02020603050405020304" pitchFamily="18" charset="0"/>
              </a:rPr>
              <a:t>s</a:t>
            </a:r>
            <a:r>
              <a:rPr kumimoji="1" lang="en-US" altLang="zh-CN" sz="2200" b="1" baseline="-25000">
                <a:latin typeface="Times New Roman" panose="02020603050405020304" pitchFamily="18" charset="0"/>
              </a:rPr>
              <a:t>5</a:t>
            </a:r>
            <a:r>
              <a:rPr kumimoji="1" lang="en-US" altLang="zh-CN" sz="2200" b="1">
                <a:latin typeface="Times New Roman" panose="02020603050405020304" pitchFamily="18" charset="0"/>
              </a:rPr>
              <a:t>=(90,62,87,41,48,32)   ......</a:t>
            </a:r>
            <a:endParaRPr kumimoji="1" lang="en-US" altLang="zh-CN" sz="2200" b="1" i="1">
              <a:latin typeface="Times New Roman" panose="02020603050405020304" pitchFamily="18" charset="0"/>
            </a:endParaRPr>
          </a:p>
        </p:txBody>
      </p:sp>
      <p:sp>
        <p:nvSpPr>
          <p:cNvPr id="102434" name="Text Box 34">
            <a:extLst>
              <a:ext uri="{FF2B5EF4-FFF2-40B4-BE49-F238E27FC236}">
                <a16:creationId xmlns:a16="http://schemas.microsoft.com/office/drawing/2014/main" id="{555C9208-73B3-7047-7F40-4937E997D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363" y="5480050"/>
            <a:ext cx="8353425" cy="830263"/>
          </a:xfrm>
          <a:prstGeom prst="rect">
            <a:avLst/>
          </a:prstGeom>
          <a:solidFill>
            <a:srgbClr val="CCFFCC"/>
          </a:solidFill>
          <a:ln w="57150" cmpd="thinThick">
            <a:solidFill>
              <a:srgbClr val="99CC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336600"/>
                </a:solidFill>
                <a:latin typeface="Times New Roman" panose="02020603050405020304" pitchFamily="18" charset="0"/>
              </a:rPr>
              <a:t>当问题竞赛图是强连通且至少有</a:t>
            </a:r>
            <a:r>
              <a:rPr kumimoji="1" lang="en-US" altLang="zh-CN" sz="2400" b="1">
                <a:solidFill>
                  <a:srgbClr val="336600"/>
                </a:solidFill>
                <a:latin typeface="Times New Roman" panose="02020603050405020304" pitchFamily="18" charset="0"/>
              </a:rPr>
              <a:t>4</a:t>
            </a:r>
            <a:r>
              <a:rPr kumimoji="1" lang="zh-CN" altLang="en-US" sz="2400" b="1">
                <a:solidFill>
                  <a:srgbClr val="336600"/>
                </a:solidFill>
                <a:latin typeface="Times New Roman" panose="02020603050405020304" pitchFamily="18" charset="0"/>
              </a:rPr>
              <a:t>个选手时，这个序列一定收敛于一个固定的排列，这可以作为排名：</a:t>
            </a:r>
            <a:r>
              <a:rPr kumimoji="1" lang="en-US" altLang="zh-CN" sz="2400" b="1">
                <a:solidFill>
                  <a:srgbClr val="336600"/>
                </a:solidFill>
                <a:latin typeface="Times New Roman" panose="02020603050405020304" pitchFamily="18" charset="0"/>
              </a:rPr>
              <a:t>A  C  B  E  D  F</a:t>
            </a:r>
            <a:r>
              <a:rPr kumimoji="1" lang="zh-CN" altLang="en-US" sz="2400" b="1">
                <a:solidFill>
                  <a:srgbClr val="336600"/>
                </a:solidFill>
                <a:latin typeface="Times New Roman" panose="02020603050405020304" pitchFamily="18" charset="0"/>
              </a:rPr>
              <a:t>。</a:t>
            </a:r>
            <a:endParaRPr kumimoji="1" lang="en-US" altLang="zh-CN" sz="2400" b="1">
              <a:solidFill>
                <a:srgbClr val="33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89" name="灯片编号占位符 1">
            <a:extLst>
              <a:ext uri="{FF2B5EF4-FFF2-40B4-BE49-F238E27FC236}">
                <a16:creationId xmlns:a16="http://schemas.microsoft.com/office/drawing/2014/main" id="{C1BC43CB-9C11-9819-8349-614602103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623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0848EECD-5890-0C4A-AF6C-DCF63A14DA96}" type="slidenum">
              <a:rPr lang="en-US" altLang="zh-CN"/>
              <a:pPr algn="ctr"/>
              <a:t>43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686800" cy="1295400"/>
          </a:xfrm>
        </p:spPr>
        <p:txBody>
          <a:bodyPr/>
          <a:lstStyle/>
          <a:p>
            <a:pPr eaLnBrk="1" hangingPunct="1"/>
            <a:r>
              <a:rPr lang="zh-CN" altLang="en-US" sz="3600">
                <a:latin typeface="Times New Roman" charset="0"/>
              </a:rPr>
              <a:t>旅行商问题</a:t>
            </a:r>
            <a:br>
              <a:rPr lang="en-US" altLang="zh-CN" sz="3600">
                <a:latin typeface="Times New Roman" charset="0"/>
              </a:rPr>
            </a:br>
            <a:r>
              <a:rPr lang="en-US" altLang="zh-CN" sz="3600">
                <a:latin typeface="Times New Roman" charset="0"/>
              </a:rPr>
              <a:t>(Travelling Salesman Problem, TSP )</a:t>
            </a:r>
            <a:endParaRPr lang="zh-CN" altLang="en-US" sz="3600">
              <a:latin typeface="Times New Roman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719263"/>
            <a:ext cx="8713788" cy="4878387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</a:pPr>
            <a:r>
              <a:rPr kumimoji="0" lang="en-US" altLang="zh-CN" sz="2400" b="1">
                <a:latin typeface="Times New Roman" charset="0"/>
              </a:rPr>
              <a:t>n</a:t>
            </a:r>
            <a:r>
              <a:rPr kumimoji="0" lang="zh-CN" altLang="en-US" sz="2400" b="1">
                <a:latin typeface="Times New Roman" charset="0"/>
              </a:rPr>
              <a:t>个城市间均有道路，但距离不等，</a:t>
            </a:r>
            <a:r>
              <a:rPr kumimoji="0" lang="zh-CN" altLang="en-US" sz="2400" b="1"/>
              <a:t>旅行商从某地出发，走过其它</a:t>
            </a:r>
            <a:r>
              <a:rPr kumimoji="0" lang="en-US" altLang="zh-CN" sz="2400" b="1">
                <a:latin typeface="Times New Roman" charset="0"/>
              </a:rPr>
              <a:t>n-1</a:t>
            </a:r>
            <a:r>
              <a:rPr kumimoji="0" lang="zh-CN" altLang="en-US" sz="2400" b="1">
                <a:latin typeface="Times New Roman" charset="0"/>
              </a:rPr>
              <a:t>城市各一次，最后回到原地，</a:t>
            </a:r>
            <a:r>
              <a:rPr kumimoji="0" lang="zh-CN" altLang="en-US" sz="2400" b="1"/>
              <a:t>如何选择最短路线？</a:t>
            </a:r>
          </a:p>
          <a:p>
            <a:pPr algn="just" eaLnBrk="1" hangingPunct="1">
              <a:lnSpc>
                <a:spcPct val="110000"/>
              </a:lnSpc>
            </a:pPr>
            <a:r>
              <a:rPr kumimoji="0" lang="zh-CN" altLang="en-US" sz="2400" b="1"/>
              <a:t>数学模型：</a:t>
            </a:r>
          </a:p>
          <a:p>
            <a:pPr lvl="1" algn="just" eaLnBrk="1" hangingPunct="1">
              <a:lnSpc>
                <a:spcPct val="110000"/>
              </a:lnSpc>
            </a:pPr>
            <a:r>
              <a:rPr kumimoji="0" lang="zh-CN" altLang="en-US" sz="2400" b="1"/>
              <a:t>无向带权</a:t>
            </a:r>
            <a:r>
              <a:rPr kumimoji="0" lang="zh-CN" altLang="en-US" sz="2400" b="1">
                <a:latin typeface="Times New Roman" charset="0"/>
              </a:rPr>
              <a:t>图</a:t>
            </a:r>
            <a:r>
              <a:rPr kumimoji="0" lang="en-US" altLang="zh-CN" sz="2400" b="1">
                <a:latin typeface="Times New Roman" charset="0"/>
              </a:rPr>
              <a:t>G</a:t>
            </a:r>
            <a:r>
              <a:rPr kumimoji="0" lang="zh-CN" altLang="en-US" sz="2400" b="1"/>
              <a:t>：</a:t>
            </a:r>
            <a:r>
              <a:rPr kumimoji="0" lang="zh-CN" altLang="en-US" sz="2400" b="1">
                <a:latin typeface="Times New Roman" charset="0"/>
              </a:rPr>
              <a:t>顶点对应于城市，边对应于城市之间的道路，道路长度用相应边的权表示。</a:t>
            </a:r>
          </a:p>
          <a:p>
            <a:pPr lvl="1" algn="just" eaLnBrk="1" hangingPunct="1">
              <a:lnSpc>
                <a:spcPct val="110000"/>
              </a:lnSpc>
            </a:pPr>
            <a:r>
              <a:rPr kumimoji="0" lang="zh-CN" altLang="en-US" sz="2400" b="1">
                <a:latin typeface="Times New Roman" charset="0"/>
              </a:rPr>
              <a:t>问题的解：权最小的哈密尔顿回路。</a:t>
            </a:r>
          </a:p>
          <a:p>
            <a:pPr lvl="1" algn="just" eaLnBrk="1" hangingPunct="1">
              <a:lnSpc>
                <a:spcPct val="110000"/>
              </a:lnSpc>
            </a:pPr>
            <a:r>
              <a:rPr kumimoji="0" lang="en-US" altLang="zh-CN" sz="2400" b="1">
                <a:latin typeface="Times New Roman" charset="0"/>
              </a:rPr>
              <a:t>G</a:t>
            </a:r>
            <a:r>
              <a:rPr kumimoji="0" lang="zh-CN" altLang="en-US" sz="2400" b="1">
                <a:latin typeface="Times New Roman" charset="0"/>
              </a:rPr>
              <a:t>是带权完全图，总共有</a:t>
            </a:r>
            <a:r>
              <a:rPr kumimoji="0" lang="en-US" altLang="zh-CN" sz="2400" b="1">
                <a:latin typeface="Times New Roman" charset="0"/>
              </a:rPr>
              <a:t>(n-1)!/2</a:t>
            </a:r>
            <a:r>
              <a:rPr kumimoji="0" lang="zh-CN" altLang="en-US" sz="2400" b="1">
                <a:latin typeface="Times New Roman" charset="0"/>
              </a:rPr>
              <a:t>条哈密尔顿回路。因此，问题是如何从这</a:t>
            </a:r>
            <a:r>
              <a:rPr kumimoji="0" lang="en-US" altLang="zh-CN" sz="2400" b="1">
                <a:latin typeface="Times New Roman" charset="0"/>
              </a:rPr>
              <a:t>(n-1)!/2</a:t>
            </a:r>
            <a:r>
              <a:rPr kumimoji="0" lang="zh-CN" altLang="en-US" sz="2400" b="1">
                <a:latin typeface="Times New Roman" charset="0"/>
              </a:rPr>
              <a:t>条中找出最短的一条。</a:t>
            </a:r>
            <a:endParaRPr kumimoji="0" lang="en-US" altLang="zh-CN" sz="2400" b="1">
              <a:latin typeface="Times New Roman" charset="0"/>
            </a:endParaRPr>
          </a:p>
          <a:p>
            <a:pPr lvl="1" algn="just" eaLnBrk="1" hangingPunct="1">
              <a:lnSpc>
                <a:spcPct val="110000"/>
              </a:lnSpc>
              <a:buFont typeface="Wingdings" charset="2"/>
              <a:buNone/>
            </a:pPr>
            <a:r>
              <a:rPr kumimoji="0" lang="en-US" altLang="zh-CN" sz="2400" b="1">
                <a:solidFill>
                  <a:srgbClr val="FF0000"/>
                </a:solidFill>
                <a:latin typeface="Times New Roman" charset="0"/>
              </a:rPr>
              <a:t>(</a:t>
            </a:r>
            <a:r>
              <a:rPr kumimoji="0" lang="zh-CN" altLang="en-US" sz="2400" b="1">
                <a:solidFill>
                  <a:srgbClr val="FF0000"/>
                </a:solidFill>
                <a:latin typeface="Times New Roman" charset="0"/>
              </a:rPr>
              <a:t>含</a:t>
            </a:r>
            <a:r>
              <a:rPr kumimoji="0" lang="en-US" altLang="zh-CN" sz="2400" b="1">
                <a:solidFill>
                  <a:srgbClr val="FF0000"/>
                </a:solidFill>
                <a:latin typeface="Times New Roman" charset="0"/>
              </a:rPr>
              <a:t>25</a:t>
            </a:r>
            <a:r>
              <a:rPr kumimoji="0" lang="zh-CN" altLang="en-US" sz="2400" b="1">
                <a:solidFill>
                  <a:srgbClr val="FF0000"/>
                </a:solidFill>
                <a:latin typeface="Times New Roman" charset="0"/>
              </a:rPr>
              <a:t>个顶点的完全图中不同的哈密尔顿回路有约</a:t>
            </a:r>
            <a:r>
              <a:rPr kumimoji="0" lang="en-US" altLang="zh-CN" sz="2400" b="1">
                <a:solidFill>
                  <a:srgbClr val="FF0000"/>
                </a:solidFill>
                <a:latin typeface="Times New Roman" charset="0"/>
              </a:rPr>
              <a:t>3.1</a:t>
            </a:r>
            <a:r>
              <a:rPr kumimoji="0" lang="en-US" altLang="zh-CN" sz="2400" b="1">
                <a:solidFill>
                  <a:srgbClr val="FF0000"/>
                </a:solidFill>
                <a:latin typeface="Times New Roman" charset="0"/>
                <a:sym typeface="Symbol" charset="2"/>
              </a:rPr>
              <a:t>10</a:t>
            </a:r>
            <a:r>
              <a:rPr kumimoji="0" lang="en-US" altLang="zh-CN" sz="2400" b="1" baseline="30000">
                <a:solidFill>
                  <a:srgbClr val="FF0000"/>
                </a:solidFill>
                <a:latin typeface="Times New Roman" charset="0"/>
                <a:sym typeface="Symbol" charset="2"/>
              </a:rPr>
              <a:t>23</a:t>
            </a:r>
            <a:r>
              <a:rPr kumimoji="0" lang="zh-CN" altLang="en-US" sz="2400" b="1">
                <a:solidFill>
                  <a:srgbClr val="FF0000"/>
                </a:solidFill>
                <a:latin typeface="Times New Roman" charset="0"/>
              </a:rPr>
              <a:t>条，若机械地检查，每秒处理</a:t>
            </a:r>
            <a:r>
              <a:rPr kumimoji="0" lang="en-US" altLang="zh-CN" sz="2400" b="1">
                <a:solidFill>
                  <a:srgbClr val="FF0000"/>
                </a:solidFill>
                <a:latin typeface="Times New Roman" charset="0"/>
              </a:rPr>
              <a:t>10</a:t>
            </a:r>
            <a:r>
              <a:rPr kumimoji="0" lang="en-US" altLang="zh-CN" sz="2400" b="1" baseline="30000">
                <a:solidFill>
                  <a:srgbClr val="FF0000"/>
                </a:solidFill>
                <a:latin typeface="Times New Roman" charset="0"/>
              </a:rPr>
              <a:t>9</a:t>
            </a:r>
            <a:r>
              <a:rPr kumimoji="0" lang="zh-CN" altLang="en-US" sz="2400" b="1">
                <a:solidFill>
                  <a:srgbClr val="FF0000"/>
                </a:solidFill>
                <a:latin typeface="Times New Roman" charset="0"/>
              </a:rPr>
              <a:t>条，需</a:t>
            </a:r>
            <a:r>
              <a:rPr kumimoji="0" lang="en-US" altLang="zh-CN" sz="2400" b="1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kumimoji="0" lang="zh-CN" altLang="en-US" sz="2400" b="1">
                <a:solidFill>
                  <a:srgbClr val="FF0000"/>
                </a:solidFill>
                <a:latin typeface="Times New Roman" charset="0"/>
              </a:rPr>
              <a:t>千万年。</a:t>
            </a:r>
            <a:r>
              <a:rPr kumimoji="0" lang="en-US" altLang="zh-CN" sz="2400" b="1">
                <a:solidFill>
                  <a:srgbClr val="FF0000"/>
                </a:solidFill>
                <a:latin typeface="Times New Roman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229600" cy="579438"/>
          </a:xfrm>
        </p:spPr>
        <p:txBody>
          <a:bodyPr/>
          <a:lstStyle/>
          <a:p>
            <a:r>
              <a:rPr lang="zh-CN" altLang="en-US" sz="3600"/>
              <a:t>旅行商问题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86800" cy="1828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0" lang="zh-CN" altLang="en-US" sz="2800" b="1">
                <a:latin typeface="Times New Roman" charset="0"/>
              </a:rPr>
              <a:t>一个货郎（销售员）生活在城市</a:t>
            </a:r>
            <a:r>
              <a:rPr kumimoji="0" lang="en-US" altLang="zh-CN" sz="2800" b="1">
                <a:latin typeface="Times New Roman" charset="0"/>
              </a:rPr>
              <a:t>a</a:t>
            </a:r>
            <a:r>
              <a:rPr kumimoji="0" lang="zh-CN" altLang="en-US" sz="2800" b="1">
                <a:latin typeface="Times New Roman" charset="0"/>
              </a:rPr>
              <a:t>，假定访问的城市是</a:t>
            </a:r>
            <a:r>
              <a:rPr kumimoji="0" lang="en-US" altLang="zh-CN" sz="2800" b="1">
                <a:latin typeface="Times New Roman" charset="0"/>
              </a:rPr>
              <a:t>d, b, c</a:t>
            </a:r>
            <a:r>
              <a:rPr kumimoji="0" lang="zh-CN" altLang="en-US" sz="2800" b="1">
                <a:latin typeface="Times New Roman" charset="0"/>
              </a:rPr>
              <a:t>，然后回到</a:t>
            </a:r>
            <a:r>
              <a:rPr kumimoji="0" lang="en-US" altLang="zh-CN" sz="2800" b="1">
                <a:latin typeface="Times New Roman" charset="0"/>
              </a:rPr>
              <a:t>a</a:t>
            </a:r>
            <a:r>
              <a:rPr kumimoji="0" lang="zh-CN" altLang="en-US" sz="2800" b="1">
                <a:latin typeface="Times New Roman" charset="0"/>
              </a:rPr>
              <a:t>，求完成这次访问的最短路径的距离</a:t>
            </a:r>
            <a:r>
              <a:rPr kumimoji="0" lang="en-US" altLang="zh-CN" sz="2800" b="1">
                <a:latin typeface="Times New Roman" charset="0"/>
              </a:rPr>
              <a:t>.</a:t>
            </a:r>
            <a:endParaRPr kumimoji="0" lang="zh-CN" altLang="en-US" sz="2800" b="1">
              <a:latin typeface="Times New Roman" charset="0"/>
            </a:endParaRPr>
          </a:p>
        </p:txBody>
      </p:sp>
      <p:grpSp>
        <p:nvGrpSpPr>
          <p:cNvPr id="35843" name="组合 4"/>
          <p:cNvGrpSpPr>
            <a:grpSpLocks/>
          </p:cNvGrpSpPr>
          <p:nvPr/>
        </p:nvGrpSpPr>
        <p:grpSpPr bwMode="auto">
          <a:xfrm>
            <a:off x="2362200" y="3124200"/>
            <a:ext cx="4124325" cy="3505200"/>
            <a:chOff x="3282288" y="2209800"/>
            <a:chExt cx="4125032" cy="3505200"/>
          </a:xfrm>
        </p:grpSpPr>
        <p:grpSp>
          <p:nvGrpSpPr>
            <p:cNvPr id="35844" name="组合 23"/>
            <p:cNvGrpSpPr>
              <a:grpSpLocks/>
            </p:cNvGrpSpPr>
            <p:nvPr/>
          </p:nvGrpSpPr>
          <p:grpSpPr bwMode="auto">
            <a:xfrm>
              <a:off x="3733800" y="2667002"/>
              <a:ext cx="3200400" cy="2590801"/>
              <a:chOff x="5029200" y="2667000"/>
              <a:chExt cx="1828800" cy="1752600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5028866" y="2666999"/>
                <a:ext cx="914557" cy="609973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flipV="1">
                <a:off x="5943423" y="2666999"/>
                <a:ext cx="914557" cy="609973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 rot="5400000" flipH="1" flipV="1">
                <a:off x="5372110" y="3848285"/>
                <a:ext cx="1142626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>
                <a:off x="5028866" y="2666999"/>
                <a:ext cx="1829114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 rot="5400000" flipH="1" flipV="1">
                <a:off x="5524401" y="3086020"/>
                <a:ext cx="1752599" cy="914557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 rot="16200000" flipV="1">
                <a:off x="4609844" y="3086020"/>
                <a:ext cx="1752599" cy="914557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矩形标注 6"/>
            <p:cNvSpPr/>
            <p:nvPr/>
          </p:nvSpPr>
          <p:spPr>
            <a:xfrm>
              <a:off x="4038068" y="3886200"/>
              <a:ext cx="609704" cy="457200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3333CC"/>
                  </a:solidFill>
                  <a:cs typeface="宋体" charset="0"/>
                </a:rPr>
                <a:t>18</a:t>
              </a:r>
              <a:endParaRPr lang="zh-CN" altLang="en-US" sz="2400">
                <a:solidFill>
                  <a:srgbClr val="3333CC"/>
                </a:solidFill>
                <a:cs typeface="宋体" charset="0"/>
              </a:endParaRPr>
            </a:p>
          </p:txBody>
        </p:sp>
        <p:sp>
          <p:nvSpPr>
            <p:cNvPr id="8" name="矩形标注 7"/>
            <p:cNvSpPr/>
            <p:nvPr/>
          </p:nvSpPr>
          <p:spPr>
            <a:xfrm>
              <a:off x="4952624" y="2209800"/>
              <a:ext cx="762131" cy="457200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3333CC"/>
                  </a:solidFill>
                  <a:cs typeface="宋体" charset="0"/>
                </a:rPr>
                <a:t>14</a:t>
              </a:r>
              <a:endParaRPr lang="zh-CN" altLang="en-US" sz="2400">
                <a:solidFill>
                  <a:srgbClr val="3333CC"/>
                </a:solidFill>
                <a:cs typeface="宋体" charset="0"/>
              </a:endParaRPr>
            </a:p>
          </p:txBody>
        </p:sp>
        <p:sp>
          <p:nvSpPr>
            <p:cNvPr id="9" name="矩形标注 8"/>
            <p:cNvSpPr/>
            <p:nvPr/>
          </p:nvSpPr>
          <p:spPr>
            <a:xfrm>
              <a:off x="5092348" y="3013075"/>
              <a:ext cx="533491" cy="457200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>
                  <a:solidFill>
                    <a:schemeClr val="tx2"/>
                  </a:solidFill>
                  <a:cs typeface="宋体" charset="0"/>
                </a:rPr>
                <a:t>b</a:t>
              </a:r>
              <a:endParaRPr lang="zh-CN" altLang="en-US" sz="2800">
                <a:solidFill>
                  <a:schemeClr val="tx2"/>
                </a:solidFill>
                <a:cs typeface="宋体" charset="0"/>
              </a:endParaRPr>
            </a:p>
          </p:txBody>
        </p:sp>
        <p:sp>
          <p:nvSpPr>
            <p:cNvPr id="10" name="矩形标注 9"/>
            <p:cNvSpPr/>
            <p:nvPr/>
          </p:nvSpPr>
          <p:spPr>
            <a:xfrm>
              <a:off x="6873829" y="2397125"/>
              <a:ext cx="533491" cy="457200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>
                  <a:solidFill>
                    <a:schemeClr val="tx2"/>
                  </a:solidFill>
                  <a:cs typeface="宋体" charset="0"/>
                </a:rPr>
                <a:t>c</a:t>
              </a:r>
              <a:endParaRPr lang="zh-CN" altLang="en-US" sz="2800">
                <a:solidFill>
                  <a:schemeClr val="tx2"/>
                </a:solidFill>
                <a:cs typeface="宋体" charset="0"/>
              </a:endParaRPr>
            </a:p>
          </p:txBody>
        </p:sp>
        <p:sp>
          <p:nvSpPr>
            <p:cNvPr id="11" name="矩形标注 10"/>
            <p:cNvSpPr/>
            <p:nvPr/>
          </p:nvSpPr>
          <p:spPr>
            <a:xfrm>
              <a:off x="3282288" y="2397125"/>
              <a:ext cx="533491" cy="457200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>
                  <a:solidFill>
                    <a:schemeClr val="tx2"/>
                  </a:solidFill>
                  <a:cs typeface="宋体" charset="0"/>
                </a:rPr>
                <a:t>a</a:t>
              </a:r>
              <a:endParaRPr lang="zh-CN" altLang="en-US" sz="2800">
                <a:solidFill>
                  <a:schemeClr val="tx2"/>
                </a:solidFill>
                <a:cs typeface="宋体" charset="0"/>
              </a:endParaRPr>
            </a:p>
          </p:txBody>
        </p:sp>
        <p:sp>
          <p:nvSpPr>
            <p:cNvPr id="12" name="矩形标注 11"/>
            <p:cNvSpPr/>
            <p:nvPr/>
          </p:nvSpPr>
          <p:spPr>
            <a:xfrm>
              <a:off x="5055830" y="5257800"/>
              <a:ext cx="533491" cy="457200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>
                  <a:solidFill>
                    <a:schemeClr val="tx2"/>
                  </a:solidFill>
                  <a:cs typeface="宋体" charset="0"/>
                </a:rPr>
                <a:t>d</a:t>
              </a:r>
              <a:endParaRPr lang="zh-CN" altLang="en-US" sz="2800">
                <a:solidFill>
                  <a:schemeClr val="tx2"/>
                </a:solidFill>
                <a:cs typeface="宋体" charset="0"/>
              </a:endParaRPr>
            </a:p>
          </p:txBody>
        </p:sp>
        <p:sp>
          <p:nvSpPr>
            <p:cNvPr id="13" name="矩形标注 12"/>
            <p:cNvSpPr/>
            <p:nvPr/>
          </p:nvSpPr>
          <p:spPr>
            <a:xfrm>
              <a:off x="6172033" y="3886200"/>
              <a:ext cx="609704" cy="457200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3333CC"/>
                  </a:solidFill>
                  <a:cs typeface="宋体" charset="0"/>
                </a:rPr>
                <a:t>11</a:t>
              </a:r>
              <a:endParaRPr lang="zh-CN" altLang="en-US" sz="2400">
                <a:solidFill>
                  <a:srgbClr val="3333CC"/>
                </a:solidFill>
                <a:cs typeface="宋体" charset="0"/>
              </a:endParaRPr>
            </a:p>
          </p:txBody>
        </p:sp>
        <p:sp>
          <p:nvSpPr>
            <p:cNvPr id="14" name="矩形标注 13"/>
            <p:cNvSpPr/>
            <p:nvPr/>
          </p:nvSpPr>
          <p:spPr>
            <a:xfrm>
              <a:off x="5222546" y="3832225"/>
              <a:ext cx="609704" cy="457200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3333CC"/>
                  </a:solidFill>
                  <a:cs typeface="宋体" charset="0"/>
                </a:rPr>
                <a:t>10</a:t>
              </a:r>
              <a:endParaRPr lang="zh-CN" altLang="en-US" sz="2400">
                <a:solidFill>
                  <a:srgbClr val="3333CC"/>
                </a:solidFill>
                <a:cs typeface="宋体" charset="0"/>
              </a:endParaRPr>
            </a:p>
          </p:txBody>
        </p:sp>
        <p:sp>
          <p:nvSpPr>
            <p:cNvPr id="15" name="矩形标注 14"/>
            <p:cNvSpPr/>
            <p:nvPr/>
          </p:nvSpPr>
          <p:spPr>
            <a:xfrm>
              <a:off x="4419133" y="3192463"/>
              <a:ext cx="609704" cy="457200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3333CC"/>
                  </a:solidFill>
                  <a:cs typeface="宋体" charset="0"/>
                </a:rPr>
                <a:t>12</a:t>
              </a:r>
              <a:endParaRPr lang="zh-CN" altLang="en-US" sz="2400">
                <a:solidFill>
                  <a:srgbClr val="3333CC"/>
                </a:solidFill>
                <a:cs typeface="宋体" charset="0"/>
              </a:endParaRPr>
            </a:p>
          </p:txBody>
        </p:sp>
        <p:sp>
          <p:nvSpPr>
            <p:cNvPr id="16" name="矩形标注 15"/>
            <p:cNvSpPr/>
            <p:nvPr/>
          </p:nvSpPr>
          <p:spPr>
            <a:xfrm>
              <a:off x="5638542" y="3201988"/>
              <a:ext cx="609704" cy="457200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3333CC"/>
                  </a:solidFill>
                  <a:cs typeface="宋体" charset="0"/>
                </a:rPr>
                <a:t>7</a:t>
              </a:r>
              <a:endParaRPr lang="zh-CN" altLang="en-US" sz="2400">
                <a:solidFill>
                  <a:srgbClr val="3333CC"/>
                </a:solidFill>
                <a:cs typeface="宋体" charset="0"/>
              </a:endParaRP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229600" cy="579438"/>
          </a:xfrm>
        </p:spPr>
        <p:txBody>
          <a:bodyPr/>
          <a:lstStyle/>
          <a:p>
            <a:r>
              <a:rPr lang="zh-CN" altLang="en-US" sz="3600"/>
              <a:t>旅行商问题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86800" cy="20574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0" lang="zh-CN" altLang="en-US" sz="2800" b="1">
                <a:latin typeface="Times New Roman" charset="0"/>
              </a:rPr>
              <a:t>解：列出哈密尔顿回路</a:t>
            </a:r>
            <a:r>
              <a:rPr kumimoji="0" lang="en-US" altLang="zh-CN" sz="2800" b="1">
                <a:latin typeface="Times New Roman" charset="0"/>
              </a:rPr>
              <a:t>, </a:t>
            </a:r>
            <a:r>
              <a:rPr kumimoji="0" lang="zh-CN" altLang="en-US" sz="2800" b="1">
                <a:latin typeface="Times New Roman" charset="0"/>
              </a:rPr>
              <a:t>并求其距离：</a:t>
            </a:r>
            <a:endParaRPr kumimoji="0" lang="zh-CN" altLang="en-US" sz="2800" b="1">
              <a:latin typeface="Times New Roman" charset="0"/>
              <a:ea typeface="楷体" charset="0"/>
            </a:endParaRPr>
          </a:p>
          <a:p>
            <a:pPr algn="just">
              <a:lnSpc>
                <a:spcPct val="90000"/>
              </a:lnSpc>
              <a:buFont typeface="Wingdings" charset="2"/>
              <a:buNone/>
            </a:pPr>
            <a:r>
              <a:rPr kumimoji="0" lang="zh-CN" altLang="en-US" sz="2800" b="1">
                <a:latin typeface="Times New Roman" charset="0"/>
              </a:rPr>
              <a:t>  （</a:t>
            </a:r>
            <a:r>
              <a:rPr kumimoji="0" lang="en-US" altLang="zh-CN" sz="2800" b="1">
                <a:latin typeface="Times New Roman" charset="0"/>
              </a:rPr>
              <a:t>1</a:t>
            </a:r>
            <a:r>
              <a:rPr kumimoji="0" lang="zh-CN" altLang="en-US" sz="2800" b="1">
                <a:latin typeface="Times New Roman" charset="0"/>
              </a:rPr>
              <a:t>）（</a:t>
            </a:r>
            <a:r>
              <a:rPr kumimoji="0" lang="en-US" altLang="zh-CN" sz="2800" b="1">
                <a:latin typeface="Times New Roman" charset="0"/>
              </a:rPr>
              <a:t>abcda</a:t>
            </a:r>
            <a:r>
              <a:rPr kumimoji="0" lang="zh-CN" altLang="en-US" sz="2800" b="1">
                <a:latin typeface="Times New Roman" charset="0"/>
              </a:rPr>
              <a:t>）</a:t>
            </a:r>
            <a:r>
              <a:rPr kumimoji="0" lang="en-US" altLang="zh-CN" sz="2800" b="1">
                <a:latin typeface="Times New Roman" charset="0"/>
              </a:rPr>
              <a:t>=</a:t>
            </a:r>
            <a:r>
              <a:rPr kumimoji="0" lang="zh-CN" altLang="en-US" sz="2800" b="1">
                <a:latin typeface="Times New Roman" charset="0"/>
              </a:rPr>
              <a:t>（</a:t>
            </a:r>
            <a:r>
              <a:rPr kumimoji="0" lang="en-US" altLang="zh-CN" sz="2800" b="1">
                <a:latin typeface="Times New Roman" charset="0"/>
              </a:rPr>
              <a:t>12+7+11+18</a:t>
            </a:r>
            <a:r>
              <a:rPr kumimoji="0" lang="zh-CN" altLang="en-US" sz="2800" b="1">
                <a:latin typeface="Times New Roman" charset="0"/>
              </a:rPr>
              <a:t>）</a:t>
            </a:r>
            <a:r>
              <a:rPr kumimoji="0" lang="en-US" altLang="zh-CN" sz="2800" b="1">
                <a:latin typeface="Times New Roman" charset="0"/>
              </a:rPr>
              <a:t>= 48</a:t>
            </a:r>
            <a:endParaRPr kumimoji="0" lang="zh-CN" altLang="en-US" sz="2800" b="1">
              <a:latin typeface="Times New Roman" charset="0"/>
              <a:ea typeface="楷体" charset="0"/>
            </a:endParaRPr>
          </a:p>
          <a:p>
            <a:pPr algn="just">
              <a:lnSpc>
                <a:spcPct val="90000"/>
              </a:lnSpc>
              <a:buFont typeface="Wingdings" charset="2"/>
              <a:buNone/>
            </a:pPr>
            <a:r>
              <a:rPr kumimoji="0" lang="zh-CN" altLang="en-US" sz="2800" b="1">
                <a:latin typeface="Times New Roman" charset="0"/>
              </a:rPr>
              <a:t>  （</a:t>
            </a:r>
            <a:r>
              <a:rPr kumimoji="0" lang="en-US" altLang="zh-CN" sz="2800" b="1">
                <a:latin typeface="Times New Roman" charset="0"/>
              </a:rPr>
              <a:t>2</a:t>
            </a:r>
            <a:r>
              <a:rPr kumimoji="0" lang="zh-CN" altLang="en-US" sz="2800" b="1">
                <a:latin typeface="Times New Roman" charset="0"/>
              </a:rPr>
              <a:t>）（</a:t>
            </a:r>
            <a:r>
              <a:rPr kumimoji="0" lang="en-US" altLang="zh-CN" sz="2800" b="1">
                <a:latin typeface="Times New Roman" charset="0"/>
              </a:rPr>
              <a:t>acbda</a:t>
            </a:r>
            <a:r>
              <a:rPr kumimoji="0" lang="zh-CN" altLang="en-US" sz="2800" b="1">
                <a:latin typeface="Times New Roman" charset="0"/>
              </a:rPr>
              <a:t>）</a:t>
            </a:r>
            <a:r>
              <a:rPr kumimoji="0" lang="en-US" altLang="zh-CN" sz="2800" b="1">
                <a:latin typeface="Times New Roman" charset="0"/>
              </a:rPr>
              <a:t>=</a:t>
            </a:r>
            <a:r>
              <a:rPr kumimoji="0" lang="zh-CN" altLang="en-US" sz="2800" b="1">
                <a:latin typeface="Times New Roman" charset="0"/>
              </a:rPr>
              <a:t>（</a:t>
            </a:r>
            <a:r>
              <a:rPr kumimoji="0" lang="en-US" altLang="zh-CN" sz="2800" b="1">
                <a:latin typeface="Times New Roman" charset="0"/>
              </a:rPr>
              <a:t>14+7+10+18</a:t>
            </a:r>
            <a:r>
              <a:rPr kumimoji="0" lang="zh-CN" altLang="en-US" sz="2800" b="1">
                <a:latin typeface="Times New Roman" charset="0"/>
              </a:rPr>
              <a:t>）</a:t>
            </a:r>
            <a:r>
              <a:rPr kumimoji="0" lang="en-US" altLang="zh-CN" sz="2800" b="1">
                <a:latin typeface="Times New Roman" charset="0"/>
              </a:rPr>
              <a:t>= 49</a:t>
            </a:r>
            <a:endParaRPr kumimoji="0" lang="zh-CN" altLang="en-US" sz="2800" b="1">
              <a:latin typeface="Times New Roman" charset="0"/>
              <a:ea typeface="楷体" charset="0"/>
            </a:endParaRPr>
          </a:p>
          <a:p>
            <a:pPr algn="just">
              <a:lnSpc>
                <a:spcPct val="90000"/>
              </a:lnSpc>
              <a:buFont typeface="Wingdings" charset="2"/>
              <a:buNone/>
            </a:pPr>
            <a:r>
              <a:rPr kumimoji="0" lang="zh-CN" altLang="en-US" sz="2800" b="1">
                <a:latin typeface="Times New Roman" charset="0"/>
              </a:rPr>
              <a:t>  （</a:t>
            </a:r>
            <a:r>
              <a:rPr kumimoji="0" lang="en-US" altLang="zh-CN" sz="2800" b="1">
                <a:latin typeface="Times New Roman" charset="0"/>
              </a:rPr>
              <a:t>3</a:t>
            </a:r>
            <a:r>
              <a:rPr kumimoji="0" lang="zh-CN" altLang="en-US" sz="2800" b="1">
                <a:latin typeface="Times New Roman" charset="0"/>
              </a:rPr>
              <a:t>）（</a:t>
            </a:r>
            <a:r>
              <a:rPr kumimoji="0" lang="en-US" altLang="zh-CN" sz="2800" b="1">
                <a:latin typeface="Times New Roman" charset="0"/>
              </a:rPr>
              <a:t>abdca</a:t>
            </a:r>
            <a:r>
              <a:rPr kumimoji="0" lang="zh-CN" altLang="en-US" sz="2800" b="1">
                <a:latin typeface="Times New Roman" charset="0"/>
              </a:rPr>
              <a:t>）</a:t>
            </a:r>
            <a:r>
              <a:rPr kumimoji="0" lang="en-US" altLang="zh-CN" sz="2800" b="1">
                <a:latin typeface="Times New Roman" charset="0"/>
              </a:rPr>
              <a:t>=</a:t>
            </a:r>
            <a:r>
              <a:rPr kumimoji="0" lang="zh-CN" altLang="en-US" sz="2800" b="1">
                <a:latin typeface="Times New Roman" charset="0"/>
              </a:rPr>
              <a:t>（</a:t>
            </a:r>
            <a:r>
              <a:rPr kumimoji="0" lang="en-US" altLang="zh-CN" sz="2800" b="1">
                <a:latin typeface="Times New Roman" charset="0"/>
              </a:rPr>
              <a:t>12+10+11+14</a:t>
            </a:r>
            <a:r>
              <a:rPr kumimoji="0" lang="zh-CN" altLang="en-US" sz="2800" b="1">
                <a:latin typeface="Times New Roman" charset="0"/>
              </a:rPr>
              <a:t>）</a:t>
            </a:r>
            <a:r>
              <a:rPr kumimoji="0" lang="en-US" altLang="zh-CN" sz="2800" b="1">
                <a:latin typeface="Times New Roman" charset="0"/>
              </a:rPr>
              <a:t>= 47</a:t>
            </a:r>
            <a:endParaRPr kumimoji="0" lang="zh-CN" altLang="en-US" sz="2800" b="1">
              <a:latin typeface="Times New Roman" charset="0"/>
              <a:ea typeface="楷体" charset="0"/>
            </a:endParaRPr>
          </a:p>
        </p:txBody>
      </p:sp>
      <p:grpSp>
        <p:nvGrpSpPr>
          <p:cNvPr id="36867" name="组合 4"/>
          <p:cNvGrpSpPr>
            <a:grpSpLocks/>
          </p:cNvGrpSpPr>
          <p:nvPr/>
        </p:nvGrpSpPr>
        <p:grpSpPr bwMode="auto">
          <a:xfrm>
            <a:off x="2362200" y="3352800"/>
            <a:ext cx="4038600" cy="3124200"/>
            <a:chOff x="3282288" y="2209800"/>
            <a:chExt cx="4125032" cy="3505200"/>
          </a:xfrm>
        </p:grpSpPr>
        <p:grpSp>
          <p:nvGrpSpPr>
            <p:cNvPr id="36868" name="组合 23"/>
            <p:cNvGrpSpPr>
              <a:grpSpLocks/>
            </p:cNvGrpSpPr>
            <p:nvPr/>
          </p:nvGrpSpPr>
          <p:grpSpPr bwMode="auto">
            <a:xfrm>
              <a:off x="3733800" y="2667002"/>
              <a:ext cx="3200400" cy="2590801"/>
              <a:chOff x="5029200" y="2667000"/>
              <a:chExt cx="1828800" cy="1752600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5028776" y="2667366"/>
                <a:ext cx="914512" cy="609659"/>
              </a:xfrm>
              <a:prstGeom prst="line">
                <a:avLst/>
              </a:prstGeom>
              <a:ln w="25400"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flipV="1">
                <a:off x="5943288" y="2667366"/>
                <a:ext cx="914511" cy="609659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 rot="5400000" flipH="1" flipV="1">
                <a:off x="5372185" y="3848128"/>
                <a:ext cx="1142207" cy="0"/>
              </a:xfrm>
              <a:prstGeom prst="line">
                <a:avLst/>
              </a:prstGeom>
              <a:ln w="25400"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>
                <a:off x="5028776" y="2667366"/>
                <a:ext cx="1829024" cy="0"/>
              </a:xfrm>
              <a:prstGeom prst="line">
                <a:avLst/>
              </a:prstGeom>
              <a:ln w="25400"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 rot="5400000" flipH="1" flipV="1">
                <a:off x="5524611" y="3086044"/>
                <a:ext cx="1751866" cy="914511"/>
              </a:xfrm>
              <a:prstGeom prst="line">
                <a:avLst/>
              </a:prstGeom>
              <a:ln w="25400"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 rot="16200000" flipV="1">
                <a:off x="4610099" y="3086043"/>
                <a:ext cx="1751866" cy="914512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矩形标注 6"/>
            <p:cNvSpPr/>
            <p:nvPr/>
          </p:nvSpPr>
          <p:spPr>
            <a:xfrm>
              <a:off x="4037895" y="3885813"/>
              <a:ext cx="609675" cy="457742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3333CC"/>
                  </a:solidFill>
                  <a:cs typeface="宋体" charset="0"/>
                </a:rPr>
                <a:t>18</a:t>
              </a:r>
              <a:endParaRPr lang="zh-CN" altLang="en-US" sz="2400">
                <a:solidFill>
                  <a:srgbClr val="3333CC"/>
                </a:solidFill>
                <a:cs typeface="宋体" charset="0"/>
              </a:endParaRPr>
            </a:p>
          </p:txBody>
        </p:sp>
        <p:sp>
          <p:nvSpPr>
            <p:cNvPr id="8" name="矩形标注 7"/>
            <p:cNvSpPr/>
            <p:nvPr/>
          </p:nvSpPr>
          <p:spPr>
            <a:xfrm>
              <a:off x="4952407" y="2209800"/>
              <a:ext cx="762093" cy="457743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3333CC"/>
                  </a:solidFill>
                  <a:cs typeface="宋体" charset="0"/>
                </a:rPr>
                <a:t>14</a:t>
              </a:r>
              <a:endParaRPr lang="zh-CN" altLang="en-US" sz="2400">
                <a:solidFill>
                  <a:srgbClr val="3333CC"/>
                </a:solidFill>
                <a:cs typeface="宋体" charset="0"/>
              </a:endParaRPr>
            </a:p>
          </p:txBody>
        </p:sp>
        <p:sp>
          <p:nvSpPr>
            <p:cNvPr id="9" name="矩形标注 8"/>
            <p:cNvSpPr/>
            <p:nvPr/>
          </p:nvSpPr>
          <p:spPr>
            <a:xfrm>
              <a:off x="5091854" y="3013076"/>
              <a:ext cx="533466" cy="457742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>
                  <a:solidFill>
                    <a:schemeClr val="tx2"/>
                  </a:solidFill>
                  <a:cs typeface="宋体" charset="0"/>
                </a:rPr>
                <a:t>b</a:t>
              </a:r>
              <a:endParaRPr lang="zh-CN" altLang="en-US" sz="2800">
                <a:solidFill>
                  <a:schemeClr val="tx2"/>
                </a:solidFill>
                <a:cs typeface="宋体" charset="0"/>
              </a:endParaRPr>
            </a:p>
          </p:txBody>
        </p:sp>
        <p:sp>
          <p:nvSpPr>
            <p:cNvPr id="10" name="矩形标注 9"/>
            <p:cNvSpPr/>
            <p:nvPr/>
          </p:nvSpPr>
          <p:spPr>
            <a:xfrm>
              <a:off x="6873855" y="2396816"/>
              <a:ext cx="533465" cy="457742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>
                  <a:solidFill>
                    <a:schemeClr val="tx2"/>
                  </a:solidFill>
                  <a:cs typeface="宋体" charset="0"/>
                </a:rPr>
                <a:t>c</a:t>
              </a:r>
              <a:endParaRPr lang="zh-CN" altLang="en-US" sz="2800">
                <a:solidFill>
                  <a:schemeClr val="tx2"/>
                </a:solidFill>
                <a:cs typeface="宋体" charset="0"/>
              </a:endParaRPr>
            </a:p>
          </p:txBody>
        </p:sp>
        <p:sp>
          <p:nvSpPr>
            <p:cNvPr id="11" name="矩形标注 10"/>
            <p:cNvSpPr/>
            <p:nvPr/>
          </p:nvSpPr>
          <p:spPr>
            <a:xfrm>
              <a:off x="3282288" y="2396816"/>
              <a:ext cx="533466" cy="457742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>
                  <a:solidFill>
                    <a:schemeClr val="tx2"/>
                  </a:solidFill>
                  <a:cs typeface="宋体" charset="0"/>
                </a:rPr>
                <a:t>a</a:t>
              </a:r>
              <a:endParaRPr lang="zh-CN" altLang="en-US" sz="2800">
                <a:solidFill>
                  <a:schemeClr val="tx2"/>
                </a:solidFill>
                <a:cs typeface="宋体" charset="0"/>
              </a:endParaRPr>
            </a:p>
          </p:txBody>
        </p:sp>
        <p:sp>
          <p:nvSpPr>
            <p:cNvPr id="12" name="矩形标注 11"/>
            <p:cNvSpPr/>
            <p:nvPr/>
          </p:nvSpPr>
          <p:spPr>
            <a:xfrm>
              <a:off x="5056181" y="5257258"/>
              <a:ext cx="533466" cy="457742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>
                  <a:solidFill>
                    <a:schemeClr val="tx2"/>
                  </a:solidFill>
                  <a:cs typeface="宋体" charset="0"/>
                </a:rPr>
                <a:t>d</a:t>
              </a:r>
              <a:endParaRPr lang="zh-CN" altLang="en-US" sz="2800">
                <a:solidFill>
                  <a:schemeClr val="tx2"/>
                </a:solidFill>
                <a:cs typeface="宋体" charset="0"/>
              </a:endParaRPr>
            </a:p>
          </p:txBody>
        </p:sp>
        <p:sp>
          <p:nvSpPr>
            <p:cNvPr id="13" name="矩形标注 12"/>
            <p:cNvSpPr/>
            <p:nvPr/>
          </p:nvSpPr>
          <p:spPr>
            <a:xfrm>
              <a:off x="6171756" y="3885813"/>
              <a:ext cx="609675" cy="457742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3333CC"/>
                  </a:solidFill>
                  <a:cs typeface="宋体" charset="0"/>
                </a:rPr>
                <a:t>11</a:t>
              </a:r>
              <a:endParaRPr lang="zh-CN" altLang="en-US" sz="2400">
                <a:solidFill>
                  <a:srgbClr val="3333CC"/>
                </a:solidFill>
                <a:cs typeface="宋体" charset="0"/>
              </a:endParaRPr>
            </a:p>
          </p:txBody>
        </p:sp>
        <p:sp>
          <p:nvSpPr>
            <p:cNvPr id="14" name="矩形标注 13"/>
            <p:cNvSpPr/>
            <p:nvPr/>
          </p:nvSpPr>
          <p:spPr>
            <a:xfrm>
              <a:off x="5223194" y="3832380"/>
              <a:ext cx="609675" cy="455961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3333CC"/>
                  </a:solidFill>
                  <a:cs typeface="宋体" charset="0"/>
                </a:rPr>
                <a:t>10</a:t>
              </a:r>
              <a:endParaRPr lang="zh-CN" altLang="en-US" sz="2400">
                <a:solidFill>
                  <a:srgbClr val="3333CC"/>
                </a:solidFill>
                <a:cs typeface="宋体" charset="0"/>
              </a:endParaRPr>
            </a:p>
          </p:txBody>
        </p:sp>
        <p:sp>
          <p:nvSpPr>
            <p:cNvPr id="15" name="矩形标注 14"/>
            <p:cNvSpPr/>
            <p:nvPr/>
          </p:nvSpPr>
          <p:spPr>
            <a:xfrm>
              <a:off x="4418942" y="3192966"/>
              <a:ext cx="609675" cy="455961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3333CC"/>
                  </a:solidFill>
                  <a:cs typeface="宋体" charset="0"/>
                </a:rPr>
                <a:t>12</a:t>
              </a:r>
              <a:endParaRPr lang="zh-CN" altLang="en-US" sz="2400">
                <a:solidFill>
                  <a:srgbClr val="3333CC"/>
                </a:solidFill>
                <a:cs typeface="宋体" charset="0"/>
              </a:endParaRPr>
            </a:p>
          </p:txBody>
        </p:sp>
        <p:sp>
          <p:nvSpPr>
            <p:cNvPr id="16" name="矩形标注 15"/>
            <p:cNvSpPr/>
            <p:nvPr/>
          </p:nvSpPr>
          <p:spPr>
            <a:xfrm>
              <a:off x="5638291" y="3201872"/>
              <a:ext cx="609675" cy="457742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3333CC"/>
                  </a:solidFill>
                  <a:cs typeface="宋体" charset="0"/>
                </a:rPr>
                <a:t>7</a:t>
              </a:r>
              <a:endParaRPr lang="zh-CN" altLang="en-US" sz="2400">
                <a:solidFill>
                  <a:srgbClr val="3333CC"/>
                </a:solidFill>
                <a:cs typeface="宋体" charset="0"/>
              </a:endParaRP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5257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0" lang="zh-CN" altLang="en-US" b="1">
                <a:latin typeface="Times New Roman" charset="0"/>
              </a:rPr>
              <a:t>哈密尔顿回路（路径）的最短路径问题</a:t>
            </a:r>
            <a:r>
              <a:rPr kumimoji="0" lang="zh-CN" altLang="en-US" b="1">
                <a:solidFill>
                  <a:srgbClr val="C00000"/>
                </a:solidFill>
                <a:latin typeface="Times New Roman" charset="0"/>
              </a:rPr>
              <a:t>！</a:t>
            </a:r>
          </a:p>
          <a:p>
            <a:pPr>
              <a:lnSpc>
                <a:spcPct val="120000"/>
              </a:lnSpc>
            </a:pPr>
            <a:r>
              <a:rPr kumimoji="0" lang="zh-CN" altLang="en-US" b="1">
                <a:latin typeface="Times New Roman" charset="0"/>
              </a:rPr>
              <a:t>下面介绍一种</a:t>
            </a:r>
            <a:r>
              <a:rPr kumimoji="0" lang="zh-CN" altLang="en-US" b="1" u="sng">
                <a:latin typeface="Times New Roman" charset="0"/>
              </a:rPr>
              <a:t>最邻近算法</a:t>
            </a:r>
            <a:r>
              <a:rPr kumimoji="0" lang="zh-CN" altLang="en-US" b="1">
                <a:latin typeface="Times New Roman" charset="0"/>
              </a:rPr>
              <a:t>：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kumimoji="0" lang="zh-CN" altLang="en-US" b="1">
                <a:latin typeface="Times New Roman" charset="0"/>
              </a:rPr>
              <a:t>（</a:t>
            </a:r>
            <a:r>
              <a:rPr kumimoji="0" lang="en-US" altLang="zh-CN" b="1">
                <a:latin typeface="Times New Roman" charset="0"/>
              </a:rPr>
              <a:t>1</a:t>
            </a:r>
            <a:r>
              <a:rPr kumimoji="0" lang="zh-CN" altLang="en-US" b="1">
                <a:latin typeface="Times New Roman" charset="0"/>
              </a:rPr>
              <a:t>）选择任一顶点作为始点，找出离始点距离最小的顶点，形成一条边的初始路径；</a:t>
            </a:r>
            <a:endParaRPr kumimoji="0" lang="en-US" altLang="zh-CN" b="1">
              <a:latin typeface="Times New Roman" charset="0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kumimoji="0" lang="zh-CN" altLang="en-US" b="1">
                <a:latin typeface="Times New Roman" charset="0"/>
              </a:rPr>
              <a:t>（</a:t>
            </a:r>
            <a:r>
              <a:rPr kumimoji="0" lang="en-US" altLang="zh-CN" b="1">
                <a:latin typeface="Times New Roman" charset="0"/>
              </a:rPr>
              <a:t>2</a:t>
            </a:r>
            <a:r>
              <a:rPr kumimoji="0" lang="zh-CN" altLang="en-US" b="1">
                <a:latin typeface="Times New Roman" charset="0"/>
              </a:rPr>
              <a:t>）设</a:t>
            </a:r>
            <a:r>
              <a:rPr kumimoji="0" lang="en-US" altLang="zh-CN" b="1">
                <a:latin typeface="Times New Roman" charset="0"/>
              </a:rPr>
              <a:t>u</a:t>
            </a:r>
            <a:r>
              <a:rPr kumimoji="0" lang="zh-CN" altLang="en-US" b="1">
                <a:latin typeface="Times New Roman" charset="0"/>
              </a:rPr>
              <a:t>是最新加到这条路径上的顶点，从不在这条路径上的所有顶点中选择一个与</a:t>
            </a:r>
            <a:r>
              <a:rPr kumimoji="0" lang="en-US" altLang="zh-CN" b="1">
                <a:latin typeface="Times New Roman" charset="0"/>
              </a:rPr>
              <a:t>u</a:t>
            </a:r>
            <a:r>
              <a:rPr kumimoji="0" lang="zh-CN" altLang="en-US" b="1">
                <a:latin typeface="Times New Roman" charset="0"/>
              </a:rPr>
              <a:t>距离最小的顶点</a:t>
            </a:r>
            <a:r>
              <a:rPr kumimoji="0" lang="en-US" altLang="zh-CN" b="1">
                <a:latin typeface="Times New Roman" charset="0"/>
              </a:rPr>
              <a:t>, </a:t>
            </a:r>
            <a:r>
              <a:rPr kumimoji="0" lang="zh-CN" altLang="en-US" b="1">
                <a:latin typeface="Times New Roman" charset="0"/>
              </a:rPr>
              <a:t>把连接</a:t>
            </a:r>
            <a:r>
              <a:rPr kumimoji="0" lang="en-US" altLang="zh-CN" b="1">
                <a:latin typeface="Times New Roman" charset="0"/>
              </a:rPr>
              <a:t>u</a:t>
            </a:r>
            <a:r>
              <a:rPr kumimoji="0" lang="zh-CN" altLang="en-US" b="1">
                <a:latin typeface="Times New Roman" charset="0"/>
              </a:rPr>
              <a:t>与此结点的边加入路径中；重复执行直到</a:t>
            </a:r>
            <a:r>
              <a:rPr kumimoji="0" lang="en-US" altLang="zh-CN" b="1">
                <a:latin typeface="Times New Roman" charset="0"/>
              </a:rPr>
              <a:t>G</a:t>
            </a:r>
            <a:r>
              <a:rPr kumimoji="0" lang="zh-CN" altLang="en-US" b="1">
                <a:latin typeface="Times New Roman" charset="0"/>
              </a:rPr>
              <a:t>中的各顶点均含在这条路径中。 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46088" y="457200"/>
            <a:ext cx="8229600" cy="595313"/>
          </a:xfrm>
        </p:spPr>
        <p:txBody>
          <a:bodyPr/>
          <a:lstStyle/>
          <a:p>
            <a:r>
              <a:rPr lang="zh-CN" altLang="en-US" sz="3600"/>
              <a:t>旅行商问题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446088" y="457200"/>
            <a:ext cx="8229600" cy="595313"/>
          </a:xfrm>
        </p:spPr>
        <p:txBody>
          <a:bodyPr/>
          <a:lstStyle/>
          <a:p>
            <a:r>
              <a:rPr lang="zh-CN" altLang="en-US" sz="3600"/>
              <a:t>旅行商问题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525" y="1143000"/>
            <a:ext cx="8915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>
              <a:lnSpc>
                <a:spcPct val="120000"/>
              </a:lnSpc>
              <a:spcBef>
                <a:spcPct val="20000"/>
              </a:spcBef>
              <a:buFont typeface="Wingdings" charset="2"/>
              <a:buNone/>
            </a:pPr>
            <a:r>
              <a:rPr kumimoji="0" lang="zh-CN" altLang="en-US" sz="3200" b="1">
                <a:solidFill>
                  <a:schemeClr val="accent2"/>
                </a:solidFill>
                <a:latin typeface="宋体" charset="0"/>
              </a:rPr>
              <a:t> </a:t>
            </a:r>
            <a:r>
              <a:rPr kumimoji="0" lang="zh-CN" altLang="en-US" sz="2800" b="1">
                <a:latin typeface="宋体" charset="0"/>
              </a:rPr>
              <a:t>（</a:t>
            </a:r>
            <a:r>
              <a:rPr kumimoji="0" lang="en-US" altLang="zh-CN" sz="2800" b="1">
                <a:latin typeface="宋体" charset="0"/>
              </a:rPr>
              <a:t>3</a:t>
            </a:r>
            <a:r>
              <a:rPr kumimoji="0" lang="zh-CN" altLang="en-US" sz="2800" b="1">
                <a:latin typeface="宋体" charset="0"/>
              </a:rPr>
              <a:t>）把始点到最后加入的顶点的边放入路径中得到一条哈密尔顿回路，并为近似最短的哈密尔顿回路</a:t>
            </a:r>
            <a:r>
              <a:rPr kumimoji="0" lang="en-US" altLang="zh-CN" sz="2800" b="1">
                <a:latin typeface="宋体" charset="0"/>
              </a:rPr>
              <a:t>.</a:t>
            </a:r>
            <a:endParaRPr kumimoji="0" lang="zh-CN" altLang="en-US" sz="2800" b="1">
              <a:latin typeface="宋体" charset="0"/>
            </a:endParaRPr>
          </a:p>
        </p:txBody>
      </p:sp>
      <p:grpSp>
        <p:nvGrpSpPr>
          <p:cNvPr id="38915" name="组合 6"/>
          <p:cNvGrpSpPr>
            <a:grpSpLocks/>
          </p:cNvGrpSpPr>
          <p:nvPr/>
        </p:nvGrpSpPr>
        <p:grpSpPr bwMode="auto">
          <a:xfrm>
            <a:off x="2590800" y="2438400"/>
            <a:ext cx="4124325" cy="3505200"/>
            <a:chOff x="3282288" y="2209800"/>
            <a:chExt cx="4125032" cy="3505200"/>
          </a:xfrm>
        </p:grpSpPr>
        <p:grpSp>
          <p:nvGrpSpPr>
            <p:cNvPr id="38916" name="组合 23"/>
            <p:cNvGrpSpPr>
              <a:grpSpLocks/>
            </p:cNvGrpSpPr>
            <p:nvPr/>
          </p:nvGrpSpPr>
          <p:grpSpPr bwMode="auto">
            <a:xfrm>
              <a:off x="3733800" y="2667002"/>
              <a:ext cx="3200400" cy="2590801"/>
              <a:chOff x="5029200" y="2667000"/>
              <a:chExt cx="1828800" cy="1752600"/>
            </a:xfrm>
          </p:grpSpPr>
          <p:cxnSp>
            <p:nvCxnSpPr>
              <p:cNvPr id="19" name="直接连接符 18"/>
              <p:cNvCxnSpPr/>
              <p:nvPr/>
            </p:nvCxnSpPr>
            <p:spPr>
              <a:xfrm>
                <a:off x="5028866" y="2666999"/>
                <a:ext cx="914557" cy="609973"/>
              </a:xfrm>
              <a:prstGeom prst="line">
                <a:avLst/>
              </a:prstGeom>
              <a:ln w="25400"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 flipV="1">
                <a:off x="5943423" y="2666999"/>
                <a:ext cx="914557" cy="609973"/>
              </a:xfrm>
              <a:prstGeom prst="line">
                <a:avLst/>
              </a:prstGeom>
              <a:ln w="25400"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 rot="5400000" flipH="1" flipV="1">
                <a:off x="5372110" y="3848285"/>
                <a:ext cx="1142626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5028866" y="2666999"/>
                <a:ext cx="1829114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 rot="5400000" flipH="1" flipV="1">
                <a:off x="5524401" y="3086020"/>
                <a:ext cx="1752599" cy="914557"/>
              </a:xfrm>
              <a:prstGeom prst="line">
                <a:avLst/>
              </a:prstGeom>
              <a:ln w="25400"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rot="16200000" flipV="1">
                <a:off x="4609844" y="3086020"/>
                <a:ext cx="1752599" cy="914557"/>
              </a:xfrm>
              <a:prstGeom prst="line">
                <a:avLst/>
              </a:prstGeom>
              <a:ln w="25400"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矩形标注 8"/>
            <p:cNvSpPr/>
            <p:nvPr/>
          </p:nvSpPr>
          <p:spPr>
            <a:xfrm>
              <a:off x="4038068" y="3886200"/>
              <a:ext cx="609704" cy="457200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3333CC"/>
                  </a:solidFill>
                  <a:latin typeface="Times New Roman" charset="0"/>
                  <a:cs typeface="Times New Roman" charset="0"/>
                </a:rPr>
                <a:t>18</a:t>
              </a:r>
              <a:endParaRPr lang="zh-CN" altLang="en-US" sz="2400">
                <a:solidFill>
                  <a:srgbClr val="3333CC"/>
                </a:solidFill>
                <a:latin typeface="Times New Roman" charset="0"/>
                <a:cs typeface="Times New Roman" charset="0"/>
              </a:endParaRPr>
            </a:p>
          </p:txBody>
        </p:sp>
        <p:sp>
          <p:nvSpPr>
            <p:cNvPr id="10" name="矩形标注 9"/>
            <p:cNvSpPr/>
            <p:nvPr/>
          </p:nvSpPr>
          <p:spPr>
            <a:xfrm>
              <a:off x="4952624" y="2209800"/>
              <a:ext cx="762131" cy="457200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3333CC"/>
                  </a:solidFill>
                  <a:latin typeface="Times New Roman" charset="0"/>
                  <a:cs typeface="Times New Roman" charset="0"/>
                </a:rPr>
                <a:t>14</a:t>
              </a:r>
              <a:endParaRPr lang="zh-CN" altLang="en-US" sz="2400">
                <a:solidFill>
                  <a:srgbClr val="3333CC"/>
                </a:solidFill>
                <a:latin typeface="Times New Roman" charset="0"/>
                <a:cs typeface="Times New Roman" charset="0"/>
              </a:endParaRPr>
            </a:p>
          </p:txBody>
        </p:sp>
        <p:sp>
          <p:nvSpPr>
            <p:cNvPr id="11" name="矩形标注 10"/>
            <p:cNvSpPr/>
            <p:nvPr/>
          </p:nvSpPr>
          <p:spPr>
            <a:xfrm>
              <a:off x="5092348" y="3013075"/>
              <a:ext cx="533491" cy="457200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>
                  <a:solidFill>
                    <a:schemeClr val="tx2"/>
                  </a:solidFill>
                  <a:latin typeface="Times New Roman" charset="0"/>
                  <a:cs typeface="Times New Roman" charset="0"/>
                </a:rPr>
                <a:t>b</a:t>
              </a:r>
              <a:endParaRPr lang="zh-CN" altLang="en-US" sz="2800">
                <a:solidFill>
                  <a:schemeClr val="tx2"/>
                </a:solidFill>
                <a:latin typeface="Times New Roman" charset="0"/>
                <a:cs typeface="Times New Roman" charset="0"/>
              </a:endParaRPr>
            </a:p>
          </p:txBody>
        </p:sp>
        <p:sp>
          <p:nvSpPr>
            <p:cNvPr id="12" name="矩形标注 11"/>
            <p:cNvSpPr/>
            <p:nvPr/>
          </p:nvSpPr>
          <p:spPr>
            <a:xfrm>
              <a:off x="6873829" y="2397125"/>
              <a:ext cx="533491" cy="457200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>
                  <a:solidFill>
                    <a:schemeClr val="tx2"/>
                  </a:solidFill>
                  <a:latin typeface="Times New Roman" charset="0"/>
                  <a:cs typeface="Times New Roman" charset="0"/>
                </a:rPr>
                <a:t>c</a:t>
              </a:r>
              <a:endParaRPr lang="zh-CN" altLang="en-US" sz="2800">
                <a:solidFill>
                  <a:schemeClr val="tx2"/>
                </a:solidFill>
                <a:latin typeface="Times New Roman" charset="0"/>
                <a:cs typeface="Times New Roman" charset="0"/>
              </a:endParaRPr>
            </a:p>
          </p:txBody>
        </p:sp>
        <p:sp>
          <p:nvSpPr>
            <p:cNvPr id="13" name="矩形标注 12"/>
            <p:cNvSpPr/>
            <p:nvPr/>
          </p:nvSpPr>
          <p:spPr>
            <a:xfrm>
              <a:off x="3282288" y="2397125"/>
              <a:ext cx="533491" cy="457200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>
                  <a:solidFill>
                    <a:schemeClr val="tx2"/>
                  </a:solidFill>
                  <a:latin typeface="Times New Roman" charset="0"/>
                  <a:cs typeface="Times New Roman" charset="0"/>
                </a:rPr>
                <a:t>a</a:t>
              </a:r>
              <a:endParaRPr lang="zh-CN" altLang="en-US" sz="2800">
                <a:solidFill>
                  <a:schemeClr val="tx2"/>
                </a:solidFill>
                <a:latin typeface="Times New Roman" charset="0"/>
                <a:cs typeface="Times New Roman" charset="0"/>
              </a:endParaRPr>
            </a:p>
          </p:txBody>
        </p:sp>
        <p:sp>
          <p:nvSpPr>
            <p:cNvPr id="14" name="矩形标注 13"/>
            <p:cNvSpPr/>
            <p:nvPr/>
          </p:nvSpPr>
          <p:spPr>
            <a:xfrm>
              <a:off x="5055830" y="5257800"/>
              <a:ext cx="533491" cy="457200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>
                  <a:solidFill>
                    <a:schemeClr val="tx2"/>
                  </a:solidFill>
                  <a:latin typeface="Times New Roman" charset="0"/>
                  <a:cs typeface="Times New Roman" charset="0"/>
                </a:rPr>
                <a:t>d</a:t>
              </a:r>
              <a:endParaRPr lang="zh-CN" altLang="en-US" sz="2800">
                <a:solidFill>
                  <a:schemeClr val="tx2"/>
                </a:solidFill>
                <a:latin typeface="Times New Roman" charset="0"/>
                <a:cs typeface="Times New Roman" charset="0"/>
              </a:endParaRPr>
            </a:p>
          </p:txBody>
        </p:sp>
        <p:sp>
          <p:nvSpPr>
            <p:cNvPr id="15" name="矩形标注 14"/>
            <p:cNvSpPr/>
            <p:nvPr/>
          </p:nvSpPr>
          <p:spPr>
            <a:xfrm>
              <a:off x="6172033" y="3886200"/>
              <a:ext cx="609704" cy="457200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3333CC"/>
                  </a:solidFill>
                  <a:latin typeface="Times New Roman" charset="0"/>
                  <a:cs typeface="Times New Roman" charset="0"/>
                </a:rPr>
                <a:t>11</a:t>
              </a:r>
              <a:endParaRPr lang="zh-CN" altLang="en-US" sz="2400">
                <a:solidFill>
                  <a:srgbClr val="3333CC"/>
                </a:solidFill>
                <a:latin typeface="Times New Roman" charset="0"/>
                <a:cs typeface="Times New Roman" charset="0"/>
              </a:endParaRPr>
            </a:p>
          </p:txBody>
        </p:sp>
        <p:sp>
          <p:nvSpPr>
            <p:cNvPr id="16" name="矩形标注 15"/>
            <p:cNvSpPr/>
            <p:nvPr/>
          </p:nvSpPr>
          <p:spPr>
            <a:xfrm>
              <a:off x="5222546" y="3832225"/>
              <a:ext cx="609704" cy="457200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3333CC"/>
                  </a:solidFill>
                  <a:latin typeface="Times New Roman" charset="0"/>
                  <a:cs typeface="Times New Roman" charset="0"/>
                </a:rPr>
                <a:t>10</a:t>
              </a:r>
              <a:endParaRPr lang="zh-CN" altLang="en-US" sz="2400">
                <a:solidFill>
                  <a:srgbClr val="3333CC"/>
                </a:solidFill>
                <a:latin typeface="Times New Roman" charset="0"/>
                <a:cs typeface="Times New Roman" charset="0"/>
              </a:endParaRPr>
            </a:p>
          </p:txBody>
        </p:sp>
        <p:sp>
          <p:nvSpPr>
            <p:cNvPr id="17" name="矩形标注 16"/>
            <p:cNvSpPr/>
            <p:nvPr/>
          </p:nvSpPr>
          <p:spPr>
            <a:xfrm>
              <a:off x="4419133" y="3192463"/>
              <a:ext cx="609704" cy="457200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3333CC"/>
                  </a:solidFill>
                  <a:latin typeface="Times New Roman" charset="0"/>
                  <a:cs typeface="Times New Roman" charset="0"/>
                </a:rPr>
                <a:t>12</a:t>
              </a:r>
              <a:endParaRPr lang="zh-CN" altLang="en-US" sz="2400">
                <a:solidFill>
                  <a:srgbClr val="3333CC"/>
                </a:solidFill>
                <a:latin typeface="Times New Roman" charset="0"/>
                <a:cs typeface="Times New Roman" charset="0"/>
              </a:endParaRPr>
            </a:p>
          </p:txBody>
        </p:sp>
        <p:sp>
          <p:nvSpPr>
            <p:cNvPr id="18" name="矩形标注 17"/>
            <p:cNvSpPr/>
            <p:nvPr/>
          </p:nvSpPr>
          <p:spPr>
            <a:xfrm>
              <a:off x="5638542" y="3201988"/>
              <a:ext cx="609704" cy="457200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3333CC"/>
                  </a:solidFill>
                  <a:latin typeface="Times New Roman" charset="0"/>
                  <a:cs typeface="Times New Roman" charset="0"/>
                </a:rPr>
                <a:t>7</a:t>
              </a:r>
              <a:endParaRPr lang="zh-CN" altLang="en-US" sz="2400">
                <a:solidFill>
                  <a:srgbClr val="3333CC"/>
                </a:solidFill>
                <a:latin typeface="Times New Roman" charset="0"/>
                <a:cs typeface="Times New Roman" charset="0"/>
              </a:endParaRP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charset="0"/>
              </a:rPr>
              <a:t>旅行商问题</a:t>
            </a:r>
            <a:r>
              <a:rPr lang="en-US" altLang="zh-CN">
                <a:latin typeface="Times New Roman" charset="0"/>
              </a:rPr>
              <a:t>(TSP)</a:t>
            </a:r>
            <a:r>
              <a:rPr lang="zh-CN" altLang="en-US">
                <a:latin typeface="Times New Roman" charset="0"/>
              </a:rPr>
              <a:t>的研究进展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719263"/>
            <a:ext cx="8713788" cy="4878387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kumimoji="0" lang="zh-CN" altLang="en-US" sz="2800" b="1">
                <a:solidFill>
                  <a:srgbClr val="FF0000"/>
                </a:solidFill>
                <a:latin typeface="Times New Roman" charset="0"/>
              </a:rPr>
              <a:t>（在最坏情况下）时间复杂性为多项式的算法？</a:t>
            </a:r>
            <a:endParaRPr kumimoji="0" lang="en-US" altLang="zh-CN" sz="2800" b="1">
              <a:solidFill>
                <a:srgbClr val="FF0000"/>
              </a:solidFill>
              <a:latin typeface="Times New Roman" charset="0"/>
            </a:endParaRPr>
          </a:p>
          <a:p>
            <a:pPr algn="just" eaLnBrk="1" hangingPunct="1">
              <a:lnSpc>
                <a:spcPct val="120000"/>
              </a:lnSpc>
            </a:pPr>
            <a:r>
              <a:rPr kumimoji="0" lang="zh-CN" altLang="en-US" sz="2800" b="1">
                <a:latin typeface="Times New Roman" charset="0"/>
              </a:rPr>
              <a:t>（在最坏情况下）时间复杂性为多项式的近似算法</a:t>
            </a:r>
            <a:endParaRPr kumimoji="0" lang="en-US" altLang="zh-CN" sz="2800" b="1">
              <a:latin typeface="Times New Roman" charset="0"/>
            </a:endParaRPr>
          </a:p>
          <a:p>
            <a:pPr lvl="1" algn="just" eaLnBrk="1" hangingPunct="1">
              <a:lnSpc>
                <a:spcPct val="120000"/>
              </a:lnSpc>
            </a:pPr>
            <a:r>
              <a:rPr kumimoji="0" lang="zh-CN" altLang="en-US" sz="2400" b="1">
                <a:latin typeface="Times New Roman" charset="0"/>
              </a:rPr>
              <a:t>保证</a:t>
            </a:r>
            <a:r>
              <a:rPr kumimoji="0" lang="en-US" altLang="zh-CN" sz="2400" b="1">
                <a:latin typeface="Times New Roman" charset="0"/>
              </a:rPr>
              <a:t>:</a:t>
            </a:r>
            <a:r>
              <a:rPr kumimoji="0" lang="zh-CN" altLang="en-US" sz="2400" b="1">
                <a:latin typeface="Times New Roman" charset="0"/>
              </a:rPr>
              <a:t> </a:t>
            </a:r>
            <a:r>
              <a:rPr kumimoji="0" lang="en-US" altLang="zh-CN" sz="2400" b="1">
                <a:latin typeface="Times New Roman" charset="0"/>
              </a:rPr>
              <a:t>W</a:t>
            </a:r>
            <a:r>
              <a:rPr kumimoji="0" lang="en-US" altLang="zh-CN" sz="2400" b="1">
                <a:latin typeface="Times New Roman" charset="0"/>
                <a:sym typeface="Symbol" charset="2"/>
              </a:rPr>
              <a:t>W’</a:t>
            </a:r>
            <a:r>
              <a:rPr kumimoji="0" lang="en-US" altLang="zh-CN" sz="2400" b="1">
                <a:latin typeface="Times New Roman" charset="0"/>
              </a:rPr>
              <a:t> cW  (c=3/2), </a:t>
            </a:r>
            <a:r>
              <a:rPr kumimoji="0" lang="zh-CN" altLang="en-US" sz="2400" b="1">
                <a:latin typeface="Times New Roman" charset="0"/>
              </a:rPr>
              <a:t>误差为</a:t>
            </a:r>
            <a:r>
              <a:rPr kumimoji="0" lang="en-US" altLang="zh-CN" sz="2400" b="1">
                <a:latin typeface="Times New Roman" charset="0"/>
              </a:rPr>
              <a:t>50%</a:t>
            </a:r>
            <a:endParaRPr kumimoji="0" lang="zh-CN" altLang="en-US" sz="2400" b="1"/>
          </a:p>
          <a:p>
            <a:pPr algn="just" eaLnBrk="1" hangingPunct="1">
              <a:lnSpc>
                <a:spcPct val="120000"/>
              </a:lnSpc>
            </a:pPr>
            <a:r>
              <a:rPr kumimoji="0" lang="zh-CN" altLang="en-US" sz="2800" b="1">
                <a:latin typeface="Times New Roman" charset="0"/>
              </a:rPr>
              <a:t>实际应用中，已有好的算法能够在几分钟内处理</a:t>
            </a:r>
            <a:r>
              <a:rPr kumimoji="0" lang="en-US" altLang="zh-CN" sz="2800" b="1">
                <a:latin typeface="Times New Roman" charset="0"/>
              </a:rPr>
              <a:t>1000</a:t>
            </a:r>
            <a:r>
              <a:rPr kumimoji="0" lang="zh-CN" altLang="en-US" sz="2800" b="1">
                <a:latin typeface="Times New Roman" charset="0"/>
              </a:rPr>
              <a:t>个节点的规模，误差在</a:t>
            </a:r>
            <a:r>
              <a:rPr kumimoji="0" lang="en-US" altLang="zh-CN" sz="2800" b="1">
                <a:latin typeface="Times New Roman" charset="0"/>
              </a:rPr>
              <a:t>2%</a:t>
            </a:r>
            <a:r>
              <a:rPr kumimoji="0" lang="zh-CN" altLang="en-US" sz="2800" b="1">
                <a:latin typeface="Times New Roman" charset="0"/>
              </a:rPr>
              <a:t>。</a:t>
            </a:r>
            <a:endParaRPr kumimoji="0" lang="en-US" altLang="zh-CN" sz="2800" b="1">
              <a:latin typeface="Times New Roman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“</a:t>
            </a:r>
            <a:r>
              <a:rPr lang="zh-CN" altLang="en-US"/>
              <a:t>一笔划”问题</a:t>
            </a:r>
          </a:p>
        </p:txBody>
      </p:sp>
      <p:sp>
        <p:nvSpPr>
          <p:cNvPr id="19458" name="Freeform 57"/>
          <p:cNvSpPr>
            <a:spLocks/>
          </p:cNvSpPr>
          <p:nvPr/>
        </p:nvSpPr>
        <p:spPr bwMode="auto">
          <a:xfrm>
            <a:off x="1547813" y="4149725"/>
            <a:ext cx="2063750" cy="2197100"/>
          </a:xfrm>
          <a:custGeom>
            <a:avLst/>
            <a:gdLst>
              <a:gd name="T0" fmla="*/ 2147483646 w 1300"/>
              <a:gd name="T1" fmla="*/ 2147483646 h 1384"/>
              <a:gd name="T2" fmla="*/ 2147483646 w 1300"/>
              <a:gd name="T3" fmla="*/ 2147483646 h 1384"/>
              <a:gd name="T4" fmla="*/ 2147483646 w 1300"/>
              <a:gd name="T5" fmla="*/ 2147483646 h 1384"/>
              <a:gd name="T6" fmla="*/ 2147483646 w 1300"/>
              <a:gd name="T7" fmla="*/ 2147483646 h 1384"/>
              <a:gd name="T8" fmla="*/ 2147483646 w 1300"/>
              <a:gd name="T9" fmla="*/ 2147483646 h 1384"/>
              <a:gd name="T10" fmla="*/ 2147483646 w 1300"/>
              <a:gd name="T11" fmla="*/ 2147483646 h 1384"/>
              <a:gd name="T12" fmla="*/ 2147483646 w 1300"/>
              <a:gd name="T13" fmla="*/ 2147483646 h 1384"/>
              <a:gd name="T14" fmla="*/ 2147483646 w 1300"/>
              <a:gd name="T15" fmla="*/ 2147483646 h 1384"/>
              <a:gd name="T16" fmla="*/ 2147483646 w 1300"/>
              <a:gd name="T17" fmla="*/ 2147483646 h 1384"/>
              <a:gd name="T18" fmla="*/ 2147483646 w 1300"/>
              <a:gd name="T19" fmla="*/ 2147483646 h 1384"/>
              <a:gd name="T20" fmla="*/ 2147483646 w 1300"/>
              <a:gd name="T21" fmla="*/ 2147483646 h 138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300"/>
              <a:gd name="T34" fmla="*/ 0 h 1384"/>
              <a:gd name="T35" fmla="*/ 1300 w 1300"/>
              <a:gd name="T36" fmla="*/ 1384 h 138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300" h="1384">
                <a:moveTo>
                  <a:pt x="666" y="187"/>
                </a:moveTo>
                <a:cubicBezTo>
                  <a:pt x="443" y="666"/>
                  <a:pt x="220" y="1145"/>
                  <a:pt x="303" y="1201"/>
                </a:cubicBezTo>
                <a:cubicBezTo>
                  <a:pt x="386" y="1257"/>
                  <a:pt x="1192" y="650"/>
                  <a:pt x="1167" y="526"/>
                </a:cubicBezTo>
                <a:cubicBezTo>
                  <a:pt x="1142" y="402"/>
                  <a:pt x="171" y="339"/>
                  <a:pt x="150" y="454"/>
                </a:cubicBezTo>
                <a:cubicBezTo>
                  <a:pt x="129" y="569"/>
                  <a:pt x="952" y="1275"/>
                  <a:pt x="1041" y="1219"/>
                </a:cubicBezTo>
                <a:cubicBezTo>
                  <a:pt x="1130" y="1163"/>
                  <a:pt x="843" y="242"/>
                  <a:pt x="681" y="121"/>
                </a:cubicBezTo>
                <a:cubicBezTo>
                  <a:pt x="519" y="0"/>
                  <a:pt x="138" y="304"/>
                  <a:pt x="69" y="490"/>
                </a:cubicBezTo>
                <a:cubicBezTo>
                  <a:pt x="0" y="676"/>
                  <a:pt x="104" y="1108"/>
                  <a:pt x="267" y="1237"/>
                </a:cubicBezTo>
                <a:cubicBezTo>
                  <a:pt x="430" y="1366"/>
                  <a:pt x="886" y="1384"/>
                  <a:pt x="1050" y="1264"/>
                </a:cubicBezTo>
                <a:cubicBezTo>
                  <a:pt x="1214" y="1144"/>
                  <a:pt x="1300" y="713"/>
                  <a:pt x="1248" y="517"/>
                </a:cubicBezTo>
                <a:cubicBezTo>
                  <a:pt x="1196" y="321"/>
                  <a:pt x="965" y="203"/>
                  <a:pt x="735" y="85"/>
                </a:cubicBezTo>
              </a:path>
            </a:pathLst>
          </a:cu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9459" name="组合 110"/>
          <p:cNvGrpSpPr>
            <a:grpSpLocks/>
          </p:cNvGrpSpPr>
          <p:nvPr/>
        </p:nvGrpSpPr>
        <p:grpSpPr bwMode="auto">
          <a:xfrm>
            <a:off x="1547813" y="1700213"/>
            <a:ext cx="2016125" cy="2016125"/>
            <a:chOff x="6129282" y="3919609"/>
            <a:chExt cx="1507395" cy="1309591"/>
          </a:xfrm>
        </p:grpSpPr>
        <p:sp>
          <p:nvSpPr>
            <p:cNvPr id="19463" name="流程图: 联系 8"/>
            <p:cNvSpPr>
              <a:spLocks noChangeArrowheads="1"/>
            </p:cNvSpPr>
            <p:nvPr/>
          </p:nvSpPr>
          <p:spPr bwMode="auto">
            <a:xfrm>
              <a:off x="7492661" y="4437112"/>
              <a:ext cx="144016" cy="144016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cxnSp>
          <p:nvCxnSpPr>
            <p:cNvPr id="19464" name="直接连接符 17"/>
            <p:cNvCxnSpPr>
              <a:cxnSpLocks noChangeShapeType="1"/>
              <a:endCxn id="19463" idx="3"/>
            </p:cNvCxnSpPr>
            <p:nvPr/>
          </p:nvCxnSpPr>
          <p:spPr bwMode="auto">
            <a:xfrm flipV="1">
              <a:off x="6444208" y="4560037"/>
              <a:ext cx="1069544" cy="597155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65" name="流程图: 联系 35"/>
            <p:cNvSpPr>
              <a:spLocks noChangeArrowheads="1"/>
            </p:cNvSpPr>
            <p:nvPr/>
          </p:nvSpPr>
          <p:spPr bwMode="auto">
            <a:xfrm>
              <a:off x="6817695" y="3919609"/>
              <a:ext cx="144016" cy="144016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9466" name="流程图: 联系 8"/>
            <p:cNvSpPr>
              <a:spLocks noChangeArrowheads="1"/>
            </p:cNvSpPr>
            <p:nvPr/>
          </p:nvSpPr>
          <p:spPr bwMode="auto">
            <a:xfrm>
              <a:off x="6129282" y="4455332"/>
              <a:ext cx="144016" cy="144016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9467" name="流程图: 联系 71"/>
            <p:cNvSpPr>
              <a:spLocks noChangeArrowheads="1"/>
            </p:cNvSpPr>
            <p:nvPr/>
          </p:nvSpPr>
          <p:spPr bwMode="auto">
            <a:xfrm>
              <a:off x="6372200" y="5085184"/>
              <a:ext cx="144016" cy="144016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9468" name="流程图: 联系 72"/>
            <p:cNvSpPr>
              <a:spLocks noChangeArrowheads="1"/>
            </p:cNvSpPr>
            <p:nvPr/>
          </p:nvSpPr>
          <p:spPr bwMode="auto">
            <a:xfrm>
              <a:off x="7308304" y="5085184"/>
              <a:ext cx="144016" cy="144016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cxnSp>
          <p:nvCxnSpPr>
            <p:cNvPr id="19469" name="直接连接符 73"/>
            <p:cNvCxnSpPr>
              <a:cxnSpLocks noChangeShapeType="1"/>
              <a:stCxn id="19467" idx="6"/>
            </p:cNvCxnSpPr>
            <p:nvPr/>
          </p:nvCxnSpPr>
          <p:spPr bwMode="auto">
            <a:xfrm>
              <a:off x="6516216" y="5157192"/>
              <a:ext cx="792088" cy="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0" name="直接连接符 74"/>
            <p:cNvCxnSpPr>
              <a:cxnSpLocks noChangeShapeType="1"/>
              <a:stCxn id="19466" idx="7"/>
              <a:endCxn id="19465" idx="7"/>
            </p:cNvCxnSpPr>
            <p:nvPr/>
          </p:nvCxnSpPr>
          <p:spPr bwMode="auto">
            <a:xfrm flipV="1">
              <a:off x="6252207" y="3940700"/>
              <a:ext cx="688413" cy="535723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1" name="直接连接符 75"/>
            <p:cNvCxnSpPr>
              <a:cxnSpLocks noChangeShapeType="1"/>
              <a:stCxn id="19465" idx="6"/>
            </p:cNvCxnSpPr>
            <p:nvPr/>
          </p:nvCxnSpPr>
          <p:spPr bwMode="auto">
            <a:xfrm>
              <a:off x="6961711" y="3991617"/>
              <a:ext cx="573132" cy="45601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2" name="直接连接符 76"/>
            <p:cNvCxnSpPr>
              <a:cxnSpLocks noChangeShapeType="1"/>
            </p:cNvCxnSpPr>
            <p:nvPr/>
          </p:nvCxnSpPr>
          <p:spPr bwMode="auto">
            <a:xfrm flipV="1">
              <a:off x="7393759" y="4560037"/>
              <a:ext cx="194933" cy="597155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3" name="直接连接符 77"/>
            <p:cNvCxnSpPr>
              <a:cxnSpLocks noChangeShapeType="1"/>
              <a:endCxn id="19467" idx="5"/>
            </p:cNvCxnSpPr>
            <p:nvPr/>
          </p:nvCxnSpPr>
          <p:spPr bwMode="auto">
            <a:xfrm>
              <a:off x="6228184" y="4581128"/>
              <a:ext cx="266941" cy="626981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4" name="直接连接符 89"/>
            <p:cNvCxnSpPr>
              <a:cxnSpLocks noChangeShapeType="1"/>
              <a:endCxn id="19463" idx="6"/>
            </p:cNvCxnSpPr>
            <p:nvPr/>
          </p:nvCxnSpPr>
          <p:spPr bwMode="auto">
            <a:xfrm>
              <a:off x="6259851" y="4509120"/>
              <a:ext cx="1376826" cy="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5" name="直接连接符 91"/>
            <p:cNvCxnSpPr>
              <a:cxnSpLocks noChangeShapeType="1"/>
              <a:endCxn id="19465" idx="4"/>
            </p:cNvCxnSpPr>
            <p:nvPr/>
          </p:nvCxnSpPr>
          <p:spPr bwMode="auto">
            <a:xfrm flipV="1">
              <a:off x="6444208" y="4063625"/>
              <a:ext cx="445495" cy="1093567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6" name="直接连接符 93"/>
            <p:cNvCxnSpPr>
              <a:cxnSpLocks noChangeShapeType="1"/>
              <a:stCxn id="19465" idx="5"/>
              <a:endCxn id="19468" idx="0"/>
            </p:cNvCxnSpPr>
            <p:nvPr/>
          </p:nvCxnSpPr>
          <p:spPr bwMode="auto">
            <a:xfrm>
              <a:off x="6940620" y="4042534"/>
              <a:ext cx="439692" cy="104265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7" name="直接连接符 94"/>
            <p:cNvCxnSpPr>
              <a:cxnSpLocks noChangeShapeType="1"/>
              <a:endCxn id="19468" idx="1"/>
            </p:cNvCxnSpPr>
            <p:nvPr/>
          </p:nvCxnSpPr>
          <p:spPr bwMode="auto">
            <a:xfrm>
              <a:off x="6252207" y="4564810"/>
              <a:ext cx="1077188" cy="541465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组合 44"/>
          <p:cNvGrpSpPr>
            <a:grpSpLocks/>
          </p:cNvGrpSpPr>
          <p:nvPr/>
        </p:nvGrpSpPr>
        <p:grpSpPr bwMode="auto">
          <a:xfrm>
            <a:off x="4932363" y="1700213"/>
            <a:ext cx="1808162" cy="4314825"/>
            <a:chOff x="4932040" y="1700808"/>
            <a:chExt cx="1807840" cy="4313833"/>
          </a:xfrm>
        </p:grpSpPr>
        <p:sp>
          <p:nvSpPr>
            <p:cNvPr id="19461" name="Text Box 61"/>
            <p:cNvSpPr txBox="1">
              <a:spLocks noChangeArrowheads="1"/>
            </p:cNvSpPr>
            <p:nvPr/>
          </p:nvSpPr>
          <p:spPr bwMode="auto">
            <a:xfrm>
              <a:off x="5292080" y="4581128"/>
              <a:ext cx="1447800" cy="143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88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？</a:t>
              </a:r>
            </a:p>
          </p:txBody>
        </p:sp>
        <p:grpSp>
          <p:nvGrpSpPr>
            <p:cNvPr id="4" name="组合 54"/>
            <p:cNvGrpSpPr>
              <a:grpSpLocks/>
            </p:cNvGrpSpPr>
            <p:nvPr/>
          </p:nvGrpSpPr>
          <p:grpSpPr bwMode="auto">
            <a:xfrm>
              <a:off x="4932040" y="1700808"/>
              <a:ext cx="1800200" cy="1966218"/>
              <a:chOff x="5133975" y="2695575"/>
              <a:chExt cx="2024063" cy="2073275"/>
            </a:xfrm>
            <a:solidFill>
              <a:schemeClr val="tx1"/>
            </a:solidFill>
          </p:grpSpPr>
          <p:sp>
            <p:nvSpPr>
              <p:cNvPr id="25" name="Oval 13"/>
              <p:cNvSpPr>
                <a:spLocks noChangeArrowheads="1"/>
              </p:cNvSpPr>
              <p:nvPr/>
            </p:nvSpPr>
            <p:spPr bwMode="auto">
              <a:xfrm>
                <a:off x="5133975" y="2695575"/>
                <a:ext cx="117475" cy="120650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 b="1"/>
              </a:p>
            </p:txBody>
          </p:sp>
          <p:sp>
            <p:nvSpPr>
              <p:cNvPr id="26" name="Oval 23"/>
              <p:cNvSpPr>
                <a:spLocks noChangeArrowheads="1"/>
              </p:cNvSpPr>
              <p:nvPr/>
            </p:nvSpPr>
            <p:spPr bwMode="auto">
              <a:xfrm>
                <a:off x="5141494" y="4648200"/>
                <a:ext cx="115887" cy="120650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 b="1"/>
              </a:p>
            </p:txBody>
          </p:sp>
          <p:sp>
            <p:nvSpPr>
              <p:cNvPr id="27" name="Oval 24"/>
              <p:cNvSpPr>
                <a:spLocks noChangeArrowheads="1"/>
              </p:cNvSpPr>
              <p:nvPr/>
            </p:nvSpPr>
            <p:spPr bwMode="auto">
              <a:xfrm>
                <a:off x="7004050" y="4638675"/>
                <a:ext cx="117475" cy="120650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 b="1"/>
              </a:p>
            </p:txBody>
          </p:sp>
          <p:sp>
            <p:nvSpPr>
              <p:cNvPr id="28" name="Oval 25"/>
              <p:cNvSpPr>
                <a:spLocks noChangeArrowheads="1"/>
              </p:cNvSpPr>
              <p:nvPr/>
            </p:nvSpPr>
            <p:spPr bwMode="auto">
              <a:xfrm>
                <a:off x="7042150" y="2733675"/>
                <a:ext cx="115888" cy="120650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 b="1"/>
              </a:p>
            </p:txBody>
          </p:sp>
          <p:sp>
            <p:nvSpPr>
              <p:cNvPr id="29" name="Oval 26"/>
              <p:cNvSpPr>
                <a:spLocks noChangeArrowheads="1"/>
              </p:cNvSpPr>
              <p:nvPr/>
            </p:nvSpPr>
            <p:spPr bwMode="auto">
              <a:xfrm>
                <a:off x="5632450" y="3244850"/>
                <a:ext cx="115888" cy="120650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 b="1"/>
              </a:p>
            </p:txBody>
          </p:sp>
          <p:sp>
            <p:nvSpPr>
              <p:cNvPr id="30" name="Oval 27"/>
              <p:cNvSpPr>
                <a:spLocks noChangeArrowheads="1"/>
              </p:cNvSpPr>
              <p:nvPr/>
            </p:nvSpPr>
            <p:spPr bwMode="auto">
              <a:xfrm>
                <a:off x="6534150" y="3270250"/>
                <a:ext cx="117475" cy="120650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 b="1"/>
              </a:p>
            </p:txBody>
          </p:sp>
          <p:sp>
            <p:nvSpPr>
              <p:cNvPr id="31" name="Oval 28"/>
              <p:cNvSpPr>
                <a:spLocks noChangeArrowheads="1"/>
              </p:cNvSpPr>
              <p:nvPr/>
            </p:nvSpPr>
            <p:spPr bwMode="auto">
              <a:xfrm>
                <a:off x="5594350" y="4152900"/>
                <a:ext cx="117475" cy="120650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 b="1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auto">
              <a:xfrm>
                <a:off x="6534150" y="4152900"/>
                <a:ext cx="117475" cy="120650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 b="1"/>
              </a:p>
            </p:txBody>
          </p:sp>
          <p:sp>
            <p:nvSpPr>
              <p:cNvPr id="33" name="Line 30"/>
              <p:cNvSpPr>
                <a:spLocks noChangeShapeType="1"/>
              </p:cNvSpPr>
              <p:nvPr/>
            </p:nvSpPr>
            <p:spPr bwMode="auto">
              <a:xfrm>
                <a:off x="5248275" y="2759075"/>
                <a:ext cx="1830388" cy="0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34" name="Line 31"/>
              <p:cNvSpPr>
                <a:spLocks noChangeShapeType="1"/>
              </p:cNvSpPr>
              <p:nvPr/>
            </p:nvSpPr>
            <p:spPr bwMode="auto">
              <a:xfrm>
                <a:off x="5237163" y="4727575"/>
                <a:ext cx="1766887" cy="0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35" name="Line 32"/>
              <p:cNvSpPr>
                <a:spLocks noChangeShapeType="1"/>
              </p:cNvSpPr>
              <p:nvPr/>
            </p:nvSpPr>
            <p:spPr bwMode="auto">
              <a:xfrm>
                <a:off x="5186363" y="2809875"/>
                <a:ext cx="0" cy="1866900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36" name="Line 33"/>
              <p:cNvSpPr>
                <a:spLocks noChangeShapeType="1"/>
              </p:cNvSpPr>
              <p:nvPr/>
            </p:nvSpPr>
            <p:spPr bwMode="auto">
              <a:xfrm>
                <a:off x="7104063" y="2836863"/>
                <a:ext cx="0" cy="1814512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37" name="Line 34"/>
              <p:cNvSpPr>
                <a:spLocks noChangeShapeType="1"/>
              </p:cNvSpPr>
              <p:nvPr/>
            </p:nvSpPr>
            <p:spPr bwMode="auto">
              <a:xfrm>
                <a:off x="5743575" y="3309938"/>
                <a:ext cx="803275" cy="0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38" name="Line 35"/>
              <p:cNvSpPr>
                <a:spLocks noChangeShapeType="1"/>
              </p:cNvSpPr>
              <p:nvPr/>
            </p:nvSpPr>
            <p:spPr bwMode="auto">
              <a:xfrm>
                <a:off x="5707063" y="4216400"/>
                <a:ext cx="827087" cy="0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39" name="Line 36"/>
              <p:cNvSpPr>
                <a:spLocks noChangeShapeType="1"/>
              </p:cNvSpPr>
              <p:nvPr/>
            </p:nvSpPr>
            <p:spPr bwMode="auto">
              <a:xfrm>
                <a:off x="5668963" y="3348038"/>
                <a:ext cx="0" cy="817562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40" name="Line 37"/>
              <p:cNvSpPr>
                <a:spLocks noChangeShapeType="1"/>
              </p:cNvSpPr>
              <p:nvPr/>
            </p:nvSpPr>
            <p:spPr bwMode="auto">
              <a:xfrm>
                <a:off x="6596063" y="3373438"/>
                <a:ext cx="0" cy="804862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41" name="Line 38"/>
              <p:cNvSpPr>
                <a:spLocks noChangeShapeType="1"/>
              </p:cNvSpPr>
              <p:nvPr/>
            </p:nvSpPr>
            <p:spPr bwMode="auto">
              <a:xfrm>
                <a:off x="5211763" y="2797175"/>
                <a:ext cx="444500" cy="473075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42" name="Line 39"/>
              <p:cNvSpPr>
                <a:spLocks noChangeShapeType="1"/>
              </p:cNvSpPr>
              <p:nvPr/>
            </p:nvSpPr>
            <p:spPr bwMode="auto">
              <a:xfrm flipH="1">
                <a:off x="5211763" y="4254500"/>
                <a:ext cx="420687" cy="434975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43" name="Line 40"/>
              <p:cNvSpPr>
                <a:spLocks noChangeShapeType="1"/>
              </p:cNvSpPr>
              <p:nvPr/>
            </p:nvSpPr>
            <p:spPr bwMode="auto">
              <a:xfrm flipV="1">
                <a:off x="6621463" y="2824163"/>
                <a:ext cx="457200" cy="458787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44" name="Line 41"/>
              <p:cNvSpPr>
                <a:spLocks noChangeShapeType="1"/>
              </p:cNvSpPr>
              <p:nvPr/>
            </p:nvSpPr>
            <p:spPr bwMode="auto">
              <a:xfrm>
                <a:off x="6634163" y="4268788"/>
                <a:ext cx="395287" cy="382587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FB1B-3E24-453A-87FD-350B2D45197C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欧拉通路和欧拉回路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844675"/>
            <a:ext cx="8362950" cy="4868863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定义：包含图（无向图或有向图）中每条边的简单通路称为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欧拉通路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注意：欧拉通路是简单通路（边不重复），但顶点可重复</a:t>
            </a:r>
          </a:p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定义：包含图中每条边的简单回路称为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欧拉回路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如果图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中含欧拉回路，则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欧拉图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。如果图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中有欧拉通路，但没有欧拉回路，则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半欧拉图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//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备注：通常假设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是连通的。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D016D-25D1-4CDC-9ECB-DC9F14EF5517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7963"/>
            <a:ext cx="4957763" cy="1036637"/>
          </a:xfrm>
        </p:spPr>
        <p:txBody>
          <a:bodyPr/>
          <a:lstStyle/>
          <a:p>
            <a:pPr eaLnBrk="1" hangingPunct="1"/>
            <a:r>
              <a:rPr lang="zh-CN" altLang="en-US"/>
              <a:t>欧拉图中的顶点度数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628775"/>
            <a:ext cx="8424862" cy="4752975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连通图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是欧拉图 当且仅当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中每个顶点的度数均为偶数。</a:t>
            </a:r>
          </a:p>
          <a:p>
            <a:pPr lvl="1"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中的欧拉回路，则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必等于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上出现数的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倍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起点与终点看成出现一次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可以证明：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（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中所有的边可以分为若干条</a:t>
            </a:r>
            <a:r>
              <a:rPr lang="zh-CN" altLang="en-US" sz="2400" b="1">
                <a:latin typeface="Times New Roman" panose="02020603050405020304" pitchFamily="18" charset="0"/>
              </a:rPr>
              <a:t>相互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没有公共边的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简单回路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（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）这些回路可以串成一个欧拉回路。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D016D-25D1-4CDC-9ECB-DC9F14EF5517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1625"/>
            <a:ext cx="7327900" cy="968375"/>
          </a:xfrm>
        </p:spPr>
        <p:txBody>
          <a:bodyPr/>
          <a:lstStyle/>
          <a:p>
            <a:pPr eaLnBrk="1" hangingPunct="1"/>
            <a:r>
              <a:rPr lang="zh-CN" altLang="en-US"/>
              <a:t>全偶度图中的回路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628775"/>
            <a:ext cx="8391525" cy="5040313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定理：若无向图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中任一顶点均为偶度点，则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中所有的边包含在若干条相互没有公共边的简单回路中。</a:t>
            </a:r>
          </a:p>
          <a:p>
            <a:pPr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证明：根据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的边数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进行归纳证明。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m=1, G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是环，结论成立。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，假设当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时结论成立。</a:t>
            </a:r>
          </a:p>
          <a:p>
            <a:pPr lvl="1"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考虑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m=k+1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的情况：注意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="1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中必含简单回路，记为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，令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G’=G-E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G’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中含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个连通分支，显然，每个连通分支内各点均为偶数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包括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，且边数不大于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。则根据归纳假设，每个非平凡的连通分支中所有边含于没有公共边的简单回路中，注意各连通分支以及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两两均无公共边，因此，结论成立。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D016D-25D1-4CDC-9ECB-DC9F14EF5517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7963"/>
            <a:ext cx="7327900" cy="968375"/>
          </a:xfrm>
        </p:spPr>
        <p:txBody>
          <a:bodyPr/>
          <a:lstStyle/>
          <a:p>
            <a:pPr eaLnBrk="1" hangingPunct="1"/>
            <a:r>
              <a:rPr lang="zh-CN" altLang="en-US"/>
              <a:t>若干小回路串成欧拉回路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341438"/>
            <a:ext cx="8713787" cy="52562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定理：若连通图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中所有的边包含在若干条相互没有公共边的简单回路中，则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中含欧拉回路。</a:t>
            </a:r>
          </a:p>
          <a:p>
            <a:pPr marL="344487" lvl="1" indent="0" eaLnBrk="1" hangingPunct="1">
              <a:lnSpc>
                <a:spcPct val="90000"/>
              </a:lnSpc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证明：对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中简单回路个数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施归纳法。当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时显然。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时结论成立。考虑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+1.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按某种方式对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个简单回路排序，令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G’=G-E(C</a:t>
            </a:r>
            <a:r>
              <a:rPr lang="en-US" altLang="zh-CN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k+1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，设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G’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中含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个连通分支，则每个非平凡分支所有的边包含在相互没有公共边的简单回路中，且回路个数不大于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。由归纳假设，每个非平凡连通分支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均为欧拉图，设其欧拉回路是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。因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连通，故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k+1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与诸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都有公共点。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中的欧拉回路构造如下：从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k+1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上任一点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设为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出发遍历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k+1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上的边，每当遇到一个尚未遍历的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k+1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的交点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设为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'),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则转而遍历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上的边，回到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继续沿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k+1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进行。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D016D-25D1-4CDC-9ECB-DC9F14EF5517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14315</TotalTime>
  <Words>4255</Words>
  <Application>Microsoft Office PowerPoint</Application>
  <PresentationFormat>全屏显示(4:3)</PresentationFormat>
  <Paragraphs>395</Paragraphs>
  <Slides>49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60" baseType="lpstr">
      <vt:lpstr>方正舒体</vt:lpstr>
      <vt:lpstr>华文新魏</vt:lpstr>
      <vt:lpstr>楷体</vt:lpstr>
      <vt:lpstr>宋体</vt:lpstr>
      <vt:lpstr>Arial</vt:lpstr>
      <vt:lpstr>Calibri</vt:lpstr>
      <vt:lpstr>Symbol</vt:lpstr>
      <vt:lpstr>Times New Roman</vt:lpstr>
      <vt:lpstr>Wingdings</vt:lpstr>
      <vt:lpstr>Network</vt:lpstr>
      <vt:lpstr>Document</vt:lpstr>
      <vt:lpstr>                图上的旅行 欧拉和哈密尔顿图</vt:lpstr>
      <vt:lpstr>内容提要</vt:lpstr>
      <vt:lpstr>欧拉图 </vt:lpstr>
      <vt:lpstr>Königsberg七桥问题</vt:lpstr>
      <vt:lpstr>“一笔划”问题</vt:lpstr>
      <vt:lpstr>欧拉通路和欧拉回路 </vt:lpstr>
      <vt:lpstr>欧拉图中的顶点度数</vt:lpstr>
      <vt:lpstr>全偶度图中的回路</vt:lpstr>
      <vt:lpstr>若干小回路串成欧拉回路</vt:lpstr>
      <vt:lpstr>关于欧拉图的等价命题</vt:lpstr>
      <vt:lpstr>半欧拉图的判定 </vt:lpstr>
      <vt:lpstr>有向欧拉图 </vt:lpstr>
      <vt:lpstr>欧拉回路算法</vt:lpstr>
      <vt:lpstr>构造欧拉回路</vt:lpstr>
      <vt:lpstr>构造欧拉回路</vt:lpstr>
      <vt:lpstr>Fleury算法的证明</vt:lpstr>
      <vt:lpstr>Fleury算法的证明(续)</vt:lpstr>
      <vt:lpstr>附：随机欧拉图</vt:lpstr>
      <vt:lpstr>随机欧拉图的判定</vt:lpstr>
      <vt:lpstr>哈密尔顿图</vt:lpstr>
      <vt:lpstr>    周游世界的游戏</vt:lpstr>
      <vt:lpstr>Hamilton通路/回路</vt:lpstr>
      <vt:lpstr>Hamilton回路的基本特性</vt:lpstr>
      <vt:lpstr>Hamilton回路的存在性问题</vt:lpstr>
      <vt:lpstr>一个基本的必要条件</vt:lpstr>
      <vt:lpstr>必要条件的应用</vt:lpstr>
      <vt:lpstr>举例</vt:lpstr>
      <vt:lpstr>PowerPoint 演示文稿</vt:lpstr>
      <vt:lpstr>必要条件的局限性</vt:lpstr>
      <vt:lpstr>哈密尔顿图的充分条件</vt:lpstr>
      <vt:lpstr>Ore定理的证明</vt:lpstr>
      <vt:lpstr>Ore定理的证明</vt:lpstr>
      <vt:lpstr>充分条件的讨论</vt:lpstr>
      <vt:lpstr>判定哈密尔顿图的例子</vt:lpstr>
      <vt:lpstr>棋盘上的哈密尔顿回路问题</vt:lpstr>
      <vt:lpstr>哈密尔顿图的应用</vt:lpstr>
      <vt:lpstr>应用（格雷码）</vt:lpstr>
      <vt:lpstr>安排考试日程（哈密尔顿通路）</vt:lpstr>
      <vt:lpstr>竞赛图</vt:lpstr>
      <vt:lpstr>竞赛图与有向哈密尔顿通路 </vt:lpstr>
      <vt:lpstr>循环赛该如何排名次</vt:lpstr>
      <vt:lpstr>循环赛该如何排名次</vt:lpstr>
      <vt:lpstr>循环赛该如何排名次</vt:lpstr>
      <vt:lpstr>旅行商问题 (Travelling Salesman Problem, TSP )</vt:lpstr>
      <vt:lpstr>旅行商问题</vt:lpstr>
      <vt:lpstr>旅行商问题</vt:lpstr>
      <vt:lpstr>旅行商问题</vt:lpstr>
      <vt:lpstr>旅行商问题</vt:lpstr>
      <vt:lpstr>旅行商问题(TSP)的研究进展</vt:lpstr>
    </vt:vector>
  </TitlesOfParts>
  <Company>Nanjing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集合的运算</dc:title>
  <dc:creator>CHEN DAOXU</dc:creator>
  <cp:lastModifiedBy>陶先平</cp:lastModifiedBy>
  <cp:revision>210</cp:revision>
  <dcterms:created xsi:type="dcterms:W3CDTF">2001-02-08T13:36:53Z</dcterms:created>
  <dcterms:modified xsi:type="dcterms:W3CDTF">2023-05-27T16:07:31Z</dcterms:modified>
</cp:coreProperties>
</file>