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9" r:id="rId1"/>
  </p:sldMasterIdLst>
  <p:notesMasterIdLst>
    <p:notesMasterId r:id="rId72"/>
  </p:notesMasterIdLst>
  <p:handoutMasterIdLst>
    <p:handoutMasterId r:id="rId73"/>
  </p:handoutMasterIdLst>
  <p:sldIdLst>
    <p:sldId id="256" r:id="rId2"/>
    <p:sldId id="270" r:id="rId3"/>
    <p:sldId id="293" r:id="rId4"/>
    <p:sldId id="285" r:id="rId5"/>
    <p:sldId id="294" r:id="rId6"/>
    <p:sldId id="284" r:id="rId7"/>
    <p:sldId id="286" r:id="rId8"/>
    <p:sldId id="296" r:id="rId9"/>
    <p:sldId id="298" r:id="rId10"/>
    <p:sldId id="283" r:id="rId11"/>
    <p:sldId id="287" r:id="rId12"/>
    <p:sldId id="299" r:id="rId13"/>
    <p:sldId id="315" r:id="rId14"/>
    <p:sldId id="303" r:id="rId15"/>
    <p:sldId id="363" r:id="rId16"/>
    <p:sldId id="304" r:id="rId17"/>
    <p:sldId id="305" r:id="rId18"/>
    <p:sldId id="290" r:id="rId19"/>
    <p:sldId id="291" r:id="rId20"/>
    <p:sldId id="292" r:id="rId21"/>
    <p:sldId id="306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5" r:id="rId30"/>
    <p:sldId id="326" r:id="rId31"/>
    <p:sldId id="327" r:id="rId32"/>
    <p:sldId id="328" r:id="rId33"/>
    <p:sldId id="329" r:id="rId34"/>
    <p:sldId id="257" r:id="rId35"/>
    <p:sldId id="353" r:id="rId36"/>
    <p:sldId id="308" r:id="rId37"/>
    <p:sldId id="312" r:id="rId38"/>
    <p:sldId id="311" r:id="rId39"/>
    <p:sldId id="313" r:id="rId40"/>
    <p:sldId id="354" r:id="rId41"/>
    <p:sldId id="355" r:id="rId42"/>
    <p:sldId id="356" r:id="rId43"/>
    <p:sldId id="357" r:id="rId44"/>
    <p:sldId id="323" r:id="rId45"/>
    <p:sldId id="358" r:id="rId46"/>
    <p:sldId id="359" r:id="rId47"/>
    <p:sldId id="360" r:id="rId48"/>
    <p:sldId id="361" r:id="rId49"/>
    <p:sldId id="340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62" r:id="rId62"/>
    <p:sldId id="334" r:id="rId63"/>
    <p:sldId id="335" r:id="rId64"/>
    <p:sldId id="336" r:id="rId65"/>
    <p:sldId id="337" r:id="rId66"/>
    <p:sldId id="333" r:id="rId67"/>
    <p:sldId id="331" r:id="rId68"/>
    <p:sldId id="300" r:id="rId69"/>
    <p:sldId id="301" r:id="rId70"/>
    <p:sldId id="302" r:id="rId7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990000"/>
    <a:srgbClr val="996600"/>
    <a:srgbClr val="B2B2B2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2" autoAdjust="0"/>
    <p:restoredTop sz="82004"/>
  </p:normalViewPr>
  <p:slideViewPr>
    <p:cSldViewPr>
      <p:cViewPr varScale="1">
        <p:scale>
          <a:sx n="55" d="100"/>
          <a:sy n="55" d="100"/>
        </p:scale>
        <p:origin x="89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0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ADA8CA8-A481-EA44-8C50-CD559EE7CBCD}" type="datetimeFigureOut">
              <a:rPr lang="zh-CN" altLang="en-US"/>
              <a:pPr>
                <a:defRPr/>
              </a:pPr>
              <a:t>2023/5/22</a:t>
            </a:fld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BBD6ED-78C6-2940-8FF1-32625BC12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3CFB27B-28AE-B044-9F48-F39353796203}" type="datetimeFigureOut">
              <a:rPr lang="zh-CN" altLang="en-US"/>
              <a:pPr>
                <a:defRPr/>
              </a:pPr>
              <a:t>2023/5/22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81A0E3-B232-044C-9B4E-DA88EBF7F2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κ(G)≤λ(G) </a:t>
            </a:r>
            <a:r>
              <a:rPr lang="zh-CN" altLang="en-US" sz="1400">
                <a:latin typeface="Times New Roman" charset="0"/>
              </a:rPr>
              <a:t>的</a:t>
            </a:r>
            <a:r>
              <a:rPr lang="zh-CN" altLang="en-US" sz="1400" b="1">
                <a:latin typeface="Times New Roman" charset="0"/>
              </a:rPr>
              <a:t>另一个证明：</a:t>
            </a:r>
            <a:r>
              <a:rPr lang="en-US" altLang="zh-CN" sz="1400" i="1">
                <a:latin typeface="Times New Roman" charset="0"/>
              </a:rPr>
              <a:t>.</a:t>
            </a:r>
            <a:endParaRPr lang="en-US" altLang="zh-CN" sz="1400">
              <a:latin typeface="Times New Roman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latin typeface="Times New Roman" charset="0"/>
              </a:rPr>
              <a:t>Proof.</a:t>
            </a:r>
            <a:br>
              <a:rPr lang="en-US" altLang="zh-CN" sz="1400">
                <a:latin typeface="Times New Roman" charset="0"/>
              </a:rPr>
            </a:br>
            <a:r>
              <a:rPr lang="en-US" altLang="zh-CN" sz="1400">
                <a:latin typeface="Times New Roman" charset="0"/>
              </a:rPr>
              <a:t>We use induction on λ. If λ=0, G is disconnected, so κ=0. If λ=1, removal of edge ewith endpoints v and w disconnects G. If v and w are the only vertices of G, G is K2 and has connectivity 1. Otherwise, removal of either v or w disconnects G, so κ=1.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As a special case we note that if λ=n−1 then δ=n−1, so G is Kn and κ=n−1.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Now suppose n−1&gt;λ=k&gt;1, and removal of edges e1,e2,…,ek disconnects G. Remove edge ek with endpoints v and w to form G1 with λ(G1)=k−1. By the induction hypothesis, there are at most k−1 vertices v1,v2,…,vj such that G2=G1−{v1,v2,…,vj} is disconnected. Since k&lt;n−1, k−1≤n−3, and so G2has at least 3 vertices.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If both v and w are vertices of G2, and if adding ek to G2 produces a connected graph G3, then removal of one of v and w will disconnect G3 forming G4, and G4=G−{v1,v2,…,vj,v} or G4=G−{v1,v2,…,vj,w}, that is, removing at most kvertices disconnects G. If v and w are vertices of G2 but adding ek does not produce a connected graph, then removing v1,v2,…,vj disconnects G. Finally, if at least one of v and w is not in G2, then G2=G−{v1,v2,…,vj} and the connectivity of G is less than k. So in all cases, κ≤k.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◻</a:t>
            </a:r>
          </a:p>
          <a:p>
            <a:pPr>
              <a:lnSpc>
                <a:spcPct val="70000"/>
              </a:lnSpc>
            </a:pPr>
            <a:endParaRPr lang="en-US" altLang="en-US" sz="1000">
              <a:ea typeface="宋体" charset="0"/>
            </a:endParaRPr>
          </a:p>
        </p:txBody>
      </p:sp>
      <p:sp>
        <p:nvSpPr>
          <p:cNvPr id="317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4DCB4E4-8244-224C-A3BA-7A781351FECD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85B3F17-E67B-914A-B0EE-A08744F2D79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94EDB0A-AC78-DE44-9A2F-33F8B72B795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F4342F6-8EC4-B649-A485-ADC31DB8C14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95724DD-B509-0A47-8E82-1A5141BEE6E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52748E-63EE-FC48-8A78-B44BCEADB893}" type="slidenum">
              <a:rPr lang="en-US" altLang="zh-CN" sz="1200">
                <a:latin typeface="Times New Roman" charset="0"/>
              </a:rPr>
              <a:pPr/>
              <a:t>34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5A6BDA-62C9-F945-8541-48A305FF7ADB}" type="slidenum">
              <a:rPr lang="en-US" altLang="zh-CN" sz="1200">
                <a:latin typeface="Times New Roman" charset="0"/>
              </a:rPr>
              <a:pPr/>
              <a:t>41</a:t>
            </a:fld>
            <a:endParaRPr lang="en-US" altLang="zh-CN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A68D0-DFC9-634E-9F3D-362CFC7B98B8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9E836C-F1A0-3843-AB48-1DC13818DF9F}" type="slidenum">
              <a:rPr lang="zh-CN" altLang="en-US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宋体" charset="0"/>
            </a:endParaRPr>
          </a:p>
        </p:txBody>
      </p:sp>
      <p:sp>
        <p:nvSpPr>
          <p:cNvPr id="4096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E337A8-2510-9C41-AC13-ECFFC25BF8B6}" type="slidenum">
              <a:rPr lang="zh-CN"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If G′ ⊆ G and G′ contains all the edges xy ∈ E with x, y ∈ V′, then G′ is an induced subgraph of G; </a:t>
            </a:r>
          </a:p>
          <a:p>
            <a:endParaRPr lang="en-US" altLang="zh-CN"/>
          </a:p>
          <a:p>
            <a:r>
              <a:rPr lang="en-US" altLang="zh-CN"/>
              <a:t>Since any edge xy ∈ E(G)-E(H) with x,y ∈ H would define an H- path, H is an induced subgraph of G. </a:t>
            </a:r>
          </a:p>
          <a:p>
            <a:endParaRPr lang="en-US" altLang="en-US">
              <a:ea typeface="宋体" charset="0"/>
            </a:endParaRPr>
          </a:p>
        </p:txBody>
      </p:sp>
      <p:sp>
        <p:nvSpPr>
          <p:cNvPr id="4301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59A6592-0315-0B49-99F6-7D252A2755B1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B697116-DD2F-F64E-AB42-74E64861BC9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DA3674A-FDEC-3D49-88FE-54D7DAF6647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46B6129-1CFA-954D-B8F0-3A90F1DD359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>
                <a:ea typeface="宋体" charset="0"/>
              </a:rPr>
              <a:t>是否一定存在一条双向边？</a:t>
            </a:r>
            <a:endParaRPr kumimoji="0" lang="en-US" altLang="en-US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5206536-F9EC-A54E-93BB-C7742F7A85B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07C63BD-BA1F-334B-8A6B-60B191D8E15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15808-DB8F-9C4D-8BFB-E235EAFA4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BAE3-FCE8-C941-80FB-A67703F91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2C44-5860-1547-8FA8-834B266BF2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5BC6B-C5CE-9C4F-AF92-53DB8693E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1B5CA-1E33-E24D-BAF9-2BC91E0D4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558F5-17FE-7948-9A82-BC6366301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A6C9F-F041-FA44-AF9B-2999A2EBD5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1484C-4009-814B-845F-BA4D8E1819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00CAE-1E7F-A54A-A7FA-FDC876EF8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22650-0A1C-1347-BBBF-50B06A4AE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D2826-5DC3-EE42-B951-F85CCB2895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F079B-28C8-E34E-995E-DADB165DA6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74981-070D-E74E-9A9A-FB39CC619E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5182C26-812E-DB4E-AC35-A9D4B18FE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9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9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9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wmf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4.wmf"/><Relationship Id="rId9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0"/>
              </a:rPr>
              <a:t>图的连通性和最短路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kumimoji="0" lang="zh-CN" altLang="en-US" b="1">
                <a:ea typeface="宋体" charset="0"/>
              </a:rPr>
              <a:t>离散数学</a:t>
            </a:r>
            <a:r>
              <a:rPr kumimoji="0" lang="zh-CN" altLang="en-US" b="1">
                <a:latin typeface="华文仿宋" charset="-122"/>
                <a:ea typeface="华文仿宋" charset="-122"/>
              </a:rPr>
              <a:t>─</a:t>
            </a:r>
            <a:r>
              <a:rPr kumimoji="0" lang="zh-CN" altLang="en-US" b="1">
                <a:ea typeface="宋体" charset="0"/>
              </a:rPr>
              <a:t>图论初步</a:t>
            </a:r>
          </a:p>
          <a:p>
            <a:pPr eaLnBrk="1" hangingPunct="1">
              <a:buFont typeface="Wingdings" charset="2"/>
              <a:buNone/>
            </a:pPr>
            <a:endParaRPr kumimoji="0" lang="zh-CN" altLang="en-US" b="1">
              <a:ea typeface="宋体" charset="0"/>
            </a:endParaRPr>
          </a:p>
          <a:p>
            <a:pPr eaLnBrk="1" hangingPunct="1">
              <a:buFont typeface="Wingdings" charset="2"/>
              <a:buNone/>
            </a:pPr>
            <a:r>
              <a:rPr kumimoji="0" lang="zh-CN" altLang="en-US" b="1">
                <a:ea typeface="宋体" charset="0"/>
              </a:rPr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连通图“连接的牢固度”不一样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229600" cy="25209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中删除任意一条边都不连通了。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2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则至少删除两条边，或删除中间那个顶点，才不连通。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3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删除任意一个点依然连通。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4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至少要删除四条边才可能不连通，且不可能通过删除顶点使其不连通。</a:t>
            </a:r>
          </a:p>
        </p:txBody>
      </p:sp>
      <p:sp>
        <p:nvSpPr>
          <p:cNvPr id="2662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612672F-8BA5-4D48-BB1D-A4953EC86AF6}" type="slidenum">
              <a:rPr lang="en-US" altLang="zh-CN"/>
              <a:pPr/>
              <a:t>10</a:t>
            </a:fld>
            <a:endParaRPr lang="en-US" altLang="zh-CN"/>
          </a:p>
        </p:txBody>
      </p:sp>
      <p:grpSp>
        <p:nvGrpSpPr>
          <p:cNvPr id="26629" name="组合 104"/>
          <p:cNvGrpSpPr>
            <a:grpSpLocks/>
          </p:cNvGrpSpPr>
          <p:nvPr/>
        </p:nvGrpSpPr>
        <p:grpSpPr bwMode="auto">
          <a:xfrm>
            <a:off x="735013" y="4341813"/>
            <a:ext cx="7483475" cy="1787525"/>
            <a:chOff x="971600" y="4077072"/>
            <a:chExt cx="7483202" cy="1787525"/>
          </a:xfrm>
        </p:grpSpPr>
        <p:grpSp>
          <p:nvGrpSpPr>
            <p:cNvPr id="26630" name="组合 110"/>
            <p:cNvGrpSpPr>
              <a:grpSpLocks/>
            </p:cNvGrpSpPr>
            <p:nvPr/>
          </p:nvGrpSpPr>
          <p:grpSpPr bwMode="auto">
            <a:xfrm>
              <a:off x="6948264" y="4077072"/>
              <a:ext cx="1506538" cy="1787525"/>
              <a:chOff x="6129282" y="3919609"/>
              <a:chExt cx="1507395" cy="1786753"/>
            </a:xfrm>
          </p:grpSpPr>
          <p:sp>
            <p:nvSpPr>
              <p:cNvPr id="26679" name="流程图: 联系 8"/>
              <p:cNvSpPr>
                <a:spLocks noChangeArrowheads="1"/>
              </p:cNvSpPr>
              <p:nvPr/>
            </p:nvSpPr>
            <p:spPr bwMode="auto">
              <a:xfrm>
                <a:off x="7492661" y="4437112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80" name="直接连接符 17"/>
              <p:cNvCxnSpPr>
                <a:cxnSpLocks noChangeShapeType="1"/>
                <a:endCxn id="26679" idx="3"/>
              </p:cNvCxnSpPr>
              <p:nvPr/>
            </p:nvCxnSpPr>
            <p:spPr bwMode="auto">
              <a:xfrm flipV="1">
                <a:off x="6444208" y="4560037"/>
                <a:ext cx="1069544" cy="5971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6681" name="流程图: 联系 35"/>
              <p:cNvSpPr>
                <a:spLocks noChangeArrowheads="1"/>
              </p:cNvSpPr>
              <p:nvPr/>
            </p:nvSpPr>
            <p:spPr bwMode="auto">
              <a:xfrm>
                <a:off x="6817695" y="3919609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2" name="流程图: 联系 8"/>
              <p:cNvSpPr>
                <a:spLocks noChangeArrowheads="1"/>
              </p:cNvSpPr>
              <p:nvPr/>
            </p:nvSpPr>
            <p:spPr bwMode="auto">
              <a:xfrm>
                <a:off x="6129282" y="4455332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3" name="流程图: 联系 71"/>
              <p:cNvSpPr>
                <a:spLocks noChangeArrowheads="1"/>
              </p:cNvSpPr>
              <p:nvPr/>
            </p:nvSpPr>
            <p:spPr bwMode="auto">
              <a:xfrm>
                <a:off x="6372200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4" name="流程图: 联系 72"/>
              <p:cNvSpPr>
                <a:spLocks noChangeArrowheads="1"/>
              </p:cNvSpPr>
              <p:nvPr/>
            </p:nvSpPr>
            <p:spPr bwMode="auto">
              <a:xfrm>
                <a:off x="730830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85" name="直接连接符 73"/>
              <p:cNvCxnSpPr>
                <a:cxnSpLocks noChangeShapeType="1"/>
                <a:stCxn id="26683" idx="6"/>
              </p:cNvCxnSpPr>
              <p:nvPr/>
            </p:nvCxnSpPr>
            <p:spPr bwMode="auto">
              <a:xfrm>
                <a:off x="6516216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86" name="直接连接符 74"/>
              <p:cNvCxnSpPr>
                <a:cxnSpLocks noChangeShapeType="1"/>
                <a:stCxn id="26682" idx="7"/>
                <a:endCxn id="26681" idx="7"/>
              </p:cNvCxnSpPr>
              <p:nvPr/>
            </p:nvCxnSpPr>
            <p:spPr bwMode="auto">
              <a:xfrm flipV="1">
                <a:off x="6252207" y="3940700"/>
                <a:ext cx="688413" cy="535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87" name="直接连接符 75"/>
              <p:cNvCxnSpPr>
                <a:cxnSpLocks noChangeShapeType="1"/>
                <a:stCxn id="26681" idx="6"/>
              </p:cNvCxnSpPr>
              <p:nvPr/>
            </p:nvCxnSpPr>
            <p:spPr bwMode="auto">
              <a:xfrm>
                <a:off x="6961711" y="3991617"/>
                <a:ext cx="573132" cy="45601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88" name="直接连接符 76"/>
              <p:cNvCxnSpPr>
                <a:cxnSpLocks noChangeShapeType="1"/>
              </p:cNvCxnSpPr>
              <p:nvPr/>
            </p:nvCxnSpPr>
            <p:spPr bwMode="auto">
              <a:xfrm flipV="1">
                <a:off x="7393759" y="4560037"/>
                <a:ext cx="194933" cy="5971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89" name="直接连接符 77"/>
              <p:cNvCxnSpPr>
                <a:cxnSpLocks noChangeShapeType="1"/>
                <a:endCxn id="26683" idx="5"/>
              </p:cNvCxnSpPr>
              <p:nvPr/>
            </p:nvCxnSpPr>
            <p:spPr bwMode="auto">
              <a:xfrm>
                <a:off x="6228184" y="4581128"/>
                <a:ext cx="266941" cy="62698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90" name="直接连接符 89"/>
              <p:cNvCxnSpPr>
                <a:cxnSpLocks noChangeShapeType="1"/>
                <a:endCxn id="26679" idx="6"/>
              </p:cNvCxnSpPr>
              <p:nvPr/>
            </p:nvCxnSpPr>
            <p:spPr bwMode="auto">
              <a:xfrm>
                <a:off x="6259851" y="4509120"/>
                <a:ext cx="137682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91" name="直接连接符 91"/>
              <p:cNvCxnSpPr>
                <a:cxnSpLocks noChangeShapeType="1"/>
                <a:endCxn id="26681" idx="4"/>
              </p:cNvCxnSpPr>
              <p:nvPr/>
            </p:nvCxnSpPr>
            <p:spPr bwMode="auto">
              <a:xfrm flipV="1">
                <a:off x="6444208" y="4063625"/>
                <a:ext cx="445495" cy="109356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92" name="直接连接符 93"/>
              <p:cNvCxnSpPr>
                <a:cxnSpLocks noChangeShapeType="1"/>
                <a:stCxn id="26681" idx="5"/>
                <a:endCxn id="26684" idx="0"/>
              </p:cNvCxnSpPr>
              <p:nvPr/>
            </p:nvCxnSpPr>
            <p:spPr bwMode="auto">
              <a:xfrm>
                <a:off x="6940620" y="4042534"/>
                <a:ext cx="439692" cy="104265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93" name="直接连接符 94"/>
              <p:cNvCxnSpPr>
                <a:cxnSpLocks noChangeShapeType="1"/>
                <a:endCxn id="26684" idx="1"/>
              </p:cNvCxnSpPr>
              <p:nvPr/>
            </p:nvCxnSpPr>
            <p:spPr bwMode="auto">
              <a:xfrm>
                <a:off x="6252207" y="4564810"/>
                <a:ext cx="1077188" cy="5414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6694" name="矩形标注 108"/>
              <p:cNvSpPr>
                <a:spLocks noChangeArrowheads="1"/>
              </p:cNvSpPr>
              <p:nvPr/>
            </p:nvSpPr>
            <p:spPr bwMode="auto">
              <a:xfrm>
                <a:off x="6677580" y="5202306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charset="0"/>
                  </a:rPr>
                  <a:t>G</a:t>
                </a:r>
                <a:r>
                  <a:rPr lang="en-US" altLang="zh-CN" sz="2400" b="1" i="1" baseline="-25000">
                    <a:latin typeface="Times New Roman" charset="0"/>
                  </a:rPr>
                  <a:t>4</a:t>
                </a:r>
                <a:endParaRPr lang="zh-CN" altLang="en-US" sz="2400" b="1" i="1" baseline="-25000">
                  <a:latin typeface="Times New Roman" charset="0"/>
                </a:endParaRPr>
              </a:p>
            </p:txBody>
          </p:sp>
        </p:grpSp>
        <p:grpSp>
          <p:nvGrpSpPr>
            <p:cNvPr id="26631" name="组合 51"/>
            <p:cNvGrpSpPr>
              <a:grpSpLocks/>
            </p:cNvGrpSpPr>
            <p:nvPr/>
          </p:nvGrpSpPr>
          <p:grpSpPr bwMode="auto">
            <a:xfrm>
              <a:off x="5076056" y="4453592"/>
              <a:ext cx="1088854" cy="1395065"/>
              <a:chOff x="3780248" y="4508848"/>
              <a:chExt cx="1088854" cy="1395065"/>
            </a:xfrm>
          </p:grpSpPr>
          <p:grpSp>
            <p:nvGrpSpPr>
              <p:cNvPr id="26662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68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76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77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cxnSp>
                <p:nvCxnSpPr>
                  <p:cNvPr id="26678" name="直接连接符 95"/>
                  <p:cNvCxnSpPr>
                    <a:cxnSpLocks noChangeShapeType="1"/>
                    <a:stCxn id="26676" idx="6"/>
                  </p:cNvCxnSpPr>
                  <p:nvPr/>
                </p:nvCxnSpPr>
                <p:spPr bwMode="auto">
                  <a:xfrm>
                    <a:off x="1331640" y="5157192"/>
                    <a:ext cx="79208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6669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73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74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cxnSp>
                <p:nvCxnSpPr>
                  <p:cNvPr id="26675" name="直接连接符 88"/>
                  <p:cNvCxnSpPr>
                    <a:cxnSpLocks noChangeShapeType="1"/>
                    <a:stCxn id="26673" idx="6"/>
                  </p:cNvCxnSpPr>
                  <p:nvPr/>
                </p:nvCxnSpPr>
                <p:spPr bwMode="auto">
                  <a:xfrm>
                    <a:off x="1331640" y="5157192"/>
                    <a:ext cx="79208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6670" name="直接连接符 8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436096" y="4365104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6671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3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72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26663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64" name="直接连接符 121"/>
              <p:cNvCxnSpPr>
                <a:cxnSpLocks noChangeShapeType="1"/>
                <a:endCxn id="26663" idx="2"/>
              </p:cNvCxnSpPr>
              <p:nvPr/>
            </p:nvCxnSpPr>
            <p:spPr bwMode="auto">
              <a:xfrm>
                <a:off x="3852260" y="4580857"/>
                <a:ext cx="418748" cy="32976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65" name="直接连接符 129"/>
              <p:cNvCxnSpPr>
                <a:cxnSpLocks noChangeShapeType="1"/>
                <a:endCxn id="26674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66" name="直接连接符 131"/>
              <p:cNvCxnSpPr>
                <a:cxnSpLocks noChangeShapeType="1"/>
                <a:stCxn id="26673" idx="6"/>
                <a:endCxn id="26663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67" name="直接连接符 132"/>
              <p:cNvCxnSpPr>
                <a:cxnSpLocks noChangeShapeType="1"/>
                <a:endCxn id="26663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6632" name="组合 70"/>
            <p:cNvGrpSpPr>
              <a:grpSpLocks/>
            </p:cNvGrpSpPr>
            <p:nvPr/>
          </p:nvGrpSpPr>
          <p:grpSpPr bwMode="auto">
            <a:xfrm>
              <a:off x="2987824" y="4466608"/>
              <a:ext cx="1088854" cy="1395065"/>
              <a:chOff x="3780248" y="4508848"/>
              <a:chExt cx="1088854" cy="1395065"/>
            </a:xfrm>
          </p:grpSpPr>
          <p:grpSp>
            <p:nvGrpSpPr>
              <p:cNvPr id="26647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53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60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61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6654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58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59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cxnSp>
              <p:nvCxnSpPr>
                <p:cNvPr id="26655" name="直接连接符 8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436096" y="4365104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6656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2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57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26648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49" name="直接连接符 121"/>
              <p:cNvCxnSpPr>
                <a:cxnSpLocks noChangeShapeType="1"/>
                <a:endCxn id="26648" idx="2"/>
              </p:cNvCxnSpPr>
              <p:nvPr/>
            </p:nvCxnSpPr>
            <p:spPr bwMode="auto">
              <a:xfrm>
                <a:off x="3852260" y="4580857"/>
                <a:ext cx="418748" cy="32976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50" name="直接连接符 129"/>
              <p:cNvCxnSpPr>
                <a:cxnSpLocks noChangeShapeType="1"/>
                <a:endCxn id="26659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51" name="直接连接符 131"/>
              <p:cNvCxnSpPr>
                <a:cxnSpLocks noChangeShapeType="1"/>
                <a:stCxn id="26658" idx="6"/>
                <a:endCxn id="26648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52" name="直接连接符 132"/>
              <p:cNvCxnSpPr>
                <a:cxnSpLocks noChangeShapeType="1"/>
                <a:endCxn id="26648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6633" name="组合 88"/>
            <p:cNvGrpSpPr>
              <a:grpSpLocks/>
            </p:cNvGrpSpPr>
            <p:nvPr/>
          </p:nvGrpSpPr>
          <p:grpSpPr bwMode="auto">
            <a:xfrm>
              <a:off x="971600" y="4451860"/>
              <a:ext cx="1088854" cy="1395065"/>
              <a:chOff x="3780248" y="4508848"/>
              <a:chExt cx="1088854" cy="1395065"/>
            </a:xfrm>
          </p:grpSpPr>
          <p:grpSp>
            <p:nvGrpSpPr>
              <p:cNvPr id="26634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39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45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46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6640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43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44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26641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1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42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26635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36" name="直接连接符 129"/>
              <p:cNvCxnSpPr>
                <a:cxnSpLocks noChangeShapeType="1"/>
                <a:endCxn id="26644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37" name="直接连接符 131"/>
              <p:cNvCxnSpPr>
                <a:cxnSpLocks noChangeShapeType="1"/>
                <a:stCxn id="26643" idx="6"/>
                <a:endCxn id="26635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38" name="直接连接符 132"/>
              <p:cNvCxnSpPr>
                <a:cxnSpLocks noChangeShapeType="1"/>
                <a:endCxn id="26635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</a:rPr>
              <a:t>图的</a:t>
            </a:r>
            <a:r>
              <a:rPr lang="en-US" altLang="zh-CN">
                <a:latin typeface="Times New Roman" charset="0"/>
                <a:ea typeface="黑体" charset="0"/>
              </a:rPr>
              <a:t>(</a:t>
            </a:r>
            <a:r>
              <a:rPr lang="zh-CN" altLang="en-US">
                <a:latin typeface="Times New Roman" charset="0"/>
                <a:ea typeface="宋体" charset="0"/>
              </a:rPr>
              <a:t>点</a:t>
            </a:r>
            <a:r>
              <a:rPr lang="en-US" altLang="zh-CN">
                <a:latin typeface="Times New Roman" charset="0"/>
                <a:ea typeface="黑体" charset="0"/>
              </a:rPr>
              <a:t>)</a:t>
            </a:r>
            <a:r>
              <a:rPr lang="zh-CN" altLang="en-US">
                <a:latin typeface="Times New Roman" charset="0"/>
                <a:ea typeface="宋体" charset="0"/>
              </a:rPr>
              <a:t>连通度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24862" cy="4895850"/>
          </a:xfrm>
        </p:spPr>
        <p:txBody>
          <a:bodyPr/>
          <a:lstStyle/>
          <a:p>
            <a:pPr algn="just" eaLnBrk="1" hangingPunct="1">
              <a:buFont typeface="Wingdings" charset="2"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Times New Roman" charset="0"/>
                <a:ea typeface="宋体" charset="0"/>
              </a:rPr>
              <a:t>    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 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注意：若</a:t>
            </a:r>
            <a:r>
              <a:rPr kumimoji="0" lang="en-US" altLang="zh-CN" sz="24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是顶点数不少于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的非完全图，删除足够数量的点一定能使图变成不连通图或者平凡图。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spcBef>
                <a:spcPct val="7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定义：使非平凡连通图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成为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不连通图或者平凡图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需要删除的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最少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顶点数称为图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的</a:t>
            </a:r>
            <a:r>
              <a:rPr kumimoji="0" lang="en-US" altLang="zh-CN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点</a:t>
            </a:r>
            <a:r>
              <a:rPr kumimoji="0" lang="en-US" altLang="zh-CN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连通度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，记为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κ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G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注意：这不意味着任意删除</a:t>
            </a:r>
            <a:r>
              <a:rPr kumimoji="0" lang="en-US" altLang="zh-CN" sz="19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19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个点就一定会使该图不连通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 </a:t>
            </a:r>
          </a:p>
          <a:p>
            <a:pPr algn="just" eaLnBrk="1" hangingPunct="1"/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约定：不连通图或平凡图的连通度为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，而</a:t>
            </a:r>
            <a:r>
              <a:rPr kumimoji="0" lang="el-GR" altLang="zh-CN" sz="28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l-GR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6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 i="1" baseline="-25000">
                <a:solidFill>
                  <a:schemeClr val="tx2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)=</a:t>
            </a:r>
            <a:r>
              <a:rPr kumimoji="0" lang="en-US" altLang="zh-CN" sz="26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-1</a:t>
            </a: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lvl="1" eaLnBrk="1" hangingPunct="1">
              <a:spcBef>
                <a:spcPct val="70000"/>
              </a:spcBef>
            </a:pPr>
            <a:r>
              <a:rPr kumimoji="0" lang="zh-CN" altLang="en-US" b="1">
                <a:latin typeface="Times New Roman" charset="0"/>
                <a:ea typeface="宋体" charset="0"/>
              </a:rPr>
              <a:t>若图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的连通度</a:t>
            </a:r>
            <a:r>
              <a:rPr kumimoji="0" lang="zh-CN" altLang="en-US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不小于</a:t>
            </a:r>
            <a:r>
              <a:rPr kumimoji="0" lang="en-US" altLang="zh-CN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 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  <a:ea typeface="宋体" charset="0"/>
              </a:rPr>
              <a:t>连通图</a:t>
            </a:r>
            <a:r>
              <a:rPr kumimoji="0" lang="zh-CN" altLang="en-US" b="1">
                <a:latin typeface="Times New Roman" charset="0"/>
                <a:ea typeface="宋体" charset="0"/>
              </a:rPr>
              <a:t>；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连通图，即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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删除少于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个顶点，它依然连通。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 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)=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 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连通图，且有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个顶点，删除它们就不连通。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2765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714D34D-8657-4749-92C2-D4F8F813B1F1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图的边连通度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24862" cy="511175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     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注意：若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是顶点数不少于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的连通图，删除足够数量的边使得图变成不连通。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类似地，使非平凡连通图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变成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不连通 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需要删除的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最少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边数称为图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的</a:t>
            </a:r>
            <a:r>
              <a:rPr kumimoji="0" lang="zh-CN" altLang="en-US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边连通度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。记为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(G)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 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注意：这不意味着任意删除</a:t>
            </a:r>
            <a:r>
              <a:rPr kumimoji="0" lang="zh-CN" altLang="en-US" sz="26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(G)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条边就一定会使该图不连通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 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  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约定：不连通图或平凡图的边连通度为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。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l-GR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 baseline="-25000">
                <a:solidFill>
                  <a:schemeClr val="tx2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)=n-1</a:t>
            </a: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b="1">
                <a:latin typeface="Times New Roman" charset="0"/>
                <a:ea typeface="宋体" charset="0"/>
              </a:rPr>
              <a:t>若图</a:t>
            </a:r>
            <a:r>
              <a:rPr kumimoji="0" lang="en-US" altLang="zh-CN" b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的边连通度</a:t>
            </a:r>
            <a:r>
              <a:rPr kumimoji="0" lang="zh-CN" altLang="en-US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不小于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b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宋体" charset="0"/>
              </a:rPr>
              <a:t>k-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  <a:ea typeface="宋体" charset="0"/>
              </a:rPr>
              <a:t>边连通图</a:t>
            </a:r>
            <a:r>
              <a:rPr kumimoji="0" lang="zh-CN" altLang="en-US" b="1">
                <a:latin typeface="Times New Roman" charset="0"/>
                <a:ea typeface="宋体" charset="0"/>
              </a:rPr>
              <a:t>。</a:t>
            </a:r>
            <a:endParaRPr kumimoji="0" lang="en-US" altLang="zh-CN" b="1">
              <a:latin typeface="Times New Roman" charset="0"/>
              <a:ea typeface="宋体" charset="0"/>
            </a:endParaRP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(k-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边连通图，即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 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(G) 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k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删除少于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条边，它依然连通。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(G) =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 k-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边连通图，且有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条边，删除它们就不连通。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endParaRPr kumimoji="0" lang="en-US" altLang="zh-CN" sz="1700" b="1">
              <a:solidFill>
                <a:srgbClr val="9966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867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BFBFF9-661C-0B44-BDDF-4962D2DB5116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关于连通度的例子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997075"/>
          </a:xfrm>
        </p:spPr>
        <p:txBody>
          <a:bodyPr/>
          <a:lstStyle/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</a:rPr>
              <a:t>W</a:t>
            </a:r>
            <a:r>
              <a:rPr kumimoji="0" lang="en-US" altLang="zh-CN" sz="2600" b="1" baseline="-25000">
                <a:latin typeface="Times New Roman" charset="0"/>
                <a:ea typeface="宋体" charset="0"/>
              </a:rPr>
              <a:t>6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轮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：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==3 =</a:t>
            </a:r>
          </a:p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</a:rPr>
              <a:t>C</a:t>
            </a:r>
            <a:r>
              <a:rPr kumimoji="0" lang="en-US" altLang="zh-CN" sz="2600" b="1" baseline="-25000">
                <a:latin typeface="Times New Roman" charset="0"/>
                <a:ea typeface="宋体" charset="0"/>
              </a:rPr>
              <a:t>6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圈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：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==2 =</a:t>
            </a:r>
          </a:p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 baseline="-25000">
                <a:latin typeface="Times New Roman" charset="0"/>
                <a:ea typeface="宋体" charset="0"/>
              </a:rPr>
              <a:t>2,3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完全二部图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：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==2 =</a:t>
            </a:r>
          </a:p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：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=1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，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=2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，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=3</a:t>
            </a:r>
          </a:p>
          <a:p>
            <a:pPr eaLnBrk="1" hangingPunct="1"/>
            <a:endParaRPr kumimoji="0" lang="en-US" altLang="zh-CN" sz="2600" b="1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2970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67CD63-4BA5-9C48-B0D9-ADAD4D6DE1F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076825" y="17732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996600"/>
                </a:solidFill>
                <a:latin typeface="Times New Roman" charset="0"/>
                <a:sym typeface="Symbol" charset="2"/>
              </a:rPr>
              <a:t>表示图中最小顶点度</a:t>
            </a:r>
          </a:p>
        </p:txBody>
      </p:sp>
      <p:grpSp>
        <p:nvGrpSpPr>
          <p:cNvPr id="29702" name="组合 86"/>
          <p:cNvGrpSpPr>
            <a:grpSpLocks/>
          </p:cNvGrpSpPr>
          <p:nvPr/>
        </p:nvGrpSpPr>
        <p:grpSpPr bwMode="auto">
          <a:xfrm>
            <a:off x="4457700" y="4144963"/>
            <a:ext cx="1773238" cy="1995487"/>
            <a:chOff x="3883449" y="3703585"/>
            <a:chExt cx="1773362" cy="1643649"/>
          </a:xfrm>
        </p:grpSpPr>
        <p:sp>
          <p:nvSpPr>
            <p:cNvPr id="29768" name="Text Box 5"/>
            <p:cNvSpPr txBox="1">
              <a:spLocks noChangeArrowheads="1"/>
            </p:cNvSpPr>
            <p:nvPr/>
          </p:nvSpPr>
          <p:spPr bwMode="auto">
            <a:xfrm>
              <a:off x="4603580" y="4890034"/>
              <a:ext cx="676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K</a:t>
              </a:r>
              <a:r>
                <a:rPr lang="en-US" altLang="zh-CN" sz="2000" b="1" baseline="-25000">
                  <a:latin typeface="Times New Roman" charset="0"/>
                </a:rPr>
                <a:t>2,3</a:t>
              </a:r>
              <a:endParaRPr lang="en-US" altLang="zh-CN" sz="2000" b="1">
                <a:latin typeface="Times New Roman" charset="0"/>
              </a:endParaRPr>
            </a:p>
          </p:txBody>
        </p:sp>
        <p:cxnSp>
          <p:nvCxnSpPr>
            <p:cNvPr id="29769" name="直接连接符 73"/>
            <p:cNvCxnSpPr>
              <a:cxnSpLocks noChangeShapeType="1"/>
            </p:cNvCxnSpPr>
            <p:nvPr/>
          </p:nvCxnSpPr>
          <p:spPr bwMode="auto">
            <a:xfrm>
              <a:off x="4387643" y="3789040"/>
              <a:ext cx="1228827" cy="8506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70" name="流程图: 联系 8"/>
            <p:cNvSpPr>
              <a:spLocks noChangeArrowheads="1"/>
            </p:cNvSpPr>
            <p:nvPr/>
          </p:nvSpPr>
          <p:spPr bwMode="auto">
            <a:xfrm>
              <a:off x="5512877" y="4567681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1" name="流程图: 联系 35"/>
            <p:cNvSpPr>
              <a:spLocks noChangeArrowheads="1"/>
            </p:cNvSpPr>
            <p:nvPr/>
          </p:nvSpPr>
          <p:spPr bwMode="auto">
            <a:xfrm>
              <a:off x="4288741" y="3703585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2" name="流程图: 联系 8"/>
            <p:cNvSpPr>
              <a:spLocks noChangeArrowheads="1"/>
            </p:cNvSpPr>
            <p:nvPr/>
          </p:nvSpPr>
          <p:spPr bwMode="auto">
            <a:xfrm>
              <a:off x="5059580" y="3703585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3" name="流程图: 联系 71"/>
            <p:cNvSpPr>
              <a:spLocks noChangeArrowheads="1"/>
            </p:cNvSpPr>
            <p:nvPr/>
          </p:nvSpPr>
          <p:spPr bwMode="auto">
            <a:xfrm>
              <a:off x="3883449" y="4580596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4" name="流程图: 联系 72"/>
            <p:cNvSpPr>
              <a:spLocks noChangeArrowheads="1"/>
            </p:cNvSpPr>
            <p:nvPr/>
          </p:nvSpPr>
          <p:spPr bwMode="auto">
            <a:xfrm>
              <a:off x="4720789" y="4567681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75" name="直接连接符 74"/>
            <p:cNvCxnSpPr>
              <a:cxnSpLocks noChangeShapeType="1"/>
              <a:endCxn id="29774" idx="1"/>
            </p:cNvCxnSpPr>
            <p:nvPr/>
          </p:nvCxnSpPr>
          <p:spPr bwMode="auto">
            <a:xfrm>
              <a:off x="4360749" y="3807017"/>
              <a:ext cx="381119" cy="78174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76" name="直接连接符 75"/>
            <p:cNvCxnSpPr>
              <a:cxnSpLocks noChangeShapeType="1"/>
            </p:cNvCxnSpPr>
            <p:nvPr/>
          </p:nvCxnSpPr>
          <p:spPr bwMode="auto">
            <a:xfrm>
              <a:off x="5148064" y="3789040"/>
              <a:ext cx="432048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77" name="直接连接符 76"/>
            <p:cNvCxnSpPr>
              <a:cxnSpLocks noChangeShapeType="1"/>
            </p:cNvCxnSpPr>
            <p:nvPr/>
          </p:nvCxnSpPr>
          <p:spPr bwMode="auto">
            <a:xfrm flipV="1">
              <a:off x="4819691" y="3703585"/>
              <a:ext cx="352197" cy="8849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78" name="直接连接符 77"/>
            <p:cNvCxnSpPr>
              <a:cxnSpLocks noChangeShapeType="1"/>
              <a:stCxn id="29771" idx="4"/>
              <a:endCxn id="29773" idx="7"/>
            </p:cNvCxnSpPr>
            <p:nvPr/>
          </p:nvCxnSpPr>
          <p:spPr bwMode="auto">
            <a:xfrm flipH="1">
              <a:off x="4006304" y="3847535"/>
              <a:ext cx="354404" cy="7541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79" name="直接连接符 73"/>
            <p:cNvCxnSpPr>
              <a:cxnSpLocks noChangeShapeType="1"/>
              <a:stCxn id="29772" idx="3"/>
              <a:endCxn id="29773" idx="6"/>
            </p:cNvCxnSpPr>
            <p:nvPr/>
          </p:nvCxnSpPr>
          <p:spPr bwMode="auto">
            <a:xfrm flipH="1">
              <a:off x="4027383" y="3826454"/>
              <a:ext cx="1053276" cy="8261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9703" name="组合 140"/>
          <p:cNvGrpSpPr>
            <a:grpSpLocks/>
          </p:cNvGrpSpPr>
          <p:nvPr/>
        </p:nvGrpSpPr>
        <p:grpSpPr bwMode="auto">
          <a:xfrm>
            <a:off x="6619875" y="3949700"/>
            <a:ext cx="1966913" cy="2135188"/>
            <a:chOff x="6516216" y="3861048"/>
            <a:chExt cx="1967013" cy="2134659"/>
          </a:xfrm>
        </p:grpSpPr>
        <p:cxnSp>
          <p:nvCxnSpPr>
            <p:cNvPr id="29741" name="直接连接符 6"/>
            <p:cNvCxnSpPr>
              <a:cxnSpLocks noChangeShapeType="1"/>
            </p:cNvCxnSpPr>
            <p:nvPr/>
          </p:nvCxnSpPr>
          <p:spPr bwMode="auto">
            <a:xfrm>
              <a:off x="7380312" y="3861048"/>
              <a:ext cx="287338" cy="180022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9742" name="组合 119"/>
            <p:cNvGrpSpPr>
              <a:grpSpLocks/>
            </p:cNvGrpSpPr>
            <p:nvPr/>
          </p:nvGrpSpPr>
          <p:grpSpPr bwMode="auto">
            <a:xfrm>
              <a:off x="6516216" y="3933056"/>
              <a:ext cx="814885" cy="143890"/>
              <a:chOff x="6516216" y="3933056"/>
              <a:chExt cx="814885" cy="143890"/>
            </a:xfrm>
          </p:grpSpPr>
          <p:sp>
            <p:nvSpPr>
              <p:cNvPr id="29765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6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7" name="直接连接符 44"/>
              <p:cNvCxnSpPr>
                <a:cxnSpLocks noChangeShapeType="1"/>
                <a:stCxn id="29765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cxnSp>
          <p:nvCxnSpPr>
            <p:cNvPr id="29743" name="直接连接符 56"/>
            <p:cNvCxnSpPr>
              <a:cxnSpLocks noChangeShapeType="1"/>
              <a:stCxn id="29756" idx="6"/>
            </p:cNvCxnSpPr>
            <p:nvPr/>
          </p:nvCxnSpPr>
          <p:spPr bwMode="auto">
            <a:xfrm flipH="1">
              <a:off x="7308305" y="5229137"/>
              <a:ext cx="504086" cy="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44" name="直接连接符 69"/>
            <p:cNvCxnSpPr>
              <a:cxnSpLocks noChangeShapeType="1"/>
              <a:endCxn id="29766" idx="4"/>
            </p:cNvCxnSpPr>
            <p:nvPr/>
          </p:nvCxnSpPr>
          <p:spPr bwMode="auto">
            <a:xfrm flipH="1" flipV="1">
              <a:off x="7259078" y="4076946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45" name="矩形标注 107"/>
            <p:cNvSpPr>
              <a:spLocks noChangeArrowheads="1"/>
            </p:cNvSpPr>
            <p:nvPr/>
          </p:nvSpPr>
          <p:spPr bwMode="auto">
            <a:xfrm>
              <a:off x="7264060" y="5492092"/>
              <a:ext cx="720233" cy="503615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charset="0"/>
                </a:rPr>
                <a:t>G</a:t>
              </a:r>
              <a:endParaRPr lang="zh-CN" altLang="en-US" sz="2400" b="1" baseline="-25000">
                <a:latin typeface="Times New Roman" charset="0"/>
              </a:endParaRPr>
            </a:p>
          </p:txBody>
        </p:sp>
        <p:cxnSp>
          <p:nvCxnSpPr>
            <p:cNvPr id="29746" name="直接连接符 113"/>
            <p:cNvCxnSpPr>
              <a:cxnSpLocks noChangeShapeType="1"/>
              <a:endCxn id="29766" idx="3"/>
            </p:cNvCxnSpPr>
            <p:nvPr/>
          </p:nvCxnSpPr>
          <p:spPr bwMode="auto">
            <a:xfrm flipV="1">
              <a:off x="6647844" y="4055874"/>
              <a:ext cx="560305" cy="11486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47" name="直接连接符 69"/>
            <p:cNvCxnSpPr>
              <a:cxnSpLocks noChangeShapeType="1"/>
            </p:cNvCxnSpPr>
            <p:nvPr/>
          </p:nvCxnSpPr>
          <p:spPr bwMode="auto">
            <a:xfrm flipH="1" flipV="1">
              <a:off x="6588224" y="4077072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48" name="直接连接符 56"/>
            <p:cNvCxnSpPr>
              <a:cxnSpLocks noChangeShapeType="1"/>
            </p:cNvCxnSpPr>
            <p:nvPr/>
          </p:nvCxnSpPr>
          <p:spPr bwMode="auto">
            <a:xfrm flipH="1" flipV="1">
              <a:off x="6588226" y="4005066"/>
              <a:ext cx="720078" cy="12241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9749" name="组合 120"/>
            <p:cNvGrpSpPr>
              <a:grpSpLocks/>
            </p:cNvGrpSpPr>
            <p:nvPr/>
          </p:nvGrpSpPr>
          <p:grpSpPr bwMode="auto">
            <a:xfrm>
              <a:off x="6516216" y="5157192"/>
              <a:ext cx="814885" cy="143890"/>
              <a:chOff x="6516216" y="3933056"/>
              <a:chExt cx="814885" cy="143890"/>
            </a:xfrm>
          </p:grpSpPr>
          <p:sp>
            <p:nvSpPr>
              <p:cNvPr id="29762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3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4" name="直接连接符 44"/>
              <p:cNvCxnSpPr>
                <a:cxnSpLocks noChangeShapeType="1"/>
                <a:stCxn id="29762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9750" name="组合 124"/>
            <p:cNvGrpSpPr>
              <a:grpSpLocks/>
            </p:cNvGrpSpPr>
            <p:nvPr/>
          </p:nvGrpSpPr>
          <p:grpSpPr bwMode="auto">
            <a:xfrm>
              <a:off x="7668344" y="3933056"/>
              <a:ext cx="814885" cy="143890"/>
              <a:chOff x="6516216" y="3933056"/>
              <a:chExt cx="814885" cy="143890"/>
            </a:xfrm>
          </p:grpSpPr>
          <p:sp>
            <p:nvSpPr>
              <p:cNvPr id="29759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0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1" name="直接连接符 44"/>
              <p:cNvCxnSpPr>
                <a:cxnSpLocks noChangeShapeType="1"/>
                <a:stCxn id="29759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cxnSp>
          <p:nvCxnSpPr>
            <p:cNvPr id="29751" name="直接连接符 69"/>
            <p:cNvCxnSpPr>
              <a:cxnSpLocks noChangeShapeType="1"/>
              <a:endCxn id="29760" idx="4"/>
            </p:cNvCxnSpPr>
            <p:nvPr/>
          </p:nvCxnSpPr>
          <p:spPr bwMode="auto">
            <a:xfrm flipH="1" flipV="1">
              <a:off x="8411206" y="4076946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52" name="直接连接符 113"/>
            <p:cNvCxnSpPr>
              <a:cxnSpLocks noChangeShapeType="1"/>
              <a:endCxn id="29760" idx="3"/>
            </p:cNvCxnSpPr>
            <p:nvPr/>
          </p:nvCxnSpPr>
          <p:spPr bwMode="auto">
            <a:xfrm flipV="1">
              <a:off x="7799972" y="4055874"/>
              <a:ext cx="560305" cy="11486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53" name="直接连接符 69"/>
            <p:cNvCxnSpPr>
              <a:cxnSpLocks noChangeShapeType="1"/>
            </p:cNvCxnSpPr>
            <p:nvPr/>
          </p:nvCxnSpPr>
          <p:spPr bwMode="auto">
            <a:xfrm flipV="1">
              <a:off x="7301605" y="4062324"/>
              <a:ext cx="409251" cy="11520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54" name="直接连接符 56"/>
            <p:cNvCxnSpPr>
              <a:cxnSpLocks noChangeShapeType="1"/>
            </p:cNvCxnSpPr>
            <p:nvPr/>
          </p:nvCxnSpPr>
          <p:spPr bwMode="auto">
            <a:xfrm flipH="1" flipV="1">
              <a:off x="7740354" y="4005066"/>
              <a:ext cx="720078" cy="12241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9755" name="组合 132"/>
            <p:cNvGrpSpPr>
              <a:grpSpLocks/>
            </p:cNvGrpSpPr>
            <p:nvPr/>
          </p:nvGrpSpPr>
          <p:grpSpPr bwMode="auto">
            <a:xfrm>
              <a:off x="7668344" y="5157192"/>
              <a:ext cx="814885" cy="143890"/>
              <a:chOff x="6516216" y="3933056"/>
              <a:chExt cx="814885" cy="143890"/>
            </a:xfrm>
          </p:grpSpPr>
          <p:sp>
            <p:nvSpPr>
              <p:cNvPr id="29756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57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58" name="直接连接符 44"/>
              <p:cNvCxnSpPr>
                <a:cxnSpLocks noChangeShapeType="1"/>
                <a:stCxn id="29756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29704" name="组合 141"/>
          <p:cNvGrpSpPr>
            <a:grpSpLocks/>
          </p:cNvGrpSpPr>
          <p:nvPr/>
        </p:nvGrpSpPr>
        <p:grpSpPr bwMode="auto">
          <a:xfrm>
            <a:off x="2589213" y="3943350"/>
            <a:ext cx="1458912" cy="2282825"/>
            <a:chOff x="2411760" y="4149080"/>
            <a:chExt cx="1458913" cy="2283161"/>
          </a:xfrm>
        </p:grpSpPr>
        <p:grpSp>
          <p:nvGrpSpPr>
            <p:cNvPr id="29727" name="组合 41"/>
            <p:cNvGrpSpPr>
              <a:grpSpLocks/>
            </p:cNvGrpSpPr>
            <p:nvPr/>
          </p:nvGrpSpPr>
          <p:grpSpPr bwMode="auto">
            <a:xfrm>
              <a:off x="2411760" y="4149080"/>
              <a:ext cx="1458913" cy="1624012"/>
              <a:chOff x="3536950" y="1989138"/>
              <a:chExt cx="1458913" cy="1624012"/>
            </a:xfrm>
          </p:grpSpPr>
          <p:sp>
            <p:nvSpPr>
              <p:cNvPr id="29729" name="流程图: 联系 35"/>
              <p:cNvSpPr>
                <a:spLocks noChangeArrowheads="1"/>
              </p:cNvSpPr>
              <p:nvPr/>
            </p:nvSpPr>
            <p:spPr bwMode="auto">
              <a:xfrm>
                <a:off x="4179888" y="1989138"/>
                <a:ext cx="144462" cy="142875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0" name="流程图: 联系 8"/>
              <p:cNvSpPr>
                <a:spLocks noChangeArrowheads="1"/>
              </p:cNvSpPr>
              <p:nvPr/>
            </p:nvSpPr>
            <p:spPr bwMode="auto">
              <a:xfrm>
                <a:off x="3536950" y="2492375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1" name="流程图: 联系 72"/>
              <p:cNvSpPr>
                <a:spLocks noChangeArrowheads="1"/>
              </p:cNvSpPr>
              <p:nvPr/>
            </p:nvSpPr>
            <p:spPr bwMode="auto">
              <a:xfrm>
                <a:off x="4243388" y="3468688"/>
                <a:ext cx="144462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32" name="直接连接符 73"/>
              <p:cNvCxnSpPr>
                <a:cxnSpLocks noChangeShapeType="1"/>
                <a:stCxn id="29736" idx="5"/>
              </p:cNvCxnSpPr>
              <p:nvPr/>
            </p:nvCxnSpPr>
            <p:spPr bwMode="auto">
              <a:xfrm>
                <a:off x="3660257" y="3252936"/>
                <a:ext cx="592656" cy="26178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33" name="直接连接符 74"/>
              <p:cNvCxnSpPr>
                <a:cxnSpLocks noChangeShapeType="1"/>
                <a:stCxn id="29730" idx="7"/>
                <a:endCxn id="29729" idx="3"/>
              </p:cNvCxnSpPr>
              <p:nvPr/>
            </p:nvCxnSpPr>
            <p:spPr bwMode="auto">
              <a:xfrm flipV="1">
                <a:off x="3659188" y="2111375"/>
                <a:ext cx="541337" cy="4032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34" name="直接连接符 75"/>
              <p:cNvCxnSpPr>
                <a:cxnSpLocks noChangeShapeType="1"/>
                <a:stCxn id="29729" idx="5"/>
              </p:cNvCxnSpPr>
              <p:nvPr/>
            </p:nvCxnSpPr>
            <p:spPr bwMode="auto">
              <a:xfrm>
                <a:off x="4302125" y="2111375"/>
                <a:ext cx="593725" cy="4048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35" name="直接连接符 77"/>
              <p:cNvCxnSpPr>
                <a:cxnSpLocks noChangeShapeType="1"/>
                <a:endCxn id="29736" idx="0"/>
              </p:cNvCxnSpPr>
              <p:nvPr/>
            </p:nvCxnSpPr>
            <p:spPr bwMode="auto">
              <a:xfrm>
                <a:off x="3608388" y="2553367"/>
                <a:ext cx="794" cy="576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9736" name="流程图: 联系 72"/>
              <p:cNvSpPr>
                <a:spLocks noChangeArrowheads="1"/>
              </p:cNvSpPr>
              <p:nvPr/>
            </p:nvSpPr>
            <p:spPr bwMode="auto">
              <a:xfrm>
                <a:off x="3536950" y="3129629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7" name="流程图: 联系 8"/>
              <p:cNvSpPr>
                <a:spLocks noChangeArrowheads="1"/>
              </p:cNvSpPr>
              <p:nvPr/>
            </p:nvSpPr>
            <p:spPr bwMode="auto">
              <a:xfrm>
                <a:off x="4852988" y="2447925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38" name="直接连接符 77"/>
              <p:cNvCxnSpPr>
                <a:cxnSpLocks noChangeShapeType="1"/>
                <a:endCxn id="29739" idx="0"/>
              </p:cNvCxnSpPr>
              <p:nvPr/>
            </p:nvCxnSpPr>
            <p:spPr bwMode="auto">
              <a:xfrm flipH="1">
                <a:off x="4924425" y="2578100"/>
                <a:ext cx="0" cy="5762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9739" name="流程图: 联系 72"/>
              <p:cNvSpPr>
                <a:spLocks noChangeArrowheads="1"/>
              </p:cNvSpPr>
              <p:nvPr/>
            </p:nvSpPr>
            <p:spPr bwMode="auto">
              <a:xfrm>
                <a:off x="4852988" y="3154363"/>
                <a:ext cx="142875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40" name="直接连接符 73"/>
              <p:cNvCxnSpPr>
                <a:cxnSpLocks noChangeShapeType="1"/>
                <a:endCxn id="29739" idx="7"/>
              </p:cNvCxnSpPr>
              <p:nvPr/>
            </p:nvCxnSpPr>
            <p:spPr bwMode="auto">
              <a:xfrm flipV="1">
                <a:off x="4356100" y="3175000"/>
                <a:ext cx="619125" cy="37147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29728" name="Text Box 5"/>
            <p:cNvSpPr txBox="1">
              <a:spLocks noChangeArrowheads="1"/>
            </p:cNvSpPr>
            <p:nvPr/>
          </p:nvSpPr>
          <p:spPr bwMode="auto">
            <a:xfrm>
              <a:off x="2976540" y="5877272"/>
              <a:ext cx="676227" cy="55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C</a:t>
              </a:r>
              <a:r>
                <a:rPr lang="en-US" altLang="zh-CN" sz="2000" b="1" baseline="-25000">
                  <a:latin typeface="Times New Roman" charset="0"/>
                </a:rPr>
                <a:t>6</a:t>
              </a:r>
              <a:endParaRPr lang="en-US" altLang="zh-CN" sz="2000" b="1">
                <a:latin typeface="Times New Roman" charset="0"/>
              </a:endParaRPr>
            </a:p>
          </p:txBody>
        </p:sp>
      </p:grpSp>
      <p:grpSp>
        <p:nvGrpSpPr>
          <p:cNvPr id="29705" name="组合 142"/>
          <p:cNvGrpSpPr>
            <a:grpSpLocks/>
          </p:cNvGrpSpPr>
          <p:nvPr/>
        </p:nvGrpSpPr>
        <p:grpSpPr bwMode="auto">
          <a:xfrm>
            <a:off x="527050" y="4014788"/>
            <a:ext cx="1458913" cy="2211387"/>
            <a:chOff x="467544" y="4221088"/>
            <a:chExt cx="1458913" cy="2211153"/>
          </a:xfrm>
        </p:grpSpPr>
        <p:grpSp>
          <p:nvGrpSpPr>
            <p:cNvPr id="29706" name="组合 85"/>
            <p:cNvGrpSpPr>
              <a:grpSpLocks/>
            </p:cNvGrpSpPr>
            <p:nvPr/>
          </p:nvGrpSpPr>
          <p:grpSpPr bwMode="auto">
            <a:xfrm>
              <a:off x="467544" y="4221088"/>
              <a:ext cx="1458913" cy="1624012"/>
              <a:chOff x="683568" y="4149080"/>
              <a:chExt cx="1458913" cy="1624012"/>
            </a:xfrm>
          </p:grpSpPr>
          <p:sp>
            <p:nvSpPr>
              <p:cNvPr id="29708" name="流程图: 联系 35"/>
              <p:cNvSpPr>
                <a:spLocks noChangeArrowheads="1"/>
              </p:cNvSpPr>
              <p:nvPr/>
            </p:nvSpPr>
            <p:spPr bwMode="auto">
              <a:xfrm>
                <a:off x="1326506" y="4149080"/>
                <a:ext cx="144462" cy="142875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09" name="流程图: 联系 8"/>
              <p:cNvSpPr>
                <a:spLocks noChangeArrowheads="1"/>
              </p:cNvSpPr>
              <p:nvPr/>
            </p:nvSpPr>
            <p:spPr bwMode="auto">
              <a:xfrm>
                <a:off x="683568" y="4652317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0" name="流程图: 联系 72"/>
              <p:cNvSpPr>
                <a:spLocks noChangeArrowheads="1"/>
              </p:cNvSpPr>
              <p:nvPr/>
            </p:nvSpPr>
            <p:spPr bwMode="auto">
              <a:xfrm>
                <a:off x="1390006" y="5628630"/>
                <a:ext cx="144462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1" name="直接连接符 73"/>
              <p:cNvCxnSpPr>
                <a:cxnSpLocks noChangeShapeType="1"/>
              </p:cNvCxnSpPr>
              <p:nvPr/>
            </p:nvCxnSpPr>
            <p:spPr bwMode="auto">
              <a:xfrm>
                <a:off x="823268" y="5444480"/>
                <a:ext cx="576263" cy="23018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12" name="直接连接符 74"/>
              <p:cNvCxnSpPr>
                <a:cxnSpLocks noChangeShapeType="1"/>
                <a:stCxn id="29709" idx="7"/>
                <a:endCxn id="29708" idx="3"/>
              </p:cNvCxnSpPr>
              <p:nvPr/>
            </p:nvCxnSpPr>
            <p:spPr bwMode="auto">
              <a:xfrm flipV="1">
                <a:off x="805806" y="4271317"/>
                <a:ext cx="541337" cy="4032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13" name="直接连接符 75"/>
              <p:cNvCxnSpPr>
                <a:cxnSpLocks noChangeShapeType="1"/>
                <a:stCxn id="29708" idx="5"/>
              </p:cNvCxnSpPr>
              <p:nvPr/>
            </p:nvCxnSpPr>
            <p:spPr bwMode="auto">
              <a:xfrm>
                <a:off x="1448743" y="4271317"/>
                <a:ext cx="593725" cy="4048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14" name="直接连接符 77"/>
              <p:cNvCxnSpPr>
                <a:cxnSpLocks noChangeShapeType="1"/>
                <a:endCxn id="29715" idx="0"/>
              </p:cNvCxnSpPr>
              <p:nvPr/>
            </p:nvCxnSpPr>
            <p:spPr bwMode="auto">
              <a:xfrm flipH="1">
                <a:off x="755006" y="4742805"/>
                <a:ext cx="0" cy="576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9715" name="流程图: 联系 72"/>
              <p:cNvSpPr>
                <a:spLocks noChangeArrowheads="1"/>
              </p:cNvSpPr>
              <p:nvPr/>
            </p:nvSpPr>
            <p:spPr bwMode="auto">
              <a:xfrm>
                <a:off x="683568" y="5319067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6" name="流程图: 联系 8"/>
              <p:cNvSpPr>
                <a:spLocks noChangeArrowheads="1"/>
              </p:cNvSpPr>
              <p:nvPr/>
            </p:nvSpPr>
            <p:spPr bwMode="auto">
              <a:xfrm>
                <a:off x="1999606" y="4607867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7" name="直接连接符 77"/>
              <p:cNvCxnSpPr>
                <a:cxnSpLocks noChangeShapeType="1"/>
                <a:endCxn id="29718" idx="0"/>
              </p:cNvCxnSpPr>
              <p:nvPr/>
            </p:nvCxnSpPr>
            <p:spPr bwMode="auto">
              <a:xfrm flipH="1">
                <a:off x="2071043" y="4738042"/>
                <a:ext cx="0" cy="5762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9718" name="流程图: 联系 72"/>
              <p:cNvSpPr>
                <a:spLocks noChangeArrowheads="1"/>
              </p:cNvSpPr>
              <p:nvPr/>
            </p:nvSpPr>
            <p:spPr bwMode="auto">
              <a:xfrm>
                <a:off x="1999606" y="5314305"/>
                <a:ext cx="142875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9" name="直接连接符 73"/>
              <p:cNvCxnSpPr>
                <a:cxnSpLocks noChangeShapeType="1"/>
                <a:endCxn id="29718" idx="7"/>
              </p:cNvCxnSpPr>
              <p:nvPr/>
            </p:nvCxnSpPr>
            <p:spPr bwMode="auto">
              <a:xfrm flipV="1">
                <a:off x="1502718" y="5334942"/>
                <a:ext cx="619125" cy="37147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9720" name="流程图: 联系 8"/>
              <p:cNvSpPr>
                <a:spLocks noChangeArrowheads="1"/>
              </p:cNvSpPr>
              <p:nvPr/>
            </p:nvSpPr>
            <p:spPr bwMode="auto">
              <a:xfrm>
                <a:off x="1355614" y="4951991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21" name="直接连接符 73"/>
              <p:cNvCxnSpPr>
                <a:cxnSpLocks noChangeShapeType="1"/>
              </p:cNvCxnSpPr>
              <p:nvPr/>
            </p:nvCxnSpPr>
            <p:spPr bwMode="auto">
              <a:xfrm flipV="1">
                <a:off x="798088" y="5055227"/>
                <a:ext cx="599468" cy="34921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22" name="直接连接符 73"/>
              <p:cNvCxnSpPr>
                <a:cxnSpLocks noChangeShapeType="1"/>
              </p:cNvCxnSpPr>
              <p:nvPr/>
            </p:nvCxnSpPr>
            <p:spPr bwMode="auto">
              <a:xfrm>
                <a:off x="827584" y="4767656"/>
                <a:ext cx="576263" cy="23018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23" name="直接连接符 73"/>
              <p:cNvCxnSpPr>
                <a:cxnSpLocks noChangeShapeType="1"/>
              </p:cNvCxnSpPr>
              <p:nvPr/>
            </p:nvCxnSpPr>
            <p:spPr bwMode="auto">
              <a:xfrm>
                <a:off x="1418396" y="4293096"/>
                <a:ext cx="2386" cy="7822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24" name="直接连接符 73"/>
              <p:cNvCxnSpPr>
                <a:cxnSpLocks noChangeShapeType="1"/>
                <a:stCxn id="29720" idx="5"/>
                <a:endCxn id="29718" idx="1"/>
              </p:cNvCxnSpPr>
              <p:nvPr/>
            </p:nvCxnSpPr>
            <p:spPr bwMode="auto">
              <a:xfrm>
                <a:off x="1477565" y="5075298"/>
                <a:ext cx="542965" cy="2601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25" name="直接连接符 73"/>
              <p:cNvCxnSpPr>
                <a:cxnSpLocks noChangeShapeType="1"/>
              </p:cNvCxnSpPr>
              <p:nvPr/>
            </p:nvCxnSpPr>
            <p:spPr bwMode="auto">
              <a:xfrm>
                <a:off x="1433144" y="5085184"/>
                <a:ext cx="7514" cy="5646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26" name="直接连接符 73"/>
              <p:cNvCxnSpPr>
                <a:cxnSpLocks noChangeShapeType="1"/>
              </p:cNvCxnSpPr>
              <p:nvPr/>
            </p:nvCxnSpPr>
            <p:spPr bwMode="auto">
              <a:xfrm flipV="1">
                <a:off x="1505152" y="4739892"/>
                <a:ext cx="501885" cy="2820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29707" name="Text Box 5"/>
            <p:cNvSpPr txBox="1">
              <a:spLocks noChangeArrowheads="1"/>
            </p:cNvSpPr>
            <p:nvPr/>
          </p:nvSpPr>
          <p:spPr bwMode="auto">
            <a:xfrm>
              <a:off x="971600" y="5877272"/>
              <a:ext cx="676227" cy="55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W</a:t>
              </a:r>
              <a:r>
                <a:rPr lang="en-US" altLang="zh-CN" sz="2000" b="1" baseline="-25000">
                  <a:latin typeface="Times New Roman" charset="0"/>
                </a:rPr>
                <a:t>6</a:t>
              </a:r>
              <a:endParaRPr lang="en-US" altLang="zh-CN" sz="2000" b="1">
                <a:latin typeface="Times New Roman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3ED9917-7424-8644-A424-4E43A155FC1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836613"/>
            <a:ext cx="8748712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连通度的上限（续）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988840"/>
            <a:ext cx="8494713" cy="441166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定理：若图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是非平凡的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,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则 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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</a:rPr>
              <a:t>(G)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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 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</a:rPr>
              <a:t>(G) 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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</a:rPr>
              <a:t> 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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</a:rPr>
              <a:t>(G)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易证</a:t>
            </a:r>
            <a:r>
              <a:rPr kumimoji="0" lang="en-US" altLang="zh-CN" sz="2800" b="1" dirty="0" err="1">
                <a:latin typeface="Times New Roman" charset="0"/>
                <a:ea typeface="黑体" charset="0"/>
              </a:rPr>
              <a:t>λ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(G) </a:t>
            </a:r>
            <a:r>
              <a:rPr kumimoji="0" lang="nn-NO" altLang="zh-CN" sz="2800" b="1" dirty="0">
                <a:latin typeface="Times New Roman" charset="0"/>
                <a:ea typeface="黑体" charset="0"/>
                <a:sym typeface="Symbol" charset="2"/>
              </a:rPr>
              <a:t></a:t>
            </a:r>
            <a:r>
              <a:rPr kumimoji="0" lang="nn-NO" altLang="zh-CN" sz="2800" b="1" dirty="0">
                <a:latin typeface="Times New Roman" charset="0"/>
                <a:ea typeface="黑体" charset="0"/>
              </a:rPr>
              <a:t> </a:t>
            </a:r>
            <a:r>
              <a:rPr kumimoji="0" lang="nn-NO" altLang="zh-CN" sz="2800" b="1" dirty="0">
                <a:latin typeface="Times New Roman" charset="0"/>
                <a:ea typeface="黑体" charset="0"/>
                <a:sym typeface="Symbol" charset="2"/>
              </a:rPr>
              <a:t></a:t>
            </a:r>
            <a:r>
              <a:rPr kumimoji="0" lang="nn-NO" altLang="zh-CN" sz="2800" b="1" dirty="0">
                <a:latin typeface="Times New Roman" charset="0"/>
                <a:ea typeface="黑体" charset="0"/>
              </a:rPr>
              <a:t>(G)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。</a:t>
            </a:r>
            <a:endParaRPr kumimoji="0" lang="en-US" altLang="zh-CN" sz="2800" b="1" dirty="0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为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E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的极小子集使得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G-F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不连通，只需证明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κ(G)≤ |F|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。</a:t>
            </a:r>
          </a:p>
        </p:txBody>
      </p:sp>
      <p:grpSp>
        <p:nvGrpSpPr>
          <p:cNvPr id="5" name="组合 12">
            <a:extLst>
              <a:ext uri="{FF2B5EF4-FFF2-40B4-BE49-F238E27FC236}">
                <a16:creationId xmlns:a16="http://schemas.microsoft.com/office/drawing/2014/main" id="{3FAB1AA0-A4E4-40D9-A3C0-4C7073B29746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4739010"/>
            <a:ext cx="5638800" cy="1295400"/>
            <a:chOff x="1143000" y="1905000"/>
            <a:chExt cx="6248400" cy="12954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1F9F3A1-75A8-48C2-A15C-B6AFFAE2E556}"/>
                </a:ext>
              </a:extLst>
            </p:cNvPr>
            <p:cNvSpPr/>
            <p:nvPr/>
          </p:nvSpPr>
          <p:spPr>
            <a:xfrm>
              <a:off x="1143000" y="1905000"/>
              <a:ext cx="2742471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36D3D88-B5AF-4E05-85D5-E36C1FBF9EFB}"/>
                </a:ext>
              </a:extLst>
            </p:cNvPr>
            <p:cNvSpPr/>
            <p:nvPr/>
          </p:nvSpPr>
          <p:spPr>
            <a:xfrm>
              <a:off x="4648930" y="1905000"/>
              <a:ext cx="2742470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9430417-FEB5-42E8-84C2-CE0F6A3B0AFA}"/>
                </a:ext>
              </a:extLst>
            </p:cNvPr>
            <p:cNvCxnSpPr/>
            <p:nvPr/>
          </p:nvCxnSpPr>
          <p:spPr>
            <a:xfrm>
              <a:off x="3201172" y="2362200"/>
              <a:ext cx="2132055" cy="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7B34C2E-A104-4F34-A929-721A3F104917}"/>
                </a:ext>
              </a:extLst>
            </p:cNvPr>
            <p:cNvCxnSpPr/>
            <p:nvPr/>
          </p:nvCxnSpPr>
          <p:spPr>
            <a:xfrm flipV="1">
              <a:off x="3218764" y="2378075"/>
              <a:ext cx="2079282" cy="22860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B04B07-AC0D-4EC2-8213-D9B4FFE66BBA}"/>
                </a:ext>
              </a:extLst>
            </p:cNvPr>
            <p:cNvCxnSpPr/>
            <p:nvPr/>
          </p:nvCxnSpPr>
          <p:spPr>
            <a:xfrm>
              <a:off x="3201172" y="2819400"/>
              <a:ext cx="2132055" cy="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2150"/>
            <a:ext cx="6553200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连通度的上限（续）</a:t>
            </a:r>
          </a:p>
        </p:txBody>
      </p:sp>
      <p:grpSp>
        <p:nvGrpSpPr>
          <p:cNvPr id="32772" name="组合 12"/>
          <p:cNvGrpSpPr>
            <a:grpSpLocks/>
          </p:cNvGrpSpPr>
          <p:nvPr/>
        </p:nvGrpSpPr>
        <p:grpSpPr bwMode="auto">
          <a:xfrm>
            <a:off x="1403648" y="4653136"/>
            <a:ext cx="5638800" cy="1295400"/>
            <a:chOff x="1143000" y="1905000"/>
            <a:chExt cx="6248400" cy="1295400"/>
          </a:xfrm>
        </p:grpSpPr>
        <p:sp>
          <p:nvSpPr>
            <p:cNvPr id="4" name="椭圆 3"/>
            <p:cNvSpPr/>
            <p:nvPr/>
          </p:nvSpPr>
          <p:spPr>
            <a:xfrm>
              <a:off x="1143000" y="1905000"/>
              <a:ext cx="2742471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48930" y="1905000"/>
              <a:ext cx="2742470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01172" y="2362200"/>
              <a:ext cx="2132055" cy="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218764" y="2378075"/>
              <a:ext cx="2079282" cy="22860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01172" y="2819400"/>
              <a:ext cx="2132055" cy="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/>
          <p:nvPr/>
        </p:nvCxnSpPr>
        <p:spPr>
          <a:xfrm flipV="1">
            <a:off x="5213648" y="5354811"/>
            <a:ext cx="660400" cy="22860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747048" y="5186536"/>
            <a:ext cx="228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C7B7E4-9877-442E-BF81-E8362D40121F}"/>
              </a:ext>
            </a:extLst>
          </p:cNvPr>
          <p:cNvSpPr/>
          <p:nvPr/>
        </p:nvSpPr>
        <p:spPr>
          <a:xfrm>
            <a:off x="431540" y="2006053"/>
            <a:ext cx="8244916" cy="2111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charset="0"/>
              </a:rPr>
              <a:t>情形</a:t>
            </a:r>
            <a:r>
              <a:rPr lang="en-US" altLang="zh-CN" sz="2800" b="1" dirty="0">
                <a:latin typeface="Times New Roman" charset="0"/>
              </a:rPr>
              <a:t>1</a:t>
            </a:r>
            <a:r>
              <a:rPr lang="zh-CN" altLang="en-US" sz="2800" b="1" dirty="0">
                <a:latin typeface="Times New Roman" charset="0"/>
              </a:rPr>
              <a:t>：若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G</a:t>
            </a:r>
            <a:r>
              <a:rPr lang="zh-CN" altLang="en-US" sz="2800" b="1" dirty="0">
                <a:latin typeface="Times New Roman" charset="0"/>
              </a:rPr>
              <a:t>中存在不与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lang="zh-CN" altLang="en-US" sz="2800" b="1" dirty="0">
                <a:latin typeface="Times New Roman" charset="0"/>
              </a:rPr>
              <a:t>中的边相关联的点，设为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v</a:t>
            </a:r>
            <a:r>
              <a:rPr lang="zh-CN" altLang="en-US" sz="2800" b="1" dirty="0">
                <a:latin typeface="Times New Roman" charset="0"/>
              </a:rPr>
              <a:t>。令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C</a:t>
            </a:r>
            <a:r>
              <a:rPr lang="zh-CN" altLang="en-US" sz="2800" b="1" dirty="0">
                <a:latin typeface="Times New Roman" charset="0"/>
              </a:rPr>
              <a:t>为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G-F</a:t>
            </a:r>
            <a:r>
              <a:rPr lang="zh-CN" altLang="en-US" sz="2800" b="1" dirty="0">
                <a:latin typeface="Times New Roman" charset="0"/>
              </a:rPr>
              <a:t>中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v</a:t>
            </a:r>
            <a:r>
              <a:rPr lang="zh-CN" altLang="en-US" sz="2800" b="1" dirty="0">
                <a:latin typeface="Times New Roman" charset="0"/>
              </a:rPr>
              <a:t>所在的连通分支。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lang="zh-CN" altLang="en-US" sz="2800" b="1" dirty="0">
                <a:latin typeface="Times New Roman" charset="0"/>
              </a:rPr>
              <a:t>中的任一边，其两个端点不会都在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C</a:t>
            </a:r>
            <a:r>
              <a:rPr lang="zh-CN" altLang="en-US" sz="2800" b="1" dirty="0">
                <a:latin typeface="Times New Roman" charset="0"/>
              </a:rPr>
              <a:t>中（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lang="zh-CN" altLang="en-US" sz="2800" b="1" dirty="0">
                <a:latin typeface="Times New Roman" charset="0"/>
              </a:rPr>
              <a:t>的极小性）。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C</a:t>
            </a:r>
            <a:r>
              <a:rPr lang="zh-CN" altLang="en-US" sz="2800" b="1" dirty="0">
                <a:latin typeface="Times New Roman" charset="0"/>
              </a:rPr>
              <a:t>中与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lang="zh-CN" altLang="en-US" sz="2800" b="1" dirty="0">
                <a:latin typeface="Times New Roman" charset="0"/>
              </a:rPr>
              <a:t>中边相关联的顶点（集合）分隔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v</a:t>
            </a:r>
            <a:r>
              <a:rPr lang="zh-CN" altLang="en-US" sz="2800" b="1" dirty="0">
                <a:latin typeface="Times New Roman" charset="0"/>
              </a:rPr>
              <a:t>与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G-C</a:t>
            </a:r>
            <a:r>
              <a:rPr lang="zh-CN" altLang="en-US" sz="2800" b="1" dirty="0">
                <a:latin typeface="Times New Roman" charset="0"/>
              </a:rPr>
              <a:t>，</a:t>
            </a:r>
            <a:r>
              <a:rPr lang="en-US" altLang="zh-CN" sz="2800" b="1" dirty="0">
                <a:latin typeface="Times New Roman" charset="0"/>
                <a:ea typeface="黑体" charset="0"/>
              </a:rPr>
              <a:t>κ(G)≤|F|</a:t>
            </a:r>
            <a:r>
              <a:rPr lang="zh-CN" altLang="en-US" sz="2800" b="1" dirty="0">
                <a:latin typeface="Times New Roman" charset="0"/>
              </a:rPr>
              <a:t>。</a:t>
            </a:r>
            <a:endParaRPr lang="en-US" altLang="zh-CN" sz="2800" b="1" dirty="0">
              <a:latin typeface="Times New Roman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6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7BC1D29-D753-7642-8292-93317CEE223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2150"/>
            <a:ext cx="6553200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连通度的上限（续）</a:t>
            </a:r>
          </a:p>
        </p:txBody>
      </p:sp>
      <p:sp>
        <p:nvSpPr>
          <p:cNvPr id="15" name="椭圆 14"/>
          <p:cNvSpPr/>
          <p:nvPr/>
        </p:nvSpPr>
        <p:spPr bwMode="auto">
          <a:xfrm>
            <a:off x="1475656" y="2929136"/>
            <a:ext cx="2743200" cy="1295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 bwMode="auto">
          <a:xfrm>
            <a:off x="4980856" y="2852936"/>
            <a:ext cx="2743200" cy="1295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3533056" y="3233936"/>
            <a:ext cx="2133600" cy="76200"/>
          </a:xfrm>
          <a:prstGeom prst="line">
            <a:avLst/>
          </a:prstGeom>
          <a:ln w="38100">
            <a:solidFill>
              <a:srgbClr val="3333C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 bwMode="auto">
          <a:xfrm flipV="1">
            <a:off x="3533056" y="3310136"/>
            <a:ext cx="2133600" cy="228600"/>
          </a:xfrm>
          <a:prstGeom prst="line">
            <a:avLst/>
          </a:prstGeom>
          <a:ln w="38100">
            <a:solidFill>
              <a:srgbClr val="3333C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 bwMode="auto">
          <a:xfrm>
            <a:off x="3533056" y="3840361"/>
            <a:ext cx="2133600" cy="31750"/>
          </a:xfrm>
          <a:prstGeom prst="line">
            <a:avLst/>
          </a:prstGeom>
          <a:ln w="38100">
            <a:solidFill>
              <a:srgbClr val="3333C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4" name="矩形 30"/>
          <p:cNvSpPr>
            <a:spLocks noChangeArrowheads="1"/>
          </p:cNvSpPr>
          <p:nvPr/>
        </p:nvSpPr>
        <p:spPr bwMode="auto">
          <a:xfrm>
            <a:off x="5361856" y="4376936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charset="0"/>
              </a:rPr>
              <a:t>d</a:t>
            </a:r>
            <a:r>
              <a:rPr lang="en-US" altLang="zh-CN" sz="2800" b="1" baseline="-25000">
                <a:latin typeface="Times New Roman" charset="0"/>
              </a:rPr>
              <a:t>G</a:t>
            </a:r>
            <a:r>
              <a:rPr lang="en-US" altLang="zh-CN" sz="2800" b="1">
                <a:latin typeface="Times New Roman" charset="0"/>
              </a:rPr>
              <a:t>(v) ≤ |F| </a:t>
            </a:r>
            <a:endParaRPr lang="zh-CN" altLang="en-US" sz="2800">
              <a:latin typeface="Times New Roman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5558706" y="3157736"/>
            <a:ext cx="228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5F28E2-5AF2-41A2-B91C-9191523CBB52}"/>
              </a:ext>
            </a:extLst>
          </p:cNvPr>
          <p:cNvSpPr/>
          <p:nvPr/>
        </p:nvSpPr>
        <p:spPr>
          <a:xfrm>
            <a:off x="467544" y="1724878"/>
            <a:ext cx="79887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charset="0"/>
              </a:rPr>
              <a:t>情形</a:t>
            </a:r>
            <a:r>
              <a:rPr lang="en-US" altLang="zh-CN" sz="2400" b="1" dirty="0">
                <a:latin typeface="Times New Roman" charset="0"/>
              </a:rPr>
              <a:t>2</a:t>
            </a:r>
            <a:r>
              <a:rPr lang="zh-CN" altLang="en-US" sz="2400" b="1" dirty="0">
                <a:latin typeface="Times New Roman" charset="0"/>
              </a:rPr>
              <a:t>：若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G</a:t>
            </a:r>
            <a:r>
              <a:rPr lang="zh-CN" altLang="en-US" sz="2400" b="1" dirty="0">
                <a:latin typeface="Times New Roman" charset="0"/>
              </a:rPr>
              <a:t>中的各顶点均和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F</a:t>
            </a:r>
            <a:r>
              <a:rPr lang="zh-CN" altLang="en-US" sz="2400" b="1" dirty="0">
                <a:latin typeface="Times New Roman" charset="0"/>
              </a:rPr>
              <a:t>中的某条边关联。对任意顶点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v,</a:t>
            </a:r>
            <a:r>
              <a:rPr lang="zh-CN" altLang="en-US" sz="2400" b="1" dirty="0">
                <a:latin typeface="Times New Roman" charset="0"/>
              </a:rPr>
              <a:t>令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C</a:t>
            </a:r>
            <a:r>
              <a:rPr lang="zh-CN" altLang="en-US" sz="2400" b="1" dirty="0">
                <a:latin typeface="Times New Roman" charset="0"/>
              </a:rPr>
              <a:t>是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G-F</a:t>
            </a:r>
            <a:r>
              <a:rPr lang="zh-CN" altLang="en-US" sz="2400" b="1" dirty="0">
                <a:latin typeface="Times New Roman" charset="0"/>
              </a:rPr>
              <a:t>中包含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v</a:t>
            </a:r>
            <a:r>
              <a:rPr lang="zh-CN" altLang="en-US" sz="2400" b="1" dirty="0">
                <a:latin typeface="Times New Roman" charset="0"/>
              </a:rPr>
              <a:t>的连通分支。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6BBC6-6F8B-4D18-8ADC-A624C367A960}"/>
              </a:ext>
            </a:extLst>
          </p:cNvPr>
          <p:cNvSpPr txBox="1"/>
          <p:nvPr/>
        </p:nvSpPr>
        <p:spPr>
          <a:xfrm>
            <a:off x="5745215" y="30395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B919F7-4C10-4E93-AFC8-C5E670F2244A}"/>
              </a:ext>
            </a:extLst>
          </p:cNvPr>
          <p:cNvGrpSpPr/>
          <p:nvPr/>
        </p:nvGrpSpPr>
        <p:grpSpPr>
          <a:xfrm>
            <a:off x="5666656" y="3310136"/>
            <a:ext cx="429937" cy="696674"/>
            <a:chOff x="5666656" y="3310136"/>
            <a:chExt cx="429937" cy="696674"/>
          </a:xfrm>
        </p:grpSpPr>
        <p:cxnSp>
          <p:nvCxnSpPr>
            <p:cNvPr id="24" name="直接连接符 23"/>
            <p:cNvCxnSpPr/>
            <p:nvPr/>
          </p:nvCxnSpPr>
          <p:spPr bwMode="auto">
            <a:xfrm rot="5400000">
              <a:off x="5399956" y="3576836"/>
              <a:ext cx="533400" cy="0"/>
            </a:xfrm>
            <a:prstGeom prst="line">
              <a:avLst/>
            </a:prstGeom>
            <a:ln w="349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DBAECF8-0EBD-43BC-B053-0A915F74D334}"/>
                </a:ext>
              </a:extLst>
            </p:cNvPr>
            <p:cNvSpPr txBox="1"/>
            <p:nvPr/>
          </p:nvSpPr>
          <p:spPr>
            <a:xfrm>
              <a:off x="5745215" y="363747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</a:t>
              </a:r>
              <a:endParaRPr lang="zh-CN" altLang="en-US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6952C56-4199-4731-9D78-6206EFD4903F}"/>
              </a:ext>
            </a:extLst>
          </p:cNvPr>
          <p:cNvSpPr txBox="1"/>
          <p:nvPr/>
        </p:nvSpPr>
        <p:spPr>
          <a:xfrm>
            <a:off x="6709010" y="33338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A32525-80B9-4AE8-95BF-F04749E0EFCE}"/>
              </a:ext>
            </a:extLst>
          </p:cNvPr>
          <p:cNvSpPr/>
          <p:nvPr/>
        </p:nvSpPr>
        <p:spPr>
          <a:xfrm>
            <a:off x="457200" y="5029695"/>
            <a:ext cx="8075240" cy="127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latin typeface="Times New Roman" charset="0"/>
              </a:rPr>
              <a:t>考虑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v</a:t>
            </a:r>
            <a:r>
              <a:rPr lang="zh-CN" altLang="en-US" sz="2400" b="1" dirty="0">
                <a:latin typeface="Times New Roman" charset="0"/>
              </a:rPr>
              <a:t>的任一邻居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w</a:t>
            </a:r>
            <a:r>
              <a:rPr lang="zh-CN" altLang="en-US" sz="2400" b="1" dirty="0">
                <a:latin typeface="Times New Roman" charset="0"/>
              </a:rPr>
              <a:t>。若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w</a:t>
            </a:r>
            <a:r>
              <a:rPr lang="zh-CN" altLang="en-US" sz="2400" b="1" dirty="0">
                <a:latin typeface="Times New Roman" charset="0"/>
              </a:rPr>
              <a:t>在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C</a:t>
            </a:r>
            <a:r>
              <a:rPr lang="zh-CN" altLang="en-US" sz="2400" b="1" dirty="0">
                <a:latin typeface="Times New Roman" charset="0"/>
              </a:rPr>
              <a:t>中，则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w</a:t>
            </a:r>
            <a:r>
              <a:rPr lang="zh-CN" altLang="en-US" sz="2400" b="1" dirty="0">
                <a:latin typeface="Times New Roman" charset="0"/>
              </a:rPr>
              <a:t>必定和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F</a:t>
            </a:r>
            <a:r>
              <a:rPr lang="zh-CN" altLang="en-US" sz="2400" b="1" dirty="0">
                <a:latin typeface="Times New Roman" charset="0"/>
              </a:rPr>
              <a:t>中的某条边关联；若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w</a:t>
            </a:r>
            <a:r>
              <a:rPr lang="zh-CN" altLang="en-US" sz="2400" b="1" dirty="0">
                <a:latin typeface="Times New Roman" charset="0"/>
              </a:rPr>
              <a:t>在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G-C</a:t>
            </a:r>
            <a:r>
              <a:rPr lang="zh-CN" altLang="en-US" sz="2400" b="1" dirty="0">
                <a:latin typeface="Times New Roman" charset="0"/>
              </a:rPr>
              <a:t>中，则边</a:t>
            </a:r>
            <a:r>
              <a:rPr lang="en-US" altLang="zh-CN" sz="2400" b="1" dirty="0" err="1">
                <a:latin typeface="Times New Roman" charset="0"/>
                <a:ea typeface="黑体" charset="0"/>
              </a:rPr>
              <a:t>vw</a:t>
            </a:r>
            <a:r>
              <a:rPr lang="zh-CN" altLang="en-US" sz="2400" b="1" dirty="0">
                <a:latin typeface="Times New Roman" charset="0"/>
              </a:rPr>
              <a:t>属于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F</a:t>
            </a:r>
            <a:r>
              <a:rPr lang="zh-CN" altLang="en-US" sz="2400" b="1" dirty="0">
                <a:latin typeface="Times New Roman" charset="0"/>
              </a:rPr>
              <a:t>。因此，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|N(v)| ≤ |F|, </a:t>
            </a:r>
            <a:r>
              <a:rPr lang="zh-CN" altLang="en-US" sz="2400" b="1" dirty="0">
                <a:latin typeface="Times New Roman" charset="0"/>
              </a:rPr>
              <a:t>即</a:t>
            </a:r>
            <a:r>
              <a:rPr lang="en-US" altLang="zh-CN" sz="2400" b="1" dirty="0" err="1">
                <a:latin typeface="Times New Roman" charset="0"/>
                <a:ea typeface="黑体" charset="0"/>
              </a:rPr>
              <a:t>d</a:t>
            </a:r>
            <a:r>
              <a:rPr lang="en-US" altLang="zh-CN" sz="2400" b="1" baseline="-25000" dirty="0" err="1">
                <a:latin typeface="Times New Roman" charset="0"/>
                <a:ea typeface="黑体" charset="0"/>
              </a:rPr>
              <a:t>G</a:t>
            </a:r>
            <a:r>
              <a:rPr lang="en-US" altLang="zh-CN" sz="2400" b="1" dirty="0">
                <a:latin typeface="Times New Roman" charset="0"/>
                <a:ea typeface="黑体" charset="0"/>
              </a:rPr>
              <a:t>(v) ≤ |F|. </a:t>
            </a:r>
            <a:endParaRPr lang="zh-CN" altLang="en-US" sz="2400" b="1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34C9D76-8D1D-8344-99E3-1D71B683F11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2150"/>
            <a:ext cx="6767513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连通度的上限（续）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19062" y="1614066"/>
            <a:ext cx="8567738" cy="4843462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endParaRPr kumimoji="0" lang="en-US" altLang="zh-CN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</a:pPr>
            <a:endParaRPr kumimoji="0" lang="en-US" altLang="zh-CN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</a:pPr>
            <a:endParaRPr kumimoji="0" lang="en-US" altLang="zh-CN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</a:pPr>
            <a:endParaRPr kumimoji="0" lang="en-US" altLang="zh-CN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</a:pPr>
            <a:endParaRPr kumimoji="0" lang="en-US" altLang="zh-CN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b="1" dirty="0">
                <a:latin typeface="Times New Roman" charset="0"/>
                <a:ea typeface="宋体" charset="0"/>
              </a:rPr>
              <a:t>若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V-N(v)-v≠</a:t>
            </a:r>
            <a:r>
              <a:rPr kumimoji="0" lang="az-Cyrl-AZ" altLang="zh-CN" b="1" dirty="0">
                <a:latin typeface="Times New Roman" charset="0"/>
                <a:ea typeface="黑体" charset="0"/>
              </a:rPr>
              <a:t>Ф,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 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则删除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N(v)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后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, v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和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V-N(v)-v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不连通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,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从而</a:t>
            </a:r>
            <a:r>
              <a:rPr kumimoji="0" lang="el-GR" altLang="zh-CN" b="1" dirty="0">
                <a:latin typeface="Times New Roman" charset="0"/>
                <a:ea typeface="黑体" charset="0"/>
              </a:rPr>
              <a:t>κ(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G)≤ |F|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。</a:t>
            </a:r>
            <a:endParaRPr kumimoji="0" lang="en-US" altLang="zh-CN" b="1" dirty="0">
              <a:latin typeface="Times New Roman" charset="0"/>
              <a:ea typeface="黑体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b="1" dirty="0">
                <a:latin typeface="Times New Roman" charset="0"/>
                <a:ea typeface="宋体" charset="0"/>
              </a:rPr>
              <a:t>若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V-N(v)-v=</a:t>
            </a:r>
            <a:r>
              <a:rPr kumimoji="0" lang="az-Cyrl-AZ" altLang="zh-CN" b="1" dirty="0">
                <a:latin typeface="Times New Roman" charset="0"/>
                <a:ea typeface="黑体" charset="0"/>
              </a:rPr>
              <a:t>Ф,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则取其它节点以满足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1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）的条件。若所有节点均有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V-N(u)-u=</a:t>
            </a:r>
            <a:r>
              <a:rPr kumimoji="0" lang="az-Cyrl-AZ" altLang="zh-CN" b="1" dirty="0">
                <a:latin typeface="Times New Roman" charset="0"/>
                <a:ea typeface="黑体" charset="0"/>
              </a:rPr>
              <a:t>Ф</a:t>
            </a:r>
            <a:r>
              <a:rPr kumimoji="0" lang="zh-CN" altLang="az-Cyrl-AZ" b="1" dirty="0">
                <a:latin typeface="Times New Roman" charset="0"/>
                <a:ea typeface="宋体" charset="0"/>
              </a:rPr>
              <a:t>，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则图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为完全图，有</a:t>
            </a:r>
            <a:r>
              <a:rPr kumimoji="0" lang="el-GR" altLang="zh-CN" b="1" dirty="0">
                <a:latin typeface="Times New Roman" charset="0"/>
                <a:ea typeface="黑体" charset="0"/>
              </a:rPr>
              <a:t>κ(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G)=</a:t>
            </a:r>
            <a:r>
              <a:rPr kumimoji="0" lang="el-GR" altLang="zh-CN" b="1" dirty="0">
                <a:latin typeface="Times New Roman" charset="0"/>
                <a:ea typeface="黑体" charset="0"/>
              </a:rPr>
              <a:t>λ(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G)=|G|-1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。</a:t>
            </a:r>
            <a:endParaRPr kumimoji="0" lang="en-US" altLang="zh-CN" b="1" dirty="0">
              <a:ea typeface="宋体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FD3849-7C29-4F75-837D-1DEA2F47011F}"/>
              </a:ext>
            </a:extLst>
          </p:cNvPr>
          <p:cNvGrpSpPr/>
          <p:nvPr/>
        </p:nvGrpSpPr>
        <p:grpSpPr>
          <a:xfrm>
            <a:off x="1447800" y="1844824"/>
            <a:ext cx="6248400" cy="2047875"/>
            <a:chOff x="1475656" y="2852936"/>
            <a:chExt cx="6248400" cy="204787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14D4945-865E-41F6-BB5F-198EB09BDA34}"/>
                </a:ext>
              </a:extLst>
            </p:cNvPr>
            <p:cNvSpPr/>
            <p:nvPr/>
          </p:nvSpPr>
          <p:spPr bwMode="auto">
            <a:xfrm>
              <a:off x="1475656" y="2929136"/>
              <a:ext cx="2743200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20B200-9E49-4BB1-A2D8-9177DCC6D9A6}"/>
                </a:ext>
              </a:extLst>
            </p:cNvPr>
            <p:cNvSpPr/>
            <p:nvPr/>
          </p:nvSpPr>
          <p:spPr bwMode="auto">
            <a:xfrm>
              <a:off x="4980856" y="2852936"/>
              <a:ext cx="2743200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4BABD67-3459-42E7-8327-80417F3C0A7B}"/>
                </a:ext>
              </a:extLst>
            </p:cNvPr>
            <p:cNvCxnSpPr/>
            <p:nvPr/>
          </p:nvCxnSpPr>
          <p:spPr bwMode="auto">
            <a:xfrm>
              <a:off x="3533056" y="3233936"/>
              <a:ext cx="2133600" cy="7620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0BD263E-B199-4F84-84DA-85DB08AA4E9C}"/>
                </a:ext>
              </a:extLst>
            </p:cNvPr>
            <p:cNvCxnSpPr/>
            <p:nvPr/>
          </p:nvCxnSpPr>
          <p:spPr bwMode="auto">
            <a:xfrm flipV="1">
              <a:off x="3533056" y="3310136"/>
              <a:ext cx="2133600" cy="22860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44D0A53-7DEA-4718-AA0E-D72CDD834EEF}"/>
                </a:ext>
              </a:extLst>
            </p:cNvPr>
            <p:cNvCxnSpPr/>
            <p:nvPr/>
          </p:nvCxnSpPr>
          <p:spPr bwMode="auto">
            <a:xfrm>
              <a:off x="3533056" y="3840361"/>
              <a:ext cx="2133600" cy="3175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30">
              <a:extLst>
                <a:ext uri="{FF2B5EF4-FFF2-40B4-BE49-F238E27FC236}">
                  <a16:creationId xmlns:a16="http://schemas.microsoft.com/office/drawing/2014/main" id="{388887E9-9FD7-48DC-B4ED-10D07D7C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1856" y="4376936"/>
              <a:ext cx="19812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charset="0"/>
                </a:rPr>
                <a:t>d</a:t>
              </a:r>
              <a:r>
                <a:rPr lang="en-US" altLang="zh-CN" sz="2800" b="1" baseline="-25000">
                  <a:latin typeface="Times New Roman" charset="0"/>
                </a:rPr>
                <a:t>G</a:t>
              </a:r>
              <a:r>
                <a:rPr lang="en-US" altLang="zh-CN" sz="2800" b="1">
                  <a:latin typeface="Times New Roman" charset="0"/>
                </a:rPr>
                <a:t>(v) ≤ |F| </a:t>
              </a:r>
              <a:endParaRPr lang="zh-CN" altLang="en-US" sz="2800">
                <a:latin typeface="Times New Roman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40F9F2E-ACF5-46FD-ABEE-EFB00599DFEB}"/>
                </a:ext>
              </a:extLst>
            </p:cNvPr>
            <p:cNvSpPr/>
            <p:nvPr/>
          </p:nvSpPr>
          <p:spPr bwMode="auto">
            <a:xfrm>
              <a:off x="5558706" y="3157736"/>
              <a:ext cx="228600" cy="304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2B3CD06-5CC7-417D-98DF-7CB0E681FDAB}"/>
                </a:ext>
              </a:extLst>
            </p:cNvPr>
            <p:cNvSpPr txBox="1"/>
            <p:nvPr/>
          </p:nvSpPr>
          <p:spPr>
            <a:xfrm>
              <a:off x="5745215" y="30395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0C898D3-9B7B-4CD8-BA8F-0E1CE85FF75F}"/>
                </a:ext>
              </a:extLst>
            </p:cNvPr>
            <p:cNvGrpSpPr/>
            <p:nvPr/>
          </p:nvGrpSpPr>
          <p:grpSpPr>
            <a:xfrm>
              <a:off x="5666656" y="3310136"/>
              <a:ext cx="429937" cy="696674"/>
              <a:chOff x="5666656" y="3310136"/>
              <a:chExt cx="429937" cy="696674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33DA1634-5D39-493C-8CF2-0811EF0D9CC0}"/>
                  </a:ext>
                </a:extLst>
              </p:cNvPr>
              <p:cNvCxnSpPr/>
              <p:nvPr/>
            </p:nvCxnSpPr>
            <p:spPr bwMode="auto">
              <a:xfrm rot="5400000">
                <a:off x="5399956" y="3576836"/>
                <a:ext cx="533400" cy="0"/>
              </a:xfrm>
              <a:prstGeom prst="line">
                <a:avLst/>
              </a:prstGeom>
              <a:ln w="34925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687D67-5F24-47E0-ADBF-34DE900B03E0}"/>
                  </a:ext>
                </a:extLst>
              </p:cNvPr>
              <p:cNvSpPr txBox="1"/>
              <p:nvPr/>
            </p:nvSpPr>
            <p:spPr>
              <a:xfrm>
                <a:off x="5745215" y="363747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</a:t>
                </a:r>
                <a:endParaRPr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B5C578F-9F6C-425B-80A5-52538715966D}"/>
                </a:ext>
              </a:extLst>
            </p:cNvPr>
            <p:cNvSpPr txBox="1"/>
            <p:nvPr/>
          </p:nvSpPr>
          <p:spPr>
            <a:xfrm>
              <a:off x="6709010" y="33338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达到连通度上限的图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14500"/>
            <a:ext cx="8642350" cy="1930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kumimoji="0" lang="zh-CN" altLang="en-US" sz="2400" b="1" dirty="0">
                <a:latin typeface="Times New Roman" charset="0"/>
                <a:ea typeface="宋体" charset="0"/>
              </a:rPr>
              <a:t>定理：设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是简单图，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|G|=n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3, 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且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</a:t>
            </a:r>
            <a:r>
              <a:rPr kumimoji="0" lang="en-US" altLang="zh-CN" sz="2400" b="1" baseline="-300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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n-2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则</a:t>
            </a:r>
            <a:r>
              <a:rPr kumimoji="0" lang="zh-CN" altLang="en-US" sz="2400" b="1" dirty="0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(G)=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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G</a:t>
            </a:r>
            <a:endParaRPr kumimoji="0" lang="en-US" altLang="zh-CN" sz="2400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000" b="1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000" b="1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注意：任一点最多与一个点不相邻，此时</a:t>
            </a:r>
            <a:r>
              <a:rPr kumimoji="0" lang="zh-CN" altLang="en-US" sz="2000" b="1" dirty="0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000" b="1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(G)</a:t>
            </a:r>
            <a:r>
              <a:rPr kumimoji="0" lang="zh-CN" altLang="en-US" sz="2000" b="1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也必为</a:t>
            </a:r>
            <a:r>
              <a:rPr kumimoji="0" lang="zh-CN" altLang="en-US" sz="2000" b="1" dirty="0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</a:t>
            </a:r>
            <a:r>
              <a:rPr kumimoji="0" lang="en-US" altLang="zh-CN" sz="2000" b="1" baseline="-30000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000" b="1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kumimoji="0" lang="zh-CN" altLang="en-US" sz="2400" b="1" dirty="0">
                <a:latin typeface="Times New Roman" charset="0"/>
                <a:ea typeface="宋体" charset="0"/>
              </a:rPr>
              <a:t>证明：设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en-US" altLang="zh-CN" sz="2400" b="1" dirty="0">
                <a:ea typeface="宋体" charset="0"/>
              </a:rPr>
              <a:t>’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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使得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G-V’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含两个连通分支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, G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, </a:t>
            </a:r>
            <a:br>
              <a:rPr kumimoji="0" lang="en-US" altLang="zh-CN" sz="2400" b="1" dirty="0">
                <a:latin typeface="Times New Roman" charset="0"/>
                <a:ea typeface="宋体" charset="0"/>
              </a:rPr>
            </a:br>
            <a:r>
              <a:rPr kumimoji="0" lang="en-US" altLang="zh-CN" sz="2400" b="1" dirty="0">
                <a:latin typeface="Times New Roman" charset="0"/>
                <a:ea typeface="宋体" charset="0"/>
              </a:rPr>
              <a:t>	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不妨设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|G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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|G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，则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|G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(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n-|V’|)/2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。</a:t>
            </a:r>
          </a:p>
        </p:txBody>
      </p:sp>
      <p:sp>
        <p:nvSpPr>
          <p:cNvPr id="3482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B0E7583-B89A-D441-870B-8286C7774AA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44550" y="4714957"/>
            <a:ext cx="67691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400050" lvl="1" indent="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latin typeface="Times New Roman" charset="0"/>
              </a:rPr>
              <a:t>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 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r>
              <a:rPr lang="en-US" altLang="zh-CN" sz="2400" b="1" dirty="0">
                <a:latin typeface="Times New Roman" charset="0"/>
              </a:rPr>
              <a:t>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</a:t>
            </a:r>
            <a:r>
              <a:rPr lang="zh-CN" altLang="en-US" sz="2400" b="1" dirty="0">
                <a:latin typeface="Times New Roman" charset="0"/>
                <a:sym typeface="Symbol" charset="2"/>
              </a:rPr>
              <a:t></a:t>
            </a:r>
            <a:r>
              <a:rPr lang="en-US" altLang="zh-CN" sz="2400" b="1" baseline="-30000" dirty="0">
                <a:latin typeface="Times New Roman" charset="0"/>
              </a:rPr>
              <a:t>v∈G1</a:t>
            </a:r>
            <a:r>
              <a:rPr lang="en-US" altLang="zh-CN" sz="2400" b="1" dirty="0">
                <a:latin typeface="Times New Roman" charset="0"/>
              </a:rPr>
              <a:t>d(v)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</a:t>
            </a:r>
            <a:r>
              <a:rPr lang="en-US" altLang="zh-CN" sz="2400" b="1" dirty="0">
                <a:latin typeface="Times New Roman" charset="0"/>
              </a:rPr>
              <a:t>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</a:t>
            </a:r>
            <a:r>
              <a:rPr lang="en-US" altLang="zh-CN" sz="2400" b="1" dirty="0">
                <a:latin typeface="Times New Roman" charset="0"/>
              </a:rPr>
              <a:t>(|G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 -1)+ 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  </a:t>
            </a:r>
            <a:r>
              <a:rPr lang="en-US" altLang="zh-CN" sz="2400" b="1" dirty="0">
                <a:latin typeface="Times New Roman" charset="0"/>
              </a:rPr>
              <a:t>|V’|</a:t>
            </a:r>
          </a:p>
          <a:p>
            <a:pPr marL="400050" lvl="1" indent="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latin typeface="Times New Roman" charset="0"/>
                <a:sym typeface="Symbol" charset="2"/>
              </a:rPr>
              <a:t></a:t>
            </a:r>
            <a:r>
              <a:rPr lang="en-US" altLang="zh-CN" sz="2400" b="1" baseline="-30000" dirty="0">
                <a:latin typeface="Times New Roman" charset="0"/>
              </a:rPr>
              <a:t>G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</a:t>
            </a:r>
            <a:r>
              <a:rPr lang="en-US" altLang="zh-CN" sz="2400" b="1" dirty="0">
                <a:latin typeface="Times New Roman" charset="0"/>
              </a:rPr>
              <a:t>  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 -1+ |V’|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(</a:t>
            </a:r>
            <a:r>
              <a:rPr lang="en-US" altLang="zh-CN" sz="2400" b="1" dirty="0">
                <a:latin typeface="Times New Roman" charset="0"/>
              </a:rPr>
              <a:t>n-|V’|)/2  + |V’| -1</a:t>
            </a:r>
          </a:p>
          <a:p>
            <a:pPr marL="400050" lvl="1" indent="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latin typeface="Times New Roman" charset="0"/>
                <a:sym typeface="Symbol" charset="2"/>
              </a:rPr>
              <a:t>2</a:t>
            </a:r>
            <a:r>
              <a:rPr lang="en-US" altLang="zh-CN" sz="2400" b="1" baseline="-30000" dirty="0">
                <a:latin typeface="Times New Roman" charset="0"/>
              </a:rPr>
              <a:t>G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</a:t>
            </a:r>
            <a:r>
              <a:rPr lang="en-US" altLang="zh-CN" sz="2400" b="1" dirty="0">
                <a:latin typeface="Times New Roman" charset="0"/>
              </a:rPr>
              <a:t>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 </a:t>
            </a:r>
            <a:r>
              <a:rPr lang="en-US" altLang="zh-CN" sz="2400" b="1" dirty="0">
                <a:latin typeface="Times New Roman" charset="0"/>
              </a:rPr>
              <a:t>n-2 + |V’|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r>
              <a:rPr lang="en-US" altLang="zh-CN" sz="2400" b="1" dirty="0">
                <a:latin typeface="Times New Roman" charset="0"/>
              </a:rPr>
              <a:t>+ |V’| </a:t>
            </a:r>
            <a:r>
              <a:rPr lang="en-US" altLang="zh-CN" sz="2400" b="1" dirty="0">
                <a:latin typeface="Times New Roman" charset="0"/>
                <a:sym typeface="Wingdings" charset="2"/>
              </a:rPr>
              <a:t>, </a:t>
            </a:r>
            <a:r>
              <a:rPr lang="zh-CN" altLang="en-US" sz="2400" b="1" dirty="0">
                <a:latin typeface="Times New Roman" charset="0"/>
                <a:sym typeface="Wingdings" charset="2"/>
              </a:rPr>
              <a:t>所以</a:t>
            </a:r>
            <a:r>
              <a:rPr lang="en-US" altLang="zh-CN" sz="2400" b="1" dirty="0">
                <a:latin typeface="Times New Roman" charset="0"/>
              </a:rPr>
              <a:t> |V’|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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r>
              <a:rPr lang="en-US" altLang="zh-CN" sz="2400" b="1" dirty="0">
                <a:latin typeface="Times New Roman" charset="0"/>
              </a:rPr>
              <a:t> </a:t>
            </a:r>
            <a:endParaRPr lang="zh-CN" altLang="en-US" sz="2400" b="1" dirty="0">
              <a:latin typeface="Times New Roman" charset="0"/>
            </a:endParaRPr>
          </a:p>
          <a:p>
            <a:pPr marL="400050" lvl="1" indent="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sz="2400" b="1" dirty="0">
                <a:latin typeface="Times New Roman" charset="0"/>
                <a:sym typeface="Symbol" charset="2"/>
              </a:rPr>
              <a:t>所以 </a:t>
            </a:r>
            <a:r>
              <a:rPr lang="en-US" altLang="zh-CN" sz="2400" b="1" dirty="0">
                <a:latin typeface="Times New Roman" charset="0"/>
              </a:rPr>
              <a:t>(G)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  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endParaRPr lang="zh-CN" altLang="en-US" sz="2400" b="1" dirty="0">
              <a:latin typeface="Times New Roman" charset="0"/>
            </a:endParaRPr>
          </a:p>
        </p:txBody>
      </p:sp>
      <p:grpSp>
        <p:nvGrpSpPr>
          <p:cNvPr id="34822" name="组合 20"/>
          <p:cNvGrpSpPr>
            <a:grpSpLocks/>
          </p:cNvGrpSpPr>
          <p:nvPr/>
        </p:nvGrpSpPr>
        <p:grpSpPr bwMode="auto">
          <a:xfrm>
            <a:off x="4140200" y="3213100"/>
            <a:ext cx="4530725" cy="1439863"/>
            <a:chOff x="3851920" y="3284984"/>
            <a:chExt cx="4530799" cy="1440160"/>
          </a:xfrm>
        </p:grpSpPr>
        <p:sp>
          <p:nvSpPr>
            <p:cNvPr id="34823" name="Oval 4"/>
            <p:cNvSpPr>
              <a:spLocks noChangeArrowheads="1"/>
            </p:cNvSpPr>
            <p:nvPr/>
          </p:nvSpPr>
          <p:spPr bwMode="auto">
            <a:xfrm>
              <a:off x="4427984" y="4107933"/>
              <a:ext cx="792087" cy="6172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4" name="Oval 5"/>
            <p:cNvSpPr>
              <a:spLocks noChangeArrowheads="1"/>
            </p:cNvSpPr>
            <p:nvPr/>
          </p:nvSpPr>
          <p:spPr bwMode="auto">
            <a:xfrm>
              <a:off x="6588224" y="4107933"/>
              <a:ext cx="1008112" cy="6172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5" name="Text Box 12"/>
            <p:cNvSpPr txBox="1">
              <a:spLocks noChangeArrowheads="1"/>
            </p:cNvSpPr>
            <p:nvPr/>
          </p:nvSpPr>
          <p:spPr bwMode="auto">
            <a:xfrm>
              <a:off x="3851920" y="4221088"/>
              <a:ext cx="714375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G1</a:t>
              </a:r>
            </a:p>
          </p:txBody>
        </p:sp>
        <p:sp>
          <p:nvSpPr>
            <p:cNvPr id="34826" name="Text Box 13"/>
            <p:cNvSpPr txBox="1">
              <a:spLocks noChangeArrowheads="1"/>
            </p:cNvSpPr>
            <p:nvPr/>
          </p:nvSpPr>
          <p:spPr bwMode="auto">
            <a:xfrm>
              <a:off x="5796136" y="4039354"/>
              <a:ext cx="514350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V’</a:t>
              </a:r>
            </a:p>
          </p:txBody>
        </p:sp>
        <p:sp>
          <p:nvSpPr>
            <p:cNvPr id="34827" name="Text Box 12"/>
            <p:cNvSpPr txBox="1">
              <a:spLocks noChangeArrowheads="1"/>
            </p:cNvSpPr>
            <p:nvPr/>
          </p:nvSpPr>
          <p:spPr bwMode="auto">
            <a:xfrm>
              <a:off x="7668344" y="4221088"/>
              <a:ext cx="714375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G2</a:t>
              </a:r>
            </a:p>
          </p:txBody>
        </p:sp>
        <p:sp>
          <p:nvSpPr>
            <p:cNvPr id="34828" name="Oval 4"/>
            <p:cNvSpPr>
              <a:spLocks noChangeArrowheads="1"/>
            </p:cNvSpPr>
            <p:nvPr/>
          </p:nvSpPr>
          <p:spPr bwMode="auto">
            <a:xfrm>
              <a:off x="5292080" y="3284984"/>
              <a:ext cx="1474465" cy="8229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9" name="Line 8"/>
            <p:cNvSpPr>
              <a:spLocks noChangeShapeType="1"/>
            </p:cNvSpPr>
            <p:nvPr/>
          </p:nvSpPr>
          <p:spPr bwMode="auto">
            <a:xfrm flipV="1">
              <a:off x="4716016" y="3696458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Line 8"/>
            <p:cNvSpPr>
              <a:spLocks noChangeShapeType="1"/>
            </p:cNvSpPr>
            <p:nvPr/>
          </p:nvSpPr>
          <p:spPr bwMode="auto">
            <a:xfrm flipV="1">
              <a:off x="4860032" y="3765037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1" name="Line 8"/>
            <p:cNvSpPr>
              <a:spLocks noChangeShapeType="1"/>
            </p:cNvSpPr>
            <p:nvPr/>
          </p:nvSpPr>
          <p:spPr bwMode="auto">
            <a:xfrm flipV="1">
              <a:off x="5004048" y="3902195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2" name="Line 9"/>
            <p:cNvSpPr>
              <a:spLocks noChangeShapeType="1"/>
            </p:cNvSpPr>
            <p:nvPr/>
          </p:nvSpPr>
          <p:spPr bwMode="auto">
            <a:xfrm>
              <a:off x="6444208" y="3696458"/>
              <a:ext cx="576064" cy="548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3" name="Line 9"/>
            <p:cNvSpPr>
              <a:spLocks noChangeShapeType="1"/>
            </p:cNvSpPr>
            <p:nvPr/>
          </p:nvSpPr>
          <p:spPr bwMode="auto">
            <a:xfrm>
              <a:off x="6228184" y="3765037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4" name="Line 9"/>
            <p:cNvSpPr>
              <a:spLocks noChangeShapeType="1"/>
            </p:cNvSpPr>
            <p:nvPr/>
          </p:nvSpPr>
          <p:spPr bwMode="auto">
            <a:xfrm>
              <a:off x="6156176" y="3902195"/>
              <a:ext cx="720080" cy="411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连通度与点不相交的通路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8958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charset="2"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    (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现象：对图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中任意两点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u,v, 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如果点不相交的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uv-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通路有</a:t>
            </a:r>
            <a:r>
              <a:rPr kumimoji="0" lang="en-US" altLang="zh-CN" sz="20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条，显然，要使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u,v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不连通， 至少须删除</a:t>
            </a:r>
            <a:r>
              <a:rPr kumimoji="0" lang="en-US" altLang="zh-CN" sz="20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个顶点。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0" lang="en-US" altLang="zh-CN" sz="2400" b="1">
                <a:latin typeface="Times New Roman" charset="0"/>
                <a:ea typeface="宋体" charset="0"/>
              </a:rPr>
              <a:t>Whitney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定理：</a:t>
            </a:r>
          </a:p>
          <a:p>
            <a:pPr algn="just" eaLnBrk="1" hangingPunct="1">
              <a:lnSpc>
                <a:spcPct val="15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    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G(|G|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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3)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2-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连通图 </a:t>
            </a:r>
            <a:r>
              <a:rPr kumimoji="0" lang="zh-CN" altLang="en-US" sz="24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当且仅当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2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条除端点外顶点不相交的路径所连接。</a:t>
            </a:r>
          </a:p>
          <a:p>
            <a:pPr eaLnBrk="1" hangingPunct="1">
              <a:lnSpc>
                <a:spcPct val="150000"/>
              </a:lnSpc>
              <a:spcBef>
                <a:spcPct val="60000"/>
              </a:spcBef>
              <a:buFont typeface="Wingdings" charset="2"/>
              <a:buNone/>
            </a:pPr>
            <a:r>
              <a:rPr kumimoji="0" lang="zh-CN" altLang="en-US" sz="2000" b="1">
                <a:latin typeface="Times New Roman" charset="0"/>
                <a:ea typeface="宋体" charset="0"/>
              </a:rPr>
              <a:t>注意：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“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条除端点外顶点不相交的路径所连接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”</a:t>
            </a:r>
            <a:r>
              <a:rPr kumimoji="0" lang="zh-CN" altLang="en-US" sz="2000" b="1">
                <a:latin typeface="Times New Roman" charset="0"/>
                <a:ea typeface="宋体" charset="0"/>
              </a:rPr>
              <a:t>等价于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“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任意两点均处在同一初级回路中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”</a:t>
            </a:r>
            <a:r>
              <a:rPr kumimoji="0" lang="zh-CN" altLang="en-US" sz="2000" b="1">
                <a:latin typeface="Times New Roman" charset="0"/>
                <a:ea typeface="宋体" charset="0"/>
              </a:rPr>
              <a:t> 。</a:t>
            </a:r>
          </a:p>
        </p:txBody>
      </p:sp>
      <p:sp>
        <p:nvSpPr>
          <p:cNvPr id="3686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E53F7EA-EBEB-A647-BA52-A868B5DC498B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内容提要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5543550" cy="42481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无向图的连通性</a:t>
            </a:r>
            <a:endParaRPr kumimoji="0" lang="en-US" altLang="zh-CN" b="1" dirty="0">
              <a:ea typeface="宋体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kumimoji="0" lang="zh-CN" altLang="en-US" b="1" dirty="0">
                <a:latin typeface="Times New Roman" charset="0"/>
                <a:ea typeface="宋体" charset="0"/>
              </a:rPr>
              <a:t>连通度</a:t>
            </a:r>
            <a:endParaRPr kumimoji="0" lang="en-US" altLang="zh-CN" b="1" dirty="0">
              <a:latin typeface="Times New Roman" charset="0"/>
              <a:ea typeface="黑体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kumimoji="0" lang="en-US" altLang="zh-CN" b="1" dirty="0">
                <a:latin typeface="Times New Roman" charset="0"/>
                <a:ea typeface="黑体" charset="0"/>
              </a:rPr>
              <a:t>2-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连通图</a:t>
            </a:r>
            <a:endParaRPr kumimoji="0" lang="en-US" altLang="zh-CN" b="1" dirty="0">
              <a:latin typeface="Times New Roman" charset="0"/>
              <a:ea typeface="黑体" charset="0"/>
            </a:endParaRPr>
          </a:p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有向图的连通性</a:t>
            </a:r>
            <a:endParaRPr kumimoji="0" lang="en-US" altLang="zh-CN" b="1" dirty="0">
              <a:ea typeface="宋体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无向图的定向</a:t>
            </a:r>
            <a:endParaRPr kumimoji="0" lang="en-US" altLang="zh-CN" b="1" dirty="0">
              <a:ea typeface="宋体" charset="0"/>
            </a:endParaRPr>
          </a:p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单源最短路</a:t>
            </a:r>
            <a:r>
              <a:rPr kumimoji="0" lang="en-US" altLang="zh-CN" b="1" dirty="0">
                <a:ea typeface="宋体" charset="0"/>
              </a:rPr>
              <a:t>Dijkstra</a:t>
            </a:r>
            <a:r>
              <a:rPr kumimoji="0" lang="zh-CN" altLang="en-US" b="1" dirty="0">
                <a:ea typeface="宋体" charset="0"/>
              </a:rPr>
              <a:t>算法</a:t>
            </a:r>
            <a:endParaRPr kumimoji="0" lang="en-US" altLang="zh-CN" b="1" dirty="0">
              <a:ea typeface="宋体" charset="0"/>
            </a:endParaRPr>
          </a:p>
        </p:txBody>
      </p:sp>
      <p:sp>
        <p:nvSpPr>
          <p:cNvPr id="614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2B3681E-275B-B74A-95D1-0C2D9DC97DE9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97" descr="粉色砂纸"/>
          <p:cNvSpPr>
            <a:spLocks noChangeArrowheads="1"/>
          </p:cNvSpPr>
          <p:nvPr/>
        </p:nvSpPr>
        <p:spPr bwMode="auto">
          <a:xfrm>
            <a:off x="4572000" y="4876800"/>
            <a:ext cx="4343400" cy="190976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8540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Whitney</a:t>
            </a:r>
            <a:r>
              <a:rPr lang="zh-CN" altLang="en-US">
                <a:latin typeface="Times New Roman" charset="0"/>
                <a:ea typeface="宋体" charset="0"/>
              </a:rPr>
              <a:t>定理的证明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34938" y="1341438"/>
            <a:ext cx="8685212" cy="5327650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buClr>
                <a:schemeClr val="tx2"/>
              </a:buClr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</a:t>
            </a:r>
            <a:r>
              <a:rPr kumimoji="0" lang="zh-CN" altLang="en-US" sz="2100" b="1">
                <a:latin typeface="Times New Roman" charset="0"/>
                <a:ea typeface="宋体" charset="0"/>
              </a:rPr>
              <a:t>显然</a:t>
            </a:r>
          </a:p>
          <a:p>
            <a:pPr marL="342900" lvl="1" indent="-342900" eaLnBrk="1" hangingPunct="1">
              <a:lnSpc>
                <a:spcPct val="110000"/>
              </a:lnSpc>
              <a:buClr>
                <a:schemeClr val="tx2"/>
              </a:buClr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: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设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是图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中的任意两点。下面对距离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d(u,v)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进行归纳。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</a:rPr>
              <a:t>     当</a:t>
            </a:r>
            <a:r>
              <a:rPr kumimoji="0" lang="en-US" altLang="zh-CN" sz="2100" b="1" i="1">
                <a:latin typeface="Times New Roman" charset="0"/>
                <a:ea typeface="宋体" charset="0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</a:rPr>
              <a:t>(u,v)=1, uv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E</a:t>
            </a:r>
            <a:r>
              <a:rPr kumimoji="0" lang="en-US" altLang="zh-CN" sz="2100" b="1" baseline="-25000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因为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2-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连通图，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G-uv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仍连通，则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中除边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外，必有另一条不含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的路径。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  假设当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(u,v)&lt;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时，至少存在两条中间点不相交的通路。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  若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(u,v)=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设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间的一条最短路径是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</a:t>
            </a:r>
            <a:r>
              <a:rPr kumimoji="0" lang="en-US" altLang="zh-CN" sz="2100" b="1">
                <a:ea typeface="宋体" charset="0"/>
                <a:sym typeface="Symbol" charset="2"/>
              </a:rPr>
              <a:t>…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wv, 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是与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相邻的顶点。则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(u,w)&lt;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由归纳假设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u,w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之间存在两条中间点不相交的路径，设为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。因为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2-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连通图，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G-w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中仍有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不含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的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)uv-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路径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P’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，且它一定与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有公共点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u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就是一个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假设这样的公共点中距离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最近的</a:t>
            </a:r>
            <a:endParaRPr kumimoji="0" lang="en-US" altLang="zh-CN" sz="2100" b="1"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   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x(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不妨假设它在</a:t>
            </a:r>
            <a:r>
              <a:rPr kumimoji="0" lang="en-US" altLang="zh-CN" sz="2100" b="1" i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上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，则</a:t>
            </a:r>
            <a:r>
              <a:rPr kumimoji="0" lang="en-US" altLang="zh-CN" sz="2100" b="1" i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+wv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     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边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以及</a:t>
            </a:r>
            <a:r>
              <a:rPr kumimoji="0" lang="en-US" altLang="zh-CN" sz="2100" b="1" i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上的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ux-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段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+</a:t>
            </a:r>
            <a:r>
              <a:rPr kumimoji="0" lang="en-US" altLang="zh-CN" sz="2100" b="1" i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 i="1">
                <a:solidFill>
                  <a:srgbClr val="0000CC"/>
                </a:solidFill>
                <a:ea typeface="宋体" charset="0"/>
                <a:sym typeface="Symbol" charset="2"/>
              </a:rPr>
              <a:t>’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上的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xv-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段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 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之间两条中间点不相交的通路。</a:t>
            </a:r>
          </a:p>
        </p:txBody>
      </p:sp>
      <p:sp>
        <p:nvSpPr>
          <p:cNvPr id="37893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51BCE4D-57A4-AC45-9D21-451D659A7D1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5075238" y="5808663"/>
            <a:ext cx="117475" cy="9525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7010400" y="5548313"/>
            <a:ext cx="117475" cy="96837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6" name="Oval 9"/>
          <p:cNvSpPr>
            <a:spLocks noChangeArrowheads="1"/>
          </p:cNvSpPr>
          <p:nvPr/>
        </p:nvSpPr>
        <p:spPr bwMode="auto">
          <a:xfrm>
            <a:off x="7524750" y="5830888"/>
            <a:ext cx="117475" cy="9525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7" name="Oval 10"/>
          <p:cNvSpPr>
            <a:spLocks noChangeArrowheads="1"/>
          </p:cNvSpPr>
          <p:nvPr/>
        </p:nvSpPr>
        <p:spPr bwMode="auto">
          <a:xfrm>
            <a:off x="8332788" y="5699125"/>
            <a:ext cx="117475" cy="96838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8" name="Oval 11"/>
          <p:cNvSpPr>
            <a:spLocks noChangeArrowheads="1"/>
          </p:cNvSpPr>
          <p:nvPr/>
        </p:nvSpPr>
        <p:spPr bwMode="auto">
          <a:xfrm>
            <a:off x="6727825" y="6242050"/>
            <a:ext cx="117475" cy="96838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9" name="Rectangle 13"/>
          <p:cNvSpPr>
            <a:spLocks noChangeArrowheads="1"/>
          </p:cNvSpPr>
          <p:nvPr/>
        </p:nvSpPr>
        <p:spPr bwMode="auto">
          <a:xfrm>
            <a:off x="7010400" y="53181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x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0" name="Rectangle 16"/>
          <p:cNvSpPr>
            <a:spLocks noChangeArrowheads="1"/>
          </p:cNvSpPr>
          <p:nvPr/>
        </p:nvSpPr>
        <p:spPr bwMode="auto">
          <a:xfrm>
            <a:off x="4965700" y="581977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u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1" name="Rectangle 19"/>
          <p:cNvSpPr>
            <a:spLocks noChangeArrowheads="1"/>
          </p:cNvSpPr>
          <p:nvPr/>
        </p:nvSpPr>
        <p:spPr bwMode="auto">
          <a:xfrm>
            <a:off x="7696200" y="5900738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w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2" name="Rectangle 22"/>
          <p:cNvSpPr>
            <a:spLocks noChangeArrowheads="1"/>
          </p:cNvSpPr>
          <p:nvPr/>
        </p:nvSpPr>
        <p:spPr bwMode="auto">
          <a:xfrm>
            <a:off x="8478838" y="5578475"/>
            <a:ext cx="904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v</a:t>
            </a:r>
            <a:endParaRPr kumimoji="1" lang="en-US" altLang="zh-CN" sz="2400">
              <a:latin typeface="Times New Roman" charset="0"/>
            </a:endParaRPr>
          </a:p>
        </p:txBody>
      </p:sp>
      <p:grpSp>
        <p:nvGrpSpPr>
          <p:cNvPr id="37903" name="Group 41"/>
          <p:cNvGrpSpPr>
            <a:grpSpLocks/>
          </p:cNvGrpSpPr>
          <p:nvPr/>
        </p:nvGrpSpPr>
        <p:grpSpPr bwMode="auto">
          <a:xfrm>
            <a:off x="5656263" y="5395913"/>
            <a:ext cx="762000" cy="168275"/>
            <a:chOff x="3584" y="3214"/>
            <a:chExt cx="480" cy="106"/>
          </a:xfrm>
        </p:grpSpPr>
        <p:sp>
          <p:nvSpPr>
            <p:cNvPr id="37955" name="Freeform 24"/>
            <p:cNvSpPr>
              <a:spLocks/>
            </p:cNvSpPr>
            <p:nvPr/>
          </p:nvSpPr>
          <p:spPr bwMode="auto">
            <a:xfrm>
              <a:off x="3584" y="3303"/>
              <a:ext cx="21" cy="17"/>
            </a:xfrm>
            <a:custGeom>
              <a:avLst/>
              <a:gdLst>
                <a:gd name="T0" fmla="*/ 0 w 21"/>
                <a:gd name="T1" fmla="*/ 9 h 17"/>
                <a:gd name="T2" fmla="*/ 11 w 21"/>
                <a:gd name="T3" fmla="*/ 17 h 17"/>
                <a:gd name="T4" fmla="*/ 21 w 21"/>
                <a:gd name="T5" fmla="*/ 9 h 17"/>
                <a:gd name="T6" fmla="*/ 11 w 21"/>
                <a:gd name="T7" fmla="*/ 0 h 17"/>
                <a:gd name="T8" fmla="*/ 0 w 21"/>
                <a:gd name="T9" fmla="*/ 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9"/>
                  </a:moveTo>
                  <a:lnTo>
                    <a:pt x="11" y="17"/>
                  </a:lnTo>
                  <a:lnTo>
                    <a:pt x="21" y="9"/>
                  </a:lnTo>
                  <a:lnTo>
                    <a:pt x="1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Freeform 25"/>
            <p:cNvSpPr>
              <a:spLocks/>
            </p:cNvSpPr>
            <p:nvPr/>
          </p:nvSpPr>
          <p:spPr bwMode="auto">
            <a:xfrm>
              <a:off x="3605" y="3286"/>
              <a:ext cx="24" cy="17"/>
            </a:xfrm>
            <a:custGeom>
              <a:avLst/>
              <a:gdLst>
                <a:gd name="T0" fmla="*/ 0 w 24"/>
                <a:gd name="T1" fmla="*/ 8 h 17"/>
                <a:gd name="T2" fmla="*/ 11 w 24"/>
                <a:gd name="T3" fmla="*/ 17 h 17"/>
                <a:gd name="T4" fmla="*/ 17 w 24"/>
                <a:gd name="T5" fmla="*/ 13 h 17"/>
                <a:gd name="T6" fmla="*/ 24 w 24"/>
                <a:gd name="T7" fmla="*/ 9 h 17"/>
                <a:gd name="T8" fmla="*/ 14 w 24"/>
                <a:gd name="T9" fmla="*/ 0 h 17"/>
                <a:gd name="T10" fmla="*/ 7 w 24"/>
                <a:gd name="T11" fmla="*/ 4 h 17"/>
                <a:gd name="T12" fmla="*/ 0 w 24"/>
                <a:gd name="T13" fmla="*/ 8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7"/>
                <a:gd name="T23" fmla="*/ 24 w 24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7">
                  <a:moveTo>
                    <a:pt x="0" y="8"/>
                  </a:moveTo>
                  <a:lnTo>
                    <a:pt x="11" y="17"/>
                  </a:lnTo>
                  <a:lnTo>
                    <a:pt x="17" y="13"/>
                  </a:lnTo>
                  <a:lnTo>
                    <a:pt x="24" y="9"/>
                  </a:lnTo>
                  <a:lnTo>
                    <a:pt x="14" y="0"/>
                  </a:lnTo>
                  <a:lnTo>
                    <a:pt x="7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26"/>
            <p:cNvSpPr>
              <a:spLocks/>
            </p:cNvSpPr>
            <p:nvPr/>
          </p:nvSpPr>
          <p:spPr bwMode="auto">
            <a:xfrm>
              <a:off x="3630" y="3270"/>
              <a:ext cx="22" cy="17"/>
            </a:xfrm>
            <a:custGeom>
              <a:avLst/>
              <a:gdLst>
                <a:gd name="T0" fmla="*/ 0 w 22"/>
                <a:gd name="T1" fmla="*/ 9 h 17"/>
                <a:gd name="T2" fmla="*/ 9 w 22"/>
                <a:gd name="T3" fmla="*/ 17 h 17"/>
                <a:gd name="T4" fmla="*/ 22 w 22"/>
                <a:gd name="T5" fmla="*/ 10 h 17"/>
                <a:gd name="T6" fmla="*/ 22 w 22"/>
                <a:gd name="T7" fmla="*/ 10 h 17"/>
                <a:gd name="T8" fmla="*/ 14 w 22"/>
                <a:gd name="T9" fmla="*/ 0 h 17"/>
                <a:gd name="T10" fmla="*/ 11 w 22"/>
                <a:gd name="T11" fmla="*/ 1 h 17"/>
                <a:gd name="T12" fmla="*/ 0 w 22"/>
                <a:gd name="T13" fmla="*/ 9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17"/>
                <a:gd name="T23" fmla="*/ 22 w 22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17">
                  <a:moveTo>
                    <a:pt x="0" y="9"/>
                  </a:moveTo>
                  <a:lnTo>
                    <a:pt x="9" y="17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27"/>
            <p:cNvSpPr>
              <a:spLocks/>
            </p:cNvSpPr>
            <p:nvPr/>
          </p:nvSpPr>
          <p:spPr bwMode="auto">
            <a:xfrm>
              <a:off x="3656" y="3256"/>
              <a:ext cx="22" cy="16"/>
            </a:xfrm>
            <a:custGeom>
              <a:avLst/>
              <a:gdLst>
                <a:gd name="T0" fmla="*/ 0 w 22"/>
                <a:gd name="T1" fmla="*/ 6 h 16"/>
                <a:gd name="T2" fmla="*/ 8 w 22"/>
                <a:gd name="T3" fmla="*/ 16 h 16"/>
                <a:gd name="T4" fmla="*/ 22 w 22"/>
                <a:gd name="T5" fmla="*/ 10 h 16"/>
                <a:gd name="T6" fmla="*/ 14 w 22"/>
                <a:gd name="T7" fmla="*/ 0 h 16"/>
                <a:gd name="T8" fmla="*/ 0 w 22"/>
                <a:gd name="T9" fmla="*/ 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6"/>
                <a:gd name="T17" fmla="*/ 22 w 2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6">
                  <a:moveTo>
                    <a:pt x="0" y="6"/>
                  </a:moveTo>
                  <a:lnTo>
                    <a:pt x="8" y="16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28"/>
            <p:cNvSpPr>
              <a:spLocks/>
            </p:cNvSpPr>
            <p:nvPr/>
          </p:nvSpPr>
          <p:spPr bwMode="auto">
            <a:xfrm>
              <a:off x="3684" y="3244"/>
              <a:ext cx="20" cy="17"/>
            </a:xfrm>
            <a:custGeom>
              <a:avLst/>
              <a:gdLst>
                <a:gd name="T0" fmla="*/ 0 w 20"/>
                <a:gd name="T1" fmla="*/ 5 h 17"/>
                <a:gd name="T2" fmla="*/ 5 w 20"/>
                <a:gd name="T3" fmla="*/ 17 h 17"/>
                <a:gd name="T4" fmla="*/ 20 w 20"/>
                <a:gd name="T5" fmla="*/ 12 h 17"/>
                <a:gd name="T6" fmla="*/ 16 w 20"/>
                <a:gd name="T7" fmla="*/ 0 h 17"/>
                <a:gd name="T8" fmla="*/ 0 w 20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5"/>
                  </a:moveTo>
                  <a:lnTo>
                    <a:pt x="5" y="17"/>
                  </a:lnTo>
                  <a:lnTo>
                    <a:pt x="20" y="12"/>
                  </a:lnTo>
                  <a:lnTo>
                    <a:pt x="1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29"/>
            <p:cNvSpPr>
              <a:spLocks/>
            </p:cNvSpPr>
            <p:nvPr/>
          </p:nvSpPr>
          <p:spPr bwMode="auto">
            <a:xfrm>
              <a:off x="3713" y="3234"/>
              <a:ext cx="19" cy="17"/>
            </a:xfrm>
            <a:custGeom>
              <a:avLst/>
              <a:gdLst>
                <a:gd name="T0" fmla="*/ 0 w 19"/>
                <a:gd name="T1" fmla="*/ 5 h 17"/>
                <a:gd name="T2" fmla="*/ 5 w 19"/>
                <a:gd name="T3" fmla="*/ 17 h 17"/>
                <a:gd name="T4" fmla="*/ 19 w 19"/>
                <a:gd name="T5" fmla="*/ 12 h 17"/>
                <a:gd name="T6" fmla="*/ 14 w 19"/>
                <a:gd name="T7" fmla="*/ 0 h 17"/>
                <a:gd name="T8" fmla="*/ 0 w 19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7"/>
                <a:gd name="T17" fmla="*/ 19 w 1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7">
                  <a:moveTo>
                    <a:pt x="0" y="5"/>
                  </a:moveTo>
                  <a:lnTo>
                    <a:pt x="5" y="17"/>
                  </a:lnTo>
                  <a:lnTo>
                    <a:pt x="19" y="12"/>
                  </a:lnTo>
                  <a:lnTo>
                    <a:pt x="1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30"/>
            <p:cNvSpPr>
              <a:spLocks/>
            </p:cNvSpPr>
            <p:nvPr/>
          </p:nvSpPr>
          <p:spPr bwMode="auto">
            <a:xfrm>
              <a:off x="3743" y="3227"/>
              <a:ext cx="18" cy="15"/>
            </a:xfrm>
            <a:custGeom>
              <a:avLst/>
              <a:gdLst>
                <a:gd name="T0" fmla="*/ 0 w 18"/>
                <a:gd name="T1" fmla="*/ 3 h 15"/>
                <a:gd name="T2" fmla="*/ 4 w 18"/>
                <a:gd name="T3" fmla="*/ 15 h 15"/>
                <a:gd name="T4" fmla="*/ 7 w 18"/>
                <a:gd name="T5" fmla="*/ 14 h 15"/>
                <a:gd name="T6" fmla="*/ 18 w 18"/>
                <a:gd name="T7" fmla="*/ 11 h 15"/>
                <a:gd name="T8" fmla="*/ 15 w 18"/>
                <a:gd name="T9" fmla="*/ 0 h 15"/>
                <a:gd name="T10" fmla="*/ 7 w 18"/>
                <a:gd name="T11" fmla="*/ 1 h 15"/>
                <a:gd name="T12" fmla="*/ 0 w 18"/>
                <a:gd name="T13" fmla="*/ 3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5"/>
                <a:gd name="T23" fmla="*/ 18 w 18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5">
                  <a:moveTo>
                    <a:pt x="0" y="3"/>
                  </a:moveTo>
                  <a:lnTo>
                    <a:pt x="4" y="15"/>
                  </a:lnTo>
                  <a:lnTo>
                    <a:pt x="7" y="14"/>
                  </a:lnTo>
                  <a:lnTo>
                    <a:pt x="18" y="1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31"/>
            <p:cNvSpPr>
              <a:spLocks/>
            </p:cNvSpPr>
            <p:nvPr/>
          </p:nvSpPr>
          <p:spPr bwMode="auto">
            <a:xfrm>
              <a:off x="3772" y="3222"/>
              <a:ext cx="19" cy="14"/>
            </a:xfrm>
            <a:custGeom>
              <a:avLst/>
              <a:gdLst>
                <a:gd name="T0" fmla="*/ 0 w 19"/>
                <a:gd name="T1" fmla="*/ 2 h 14"/>
                <a:gd name="T2" fmla="*/ 3 w 19"/>
                <a:gd name="T3" fmla="*/ 14 h 14"/>
                <a:gd name="T4" fmla="*/ 19 w 19"/>
                <a:gd name="T5" fmla="*/ 11 h 14"/>
                <a:gd name="T6" fmla="*/ 15 w 19"/>
                <a:gd name="T7" fmla="*/ 0 h 14"/>
                <a:gd name="T8" fmla="*/ 0 w 19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4"/>
                <a:gd name="T17" fmla="*/ 19 w 19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4">
                  <a:moveTo>
                    <a:pt x="0" y="2"/>
                  </a:moveTo>
                  <a:lnTo>
                    <a:pt x="3" y="14"/>
                  </a:lnTo>
                  <a:lnTo>
                    <a:pt x="19" y="11"/>
                  </a:lnTo>
                  <a:lnTo>
                    <a:pt x="1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32"/>
            <p:cNvSpPr>
              <a:spLocks/>
            </p:cNvSpPr>
            <p:nvPr/>
          </p:nvSpPr>
          <p:spPr bwMode="auto">
            <a:xfrm>
              <a:off x="3804" y="3217"/>
              <a:ext cx="16" cy="15"/>
            </a:xfrm>
            <a:custGeom>
              <a:avLst/>
              <a:gdLst>
                <a:gd name="T0" fmla="*/ 0 w 16"/>
                <a:gd name="T1" fmla="*/ 2 h 15"/>
                <a:gd name="T2" fmla="*/ 2 w 16"/>
                <a:gd name="T3" fmla="*/ 15 h 15"/>
                <a:gd name="T4" fmla="*/ 16 w 16"/>
                <a:gd name="T5" fmla="*/ 12 h 15"/>
                <a:gd name="T6" fmla="*/ 14 w 16"/>
                <a:gd name="T7" fmla="*/ 0 h 15"/>
                <a:gd name="T8" fmla="*/ 0 w 16"/>
                <a:gd name="T9" fmla="*/ 2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5"/>
                <a:gd name="T17" fmla="*/ 16 w 1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5">
                  <a:moveTo>
                    <a:pt x="0" y="2"/>
                  </a:moveTo>
                  <a:lnTo>
                    <a:pt x="2" y="15"/>
                  </a:lnTo>
                  <a:lnTo>
                    <a:pt x="16" y="12"/>
                  </a:lnTo>
                  <a:lnTo>
                    <a:pt x="1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33"/>
            <p:cNvSpPr>
              <a:spLocks/>
            </p:cNvSpPr>
            <p:nvPr/>
          </p:nvSpPr>
          <p:spPr bwMode="auto">
            <a:xfrm>
              <a:off x="3834" y="3215"/>
              <a:ext cx="17" cy="13"/>
            </a:xfrm>
            <a:custGeom>
              <a:avLst/>
              <a:gdLst>
                <a:gd name="T0" fmla="*/ 0 w 17"/>
                <a:gd name="T1" fmla="*/ 0 h 13"/>
                <a:gd name="T2" fmla="*/ 1 w 17"/>
                <a:gd name="T3" fmla="*/ 13 h 13"/>
                <a:gd name="T4" fmla="*/ 3 w 17"/>
                <a:gd name="T5" fmla="*/ 13 h 13"/>
                <a:gd name="T6" fmla="*/ 17 w 17"/>
                <a:gd name="T7" fmla="*/ 13 h 13"/>
                <a:gd name="T8" fmla="*/ 17 w 17"/>
                <a:gd name="T9" fmla="*/ 0 h 13"/>
                <a:gd name="T10" fmla="*/ 3 w 17"/>
                <a:gd name="T11" fmla="*/ 0 h 13"/>
                <a:gd name="T12" fmla="*/ 0 w 17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3"/>
                <a:gd name="T23" fmla="*/ 17 w 17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3">
                  <a:moveTo>
                    <a:pt x="0" y="0"/>
                  </a:moveTo>
                  <a:lnTo>
                    <a:pt x="1" y="13"/>
                  </a:lnTo>
                  <a:lnTo>
                    <a:pt x="3" y="13"/>
                  </a:lnTo>
                  <a:lnTo>
                    <a:pt x="17" y="13"/>
                  </a:lnTo>
                  <a:lnTo>
                    <a:pt x="1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Rectangle 34"/>
            <p:cNvSpPr>
              <a:spLocks noChangeArrowheads="1"/>
            </p:cNvSpPr>
            <p:nvPr/>
          </p:nvSpPr>
          <p:spPr bwMode="auto">
            <a:xfrm>
              <a:off x="3866" y="3214"/>
              <a:ext cx="16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66" name="Freeform 35"/>
            <p:cNvSpPr>
              <a:spLocks/>
            </p:cNvSpPr>
            <p:nvPr/>
          </p:nvSpPr>
          <p:spPr bwMode="auto">
            <a:xfrm>
              <a:off x="3897" y="3215"/>
              <a:ext cx="15" cy="13"/>
            </a:xfrm>
            <a:custGeom>
              <a:avLst/>
              <a:gdLst>
                <a:gd name="T0" fmla="*/ 0 w 15"/>
                <a:gd name="T1" fmla="*/ 0 h 13"/>
                <a:gd name="T2" fmla="*/ 0 w 15"/>
                <a:gd name="T3" fmla="*/ 13 h 13"/>
                <a:gd name="T4" fmla="*/ 8 w 15"/>
                <a:gd name="T5" fmla="*/ 13 h 13"/>
                <a:gd name="T6" fmla="*/ 14 w 15"/>
                <a:gd name="T7" fmla="*/ 13 h 13"/>
                <a:gd name="T8" fmla="*/ 15 w 15"/>
                <a:gd name="T9" fmla="*/ 0 h 13"/>
                <a:gd name="T10" fmla="*/ 8 w 15"/>
                <a:gd name="T11" fmla="*/ 0 h 13"/>
                <a:gd name="T12" fmla="*/ 0 w 15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3"/>
                <a:gd name="T23" fmla="*/ 15 w 15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3">
                  <a:moveTo>
                    <a:pt x="0" y="0"/>
                  </a:moveTo>
                  <a:lnTo>
                    <a:pt x="0" y="13"/>
                  </a:lnTo>
                  <a:lnTo>
                    <a:pt x="8" y="13"/>
                  </a:lnTo>
                  <a:lnTo>
                    <a:pt x="14" y="1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36"/>
            <p:cNvSpPr>
              <a:spLocks/>
            </p:cNvSpPr>
            <p:nvPr/>
          </p:nvSpPr>
          <p:spPr bwMode="auto">
            <a:xfrm>
              <a:off x="3926" y="3218"/>
              <a:ext cx="17" cy="14"/>
            </a:xfrm>
            <a:custGeom>
              <a:avLst/>
              <a:gdLst>
                <a:gd name="T0" fmla="*/ 2 w 17"/>
                <a:gd name="T1" fmla="*/ 0 h 14"/>
                <a:gd name="T2" fmla="*/ 0 w 17"/>
                <a:gd name="T3" fmla="*/ 12 h 14"/>
                <a:gd name="T4" fmla="*/ 5 w 17"/>
                <a:gd name="T5" fmla="*/ 12 h 14"/>
                <a:gd name="T6" fmla="*/ 14 w 17"/>
                <a:gd name="T7" fmla="*/ 14 h 14"/>
                <a:gd name="T8" fmla="*/ 17 w 17"/>
                <a:gd name="T9" fmla="*/ 2 h 14"/>
                <a:gd name="T10" fmla="*/ 5 w 17"/>
                <a:gd name="T11" fmla="*/ 0 h 14"/>
                <a:gd name="T12" fmla="*/ 2 w 17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4"/>
                <a:gd name="T23" fmla="*/ 17 w 17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4">
                  <a:moveTo>
                    <a:pt x="2" y="0"/>
                  </a:moveTo>
                  <a:lnTo>
                    <a:pt x="0" y="12"/>
                  </a:lnTo>
                  <a:lnTo>
                    <a:pt x="5" y="12"/>
                  </a:lnTo>
                  <a:lnTo>
                    <a:pt x="14" y="14"/>
                  </a:lnTo>
                  <a:lnTo>
                    <a:pt x="17" y="2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37"/>
            <p:cNvSpPr>
              <a:spLocks/>
            </p:cNvSpPr>
            <p:nvPr/>
          </p:nvSpPr>
          <p:spPr bwMode="auto">
            <a:xfrm>
              <a:off x="3956" y="3223"/>
              <a:ext cx="18" cy="14"/>
            </a:xfrm>
            <a:custGeom>
              <a:avLst/>
              <a:gdLst>
                <a:gd name="T0" fmla="*/ 3 w 18"/>
                <a:gd name="T1" fmla="*/ 0 h 14"/>
                <a:gd name="T2" fmla="*/ 0 w 18"/>
                <a:gd name="T3" fmla="*/ 11 h 14"/>
                <a:gd name="T4" fmla="*/ 3 w 18"/>
                <a:gd name="T5" fmla="*/ 13 h 14"/>
                <a:gd name="T6" fmla="*/ 15 w 18"/>
                <a:gd name="T7" fmla="*/ 14 h 14"/>
                <a:gd name="T8" fmla="*/ 18 w 18"/>
                <a:gd name="T9" fmla="*/ 2 h 14"/>
                <a:gd name="T10" fmla="*/ 3 w 18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4"/>
                <a:gd name="T20" fmla="*/ 18 w 18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4">
                  <a:moveTo>
                    <a:pt x="3" y="0"/>
                  </a:moveTo>
                  <a:lnTo>
                    <a:pt x="0" y="11"/>
                  </a:lnTo>
                  <a:lnTo>
                    <a:pt x="3" y="13"/>
                  </a:lnTo>
                  <a:lnTo>
                    <a:pt x="15" y="14"/>
                  </a:lnTo>
                  <a:lnTo>
                    <a:pt x="18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38"/>
            <p:cNvSpPr>
              <a:spLocks/>
            </p:cNvSpPr>
            <p:nvPr/>
          </p:nvSpPr>
          <p:spPr bwMode="auto">
            <a:xfrm>
              <a:off x="3986" y="3229"/>
              <a:ext cx="17" cy="14"/>
            </a:xfrm>
            <a:custGeom>
              <a:avLst/>
              <a:gdLst>
                <a:gd name="T0" fmla="*/ 4 w 17"/>
                <a:gd name="T1" fmla="*/ 0 h 14"/>
                <a:gd name="T2" fmla="*/ 0 w 17"/>
                <a:gd name="T3" fmla="*/ 12 h 14"/>
                <a:gd name="T4" fmla="*/ 14 w 17"/>
                <a:gd name="T5" fmla="*/ 14 h 14"/>
                <a:gd name="T6" fmla="*/ 17 w 17"/>
                <a:gd name="T7" fmla="*/ 3 h 14"/>
                <a:gd name="T8" fmla="*/ 4 w 1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4" y="0"/>
                  </a:moveTo>
                  <a:lnTo>
                    <a:pt x="0" y="12"/>
                  </a:lnTo>
                  <a:lnTo>
                    <a:pt x="14" y="14"/>
                  </a:lnTo>
                  <a:lnTo>
                    <a:pt x="1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39"/>
            <p:cNvSpPr>
              <a:spLocks/>
            </p:cNvSpPr>
            <p:nvPr/>
          </p:nvSpPr>
          <p:spPr bwMode="auto">
            <a:xfrm>
              <a:off x="4016" y="3236"/>
              <a:ext cx="18" cy="13"/>
            </a:xfrm>
            <a:custGeom>
              <a:avLst/>
              <a:gdLst>
                <a:gd name="T0" fmla="*/ 3 w 18"/>
                <a:gd name="T1" fmla="*/ 0 h 13"/>
                <a:gd name="T2" fmla="*/ 0 w 18"/>
                <a:gd name="T3" fmla="*/ 11 h 13"/>
                <a:gd name="T4" fmla="*/ 15 w 18"/>
                <a:gd name="T5" fmla="*/ 13 h 13"/>
                <a:gd name="T6" fmla="*/ 18 w 18"/>
                <a:gd name="T7" fmla="*/ 2 h 13"/>
                <a:gd name="T8" fmla="*/ 3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3" y="0"/>
                  </a:moveTo>
                  <a:lnTo>
                    <a:pt x="0" y="11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0"/>
            <p:cNvSpPr>
              <a:spLocks/>
            </p:cNvSpPr>
            <p:nvPr/>
          </p:nvSpPr>
          <p:spPr bwMode="auto">
            <a:xfrm>
              <a:off x="4045" y="3242"/>
              <a:ext cx="19" cy="15"/>
            </a:xfrm>
            <a:custGeom>
              <a:avLst/>
              <a:gdLst>
                <a:gd name="T0" fmla="*/ 3 w 19"/>
                <a:gd name="T1" fmla="*/ 0 h 15"/>
                <a:gd name="T2" fmla="*/ 0 w 19"/>
                <a:gd name="T3" fmla="*/ 11 h 15"/>
                <a:gd name="T4" fmla="*/ 8 w 19"/>
                <a:gd name="T5" fmla="*/ 14 h 15"/>
                <a:gd name="T6" fmla="*/ 15 w 19"/>
                <a:gd name="T7" fmla="*/ 15 h 15"/>
                <a:gd name="T8" fmla="*/ 15 w 19"/>
                <a:gd name="T9" fmla="*/ 15 h 15"/>
                <a:gd name="T10" fmla="*/ 19 w 19"/>
                <a:gd name="T11" fmla="*/ 4 h 15"/>
                <a:gd name="T12" fmla="*/ 15 w 19"/>
                <a:gd name="T13" fmla="*/ 2 h 15"/>
                <a:gd name="T14" fmla="*/ 8 w 19"/>
                <a:gd name="T15" fmla="*/ 1 h 15"/>
                <a:gd name="T16" fmla="*/ 3 w 19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5"/>
                <a:gd name="T29" fmla="*/ 19 w 19"/>
                <a:gd name="T30" fmla="*/ 15 h 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5">
                  <a:moveTo>
                    <a:pt x="3" y="0"/>
                  </a:moveTo>
                  <a:lnTo>
                    <a:pt x="0" y="11"/>
                  </a:lnTo>
                  <a:lnTo>
                    <a:pt x="8" y="14"/>
                  </a:lnTo>
                  <a:lnTo>
                    <a:pt x="15" y="15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04" name="Freeform 42"/>
          <p:cNvSpPr>
            <a:spLocks/>
          </p:cNvSpPr>
          <p:nvPr/>
        </p:nvSpPr>
        <p:spPr bwMode="auto">
          <a:xfrm>
            <a:off x="5181600" y="5599113"/>
            <a:ext cx="403225" cy="236537"/>
          </a:xfrm>
          <a:custGeom>
            <a:avLst/>
            <a:gdLst>
              <a:gd name="T0" fmla="*/ 0 w 254"/>
              <a:gd name="T1" fmla="*/ 2147483646 h 149"/>
              <a:gd name="T2" fmla="*/ 2147483646 w 254"/>
              <a:gd name="T3" fmla="*/ 2147483646 h 149"/>
              <a:gd name="T4" fmla="*/ 2147483646 w 254"/>
              <a:gd name="T5" fmla="*/ 2147483646 h 149"/>
              <a:gd name="T6" fmla="*/ 2147483646 w 254"/>
              <a:gd name="T7" fmla="*/ 0 h 149"/>
              <a:gd name="T8" fmla="*/ 0 w 254"/>
              <a:gd name="T9" fmla="*/ 2147483646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"/>
              <a:gd name="T16" fmla="*/ 0 h 149"/>
              <a:gd name="T17" fmla="*/ 254 w 254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" h="149">
                <a:moveTo>
                  <a:pt x="0" y="139"/>
                </a:moveTo>
                <a:lnTo>
                  <a:pt x="7" y="149"/>
                </a:lnTo>
                <a:lnTo>
                  <a:pt x="254" y="10"/>
                </a:lnTo>
                <a:lnTo>
                  <a:pt x="246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Freeform 43"/>
          <p:cNvSpPr>
            <a:spLocks/>
          </p:cNvSpPr>
          <p:nvPr/>
        </p:nvSpPr>
        <p:spPr bwMode="auto">
          <a:xfrm>
            <a:off x="6445250" y="5468938"/>
            <a:ext cx="566738" cy="117475"/>
          </a:xfrm>
          <a:custGeom>
            <a:avLst/>
            <a:gdLst>
              <a:gd name="T0" fmla="*/ 2147483646 w 357"/>
              <a:gd name="T1" fmla="*/ 0 h 74"/>
              <a:gd name="T2" fmla="*/ 0 w 357"/>
              <a:gd name="T3" fmla="*/ 2147483646 h 74"/>
              <a:gd name="T4" fmla="*/ 2147483646 w 357"/>
              <a:gd name="T5" fmla="*/ 2147483646 h 74"/>
              <a:gd name="T6" fmla="*/ 2147483646 w 357"/>
              <a:gd name="T7" fmla="*/ 2147483646 h 74"/>
              <a:gd name="T8" fmla="*/ 2147483646 w 357"/>
              <a:gd name="T9" fmla="*/ 0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7"/>
              <a:gd name="T16" fmla="*/ 0 h 74"/>
              <a:gd name="T17" fmla="*/ 357 w 357"/>
              <a:gd name="T18" fmla="*/ 74 h 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7" h="74">
                <a:moveTo>
                  <a:pt x="3" y="0"/>
                </a:moveTo>
                <a:lnTo>
                  <a:pt x="0" y="11"/>
                </a:lnTo>
                <a:lnTo>
                  <a:pt x="354" y="74"/>
                </a:lnTo>
                <a:lnTo>
                  <a:pt x="357" y="63"/>
                </a:lnTo>
                <a:lnTo>
                  <a:pt x="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6" name="Freeform 44"/>
          <p:cNvSpPr>
            <a:spLocks/>
          </p:cNvSpPr>
          <p:nvPr/>
        </p:nvSpPr>
        <p:spPr bwMode="auto">
          <a:xfrm>
            <a:off x="5168900" y="5878513"/>
            <a:ext cx="415925" cy="217487"/>
          </a:xfrm>
          <a:custGeom>
            <a:avLst/>
            <a:gdLst>
              <a:gd name="T0" fmla="*/ 2147483646 w 262"/>
              <a:gd name="T1" fmla="*/ 0 h 137"/>
              <a:gd name="T2" fmla="*/ 0 w 262"/>
              <a:gd name="T3" fmla="*/ 2147483646 h 137"/>
              <a:gd name="T4" fmla="*/ 2147483646 w 262"/>
              <a:gd name="T5" fmla="*/ 2147483646 h 137"/>
              <a:gd name="T6" fmla="*/ 2147483646 w 262"/>
              <a:gd name="T7" fmla="*/ 2147483646 h 137"/>
              <a:gd name="T8" fmla="*/ 2147483646 w 262"/>
              <a:gd name="T9" fmla="*/ 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137"/>
              <a:gd name="T17" fmla="*/ 262 w 262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137">
                <a:moveTo>
                  <a:pt x="8" y="0"/>
                </a:moveTo>
                <a:lnTo>
                  <a:pt x="0" y="10"/>
                </a:lnTo>
                <a:lnTo>
                  <a:pt x="254" y="137"/>
                </a:lnTo>
                <a:lnTo>
                  <a:pt x="262" y="12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07" name="Group 63"/>
          <p:cNvGrpSpPr>
            <a:grpSpLocks/>
          </p:cNvGrpSpPr>
          <p:nvPr/>
        </p:nvGrpSpPr>
        <p:grpSpPr bwMode="auto">
          <a:xfrm>
            <a:off x="5621338" y="6111875"/>
            <a:ext cx="779462" cy="239713"/>
            <a:chOff x="3562" y="3665"/>
            <a:chExt cx="491" cy="151"/>
          </a:xfrm>
        </p:grpSpPr>
        <p:sp>
          <p:nvSpPr>
            <p:cNvPr id="37937" name="Freeform 45"/>
            <p:cNvSpPr>
              <a:spLocks/>
            </p:cNvSpPr>
            <p:nvPr/>
          </p:nvSpPr>
          <p:spPr bwMode="auto">
            <a:xfrm>
              <a:off x="3562" y="3665"/>
              <a:ext cx="20" cy="18"/>
            </a:xfrm>
            <a:custGeom>
              <a:avLst/>
              <a:gdLst>
                <a:gd name="T0" fmla="*/ 8 w 20"/>
                <a:gd name="T1" fmla="*/ 0 h 18"/>
                <a:gd name="T2" fmla="*/ 0 w 20"/>
                <a:gd name="T3" fmla="*/ 10 h 18"/>
                <a:gd name="T4" fmla="*/ 13 w 20"/>
                <a:gd name="T5" fmla="*/ 18 h 18"/>
                <a:gd name="T6" fmla="*/ 20 w 20"/>
                <a:gd name="T7" fmla="*/ 7 h 18"/>
                <a:gd name="T8" fmla="*/ 8 w 20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8" y="0"/>
                  </a:moveTo>
                  <a:lnTo>
                    <a:pt x="0" y="10"/>
                  </a:lnTo>
                  <a:lnTo>
                    <a:pt x="13" y="18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6"/>
            <p:cNvSpPr>
              <a:spLocks/>
            </p:cNvSpPr>
            <p:nvPr/>
          </p:nvSpPr>
          <p:spPr bwMode="auto">
            <a:xfrm>
              <a:off x="3587" y="3679"/>
              <a:ext cx="20" cy="18"/>
            </a:xfrm>
            <a:custGeom>
              <a:avLst/>
              <a:gdLst>
                <a:gd name="T0" fmla="*/ 8 w 20"/>
                <a:gd name="T1" fmla="*/ 0 h 18"/>
                <a:gd name="T2" fmla="*/ 0 w 20"/>
                <a:gd name="T3" fmla="*/ 10 h 18"/>
                <a:gd name="T4" fmla="*/ 12 w 20"/>
                <a:gd name="T5" fmla="*/ 18 h 18"/>
                <a:gd name="T6" fmla="*/ 20 w 20"/>
                <a:gd name="T7" fmla="*/ 7 h 18"/>
                <a:gd name="T8" fmla="*/ 8 w 20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8" y="0"/>
                  </a:moveTo>
                  <a:lnTo>
                    <a:pt x="0" y="10"/>
                  </a:lnTo>
                  <a:lnTo>
                    <a:pt x="12" y="18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7"/>
            <p:cNvSpPr>
              <a:spLocks/>
            </p:cNvSpPr>
            <p:nvPr/>
          </p:nvSpPr>
          <p:spPr bwMode="auto">
            <a:xfrm>
              <a:off x="3613" y="3693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3 w 20"/>
                <a:gd name="T5" fmla="*/ 17 h 17"/>
                <a:gd name="T6" fmla="*/ 20 w 20"/>
                <a:gd name="T7" fmla="*/ 7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3" y="17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8"/>
            <p:cNvSpPr>
              <a:spLocks/>
            </p:cNvSpPr>
            <p:nvPr/>
          </p:nvSpPr>
          <p:spPr bwMode="auto">
            <a:xfrm>
              <a:off x="3638" y="3707"/>
              <a:ext cx="21" cy="17"/>
            </a:xfrm>
            <a:custGeom>
              <a:avLst/>
              <a:gdLst>
                <a:gd name="T0" fmla="*/ 8 w 21"/>
                <a:gd name="T1" fmla="*/ 0 h 17"/>
                <a:gd name="T2" fmla="*/ 0 w 21"/>
                <a:gd name="T3" fmla="*/ 10 h 17"/>
                <a:gd name="T4" fmla="*/ 14 w 21"/>
                <a:gd name="T5" fmla="*/ 17 h 17"/>
                <a:gd name="T6" fmla="*/ 21 w 21"/>
                <a:gd name="T7" fmla="*/ 7 h 17"/>
                <a:gd name="T8" fmla="*/ 8 w 2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1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9"/>
            <p:cNvSpPr>
              <a:spLocks/>
            </p:cNvSpPr>
            <p:nvPr/>
          </p:nvSpPr>
          <p:spPr bwMode="auto">
            <a:xfrm>
              <a:off x="3664" y="3721"/>
              <a:ext cx="22" cy="17"/>
            </a:xfrm>
            <a:custGeom>
              <a:avLst/>
              <a:gdLst>
                <a:gd name="T0" fmla="*/ 8 w 22"/>
                <a:gd name="T1" fmla="*/ 0 h 17"/>
                <a:gd name="T2" fmla="*/ 0 w 22"/>
                <a:gd name="T3" fmla="*/ 10 h 17"/>
                <a:gd name="T4" fmla="*/ 14 w 22"/>
                <a:gd name="T5" fmla="*/ 17 h 17"/>
                <a:gd name="T6" fmla="*/ 22 w 22"/>
                <a:gd name="T7" fmla="*/ 7 h 17"/>
                <a:gd name="T8" fmla="*/ 8 w 2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7"/>
                <a:gd name="T17" fmla="*/ 22 w 2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2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50"/>
            <p:cNvSpPr>
              <a:spLocks/>
            </p:cNvSpPr>
            <p:nvPr/>
          </p:nvSpPr>
          <p:spPr bwMode="auto">
            <a:xfrm>
              <a:off x="3689" y="3735"/>
              <a:ext cx="23" cy="16"/>
            </a:xfrm>
            <a:custGeom>
              <a:avLst/>
              <a:gdLst>
                <a:gd name="T0" fmla="*/ 9 w 23"/>
                <a:gd name="T1" fmla="*/ 0 h 16"/>
                <a:gd name="T2" fmla="*/ 1 w 23"/>
                <a:gd name="T3" fmla="*/ 10 h 16"/>
                <a:gd name="T4" fmla="*/ 0 w 23"/>
                <a:gd name="T5" fmla="*/ 10 h 16"/>
                <a:gd name="T6" fmla="*/ 15 w 23"/>
                <a:gd name="T7" fmla="*/ 16 h 16"/>
                <a:gd name="T8" fmla="*/ 23 w 23"/>
                <a:gd name="T9" fmla="*/ 6 h 16"/>
                <a:gd name="T10" fmla="*/ 11 w 23"/>
                <a:gd name="T11" fmla="*/ 1 h 16"/>
                <a:gd name="T12" fmla="*/ 9 w 23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16"/>
                <a:gd name="T23" fmla="*/ 23 w 2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16">
                  <a:moveTo>
                    <a:pt x="9" y="0"/>
                  </a:moveTo>
                  <a:lnTo>
                    <a:pt x="1" y="10"/>
                  </a:lnTo>
                  <a:lnTo>
                    <a:pt x="0" y="10"/>
                  </a:lnTo>
                  <a:lnTo>
                    <a:pt x="15" y="16"/>
                  </a:lnTo>
                  <a:lnTo>
                    <a:pt x="23" y="6"/>
                  </a:lnTo>
                  <a:lnTo>
                    <a:pt x="11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51"/>
            <p:cNvSpPr>
              <a:spLocks/>
            </p:cNvSpPr>
            <p:nvPr/>
          </p:nvSpPr>
          <p:spPr bwMode="auto">
            <a:xfrm>
              <a:off x="3717" y="3747"/>
              <a:ext cx="21" cy="17"/>
            </a:xfrm>
            <a:custGeom>
              <a:avLst/>
              <a:gdLst>
                <a:gd name="T0" fmla="*/ 7 w 21"/>
                <a:gd name="T1" fmla="*/ 0 h 17"/>
                <a:gd name="T2" fmla="*/ 0 w 21"/>
                <a:gd name="T3" fmla="*/ 10 h 17"/>
                <a:gd name="T4" fmla="*/ 4 w 21"/>
                <a:gd name="T5" fmla="*/ 13 h 17"/>
                <a:gd name="T6" fmla="*/ 15 w 21"/>
                <a:gd name="T7" fmla="*/ 17 h 17"/>
                <a:gd name="T8" fmla="*/ 21 w 21"/>
                <a:gd name="T9" fmla="*/ 7 h 17"/>
                <a:gd name="T10" fmla="*/ 15 w 21"/>
                <a:gd name="T11" fmla="*/ 4 h 17"/>
                <a:gd name="T12" fmla="*/ 7 w 21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7"/>
                <a:gd name="T23" fmla="*/ 21 w 21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7">
                  <a:moveTo>
                    <a:pt x="7" y="0"/>
                  </a:moveTo>
                  <a:lnTo>
                    <a:pt x="0" y="10"/>
                  </a:lnTo>
                  <a:lnTo>
                    <a:pt x="4" y="13"/>
                  </a:lnTo>
                  <a:lnTo>
                    <a:pt x="15" y="17"/>
                  </a:lnTo>
                  <a:lnTo>
                    <a:pt x="21" y="7"/>
                  </a:lnTo>
                  <a:lnTo>
                    <a:pt x="15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Freeform 52"/>
            <p:cNvSpPr>
              <a:spLocks/>
            </p:cNvSpPr>
            <p:nvPr/>
          </p:nvSpPr>
          <p:spPr bwMode="auto">
            <a:xfrm>
              <a:off x="3744" y="3760"/>
              <a:ext cx="20" cy="15"/>
            </a:xfrm>
            <a:custGeom>
              <a:avLst/>
              <a:gdLst>
                <a:gd name="T0" fmla="*/ 6 w 20"/>
                <a:gd name="T1" fmla="*/ 0 h 15"/>
                <a:gd name="T2" fmla="*/ 0 w 20"/>
                <a:gd name="T3" fmla="*/ 10 h 15"/>
                <a:gd name="T4" fmla="*/ 8 w 20"/>
                <a:gd name="T5" fmla="*/ 13 h 15"/>
                <a:gd name="T6" fmla="*/ 14 w 20"/>
                <a:gd name="T7" fmla="*/ 15 h 15"/>
                <a:gd name="T8" fmla="*/ 20 w 20"/>
                <a:gd name="T9" fmla="*/ 5 h 15"/>
                <a:gd name="T10" fmla="*/ 19 w 20"/>
                <a:gd name="T11" fmla="*/ 4 h 15"/>
                <a:gd name="T12" fmla="*/ 6 w 20"/>
                <a:gd name="T13" fmla="*/ 0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5"/>
                <a:gd name="T23" fmla="*/ 20 w 20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5">
                  <a:moveTo>
                    <a:pt x="6" y="0"/>
                  </a:moveTo>
                  <a:lnTo>
                    <a:pt x="0" y="10"/>
                  </a:lnTo>
                  <a:lnTo>
                    <a:pt x="8" y="13"/>
                  </a:lnTo>
                  <a:lnTo>
                    <a:pt x="14" y="15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Freeform 53"/>
            <p:cNvSpPr>
              <a:spLocks/>
            </p:cNvSpPr>
            <p:nvPr/>
          </p:nvSpPr>
          <p:spPr bwMode="auto">
            <a:xfrm>
              <a:off x="3772" y="3770"/>
              <a:ext cx="23" cy="16"/>
            </a:xfrm>
            <a:custGeom>
              <a:avLst/>
              <a:gdLst>
                <a:gd name="T0" fmla="*/ 6 w 23"/>
                <a:gd name="T1" fmla="*/ 0 h 16"/>
                <a:gd name="T2" fmla="*/ 0 w 23"/>
                <a:gd name="T3" fmla="*/ 10 h 16"/>
                <a:gd name="T4" fmla="*/ 12 w 23"/>
                <a:gd name="T5" fmla="*/ 15 h 16"/>
                <a:gd name="T6" fmla="*/ 17 w 23"/>
                <a:gd name="T7" fmla="*/ 16 h 16"/>
                <a:gd name="T8" fmla="*/ 15 w 23"/>
                <a:gd name="T9" fmla="*/ 16 h 16"/>
                <a:gd name="T10" fmla="*/ 20 w 23"/>
                <a:gd name="T11" fmla="*/ 5 h 16"/>
                <a:gd name="T12" fmla="*/ 17 w 23"/>
                <a:gd name="T13" fmla="*/ 4 h 16"/>
                <a:gd name="T14" fmla="*/ 17 w 23"/>
                <a:gd name="T15" fmla="*/ 10 h 16"/>
                <a:gd name="T16" fmla="*/ 23 w 23"/>
                <a:gd name="T17" fmla="*/ 6 h 16"/>
                <a:gd name="T18" fmla="*/ 6 w 23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16"/>
                <a:gd name="T32" fmla="*/ 23 w 23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16">
                  <a:moveTo>
                    <a:pt x="6" y="0"/>
                  </a:moveTo>
                  <a:lnTo>
                    <a:pt x="0" y="10"/>
                  </a:lnTo>
                  <a:lnTo>
                    <a:pt x="12" y="15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20" y="5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2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Freeform 54"/>
            <p:cNvSpPr>
              <a:spLocks/>
            </p:cNvSpPr>
            <p:nvPr/>
          </p:nvSpPr>
          <p:spPr bwMode="auto">
            <a:xfrm>
              <a:off x="3801" y="3780"/>
              <a:ext cx="20" cy="15"/>
            </a:xfrm>
            <a:custGeom>
              <a:avLst/>
              <a:gdLst>
                <a:gd name="T0" fmla="*/ 5 w 20"/>
                <a:gd name="T1" fmla="*/ 0 h 15"/>
                <a:gd name="T2" fmla="*/ 0 w 20"/>
                <a:gd name="T3" fmla="*/ 12 h 15"/>
                <a:gd name="T4" fmla="*/ 16 w 20"/>
                <a:gd name="T5" fmla="*/ 15 h 15"/>
                <a:gd name="T6" fmla="*/ 20 w 20"/>
                <a:gd name="T7" fmla="*/ 4 h 15"/>
                <a:gd name="T8" fmla="*/ 5 w 2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5"/>
                <a:gd name="T17" fmla="*/ 20 w 2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5">
                  <a:moveTo>
                    <a:pt x="5" y="0"/>
                  </a:moveTo>
                  <a:lnTo>
                    <a:pt x="0" y="12"/>
                  </a:lnTo>
                  <a:lnTo>
                    <a:pt x="16" y="15"/>
                  </a:lnTo>
                  <a:lnTo>
                    <a:pt x="2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55"/>
            <p:cNvSpPr>
              <a:spLocks/>
            </p:cNvSpPr>
            <p:nvPr/>
          </p:nvSpPr>
          <p:spPr bwMode="auto">
            <a:xfrm>
              <a:off x="3831" y="3788"/>
              <a:ext cx="20" cy="15"/>
            </a:xfrm>
            <a:custGeom>
              <a:avLst/>
              <a:gdLst>
                <a:gd name="T0" fmla="*/ 4 w 20"/>
                <a:gd name="T1" fmla="*/ 0 h 15"/>
                <a:gd name="T2" fmla="*/ 0 w 20"/>
                <a:gd name="T3" fmla="*/ 11 h 15"/>
                <a:gd name="T4" fmla="*/ 15 w 20"/>
                <a:gd name="T5" fmla="*/ 15 h 15"/>
                <a:gd name="T6" fmla="*/ 20 w 20"/>
                <a:gd name="T7" fmla="*/ 4 h 15"/>
                <a:gd name="T8" fmla="*/ 4 w 2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5"/>
                <a:gd name="T17" fmla="*/ 20 w 2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5">
                  <a:moveTo>
                    <a:pt x="4" y="0"/>
                  </a:moveTo>
                  <a:lnTo>
                    <a:pt x="0" y="11"/>
                  </a:lnTo>
                  <a:lnTo>
                    <a:pt x="15" y="15"/>
                  </a:lnTo>
                  <a:lnTo>
                    <a:pt x="2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56"/>
            <p:cNvSpPr>
              <a:spLocks/>
            </p:cNvSpPr>
            <p:nvPr/>
          </p:nvSpPr>
          <p:spPr bwMode="auto">
            <a:xfrm>
              <a:off x="3862" y="3794"/>
              <a:ext cx="18" cy="13"/>
            </a:xfrm>
            <a:custGeom>
              <a:avLst/>
              <a:gdLst>
                <a:gd name="T0" fmla="*/ 3 w 18"/>
                <a:gd name="T1" fmla="*/ 0 h 13"/>
                <a:gd name="T2" fmla="*/ 0 w 18"/>
                <a:gd name="T3" fmla="*/ 11 h 13"/>
                <a:gd name="T4" fmla="*/ 15 w 18"/>
                <a:gd name="T5" fmla="*/ 13 h 13"/>
                <a:gd name="T6" fmla="*/ 18 w 18"/>
                <a:gd name="T7" fmla="*/ 1 h 13"/>
                <a:gd name="T8" fmla="*/ 3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3" y="0"/>
                  </a:moveTo>
                  <a:lnTo>
                    <a:pt x="0" y="11"/>
                  </a:lnTo>
                  <a:lnTo>
                    <a:pt x="15" y="13"/>
                  </a:lnTo>
                  <a:lnTo>
                    <a:pt x="18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57"/>
            <p:cNvSpPr>
              <a:spLocks/>
            </p:cNvSpPr>
            <p:nvPr/>
          </p:nvSpPr>
          <p:spPr bwMode="auto">
            <a:xfrm>
              <a:off x="3892" y="3797"/>
              <a:ext cx="17" cy="14"/>
            </a:xfrm>
            <a:custGeom>
              <a:avLst/>
              <a:gdLst>
                <a:gd name="T0" fmla="*/ 2 w 17"/>
                <a:gd name="T1" fmla="*/ 0 h 14"/>
                <a:gd name="T2" fmla="*/ 0 w 17"/>
                <a:gd name="T3" fmla="*/ 12 h 14"/>
                <a:gd name="T4" fmla="*/ 16 w 17"/>
                <a:gd name="T5" fmla="*/ 14 h 14"/>
                <a:gd name="T6" fmla="*/ 17 w 17"/>
                <a:gd name="T7" fmla="*/ 1 h 14"/>
                <a:gd name="T8" fmla="*/ 2 w 1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2" y="0"/>
                  </a:moveTo>
                  <a:lnTo>
                    <a:pt x="0" y="12"/>
                  </a:lnTo>
                  <a:lnTo>
                    <a:pt x="16" y="14"/>
                  </a:lnTo>
                  <a:lnTo>
                    <a:pt x="17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58"/>
            <p:cNvSpPr>
              <a:spLocks/>
            </p:cNvSpPr>
            <p:nvPr/>
          </p:nvSpPr>
          <p:spPr bwMode="auto">
            <a:xfrm>
              <a:off x="3925" y="3799"/>
              <a:ext cx="15" cy="14"/>
            </a:xfrm>
            <a:custGeom>
              <a:avLst/>
              <a:gdLst>
                <a:gd name="T0" fmla="*/ 0 w 15"/>
                <a:gd name="T1" fmla="*/ 0 h 14"/>
                <a:gd name="T2" fmla="*/ 0 w 15"/>
                <a:gd name="T3" fmla="*/ 13 h 14"/>
                <a:gd name="T4" fmla="*/ 15 w 15"/>
                <a:gd name="T5" fmla="*/ 14 h 14"/>
                <a:gd name="T6" fmla="*/ 15 w 15"/>
                <a:gd name="T7" fmla="*/ 1 h 14"/>
                <a:gd name="T8" fmla="*/ 0 w 15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0" y="0"/>
                  </a:moveTo>
                  <a:lnTo>
                    <a:pt x="0" y="13"/>
                  </a:lnTo>
                  <a:lnTo>
                    <a:pt x="15" y="14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Rectangle 59"/>
            <p:cNvSpPr>
              <a:spLocks noChangeArrowheads="1"/>
            </p:cNvSpPr>
            <p:nvPr/>
          </p:nvSpPr>
          <p:spPr bwMode="auto">
            <a:xfrm>
              <a:off x="3956" y="3800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2" name="Rectangle 60"/>
            <p:cNvSpPr>
              <a:spLocks noChangeArrowheads="1"/>
            </p:cNvSpPr>
            <p:nvPr/>
          </p:nvSpPr>
          <p:spPr bwMode="auto">
            <a:xfrm>
              <a:off x="3986" y="3802"/>
              <a:ext cx="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3" name="Rectangle 61"/>
            <p:cNvSpPr>
              <a:spLocks noChangeArrowheads="1"/>
            </p:cNvSpPr>
            <p:nvPr/>
          </p:nvSpPr>
          <p:spPr bwMode="auto">
            <a:xfrm>
              <a:off x="4017" y="3802"/>
              <a:ext cx="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4" name="Freeform 62"/>
            <p:cNvSpPr>
              <a:spLocks/>
            </p:cNvSpPr>
            <p:nvPr/>
          </p:nvSpPr>
          <p:spPr bwMode="auto">
            <a:xfrm>
              <a:off x="4047" y="3803"/>
              <a:ext cx="6" cy="13"/>
            </a:xfrm>
            <a:custGeom>
              <a:avLst/>
              <a:gdLst>
                <a:gd name="T0" fmla="*/ 1 w 6"/>
                <a:gd name="T1" fmla="*/ 0 h 13"/>
                <a:gd name="T2" fmla="*/ 0 w 6"/>
                <a:gd name="T3" fmla="*/ 13 h 13"/>
                <a:gd name="T4" fmla="*/ 4 w 6"/>
                <a:gd name="T5" fmla="*/ 13 h 13"/>
                <a:gd name="T6" fmla="*/ 6 w 6"/>
                <a:gd name="T7" fmla="*/ 0 h 13"/>
                <a:gd name="T8" fmla="*/ 1 w 6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13"/>
                <a:gd name="T17" fmla="*/ 6 w 6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13">
                  <a:moveTo>
                    <a:pt x="1" y="0"/>
                  </a:moveTo>
                  <a:lnTo>
                    <a:pt x="0" y="13"/>
                  </a:lnTo>
                  <a:lnTo>
                    <a:pt x="4" y="13"/>
                  </a:lnTo>
                  <a:lnTo>
                    <a:pt x="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08" name="Freeform 64"/>
          <p:cNvSpPr>
            <a:spLocks/>
          </p:cNvSpPr>
          <p:nvPr/>
        </p:nvSpPr>
        <p:spPr bwMode="auto">
          <a:xfrm>
            <a:off x="6472238" y="6292850"/>
            <a:ext cx="271462" cy="58738"/>
          </a:xfrm>
          <a:custGeom>
            <a:avLst/>
            <a:gdLst>
              <a:gd name="T0" fmla="*/ 0 w 171"/>
              <a:gd name="T1" fmla="*/ 2147483646 h 37"/>
              <a:gd name="T2" fmla="*/ 2147483646 w 171"/>
              <a:gd name="T3" fmla="*/ 2147483646 h 37"/>
              <a:gd name="T4" fmla="*/ 2147483646 w 171"/>
              <a:gd name="T5" fmla="*/ 2147483646 h 37"/>
              <a:gd name="T6" fmla="*/ 2147483646 w 171"/>
              <a:gd name="T7" fmla="*/ 0 h 37"/>
              <a:gd name="T8" fmla="*/ 0 w 171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"/>
              <a:gd name="T16" fmla="*/ 0 h 37"/>
              <a:gd name="T17" fmla="*/ 171 w 171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" h="37">
                <a:moveTo>
                  <a:pt x="0" y="25"/>
                </a:moveTo>
                <a:lnTo>
                  <a:pt x="1" y="37"/>
                </a:lnTo>
                <a:lnTo>
                  <a:pt x="171" y="11"/>
                </a:lnTo>
                <a:lnTo>
                  <a:pt x="169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Freeform 65"/>
          <p:cNvSpPr>
            <a:spLocks/>
          </p:cNvSpPr>
          <p:nvPr/>
        </p:nvSpPr>
        <p:spPr bwMode="auto">
          <a:xfrm>
            <a:off x="7115175" y="5629275"/>
            <a:ext cx="107950" cy="55563"/>
          </a:xfrm>
          <a:custGeom>
            <a:avLst/>
            <a:gdLst>
              <a:gd name="T0" fmla="*/ 2147483646 w 68"/>
              <a:gd name="T1" fmla="*/ 0 h 35"/>
              <a:gd name="T2" fmla="*/ 0 w 68"/>
              <a:gd name="T3" fmla="*/ 2147483646 h 35"/>
              <a:gd name="T4" fmla="*/ 2147483646 w 68"/>
              <a:gd name="T5" fmla="*/ 2147483646 h 35"/>
              <a:gd name="T6" fmla="*/ 2147483646 w 68"/>
              <a:gd name="T7" fmla="*/ 2147483646 h 35"/>
              <a:gd name="T8" fmla="*/ 2147483646 w 68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35"/>
              <a:gd name="T17" fmla="*/ 68 w 6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35">
                <a:moveTo>
                  <a:pt x="6" y="0"/>
                </a:moveTo>
                <a:lnTo>
                  <a:pt x="0" y="10"/>
                </a:lnTo>
                <a:lnTo>
                  <a:pt x="62" y="35"/>
                </a:lnTo>
                <a:lnTo>
                  <a:pt x="68" y="25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Freeform 66"/>
          <p:cNvSpPr>
            <a:spLocks/>
          </p:cNvSpPr>
          <p:nvPr/>
        </p:nvSpPr>
        <p:spPr bwMode="auto">
          <a:xfrm>
            <a:off x="7434263" y="5800725"/>
            <a:ext cx="106362" cy="55563"/>
          </a:xfrm>
          <a:custGeom>
            <a:avLst/>
            <a:gdLst>
              <a:gd name="T0" fmla="*/ 2147483646 w 67"/>
              <a:gd name="T1" fmla="*/ 0 h 35"/>
              <a:gd name="T2" fmla="*/ 0 w 67"/>
              <a:gd name="T3" fmla="*/ 2147483646 h 35"/>
              <a:gd name="T4" fmla="*/ 2147483646 w 67"/>
              <a:gd name="T5" fmla="*/ 2147483646 h 35"/>
              <a:gd name="T6" fmla="*/ 2147483646 w 67"/>
              <a:gd name="T7" fmla="*/ 2147483646 h 35"/>
              <a:gd name="T8" fmla="*/ 2147483646 w 67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35"/>
              <a:gd name="T17" fmla="*/ 67 w 67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35">
                <a:moveTo>
                  <a:pt x="6" y="0"/>
                </a:moveTo>
                <a:lnTo>
                  <a:pt x="0" y="10"/>
                </a:lnTo>
                <a:lnTo>
                  <a:pt x="61" y="35"/>
                </a:lnTo>
                <a:lnTo>
                  <a:pt x="67" y="25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1" name="Group 73"/>
          <p:cNvGrpSpPr>
            <a:grpSpLocks/>
          </p:cNvGrpSpPr>
          <p:nvPr/>
        </p:nvGrpSpPr>
        <p:grpSpPr bwMode="auto">
          <a:xfrm>
            <a:off x="7200900" y="5668963"/>
            <a:ext cx="238125" cy="136525"/>
            <a:chOff x="4557" y="3386"/>
            <a:chExt cx="150" cy="86"/>
          </a:xfrm>
        </p:grpSpPr>
        <p:sp>
          <p:nvSpPr>
            <p:cNvPr id="37931" name="Freeform 67"/>
            <p:cNvSpPr>
              <a:spLocks/>
            </p:cNvSpPr>
            <p:nvPr/>
          </p:nvSpPr>
          <p:spPr bwMode="auto">
            <a:xfrm>
              <a:off x="4557" y="3386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2 w 20"/>
                <a:gd name="T5" fmla="*/ 17 h 17"/>
                <a:gd name="T6" fmla="*/ 20 w 20"/>
                <a:gd name="T7" fmla="*/ 7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2" y="17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68"/>
            <p:cNvSpPr>
              <a:spLocks/>
            </p:cNvSpPr>
            <p:nvPr/>
          </p:nvSpPr>
          <p:spPr bwMode="auto">
            <a:xfrm>
              <a:off x="4582" y="3400"/>
              <a:ext cx="21" cy="17"/>
            </a:xfrm>
            <a:custGeom>
              <a:avLst/>
              <a:gdLst>
                <a:gd name="T0" fmla="*/ 8 w 21"/>
                <a:gd name="T1" fmla="*/ 0 h 17"/>
                <a:gd name="T2" fmla="*/ 0 w 21"/>
                <a:gd name="T3" fmla="*/ 10 h 17"/>
                <a:gd name="T4" fmla="*/ 14 w 21"/>
                <a:gd name="T5" fmla="*/ 17 h 17"/>
                <a:gd name="T6" fmla="*/ 21 w 21"/>
                <a:gd name="T7" fmla="*/ 7 h 17"/>
                <a:gd name="T8" fmla="*/ 8 w 2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1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69"/>
            <p:cNvSpPr>
              <a:spLocks/>
            </p:cNvSpPr>
            <p:nvPr/>
          </p:nvSpPr>
          <p:spPr bwMode="auto">
            <a:xfrm>
              <a:off x="4608" y="3414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2 w 20"/>
                <a:gd name="T5" fmla="*/ 17 h 17"/>
                <a:gd name="T6" fmla="*/ 20 w 20"/>
                <a:gd name="T7" fmla="*/ 6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2" y="17"/>
                  </a:lnTo>
                  <a:lnTo>
                    <a:pt x="2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70"/>
            <p:cNvSpPr>
              <a:spLocks/>
            </p:cNvSpPr>
            <p:nvPr/>
          </p:nvSpPr>
          <p:spPr bwMode="auto">
            <a:xfrm>
              <a:off x="4634" y="3428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3 w 20"/>
                <a:gd name="T5" fmla="*/ 17 h 17"/>
                <a:gd name="T6" fmla="*/ 20 w 20"/>
                <a:gd name="T7" fmla="*/ 6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3" y="17"/>
                  </a:lnTo>
                  <a:lnTo>
                    <a:pt x="2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71"/>
            <p:cNvSpPr>
              <a:spLocks/>
            </p:cNvSpPr>
            <p:nvPr/>
          </p:nvSpPr>
          <p:spPr bwMode="auto">
            <a:xfrm>
              <a:off x="4660" y="3442"/>
              <a:ext cx="21" cy="16"/>
            </a:xfrm>
            <a:custGeom>
              <a:avLst/>
              <a:gdLst>
                <a:gd name="T0" fmla="*/ 8 w 21"/>
                <a:gd name="T1" fmla="*/ 0 h 16"/>
                <a:gd name="T2" fmla="*/ 0 w 21"/>
                <a:gd name="T3" fmla="*/ 10 h 16"/>
                <a:gd name="T4" fmla="*/ 13 w 21"/>
                <a:gd name="T5" fmla="*/ 16 h 16"/>
                <a:gd name="T6" fmla="*/ 21 w 21"/>
                <a:gd name="T7" fmla="*/ 6 h 16"/>
                <a:gd name="T8" fmla="*/ 8 w 2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6"/>
                <a:gd name="T17" fmla="*/ 21 w 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6">
                  <a:moveTo>
                    <a:pt x="8" y="0"/>
                  </a:moveTo>
                  <a:lnTo>
                    <a:pt x="0" y="10"/>
                  </a:lnTo>
                  <a:lnTo>
                    <a:pt x="13" y="16"/>
                  </a:lnTo>
                  <a:lnTo>
                    <a:pt x="21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72"/>
            <p:cNvSpPr>
              <a:spLocks/>
            </p:cNvSpPr>
            <p:nvPr/>
          </p:nvSpPr>
          <p:spPr bwMode="auto">
            <a:xfrm>
              <a:off x="4685" y="3455"/>
              <a:ext cx="22" cy="17"/>
            </a:xfrm>
            <a:custGeom>
              <a:avLst/>
              <a:gdLst>
                <a:gd name="T0" fmla="*/ 8 w 22"/>
                <a:gd name="T1" fmla="*/ 0 h 17"/>
                <a:gd name="T2" fmla="*/ 0 w 22"/>
                <a:gd name="T3" fmla="*/ 10 h 17"/>
                <a:gd name="T4" fmla="*/ 14 w 22"/>
                <a:gd name="T5" fmla="*/ 17 h 17"/>
                <a:gd name="T6" fmla="*/ 22 w 22"/>
                <a:gd name="T7" fmla="*/ 7 h 17"/>
                <a:gd name="T8" fmla="*/ 8 w 2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7"/>
                <a:gd name="T17" fmla="*/ 22 w 2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2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2" name="Freeform 74"/>
          <p:cNvSpPr>
            <a:spLocks/>
          </p:cNvSpPr>
          <p:nvPr/>
        </p:nvSpPr>
        <p:spPr bwMode="auto">
          <a:xfrm>
            <a:off x="6834188" y="6242050"/>
            <a:ext cx="141287" cy="58738"/>
          </a:xfrm>
          <a:custGeom>
            <a:avLst/>
            <a:gdLst>
              <a:gd name="T0" fmla="*/ 0 w 89"/>
              <a:gd name="T1" fmla="*/ 2147483646 h 37"/>
              <a:gd name="T2" fmla="*/ 2147483646 w 89"/>
              <a:gd name="T3" fmla="*/ 2147483646 h 37"/>
              <a:gd name="T4" fmla="*/ 2147483646 w 89"/>
              <a:gd name="T5" fmla="*/ 2147483646 h 37"/>
              <a:gd name="T6" fmla="*/ 2147483646 w 89"/>
              <a:gd name="T7" fmla="*/ 0 h 37"/>
              <a:gd name="T8" fmla="*/ 0 w 89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7"/>
              <a:gd name="T17" fmla="*/ 89 w 89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7">
                <a:moveTo>
                  <a:pt x="0" y="26"/>
                </a:moveTo>
                <a:lnTo>
                  <a:pt x="4" y="37"/>
                </a:lnTo>
                <a:lnTo>
                  <a:pt x="89" y="12"/>
                </a:lnTo>
                <a:lnTo>
                  <a:pt x="85" y="0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3" name="Freeform 75"/>
          <p:cNvSpPr>
            <a:spLocks/>
          </p:cNvSpPr>
          <p:nvPr/>
        </p:nvSpPr>
        <p:spPr bwMode="auto">
          <a:xfrm>
            <a:off x="7407275" y="5902325"/>
            <a:ext cx="139700" cy="104775"/>
          </a:xfrm>
          <a:custGeom>
            <a:avLst/>
            <a:gdLst>
              <a:gd name="T0" fmla="*/ 0 w 88"/>
              <a:gd name="T1" fmla="*/ 2147483646 h 66"/>
              <a:gd name="T2" fmla="*/ 2147483646 w 88"/>
              <a:gd name="T3" fmla="*/ 2147483646 h 66"/>
              <a:gd name="T4" fmla="*/ 2147483646 w 88"/>
              <a:gd name="T5" fmla="*/ 2147483646 h 66"/>
              <a:gd name="T6" fmla="*/ 2147483646 w 88"/>
              <a:gd name="T7" fmla="*/ 0 h 66"/>
              <a:gd name="T8" fmla="*/ 0 w 88"/>
              <a:gd name="T9" fmla="*/ 2147483646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66"/>
              <a:gd name="T17" fmla="*/ 88 w 88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66">
                <a:moveTo>
                  <a:pt x="0" y="57"/>
                </a:moveTo>
                <a:lnTo>
                  <a:pt x="10" y="66"/>
                </a:lnTo>
                <a:lnTo>
                  <a:pt x="88" y="9"/>
                </a:lnTo>
                <a:lnTo>
                  <a:pt x="7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4" name="Group 86"/>
          <p:cNvGrpSpPr>
            <a:grpSpLocks/>
          </p:cNvGrpSpPr>
          <p:nvPr/>
        </p:nvGrpSpPr>
        <p:grpSpPr bwMode="auto">
          <a:xfrm>
            <a:off x="6992938" y="6011863"/>
            <a:ext cx="398462" cy="227012"/>
            <a:chOff x="4426" y="3602"/>
            <a:chExt cx="251" cy="143"/>
          </a:xfrm>
        </p:grpSpPr>
        <p:sp>
          <p:nvSpPr>
            <p:cNvPr id="37921" name="Freeform 76"/>
            <p:cNvSpPr>
              <a:spLocks/>
            </p:cNvSpPr>
            <p:nvPr/>
          </p:nvSpPr>
          <p:spPr bwMode="auto">
            <a:xfrm>
              <a:off x="4426" y="3727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77"/>
            <p:cNvSpPr>
              <a:spLocks/>
            </p:cNvSpPr>
            <p:nvPr/>
          </p:nvSpPr>
          <p:spPr bwMode="auto">
            <a:xfrm>
              <a:off x="4451" y="3713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7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7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78"/>
            <p:cNvSpPr>
              <a:spLocks/>
            </p:cNvSpPr>
            <p:nvPr/>
          </p:nvSpPr>
          <p:spPr bwMode="auto">
            <a:xfrm>
              <a:off x="4477" y="3699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79"/>
            <p:cNvSpPr>
              <a:spLocks/>
            </p:cNvSpPr>
            <p:nvPr/>
          </p:nvSpPr>
          <p:spPr bwMode="auto">
            <a:xfrm>
              <a:off x="4502" y="3685"/>
              <a:ext cx="21" cy="18"/>
            </a:xfrm>
            <a:custGeom>
              <a:avLst/>
              <a:gdLst>
                <a:gd name="T0" fmla="*/ 0 w 21"/>
                <a:gd name="T1" fmla="*/ 8 h 18"/>
                <a:gd name="T2" fmla="*/ 7 w 21"/>
                <a:gd name="T3" fmla="*/ 18 h 18"/>
                <a:gd name="T4" fmla="*/ 21 w 21"/>
                <a:gd name="T5" fmla="*/ 10 h 18"/>
                <a:gd name="T6" fmla="*/ 13 w 21"/>
                <a:gd name="T7" fmla="*/ 0 h 18"/>
                <a:gd name="T8" fmla="*/ 0 w 21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8"/>
                <a:gd name="T17" fmla="*/ 21 w 21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8">
                  <a:moveTo>
                    <a:pt x="0" y="8"/>
                  </a:moveTo>
                  <a:lnTo>
                    <a:pt x="7" y="18"/>
                  </a:lnTo>
                  <a:lnTo>
                    <a:pt x="21" y="10"/>
                  </a:lnTo>
                  <a:lnTo>
                    <a:pt x="13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80"/>
            <p:cNvSpPr>
              <a:spLocks/>
            </p:cNvSpPr>
            <p:nvPr/>
          </p:nvSpPr>
          <p:spPr bwMode="auto">
            <a:xfrm>
              <a:off x="4528" y="3671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81"/>
            <p:cNvSpPr>
              <a:spLocks/>
            </p:cNvSpPr>
            <p:nvPr/>
          </p:nvSpPr>
          <p:spPr bwMode="auto">
            <a:xfrm>
              <a:off x="4554" y="3657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82"/>
            <p:cNvSpPr>
              <a:spLocks/>
            </p:cNvSpPr>
            <p:nvPr/>
          </p:nvSpPr>
          <p:spPr bwMode="auto">
            <a:xfrm>
              <a:off x="4579" y="3643"/>
              <a:ext cx="21" cy="17"/>
            </a:xfrm>
            <a:custGeom>
              <a:avLst/>
              <a:gdLst>
                <a:gd name="T0" fmla="*/ 0 w 21"/>
                <a:gd name="T1" fmla="*/ 7 h 17"/>
                <a:gd name="T2" fmla="*/ 7 w 21"/>
                <a:gd name="T3" fmla="*/ 17 h 17"/>
                <a:gd name="T4" fmla="*/ 21 w 21"/>
                <a:gd name="T5" fmla="*/ 10 h 17"/>
                <a:gd name="T6" fmla="*/ 14 w 21"/>
                <a:gd name="T7" fmla="*/ 0 h 17"/>
                <a:gd name="T8" fmla="*/ 0 w 21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7"/>
                  </a:moveTo>
                  <a:lnTo>
                    <a:pt x="7" y="17"/>
                  </a:lnTo>
                  <a:lnTo>
                    <a:pt x="21" y="10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83"/>
            <p:cNvSpPr>
              <a:spLocks/>
            </p:cNvSpPr>
            <p:nvPr/>
          </p:nvSpPr>
          <p:spPr bwMode="auto">
            <a:xfrm>
              <a:off x="4605" y="3629"/>
              <a:ext cx="20" cy="17"/>
            </a:xfrm>
            <a:custGeom>
              <a:avLst/>
              <a:gdLst>
                <a:gd name="T0" fmla="*/ 0 w 20"/>
                <a:gd name="T1" fmla="*/ 7 h 17"/>
                <a:gd name="T2" fmla="*/ 8 w 20"/>
                <a:gd name="T3" fmla="*/ 17 h 17"/>
                <a:gd name="T4" fmla="*/ 20 w 20"/>
                <a:gd name="T5" fmla="*/ 11 h 17"/>
                <a:gd name="T6" fmla="*/ 12 w 20"/>
                <a:gd name="T7" fmla="*/ 0 h 17"/>
                <a:gd name="T8" fmla="*/ 0 w 20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7"/>
                  </a:moveTo>
                  <a:lnTo>
                    <a:pt x="8" y="17"/>
                  </a:lnTo>
                  <a:lnTo>
                    <a:pt x="20" y="11"/>
                  </a:lnTo>
                  <a:lnTo>
                    <a:pt x="1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84"/>
            <p:cNvSpPr>
              <a:spLocks/>
            </p:cNvSpPr>
            <p:nvPr/>
          </p:nvSpPr>
          <p:spPr bwMode="auto">
            <a:xfrm>
              <a:off x="4631" y="3615"/>
              <a:ext cx="20" cy="17"/>
            </a:xfrm>
            <a:custGeom>
              <a:avLst/>
              <a:gdLst>
                <a:gd name="T0" fmla="*/ 0 w 20"/>
                <a:gd name="T1" fmla="*/ 7 h 17"/>
                <a:gd name="T2" fmla="*/ 8 w 20"/>
                <a:gd name="T3" fmla="*/ 17 h 17"/>
                <a:gd name="T4" fmla="*/ 20 w 20"/>
                <a:gd name="T5" fmla="*/ 11 h 17"/>
                <a:gd name="T6" fmla="*/ 12 w 20"/>
                <a:gd name="T7" fmla="*/ 0 h 17"/>
                <a:gd name="T8" fmla="*/ 0 w 20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7"/>
                  </a:moveTo>
                  <a:lnTo>
                    <a:pt x="8" y="17"/>
                  </a:lnTo>
                  <a:lnTo>
                    <a:pt x="20" y="11"/>
                  </a:lnTo>
                  <a:lnTo>
                    <a:pt x="1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85"/>
            <p:cNvSpPr>
              <a:spLocks/>
            </p:cNvSpPr>
            <p:nvPr/>
          </p:nvSpPr>
          <p:spPr bwMode="auto">
            <a:xfrm>
              <a:off x="4656" y="3602"/>
              <a:ext cx="21" cy="16"/>
            </a:xfrm>
            <a:custGeom>
              <a:avLst/>
              <a:gdLst>
                <a:gd name="T0" fmla="*/ 0 w 21"/>
                <a:gd name="T1" fmla="*/ 6 h 16"/>
                <a:gd name="T2" fmla="*/ 8 w 21"/>
                <a:gd name="T3" fmla="*/ 16 h 16"/>
                <a:gd name="T4" fmla="*/ 21 w 21"/>
                <a:gd name="T5" fmla="*/ 10 h 16"/>
                <a:gd name="T6" fmla="*/ 14 w 21"/>
                <a:gd name="T7" fmla="*/ 0 h 16"/>
                <a:gd name="T8" fmla="*/ 0 w 21"/>
                <a:gd name="T9" fmla="*/ 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6"/>
                <a:gd name="T17" fmla="*/ 21 w 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6">
                  <a:moveTo>
                    <a:pt x="0" y="6"/>
                  </a:moveTo>
                  <a:lnTo>
                    <a:pt x="8" y="16"/>
                  </a:lnTo>
                  <a:lnTo>
                    <a:pt x="21" y="10"/>
                  </a:lnTo>
                  <a:lnTo>
                    <a:pt x="1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5" name="Freeform 87"/>
          <p:cNvSpPr>
            <a:spLocks/>
          </p:cNvSpPr>
          <p:nvPr/>
        </p:nvSpPr>
        <p:spPr bwMode="auto">
          <a:xfrm>
            <a:off x="5181600" y="5715000"/>
            <a:ext cx="1581150" cy="939800"/>
          </a:xfrm>
          <a:custGeom>
            <a:avLst/>
            <a:gdLst>
              <a:gd name="T0" fmla="*/ 2147483646 w 996"/>
              <a:gd name="T1" fmla="*/ 2147483646 h 592"/>
              <a:gd name="T2" fmla="*/ 2147483646 w 996"/>
              <a:gd name="T3" fmla="*/ 2147483646 h 592"/>
              <a:gd name="T4" fmla="*/ 2147483646 w 996"/>
              <a:gd name="T5" fmla="*/ 2147483646 h 592"/>
              <a:gd name="T6" fmla="*/ 2147483646 w 996"/>
              <a:gd name="T7" fmla="*/ 2147483646 h 592"/>
              <a:gd name="T8" fmla="*/ 2147483646 w 996"/>
              <a:gd name="T9" fmla="*/ 2147483646 h 592"/>
              <a:gd name="T10" fmla="*/ 2147483646 w 996"/>
              <a:gd name="T11" fmla="*/ 2147483646 h 592"/>
              <a:gd name="T12" fmla="*/ 2147483646 w 996"/>
              <a:gd name="T13" fmla="*/ 2147483646 h 592"/>
              <a:gd name="T14" fmla="*/ 2147483646 w 996"/>
              <a:gd name="T15" fmla="*/ 2147483646 h 592"/>
              <a:gd name="T16" fmla="*/ 2147483646 w 996"/>
              <a:gd name="T17" fmla="*/ 2147483646 h 592"/>
              <a:gd name="T18" fmla="*/ 2147483646 w 996"/>
              <a:gd name="T19" fmla="*/ 2147483646 h 592"/>
              <a:gd name="T20" fmla="*/ 2147483646 w 996"/>
              <a:gd name="T21" fmla="*/ 2147483646 h 592"/>
              <a:gd name="T22" fmla="*/ 2147483646 w 996"/>
              <a:gd name="T23" fmla="*/ 2147483646 h 592"/>
              <a:gd name="T24" fmla="*/ 2147483646 w 996"/>
              <a:gd name="T25" fmla="*/ 2147483646 h 592"/>
              <a:gd name="T26" fmla="*/ 2147483646 w 996"/>
              <a:gd name="T27" fmla="*/ 2147483646 h 592"/>
              <a:gd name="T28" fmla="*/ 2147483646 w 996"/>
              <a:gd name="T29" fmla="*/ 2147483646 h 592"/>
              <a:gd name="T30" fmla="*/ 2147483646 w 996"/>
              <a:gd name="T31" fmla="*/ 2147483646 h 592"/>
              <a:gd name="T32" fmla="*/ 2147483646 w 996"/>
              <a:gd name="T33" fmla="*/ 2147483646 h 592"/>
              <a:gd name="T34" fmla="*/ 2147483646 w 996"/>
              <a:gd name="T35" fmla="*/ 2147483646 h 592"/>
              <a:gd name="T36" fmla="*/ 2147483646 w 996"/>
              <a:gd name="T37" fmla="*/ 2147483646 h 592"/>
              <a:gd name="T38" fmla="*/ 2147483646 w 996"/>
              <a:gd name="T39" fmla="*/ 2147483646 h 592"/>
              <a:gd name="T40" fmla="*/ 2147483646 w 996"/>
              <a:gd name="T41" fmla="*/ 2147483646 h 592"/>
              <a:gd name="T42" fmla="*/ 2147483646 w 996"/>
              <a:gd name="T43" fmla="*/ 2147483646 h 592"/>
              <a:gd name="T44" fmla="*/ 2147483646 w 996"/>
              <a:gd name="T45" fmla="*/ 2147483646 h 592"/>
              <a:gd name="T46" fmla="*/ 2147483646 w 996"/>
              <a:gd name="T47" fmla="*/ 2147483646 h 592"/>
              <a:gd name="T48" fmla="*/ 2147483646 w 996"/>
              <a:gd name="T49" fmla="*/ 2147483646 h 592"/>
              <a:gd name="T50" fmla="*/ 2147483646 w 996"/>
              <a:gd name="T51" fmla="*/ 2147483646 h 592"/>
              <a:gd name="T52" fmla="*/ 2147483646 w 996"/>
              <a:gd name="T53" fmla="*/ 2147483646 h 592"/>
              <a:gd name="T54" fmla="*/ 2147483646 w 996"/>
              <a:gd name="T55" fmla="*/ 2147483646 h 592"/>
              <a:gd name="T56" fmla="*/ 2147483646 w 996"/>
              <a:gd name="T57" fmla="*/ 2147483646 h 592"/>
              <a:gd name="T58" fmla="*/ 2147483646 w 996"/>
              <a:gd name="T59" fmla="*/ 2147483646 h 592"/>
              <a:gd name="T60" fmla="*/ 2147483646 w 996"/>
              <a:gd name="T61" fmla="*/ 2147483646 h 592"/>
              <a:gd name="T62" fmla="*/ 2147483646 w 996"/>
              <a:gd name="T63" fmla="*/ 2147483646 h 592"/>
              <a:gd name="T64" fmla="*/ 2147483646 w 996"/>
              <a:gd name="T65" fmla="*/ 2147483646 h 592"/>
              <a:gd name="T66" fmla="*/ 2147483646 w 996"/>
              <a:gd name="T67" fmla="*/ 2147483646 h 592"/>
              <a:gd name="T68" fmla="*/ 2147483646 w 996"/>
              <a:gd name="T69" fmla="*/ 2147483646 h 592"/>
              <a:gd name="T70" fmla="*/ 2147483646 w 996"/>
              <a:gd name="T71" fmla="*/ 2147483646 h 592"/>
              <a:gd name="T72" fmla="*/ 2147483646 w 996"/>
              <a:gd name="T73" fmla="*/ 2147483646 h 592"/>
              <a:gd name="T74" fmla="*/ 2147483646 w 996"/>
              <a:gd name="T75" fmla="*/ 2147483646 h 592"/>
              <a:gd name="T76" fmla="*/ 2147483646 w 996"/>
              <a:gd name="T77" fmla="*/ 2147483646 h 592"/>
              <a:gd name="T78" fmla="*/ 2147483646 w 996"/>
              <a:gd name="T79" fmla="*/ 2147483646 h 592"/>
              <a:gd name="T80" fmla="*/ 2147483646 w 996"/>
              <a:gd name="T81" fmla="*/ 0 h 592"/>
              <a:gd name="T82" fmla="*/ 2147483646 w 996"/>
              <a:gd name="T83" fmla="*/ 2147483646 h 592"/>
              <a:gd name="T84" fmla="*/ 2147483646 w 996"/>
              <a:gd name="T85" fmla="*/ 2147483646 h 592"/>
              <a:gd name="T86" fmla="*/ 2147483646 w 996"/>
              <a:gd name="T87" fmla="*/ 2147483646 h 592"/>
              <a:gd name="T88" fmla="*/ 0 w 996"/>
              <a:gd name="T89" fmla="*/ 2147483646 h 5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96"/>
              <a:gd name="T136" fmla="*/ 0 h 592"/>
              <a:gd name="T137" fmla="*/ 996 w 996"/>
              <a:gd name="T138" fmla="*/ 592 h 59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96" h="592">
                <a:moveTo>
                  <a:pt x="0" y="92"/>
                </a:moveTo>
                <a:lnTo>
                  <a:pt x="7" y="102"/>
                </a:lnTo>
                <a:lnTo>
                  <a:pt x="58" y="75"/>
                </a:lnTo>
                <a:lnTo>
                  <a:pt x="85" y="64"/>
                </a:lnTo>
                <a:lnTo>
                  <a:pt x="109" y="52"/>
                </a:lnTo>
                <a:lnTo>
                  <a:pt x="134" y="42"/>
                </a:lnTo>
                <a:lnTo>
                  <a:pt x="129" y="38"/>
                </a:lnTo>
                <a:lnTo>
                  <a:pt x="129" y="45"/>
                </a:lnTo>
                <a:lnTo>
                  <a:pt x="154" y="37"/>
                </a:lnTo>
                <a:lnTo>
                  <a:pt x="179" y="31"/>
                </a:lnTo>
                <a:lnTo>
                  <a:pt x="205" y="27"/>
                </a:lnTo>
                <a:lnTo>
                  <a:pt x="228" y="23"/>
                </a:lnTo>
                <a:lnTo>
                  <a:pt x="253" y="18"/>
                </a:lnTo>
                <a:lnTo>
                  <a:pt x="277" y="14"/>
                </a:lnTo>
                <a:lnTo>
                  <a:pt x="302" y="13"/>
                </a:lnTo>
                <a:lnTo>
                  <a:pt x="314" y="13"/>
                </a:lnTo>
                <a:lnTo>
                  <a:pt x="327" y="16"/>
                </a:lnTo>
                <a:lnTo>
                  <a:pt x="339" y="18"/>
                </a:lnTo>
                <a:lnTo>
                  <a:pt x="339" y="12"/>
                </a:lnTo>
                <a:lnTo>
                  <a:pt x="333" y="17"/>
                </a:lnTo>
                <a:lnTo>
                  <a:pt x="345" y="22"/>
                </a:lnTo>
                <a:lnTo>
                  <a:pt x="356" y="28"/>
                </a:lnTo>
                <a:lnTo>
                  <a:pt x="368" y="37"/>
                </a:lnTo>
                <a:lnTo>
                  <a:pt x="379" y="49"/>
                </a:lnTo>
                <a:lnTo>
                  <a:pt x="390" y="62"/>
                </a:lnTo>
                <a:lnTo>
                  <a:pt x="401" y="81"/>
                </a:lnTo>
                <a:lnTo>
                  <a:pt x="407" y="76"/>
                </a:lnTo>
                <a:lnTo>
                  <a:pt x="399" y="76"/>
                </a:lnTo>
                <a:lnTo>
                  <a:pt x="410" y="98"/>
                </a:lnTo>
                <a:lnTo>
                  <a:pt x="419" y="123"/>
                </a:lnTo>
                <a:lnTo>
                  <a:pt x="430" y="152"/>
                </a:lnTo>
                <a:lnTo>
                  <a:pt x="439" y="183"/>
                </a:lnTo>
                <a:lnTo>
                  <a:pt x="449" y="216"/>
                </a:lnTo>
                <a:lnTo>
                  <a:pt x="469" y="285"/>
                </a:lnTo>
                <a:lnTo>
                  <a:pt x="487" y="354"/>
                </a:lnTo>
                <a:lnTo>
                  <a:pt x="496" y="387"/>
                </a:lnTo>
                <a:lnTo>
                  <a:pt x="506" y="418"/>
                </a:lnTo>
                <a:lnTo>
                  <a:pt x="515" y="447"/>
                </a:lnTo>
                <a:lnTo>
                  <a:pt x="524" y="473"/>
                </a:lnTo>
                <a:lnTo>
                  <a:pt x="533" y="496"/>
                </a:lnTo>
                <a:lnTo>
                  <a:pt x="535" y="501"/>
                </a:lnTo>
                <a:lnTo>
                  <a:pt x="544" y="517"/>
                </a:lnTo>
                <a:lnTo>
                  <a:pt x="555" y="535"/>
                </a:lnTo>
                <a:lnTo>
                  <a:pt x="564" y="548"/>
                </a:lnTo>
                <a:lnTo>
                  <a:pt x="573" y="558"/>
                </a:lnTo>
                <a:lnTo>
                  <a:pt x="583" y="567"/>
                </a:lnTo>
                <a:lnTo>
                  <a:pt x="593" y="574"/>
                </a:lnTo>
                <a:lnTo>
                  <a:pt x="603" y="579"/>
                </a:lnTo>
                <a:lnTo>
                  <a:pt x="612" y="584"/>
                </a:lnTo>
                <a:lnTo>
                  <a:pt x="618" y="586"/>
                </a:lnTo>
                <a:lnTo>
                  <a:pt x="627" y="588"/>
                </a:lnTo>
                <a:lnTo>
                  <a:pt x="647" y="592"/>
                </a:lnTo>
                <a:lnTo>
                  <a:pt x="666" y="592"/>
                </a:lnTo>
                <a:lnTo>
                  <a:pt x="686" y="591"/>
                </a:lnTo>
                <a:lnTo>
                  <a:pt x="705" y="591"/>
                </a:lnTo>
                <a:lnTo>
                  <a:pt x="725" y="589"/>
                </a:lnTo>
                <a:lnTo>
                  <a:pt x="743" y="584"/>
                </a:lnTo>
                <a:lnTo>
                  <a:pt x="749" y="583"/>
                </a:lnTo>
                <a:lnTo>
                  <a:pt x="769" y="575"/>
                </a:lnTo>
                <a:lnTo>
                  <a:pt x="788" y="567"/>
                </a:lnTo>
                <a:lnTo>
                  <a:pt x="808" y="555"/>
                </a:lnTo>
                <a:lnTo>
                  <a:pt x="826" y="544"/>
                </a:lnTo>
                <a:lnTo>
                  <a:pt x="863" y="520"/>
                </a:lnTo>
                <a:lnTo>
                  <a:pt x="882" y="506"/>
                </a:lnTo>
                <a:lnTo>
                  <a:pt x="899" y="492"/>
                </a:lnTo>
                <a:lnTo>
                  <a:pt x="933" y="461"/>
                </a:lnTo>
                <a:lnTo>
                  <a:pt x="964" y="427"/>
                </a:lnTo>
                <a:lnTo>
                  <a:pt x="996" y="392"/>
                </a:lnTo>
                <a:lnTo>
                  <a:pt x="984" y="384"/>
                </a:lnTo>
                <a:lnTo>
                  <a:pt x="953" y="418"/>
                </a:lnTo>
                <a:lnTo>
                  <a:pt x="922" y="453"/>
                </a:lnTo>
                <a:lnTo>
                  <a:pt x="888" y="483"/>
                </a:lnTo>
                <a:lnTo>
                  <a:pt x="871" y="497"/>
                </a:lnTo>
                <a:lnTo>
                  <a:pt x="854" y="511"/>
                </a:lnTo>
                <a:lnTo>
                  <a:pt x="816" y="535"/>
                </a:lnTo>
                <a:lnTo>
                  <a:pt x="797" y="546"/>
                </a:lnTo>
                <a:lnTo>
                  <a:pt x="777" y="558"/>
                </a:lnTo>
                <a:lnTo>
                  <a:pt x="759" y="567"/>
                </a:lnTo>
                <a:lnTo>
                  <a:pt x="738" y="574"/>
                </a:lnTo>
                <a:lnTo>
                  <a:pt x="743" y="578"/>
                </a:lnTo>
                <a:lnTo>
                  <a:pt x="743" y="572"/>
                </a:lnTo>
                <a:lnTo>
                  <a:pt x="725" y="577"/>
                </a:lnTo>
                <a:lnTo>
                  <a:pt x="705" y="578"/>
                </a:lnTo>
                <a:lnTo>
                  <a:pt x="686" y="578"/>
                </a:lnTo>
                <a:lnTo>
                  <a:pt x="666" y="579"/>
                </a:lnTo>
                <a:lnTo>
                  <a:pt x="647" y="579"/>
                </a:lnTo>
                <a:lnTo>
                  <a:pt x="627" y="575"/>
                </a:lnTo>
                <a:lnTo>
                  <a:pt x="618" y="573"/>
                </a:lnTo>
                <a:lnTo>
                  <a:pt x="618" y="579"/>
                </a:lnTo>
                <a:lnTo>
                  <a:pt x="623" y="575"/>
                </a:lnTo>
                <a:lnTo>
                  <a:pt x="614" y="570"/>
                </a:lnTo>
                <a:lnTo>
                  <a:pt x="604" y="565"/>
                </a:lnTo>
                <a:lnTo>
                  <a:pt x="593" y="558"/>
                </a:lnTo>
                <a:lnTo>
                  <a:pt x="584" y="549"/>
                </a:lnTo>
                <a:lnTo>
                  <a:pt x="575" y="539"/>
                </a:lnTo>
                <a:lnTo>
                  <a:pt x="566" y="526"/>
                </a:lnTo>
                <a:lnTo>
                  <a:pt x="556" y="512"/>
                </a:lnTo>
                <a:lnTo>
                  <a:pt x="546" y="492"/>
                </a:lnTo>
                <a:lnTo>
                  <a:pt x="541" y="496"/>
                </a:lnTo>
                <a:lnTo>
                  <a:pt x="549" y="496"/>
                </a:lnTo>
                <a:lnTo>
                  <a:pt x="540" y="473"/>
                </a:lnTo>
                <a:lnTo>
                  <a:pt x="530" y="447"/>
                </a:lnTo>
                <a:lnTo>
                  <a:pt x="521" y="418"/>
                </a:lnTo>
                <a:lnTo>
                  <a:pt x="512" y="387"/>
                </a:lnTo>
                <a:lnTo>
                  <a:pt x="502" y="354"/>
                </a:lnTo>
                <a:lnTo>
                  <a:pt x="484" y="285"/>
                </a:lnTo>
                <a:lnTo>
                  <a:pt x="464" y="216"/>
                </a:lnTo>
                <a:lnTo>
                  <a:pt x="455" y="183"/>
                </a:lnTo>
                <a:lnTo>
                  <a:pt x="445" y="152"/>
                </a:lnTo>
                <a:lnTo>
                  <a:pt x="435" y="123"/>
                </a:lnTo>
                <a:lnTo>
                  <a:pt x="425" y="98"/>
                </a:lnTo>
                <a:lnTo>
                  <a:pt x="415" y="76"/>
                </a:lnTo>
                <a:lnTo>
                  <a:pt x="411" y="73"/>
                </a:lnTo>
                <a:lnTo>
                  <a:pt x="402" y="56"/>
                </a:lnTo>
                <a:lnTo>
                  <a:pt x="390" y="40"/>
                </a:lnTo>
                <a:lnTo>
                  <a:pt x="379" y="28"/>
                </a:lnTo>
                <a:lnTo>
                  <a:pt x="367" y="19"/>
                </a:lnTo>
                <a:lnTo>
                  <a:pt x="356" y="13"/>
                </a:lnTo>
                <a:lnTo>
                  <a:pt x="344" y="8"/>
                </a:lnTo>
                <a:lnTo>
                  <a:pt x="339" y="5"/>
                </a:lnTo>
                <a:lnTo>
                  <a:pt x="327" y="3"/>
                </a:lnTo>
                <a:lnTo>
                  <a:pt x="314" y="0"/>
                </a:lnTo>
                <a:lnTo>
                  <a:pt x="302" y="0"/>
                </a:lnTo>
                <a:lnTo>
                  <a:pt x="277" y="2"/>
                </a:lnTo>
                <a:lnTo>
                  <a:pt x="253" y="5"/>
                </a:lnTo>
                <a:lnTo>
                  <a:pt x="228" y="11"/>
                </a:lnTo>
                <a:lnTo>
                  <a:pt x="203" y="14"/>
                </a:lnTo>
                <a:lnTo>
                  <a:pt x="179" y="18"/>
                </a:lnTo>
                <a:lnTo>
                  <a:pt x="154" y="24"/>
                </a:lnTo>
                <a:lnTo>
                  <a:pt x="129" y="32"/>
                </a:lnTo>
                <a:lnTo>
                  <a:pt x="123" y="33"/>
                </a:lnTo>
                <a:lnTo>
                  <a:pt x="98" y="43"/>
                </a:lnTo>
                <a:lnTo>
                  <a:pt x="74" y="55"/>
                </a:lnTo>
                <a:lnTo>
                  <a:pt x="48" y="66"/>
                </a:lnTo>
                <a:lnTo>
                  <a:pt x="0" y="9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6" name="Freeform 88"/>
          <p:cNvSpPr>
            <a:spLocks/>
          </p:cNvSpPr>
          <p:nvPr/>
        </p:nvSpPr>
        <p:spPr bwMode="auto">
          <a:xfrm>
            <a:off x="6821488" y="5645150"/>
            <a:ext cx="249237" cy="612775"/>
          </a:xfrm>
          <a:custGeom>
            <a:avLst/>
            <a:gdLst>
              <a:gd name="T0" fmla="*/ 0 w 157"/>
              <a:gd name="T1" fmla="*/ 2147483646 h 386"/>
              <a:gd name="T2" fmla="*/ 2147483646 w 157"/>
              <a:gd name="T3" fmla="*/ 2147483646 h 386"/>
              <a:gd name="T4" fmla="*/ 2147483646 w 157"/>
              <a:gd name="T5" fmla="*/ 2147483646 h 386"/>
              <a:gd name="T6" fmla="*/ 2147483646 w 157"/>
              <a:gd name="T7" fmla="*/ 2147483646 h 386"/>
              <a:gd name="T8" fmla="*/ 2147483646 w 157"/>
              <a:gd name="T9" fmla="*/ 2147483646 h 386"/>
              <a:gd name="T10" fmla="*/ 2147483646 w 157"/>
              <a:gd name="T11" fmla="*/ 2147483646 h 386"/>
              <a:gd name="T12" fmla="*/ 2147483646 w 157"/>
              <a:gd name="T13" fmla="*/ 2147483646 h 386"/>
              <a:gd name="T14" fmla="*/ 2147483646 w 157"/>
              <a:gd name="T15" fmla="*/ 2147483646 h 386"/>
              <a:gd name="T16" fmla="*/ 2147483646 w 157"/>
              <a:gd name="T17" fmla="*/ 2147483646 h 386"/>
              <a:gd name="T18" fmla="*/ 2147483646 w 157"/>
              <a:gd name="T19" fmla="*/ 2147483646 h 386"/>
              <a:gd name="T20" fmla="*/ 2147483646 w 157"/>
              <a:gd name="T21" fmla="*/ 2147483646 h 386"/>
              <a:gd name="T22" fmla="*/ 2147483646 w 157"/>
              <a:gd name="T23" fmla="*/ 2147483646 h 386"/>
              <a:gd name="T24" fmla="*/ 2147483646 w 157"/>
              <a:gd name="T25" fmla="*/ 2147483646 h 386"/>
              <a:gd name="T26" fmla="*/ 2147483646 w 157"/>
              <a:gd name="T27" fmla="*/ 2147483646 h 386"/>
              <a:gd name="T28" fmla="*/ 2147483646 w 157"/>
              <a:gd name="T29" fmla="*/ 2147483646 h 386"/>
              <a:gd name="T30" fmla="*/ 2147483646 w 157"/>
              <a:gd name="T31" fmla="*/ 2147483646 h 386"/>
              <a:gd name="T32" fmla="*/ 2147483646 w 157"/>
              <a:gd name="T33" fmla="*/ 2147483646 h 386"/>
              <a:gd name="T34" fmla="*/ 2147483646 w 157"/>
              <a:gd name="T35" fmla="*/ 0 h 386"/>
              <a:gd name="T36" fmla="*/ 2147483646 w 157"/>
              <a:gd name="T37" fmla="*/ 2147483646 h 386"/>
              <a:gd name="T38" fmla="*/ 2147483646 w 157"/>
              <a:gd name="T39" fmla="*/ 2147483646 h 386"/>
              <a:gd name="T40" fmla="*/ 2147483646 w 157"/>
              <a:gd name="T41" fmla="*/ 2147483646 h 386"/>
              <a:gd name="T42" fmla="*/ 2147483646 w 157"/>
              <a:gd name="T43" fmla="*/ 2147483646 h 386"/>
              <a:gd name="T44" fmla="*/ 2147483646 w 157"/>
              <a:gd name="T45" fmla="*/ 2147483646 h 386"/>
              <a:gd name="T46" fmla="*/ 2147483646 w 157"/>
              <a:gd name="T47" fmla="*/ 2147483646 h 386"/>
              <a:gd name="T48" fmla="*/ 2147483646 w 157"/>
              <a:gd name="T49" fmla="*/ 2147483646 h 386"/>
              <a:gd name="T50" fmla="*/ 2147483646 w 157"/>
              <a:gd name="T51" fmla="*/ 2147483646 h 386"/>
              <a:gd name="T52" fmla="*/ 2147483646 w 157"/>
              <a:gd name="T53" fmla="*/ 2147483646 h 386"/>
              <a:gd name="T54" fmla="*/ 2147483646 w 157"/>
              <a:gd name="T55" fmla="*/ 2147483646 h 386"/>
              <a:gd name="T56" fmla="*/ 2147483646 w 157"/>
              <a:gd name="T57" fmla="*/ 2147483646 h 386"/>
              <a:gd name="T58" fmla="*/ 2147483646 w 157"/>
              <a:gd name="T59" fmla="*/ 2147483646 h 386"/>
              <a:gd name="T60" fmla="*/ 2147483646 w 157"/>
              <a:gd name="T61" fmla="*/ 2147483646 h 386"/>
              <a:gd name="T62" fmla="*/ 2147483646 w 157"/>
              <a:gd name="T63" fmla="*/ 2147483646 h 386"/>
              <a:gd name="T64" fmla="*/ 2147483646 w 157"/>
              <a:gd name="T65" fmla="*/ 2147483646 h 386"/>
              <a:gd name="T66" fmla="*/ 0 w 157"/>
              <a:gd name="T67" fmla="*/ 2147483646 h 3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57"/>
              <a:gd name="T103" fmla="*/ 0 h 386"/>
              <a:gd name="T104" fmla="*/ 157 w 157"/>
              <a:gd name="T105" fmla="*/ 386 h 38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57" h="386">
                <a:moveTo>
                  <a:pt x="0" y="376"/>
                </a:moveTo>
                <a:lnTo>
                  <a:pt x="8" y="386"/>
                </a:lnTo>
                <a:lnTo>
                  <a:pt x="26" y="375"/>
                </a:lnTo>
                <a:lnTo>
                  <a:pt x="34" y="369"/>
                </a:lnTo>
                <a:lnTo>
                  <a:pt x="43" y="361"/>
                </a:lnTo>
                <a:lnTo>
                  <a:pt x="51" y="350"/>
                </a:lnTo>
                <a:lnTo>
                  <a:pt x="60" y="336"/>
                </a:lnTo>
                <a:lnTo>
                  <a:pt x="69" y="318"/>
                </a:lnTo>
                <a:lnTo>
                  <a:pt x="71" y="314"/>
                </a:lnTo>
                <a:lnTo>
                  <a:pt x="80" y="295"/>
                </a:lnTo>
                <a:lnTo>
                  <a:pt x="90" y="266"/>
                </a:lnTo>
                <a:lnTo>
                  <a:pt x="99" y="237"/>
                </a:lnTo>
                <a:lnTo>
                  <a:pt x="108" y="203"/>
                </a:lnTo>
                <a:lnTo>
                  <a:pt x="119" y="166"/>
                </a:lnTo>
                <a:lnTo>
                  <a:pt x="128" y="127"/>
                </a:lnTo>
                <a:lnTo>
                  <a:pt x="137" y="86"/>
                </a:lnTo>
                <a:lnTo>
                  <a:pt x="157" y="3"/>
                </a:lnTo>
                <a:lnTo>
                  <a:pt x="143" y="0"/>
                </a:lnTo>
                <a:lnTo>
                  <a:pt x="122" y="86"/>
                </a:lnTo>
                <a:lnTo>
                  <a:pt x="113" y="127"/>
                </a:lnTo>
                <a:lnTo>
                  <a:pt x="103" y="166"/>
                </a:lnTo>
                <a:lnTo>
                  <a:pt x="93" y="203"/>
                </a:lnTo>
                <a:lnTo>
                  <a:pt x="83" y="237"/>
                </a:lnTo>
                <a:lnTo>
                  <a:pt x="74" y="266"/>
                </a:lnTo>
                <a:lnTo>
                  <a:pt x="66" y="291"/>
                </a:lnTo>
                <a:lnTo>
                  <a:pt x="56" y="314"/>
                </a:lnTo>
                <a:lnTo>
                  <a:pt x="63" y="314"/>
                </a:lnTo>
                <a:lnTo>
                  <a:pt x="59" y="309"/>
                </a:lnTo>
                <a:lnTo>
                  <a:pt x="49" y="327"/>
                </a:lnTo>
                <a:lnTo>
                  <a:pt x="40" y="341"/>
                </a:lnTo>
                <a:lnTo>
                  <a:pt x="32" y="352"/>
                </a:lnTo>
                <a:lnTo>
                  <a:pt x="23" y="360"/>
                </a:lnTo>
                <a:lnTo>
                  <a:pt x="15" y="366"/>
                </a:lnTo>
                <a:lnTo>
                  <a:pt x="0" y="37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7" name="Freeform 89"/>
          <p:cNvSpPr>
            <a:spLocks/>
          </p:cNvSpPr>
          <p:nvPr/>
        </p:nvSpPr>
        <p:spPr bwMode="auto">
          <a:xfrm>
            <a:off x="7086600" y="5243513"/>
            <a:ext cx="1306513" cy="466725"/>
          </a:xfrm>
          <a:custGeom>
            <a:avLst/>
            <a:gdLst>
              <a:gd name="T0" fmla="*/ 2147483646 w 823"/>
              <a:gd name="T1" fmla="*/ 2147483646 h 294"/>
              <a:gd name="T2" fmla="*/ 2147483646 w 823"/>
              <a:gd name="T3" fmla="*/ 2147483646 h 294"/>
              <a:gd name="T4" fmla="*/ 2147483646 w 823"/>
              <a:gd name="T5" fmla="*/ 2147483646 h 294"/>
              <a:gd name="T6" fmla="*/ 2147483646 w 823"/>
              <a:gd name="T7" fmla="*/ 2147483646 h 294"/>
              <a:gd name="T8" fmla="*/ 2147483646 w 823"/>
              <a:gd name="T9" fmla="*/ 2147483646 h 294"/>
              <a:gd name="T10" fmla="*/ 2147483646 w 823"/>
              <a:gd name="T11" fmla="*/ 2147483646 h 294"/>
              <a:gd name="T12" fmla="*/ 2147483646 w 823"/>
              <a:gd name="T13" fmla="*/ 2147483646 h 294"/>
              <a:gd name="T14" fmla="*/ 2147483646 w 823"/>
              <a:gd name="T15" fmla="*/ 2147483646 h 294"/>
              <a:gd name="T16" fmla="*/ 2147483646 w 823"/>
              <a:gd name="T17" fmla="*/ 2147483646 h 294"/>
              <a:gd name="T18" fmla="*/ 2147483646 w 823"/>
              <a:gd name="T19" fmla="*/ 2147483646 h 294"/>
              <a:gd name="T20" fmla="*/ 2147483646 w 823"/>
              <a:gd name="T21" fmla="*/ 2147483646 h 294"/>
              <a:gd name="T22" fmla="*/ 2147483646 w 823"/>
              <a:gd name="T23" fmla="*/ 2147483646 h 294"/>
              <a:gd name="T24" fmla="*/ 2147483646 w 823"/>
              <a:gd name="T25" fmla="*/ 2147483646 h 294"/>
              <a:gd name="T26" fmla="*/ 2147483646 w 823"/>
              <a:gd name="T27" fmla="*/ 2147483646 h 294"/>
              <a:gd name="T28" fmla="*/ 2147483646 w 823"/>
              <a:gd name="T29" fmla="*/ 2147483646 h 294"/>
              <a:gd name="T30" fmla="*/ 2147483646 w 823"/>
              <a:gd name="T31" fmla="*/ 2147483646 h 294"/>
              <a:gd name="T32" fmla="*/ 2147483646 w 823"/>
              <a:gd name="T33" fmla="*/ 2147483646 h 294"/>
              <a:gd name="T34" fmla="*/ 2147483646 w 823"/>
              <a:gd name="T35" fmla="*/ 2147483646 h 294"/>
              <a:gd name="T36" fmla="*/ 2147483646 w 823"/>
              <a:gd name="T37" fmla="*/ 2147483646 h 294"/>
              <a:gd name="T38" fmla="*/ 2147483646 w 823"/>
              <a:gd name="T39" fmla="*/ 2147483646 h 294"/>
              <a:gd name="T40" fmla="*/ 2147483646 w 823"/>
              <a:gd name="T41" fmla="*/ 2147483646 h 294"/>
              <a:gd name="T42" fmla="*/ 2147483646 w 823"/>
              <a:gd name="T43" fmla="*/ 2147483646 h 294"/>
              <a:gd name="T44" fmla="*/ 2147483646 w 823"/>
              <a:gd name="T45" fmla="*/ 2147483646 h 294"/>
              <a:gd name="T46" fmla="*/ 2147483646 w 823"/>
              <a:gd name="T47" fmla="*/ 2147483646 h 294"/>
              <a:gd name="T48" fmla="*/ 2147483646 w 823"/>
              <a:gd name="T49" fmla="*/ 2147483646 h 294"/>
              <a:gd name="T50" fmla="*/ 2147483646 w 823"/>
              <a:gd name="T51" fmla="*/ 2147483646 h 294"/>
              <a:gd name="T52" fmla="*/ 2147483646 w 823"/>
              <a:gd name="T53" fmla="*/ 2147483646 h 294"/>
              <a:gd name="T54" fmla="*/ 2147483646 w 823"/>
              <a:gd name="T55" fmla="*/ 2147483646 h 294"/>
              <a:gd name="T56" fmla="*/ 2147483646 w 823"/>
              <a:gd name="T57" fmla="*/ 2147483646 h 294"/>
              <a:gd name="T58" fmla="*/ 2147483646 w 823"/>
              <a:gd name="T59" fmla="*/ 0 h 294"/>
              <a:gd name="T60" fmla="*/ 2147483646 w 823"/>
              <a:gd name="T61" fmla="*/ 2147483646 h 294"/>
              <a:gd name="T62" fmla="*/ 2147483646 w 823"/>
              <a:gd name="T63" fmla="*/ 2147483646 h 294"/>
              <a:gd name="T64" fmla="*/ 2147483646 w 823"/>
              <a:gd name="T65" fmla="*/ 2147483646 h 294"/>
              <a:gd name="T66" fmla="*/ 2147483646 w 823"/>
              <a:gd name="T67" fmla="*/ 2147483646 h 294"/>
              <a:gd name="T68" fmla="*/ 2147483646 w 823"/>
              <a:gd name="T69" fmla="*/ 2147483646 h 294"/>
              <a:gd name="T70" fmla="*/ 2147483646 w 823"/>
              <a:gd name="T71" fmla="*/ 2147483646 h 294"/>
              <a:gd name="T72" fmla="*/ 2147483646 w 823"/>
              <a:gd name="T73" fmla="*/ 2147483646 h 294"/>
              <a:gd name="T74" fmla="*/ 2147483646 w 823"/>
              <a:gd name="T75" fmla="*/ 2147483646 h 294"/>
              <a:gd name="T76" fmla="*/ 0 w 823"/>
              <a:gd name="T77" fmla="*/ 2147483646 h 29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23"/>
              <a:gd name="T118" fmla="*/ 0 h 294"/>
              <a:gd name="T119" fmla="*/ 823 w 823"/>
              <a:gd name="T120" fmla="*/ 294 h 29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23" h="294">
                <a:moveTo>
                  <a:pt x="0" y="188"/>
                </a:moveTo>
                <a:lnTo>
                  <a:pt x="12" y="194"/>
                </a:lnTo>
                <a:lnTo>
                  <a:pt x="26" y="173"/>
                </a:lnTo>
                <a:lnTo>
                  <a:pt x="41" y="150"/>
                </a:lnTo>
                <a:lnTo>
                  <a:pt x="61" y="128"/>
                </a:lnTo>
                <a:lnTo>
                  <a:pt x="74" y="118"/>
                </a:lnTo>
                <a:lnTo>
                  <a:pt x="88" y="107"/>
                </a:lnTo>
                <a:lnTo>
                  <a:pt x="120" y="86"/>
                </a:lnTo>
                <a:lnTo>
                  <a:pt x="158" y="64"/>
                </a:lnTo>
                <a:lnTo>
                  <a:pt x="179" y="54"/>
                </a:lnTo>
                <a:lnTo>
                  <a:pt x="200" y="45"/>
                </a:lnTo>
                <a:lnTo>
                  <a:pt x="196" y="40"/>
                </a:lnTo>
                <a:lnTo>
                  <a:pt x="196" y="47"/>
                </a:lnTo>
                <a:lnTo>
                  <a:pt x="219" y="39"/>
                </a:lnTo>
                <a:lnTo>
                  <a:pt x="246" y="33"/>
                </a:lnTo>
                <a:lnTo>
                  <a:pt x="273" y="28"/>
                </a:lnTo>
                <a:lnTo>
                  <a:pt x="305" y="23"/>
                </a:lnTo>
                <a:lnTo>
                  <a:pt x="337" y="17"/>
                </a:lnTo>
                <a:lnTo>
                  <a:pt x="373" y="15"/>
                </a:lnTo>
                <a:lnTo>
                  <a:pt x="408" y="12"/>
                </a:lnTo>
                <a:lnTo>
                  <a:pt x="442" y="12"/>
                </a:lnTo>
                <a:lnTo>
                  <a:pt x="476" y="15"/>
                </a:lnTo>
                <a:lnTo>
                  <a:pt x="506" y="20"/>
                </a:lnTo>
                <a:lnTo>
                  <a:pt x="538" y="28"/>
                </a:lnTo>
                <a:lnTo>
                  <a:pt x="538" y="21"/>
                </a:lnTo>
                <a:lnTo>
                  <a:pt x="532" y="26"/>
                </a:lnTo>
                <a:lnTo>
                  <a:pt x="563" y="36"/>
                </a:lnTo>
                <a:lnTo>
                  <a:pt x="592" y="49"/>
                </a:lnTo>
                <a:lnTo>
                  <a:pt x="621" y="64"/>
                </a:lnTo>
                <a:lnTo>
                  <a:pt x="647" y="80"/>
                </a:lnTo>
                <a:lnTo>
                  <a:pt x="674" y="97"/>
                </a:lnTo>
                <a:lnTo>
                  <a:pt x="697" y="115"/>
                </a:lnTo>
                <a:lnTo>
                  <a:pt x="718" y="133"/>
                </a:lnTo>
                <a:lnTo>
                  <a:pt x="735" y="150"/>
                </a:lnTo>
                <a:lnTo>
                  <a:pt x="751" y="169"/>
                </a:lnTo>
                <a:lnTo>
                  <a:pt x="765" y="190"/>
                </a:lnTo>
                <a:lnTo>
                  <a:pt x="775" y="210"/>
                </a:lnTo>
                <a:lnTo>
                  <a:pt x="782" y="205"/>
                </a:lnTo>
                <a:lnTo>
                  <a:pt x="774" y="205"/>
                </a:lnTo>
                <a:lnTo>
                  <a:pt x="792" y="248"/>
                </a:lnTo>
                <a:lnTo>
                  <a:pt x="809" y="294"/>
                </a:lnTo>
                <a:lnTo>
                  <a:pt x="823" y="291"/>
                </a:lnTo>
                <a:lnTo>
                  <a:pt x="808" y="248"/>
                </a:lnTo>
                <a:lnTo>
                  <a:pt x="789" y="205"/>
                </a:lnTo>
                <a:lnTo>
                  <a:pt x="786" y="201"/>
                </a:lnTo>
                <a:lnTo>
                  <a:pt x="775" y="181"/>
                </a:lnTo>
                <a:lnTo>
                  <a:pt x="762" y="161"/>
                </a:lnTo>
                <a:lnTo>
                  <a:pt x="746" y="142"/>
                </a:lnTo>
                <a:lnTo>
                  <a:pt x="729" y="124"/>
                </a:lnTo>
                <a:lnTo>
                  <a:pt x="708" y="106"/>
                </a:lnTo>
                <a:lnTo>
                  <a:pt x="684" y="88"/>
                </a:lnTo>
                <a:lnTo>
                  <a:pt x="658" y="71"/>
                </a:lnTo>
                <a:lnTo>
                  <a:pt x="632" y="55"/>
                </a:lnTo>
                <a:lnTo>
                  <a:pt x="603" y="40"/>
                </a:lnTo>
                <a:lnTo>
                  <a:pt x="573" y="28"/>
                </a:lnTo>
                <a:lnTo>
                  <a:pt x="543" y="17"/>
                </a:lnTo>
                <a:lnTo>
                  <a:pt x="538" y="15"/>
                </a:lnTo>
                <a:lnTo>
                  <a:pt x="509" y="9"/>
                </a:lnTo>
                <a:lnTo>
                  <a:pt x="476" y="2"/>
                </a:lnTo>
                <a:lnTo>
                  <a:pt x="442" y="0"/>
                </a:lnTo>
                <a:lnTo>
                  <a:pt x="408" y="0"/>
                </a:lnTo>
                <a:lnTo>
                  <a:pt x="373" y="2"/>
                </a:lnTo>
                <a:lnTo>
                  <a:pt x="337" y="5"/>
                </a:lnTo>
                <a:lnTo>
                  <a:pt x="305" y="10"/>
                </a:lnTo>
                <a:lnTo>
                  <a:pt x="273" y="15"/>
                </a:lnTo>
                <a:lnTo>
                  <a:pt x="243" y="21"/>
                </a:lnTo>
                <a:lnTo>
                  <a:pt x="219" y="26"/>
                </a:lnTo>
                <a:lnTo>
                  <a:pt x="196" y="34"/>
                </a:lnTo>
                <a:lnTo>
                  <a:pt x="189" y="36"/>
                </a:lnTo>
                <a:lnTo>
                  <a:pt x="168" y="45"/>
                </a:lnTo>
                <a:lnTo>
                  <a:pt x="148" y="55"/>
                </a:lnTo>
                <a:lnTo>
                  <a:pt x="109" y="77"/>
                </a:lnTo>
                <a:lnTo>
                  <a:pt x="78" y="99"/>
                </a:lnTo>
                <a:lnTo>
                  <a:pt x="63" y="109"/>
                </a:lnTo>
                <a:lnTo>
                  <a:pt x="51" y="119"/>
                </a:lnTo>
                <a:lnTo>
                  <a:pt x="30" y="142"/>
                </a:lnTo>
                <a:lnTo>
                  <a:pt x="15" y="164"/>
                </a:lnTo>
                <a:lnTo>
                  <a:pt x="0" y="18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Rectangle 91"/>
          <p:cNvSpPr>
            <a:spLocks noChangeArrowheads="1"/>
          </p:cNvSpPr>
          <p:nvPr/>
        </p:nvSpPr>
        <p:spPr bwMode="auto">
          <a:xfrm>
            <a:off x="6288088" y="60801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Q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19" name="Rectangle 94"/>
          <p:cNvSpPr>
            <a:spLocks noChangeArrowheads="1"/>
          </p:cNvSpPr>
          <p:nvPr/>
        </p:nvSpPr>
        <p:spPr bwMode="auto">
          <a:xfrm>
            <a:off x="6238875" y="5175250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P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20" name="Freeform 96"/>
          <p:cNvSpPr>
            <a:spLocks/>
          </p:cNvSpPr>
          <p:nvPr/>
        </p:nvSpPr>
        <p:spPr bwMode="auto">
          <a:xfrm>
            <a:off x="7620000" y="5740400"/>
            <a:ext cx="727075" cy="138113"/>
          </a:xfrm>
          <a:custGeom>
            <a:avLst/>
            <a:gdLst>
              <a:gd name="T0" fmla="*/ 0 w 458"/>
              <a:gd name="T1" fmla="*/ 2147483646 h 87"/>
              <a:gd name="T2" fmla="*/ 2147483646 w 458"/>
              <a:gd name="T3" fmla="*/ 2147483646 h 87"/>
              <a:gd name="T4" fmla="*/ 2147483646 w 458"/>
              <a:gd name="T5" fmla="*/ 2147483646 h 87"/>
              <a:gd name="T6" fmla="*/ 2147483646 w 458"/>
              <a:gd name="T7" fmla="*/ 0 h 87"/>
              <a:gd name="T8" fmla="*/ 0 w 458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8"/>
              <a:gd name="T16" fmla="*/ 0 h 87"/>
              <a:gd name="T17" fmla="*/ 458 w 458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8" h="87">
                <a:moveTo>
                  <a:pt x="0" y="76"/>
                </a:moveTo>
                <a:lnTo>
                  <a:pt x="3" y="87"/>
                </a:lnTo>
                <a:lnTo>
                  <a:pt x="458" y="11"/>
                </a:lnTo>
                <a:lnTo>
                  <a:pt x="455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连通性的一般性质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9600" cy="48244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  <a:ea typeface="宋体" charset="0"/>
              </a:rPr>
              <a:t>Menger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定理（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Whitney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定理的推广）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连通图 当且仅当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条除端点外顶点不相交的路径所连接。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边连通图 当且仅当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条边不相交的路径所连接。</a:t>
            </a:r>
          </a:p>
        </p:txBody>
      </p:sp>
      <p:sp>
        <p:nvSpPr>
          <p:cNvPr id="3891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61AFB65-ABAD-C041-9940-0E83DDAD4255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07375" cy="8159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连通图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557338"/>
            <a:ext cx="8763000" cy="1676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0" lang="zh-CN" altLang="en-US" sz="2800" b="1" u="sng">
                <a:latin typeface="Times New Roman" charset="0"/>
                <a:ea typeface="宋体" charset="0"/>
              </a:rPr>
              <a:t>命题</a:t>
            </a:r>
            <a:r>
              <a:rPr kumimoji="0" lang="en-US" altLang="zh-CN" sz="2800" b="1" u="sng">
                <a:latin typeface="Times New Roman" charset="0"/>
                <a:ea typeface="黑体" charset="0"/>
              </a:rPr>
              <a:t>.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一个图是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2-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连通的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 </a:t>
            </a:r>
            <a:r>
              <a:rPr kumimoji="0" lang="en-US" altLang="zh-CN" sz="2800" b="1">
                <a:latin typeface="Times New Roman" charset="0"/>
                <a:ea typeface="黑体" charset="0"/>
                <a:sym typeface="Wingdings" charset="2"/>
              </a:rPr>
              <a:t></a:t>
            </a:r>
            <a:endParaRPr kumimoji="0" lang="en-US" altLang="zh-CN" sz="2800" b="1">
              <a:latin typeface="Times New Roman" charset="0"/>
              <a:ea typeface="黑体" charset="0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800" b="1">
                <a:latin typeface="Times New Roman" charset="0"/>
                <a:ea typeface="黑体" charset="0"/>
              </a:rPr>
              <a:t>   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它是一个回路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(cycle),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或者可在已有的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2-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连通图上依次增加 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H-path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而得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.</a:t>
            </a:r>
          </a:p>
        </p:txBody>
      </p:sp>
      <p:sp>
        <p:nvSpPr>
          <p:cNvPr id="3994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63A107A-9BE4-4D4D-A3E6-9B385C435544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12307"/>
            <a:ext cx="35972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圆角矩形标注 1"/>
          <p:cNvSpPr>
            <a:spLocks noChangeArrowheads="1"/>
          </p:cNvSpPr>
          <p:nvPr/>
        </p:nvSpPr>
        <p:spPr bwMode="auto">
          <a:xfrm>
            <a:off x="468312" y="3573463"/>
            <a:ext cx="3167583" cy="1367705"/>
          </a:xfrm>
          <a:prstGeom prst="wedgeRoundRectCallout">
            <a:avLst>
              <a:gd name="adj1" fmla="val 10646"/>
              <a:gd name="adj2" fmla="val -8847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/>
              <a:t>该通路有两个端点，</a:t>
            </a:r>
            <a:endParaRPr lang="en-US" altLang="zh-CN" sz="2400"/>
          </a:p>
          <a:p>
            <a:pPr eaLnBrk="1" hangingPunct="1"/>
            <a:r>
              <a:rPr lang="zh-CN" altLang="en-US" sz="2400"/>
              <a:t>且仅仅这两个端点</a:t>
            </a:r>
            <a:endParaRPr lang="en-US" altLang="zh-CN" sz="2400"/>
          </a:p>
          <a:p>
            <a:pPr eaLnBrk="1" hangingPunct="1"/>
            <a:r>
              <a:rPr lang="zh-CN" altLang="en-US" sz="2400"/>
              <a:t>在原图上。</a:t>
            </a: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07375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连通图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212850"/>
            <a:ext cx="8686800" cy="3130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证明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充分条件显然成立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下证必要条件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</a:t>
            </a:r>
            <a:endParaRPr kumimoji="0" lang="zh-CN" altLang="en-US" sz="2800" b="1" dirty="0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0" lang="en-US" altLang="zh-CN" sz="2800" b="1" dirty="0">
                <a:latin typeface="Times New Roman" charset="0"/>
                <a:ea typeface="黑体" charset="0"/>
              </a:rPr>
              <a:t>  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2-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连通的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G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必包含回路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C,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设 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H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是包含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，依次增加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H-Path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得到的极大子图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H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必是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的生成子图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</a:t>
            </a:r>
            <a:r>
              <a:rPr kumimoji="0" lang="zh-CN" altLang="en-US" sz="2400" b="1" dirty="0">
                <a:latin typeface="Times New Roman" charset="0"/>
                <a:ea typeface="黑体" charset="0"/>
              </a:rPr>
              <a:t>（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倘若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25000" dirty="0">
                <a:latin typeface="Times New Roman" charset="0"/>
                <a:ea typeface="黑体" charset="0"/>
              </a:rPr>
              <a:t>H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 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 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25000" dirty="0">
                <a:latin typeface="Times New Roman" charset="0"/>
                <a:ea typeface="黑体" charset="0"/>
                <a:sym typeface="Symbol" charset="2"/>
              </a:rPr>
              <a:t>G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, </a:t>
            </a:r>
            <a:r>
              <a:rPr kumimoji="0" lang="zh-CN" altLang="en-US" sz="2400" b="1" dirty="0">
                <a:latin typeface="Times New Roman" charset="0"/>
                <a:ea typeface="宋体" charset="0"/>
                <a:sym typeface="Symbol" charset="2"/>
              </a:rPr>
              <a:t>则存在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vV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G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-V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H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, 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wV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H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, 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vwE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G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. G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是 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2-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连通的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, G-w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连通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, v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H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有路径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P, </a:t>
            </a:r>
            <a:r>
              <a:rPr kumimoji="0" lang="en-US" altLang="zh-CN" sz="2400" b="1" dirty="0" err="1">
                <a:latin typeface="Times New Roman" charset="0"/>
                <a:ea typeface="黑体" charset="0"/>
              </a:rPr>
              <a:t>wvP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H-Path, 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矛盾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.</a:t>
            </a:r>
            <a:r>
              <a:rPr kumimoji="0" lang="zh-CN" altLang="en-US" sz="2400" b="1" dirty="0">
                <a:latin typeface="Times New Roman" charset="0"/>
                <a:ea typeface="黑体" charset="0"/>
              </a:rPr>
              <a:t>）</a:t>
            </a:r>
            <a:endParaRPr kumimoji="0" lang="en-US" altLang="zh-CN" sz="2800" b="1" dirty="0">
              <a:latin typeface="Times New Roman" charset="0"/>
              <a:ea typeface="黑体" charset="0"/>
            </a:endParaRPr>
          </a:p>
        </p:txBody>
      </p:sp>
      <p:sp>
        <p:nvSpPr>
          <p:cNvPr id="41988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0645562-588D-5649-B8E9-73F7A6BC54CE}" type="slidenum">
              <a:rPr lang="en-US" altLang="zh-CN"/>
              <a:pPr/>
              <a:t>23</a:t>
            </a:fld>
            <a:endParaRPr lang="en-US" altLang="zh-CN"/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4619625" y="4724400"/>
            <a:ext cx="1428750" cy="958850"/>
            <a:chOff x="4619776" y="4724400"/>
            <a:chExt cx="1428448" cy="958468"/>
          </a:xfrm>
        </p:grpSpPr>
        <p:grpSp>
          <p:nvGrpSpPr>
            <p:cNvPr id="41996" name="组合 21"/>
            <p:cNvGrpSpPr>
              <a:grpSpLocks/>
            </p:cNvGrpSpPr>
            <p:nvPr/>
          </p:nvGrpSpPr>
          <p:grpSpPr bwMode="auto">
            <a:xfrm>
              <a:off x="4724400" y="4724400"/>
              <a:ext cx="1323824" cy="958468"/>
              <a:chOff x="4695976" y="4724400"/>
              <a:chExt cx="1323824" cy="958468"/>
            </a:xfrm>
          </p:grpSpPr>
          <p:sp>
            <p:nvSpPr>
              <p:cNvPr id="41999" name="TextBox 6"/>
              <p:cNvSpPr txBox="1">
                <a:spLocks noChangeArrowheads="1"/>
              </p:cNvSpPr>
              <p:nvPr/>
            </p:nvSpPr>
            <p:spPr bwMode="auto">
              <a:xfrm>
                <a:off x="5715000" y="4724400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endParaRPr lang="zh-CN" altLang="en-US"/>
              </a:p>
            </p:txBody>
          </p:sp>
          <p:grpSp>
            <p:nvGrpSpPr>
              <p:cNvPr id="42000" name="组合 20"/>
              <p:cNvGrpSpPr>
                <a:grpSpLocks/>
              </p:cNvGrpSpPr>
              <p:nvPr/>
            </p:nvGrpSpPr>
            <p:grpSpPr bwMode="auto">
              <a:xfrm>
                <a:off x="4695976" y="4821080"/>
                <a:ext cx="990600" cy="861788"/>
                <a:chOff x="4695976" y="4575416"/>
                <a:chExt cx="990600" cy="86178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5534127" y="4575535"/>
                  <a:ext cx="152368" cy="15233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42002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4695976" y="5067872"/>
                  <a:ext cx="3810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w</a:t>
                  </a:r>
                  <a:endParaRPr lang="zh-CN" altLang="en-US"/>
                </a:p>
              </p:txBody>
            </p:sp>
          </p:grpSp>
        </p:grpSp>
        <p:sp>
          <p:nvSpPr>
            <p:cNvPr id="9" name="椭圆 8"/>
            <p:cNvSpPr/>
            <p:nvPr/>
          </p:nvSpPr>
          <p:spPr>
            <a:xfrm>
              <a:off x="4619776" y="5278217"/>
              <a:ext cx="152368" cy="15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4772144" y="4883087"/>
              <a:ext cx="784059" cy="433215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2"/>
          <p:cNvGrpSpPr>
            <a:grpSpLocks/>
          </p:cNvGrpSpPr>
          <p:nvPr/>
        </p:nvGrpSpPr>
        <p:grpSpPr bwMode="auto">
          <a:xfrm>
            <a:off x="3581400" y="4821238"/>
            <a:ext cx="2028825" cy="301625"/>
            <a:chOff x="3581400" y="4821080"/>
            <a:chExt cx="2028976" cy="301384"/>
          </a:xfrm>
        </p:grpSpPr>
        <p:cxnSp>
          <p:nvCxnSpPr>
            <p:cNvPr id="15" name="曲线连接符 14"/>
            <p:cNvCxnSpPr>
              <a:stCxn id="17" idx="7"/>
            </p:cNvCxnSpPr>
            <p:nvPr/>
          </p:nvCxnSpPr>
          <p:spPr>
            <a:xfrm rot="5400000" flipH="1" flipV="1">
              <a:off x="4575324" y="3957341"/>
              <a:ext cx="171313" cy="1898791"/>
            </a:xfrm>
            <a:prstGeom prst="curvedConnector3">
              <a:avLst>
                <a:gd name="adj1" fmla="val 233449"/>
              </a:avLst>
            </a:prstGeom>
            <a:ln w="19050">
              <a:solidFill>
                <a:srgbClr val="CC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581400" y="4970186"/>
              <a:ext cx="152411" cy="152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3019425" y="5049838"/>
            <a:ext cx="1676400" cy="1295400"/>
            <a:chOff x="3019576" y="4804016"/>
            <a:chExt cx="1676400" cy="1295400"/>
          </a:xfrm>
        </p:grpSpPr>
        <p:sp>
          <p:nvSpPr>
            <p:cNvPr id="5" name="云形 4"/>
            <p:cNvSpPr/>
            <p:nvPr/>
          </p:nvSpPr>
          <p:spPr>
            <a:xfrm>
              <a:off x="3019576" y="4804016"/>
              <a:ext cx="1676400" cy="1295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1993" name="TextBox 18"/>
            <p:cNvSpPr txBox="1">
              <a:spLocks noChangeArrowheads="1"/>
            </p:cNvSpPr>
            <p:nvPr/>
          </p:nvSpPr>
          <p:spPr bwMode="auto">
            <a:xfrm>
              <a:off x="3581400" y="5181600"/>
              <a:ext cx="533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3368675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6" descr="http://pica.nipic.com/2008-02-18/2008218115347378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7102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07375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连通图</a:t>
            </a:r>
          </a:p>
        </p:txBody>
      </p:sp>
      <p:sp>
        <p:nvSpPr>
          <p:cNvPr id="44037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8AF2C60-E84F-D540-9313-1939539596AE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有向图的连通性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497887" cy="30241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若将有向图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各边的方向去掉，所得的无向图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</a:t>
            </a:r>
            <a:r>
              <a:rPr kumimoji="0" lang="zh-CN" altLang="en-US" sz="2400" b="1" i="1">
                <a:solidFill>
                  <a:srgbClr val="336600"/>
                </a:solidFill>
                <a:latin typeface="Times New Roman" charset="0"/>
                <a:ea typeface="宋体" charset="0"/>
              </a:rPr>
              <a:t>底图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连通，则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弱连通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有向图。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见下右图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: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既无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uv-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又无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vu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-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有向通路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u,v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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zh-CN" altLang="en-US" sz="24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存在一条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(u,v)-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有向通路或者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(v,u)-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有向通路，则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单连通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有向图。 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见下中图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: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有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uv-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但无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vu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有向通路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u,v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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zh-CN" altLang="en-US" sz="24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均存在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(u,v)-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有向通路和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(v,u)-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有向通路，则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强连通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有向图。</a:t>
            </a:r>
            <a:r>
              <a:rPr kumimoji="0" lang="zh-CN" altLang="en-US" sz="2400" b="1">
                <a:ea typeface="宋体" charset="0"/>
              </a:rPr>
              <a:t> 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见下左图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4506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D82BC9D-DFBD-7048-9A22-0F803CABB30D}" type="slidenum">
              <a:rPr lang="en-US" altLang="zh-CN"/>
              <a:pPr/>
              <a:t>25</a:t>
            </a:fld>
            <a:endParaRPr lang="en-US" altLang="zh-CN"/>
          </a:p>
        </p:txBody>
      </p:sp>
      <p:grpSp>
        <p:nvGrpSpPr>
          <p:cNvPr id="45061" name="组合 91"/>
          <p:cNvGrpSpPr>
            <a:grpSpLocks/>
          </p:cNvGrpSpPr>
          <p:nvPr/>
        </p:nvGrpSpPr>
        <p:grpSpPr bwMode="auto">
          <a:xfrm>
            <a:off x="1692275" y="4673600"/>
            <a:ext cx="5481638" cy="1963738"/>
            <a:chOff x="1692942" y="4613942"/>
            <a:chExt cx="5481637" cy="1964658"/>
          </a:xfrm>
        </p:grpSpPr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sp>
          <p:nvSpPr>
            <p:cNvPr id="45063" name="Text Box 88"/>
            <p:cNvSpPr txBox="1">
              <a:spLocks noChangeArrowheads="1"/>
            </p:cNvSpPr>
            <p:nvPr/>
          </p:nvSpPr>
          <p:spPr bwMode="auto">
            <a:xfrm>
              <a:off x="3795713" y="6181725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sp>
          <p:nvSpPr>
            <p:cNvPr id="45064" name="Text Box 6"/>
            <p:cNvSpPr txBox="1">
              <a:spLocks noChangeArrowheads="1"/>
            </p:cNvSpPr>
            <p:nvPr/>
          </p:nvSpPr>
          <p:spPr bwMode="auto">
            <a:xfrm>
              <a:off x="1907704" y="6165304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grpSp>
          <p:nvGrpSpPr>
            <p:cNvPr id="45065" name="组合 90"/>
            <p:cNvGrpSpPr>
              <a:grpSpLocks/>
            </p:cNvGrpSpPr>
            <p:nvPr/>
          </p:nvGrpSpPr>
          <p:grpSpPr bwMode="auto">
            <a:xfrm>
              <a:off x="1692942" y="4613942"/>
              <a:ext cx="5481637" cy="1704975"/>
              <a:chOff x="1722438" y="4643438"/>
              <a:chExt cx="5481637" cy="1704975"/>
            </a:xfrm>
          </p:grpSpPr>
          <p:sp>
            <p:nvSpPr>
              <p:cNvPr id="45066" name="Oval 10"/>
              <p:cNvSpPr>
                <a:spLocks noChangeArrowheads="1"/>
              </p:cNvSpPr>
              <p:nvPr/>
            </p:nvSpPr>
            <p:spPr bwMode="auto">
              <a:xfrm>
                <a:off x="1722438" y="54117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7" name="Oval 11"/>
              <p:cNvSpPr>
                <a:spLocks noChangeArrowheads="1"/>
              </p:cNvSpPr>
              <p:nvPr/>
            </p:nvSpPr>
            <p:spPr bwMode="auto">
              <a:xfrm>
                <a:off x="1997628" y="6178320"/>
                <a:ext cx="126100" cy="114519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8" name="Oval 13"/>
              <p:cNvSpPr>
                <a:spLocks noChangeArrowheads="1"/>
              </p:cNvSpPr>
              <p:nvPr/>
            </p:nvSpPr>
            <p:spPr bwMode="auto">
              <a:xfrm>
                <a:off x="3064699" y="5450756"/>
                <a:ext cx="83314" cy="108669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5069" name="Group 16"/>
              <p:cNvGrpSpPr>
                <a:grpSpLocks/>
              </p:cNvGrpSpPr>
              <p:nvPr/>
            </p:nvGrpSpPr>
            <p:grpSpPr bwMode="auto">
              <a:xfrm>
                <a:off x="1824038" y="5018088"/>
                <a:ext cx="563562" cy="419100"/>
                <a:chOff x="1149" y="3161"/>
                <a:chExt cx="355" cy="264"/>
              </a:xfrm>
            </p:grpSpPr>
            <p:sp>
              <p:nvSpPr>
                <p:cNvPr id="4511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25" y="3161"/>
                  <a:ext cx="279" cy="20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9" name="Freeform 15"/>
                <p:cNvSpPr>
                  <a:spLocks/>
                </p:cNvSpPr>
                <p:nvPr/>
              </p:nvSpPr>
              <p:spPr bwMode="auto">
                <a:xfrm>
                  <a:off x="1149" y="3310"/>
                  <a:ext cx="138" cy="115"/>
                </a:xfrm>
                <a:custGeom>
                  <a:avLst/>
                  <a:gdLst>
                    <a:gd name="T0" fmla="*/ 99 w 138"/>
                    <a:gd name="T1" fmla="*/ 0 h 115"/>
                    <a:gd name="T2" fmla="*/ 0 w 138"/>
                    <a:gd name="T3" fmla="*/ 115 h 115"/>
                    <a:gd name="T4" fmla="*/ 138 w 138"/>
                    <a:gd name="T5" fmla="*/ 56 h 115"/>
                    <a:gd name="T6" fmla="*/ 80 w 138"/>
                    <a:gd name="T7" fmla="*/ 56 h 115"/>
                    <a:gd name="T8" fmla="*/ 99 w 138"/>
                    <a:gd name="T9" fmla="*/ 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5"/>
                    <a:gd name="T17" fmla="*/ 138 w 138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5">
                      <a:moveTo>
                        <a:pt x="99" y="0"/>
                      </a:moveTo>
                      <a:lnTo>
                        <a:pt x="0" y="115"/>
                      </a:lnTo>
                      <a:lnTo>
                        <a:pt x="138" y="56"/>
                      </a:lnTo>
                      <a:lnTo>
                        <a:pt x="80" y="56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0" name="Group 19"/>
              <p:cNvGrpSpPr>
                <a:grpSpLocks/>
              </p:cNvGrpSpPr>
              <p:nvPr/>
            </p:nvGrpSpPr>
            <p:grpSpPr bwMode="auto">
              <a:xfrm>
                <a:off x="1835150" y="5424488"/>
                <a:ext cx="1220788" cy="109537"/>
                <a:chOff x="1156" y="3417"/>
                <a:chExt cx="769" cy="69"/>
              </a:xfrm>
            </p:grpSpPr>
            <p:sp>
              <p:nvSpPr>
                <p:cNvPr id="45116" name="Line 17"/>
                <p:cNvSpPr>
                  <a:spLocks noChangeShapeType="1"/>
                </p:cNvSpPr>
                <p:nvPr/>
              </p:nvSpPr>
              <p:spPr bwMode="auto">
                <a:xfrm>
                  <a:off x="1156" y="3451"/>
                  <a:ext cx="673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7" name="Freeform 18"/>
                <p:cNvSpPr>
                  <a:spLocks/>
                </p:cNvSpPr>
                <p:nvPr/>
              </p:nvSpPr>
              <p:spPr bwMode="auto">
                <a:xfrm>
                  <a:off x="1779" y="3417"/>
                  <a:ext cx="146" cy="69"/>
                </a:xfrm>
                <a:custGeom>
                  <a:avLst/>
                  <a:gdLst>
                    <a:gd name="T0" fmla="*/ 0 w 146"/>
                    <a:gd name="T1" fmla="*/ 69 h 69"/>
                    <a:gd name="T2" fmla="*/ 146 w 146"/>
                    <a:gd name="T3" fmla="*/ 34 h 69"/>
                    <a:gd name="T4" fmla="*/ 0 w 146"/>
                    <a:gd name="T5" fmla="*/ 0 h 69"/>
                    <a:gd name="T6" fmla="*/ 47 w 146"/>
                    <a:gd name="T7" fmla="*/ 34 h 69"/>
                    <a:gd name="T8" fmla="*/ 0 w 146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6"/>
                    <a:gd name="T16" fmla="*/ 0 h 69"/>
                    <a:gd name="T17" fmla="*/ 146 w 146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6" h="69">
                      <a:moveTo>
                        <a:pt x="0" y="69"/>
                      </a:moveTo>
                      <a:lnTo>
                        <a:pt x="146" y="34"/>
                      </a:lnTo>
                      <a:lnTo>
                        <a:pt x="0" y="0"/>
                      </a:lnTo>
                      <a:lnTo>
                        <a:pt x="47" y="34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1" name="Group 22"/>
              <p:cNvGrpSpPr>
                <a:grpSpLocks/>
              </p:cNvGrpSpPr>
              <p:nvPr/>
            </p:nvGrpSpPr>
            <p:grpSpPr bwMode="auto">
              <a:xfrm>
                <a:off x="1784350" y="5526088"/>
                <a:ext cx="261938" cy="690562"/>
                <a:chOff x="1124" y="3481"/>
                <a:chExt cx="165" cy="435"/>
              </a:xfrm>
            </p:grpSpPr>
            <p:sp>
              <p:nvSpPr>
                <p:cNvPr id="45114" name="Line 20"/>
                <p:cNvSpPr>
                  <a:spLocks noChangeShapeType="1"/>
                </p:cNvSpPr>
                <p:nvPr/>
              </p:nvSpPr>
              <p:spPr bwMode="auto">
                <a:xfrm>
                  <a:off x="1124" y="3481"/>
                  <a:ext cx="127" cy="340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5" name="Freeform 21"/>
                <p:cNvSpPr>
                  <a:spLocks/>
                </p:cNvSpPr>
                <p:nvPr/>
              </p:nvSpPr>
              <p:spPr bwMode="auto">
                <a:xfrm>
                  <a:off x="1205" y="3760"/>
                  <a:ext cx="84" cy="156"/>
                </a:xfrm>
                <a:custGeom>
                  <a:avLst/>
                  <a:gdLst>
                    <a:gd name="T0" fmla="*/ 0 w 84"/>
                    <a:gd name="T1" fmla="*/ 26 h 156"/>
                    <a:gd name="T2" fmla="*/ 84 w 84"/>
                    <a:gd name="T3" fmla="*/ 156 h 156"/>
                    <a:gd name="T4" fmla="*/ 62 w 84"/>
                    <a:gd name="T5" fmla="*/ 0 h 156"/>
                    <a:gd name="T6" fmla="*/ 46 w 84"/>
                    <a:gd name="T7" fmla="*/ 58 h 156"/>
                    <a:gd name="T8" fmla="*/ 0 w 84"/>
                    <a:gd name="T9" fmla="*/ 2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156"/>
                    <a:gd name="T17" fmla="*/ 84 w 84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156">
                      <a:moveTo>
                        <a:pt x="0" y="26"/>
                      </a:moveTo>
                      <a:lnTo>
                        <a:pt x="84" y="156"/>
                      </a:lnTo>
                      <a:lnTo>
                        <a:pt x="62" y="0"/>
                      </a:lnTo>
                      <a:lnTo>
                        <a:pt x="46" y="58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2" name="Group 25"/>
              <p:cNvGrpSpPr>
                <a:grpSpLocks/>
              </p:cNvGrpSpPr>
              <p:nvPr/>
            </p:nvGrpSpPr>
            <p:grpSpPr bwMode="auto">
              <a:xfrm>
                <a:off x="2459038" y="5005388"/>
                <a:ext cx="617537" cy="444500"/>
                <a:chOff x="1549" y="3153"/>
                <a:chExt cx="389" cy="280"/>
              </a:xfrm>
            </p:grpSpPr>
            <p:sp>
              <p:nvSpPr>
                <p:cNvPr id="45112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1627" y="3209"/>
                  <a:ext cx="311" cy="22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3" name="Freeform 24"/>
                <p:cNvSpPr>
                  <a:spLocks/>
                </p:cNvSpPr>
                <p:nvPr/>
              </p:nvSpPr>
              <p:spPr bwMode="auto">
                <a:xfrm>
                  <a:off x="1549" y="3153"/>
                  <a:ext cx="140" cy="117"/>
                </a:xfrm>
                <a:custGeom>
                  <a:avLst/>
                  <a:gdLst>
                    <a:gd name="T0" fmla="*/ 140 w 140"/>
                    <a:gd name="T1" fmla="*/ 60 h 117"/>
                    <a:gd name="T2" fmla="*/ 0 w 140"/>
                    <a:gd name="T3" fmla="*/ 0 h 117"/>
                    <a:gd name="T4" fmla="*/ 101 w 140"/>
                    <a:gd name="T5" fmla="*/ 117 h 117"/>
                    <a:gd name="T6" fmla="*/ 83 w 140"/>
                    <a:gd name="T7" fmla="*/ 60 h 117"/>
                    <a:gd name="T8" fmla="*/ 140 w 140"/>
                    <a:gd name="T9" fmla="*/ 60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140" y="60"/>
                      </a:moveTo>
                      <a:lnTo>
                        <a:pt x="0" y="0"/>
                      </a:lnTo>
                      <a:lnTo>
                        <a:pt x="101" y="117"/>
                      </a:lnTo>
                      <a:lnTo>
                        <a:pt x="83" y="60"/>
                      </a:lnTo>
                      <a:lnTo>
                        <a:pt x="140" y="6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3" name="Group 28"/>
              <p:cNvGrpSpPr>
                <a:grpSpLocks/>
              </p:cNvGrpSpPr>
              <p:nvPr/>
            </p:nvGrpSpPr>
            <p:grpSpPr bwMode="auto">
              <a:xfrm>
                <a:off x="2117725" y="6224588"/>
                <a:ext cx="701675" cy="109537"/>
                <a:chOff x="1334" y="3921"/>
                <a:chExt cx="442" cy="69"/>
              </a:xfrm>
            </p:grpSpPr>
            <p:sp>
              <p:nvSpPr>
                <p:cNvPr id="45110" name="Line 26"/>
                <p:cNvSpPr>
                  <a:spLocks noChangeShapeType="1"/>
                </p:cNvSpPr>
                <p:nvPr/>
              </p:nvSpPr>
              <p:spPr bwMode="auto">
                <a:xfrm>
                  <a:off x="1334" y="3954"/>
                  <a:ext cx="346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1" name="Freeform 27"/>
                <p:cNvSpPr>
                  <a:spLocks/>
                </p:cNvSpPr>
                <p:nvPr/>
              </p:nvSpPr>
              <p:spPr bwMode="auto">
                <a:xfrm>
                  <a:off x="1630" y="3921"/>
                  <a:ext cx="146" cy="69"/>
                </a:xfrm>
                <a:custGeom>
                  <a:avLst/>
                  <a:gdLst>
                    <a:gd name="T0" fmla="*/ 0 w 146"/>
                    <a:gd name="T1" fmla="*/ 69 h 69"/>
                    <a:gd name="T2" fmla="*/ 146 w 146"/>
                    <a:gd name="T3" fmla="*/ 33 h 69"/>
                    <a:gd name="T4" fmla="*/ 0 w 146"/>
                    <a:gd name="T5" fmla="*/ 0 h 69"/>
                    <a:gd name="T6" fmla="*/ 47 w 146"/>
                    <a:gd name="T7" fmla="*/ 33 h 69"/>
                    <a:gd name="T8" fmla="*/ 0 w 146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6"/>
                    <a:gd name="T16" fmla="*/ 0 h 69"/>
                    <a:gd name="T17" fmla="*/ 146 w 146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6" h="69">
                      <a:moveTo>
                        <a:pt x="0" y="69"/>
                      </a:moveTo>
                      <a:lnTo>
                        <a:pt x="146" y="33"/>
                      </a:lnTo>
                      <a:lnTo>
                        <a:pt x="0" y="0"/>
                      </a:lnTo>
                      <a:lnTo>
                        <a:pt x="47" y="33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4" name="Group 31"/>
              <p:cNvGrpSpPr>
                <a:grpSpLocks/>
              </p:cNvGrpSpPr>
              <p:nvPr/>
            </p:nvGrpSpPr>
            <p:grpSpPr bwMode="auto">
              <a:xfrm>
                <a:off x="2868613" y="5538788"/>
                <a:ext cx="198437" cy="687387"/>
                <a:chOff x="1807" y="3489"/>
                <a:chExt cx="125" cy="433"/>
              </a:xfrm>
            </p:grpSpPr>
            <p:sp>
              <p:nvSpPr>
                <p:cNvPr id="4510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807" y="3584"/>
                  <a:ext cx="97" cy="33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09" name="Freeform 30"/>
                <p:cNvSpPr>
                  <a:spLocks/>
                </p:cNvSpPr>
                <p:nvPr/>
              </p:nvSpPr>
              <p:spPr bwMode="auto">
                <a:xfrm>
                  <a:off x="1859" y="3489"/>
                  <a:ext cx="73" cy="156"/>
                </a:xfrm>
                <a:custGeom>
                  <a:avLst/>
                  <a:gdLst>
                    <a:gd name="T0" fmla="*/ 63 w 73"/>
                    <a:gd name="T1" fmla="*/ 156 h 156"/>
                    <a:gd name="T2" fmla="*/ 73 w 73"/>
                    <a:gd name="T3" fmla="*/ 0 h 156"/>
                    <a:gd name="T4" fmla="*/ 0 w 73"/>
                    <a:gd name="T5" fmla="*/ 137 h 156"/>
                    <a:gd name="T6" fmla="*/ 45 w 73"/>
                    <a:gd name="T7" fmla="*/ 101 h 156"/>
                    <a:gd name="T8" fmla="*/ 63 w 73"/>
                    <a:gd name="T9" fmla="*/ 15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56"/>
                    <a:gd name="T17" fmla="*/ 73 w 73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56">
                      <a:moveTo>
                        <a:pt x="63" y="156"/>
                      </a:moveTo>
                      <a:lnTo>
                        <a:pt x="73" y="0"/>
                      </a:lnTo>
                      <a:lnTo>
                        <a:pt x="0" y="137"/>
                      </a:lnTo>
                      <a:lnTo>
                        <a:pt x="45" y="101"/>
                      </a:lnTo>
                      <a:lnTo>
                        <a:pt x="63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5" name="Group 34"/>
              <p:cNvGrpSpPr>
                <a:grpSpLocks/>
              </p:cNvGrpSpPr>
              <p:nvPr/>
            </p:nvGrpSpPr>
            <p:grpSpPr bwMode="auto">
              <a:xfrm>
                <a:off x="1820863" y="5500688"/>
                <a:ext cx="1014412" cy="750887"/>
                <a:chOff x="1147" y="3465"/>
                <a:chExt cx="639" cy="473"/>
              </a:xfrm>
            </p:grpSpPr>
            <p:sp>
              <p:nvSpPr>
                <p:cNvPr id="45106" name="Line 32"/>
                <p:cNvSpPr>
                  <a:spLocks noChangeShapeType="1"/>
                </p:cNvSpPr>
                <p:nvPr/>
              </p:nvSpPr>
              <p:spPr bwMode="auto">
                <a:xfrm>
                  <a:off x="1147" y="3465"/>
                  <a:ext cx="559" cy="41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07" name="Freeform 33"/>
                <p:cNvSpPr>
                  <a:spLocks/>
                </p:cNvSpPr>
                <p:nvPr/>
              </p:nvSpPr>
              <p:spPr bwMode="auto">
                <a:xfrm>
                  <a:off x="1646" y="3823"/>
                  <a:ext cx="140" cy="115"/>
                </a:xfrm>
                <a:custGeom>
                  <a:avLst/>
                  <a:gdLst>
                    <a:gd name="T0" fmla="*/ 0 w 140"/>
                    <a:gd name="T1" fmla="*/ 56 h 115"/>
                    <a:gd name="T2" fmla="*/ 140 w 140"/>
                    <a:gd name="T3" fmla="*/ 115 h 115"/>
                    <a:gd name="T4" fmla="*/ 39 w 140"/>
                    <a:gd name="T5" fmla="*/ 0 h 115"/>
                    <a:gd name="T6" fmla="*/ 57 w 140"/>
                    <a:gd name="T7" fmla="*/ 56 h 115"/>
                    <a:gd name="T8" fmla="*/ 0 w 140"/>
                    <a:gd name="T9" fmla="*/ 5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0" y="56"/>
                      </a:moveTo>
                      <a:lnTo>
                        <a:pt x="140" y="115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076" name="Oval 35"/>
              <p:cNvSpPr>
                <a:spLocks noChangeArrowheads="1"/>
              </p:cNvSpPr>
              <p:nvPr/>
            </p:nvSpPr>
            <p:spPr bwMode="auto">
              <a:xfrm>
                <a:off x="6432550" y="4927600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7" name="Oval 36"/>
              <p:cNvSpPr>
                <a:spLocks noChangeArrowheads="1"/>
              </p:cNvSpPr>
              <p:nvPr/>
            </p:nvSpPr>
            <p:spPr bwMode="auto">
              <a:xfrm>
                <a:off x="5778500" y="5411788"/>
                <a:ext cx="119063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8" name="Oval 37"/>
              <p:cNvSpPr>
                <a:spLocks noChangeArrowheads="1"/>
              </p:cNvSpPr>
              <p:nvPr/>
            </p:nvSpPr>
            <p:spPr bwMode="auto">
              <a:xfrm>
                <a:off x="6062663" y="62007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9" name="Oval 38"/>
              <p:cNvSpPr>
                <a:spLocks noChangeArrowheads="1"/>
              </p:cNvSpPr>
              <p:nvPr/>
            </p:nvSpPr>
            <p:spPr bwMode="auto">
              <a:xfrm>
                <a:off x="6851650" y="62261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80" name="Oval 39"/>
              <p:cNvSpPr>
                <a:spLocks noChangeArrowheads="1"/>
              </p:cNvSpPr>
              <p:nvPr/>
            </p:nvSpPr>
            <p:spPr bwMode="auto">
              <a:xfrm>
                <a:off x="7085013" y="54371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5876925" y="5018088"/>
                <a:ext cx="568325" cy="419100"/>
                <a:chOff x="3702" y="3161"/>
                <a:chExt cx="358" cy="264"/>
              </a:xfrm>
              <a:solidFill>
                <a:schemeClr val="tx1"/>
              </a:solidFill>
            </p:grpSpPr>
            <p:sp>
              <p:nvSpPr>
                <p:cNvPr id="1645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780" y="3161"/>
                  <a:ext cx="280" cy="20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5" name="Freeform 41"/>
                <p:cNvSpPr>
                  <a:spLocks/>
                </p:cNvSpPr>
                <p:nvPr/>
              </p:nvSpPr>
              <p:spPr bwMode="auto">
                <a:xfrm>
                  <a:off x="3702" y="3310"/>
                  <a:ext cx="140" cy="115"/>
                </a:xfrm>
                <a:custGeom>
                  <a:avLst/>
                  <a:gdLst>
                    <a:gd name="T0" fmla="*/ 101 w 140"/>
                    <a:gd name="T1" fmla="*/ 0 h 115"/>
                    <a:gd name="T2" fmla="*/ 0 w 140"/>
                    <a:gd name="T3" fmla="*/ 115 h 115"/>
                    <a:gd name="T4" fmla="*/ 140 w 140"/>
                    <a:gd name="T5" fmla="*/ 56 h 115"/>
                    <a:gd name="T6" fmla="*/ 83 w 140"/>
                    <a:gd name="T7" fmla="*/ 56 h 115"/>
                    <a:gd name="T8" fmla="*/ 101 w 140"/>
                    <a:gd name="T9" fmla="*/ 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101" y="0"/>
                      </a:moveTo>
                      <a:lnTo>
                        <a:pt x="0" y="115"/>
                      </a:lnTo>
                      <a:lnTo>
                        <a:pt x="140" y="56"/>
                      </a:lnTo>
                      <a:lnTo>
                        <a:pt x="83" y="56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5892800" y="5424488"/>
                <a:ext cx="1220788" cy="109537"/>
                <a:chOff x="3712" y="3417"/>
                <a:chExt cx="769" cy="69"/>
              </a:xfrm>
              <a:solidFill>
                <a:schemeClr val="tx1"/>
              </a:solidFill>
            </p:grpSpPr>
            <p:sp>
              <p:nvSpPr>
                <p:cNvPr id="16452" name="Line 43"/>
                <p:cNvSpPr>
                  <a:spLocks noChangeShapeType="1"/>
                </p:cNvSpPr>
                <p:nvPr/>
              </p:nvSpPr>
              <p:spPr bwMode="auto">
                <a:xfrm>
                  <a:off x="3808" y="3451"/>
                  <a:ext cx="673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3" name="Freeform 44"/>
                <p:cNvSpPr>
                  <a:spLocks/>
                </p:cNvSpPr>
                <p:nvPr/>
              </p:nvSpPr>
              <p:spPr bwMode="auto">
                <a:xfrm>
                  <a:off x="3712" y="3417"/>
                  <a:ext cx="147" cy="69"/>
                </a:xfrm>
                <a:custGeom>
                  <a:avLst/>
                  <a:gdLst>
                    <a:gd name="T0" fmla="*/ 147 w 147"/>
                    <a:gd name="T1" fmla="*/ 0 h 69"/>
                    <a:gd name="T2" fmla="*/ 0 w 147"/>
                    <a:gd name="T3" fmla="*/ 34 h 69"/>
                    <a:gd name="T4" fmla="*/ 147 w 147"/>
                    <a:gd name="T5" fmla="*/ 69 h 69"/>
                    <a:gd name="T6" fmla="*/ 101 w 147"/>
                    <a:gd name="T7" fmla="*/ 34 h 69"/>
                    <a:gd name="T8" fmla="*/ 147 w 147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69"/>
                    <a:gd name="T17" fmla="*/ 147 w 147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69">
                      <a:moveTo>
                        <a:pt x="147" y="0"/>
                      </a:moveTo>
                      <a:lnTo>
                        <a:pt x="0" y="34"/>
                      </a:lnTo>
                      <a:lnTo>
                        <a:pt x="147" y="69"/>
                      </a:lnTo>
                      <a:lnTo>
                        <a:pt x="101" y="34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5843588" y="5529263"/>
                <a:ext cx="255587" cy="684212"/>
                <a:chOff x="3681" y="3483"/>
                <a:chExt cx="161" cy="431"/>
              </a:xfrm>
              <a:solidFill>
                <a:schemeClr val="tx1"/>
              </a:solidFill>
            </p:grpSpPr>
            <p:sp>
              <p:nvSpPr>
                <p:cNvPr id="16450" name="Line 46"/>
                <p:cNvSpPr>
                  <a:spLocks noChangeShapeType="1"/>
                </p:cNvSpPr>
                <p:nvPr/>
              </p:nvSpPr>
              <p:spPr bwMode="auto">
                <a:xfrm>
                  <a:off x="3715" y="3574"/>
                  <a:ext cx="127" cy="340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1" name="Freeform 47"/>
                <p:cNvSpPr>
                  <a:spLocks/>
                </p:cNvSpPr>
                <p:nvPr/>
              </p:nvSpPr>
              <p:spPr bwMode="auto">
                <a:xfrm>
                  <a:off x="3681" y="3483"/>
                  <a:ext cx="82" cy="154"/>
                </a:xfrm>
                <a:custGeom>
                  <a:avLst/>
                  <a:gdLst>
                    <a:gd name="T0" fmla="*/ 82 w 82"/>
                    <a:gd name="T1" fmla="*/ 128 h 154"/>
                    <a:gd name="T2" fmla="*/ 0 w 82"/>
                    <a:gd name="T3" fmla="*/ 0 h 154"/>
                    <a:gd name="T4" fmla="*/ 20 w 82"/>
                    <a:gd name="T5" fmla="*/ 154 h 154"/>
                    <a:gd name="T6" fmla="*/ 35 w 82"/>
                    <a:gd name="T7" fmla="*/ 96 h 154"/>
                    <a:gd name="T8" fmla="*/ 82 w 82"/>
                    <a:gd name="T9" fmla="*/ 128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154"/>
                    <a:gd name="T17" fmla="*/ 82 w 82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154">
                      <a:moveTo>
                        <a:pt x="82" y="128"/>
                      </a:moveTo>
                      <a:lnTo>
                        <a:pt x="0" y="0"/>
                      </a:lnTo>
                      <a:lnTo>
                        <a:pt x="20" y="154"/>
                      </a:lnTo>
                      <a:lnTo>
                        <a:pt x="35" y="96"/>
                      </a:lnTo>
                      <a:lnTo>
                        <a:pt x="82" y="12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6516688" y="5005388"/>
                <a:ext cx="619125" cy="447675"/>
                <a:chOff x="4105" y="3153"/>
                <a:chExt cx="390" cy="282"/>
              </a:xfrm>
              <a:solidFill>
                <a:schemeClr val="tx1"/>
              </a:solidFill>
            </p:grpSpPr>
            <p:sp>
              <p:nvSpPr>
                <p:cNvPr id="16448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4105" y="3153"/>
                  <a:ext cx="310" cy="224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9" name="Freeform 50"/>
                <p:cNvSpPr>
                  <a:spLocks/>
                </p:cNvSpPr>
                <p:nvPr/>
              </p:nvSpPr>
              <p:spPr bwMode="auto">
                <a:xfrm>
                  <a:off x="4355" y="3318"/>
                  <a:ext cx="140" cy="117"/>
                </a:xfrm>
                <a:custGeom>
                  <a:avLst/>
                  <a:gdLst>
                    <a:gd name="T0" fmla="*/ 0 w 140"/>
                    <a:gd name="T1" fmla="*/ 56 h 117"/>
                    <a:gd name="T2" fmla="*/ 140 w 140"/>
                    <a:gd name="T3" fmla="*/ 117 h 117"/>
                    <a:gd name="T4" fmla="*/ 39 w 140"/>
                    <a:gd name="T5" fmla="*/ 0 h 117"/>
                    <a:gd name="T6" fmla="*/ 57 w 140"/>
                    <a:gd name="T7" fmla="*/ 56 h 117"/>
                    <a:gd name="T8" fmla="*/ 0 w 140"/>
                    <a:gd name="T9" fmla="*/ 56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0" y="56"/>
                      </a:moveTo>
                      <a:lnTo>
                        <a:pt x="140" y="117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6173788" y="6224588"/>
                <a:ext cx="704850" cy="109537"/>
                <a:chOff x="3889" y="3921"/>
                <a:chExt cx="444" cy="69"/>
              </a:xfrm>
              <a:solidFill>
                <a:schemeClr val="tx1"/>
              </a:solidFill>
            </p:grpSpPr>
            <p:sp>
              <p:nvSpPr>
                <p:cNvPr id="16446" name="Line 52"/>
                <p:cNvSpPr>
                  <a:spLocks noChangeShapeType="1"/>
                </p:cNvSpPr>
                <p:nvPr/>
              </p:nvSpPr>
              <p:spPr bwMode="auto">
                <a:xfrm>
                  <a:off x="3889" y="3954"/>
                  <a:ext cx="346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7" name="Freeform 53"/>
                <p:cNvSpPr>
                  <a:spLocks/>
                </p:cNvSpPr>
                <p:nvPr/>
              </p:nvSpPr>
              <p:spPr bwMode="auto">
                <a:xfrm>
                  <a:off x="4185" y="3921"/>
                  <a:ext cx="148" cy="69"/>
                </a:xfrm>
                <a:custGeom>
                  <a:avLst/>
                  <a:gdLst>
                    <a:gd name="T0" fmla="*/ 0 w 148"/>
                    <a:gd name="T1" fmla="*/ 69 h 69"/>
                    <a:gd name="T2" fmla="*/ 148 w 148"/>
                    <a:gd name="T3" fmla="*/ 33 h 69"/>
                    <a:gd name="T4" fmla="*/ 0 w 148"/>
                    <a:gd name="T5" fmla="*/ 0 h 69"/>
                    <a:gd name="T6" fmla="*/ 47 w 148"/>
                    <a:gd name="T7" fmla="*/ 33 h 69"/>
                    <a:gd name="T8" fmla="*/ 0 w 148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69"/>
                    <a:gd name="T17" fmla="*/ 148 w 14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69">
                      <a:moveTo>
                        <a:pt x="0" y="69"/>
                      </a:moveTo>
                      <a:lnTo>
                        <a:pt x="148" y="33"/>
                      </a:lnTo>
                      <a:lnTo>
                        <a:pt x="0" y="0"/>
                      </a:lnTo>
                      <a:lnTo>
                        <a:pt x="47" y="33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" name="Group 57"/>
              <p:cNvGrpSpPr>
                <a:grpSpLocks/>
              </p:cNvGrpSpPr>
              <p:nvPr/>
            </p:nvGrpSpPr>
            <p:grpSpPr bwMode="auto">
              <a:xfrm>
                <a:off x="6926263" y="5538788"/>
                <a:ext cx="198437" cy="687387"/>
                <a:chOff x="4363" y="3489"/>
                <a:chExt cx="125" cy="433"/>
              </a:xfrm>
              <a:solidFill>
                <a:schemeClr val="tx1"/>
              </a:solidFill>
            </p:grpSpPr>
            <p:sp>
              <p:nvSpPr>
                <p:cNvPr id="1644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363" y="3584"/>
                  <a:ext cx="96" cy="33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Freeform 56"/>
                <p:cNvSpPr>
                  <a:spLocks/>
                </p:cNvSpPr>
                <p:nvPr/>
              </p:nvSpPr>
              <p:spPr bwMode="auto">
                <a:xfrm>
                  <a:off x="4414" y="3489"/>
                  <a:ext cx="74" cy="156"/>
                </a:xfrm>
                <a:custGeom>
                  <a:avLst/>
                  <a:gdLst>
                    <a:gd name="T0" fmla="*/ 63 w 74"/>
                    <a:gd name="T1" fmla="*/ 156 h 156"/>
                    <a:gd name="T2" fmla="*/ 74 w 74"/>
                    <a:gd name="T3" fmla="*/ 0 h 156"/>
                    <a:gd name="T4" fmla="*/ 0 w 74"/>
                    <a:gd name="T5" fmla="*/ 137 h 156"/>
                    <a:gd name="T6" fmla="*/ 45 w 74"/>
                    <a:gd name="T7" fmla="*/ 101 h 156"/>
                    <a:gd name="T8" fmla="*/ 63 w 74"/>
                    <a:gd name="T9" fmla="*/ 15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156"/>
                    <a:gd name="T17" fmla="*/ 74 w 74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156">
                      <a:moveTo>
                        <a:pt x="63" y="156"/>
                      </a:moveTo>
                      <a:lnTo>
                        <a:pt x="74" y="0"/>
                      </a:lnTo>
                      <a:lnTo>
                        <a:pt x="0" y="137"/>
                      </a:lnTo>
                      <a:lnTo>
                        <a:pt x="45" y="101"/>
                      </a:lnTo>
                      <a:lnTo>
                        <a:pt x="63" y="1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" name="Group 60"/>
              <p:cNvGrpSpPr>
                <a:grpSpLocks/>
              </p:cNvGrpSpPr>
              <p:nvPr/>
            </p:nvGrpSpPr>
            <p:grpSpPr bwMode="auto">
              <a:xfrm>
                <a:off x="5876925" y="5503863"/>
                <a:ext cx="1011238" cy="747712"/>
                <a:chOff x="3702" y="3467"/>
                <a:chExt cx="637" cy="471"/>
              </a:xfrm>
              <a:solidFill>
                <a:schemeClr val="tx1"/>
              </a:solidFill>
            </p:grpSpPr>
            <p:sp>
              <p:nvSpPr>
                <p:cNvPr id="16442" name="Line 58"/>
                <p:cNvSpPr>
                  <a:spLocks noChangeShapeType="1"/>
                </p:cNvSpPr>
                <p:nvPr/>
              </p:nvSpPr>
              <p:spPr bwMode="auto">
                <a:xfrm>
                  <a:off x="3780" y="3521"/>
                  <a:ext cx="559" cy="417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3" name="Freeform 59"/>
                <p:cNvSpPr>
                  <a:spLocks/>
                </p:cNvSpPr>
                <p:nvPr/>
              </p:nvSpPr>
              <p:spPr bwMode="auto">
                <a:xfrm>
                  <a:off x="3702" y="3467"/>
                  <a:ext cx="140" cy="115"/>
                </a:xfrm>
                <a:custGeom>
                  <a:avLst/>
                  <a:gdLst>
                    <a:gd name="T0" fmla="*/ 140 w 140"/>
                    <a:gd name="T1" fmla="*/ 59 h 115"/>
                    <a:gd name="T2" fmla="*/ 0 w 140"/>
                    <a:gd name="T3" fmla="*/ 0 h 115"/>
                    <a:gd name="T4" fmla="*/ 101 w 140"/>
                    <a:gd name="T5" fmla="*/ 115 h 115"/>
                    <a:gd name="T6" fmla="*/ 83 w 140"/>
                    <a:gd name="T7" fmla="*/ 59 h 115"/>
                    <a:gd name="T8" fmla="*/ 140 w 140"/>
                    <a:gd name="T9" fmla="*/ 59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140" y="59"/>
                      </a:moveTo>
                      <a:lnTo>
                        <a:pt x="0" y="0"/>
                      </a:lnTo>
                      <a:lnTo>
                        <a:pt x="101" y="115"/>
                      </a:lnTo>
                      <a:lnTo>
                        <a:pt x="83" y="59"/>
                      </a:lnTo>
                      <a:lnTo>
                        <a:pt x="140" y="5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088" name="Oval 61"/>
              <p:cNvSpPr>
                <a:spLocks noChangeArrowheads="1"/>
              </p:cNvSpPr>
              <p:nvPr/>
            </p:nvSpPr>
            <p:spPr bwMode="auto">
              <a:xfrm>
                <a:off x="4386263" y="4927600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89" name="Oval 62"/>
              <p:cNvSpPr>
                <a:spLocks noChangeArrowheads="1"/>
              </p:cNvSpPr>
              <p:nvPr/>
            </p:nvSpPr>
            <p:spPr bwMode="auto">
              <a:xfrm>
                <a:off x="3732213" y="54117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0" name="Oval 63"/>
              <p:cNvSpPr>
                <a:spLocks noChangeArrowheads="1"/>
              </p:cNvSpPr>
              <p:nvPr/>
            </p:nvSpPr>
            <p:spPr bwMode="auto">
              <a:xfrm>
                <a:off x="4016375" y="62007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1" name="Oval 64"/>
              <p:cNvSpPr>
                <a:spLocks noChangeArrowheads="1"/>
              </p:cNvSpPr>
              <p:nvPr/>
            </p:nvSpPr>
            <p:spPr bwMode="auto">
              <a:xfrm>
                <a:off x="4805363" y="62261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2" name="Oval 65"/>
              <p:cNvSpPr>
                <a:spLocks noChangeArrowheads="1"/>
              </p:cNvSpPr>
              <p:nvPr/>
            </p:nvSpPr>
            <p:spPr bwMode="auto">
              <a:xfrm>
                <a:off x="5038725" y="5437188"/>
                <a:ext cx="119063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8" name="Group 68"/>
              <p:cNvGrpSpPr>
                <a:grpSpLocks/>
              </p:cNvGrpSpPr>
              <p:nvPr/>
            </p:nvGrpSpPr>
            <p:grpSpPr bwMode="auto">
              <a:xfrm>
                <a:off x="3830638" y="5019675"/>
                <a:ext cx="566737" cy="417513"/>
                <a:chOff x="2413" y="3162"/>
                <a:chExt cx="357" cy="263"/>
              </a:xfrm>
              <a:solidFill>
                <a:schemeClr val="tx1"/>
              </a:solidFill>
            </p:grpSpPr>
            <p:sp>
              <p:nvSpPr>
                <p:cNvPr id="1644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413" y="3217"/>
                  <a:ext cx="280" cy="20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1" name="Freeform 67"/>
                <p:cNvSpPr>
                  <a:spLocks/>
                </p:cNvSpPr>
                <p:nvPr/>
              </p:nvSpPr>
              <p:spPr bwMode="auto">
                <a:xfrm>
                  <a:off x="2632" y="3162"/>
                  <a:ext cx="138" cy="116"/>
                </a:xfrm>
                <a:custGeom>
                  <a:avLst/>
                  <a:gdLst>
                    <a:gd name="T0" fmla="*/ 39 w 138"/>
                    <a:gd name="T1" fmla="*/ 116 h 116"/>
                    <a:gd name="T2" fmla="*/ 138 w 138"/>
                    <a:gd name="T3" fmla="*/ 0 h 116"/>
                    <a:gd name="T4" fmla="*/ 0 w 138"/>
                    <a:gd name="T5" fmla="*/ 59 h 116"/>
                    <a:gd name="T6" fmla="*/ 58 w 138"/>
                    <a:gd name="T7" fmla="*/ 59 h 116"/>
                    <a:gd name="T8" fmla="*/ 39 w 138"/>
                    <a:gd name="T9" fmla="*/ 116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6"/>
                    <a:gd name="T17" fmla="*/ 138 w 138"/>
                    <a:gd name="T18" fmla="*/ 116 h 1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6">
                      <a:moveTo>
                        <a:pt x="39" y="116"/>
                      </a:moveTo>
                      <a:lnTo>
                        <a:pt x="138" y="0"/>
                      </a:lnTo>
                      <a:lnTo>
                        <a:pt x="0" y="59"/>
                      </a:lnTo>
                      <a:lnTo>
                        <a:pt x="58" y="59"/>
                      </a:lnTo>
                      <a:lnTo>
                        <a:pt x="39" y="1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" name="Group 71"/>
              <p:cNvGrpSpPr>
                <a:grpSpLocks/>
              </p:cNvGrpSpPr>
              <p:nvPr/>
            </p:nvGrpSpPr>
            <p:grpSpPr bwMode="auto">
              <a:xfrm>
                <a:off x="3844925" y="5424488"/>
                <a:ext cx="1223963" cy="109537"/>
                <a:chOff x="2422" y="3417"/>
                <a:chExt cx="771" cy="69"/>
              </a:xfrm>
              <a:solidFill>
                <a:schemeClr val="tx1"/>
              </a:solidFill>
            </p:grpSpPr>
            <p:sp>
              <p:nvSpPr>
                <p:cNvPr id="16438" name="Line 69"/>
                <p:cNvSpPr>
                  <a:spLocks noChangeShapeType="1"/>
                </p:cNvSpPr>
                <p:nvPr/>
              </p:nvSpPr>
              <p:spPr bwMode="auto">
                <a:xfrm>
                  <a:off x="2422" y="3451"/>
                  <a:ext cx="673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9" name="Freeform 70"/>
                <p:cNvSpPr>
                  <a:spLocks/>
                </p:cNvSpPr>
                <p:nvPr/>
              </p:nvSpPr>
              <p:spPr bwMode="auto">
                <a:xfrm>
                  <a:off x="3045" y="3417"/>
                  <a:ext cx="148" cy="69"/>
                </a:xfrm>
                <a:custGeom>
                  <a:avLst/>
                  <a:gdLst>
                    <a:gd name="T0" fmla="*/ 0 w 148"/>
                    <a:gd name="T1" fmla="*/ 69 h 69"/>
                    <a:gd name="T2" fmla="*/ 148 w 148"/>
                    <a:gd name="T3" fmla="*/ 34 h 69"/>
                    <a:gd name="T4" fmla="*/ 0 w 148"/>
                    <a:gd name="T5" fmla="*/ 0 h 69"/>
                    <a:gd name="T6" fmla="*/ 47 w 148"/>
                    <a:gd name="T7" fmla="*/ 34 h 69"/>
                    <a:gd name="T8" fmla="*/ 0 w 148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69"/>
                    <a:gd name="T17" fmla="*/ 148 w 14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69">
                      <a:moveTo>
                        <a:pt x="0" y="69"/>
                      </a:moveTo>
                      <a:lnTo>
                        <a:pt x="148" y="34"/>
                      </a:lnTo>
                      <a:lnTo>
                        <a:pt x="0" y="0"/>
                      </a:lnTo>
                      <a:lnTo>
                        <a:pt x="47" y="34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" name="Group 74"/>
              <p:cNvGrpSpPr>
                <a:grpSpLocks/>
              </p:cNvGrpSpPr>
              <p:nvPr/>
            </p:nvGrpSpPr>
            <p:grpSpPr bwMode="auto">
              <a:xfrm>
                <a:off x="3794125" y="5526088"/>
                <a:ext cx="258763" cy="690562"/>
                <a:chOff x="2390" y="3481"/>
                <a:chExt cx="163" cy="435"/>
              </a:xfrm>
              <a:solidFill>
                <a:schemeClr val="tx1"/>
              </a:solidFill>
            </p:grpSpPr>
            <p:sp>
              <p:nvSpPr>
                <p:cNvPr id="16436" name="Line 72"/>
                <p:cNvSpPr>
                  <a:spLocks noChangeShapeType="1"/>
                </p:cNvSpPr>
                <p:nvPr/>
              </p:nvSpPr>
              <p:spPr bwMode="auto">
                <a:xfrm>
                  <a:off x="2390" y="3481"/>
                  <a:ext cx="127" cy="340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7" name="Freeform 73"/>
                <p:cNvSpPr>
                  <a:spLocks/>
                </p:cNvSpPr>
                <p:nvPr/>
              </p:nvSpPr>
              <p:spPr bwMode="auto">
                <a:xfrm>
                  <a:off x="2471" y="3760"/>
                  <a:ext cx="82" cy="156"/>
                </a:xfrm>
                <a:custGeom>
                  <a:avLst/>
                  <a:gdLst>
                    <a:gd name="T0" fmla="*/ 0 w 82"/>
                    <a:gd name="T1" fmla="*/ 26 h 156"/>
                    <a:gd name="T2" fmla="*/ 82 w 82"/>
                    <a:gd name="T3" fmla="*/ 156 h 156"/>
                    <a:gd name="T4" fmla="*/ 62 w 82"/>
                    <a:gd name="T5" fmla="*/ 0 h 156"/>
                    <a:gd name="T6" fmla="*/ 46 w 82"/>
                    <a:gd name="T7" fmla="*/ 58 h 156"/>
                    <a:gd name="T8" fmla="*/ 0 w 82"/>
                    <a:gd name="T9" fmla="*/ 2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156"/>
                    <a:gd name="T17" fmla="*/ 82 w 82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156">
                      <a:moveTo>
                        <a:pt x="0" y="26"/>
                      </a:moveTo>
                      <a:lnTo>
                        <a:pt x="82" y="156"/>
                      </a:lnTo>
                      <a:lnTo>
                        <a:pt x="62" y="0"/>
                      </a:lnTo>
                      <a:lnTo>
                        <a:pt x="46" y="58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1" name="Group 77"/>
              <p:cNvGrpSpPr>
                <a:grpSpLocks/>
              </p:cNvGrpSpPr>
              <p:nvPr/>
            </p:nvGrpSpPr>
            <p:grpSpPr bwMode="auto">
              <a:xfrm>
                <a:off x="4468813" y="5005388"/>
                <a:ext cx="619125" cy="447675"/>
                <a:chOff x="2815" y="3153"/>
                <a:chExt cx="390" cy="282"/>
              </a:xfrm>
              <a:solidFill>
                <a:schemeClr val="tx1"/>
              </a:solidFill>
            </p:grpSpPr>
            <p:sp>
              <p:nvSpPr>
                <p:cNvPr id="16434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2815" y="3153"/>
                  <a:ext cx="311" cy="224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5" name="Freeform 76"/>
                <p:cNvSpPr>
                  <a:spLocks/>
                </p:cNvSpPr>
                <p:nvPr/>
              </p:nvSpPr>
              <p:spPr bwMode="auto">
                <a:xfrm>
                  <a:off x="3065" y="3318"/>
                  <a:ext cx="140" cy="117"/>
                </a:xfrm>
                <a:custGeom>
                  <a:avLst/>
                  <a:gdLst>
                    <a:gd name="T0" fmla="*/ 0 w 140"/>
                    <a:gd name="T1" fmla="*/ 56 h 117"/>
                    <a:gd name="T2" fmla="*/ 140 w 140"/>
                    <a:gd name="T3" fmla="*/ 117 h 117"/>
                    <a:gd name="T4" fmla="*/ 39 w 140"/>
                    <a:gd name="T5" fmla="*/ 0 h 117"/>
                    <a:gd name="T6" fmla="*/ 58 w 140"/>
                    <a:gd name="T7" fmla="*/ 56 h 117"/>
                    <a:gd name="T8" fmla="*/ 0 w 140"/>
                    <a:gd name="T9" fmla="*/ 56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0" y="56"/>
                      </a:moveTo>
                      <a:lnTo>
                        <a:pt x="140" y="117"/>
                      </a:lnTo>
                      <a:lnTo>
                        <a:pt x="39" y="0"/>
                      </a:lnTo>
                      <a:lnTo>
                        <a:pt x="5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" name="Group 80"/>
              <p:cNvGrpSpPr>
                <a:grpSpLocks/>
              </p:cNvGrpSpPr>
              <p:nvPr/>
            </p:nvGrpSpPr>
            <p:grpSpPr bwMode="auto">
              <a:xfrm>
                <a:off x="4127500" y="6224588"/>
                <a:ext cx="701675" cy="109537"/>
                <a:chOff x="2600" y="3921"/>
                <a:chExt cx="442" cy="69"/>
              </a:xfrm>
              <a:solidFill>
                <a:schemeClr val="tx1"/>
              </a:solidFill>
            </p:grpSpPr>
            <p:sp>
              <p:nvSpPr>
                <p:cNvPr id="16432" name="Line 78"/>
                <p:cNvSpPr>
                  <a:spLocks noChangeShapeType="1"/>
                </p:cNvSpPr>
                <p:nvPr/>
              </p:nvSpPr>
              <p:spPr bwMode="auto">
                <a:xfrm>
                  <a:off x="2696" y="3954"/>
                  <a:ext cx="346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3" name="Freeform 79"/>
                <p:cNvSpPr>
                  <a:spLocks/>
                </p:cNvSpPr>
                <p:nvPr/>
              </p:nvSpPr>
              <p:spPr bwMode="auto">
                <a:xfrm>
                  <a:off x="2600" y="3921"/>
                  <a:ext cx="147" cy="69"/>
                </a:xfrm>
                <a:custGeom>
                  <a:avLst/>
                  <a:gdLst>
                    <a:gd name="T0" fmla="*/ 147 w 147"/>
                    <a:gd name="T1" fmla="*/ 0 h 69"/>
                    <a:gd name="T2" fmla="*/ 0 w 147"/>
                    <a:gd name="T3" fmla="*/ 33 h 69"/>
                    <a:gd name="T4" fmla="*/ 147 w 147"/>
                    <a:gd name="T5" fmla="*/ 69 h 69"/>
                    <a:gd name="T6" fmla="*/ 100 w 147"/>
                    <a:gd name="T7" fmla="*/ 33 h 69"/>
                    <a:gd name="T8" fmla="*/ 147 w 147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69"/>
                    <a:gd name="T17" fmla="*/ 147 w 147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69">
                      <a:moveTo>
                        <a:pt x="147" y="0"/>
                      </a:moveTo>
                      <a:lnTo>
                        <a:pt x="0" y="33"/>
                      </a:lnTo>
                      <a:lnTo>
                        <a:pt x="147" y="69"/>
                      </a:lnTo>
                      <a:lnTo>
                        <a:pt x="100" y="33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" name="Group 83"/>
              <p:cNvGrpSpPr>
                <a:grpSpLocks/>
              </p:cNvGrpSpPr>
              <p:nvPr/>
            </p:nvGrpSpPr>
            <p:grpSpPr bwMode="auto">
              <a:xfrm>
                <a:off x="4881563" y="5538788"/>
                <a:ext cx="195262" cy="687387"/>
                <a:chOff x="3075" y="3489"/>
                <a:chExt cx="123" cy="433"/>
              </a:xfrm>
              <a:solidFill>
                <a:schemeClr val="tx1"/>
              </a:solidFill>
            </p:grpSpPr>
            <p:sp>
              <p:nvSpPr>
                <p:cNvPr id="1643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101" y="3489"/>
                  <a:ext cx="97" cy="339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1" name="Freeform 82"/>
                <p:cNvSpPr>
                  <a:spLocks/>
                </p:cNvSpPr>
                <p:nvPr/>
              </p:nvSpPr>
              <p:spPr bwMode="auto">
                <a:xfrm>
                  <a:off x="3075" y="3768"/>
                  <a:ext cx="73" cy="154"/>
                </a:xfrm>
                <a:custGeom>
                  <a:avLst/>
                  <a:gdLst>
                    <a:gd name="T0" fmla="*/ 9 w 73"/>
                    <a:gd name="T1" fmla="*/ 0 h 154"/>
                    <a:gd name="T2" fmla="*/ 0 w 73"/>
                    <a:gd name="T3" fmla="*/ 154 h 154"/>
                    <a:gd name="T4" fmla="*/ 73 w 73"/>
                    <a:gd name="T5" fmla="*/ 20 h 154"/>
                    <a:gd name="T6" fmla="*/ 28 w 73"/>
                    <a:gd name="T7" fmla="*/ 55 h 154"/>
                    <a:gd name="T8" fmla="*/ 9 w 73"/>
                    <a:gd name="T9" fmla="*/ 0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54"/>
                    <a:gd name="T17" fmla="*/ 73 w 73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54">
                      <a:moveTo>
                        <a:pt x="9" y="0"/>
                      </a:moveTo>
                      <a:lnTo>
                        <a:pt x="0" y="154"/>
                      </a:lnTo>
                      <a:lnTo>
                        <a:pt x="73" y="20"/>
                      </a:lnTo>
                      <a:lnTo>
                        <a:pt x="28" y="5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" name="Group 86"/>
              <p:cNvGrpSpPr>
                <a:grpSpLocks/>
              </p:cNvGrpSpPr>
              <p:nvPr/>
            </p:nvGrpSpPr>
            <p:grpSpPr bwMode="auto">
              <a:xfrm>
                <a:off x="3830638" y="5500688"/>
                <a:ext cx="1011237" cy="750887"/>
                <a:chOff x="2413" y="3465"/>
                <a:chExt cx="637" cy="473"/>
              </a:xfrm>
              <a:solidFill>
                <a:schemeClr val="tx1"/>
              </a:solidFill>
            </p:grpSpPr>
            <p:sp>
              <p:nvSpPr>
                <p:cNvPr id="16428" name="Line 84"/>
                <p:cNvSpPr>
                  <a:spLocks noChangeShapeType="1"/>
                </p:cNvSpPr>
                <p:nvPr/>
              </p:nvSpPr>
              <p:spPr bwMode="auto">
                <a:xfrm>
                  <a:off x="2413" y="3465"/>
                  <a:ext cx="559" cy="417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29" name="Freeform 85"/>
                <p:cNvSpPr>
                  <a:spLocks/>
                </p:cNvSpPr>
                <p:nvPr/>
              </p:nvSpPr>
              <p:spPr bwMode="auto">
                <a:xfrm>
                  <a:off x="2912" y="3823"/>
                  <a:ext cx="138" cy="115"/>
                </a:xfrm>
                <a:custGeom>
                  <a:avLst/>
                  <a:gdLst>
                    <a:gd name="T0" fmla="*/ 0 w 138"/>
                    <a:gd name="T1" fmla="*/ 56 h 115"/>
                    <a:gd name="T2" fmla="*/ 138 w 138"/>
                    <a:gd name="T3" fmla="*/ 115 h 115"/>
                    <a:gd name="T4" fmla="*/ 39 w 138"/>
                    <a:gd name="T5" fmla="*/ 0 h 115"/>
                    <a:gd name="T6" fmla="*/ 57 w 138"/>
                    <a:gd name="T7" fmla="*/ 56 h 115"/>
                    <a:gd name="T8" fmla="*/ 0 w 138"/>
                    <a:gd name="T9" fmla="*/ 5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5"/>
                    <a:gd name="T17" fmla="*/ 138 w 138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5">
                      <a:moveTo>
                        <a:pt x="0" y="56"/>
                      </a:moveTo>
                      <a:lnTo>
                        <a:pt x="138" y="115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100" name="Text Box 5"/>
              <p:cNvSpPr txBox="1">
                <a:spLocks noChangeArrowheads="1"/>
              </p:cNvSpPr>
              <p:nvPr/>
            </p:nvSpPr>
            <p:spPr bwMode="auto">
              <a:xfrm>
                <a:off x="6477000" y="4648200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1" name="Text Box 87"/>
              <p:cNvSpPr txBox="1">
                <a:spLocks noChangeArrowheads="1"/>
              </p:cNvSpPr>
              <p:nvPr/>
            </p:nvSpPr>
            <p:spPr bwMode="auto">
              <a:xfrm>
                <a:off x="4429125" y="4643438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2" name="Text Box 5"/>
              <p:cNvSpPr txBox="1">
                <a:spLocks noChangeArrowheads="1"/>
              </p:cNvSpPr>
              <p:nvPr/>
            </p:nvSpPr>
            <p:spPr bwMode="auto">
              <a:xfrm>
                <a:off x="2513264" y="4682632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3" name="Oval 62"/>
              <p:cNvSpPr>
                <a:spLocks noChangeArrowheads="1"/>
              </p:cNvSpPr>
              <p:nvPr/>
            </p:nvSpPr>
            <p:spPr bwMode="auto">
              <a:xfrm>
                <a:off x="3043977" y="5431456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104" name="Oval 62"/>
              <p:cNvSpPr>
                <a:spLocks noChangeArrowheads="1"/>
              </p:cNvSpPr>
              <p:nvPr/>
            </p:nvSpPr>
            <p:spPr bwMode="auto">
              <a:xfrm>
                <a:off x="2382264" y="4887372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105" name="Oval 62"/>
              <p:cNvSpPr>
                <a:spLocks noChangeArrowheads="1"/>
              </p:cNvSpPr>
              <p:nvPr/>
            </p:nvSpPr>
            <p:spPr bwMode="auto">
              <a:xfrm>
                <a:off x="2771800" y="6207816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强连通的充分必要条件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有向图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是强连通的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当且仅当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中的所有顶点在同一个有向回路上。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证明：</a:t>
            </a:r>
          </a:p>
          <a:p>
            <a:pPr lvl="1"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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显然</a:t>
            </a:r>
          </a:p>
          <a:p>
            <a:pPr lvl="1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={v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}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，令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i+1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的有向通路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(i=1,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,n-1)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，令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的有向通路，则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依次连接是包含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中一切顶点的回路。 </a:t>
            </a:r>
          </a:p>
        </p:txBody>
      </p:sp>
      <p:sp>
        <p:nvSpPr>
          <p:cNvPr id="4710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57F998E-C84A-B940-90BC-2000D8EA118B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288337" cy="719138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单向连通图中处处可达的顶点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84338"/>
            <a:ext cx="8497887" cy="21209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若有向图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D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是单向连通，则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非空集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V'</a:t>
            </a:r>
            <a:r>
              <a:rPr kumimoji="0" lang="en-US" altLang="zh-CN" sz="2600" b="1">
                <a:latin typeface="Times New Roman" charset="0"/>
                <a:ea typeface="黑体" charset="0"/>
                <a:sym typeface="Symbol" charset="2"/>
              </a:rPr>
              <a:t>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</a:t>
            </a:r>
            <a:r>
              <a:rPr kumimoji="0" lang="en-US" altLang="zh-CN" sz="2600" b="1" i="1" baseline="-30000">
                <a:latin typeface="Times New Roman" charset="0"/>
                <a:ea typeface="黑体" charset="0"/>
              </a:rPr>
              <a:t>D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, </a:t>
            </a:r>
            <a:r>
              <a:rPr kumimoji="0" lang="en-US" altLang="zh-CN" sz="2600" b="1">
                <a:latin typeface="Times New Roman" charset="0"/>
                <a:ea typeface="黑体" charset="0"/>
                <a:sym typeface="Symbol" charset="2"/>
              </a:rPr>
              <a:t>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v'</a:t>
            </a:r>
            <a:r>
              <a:rPr kumimoji="0" lang="en-US" altLang="zh-CN" sz="2600" b="1">
                <a:latin typeface="Times New Roman" charset="0"/>
                <a:ea typeface="黑体" charset="0"/>
                <a:sym typeface="Symbol" charset="2"/>
              </a:rPr>
              <a:t>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V'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, 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使得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'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可达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'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中的所有顶点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规定顶点到其自身是可达的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sz="2200" b="1">
                <a:latin typeface="Times New Roman" charset="0"/>
                <a:ea typeface="宋体" charset="0"/>
              </a:rPr>
              <a:t>     </a:t>
            </a:r>
            <a:r>
              <a:rPr kumimoji="0" lang="zh-CN" altLang="en-US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注意：当</a:t>
            </a:r>
            <a:r>
              <a:rPr kumimoji="0" lang="en-US" altLang="zh-CN" sz="2200" b="1" i="1">
                <a:solidFill>
                  <a:schemeClr val="tx2"/>
                </a:solidFill>
                <a:latin typeface="Times New Roman" charset="0"/>
                <a:ea typeface="黑体" charset="0"/>
              </a:rPr>
              <a:t>V </a:t>
            </a:r>
            <a:r>
              <a:rPr kumimoji="0" lang="en-US" altLang="zh-CN" sz="2400" b="1">
                <a:latin typeface="Times New Roman" charset="0"/>
                <a:ea typeface="黑体" charset="0"/>
              </a:rPr>
              <a:t>'</a:t>
            </a:r>
            <a:r>
              <a:rPr kumimoji="0" lang="zh-CN" altLang="en-US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足够小，上述条件一定成立。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证明：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（注意：按照非空子集的大小进行归纳证明）</a:t>
            </a:r>
          </a:p>
        </p:txBody>
      </p:sp>
      <p:sp>
        <p:nvSpPr>
          <p:cNvPr id="4915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5C319D1-2FA5-684D-A79E-775BBE00158A}" type="slidenum">
              <a:rPr lang="en-US" altLang="zh-CN"/>
              <a:pPr/>
              <a:t>27</a:t>
            </a:fld>
            <a:endParaRPr lang="en-US" altLang="zh-CN"/>
          </a:p>
        </p:txBody>
      </p:sp>
      <p:grpSp>
        <p:nvGrpSpPr>
          <p:cNvPr id="49157" name="组合 11"/>
          <p:cNvGrpSpPr>
            <a:grpSpLocks/>
          </p:cNvGrpSpPr>
          <p:nvPr/>
        </p:nvGrpSpPr>
        <p:grpSpPr bwMode="auto">
          <a:xfrm>
            <a:off x="1403350" y="3986213"/>
            <a:ext cx="5803900" cy="2405062"/>
            <a:chOff x="1144588" y="2384425"/>
            <a:chExt cx="5803676" cy="2895600"/>
          </a:xfrm>
        </p:grpSpPr>
        <p:sp>
          <p:nvSpPr>
            <p:cNvPr id="49158" name="Oval 14"/>
            <p:cNvSpPr>
              <a:spLocks noChangeArrowheads="1"/>
            </p:cNvSpPr>
            <p:nvPr/>
          </p:nvSpPr>
          <p:spPr bwMode="auto">
            <a:xfrm>
              <a:off x="1144588" y="2384425"/>
              <a:ext cx="5803676" cy="2895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59" name="Oval 15"/>
            <p:cNvSpPr>
              <a:spLocks noChangeArrowheads="1"/>
            </p:cNvSpPr>
            <p:nvPr/>
          </p:nvSpPr>
          <p:spPr bwMode="auto">
            <a:xfrm>
              <a:off x="1475656" y="3140968"/>
              <a:ext cx="4191000" cy="17526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9160" name="Object 11"/>
            <p:cNvGraphicFramePr>
              <a:graphicFrameLocks noChangeAspect="1"/>
            </p:cNvGraphicFramePr>
            <p:nvPr/>
          </p:nvGraphicFramePr>
          <p:xfrm>
            <a:off x="6078539" y="3096187"/>
            <a:ext cx="700087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0" name="公式" r:id="rId4" imgW="291973" imgH="253890" progId="Equation.3">
                    <p:embed/>
                  </p:oleObj>
                </mc:Choice>
                <mc:Fallback>
                  <p:oleObj name="公式" r:id="rId4" imgW="291973" imgH="25389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8539" y="3096187"/>
                          <a:ext cx="700087" cy="608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Text Box 17"/>
            <p:cNvSpPr txBox="1">
              <a:spLocks noChangeArrowheads="1"/>
            </p:cNvSpPr>
            <p:nvPr/>
          </p:nvSpPr>
          <p:spPr bwMode="auto">
            <a:xfrm>
              <a:off x="4284663" y="2636838"/>
              <a:ext cx="1008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</a:rPr>
                <a:t>V</a:t>
              </a:r>
              <a:r>
                <a:rPr kumimoji="1" lang="en-US" altLang="zh-CN" sz="2400">
                  <a:latin typeface="Times New Roman" charset="0"/>
                </a:rPr>
                <a:t>’</a:t>
              </a:r>
              <a:endParaRPr kumimoji="1" lang="en-US" altLang="zh-CN" sz="2400" i="1">
                <a:latin typeface="Times New Roman" charset="0"/>
              </a:endParaRPr>
            </a:p>
          </p:txBody>
        </p:sp>
        <p:sp>
          <p:nvSpPr>
            <p:cNvPr id="49162" name="Oval 18"/>
            <p:cNvSpPr>
              <a:spLocks noChangeArrowheads="1"/>
            </p:cNvSpPr>
            <p:nvPr/>
          </p:nvSpPr>
          <p:spPr bwMode="auto">
            <a:xfrm>
              <a:off x="5927577" y="318305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9163" name="Object 20"/>
            <p:cNvGraphicFramePr>
              <a:graphicFrameLocks noChangeAspect="1"/>
            </p:cNvGraphicFramePr>
            <p:nvPr/>
          </p:nvGraphicFramePr>
          <p:xfrm>
            <a:off x="4211960" y="3356992"/>
            <a:ext cx="42545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1" name="公式" r:id="rId6" imgW="177646" imgH="241091" progId="Equation.3">
                    <p:embed/>
                  </p:oleObj>
                </mc:Choice>
                <mc:Fallback>
                  <p:oleObj name="公式" r:id="rId6" imgW="177646" imgH="24109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960" y="3356992"/>
                          <a:ext cx="42545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4" name="Oval 21"/>
            <p:cNvSpPr>
              <a:spLocks noChangeArrowheads="1"/>
            </p:cNvSpPr>
            <p:nvPr/>
          </p:nvSpPr>
          <p:spPr bwMode="auto">
            <a:xfrm>
              <a:off x="3995936" y="364502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5" name="Line 22"/>
            <p:cNvSpPr>
              <a:spLocks noChangeShapeType="1"/>
            </p:cNvSpPr>
            <p:nvPr/>
          </p:nvSpPr>
          <p:spPr bwMode="auto">
            <a:xfrm flipH="1" flipV="1">
              <a:off x="4954588" y="4594225"/>
              <a:ext cx="1600200" cy="30480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prstDash val="lgDashDot"/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6" name="Line 23"/>
            <p:cNvSpPr>
              <a:spLocks noChangeShapeType="1"/>
            </p:cNvSpPr>
            <p:nvPr/>
          </p:nvSpPr>
          <p:spPr bwMode="auto">
            <a:xfrm flipH="1">
              <a:off x="3347864" y="3789041"/>
              <a:ext cx="720080" cy="72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7" name="Line 24"/>
            <p:cNvSpPr>
              <a:spLocks noChangeShapeType="1"/>
            </p:cNvSpPr>
            <p:nvPr/>
          </p:nvSpPr>
          <p:spPr bwMode="auto">
            <a:xfrm flipH="1">
              <a:off x="3006042" y="3762146"/>
              <a:ext cx="1008113" cy="504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25"/>
            <p:cNvSpPr>
              <a:spLocks noChangeShapeType="1"/>
            </p:cNvSpPr>
            <p:nvPr/>
          </p:nvSpPr>
          <p:spPr bwMode="auto">
            <a:xfrm flipH="1">
              <a:off x="2740024" y="3717032"/>
              <a:ext cx="1255911" cy="372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26"/>
            <p:cNvSpPr>
              <a:spLocks noChangeShapeType="1"/>
            </p:cNvSpPr>
            <p:nvPr/>
          </p:nvSpPr>
          <p:spPr bwMode="auto">
            <a:xfrm flipV="1">
              <a:off x="4636206" y="3284984"/>
              <a:ext cx="1231938" cy="26588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lgDashDot"/>
              <a:miter lim="800000"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Text Box 27"/>
            <p:cNvSpPr txBox="1">
              <a:spLocks noChangeArrowheads="1"/>
            </p:cNvSpPr>
            <p:nvPr/>
          </p:nvSpPr>
          <p:spPr bwMode="auto">
            <a:xfrm>
              <a:off x="5004048" y="2852936"/>
              <a:ext cx="609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117475"/>
            <a:ext cx="7327900" cy="1295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单向连通的充分必要条件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809750"/>
            <a:ext cx="8135937" cy="43211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有向图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是单向连通的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  <a:ea typeface="宋体" charset="0"/>
              </a:rPr>
              <a:t>当且仅当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中的所有顶点在同一个有向通路上。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         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充分性显然，下面证明必要性</a:t>
            </a:r>
          </a:p>
          <a:p>
            <a:pPr lvl="1"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={v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},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i="1" baseline="-25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中存在可达所有顶点的顶点，不妨假设它就是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i+1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-{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}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，其中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i=1,2,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,n-1;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而且诸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中均有可达该子集中所有顶点的顶点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不妨假设其就是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于是：将诸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i+1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通路连接起来即包含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中所有顶点的有向通路。</a:t>
            </a:r>
            <a:r>
              <a:rPr kumimoji="0" lang="zh-CN" altLang="en-US" sz="2400" b="1">
                <a:ea typeface="宋体" charset="0"/>
              </a:rPr>
              <a:t> </a:t>
            </a:r>
          </a:p>
        </p:txBody>
      </p:sp>
      <p:sp>
        <p:nvSpPr>
          <p:cNvPr id="5120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3C2126F-EDB2-5345-9556-BAA3382DC366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935038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无向图的边定向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00213"/>
            <a:ext cx="8640763" cy="30972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600" b="1" dirty="0">
                <a:solidFill>
                  <a:schemeClr val="tx2"/>
                </a:solidFill>
                <a:latin typeface="Times New Roman" charset="0"/>
                <a:ea typeface="宋体" charset="0"/>
              </a:rPr>
              <a:t>问题</a:t>
            </a:r>
            <a:r>
              <a:rPr kumimoji="0" lang="zh-CN" altLang="en-US" sz="2600" b="1" dirty="0">
                <a:latin typeface="Times New Roman" charset="0"/>
                <a:ea typeface="宋体" charset="0"/>
              </a:rPr>
              <a:t>：何种道路网可以用规定</a:t>
            </a:r>
            <a:r>
              <a:rPr kumimoji="0" lang="zh-CN" altLang="en-US" sz="26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单行道</a:t>
            </a:r>
            <a:r>
              <a:rPr kumimoji="0" lang="zh-CN" altLang="en-US" sz="2600" b="1" dirty="0">
                <a:latin typeface="Times New Roman" charset="0"/>
                <a:ea typeface="宋体" charset="0"/>
              </a:rPr>
              <a:t>的办法来改善交通？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 dirty="0">
                <a:latin typeface="Times New Roman" charset="0"/>
                <a:ea typeface="宋体" charset="0"/>
              </a:rPr>
              <a:t>在图模型中，该问题表述为：什么样的无向图</a:t>
            </a:r>
            <a:r>
              <a:rPr kumimoji="0" lang="en-US" altLang="zh-CN" sz="2600" b="1" i="1" dirty="0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 dirty="0">
                <a:latin typeface="Times New Roman" charset="0"/>
                <a:ea typeface="宋体" charset="0"/>
              </a:rPr>
              <a:t>可通过边定向成</a:t>
            </a:r>
            <a:r>
              <a:rPr kumimoji="0" lang="zh-CN" altLang="en-US" sz="26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强连通</a:t>
            </a:r>
            <a:r>
              <a:rPr kumimoji="0" lang="zh-CN" altLang="en-US" sz="2600" b="1" dirty="0">
                <a:latin typeface="Times New Roman" charset="0"/>
                <a:ea typeface="宋体" charset="0"/>
              </a:rPr>
              <a:t>有向图 </a:t>
            </a:r>
            <a:r>
              <a:rPr kumimoji="0" lang="en-US" altLang="zh-CN" sz="2600" b="1" dirty="0">
                <a:latin typeface="Times New Roman" charset="0"/>
                <a:ea typeface="宋体" charset="0"/>
              </a:rPr>
              <a:t>.</a:t>
            </a:r>
            <a:endParaRPr kumimoji="0" lang="zh-CN" altLang="en-US" sz="2600" b="1" dirty="0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Times New Roman" charset="0"/>
                <a:ea typeface="宋体" charset="0"/>
              </a:rPr>
              <a:t>显然</a:t>
            </a:r>
            <a:r>
              <a:rPr kumimoji="0"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中不能有割边，否则定向后，割边端点之间不能双向可达。</a:t>
            </a:r>
          </a:p>
        </p:txBody>
      </p:sp>
      <p:sp>
        <p:nvSpPr>
          <p:cNvPr id="5325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D2CE33C-0CCD-F341-B2BB-35733541C85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7891" name="Text Box 67"/>
          <p:cNvSpPr txBox="1">
            <a:spLocks noChangeArrowheads="1"/>
          </p:cNvSpPr>
          <p:nvPr/>
        </p:nvSpPr>
        <p:spPr bwMode="auto">
          <a:xfrm>
            <a:off x="3941763" y="4705350"/>
            <a:ext cx="4697412" cy="941388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因此，</a:t>
            </a:r>
            <a:r>
              <a:rPr kumimoji="1" lang="en-US" altLang="zh-CN" sz="2400" b="1" i="1">
                <a:latin typeface="Times New Roman" charset="0"/>
              </a:rPr>
              <a:t>G</a:t>
            </a:r>
            <a:r>
              <a:rPr kumimoji="1" lang="zh-CN" altLang="en-US" sz="2400" b="1">
                <a:latin typeface="Times New Roman" charset="0"/>
              </a:rPr>
              <a:t>的“</a:t>
            </a:r>
            <a:r>
              <a:rPr kumimoji="1" lang="en-US" altLang="zh-CN" sz="2400" b="1">
                <a:latin typeface="Times New Roman" charset="0"/>
              </a:rPr>
              <a:t>2-</a:t>
            </a:r>
            <a:r>
              <a:rPr kumimoji="1" lang="zh-CN" altLang="en-US" sz="2400" b="1">
                <a:latin typeface="Times New Roman" charset="0"/>
              </a:rPr>
              <a:t>边连通”是个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  <a:ea typeface="文鼎齿轮体" charset="0"/>
              </a:rPr>
              <a:t>必要</a:t>
            </a:r>
            <a:r>
              <a:rPr kumimoji="1" lang="zh-CN" altLang="en-US" sz="2400" b="1">
                <a:latin typeface="Times New Roman" charset="0"/>
              </a:rPr>
              <a:t>条件，但它是否也是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  <a:ea typeface="文鼎齿轮体" charset="0"/>
              </a:rPr>
              <a:t>充分</a:t>
            </a:r>
            <a:r>
              <a:rPr kumimoji="1" lang="zh-CN" altLang="en-US" sz="2400" b="1">
                <a:latin typeface="Times New Roman" charset="0"/>
              </a:rPr>
              <a:t>条件呢？</a:t>
            </a:r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884238" y="4722813"/>
            <a:ext cx="161925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6" name="Oval 9"/>
          <p:cNvSpPr>
            <a:spLocks noChangeArrowheads="1"/>
          </p:cNvSpPr>
          <p:nvPr/>
        </p:nvSpPr>
        <p:spPr bwMode="auto">
          <a:xfrm>
            <a:off x="884238" y="5575300"/>
            <a:ext cx="161925" cy="1571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>
            <a:off x="1639888" y="5148263"/>
            <a:ext cx="160337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60" name="Line 14"/>
          <p:cNvSpPr>
            <a:spLocks noChangeShapeType="1"/>
          </p:cNvSpPr>
          <p:nvPr/>
        </p:nvSpPr>
        <p:spPr bwMode="auto">
          <a:xfrm>
            <a:off x="1019175" y="4821238"/>
            <a:ext cx="638175" cy="360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15"/>
          <p:cNvSpPr>
            <a:spLocks noChangeShapeType="1"/>
          </p:cNvSpPr>
          <p:nvPr/>
        </p:nvSpPr>
        <p:spPr bwMode="auto">
          <a:xfrm flipV="1">
            <a:off x="1019175" y="5262563"/>
            <a:ext cx="652463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16"/>
          <p:cNvSpPr>
            <a:spLocks noChangeShapeType="1"/>
          </p:cNvSpPr>
          <p:nvPr/>
        </p:nvSpPr>
        <p:spPr bwMode="auto">
          <a:xfrm>
            <a:off x="954088" y="4837113"/>
            <a:ext cx="1587" cy="738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EA4CDEF-EDA5-4D51-BBBA-AFE8DB0574E1}"/>
              </a:ext>
            </a:extLst>
          </p:cNvPr>
          <p:cNvGrpSpPr/>
          <p:nvPr/>
        </p:nvGrpSpPr>
        <p:grpSpPr>
          <a:xfrm>
            <a:off x="1790700" y="4435475"/>
            <a:ext cx="1470025" cy="1296988"/>
            <a:chOff x="1790700" y="4435475"/>
            <a:chExt cx="1470025" cy="1296988"/>
          </a:xfrm>
        </p:grpSpPr>
        <p:sp>
          <p:nvSpPr>
            <p:cNvPr id="53254" name="Oval 7"/>
            <p:cNvSpPr>
              <a:spLocks noChangeArrowheads="1"/>
            </p:cNvSpPr>
            <p:nvPr/>
          </p:nvSpPr>
          <p:spPr bwMode="auto">
            <a:xfrm>
              <a:off x="3098800" y="5575300"/>
              <a:ext cx="161925" cy="15716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53258" name="Oval 11"/>
            <p:cNvSpPr>
              <a:spLocks noChangeArrowheads="1"/>
            </p:cNvSpPr>
            <p:nvPr/>
          </p:nvSpPr>
          <p:spPr bwMode="auto">
            <a:xfrm>
              <a:off x="2478088" y="5148263"/>
              <a:ext cx="161925" cy="15716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53259" name="Oval 12"/>
            <p:cNvSpPr>
              <a:spLocks noChangeArrowheads="1"/>
            </p:cNvSpPr>
            <p:nvPr/>
          </p:nvSpPr>
          <p:spPr bwMode="auto">
            <a:xfrm>
              <a:off x="3098800" y="4722813"/>
              <a:ext cx="161925" cy="15716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53263" name="Line 17"/>
            <p:cNvSpPr>
              <a:spLocks noChangeShapeType="1"/>
            </p:cNvSpPr>
            <p:nvPr/>
          </p:nvSpPr>
          <p:spPr bwMode="auto">
            <a:xfrm flipV="1">
              <a:off x="2595563" y="4852988"/>
              <a:ext cx="536575" cy="3286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18"/>
            <p:cNvSpPr>
              <a:spLocks noChangeShapeType="1"/>
            </p:cNvSpPr>
            <p:nvPr/>
          </p:nvSpPr>
          <p:spPr bwMode="auto">
            <a:xfrm>
              <a:off x="3163888" y="4837113"/>
              <a:ext cx="3175" cy="768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19"/>
            <p:cNvSpPr>
              <a:spLocks noChangeShapeType="1"/>
            </p:cNvSpPr>
            <p:nvPr/>
          </p:nvSpPr>
          <p:spPr bwMode="auto">
            <a:xfrm>
              <a:off x="2578100" y="5280025"/>
              <a:ext cx="571500" cy="374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Rectangle 20"/>
            <p:cNvSpPr>
              <a:spLocks noChangeArrowheads="1"/>
            </p:cNvSpPr>
            <p:nvPr/>
          </p:nvSpPr>
          <p:spPr bwMode="auto">
            <a:xfrm>
              <a:off x="1790700" y="5197475"/>
              <a:ext cx="704850" cy="3968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53267" name="Line 68"/>
            <p:cNvSpPr>
              <a:spLocks noChangeShapeType="1"/>
            </p:cNvSpPr>
            <p:nvPr/>
          </p:nvSpPr>
          <p:spPr bwMode="auto">
            <a:xfrm flipH="1">
              <a:off x="2201863" y="4435475"/>
              <a:ext cx="266700" cy="719138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prstDash val="lgDashDot"/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  <p:bldP spid="7789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点的删除与连通分支数量的增减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p(G-v)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其中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中任意一个顶点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的情况比较复杂</a:t>
            </a:r>
          </a:p>
          <a:p>
            <a:pPr lvl="1" algn="ctr" eaLnBrk="1" hangingPunct="1">
              <a:lnSpc>
                <a:spcPct val="90000"/>
              </a:lnSpc>
              <a:spcBef>
                <a:spcPct val="80000"/>
              </a:spcBef>
              <a:buFont typeface="Wingdings" charset="2"/>
              <a:buNone/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（</a:t>
            </a:r>
            <a:r>
              <a:rPr kumimoji="0" lang="zh-CN" altLang="en-US" sz="2000" b="1">
                <a:solidFill>
                  <a:srgbClr val="336600"/>
                </a:solidFill>
                <a:latin typeface="Times New Roman" charset="0"/>
                <a:ea typeface="宋体" charset="0"/>
                <a:sym typeface="Symbol" charset="2"/>
              </a:rPr>
              <a:t>注意：删除顶点意味着同时删除该点关联的边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可能会</a:t>
            </a:r>
            <a:r>
              <a:rPr kumimoji="0" lang="en-US" altLang="zh-CN" b="1">
                <a:ea typeface="宋体" charset="0"/>
                <a:sym typeface="Symbol" charset="2"/>
              </a:rPr>
              <a:t>……</a:t>
            </a:r>
            <a:endParaRPr kumimoji="0" lang="en-US" altLang="zh-CN" b="1">
              <a:latin typeface="Times New Roman" charset="0"/>
              <a:ea typeface="宋体" charset="0"/>
              <a:sym typeface="Symbol" charset="2"/>
            </a:endParaRP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减少 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删除孤立点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不变 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例如：删除悬挂点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增加很多个 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例如：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star)</a:t>
            </a:r>
          </a:p>
          <a:p>
            <a:pPr eaLnBrk="1" hangingPunct="1">
              <a:lnSpc>
                <a:spcPct val="90000"/>
              </a:lnSpc>
            </a:pPr>
            <a:endParaRPr kumimoji="0" lang="en-US" altLang="zh-CN" sz="2600" b="1"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lnSpc>
                <a:spcPct val="90000"/>
              </a:lnSpc>
            </a:pPr>
            <a:endParaRPr kumimoji="0" lang="en-US" altLang="zh-CN" sz="2100" b="1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1946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940A28C-3C22-8040-A2A8-F6C1255401B1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19461" name="组合 14"/>
          <p:cNvGrpSpPr>
            <a:grpSpLocks/>
          </p:cNvGrpSpPr>
          <p:nvPr/>
        </p:nvGrpSpPr>
        <p:grpSpPr bwMode="auto">
          <a:xfrm>
            <a:off x="5181600" y="3240088"/>
            <a:ext cx="3505200" cy="2133600"/>
            <a:chOff x="5181600" y="3625644"/>
            <a:chExt cx="3505200" cy="2133600"/>
          </a:xfrm>
        </p:grpSpPr>
        <p:sp>
          <p:nvSpPr>
            <p:cNvPr id="19462" name="Oval 12" descr="蓝色砂纸"/>
            <p:cNvSpPr>
              <a:spLocks noChangeArrowheads="1"/>
            </p:cNvSpPr>
            <p:nvPr/>
          </p:nvSpPr>
          <p:spPr bwMode="auto">
            <a:xfrm>
              <a:off x="5181600" y="3625644"/>
              <a:ext cx="3429000" cy="21336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3" name="Oval 4"/>
            <p:cNvSpPr>
              <a:spLocks noChangeArrowheads="1"/>
            </p:cNvSpPr>
            <p:nvPr/>
          </p:nvSpPr>
          <p:spPr bwMode="auto">
            <a:xfrm>
              <a:off x="5843588" y="4306682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4" name="Oval 5"/>
            <p:cNvSpPr>
              <a:spLocks noChangeArrowheads="1"/>
            </p:cNvSpPr>
            <p:nvPr/>
          </p:nvSpPr>
          <p:spPr bwMode="auto">
            <a:xfrm>
              <a:off x="6858000" y="454004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5" name="Oval 6"/>
            <p:cNvSpPr>
              <a:spLocks noChangeArrowheads="1"/>
            </p:cNvSpPr>
            <p:nvPr/>
          </p:nvSpPr>
          <p:spPr bwMode="auto">
            <a:xfrm>
              <a:off x="6781800" y="38542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6400800" y="53020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7467600" y="50734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8" name="Line 9"/>
            <p:cNvSpPr>
              <a:spLocks noChangeShapeType="1"/>
            </p:cNvSpPr>
            <p:nvPr/>
          </p:nvSpPr>
          <p:spPr bwMode="auto">
            <a:xfrm flipH="1">
              <a:off x="6529388" y="4673394"/>
              <a:ext cx="371475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>
              <a:off x="6872288" y="3987594"/>
              <a:ext cx="71437" cy="557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6996113" y="4673394"/>
              <a:ext cx="504825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5181600" y="3930444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996600"/>
                  </a:solidFill>
                  <a:latin typeface="Times New Roman" charset="0"/>
                </a:rPr>
                <a:t>（孤立点）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7467600" y="4692444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996600"/>
                  </a:solidFill>
                  <a:latin typeface="Times New Roman" charset="0"/>
                </a:rPr>
                <a:t>（悬挂点）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边连通与</a:t>
            </a:r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连通（无向图）</a:t>
            </a:r>
          </a:p>
        </p:txBody>
      </p:sp>
      <p:sp>
        <p:nvSpPr>
          <p:cNvPr id="5529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E838DBA-36EB-4E43-B98C-76C7FBDDCC5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468313" y="3500438"/>
            <a:ext cx="2514600" cy="1265237"/>
          </a:xfrm>
          <a:prstGeom prst="ellips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1" name="Oval 8"/>
          <p:cNvSpPr>
            <a:spLocks noChangeArrowheads="1"/>
          </p:cNvSpPr>
          <p:nvPr/>
        </p:nvSpPr>
        <p:spPr bwMode="auto">
          <a:xfrm>
            <a:off x="387350" y="4062413"/>
            <a:ext cx="173038" cy="13493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2" name="Text Box 13"/>
          <p:cNvSpPr txBox="1">
            <a:spLocks noChangeArrowheads="1"/>
          </p:cNvSpPr>
          <p:nvPr/>
        </p:nvSpPr>
        <p:spPr bwMode="auto">
          <a:xfrm>
            <a:off x="795338" y="3609975"/>
            <a:ext cx="57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3</a:t>
            </a:r>
            <a:endParaRPr kumimoji="1" lang="en-US" altLang="zh-CN" sz="2000" i="1">
              <a:latin typeface="Times New Roman" charset="0"/>
            </a:endParaRPr>
          </a:p>
        </p:txBody>
      </p:sp>
      <p:sp>
        <p:nvSpPr>
          <p:cNvPr id="55303" name="Text Box 15"/>
          <p:cNvSpPr txBox="1">
            <a:spLocks noChangeArrowheads="1"/>
          </p:cNvSpPr>
          <p:nvPr/>
        </p:nvSpPr>
        <p:spPr bwMode="auto">
          <a:xfrm>
            <a:off x="1979613" y="3573463"/>
            <a:ext cx="57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2</a:t>
            </a:r>
            <a:endParaRPr kumimoji="1" lang="en-US" altLang="zh-CN" sz="2000" i="1">
              <a:latin typeface="Times New Roman" charset="0"/>
            </a:endParaRPr>
          </a:p>
        </p:txBody>
      </p:sp>
      <p:sp>
        <p:nvSpPr>
          <p:cNvPr id="55304" name="Text Box 17"/>
          <p:cNvSpPr txBox="1">
            <a:spLocks noChangeArrowheads="1"/>
          </p:cNvSpPr>
          <p:nvPr/>
        </p:nvSpPr>
        <p:spPr bwMode="auto">
          <a:xfrm>
            <a:off x="2619375" y="3994150"/>
            <a:ext cx="5778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1</a:t>
            </a:r>
            <a:endParaRPr kumimoji="1" lang="en-US" altLang="zh-CN" sz="2000" i="1">
              <a:latin typeface="Times New Roman" charset="0"/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2992438" y="3590925"/>
            <a:ext cx="1590675" cy="935038"/>
            <a:chOff x="6313639" y="2610018"/>
            <a:chExt cx="1590601" cy="934960"/>
          </a:xfrm>
        </p:grpSpPr>
        <p:sp>
          <p:nvSpPr>
            <p:cNvPr id="55313" name="椭圆 32"/>
            <p:cNvSpPr>
              <a:spLocks noChangeArrowheads="1"/>
            </p:cNvSpPr>
            <p:nvPr/>
          </p:nvSpPr>
          <p:spPr bwMode="auto">
            <a:xfrm>
              <a:off x="6313639" y="2650359"/>
              <a:ext cx="1512168" cy="894619"/>
            </a:xfrm>
            <a:prstGeom prst="ellipse">
              <a:avLst/>
            </a:prstGeom>
            <a:noFill/>
            <a:ln w="222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4" name="Oval 9"/>
            <p:cNvSpPr>
              <a:spLocks noChangeArrowheads="1"/>
            </p:cNvSpPr>
            <p:nvPr/>
          </p:nvSpPr>
          <p:spPr bwMode="auto">
            <a:xfrm>
              <a:off x="7751183" y="3011731"/>
              <a:ext cx="153057" cy="14279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5" name="Oval 10"/>
            <p:cNvSpPr>
              <a:spLocks noChangeArrowheads="1"/>
            </p:cNvSpPr>
            <p:nvPr/>
          </p:nvSpPr>
          <p:spPr bwMode="auto">
            <a:xfrm>
              <a:off x="7249743" y="2610018"/>
              <a:ext cx="144016" cy="11311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2212975"/>
            <a:ext cx="35972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Oval 12"/>
          <p:cNvSpPr>
            <a:spLocks noChangeArrowheads="1"/>
          </p:cNvSpPr>
          <p:nvPr/>
        </p:nvSpPr>
        <p:spPr bwMode="auto">
          <a:xfrm>
            <a:off x="2898775" y="4005263"/>
            <a:ext cx="160338" cy="18891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954088" y="2894013"/>
            <a:ext cx="1525587" cy="746125"/>
            <a:chOff x="954742" y="2894562"/>
            <a:chExt cx="1524253" cy="745689"/>
          </a:xfrm>
        </p:grpSpPr>
        <p:sp>
          <p:nvSpPr>
            <p:cNvPr id="55311" name="任意多边形 47"/>
            <p:cNvSpPr>
              <a:spLocks/>
            </p:cNvSpPr>
            <p:nvPr/>
          </p:nvSpPr>
          <p:spPr bwMode="auto">
            <a:xfrm>
              <a:off x="954742" y="2956112"/>
              <a:ext cx="1524253" cy="684139"/>
            </a:xfrm>
            <a:custGeom>
              <a:avLst/>
              <a:gdLst>
                <a:gd name="T0" fmla="*/ 0 w 1544171"/>
                <a:gd name="T1" fmla="*/ 89697 h 786653"/>
                <a:gd name="T2" fmla="*/ 99608 w 1544171"/>
                <a:gd name="T3" fmla="*/ 35050 h 786653"/>
                <a:gd name="T4" fmla="*/ 586581 w 1544171"/>
                <a:gd name="T5" fmla="*/ 276 h 786653"/>
                <a:gd name="T6" fmla="*/ 1117825 w 1544171"/>
                <a:gd name="T7" fmla="*/ 33395 h 786653"/>
                <a:gd name="T8" fmla="*/ 1250636 w 1544171"/>
                <a:gd name="T9" fmla="*/ 88041 h 786653"/>
                <a:gd name="T10" fmla="*/ 1239567 w 1544171"/>
                <a:gd name="T11" fmla="*/ 86385 h 7866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4171"/>
                <a:gd name="T19" fmla="*/ 0 h 786653"/>
                <a:gd name="T20" fmla="*/ 1544171 w 1544171"/>
                <a:gd name="T21" fmla="*/ 786653 h 7866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4171" h="786653">
                  <a:moveTo>
                    <a:pt x="0" y="728382"/>
                  </a:moveTo>
                  <a:cubicBezTo>
                    <a:pt x="1120" y="567017"/>
                    <a:pt x="2241" y="405653"/>
                    <a:pt x="121023" y="284629"/>
                  </a:cubicBezTo>
                  <a:cubicBezTo>
                    <a:pt x="239805" y="163606"/>
                    <a:pt x="506506" y="4482"/>
                    <a:pt x="712694" y="2241"/>
                  </a:cubicBezTo>
                  <a:cubicBezTo>
                    <a:pt x="918882" y="0"/>
                    <a:pt x="1223682" y="152400"/>
                    <a:pt x="1358153" y="271182"/>
                  </a:cubicBezTo>
                  <a:cubicBezTo>
                    <a:pt x="1492624" y="389964"/>
                    <a:pt x="1494865" y="643217"/>
                    <a:pt x="1519518" y="714935"/>
                  </a:cubicBezTo>
                  <a:cubicBezTo>
                    <a:pt x="1544171" y="786653"/>
                    <a:pt x="1525120" y="744070"/>
                    <a:pt x="1506070" y="701488"/>
                  </a:cubicBezTo>
                </a:path>
              </a:pathLst>
            </a:custGeom>
            <a:noFill/>
            <a:ln w="22225" cap="flat" cmpd="sng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2" name="Oval 10"/>
            <p:cNvSpPr>
              <a:spLocks noChangeArrowheads="1"/>
            </p:cNvSpPr>
            <p:nvPr/>
          </p:nvSpPr>
          <p:spPr bwMode="auto">
            <a:xfrm>
              <a:off x="1639294" y="2894562"/>
              <a:ext cx="136648" cy="14401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5309" name="Oval 10"/>
          <p:cNvSpPr>
            <a:spLocks noChangeArrowheads="1"/>
          </p:cNvSpPr>
          <p:nvPr/>
        </p:nvSpPr>
        <p:spPr bwMode="auto">
          <a:xfrm>
            <a:off x="2355850" y="3529013"/>
            <a:ext cx="152400" cy="14763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0" name="Oval 10"/>
          <p:cNvSpPr>
            <a:spLocks noChangeArrowheads="1"/>
          </p:cNvSpPr>
          <p:nvPr/>
        </p:nvSpPr>
        <p:spPr bwMode="auto">
          <a:xfrm flipV="1">
            <a:off x="893763" y="3549650"/>
            <a:ext cx="142875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>
                <a:latin typeface="Times New Roman" charset="0"/>
                <a:ea typeface="黑体" charset="0"/>
              </a:rPr>
              <a:t>2-</a:t>
            </a:r>
            <a:r>
              <a:rPr lang="zh-CN" altLang="en-US" u="sng">
                <a:latin typeface="Times New Roman" charset="0"/>
                <a:ea typeface="宋体" charset="0"/>
              </a:rPr>
              <a:t>边连通</a:t>
            </a:r>
            <a:r>
              <a:rPr lang="zh-CN" altLang="en-US">
                <a:latin typeface="Times New Roman" charset="0"/>
                <a:ea typeface="宋体" charset="0"/>
              </a:rPr>
              <a:t>无向图的边定向</a:t>
            </a:r>
          </a:p>
        </p:txBody>
      </p:sp>
      <p:sp>
        <p:nvSpPr>
          <p:cNvPr id="57347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A68748-6E00-D74C-A14D-1FFC93EB2D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900113" y="2054225"/>
            <a:ext cx="395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2-</a:t>
            </a:r>
            <a:r>
              <a:rPr kumimoji="1" lang="zh-CN" altLang="en-US" sz="2400" b="1">
                <a:latin typeface="Times New Roman" charset="0"/>
              </a:rPr>
              <a:t>边连通图中一定含回路</a:t>
            </a:r>
          </a:p>
        </p:txBody>
      </p:sp>
      <p:grpSp>
        <p:nvGrpSpPr>
          <p:cNvPr id="57349" name="Group 18"/>
          <p:cNvGrpSpPr>
            <a:grpSpLocks/>
          </p:cNvGrpSpPr>
          <p:nvPr/>
        </p:nvGrpSpPr>
        <p:grpSpPr bwMode="auto">
          <a:xfrm>
            <a:off x="1447800" y="2451100"/>
            <a:ext cx="4095750" cy="2811463"/>
            <a:chOff x="912" y="1866"/>
            <a:chExt cx="2580" cy="1771"/>
          </a:xfrm>
        </p:grpSpPr>
        <p:sp>
          <p:nvSpPr>
            <p:cNvPr id="57364" name="Oval 5"/>
            <p:cNvSpPr>
              <a:spLocks noChangeArrowheads="1"/>
            </p:cNvSpPr>
            <p:nvPr/>
          </p:nvSpPr>
          <p:spPr bwMode="auto">
            <a:xfrm>
              <a:off x="1200" y="2064"/>
              <a:ext cx="1968" cy="1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5" name="Text Box 7"/>
            <p:cNvSpPr txBox="1">
              <a:spLocks noChangeArrowheads="1"/>
            </p:cNvSpPr>
            <p:nvPr/>
          </p:nvSpPr>
          <p:spPr bwMode="auto">
            <a:xfrm>
              <a:off x="912" y="22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</a:rPr>
                <a:t>C</a:t>
              </a:r>
              <a:r>
                <a:rPr kumimoji="1" lang="en-US" altLang="zh-CN" sz="2400" baseline="-25000">
                  <a:latin typeface="Times New Roman" charset="0"/>
                </a:rPr>
                <a:t>1</a:t>
              </a:r>
              <a:endParaRPr kumimoji="1" lang="en-US" altLang="zh-CN" sz="2400" i="1">
                <a:latin typeface="Times New Roman" charset="0"/>
              </a:endParaRPr>
            </a:p>
          </p:txBody>
        </p:sp>
        <p:sp>
          <p:nvSpPr>
            <p:cNvPr id="57366" name="Oval 8"/>
            <p:cNvSpPr>
              <a:spLocks noChangeArrowheads="1"/>
            </p:cNvSpPr>
            <p:nvPr/>
          </p:nvSpPr>
          <p:spPr bwMode="auto">
            <a:xfrm>
              <a:off x="1407" y="2232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7" name="Oval 9"/>
            <p:cNvSpPr>
              <a:spLocks noChangeArrowheads="1"/>
            </p:cNvSpPr>
            <p:nvPr/>
          </p:nvSpPr>
          <p:spPr bwMode="auto">
            <a:xfrm>
              <a:off x="2349" y="3390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8" name="Oval 10"/>
            <p:cNvSpPr>
              <a:spLocks noChangeArrowheads="1"/>
            </p:cNvSpPr>
            <p:nvPr/>
          </p:nvSpPr>
          <p:spPr bwMode="auto">
            <a:xfrm>
              <a:off x="2601" y="2094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9" name="Oval 11"/>
            <p:cNvSpPr>
              <a:spLocks noChangeArrowheads="1"/>
            </p:cNvSpPr>
            <p:nvPr/>
          </p:nvSpPr>
          <p:spPr bwMode="auto">
            <a:xfrm>
              <a:off x="3024" y="3003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70" name="Oval 12"/>
            <p:cNvSpPr>
              <a:spLocks noChangeArrowheads="1"/>
            </p:cNvSpPr>
            <p:nvPr/>
          </p:nvSpPr>
          <p:spPr bwMode="auto">
            <a:xfrm>
              <a:off x="3015" y="2409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71" name="Text Box 13"/>
            <p:cNvSpPr txBox="1">
              <a:spLocks noChangeArrowheads="1"/>
            </p:cNvSpPr>
            <p:nvPr/>
          </p:nvSpPr>
          <p:spPr bwMode="auto">
            <a:xfrm>
              <a:off x="1218" y="202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3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2" name="Text Box 14"/>
            <p:cNvSpPr txBox="1">
              <a:spLocks noChangeArrowheads="1"/>
            </p:cNvSpPr>
            <p:nvPr/>
          </p:nvSpPr>
          <p:spPr bwMode="auto">
            <a:xfrm>
              <a:off x="2421" y="3387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4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3" name="Text Box 15"/>
            <p:cNvSpPr txBox="1">
              <a:spLocks noChangeArrowheads="1"/>
            </p:cNvSpPr>
            <p:nvPr/>
          </p:nvSpPr>
          <p:spPr bwMode="auto">
            <a:xfrm>
              <a:off x="2421" y="186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2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3060" y="3045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5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5" name="Text Box 17"/>
            <p:cNvSpPr txBox="1">
              <a:spLocks noChangeArrowheads="1"/>
            </p:cNvSpPr>
            <p:nvPr/>
          </p:nvSpPr>
          <p:spPr bwMode="auto">
            <a:xfrm>
              <a:off x="2862" y="2451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6</a:t>
              </a:r>
              <a:endParaRPr kumimoji="1" lang="en-US" altLang="zh-CN" sz="2000" i="1">
                <a:latin typeface="Times New Roman" charset="0"/>
              </a:endParaRPr>
            </a:p>
          </p:txBody>
        </p:sp>
      </p:grpSp>
      <p:sp>
        <p:nvSpPr>
          <p:cNvPr id="94228" name="Freeform 20"/>
          <p:cNvSpPr>
            <a:spLocks/>
          </p:cNvSpPr>
          <p:nvPr/>
        </p:nvSpPr>
        <p:spPr bwMode="auto">
          <a:xfrm>
            <a:off x="1752600" y="4137025"/>
            <a:ext cx="947738" cy="866775"/>
          </a:xfrm>
          <a:custGeom>
            <a:avLst/>
            <a:gdLst>
              <a:gd name="T0" fmla="*/ 0 w 597"/>
              <a:gd name="T1" fmla="*/ 0 h 546"/>
              <a:gd name="T2" fmla="*/ 2147483646 w 597"/>
              <a:gd name="T3" fmla="*/ 2147483646 h 546"/>
              <a:gd name="T4" fmla="*/ 2147483646 w 597"/>
              <a:gd name="T5" fmla="*/ 2147483646 h 546"/>
              <a:gd name="T6" fmla="*/ 2147483646 w 597"/>
              <a:gd name="T7" fmla="*/ 2147483646 h 546"/>
              <a:gd name="T8" fmla="*/ 2147483646 w 597"/>
              <a:gd name="T9" fmla="*/ 2147483646 h 546"/>
              <a:gd name="T10" fmla="*/ 2147483646 w 597"/>
              <a:gd name="T11" fmla="*/ 2147483646 h 546"/>
              <a:gd name="T12" fmla="*/ 2147483646 w 597"/>
              <a:gd name="T13" fmla="*/ 2147483646 h 546"/>
              <a:gd name="T14" fmla="*/ 2147483646 w 597"/>
              <a:gd name="T15" fmla="*/ 2147483646 h 546"/>
              <a:gd name="T16" fmla="*/ 2147483646 w 597"/>
              <a:gd name="T17" fmla="*/ 2147483646 h 546"/>
              <a:gd name="T18" fmla="*/ 2147483646 w 597"/>
              <a:gd name="T19" fmla="*/ 2147483646 h 546"/>
              <a:gd name="T20" fmla="*/ 2147483646 w 597"/>
              <a:gd name="T21" fmla="*/ 2147483646 h 546"/>
              <a:gd name="T22" fmla="*/ 2147483646 w 597"/>
              <a:gd name="T23" fmla="*/ 2147483646 h 5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97"/>
              <a:gd name="T37" fmla="*/ 0 h 546"/>
              <a:gd name="T38" fmla="*/ 597 w 597"/>
              <a:gd name="T39" fmla="*/ 546 h 54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97" h="546">
                <a:moveTo>
                  <a:pt x="0" y="0"/>
                </a:moveTo>
                <a:cubicBezTo>
                  <a:pt x="21" y="51"/>
                  <a:pt x="43" y="102"/>
                  <a:pt x="57" y="132"/>
                </a:cubicBezTo>
                <a:cubicBezTo>
                  <a:pt x="71" y="162"/>
                  <a:pt x="74" y="162"/>
                  <a:pt x="84" y="177"/>
                </a:cubicBezTo>
                <a:cubicBezTo>
                  <a:pt x="94" y="192"/>
                  <a:pt x="108" y="207"/>
                  <a:pt x="120" y="222"/>
                </a:cubicBezTo>
                <a:cubicBezTo>
                  <a:pt x="132" y="237"/>
                  <a:pt x="144" y="252"/>
                  <a:pt x="156" y="267"/>
                </a:cubicBezTo>
                <a:cubicBezTo>
                  <a:pt x="168" y="282"/>
                  <a:pt x="176" y="297"/>
                  <a:pt x="192" y="312"/>
                </a:cubicBezTo>
                <a:cubicBezTo>
                  <a:pt x="208" y="327"/>
                  <a:pt x="236" y="342"/>
                  <a:pt x="255" y="357"/>
                </a:cubicBezTo>
                <a:cubicBezTo>
                  <a:pt x="274" y="372"/>
                  <a:pt x="287" y="387"/>
                  <a:pt x="309" y="402"/>
                </a:cubicBezTo>
                <a:cubicBezTo>
                  <a:pt x="331" y="417"/>
                  <a:pt x="360" y="431"/>
                  <a:pt x="390" y="447"/>
                </a:cubicBezTo>
                <a:cubicBezTo>
                  <a:pt x="420" y="463"/>
                  <a:pt x="464" y="489"/>
                  <a:pt x="489" y="501"/>
                </a:cubicBezTo>
                <a:cubicBezTo>
                  <a:pt x="514" y="513"/>
                  <a:pt x="525" y="512"/>
                  <a:pt x="543" y="519"/>
                </a:cubicBezTo>
                <a:cubicBezTo>
                  <a:pt x="561" y="526"/>
                  <a:pt x="592" y="545"/>
                  <a:pt x="597" y="54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4243388" y="2232025"/>
            <a:ext cx="2809875" cy="2286000"/>
            <a:chOff x="4243388" y="2232214"/>
            <a:chExt cx="2809875" cy="2286000"/>
          </a:xfrm>
        </p:grpSpPr>
        <p:grpSp>
          <p:nvGrpSpPr>
            <p:cNvPr id="57355" name="Group 23"/>
            <p:cNvGrpSpPr>
              <a:grpSpLocks/>
            </p:cNvGrpSpPr>
            <p:nvPr/>
          </p:nvGrpSpPr>
          <p:grpSpPr bwMode="auto">
            <a:xfrm>
              <a:off x="6443663" y="2846577"/>
              <a:ext cx="609600" cy="457200"/>
              <a:chOff x="4080" y="2112"/>
              <a:chExt cx="384" cy="288"/>
            </a:xfrm>
          </p:grpSpPr>
          <p:sp>
            <p:nvSpPr>
              <p:cNvPr id="57362" name="Oval 21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113" cy="113"/>
              </a:xfrm>
              <a:prstGeom prst="ellipse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63" name="Text Box 22"/>
              <p:cNvSpPr txBox="1">
                <a:spLocks noChangeArrowheads="1"/>
              </p:cNvSpPr>
              <p:nvPr/>
            </p:nvSpPr>
            <p:spPr bwMode="auto">
              <a:xfrm>
                <a:off x="4176" y="21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v</a:t>
                </a:r>
                <a:r>
                  <a:rPr kumimoji="1" lang="en-US" altLang="zh-CN" sz="2400" baseline="-25000">
                    <a:latin typeface="Times New Roman" charset="0"/>
                  </a:rPr>
                  <a:t>1</a:t>
                </a:r>
                <a:endParaRPr kumimoji="1" lang="en-US" altLang="zh-CN" sz="2400" i="1">
                  <a:latin typeface="Times New Roman" charset="0"/>
                </a:endParaRPr>
              </a:p>
            </p:txBody>
          </p:sp>
        </p:grpSp>
        <p:grpSp>
          <p:nvGrpSpPr>
            <p:cNvPr id="57356" name="Group 26"/>
            <p:cNvGrpSpPr>
              <a:grpSpLocks/>
            </p:cNvGrpSpPr>
            <p:nvPr/>
          </p:nvGrpSpPr>
          <p:grpSpPr bwMode="auto">
            <a:xfrm>
              <a:off x="4243388" y="2232214"/>
              <a:ext cx="2228850" cy="742950"/>
              <a:chOff x="2673" y="1728"/>
              <a:chExt cx="1404" cy="468"/>
            </a:xfrm>
          </p:grpSpPr>
          <p:sp>
            <p:nvSpPr>
              <p:cNvPr id="57360" name="Freeform 24"/>
              <p:cNvSpPr>
                <a:spLocks/>
              </p:cNvSpPr>
              <p:nvPr/>
            </p:nvSpPr>
            <p:spPr bwMode="auto">
              <a:xfrm>
                <a:off x="2673" y="1926"/>
                <a:ext cx="1404" cy="270"/>
              </a:xfrm>
              <a:custGeom>
                <a:avLst/>
                <a:gdLst>
                  <a:gd name="T0" fmla="*/ 1404 w 1404"/>
                  <a:gd name="T1" fmla="*/ 270 h 270"/>
                  <a:gd name="T2" fmla="*/ 1116 w 1404"/>
                  <a:gd name="T3" fmla="*/ 36 h 270"/>
                  <a:gd name="T4" fmla="*/ 981 w 1404"/>
                  <a:gd name="T5" fmla="*/ 27 h 270"/>
                  <a:gd name="T6" fmla="*/ 828 w 1404"/>
                  <a:gd name="T7" fmla="*/ 36 h 270"/>
                  <a:gd name="T8" fmla="*/ 702 w 1404"/>
                  <a:gd name="T9" fmla="*/ 54 h 270"/>
                  <a:gd name="T10" fmla="*/ 486 w 1404"/>
                  <a:gd name="T11" fmla="*/ 0 h 270"/>
                  <a:gd name="T12" fmla="*/ 63 w 1404"/>
                  <a:gd name="T13" fmla="*/ 117 h 270"/>
                  <a:gd name="T14" fmla="*/ 0 w 1404"/>
                  <a:gd name="T15" fmla="*/ 180 h 2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04"/>
                  <a:gd name="T25" fmla="*/ 0 h 270"/>
                  <a:gd name="T26" fmla="*/ 1404 w 1404"/>
                  <a:gd name="T27" fmla="*/ 270 h 27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04" h="270">
                    <a:moveTo>
                      <a:pt x="1404" y="270"/>
                    </a:moveTo>
                    <a:cubicBezTo>
                      <a:pt x="1341" y="175"/>
                      <a:pt x="1236" y="54"/>
                      <a:pt x="1116" y="36"/>
                    </a:cubicBezTo>
                    <a:cubicBezTo>
                      <a:pt x="1071" y="29"/>
                      <a:pt x="1026" y="30"/>
                      <a:pt x="981" y="27"/>
                    </a:cubicBezTo>
                    <a:cubicBezTo>
                      <a:pt x="930" y="30"/>
                      <a:pt x="879" y="31"/>
                      <a:pt x="828" y="36"/>
                    </a:cubicBezTo>
                    <a:cubicBezTo>
                      <a:pt x="786" y="40"/>
                      <a:pt x="702" y="54"/>
                      <a:pt x="702" y="54"/>
                    </a:cubicBezTo>
                    <a:cubicBezTo>
                      <a:pt x="611" y="45"/>
                      <a:pt x="567" y="27"/>
                      <a:pt x="486" y="0"/>
                    </a:cubicBezTo>
                    <a:cubicBezTo>
                      <a:pt x="343" y="29"/>
                      <a:pt x="194" y="51"/>
                      <a:pt x="63" y="117"/>
                    </a:cubicBezTo>
                    <a:cubicBezTo>
                      <a:pt x="44" y="145"/>
                      <a:pt x="23" y="157"/>
                      <a:pt x="0" y="180"/>
                    </a:cubicBezTo>
                  </a:path>
                </a:pathLst>
              </a:custGeom>
              <a:noFill/>
              <a:ln w="28575" cap="flat" cmpd="sng">
                <a:solidFill>
                  <a:srgbClr val="33CCCC"/>
                </a:solidFill>
                <a:prstDash val="solid"/>
                <a:miter lim="800000"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1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728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P</a:t>
                </a:r>
              </a:p>
            </p:txBody>
          </p:sp>
        </p:grpSp>
        <p:grpSp>
          <p:nvGrpSpPr>
            <p:cNvPr id="57357" name="Group 29"/>
            <p:cNvGrpSpPr>
              <a:grpSpLocks/>
            </p:cNvGrpSpPr>
            <p:nvPr/>
          </p:nvGrpSpPr>
          <p:grpSpPr bwMode="auto">
            <a:xfrm>
              <a:off x="4986338" y="3103752"/>
              <a:ext cx="1543050" cy="1414462"/>
              <a:chOff x="3141" y="2277"/>
              <a:chExt cx="972" cy="891"/>
            </a:xfrm>
          </p:grpSpPr>
          <p:sp>
            <p:nvSpPr>
              <p:cNvPr id="57358" name="Freeform 27"/>
              <p:cNvSpPr>
                <a:spLocks/>
              </p:cNvSpPr>
              <p:nvPr/>
            </p:nvSpPr>
            <p:spPr bwMode="auto">
              <a:xfrm>
                <a:off x="3141" y="2277"/>
                <a:ext cx="972" cy="792"/>
              </a:xfrm>
              <a:custGeom>
                <a:avLst/>
                <a:gdLst>
                  <a:gd name="T0" fmla="*/ 972 w 972"/>
                  <a:gd name="T1" fmla="*/ 0 h 792"/>
                  <a:gd name="T2" fmla="*/ 927 w 972"/>
                  <a:gd name="T3" fmla="*/ 81 h 792"/>
                  <a:gd name="T4" fmla="*/ 918 w 972"/>
                  <a:gd name="T5" fmla="*/ 207 h 792"/>
                  <a:gd name="T6" fmla="*/ 918 w 972"/>
                  <a:gd name="T7" fmla="*/ 270 h 792"/>
                  <a:gd name="T8" fmla="*/ 900 w 972"/>
                  <a:gd name="T9" fmla="*/ 297 h 792"/>
                  <a:gd name="T10" fmla="*/ 855 w 972"/>
                  <a:gd name="T11" fmla="*/ 369 h 792"/>
                  <a:gd name="T12" fmla="*/ 810 w 972"/>
                  <a:gd name="T13" fmla="*/ 450 h 792"/>
                  <a:gd name="T14" fmla="*/ 540 w 972"/>
                  <a:gd name="T15" fmla="*/ 675 h 792"/>
                  <a:gd name="T16" fmla="*/ 432 w 972"/>
                  <a:gd name="T17" fmla="*/ 729 h 792"/>
                  <a:gd name="T18" fmla="*/ 207 w 972"/>
                  <a:gd name="T19" fmla="*/ 765 h 792"/>
                  <a:gd name="T20" fmla="*/ 0 w 972"/>
                  <a:gd name="T21" fmla="*/ 792 h 7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72"/>
                  <a:gd name="T34" fmla="*/ 0 h 792"/>
                  <a:gd name="T35" fmla="*/ 972 w 972"/>
                  <a:gd name="T36" fmla="*/ 792 h 7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72" h="792">
                    <a:moveTo>
                      <a:pt x="972" y="0"/>
                    </a:moveTo>
                    <a:cubicBezTo>
                      <a:pt x="954" y="27"/>
                      <a:pt x="945" y="54"/>
                      <a:pt x="927" y="81"/>
                    </a:cubicBezTo>
                    <a:cubicBezTo>
                      <a:pt x="924" y="123"/>
                      <a:pt x="918" y="165"/>
                      <a:pt x="918" y="207"/>
                    </a:cubicBezTo>
                    <a:cubicBezTo>
                      <a:pt x="918" y="261"/>
                      <a:pt x="946" y="204"/>
                      <a:pt x="918" y="270"/>
                    </a:cubicBezTo>
                    <a:cubicBezTo>
                      <a:pt x="914" y="280"/>
                      <a:pt x="904" y="287"/>
                      <a:pt x="900" y="297"/>
                    </a:cubicBezTo>
                    <a:cubicBezTo>
                      <a:pt x="868" y="368"/>
                      <a:pt x="904" y="337"/>
                      <a:pt x="855" y="369"/>
                    </a:cubicBezTo>
                    <a:cubicBezTo>
                      <a:pt x="837" y="396"/>
                      <a:pt x="828" y="423"/>
                      <a:pt x="810" y="450"/>
                    </a:cubicBezTo>
                    <a:cubicBezTo>
                      <a:pt x="767" y="622"/>
                      <a:pt x="692" y="627"/>
                      <a:pt x="540" y="675"/>
                    </a:cubicBezTo>
                    <a:cubicBezTo>
                      <a:pt x="500" y="688"/>
                      <a:pt x="469" y="713"/>
                      <a:pt x="432" y="729"/>
                    </a:cubicBezTo>
                    <a:cubicBezTo>
                      <a:pt x="363" y="759"/>
                      <a:pt x="279" y="760"/>
                      <a:pt x="207" y="765"/>
                    </a:cubicBezTo>
                    <a:cubicBezTo>
                      <a:pt x="130" y="784"/>
                      <a:pt x="82" y="792"/>
                      <a:pt x="0" y="792"/>
                    </a:cubicBezTo>
                  </a:path>
                </a:pathLst>
              </a:custGeom>
              <a:noFill/>
              <a:ln w="28575" cap="flat" cmpd="sng">
                <a:solidFill>
                  <a:srgbClr val="33CCCC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9" name="Text Box 28"/>
              <p:cNvSpPr txBox="1">
                <a:spLocks noChangeArrowheads="1"/>
              </p:cNvSpPr>
              <p:nvPr/>
            </p:nvSpPr>
            <p:spPr bwMode="auto">
              <a:xfrm>
                <a:off x="3744" y="28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Q</a:t>
                </a:r>
              </a:p>
            </p:txBody>
          </p:sp>
        </p:grpSp>
      </p:grpSp>
      <p:sp>
        <p:nvSpPr>
          <p:cNvPr id="94239" name="Line 31"/>
          <p:cNvSpPr>
            <a:spLocks noChangeShapeType="1"/>
          </p:cNvSpPr>
          <p:nvPr/>
        </p:nvSpPr>
        <p:spPr bwMode="auto">
          <a:xfrm>
            <a:off x="5214938" y="2789238"/>
            <a:ext cx="757237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 flipH="1">
            <a:off x="5214938" y="3960813"/>
            <a:ext cx="757237" cy="18573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3995738" y="5300663"/>
            <a:ext cx="4897437" cy="120015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99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构作有向通路</a:t>
            </a:r>
            <a:r>
              <a:rPr kumimoji="1" lang="en-US" altLang="zh-CN" sz="2400" b="1" i="1">
                <a:latin typeface="Times New Roman" charset="0"/>
              </a:rPr>
              <a:t>C</a:t>
            </a:r>
            <a:r>
              <a:rPr kumimoji="1" lang="en-US" altLang="zh-CN" sz="2400" b="1" baseline="-25000">
                <a:latin typeface="Times New Roman" charset="0"/>
              </a:rPr>
              <a:t>2</a:t>
            </a:r>
            <a:r>
              <a:rPr kumimoji="1" lang="en-US" altLang="zh-CN" sz="2400" b="1">
                <a:latin typeface="Times New Roman" charset="0"/>
              </a:rPr>
              <a:t>=</a:t>
            </a:r>
            <a:r>
              <a:rPr kumimoji="1" lang="en-US" altLang="zh-CN" sz="2400" b="1" i="1">
                <a:latin typeface="Times New Roman" charset="0"/>
              </a:rPr>
              <a:t>C</a:t>
            </a:r>
            <a:r>
              <a:rPr kumimoji="1" lang="en-US" altLang="zh-CN" sz="2400" b="1" baseline="-25000">
                <a:latin typeface="Times New Roman" charset="0"/>
              </a:rPr>
              <a:t>1</a:t>
            </a:r>
            <a:r>
              <a:rPr kumimoji="1" lang="en-US" altLang="zh-CN" sz="2400" b="1">
                <a:latin typeface="Times New Roman" charset="0"/>
              </a:rPr>
              <a:t>+</a:t>
            </a:r>
            <a:r>
              <a:rPr kumimoji="1" lang="en-US" altLang="zh-CN" sz="2400" b="1" i="1">
                <a:latin typeface="Times New Roman" charset="0"/>
              </a:rPr>
              <a:t>QP</a:t>
            </a:r>
            <a:r>
              <a:rPr kumimoji="1" lang="en-US" altLang="zh-CN" sz="2400" b="1">
                <a:latin typeface="Times New Roman" charset="0"/>
              </a:rPr>
              <a:t>,..., </a:t>
            </a:r>
            <a:r>
              <a:rPr kumimoji="1" lang="zh-CN" altLang="en-US" sz="2400" b="1">
                <a:latin typeface="Times New Roman" charset="0"/>
              </a:rPr>
              <a:t>总会得到包括图中所有点的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</a:rPr>
              <a:t>强连通</a:t>
            </a:r>
            <a:r>
              <a:rPr kumimoji="1" lang="zh-CN" altLang="en-US" sz="2400" b="1">
                <a:latin typeface="Times New Roman" charset="0"/>
              </a:rPr>
              <a:t>有向图。仍未包括的边可以任意定向。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8" grpId="0" animBg="1"/>
      <p:bldP spid="94239" grpId="0" animBg="1"/>
      <p:bldP spid="94240" grpId="0" animBg="1"/>
      <p:bldP spid="9424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无向图边定向算法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82750"/>
            <a:ext cx="8424863" cy="468153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输入：无环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2-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边连通无向图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（设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i="1" baseline="-30000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={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</a:t>
            </a:r>
            <a:r>
              <a:rPr kumimoji="0" lang="en-US" altLang="zh-CN" sz="2200" b="1" dirty="0">
                <a:ea typeface="宋体" charset="0"/>
              </a:rPr>
              <a:t>…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</a:t>
            </a:r>
            <a:r>
              <a:rPr kumimoji="0" lang="en-US" altLang="zh-CN" sz="2200" b="1" i="1" dirty="0" err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 err="1">
                <a:latin typeface="Times New Roman" charset="0"/>
                <a:ea typeface="宋体" charset="0"/>
              </a:rPr>
              <a:t>n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}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）</a:t>
            </a:r>
            <a:endParaRPr kumimoji="0" lang="en-US" altLang="zh-CN" sz="2200" b="1" dirty="0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输出：以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为底图的强连通有向图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过程：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(1)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={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}, </a:t>
            </a:r>
            <a:r>
              <a:rPr kumimoji="0" lang="en-US" altLang="zh-CN" sz="2200" b="1" dirty="0" err="1">
                <a:latin typeface="Times New Roman" charset="0"/>
                <a:ea typeface="宋体" charset="0"/>
              </a:rPr>
              <a:t>i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=1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(2)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i="1" baseline="-30000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对未定向边任意定向，算法结束。否则转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3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3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(3)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取边       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使得   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  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 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                         (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一定可取到所要的边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)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30000"/>
              </a:lnSpc>
              <a:spcBef>
                <a:spcPct val="10000"/>
              </a:spcBef>
              <a:buFont typeface="Wingdings" charset="2"/>
              <a:buNone/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     从       开始找一条初级通路或回路，满足始点和终点在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中，而中间点均在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i="1" baseline="-30000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-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加方向使之成为有向通路。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(4) 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i+1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 </a:t>
            </a:r>
            <a:r>
              <a:rPr kumimoji="0" lang="en-US" altLang="zh-CN" sz="2200" b="1" dirty="0">
                <a:latin typeface="Times New Roman" charset="0"/>
                <a:ea typeface="MS PMincho" charset="-128"/>
              </a:rPr>
              <a:t>⋃ {</a:t>
            </a:r>
            <a:r>
              <a:rPr kumimoji="0" lang="zh-CN" altLang="en-US" sz="2200" b="1" dirty="0">
                <a:solidFill>
                  <a:srgbClr val="336600"/>
                </a:solidFill>
                <a:latin typeface="Times New Roman" charset="0"/>
                <a:ea typeface="楷体_GB2312" charset="0"/>
              </a:rPr>
              <a:t>上述通路或回路中所有中间点</a:t>
            </a:r>
            <a:r>
              <a:rPr kumimoji="0" lang="en-US" altLang="zh-CN" sz="2200" b="1" dirty="0">
                <a:latin typeface="Times New Roman" charset="0"/>
                <a:ea typeface="MS PMincho" charset="-128"/>
              </a:rPr>
              <a:t>}</a:t>
            </a:r>
            <a:r>
              <a:rPr kumimoji="0" lang="zh-CN" altLang="en-US" sz="2200" b="1" dirty="0">
                <a:latin typeface="Times New Roman" charset="0"/>
                <a:ea typeface="MS PMincho" charset="-128"/>
              </a:rPr>
              <a:t>，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转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2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  <a:r>
              <a:rPr kumimoji="0" lang="zh-CN" altLang="en-US" sz="2200" b="1" dirty="0">
                <a:ea typeface="宋体" charset="0"/>
              </a:rPr>
              <a:t> </a:t>
            </a:r>
          </a:p>
        </p:txBody>
      </p:sp>
      <p:sp>
        <p:nvSpPr>
          <p:cNvPr id="5939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E2EB53-CCA1-C64A-83A7-6D9932EE81FA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617505"/>
              </p:ext>
            </p:extLst>
          </p:nvPr>
        </p:nvGraphicFramePr>
        <p:xfrm>
          <a:off x="1658144" y="4076700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" name="Equation" r:id="rId4" imgW="304668" imgH="241195" progId="Equation.3">
                  <p:embed/>
                </p:oleObj>
              </mc:Choice>
              <mc:Fallback>
                <p:oleObj name="Equation" r:id="rId4" imgW="304668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144" y="4076700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69786"/>
              </p:ext>
            </p:extLst>
          </p:nvPr>
        </p:nvGraphicFramePr>
        <p:xfrm>
          <a:off x="2910682" y="4052539"/>
          <a:ext cx="21605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0" name="Equation" r:id="rId6" imgW="1117600" imgH="241300" progId="Equation.3">
                  <p:embed/>
                </p:oleObj>
              </mc:Choice>
              <mc:Fallback>
                <p:oleObj name="Equation" r:id="rId6" imgW="1117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682" y="4052539"/>
                        <a:ext cx="21605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10197"/>
              </p:ext>
            </p:extLst>
          </p:nvPr>
        </p:nvGraphicFramePr>
        <p:xfrm>
          <a:off x="1353344" y="4498632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1" name="Equation" r:id="rId8" imgW="304668" imgH="241195" progId="Equation.3">
                  <p:embed/>
                </p:oleObj>
              </mc:Choice>
              <mc:Fallback>
                <p:oleObj name="Equation" r:id="rId8" imgW="304668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344" y="4498632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无向图边定向算法</a:t>
            </a:r>
            <a:r>
              <a:rPr lang="en-US" altLang="zh-CN">
                <a:ea typeface="宋体" charset="0"/>
              </a:rPr>
              <a:t>(</a:t>
            </a:r>
            <a:r>
              <a:rPr lang="zh-CN" altLang="en-US">
                <a:ea typeface="宋体" charset="0"/>
              </a:rPr>
              <a:t>续</a:t>
            </a:r>
            <a:r>
              <a:rPr lang="en-US" altLang="zh-CN">
                <a:ea typeface="宋体" charset="0"/>
              </a:rPr>
              <a:t>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630237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ea typeface="宋体" charset="0"/>
              </a:rPr>
              <a:t>示例</a:t>
            </a:r>
          </a:p>
        </p:txBody>
      </p:sp>
      <p:sp>
        <p:nvSpPr>
          <p:cNvPr id="6144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62F4F0F-0D8B-8A43-A54A-428537DFB4D9}" type="slidenum">
              <a:rPr lang="en-US" altLang="zh-CN"/>
              <a:pPr/>
              <a:t>33</a:t>
            </a:fld>
            <a:endParaRPr lang="en-US" altLang="zh-CN"/>
          </a:p>
        </p:txBody>
      </p:sp>
      <p:grpSp>
        <p:nvGrpSpPr>
          <p:cNvPr id="61445" name="组合 38"/>
          <p:cNvGrpSpPr>
            <a:grpSpLocks/>
          </p:cNvGrpSpPr>
          <p:nvPr/>
        </p:nvGrpSpPr>
        <p:grpSpPr bwMode="auto">
          <a:xfrm>
            <a:off x="2627313" y="2565400"/>
            <a:ext cx="3673475" cy="3989388"/>
            <a:chOff x="1979712" y="2564904"/>
            <a:chExt cx="3672673" cy="3990059"/>
          </a:xfrm>
        </p:grpSpPr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V="1">
              <a:off x="2541072" y="3956558"/>
              <a:ext cx="1309888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7" name="Line 6"/>
            <p:cNvSpPr>
              <a:spLocks noChangeShapeType="1"/>
            </p:cNvSpPr>
            <p:nvPr/>
          </p:nvSpPr>
          <p:spPr bwMode="auto">
            <a:xfrm flipH="1">
              <a:off x="3779911" y="2636912"/>
              <a:ext cx="1368152" cy="132554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8" name="Line 6"/>
            <p:cNvSpPr>
              <a:spLocks noChangeShapeType="1"/>
            </p:cNvSpPr>
            <p:nvPr/>
          </p:nvSpPr>
          <p:spPr bwMode="auto">
            <a:xfrm flipH="1">
              <a:off x="3851920" y="5229201"/>
              <a:ext cx="1296144" cy="115212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9" name="Oval 9"/>
            <p:cNvSpPr>
              <a:spLocks noChangeArrowheads="1"/>
            </p:cNvSpPr>
            <p:nvPr/>
          </p:nvSpPr>
          <p:spPr bwMode="auto">
            <a:xfrm flipH="1">
              <a:off x="5065389" y="3861125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0" name="Oval 9"/>
            <p:cNvSpPr>
              <a:spLocks noChangeArrowheads="1"/>
            </p:cNvSpPr>
            <p:nvPr/>
          </p:nvSpPr>
          <p:spPr bwMode="auto">
            <a:xfrm flipH="1">
              <a:off x="3696065" y="385998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Line 6"/>
            <p:cNvSpPr>
              <a:spLocks noChangeShapeType="1"/>
            </p:cNvSpPr>
            <p:nvPr/>
          </p:nvSpPr>
          <p:spPr bwMode="auto">
            <a:xfrm flipV="1">
              <a:off x="3809748" y="3960915"/>
              <a:ext cx="130988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2" name="Oval 9"/>
            <p:cNvSpPr>
              <a:spLocks noChangeArrowheads="1"/>
            </p:cNvSpPr>
            <p:nvPr/>
          </p:nvSpPr>
          <p:spPr bwMode="auto">
            <a:xfrm flipH="1">
              <a:off x="2356252" y="3861125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3" name="Line 6"/>
            <p:cNvSpPr>
              <a:spLocks noChangeShapeType="1"/>
            </p:cNvSpPr>
            <p:nvPr/>
          </p:nvSpPr>
          <p:spPr bwMode="auto">
            <a:xfrm flipV="1">
              <a:off x="2467332" y="5180911"/>
              <a:ext cx="13098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4" name="Oval 9"/>
            <p:cNvSpPr>
              <a:spLocks noChangeArrowheads="1"/>
            </p:cNvSpPr>
            <p:nvPr/>
          </p:nvSpPr>
          <p:spPr bwMode="auto">
            <a:xfrm flipH="1">
              <a:off x="5065389" y="5085478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5" name="Oval 9"/>
            <p:cNvSpPr>
              <a:spLocks noChangeArrowheads="1"/>
            </p:cNvSpPr>
            <p:nvPr/>
          </p:nvSpPr>
          <p:spPr bwMode="auto">
            <a:xfrm flipH="1">
              <a:off x="3681314" y="5084337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6" name="Text Box 11"/>
            <p:cNvSpPr txBox="1">
              <a:spLocks noChangeArrowheads="1"/>
            </p:cNvSpPr>
            <p:nvPr/>
          </p:nvSpPr>
          <p:spPr bwMode="auto">
            <a:xfrm>
              <a:off x="5292080" y="501317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61457" name="Text Box 11"/>
            <p:cNvSpPr txBox="1">
              <a:spLocks noChangeArrowheads="1"/>
            </p:cNvSpPr>
            <p:nvPr/>
          </p:nvSpPr>
          <p:spPr bwMode="auto">
            <a:xfrm>
              <a:off x="3851920" y="522920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f</a:t>
              </a:r>
            </a:p>
          </p:txBody>
        </p:sp>
        <p:sp>
          <p:nvSpPr>
            <p:cNvPr id="61458" name="Line 6"/>
            <p:cNvSpPr>
              <a:spLocks noChangeShapeType="1"/>
            </p:cNvSpPr>
            <p:nvPr/>
          </p:nvSpPr>
          <p:spPr bwMode="auto">
            <a:xfrm flipV="1">
              <a:off x="3809748" y="5185268"/>
              <a:ext cx="130988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9" name="Oval 9"/>
            <p:cNvSpPr>
              <a:spLocks noChangeArrowheads="1"/>
            </p:cNvSpPr>
            <p:nvPr/>
          </p:nvSpPr>
          <p:spPr bwMode="auto">
            <a:xfrm flipH="1">
              <a:off x="2356252" y="5085478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0" name="Text Box 11"/>
            <p:cNvSpPr txBox="1">
              <a:spLocks noChangeArrowheads="1"/>
            </p:cNvSpPr>
            <p:nvPr/>
          </p:nvSpPr>
          <p:spPr bwMode="auto">
            <a:xfrm>
              <a:off x="2267744" y="522952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g</a:t>
              </a:r>
            </a:p>
          </p:txBody>
        </p:sp>
        <p:sp>
          <p:nvSpPr>
            <p:cNvPr id="61461" name="Line 6"/>
            <p:cNvSpPr>
              <a:spLocks noChangeShapeType="1"/>
            </p:cNvSpPr>
            <p:nvPr/>
          </p:nvSpPr>
          <p:spPr bwMode="auto">
            <a:xfrm>
              <a:off x="2483768" y="5229200"/>
              <a:ext cx="1252176" cy="115233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2" name="Line 6"/>
            <p:cNvSpPr>
              <a:spLocks noChangeShapeType="1"/>
            </p:cNvSpPr>
            <p:nvPr/>
          </p:nvSpPr>
          <p:spPr bwMode="auto">
            <a:xfrm flipH="1">
              <a:off x="5148064" y="4003332"/>
              <a:ext cx="0" cy="108035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3" name="Line 6"/>
            <p:cNvSpPr>
              <a:spLocks noChangeShapeType="1"/>
            </p:cNvSpPr>
            <p:nvPr/>
          </p:nvSpPr>
          <p:spPr bwMode="auto">
            <a:xfrm flipH="1">
              <a:off x="2411760" y="4062324"/>
              <a:ext cx="0" cy="100811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4" name="Line 6"/>
            <p:cNvSpPr>
              <a:spLocks noChangeShapeType="1"/>
            </p:cNvSpPr>
            <p:nvPr/>
          </p:nvSpPr>
          <p:spPr bwMode="auto">
            <a:xfrm flipH="1">
              <a:off x="3780246" y="3933146"/>
              <a:ext cx="0" cy="129637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5" name="Oval 9"/>
            <p:cNvSpPr>
              <a:spLocks noChangeArrowheads="1"/>
            </p:cNvSpPr>
            <p:nvPr/>
          </p:nvSpPr>
          <p:spPr bwMode="auto">
            <a:xfrm flipH="1">
              <a:off x="3707904" y="6309320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6" name="Text Box 11"/>
            <p:cNvSpPr txBox="1">
              <a:spLocks noChangeArrowheads="1"/>
            </p:cNvSpPr>
            <p:nvPr/>
          </p:nvSpPr>
          <p:spPr bwMode="auto">
            <a:xfrm>
              <a:off x="4139952" y="609329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61467" name="Line 6"/>
            <p:cNvSpPr>
              <a:spLocks noChangeShapeType="1"/>
            </p:cNvSpPr>
            <p:nvPr/>
          </p:nvSpPr>
          <p:spPr bwMode="auto">
            <a:xfrm flipH="1">
              <a:off x="3779912" y="5232921"/>
              <a:ext cx="0" cy="110589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8" name="Line 6"/>
            <p:cNvSpPr>
              <a:spLocks noChangeShapeType="1"/>
            </p:cNvSpPr>
            <p:nvPr/>
          </p:nvSpPr>
          <p:spPr bwMode="auto">
            <a:xfrm flipH="1">
              <a:off x="5148064" y="2710652"/>
              <a:ext cx="0" cy="115212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9" name="Line 6"/>
            <p:cNvSpPr>
              <a:spLocks noChangeShapeType="1"/>
            </p:cNvSpPr>
            <p:nvPr/>
          </p:nvSpPr>
          <p:spPr bwMode="auto">
            <a:xfrm flipH="1" flipV="1">
              <a:off x="2421312" y="2766180"/>
              <a:ext cx="0" cy="108012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0" name="Line 6"/>
            <p:cNvSpPr>
              <a:spLocks noChangeShapeType="1"/>
            </p:cNvSpPr>
            <p:nvPr/>
          </p:nvSpPr>
          <p:spPr bwMode="auto">
            <a:xfrm flipH="1">
              <a:off x="3779912" y="2695904"/>
              <a:ext cx="0" cy="115212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1" name="Line 6"/>
            <p:cNvSpPr>
              <a:spLocks noChangeShapeType="1"/>
            </p:cNvSpPr>
            <p:nvPr/>
          </p:nvSpPr>
          <p:spPr bwMode="auto">
            <a:xfrm flipV="1">
              <a:off x="2483768" y="2636912"/>
              <a:ext cx="1224136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2" name="Line 6"/>
            <p:cNvSpPr>
              <a:spLocks noChangeShapeType="1"/>
            </p:cNvSpPr>
            <p:nvPr/>
          </p:nvSpPr>
          <p:spPr bwMode="auto">
            <a:xfrm flipV="1">
              <a:off x="3851920" y="2636912"/>
              <a:ext cx="1224136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3" name="Oval 9"/>
            <p:cNvSpPr>
              <a:spLocks noChangeArrowheads="1"/>
            </p:cNvSpPr>
            <p:nvPr/>
          </p:nvSpPr>
          <p:spPr bwMode="auto">
            <a:xfrm flipH="1">
              <a:off x="3707904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4" name="Oval 9"/>
            <p:cNvSpPr>
              <a:spLocks noChangeArrowheads="1"/>
            </p:cNvSpPr>
            <p:nvPr/>
          </p:nvSpPr>
          <p:spPr bwMode="auto">
            <a:xfrm flipH="1">
              <a:off x="5089072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5" name="Oval 9"/>
            <p:cNvSpPr>
              <a:spLocks noChangeArrowheads="1"/>
            </p:cNvSpPr>
            <p:nvPr/>
          </p:nvSpPr>
          <p:spPr bwMode="auto">
            <a:xfrm flipH="1">
              <a:off x="2339752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6" name="Text Box 11"/>
            <p:cNvSpPr txBox="1">
              <a:spLocks noChangeArrowheads="1"/>
            </p:cNvSpPr>
            <p:nvPr/>
          </p:nvSpPr>
          <p:spPr bwMode="auto">
            <a:xfrm>
              <a:off x="3923928" y="2636912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61477" name="Text Box 11"/>
            <p:cNvSpPr txBox="1">
              <a:spLocks noChangeArrowheads="1"/>
            </p:cNvSpPr>
            <p:nvPr/>
          </p:nvSpPr>
          <p:spPr bwMode="auto">
            <a:xfrm>
              <a:off x="5220072" y="270892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61478" name="Text Box 11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61479" name="Text Box 11"/>
            <p:cNvSpPr txBox="1">
              <a:spLocks noChangeArrowheads="1"/>
            </p:cNvSpPr>
            <p:nvPr/>
          </p:nvSpPr>
          <p:spPr bwMode="auto">
            <a:xfrm>
              <a:off x="1979712" y="393305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h</a:t>
              </a:r>
            </a:p>
          </p:txBody>
        </p:sp>
        <p:sp>
          <p:nvSpPr>
            <p:cNvPr id="61480" name="Text Box 11"/>
            <p:cNvSpPr txBox="1">
              <a:spLocks noChangeArrowheads="1"/>
            </p:cNvSpPr>
            <p:nvPr/>
          </p:nvSpPr>
          <p:spPr bwMode="auto">
            <a:xfrm>
              <a:off x="1979712" y="2564904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j</a:t>
              </a:r>
            </a:p>
          </p:txBody>
        </p:sp>
        <p:sp>
          <p:nvSpPr>
            <p:cNvPr id="61481" name="Text Box 11"/>
            <p:cNvSpPr txBox="1">
              <a:spLocks noChangeArrowheads="1"/>
            </p:cNvSpPr>
            <p:nvPr/>
          </p:nvSpPr>
          <p:spPr bwMode="auto">
            <a:xfrm>
              <a:off x="3851920" y="4005064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930275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5616575" cy="453707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kumimoji="0" lang="zh-CN" altLang="en-US" b="1" dirty="0"/>
              <a:t>引言</a:t>
            </a: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r>
              <a:rPr kumimoji="0" lang="en-US" altLang="zh-CN" b="1" dirty="0" err="1">
                <a:latin typeface="Times New Roman" charset="0"/>
              </a:rPr>
              <a:t>Dijkstra</a:t>
            </a:r>
            <a:r>
              <a:rPr kumimoji="0" lang="zh-CN" altLang="en-US" b="1" dirty="0"/>
              <a:t>算法</a:t>
            </a: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latin typeface="Times New Roman" charset="0"/>
              </a:rPr>
              <a:t>旅行商问题（</a:t>
            </a:r>
            <a:r>
              <a:rPr kumimoji="0" lang="en-US" altLang="zh-CN" b="1" dirty="0">
                <a:latin typeface="Times New Roman" charset="0"/>
              </a:rPr>
              <a:t>TSP</a:t>
            </a:r>
            <a:r>
              <a:rPr kumimoji="0" lang="zh-CN" altLang="en-US" b="1" dirty="0">
                <a:latin typeface="Times New Roman" charset="0"/>
              </a:rPr>
              <a:t>）</a:t>
            </a:r>
            <a:endParaRPr kumimoji="0" lang="en-US" altLang="zh-CN" b="1" dirty="0">
              <a:latin typeface="Times New Roman" charset="0"/>
            </a:endParaRPr>
          </a:p>
          <a:p>
            <a:pPr eaLnBrk="1" hangingPunct="1">
              <a:spcBef>
                <a:spcPct val="40000"/>
              </a:spcBef>
            </a:pP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endParaRPr kumimoji="0" lang="en-US" altLang="zh-CN" b="1" dirty="0"/>
          </a:p>
          <a:p>
            <a:pPr eaLnBrk="1" hangingPunct="1">
              <a:spcBef>
                <a:spcPct val="40000"/>
              </a:spcBef>
            </a:pPr>
            <a:endParaRPr kumimoji="0" lang="zh-CN" altLang="en-US" b="1" dirty="0"/>
          </a:p>
          <a:p>
            <a:pPr eaLnBrk="1" hangingPunct="1">
              <a:spcBef>
                <a:spcPct val="35000"/>
              </a:spcBef>
            </a:pPr>
            <a:endParaRPr kumimoji="0" lang="en-US" altLang="zh-CN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927100"/>
          </a:xfrm>
        </p:spPr>
        <p:txBody>
          <a:bodyPr/>
          <a:lstStyle/>
          <a:p>
            <a:pPr eaLnBrk="1" hangingPunct="1"/>
            <a:r>
              <a:rPr lang="zh-CN" altLang="en-US"/>
              <a:t>带权图与最短通路问题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064500" cy="42672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 dirty="0">
                <a:solidFill>
                  <a:srgbClr val="FF0000"/>
                </a:solidFill>
                <a:latin typeface="Times New Roman" charset="0"/>
              </a:rPr>
              <a:t>带权图</a:t>
            </a:r>
            <a:r>
              <a:rPr kumimoji="0" lang="zh-CN" altLang="en-US" sz="2600" b="1" dirty="0">
                <a:latin typeface="Times New Roman" charset="0"/>
              </a:rPr>
              <a:t>：三元组 </a:t>
            </a:r>
            <a:r>
              <a:rPr kumimoji="0" lang="en-US" altLang="zh-CN" sz="2600" b="1" dirty="0">
                <a:latin typeface="Times New Roman" charset="0"/>
              </a:rPr>
              <a:t>(</a:t>
            </a:r>
            <a:r>
              <a:rPr kumimoji="0" lang="en-US" altLang="zh-CN" sz="2600" b="1" i="1" dirty="0">
                <a:latin typeface="Times New Roman" charset="0"/>
              </a:rPr>
              <a:t>V</a:t>
            </a:r>
            <a:r>
              <a:rPr kumimoji="0" lang="en-US" altLang="zh-CN" sz="2600" b="1" dirty="0">
                <a:latin typeface="Times New Roman" charset="0"/>
              </a:rPr>
              <a:t>, 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en-US" altLang="zh-CN" sz="2600" b="1" dirty="0">
                <a:latin typeface="Times New Roman" charset="0"/>
              </a:rPr>
              <a:t>, </a:t>
            </a:r>
            <a:r>
              <a:rPr kumimoji="0" lang="en-US" altLang="zh-CN" sz="2600" b="1" i="1" dirty="0">
                <a:latin typeface="Times New Roman" charset="0"/>
              </a:rPr>
              <a:t>W</a:t>
            </a:r>
            <a:r>
              <a:rPr kumimoji="0" lang="en-US" altLang="zh-CN" sz="2600" b="1" dirty="0">
                <a:latin typeface="Times New Roman" charset="0"/>
              </a:rPr>
              <a:t>)</a:t>
            </a:r>
            <a:r>
              <a:rPr kumimoji="0" lang="zh-CN" altLang="en-US" sz="2600" b="1" dirty="0">
                <a:latin typeface="Times New Roman" charset="0"/>
              </a:rPr>
              <a:t>，</a:t>
            </a:r>
            <a:r>
              <a:rPr kumimoji="0" lang="en-US" altLang="zh-CN" sz="2600" b="1" dirty="0">
                <a:latin typeface="Times New Roman" charset="0"/>
              </a:rPr>
              <a:t>(</a:t>
            </a:r>
            <a:r>
              <a:rPr kumimoji="0" lang="en-US" altLang="zh-CN" sz="2600" b="1" i="1" dirty="0">
                <a:latin typeface="Times New Roman" charset="0"/>
              </a:rPr>
              <a:t>V</a:t>
            </a:r>
            <a:r>
              <a:rPr kumimoji="0" lang="en-US" altLang="zh-CN" sz="2600" b="1" dirty="0">
                <a:latin typeface="Times New Roman" charset="0"/>
              </a:rPr>
              <a:t>, 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en-US" altLang="zh-CN" sz="2600" b="1" dirty="0">
                <a:latin typeface="Times New Roman" charset="0"/>
              </a:rPr>
              <a:t>)</a:t>
            </a:r>
            <a:r>
              <a:rPr kumimoji="0" lang="zh-CN" altLang="en-US" sz="2600" b="1" dirty="0">
                <a:latin typeface="Times New Roman" charset="0"/>
              </a:rPr>
              <a:t>是图，</a:t>
            </a:r>
            <a:r>
              <a:rPr kumimoji="0" lang="en-US" altLang="zh-CN" sz="2600" b="1" i="1" dirty="0">
                <a:latin typeface="Times New Roman" charset="0"/>
              </a:rPr>
              <a:t>W</a:t>
            </a:r>
            <a:r>
              <a:rPr kumimoji="0" lang="zh-CN" altLang="en-US" sz="2600" b="1" dirty="0">
                <a:latin typeface="Times New Roman" charset="0"/>
              </a:rPr>
              <a:t>是从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zh-CN" altLang="en-US" sz="2600" b="1" dirty="0">
                <a:latin typeface="Times New Roman" charset="0"/>
              </a:rPr>
              <a:t>到非负实数集的一个函数。</a:t>
            </a:r>
            <a:r>
              <a:rPr kumimoji="0" lang="en-US" altLang="zh-CN" sz="2600" b="1" i="1" dirty="0">
                <a:latin typeface="Times New Roman" charset="0"/>
              </a:rPr>
              <a:t>W</a:t>
            </a:r>
            <a:r>
              <a:rPr kumimoji="0" lang="en-US" altLang="zh-CN" sz="2600" b="1" dirty="0">
                <a:latin typeface="Times New Roman" charset="0"/>
              </a:rPr>
              <a:t>(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en-US" altLang="zh-CN" sz="2600" b="1" dirty="0">
                <a:latin typeface="Times New Roman" charset="0"/>
              </a:rPr>
              <a:t>)</a:t>
            </a:r>
            <a:r>
              <a:rPr kumimoji="0" lang="zh-CN" altLang="en-US" sz="2600" b="1" dirty="0">
                <a:latin typeface="Times New Roman" charset="0"/>
              </a:rPr>
              <a:t>表示边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zh-CN" altLang="en-US" sz="2600" b="1" dirty="0">
                <a:latin typeface="Times New Roman" charset="0"/>
              </a:rPr>
              <a:t>的权。</a:t>
            </a:r>
            <a:endParaRPr kumimoji="0" lang="en-US" altLang="zh-CN" sz="2600" b="1" dirty="0">
              <a:latin typeface="Times New Roman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 dirty="0">
                <a:latin typeface="Times New Roman" charset="0"/>
              </a:rPr>
              <a:t>一条通路上所有边的权的和称为该通路的</a:t>
            </a:r>
            <a:r>
              <a:rPr kumimoji="0" lang="zh-CN" altLang="en-US" sz="2600" b="1" dirty="0">
                <a:solidFill>
                  <a:srgbClr val="FF0000"/>
                </a:solidFill>
                <a:latin typeface="Times New Roman" charset="0"/>
              </a:rPr>
              <a:t>长度</a:t>
            </a:r>
            <a:r>
              <a:rPr kumimoji="0" lang="zh-CN" altLang="en-US" sz="2600" b="1" dirty="0">
                <a:latin typeface="Times New Roman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endParaRPr kumimoji="0" lang="zh-CN" altLang="en-US" sz="2600" b="1" dirty="0">
              <a:latin typeface="Times New Roman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BC472B-3A78-7FC4-8BC1-5FDEBB21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3861048"/>
            <a:ext cx="8102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927100"/>
          </a:xfrm>
        </p:spPr>
        <p:txBody>
          <a:bodyPr/>
          <a:lstStyle/>
          <a:p>
            <a:pPr eaLnBrk="1" hangingPunct="1"/>
            <a:r>
              <a:rPr lang="zh-CN" altLang="en-US"/>
              <a:t>带权图与最短通路问题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064500" cy="42672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 dirty="0">
                <a:latin typeface="Times New Roman" charset="0"/>
              </a:rPr>
              <a:t>带权图中两点之间长度</a:t>
            </a:r>
            <a:r>
              <a:rPr kumimoji="0" lang="zh-CN" altLang="en-US" sz="2600" b="1" dirty="0">
                <a:solidFill>
                  <a:srgbClr val="FF0000"/>
                </a:solidFill>
                <a:latin typeface="Times New Roman" charset="0"/>
              </a:rPr>
              <a:t>最小</a:t>
            </a:r>
            <a:r>
              <a:rPr kumimoji="0" lang="zh-CN" altLang="en-US" sz="2600" b="1" dirty="0">
                <a:latin typeface="Times New Roman" charset="0"/>
              </a:rPr>
              <a:t>的通路称为两点之间的</a:t>
            </a:r>
            <a:r>
              <a:rPr kumimoji="0" lang="zh-CN" altLang="en-US" sz="2600" b="1" dirty="0">
                <a:solidFill>
                  <a:srgbClr val="FF0000"/>
                </a:solidFill>
                <a:latin typeface="Times New Roman" charset="0"/>
              </a:rPr>
              <a:t>最短通路</a:t>
            </a:r>
            <a:r>
              <a:rPr kumimoji="0" lang="zh-CN" altLang="en-US" sz="2600" b="1" dirty="0">
                <a:latin typeface="Times New Roman" charset="0"/>
              </a:rPr>
              <a:t>，不一定是唯一的。</a:t>
            </a:r>
            <a:endParaRPr kumimoji="0" lang="en-US" altLang="zh-CN" sz="2600" b="1" dirty="0">
              <a:latin typeface="Times New Roman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endParaRPr kumimoji="0" lang="zh-CN" altLang="en-US" sz="2600" b="1" dirty="0">
              <a:latin typeface="Times New Roman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 dirty="0">
                <a:solidFill>
                  <a:srgbClr val="330066"/>
                </a:solidFill>
                <a:latin typeface="Times New Roman" charset="0"/>
              </a:rPr>
              <a:t>单源点最短路问题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sz="2600" b="1" dirty="0">
                <a:latin typeface="Times New Roman" charset="0"/>
              </a:rPr>
              <a:t>     给定带权图 </a:t>
            </a:r>
            <a:r>
              <a:rPr kumimoji="0" lang="en-US" altLang="zh-CN" sz="2600" b="1" i="1" dirty="0">
                <a:latin typeface="Times New Roman" charset="0"/>
              </a:rPr>
              <a:t>G</a:t>
            </a:r>
            <a:r>
              <a:rPr kumimoji="0" lang="en-US" altLang="zh-CN" sz="2600" b="1" dirty="0">
                <a:latin typeface="Times New Roman" charset="0"/>
              </a:rPr>
              <a:t>(</a:t>
            </a:r>
            <a:r>
              <a:rPr kumimoji="0" lang="en-US" altLang="zh-CN" sz="2600" b="1" i="1" dirty="0">
                <a:latin typeface="Times New Roman" charset="0"/>
              </a:rPr>
              <a:t>V</a:t>
            </a:r>
            <a:r>
              <a:rPr kumimoji="0" lang="en-US" altLang="zh-CN" sz="2600" b="1" dirty="0">
                <a:latin typeface="Times New Roman" charset="0"/>
              </a:rPr>
              <a:t>, </a:t>
            </a:r>
            <a:r>
              <a:rPr kumimoji="0" lang="en-US" altLang="zh-CN" sz="2600" b="1" i="1" dirty="0">
                <a:latin typeface="Times New Roman" charset="0"/>
              </a:rPr>
              <a:t>E</a:t>
            </a:r>
            <a:r>
              <a:rPr kumimoji="0" lang="en-US" altLang="zh-CN" sz="2600" b="1" dirty="0">
                <a:latin typeface="Times New Roman" charset="0"/>
              </a:rPr>
              <a:t>, </a:t>
            </a:r>
            <a:r>
              <a:rPr kumimoji="0" lang="en-US" altLang="zh-CN" sz="2600" b="1" i="1" dirty="0">
                <a:latin typeface="Times New Roman" charset="0"/>
              </a:rPr>
              <a:t>W</a:t>
            </a:r>
            <a:r>
              <a:rPr kumimoji="0" lang="en-US" altLang="zh-CN" sz="2600" b="1" dirty="0">
                <a:latin typeface="Times New Roman" charset="0"/>
              </a:rPr>
              <a:t>)</a:t>
            </a:r>
            <a:r>
              <a:rPr kumimoji="0" lang="zh-CN" altLang="en-US" sz="2600" b="1" dirty="0">
                <a:latin typeface="Times New Roman" charset="0"/>
              </a:rPr>
              <a:t>并指定一个源点，确定该源点到图中其它任一顶点的最短路（长度和路径）。</a:t>
            </a:r>
            <a:endParaRPr kumimoji="0" lang="en-US" altLang="zh-CN" sz="26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最短路径的算法思想</a:t>
            </a:r>
            <a:r>
              <a:rPr lang="en-US" altLang="zh-CN">
                <a:latin typeface="Times New Roman" charset="0"/>
              </a:rPr>
              <a:t>(1959)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28775"/>
            <a:ext cx="8512175" cy="49244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60000"/>
              </a:spcBef>
            </a:pPr>
            <a:r>
              <a:rPr kumimoji="0" lang="zh-CN" altLang="en-US" sz="2800" b="1" dirty="0">
                <a:latin typeface="Times New Roman" charset="0"/>
              </a:rPr>
              <a:t>源点</a:t>
            </a:r>
            <a:r>
              <a:rPr kumimoji="0" lang="en-US" altLang="zh-CN" sz="2800" b="1" dirty="0">
                <a:latin typeface="Times New Roman" charset="0"/>
              </a:rPr>
              <a:t>s</a:t>
            </a:r>
            <a:r>
              <a:rPr kumimoji="0" lang="zh-CN" altLang="en-US" sz="2800" b="1" dirty="0">
                <a:latin typeface="Times New Roman" charset="0"/>
              </a:rPr>
              <a:t>到顶点</a:t>
            </a:r>
            <a:r>
              <a:rPr kumimoji="0" lang="en-US" altLang="zh-CN" sz="2800" b="1" dirty="0">
                <a:latin typeface="Times New Roman" charset="0"/>
              </a:rPr>
              <a:t>v</a:t>
            </a:r>
            <a:r>
              <a:rPr kumimoji="0" lang="zh-CN" altLang="en-US" sz="2800" b="1" dirty="0">
                <a:latin typeface="Times New Roman" charset="0"/>
              </a:rPr>
              <a:t>的最短路径若为</a:t>
            </a:r>
            <a:r>
              <a:rPr kumimoji="0" lang="en-US" altLang="zh-CN" sz="2800" b="1" u="sng" dirty="0">
                <a:solidFill>
                  <a:srgbClr val="FF0000"/>
                </a:solidFill>
                <a:latin typeface="Times New Roman" charset="0"/>
              </a:rPr>
              <a:t>s…</a:t>
            </a:r>
            <a:r>
              <a:rPr kumimoji="0" lang="en-US" altLang="zh-CN" sz="2800" b="1" u="sng" dirty="0" err="1">
                <a:solidFill>
                  <a:srgbClr val="FF0000"/>
                </a:solidFill>
                <a:latin typeface="Times New Roman" charset="0"/>
              </a:rPr>
              <a:t>u</a:t>
            </a:r>
            <a:r>
              <a:rPr kumimoji="0" lang="en-US" altLang="zh-CN" sz="2800" b="1" dirty="0" err="1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kumimoji="0" lang="en-US" altLang="zh-CN" sz="2800" b="1" dirty="0">
                <a:latin typeface="Times New Roman" charset="0"/>
              </a:rPr>
              <a:t>, </a:t>
            </a:r>
            <a:r>
              <a:rPr kumimoji="0" lang="zh-CN" altLang="en-US" sz="2800" b="1" dirty="0">
                <a:latin typeface="Times New Roman" charset="0"/>
              </a:rPr>
              <a:t>则</a:t>
            </a:r>
            <a:r>
              <a:rPr kumimoji="0" lang="en-US" altLang="zh-CN" sz="2800" b="1" dirty="0">
                <a:solidFill>
                  <a:srgbClr val="FF0000"/>
                </a:solidFill>
                <a:latin typeface="Times New Roman" charset="0"/>
              </a:rPr>
              <a:t>s…u</a:t>
            </a:r>
            <a:r>
              <a:rPr kumimoji="0" lang="zh-CN" altLang="en-US" sz="2800" b="1" dirty="0">
                <a:latin typeface="Times New Roman" charset="0"/>
              </a:rPr>
              <a:t>是</a:t>
            </a:r>
            <a:r>
              <a:rPr kumimoji="0" lang="en-US" altLang="zh-CN" sz="2800" b="1" dirty="0">
                <a:latin typeface="Times New Roman" charset="0"/>
              </a:rPr>
              <a:t>s</a:t>
            </a:r>
            <a:r>
              <a:rPr kumimoji="0" lang="zh-CN" altLang="en-US" sz="2800" b="1" dirty="0">
                <a:latin typeface="Times New Roman" charset="0"/>
              </a:rPr>
              <a:t>到</a:t>
            </a:r>
            <a:r>
              <a:rPr kumimoji="0" lang="en-US" altLang="zh-CN" sz="2800" b="1" dirty="0">
                <a:latin typeface="Times New Roman" charset="0"/>
              </a:rPr>
              <a:t>u</a:t>
            </a:r>
            <a:r>
              <a:rPr kumimoji="0" lang="zh-CN" altLang="en-US" sz="2800" b="1" dirty="0">
                <a:latin typeface="Times New Roman" charset="0"/>
              </a:rPr>
              <a:t>的最短路径。</a:t>
            </a:r>
            <a:endParaRPr kumimoji="0" lang="en-US" altLang="zh-CN" sz="2800" b="1" dirty="0">
              <a:latin typeface="Times New Roman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</a:pPr>
            <a:r>
              <a:rPr kumimoji="0" lang="en-US" altLang="zh-CN" sz="2800" b="1" dirty="0">
                <a:latin typeface="Times New Roman" charset="0"/>
              </a:rPr>
              <a:t>(n-1)</a:t>
            </a:r>
            <a:r>
              <a:rPr kumimoji="0" lang="zh-CN" altLang="en-US" sz="2800" b="1" dirty="0">
                <a:latin typeface="Times New Roman" charset="0"/>
              </a:rPr>
              <a:t>条最短路径按照其长度的非减次序求得，设它们的相应端点分别为</a:t>
            </a:r>
            <a:r>
              <a:rPr kumimoji="0" lang="en-US" altLang="zh-CN" sz="2800" b="1" dirty="0">
                <a:latin typeface="Times New Roman" charset="0"/>
              </a:rPr>
              <a:t>u</a:t>
            </a:r>
            <a:r>
              <a:rPr kumimoji="0" lang="en-US" altLang="zh-CN" sz="2800" b="1" baseline="-25000" dirty="0">
                <a:latin typeface="Times New Roman" charset="0"/>
              </a:rPr>
              <a:t>1</a:t>
            </a:r>
            <a:r>
              <a:rPr kumimoji="0" lang="en-US" altLang="zh-CN" sz="2800" b="1" dirty="0">
                <a:latin typeface="Times New Roman" charset="0"/>
              </a:rPr>
              <a:t>, …u</a:t>
            </a:r>
            <a:r>
              <a:rPr kumimoji="0" lang="en-US" altLang="zh-CN" sz="2800" b="1" baseline="-25000" dirty="0">
                <a:latin typeface="Times New Roman" charset="0"/>
              </a:rPr>
              <a:t>n-1</a:t>
            </a:r>
            <a:r>
              <a:rPr kumimoji="0" lang="zh-CN" altLang="en-US" sz="2800" b="1" dirty="0">
                <a:latin typeface="Times New Roman" charset="0"/>
              </a:rPr>
              <a:t>，最短路径长度记为</a:t>
            </a:r>
            <a:r>
              <a:rPr kumimoji="0" lang="en-US" altLang="zh-CN" sz="2800" b="1" dirty="0">
                <a:latin typeface="Times New Roman" charset="0"/>
              </a:rPr>
              <a:t>d(s, </a:t>
            </a:r>
            <a:r>
              <a:rPr kumimoji="0" lang="en-US" altLang="zh-CN" sz="2800" b="1" dirty="0" err="1">
                <a:latin typeface="Times New Roman" charset="0"/>
              </a:rPr>
              <a:t>u</a:t>
            </a:r>
            <a:r>
              <a:rPr kumimoji="0" lang="en-US" altLang="zh-CN" sz="2800" b="1" baseline="-25000" dirty="0" err="1">
                <a:latin typeface="Times New Roman" charset="0"/>
              </a:rPr>
              <a:t>i</a:t>
            </a:r>
            <a:r>
              <a:rPr kumimoji="0" lang="en-US" altLang="zh-CN" sz="2800" b="1" dirty="0">
                <a:latin typeface="Times New Roman" charset="0"/>
              </a:rPr>
              <a:t>) </a:t>
            </a:r>
            <a:r>
              <a:rPr kumimoji="0" lang="zh-CN" altLang="en-US" sz="2800" b="1" dirty="0">
                <a:latin typeface="Times New Roman" charset="0"/>
              </a:rPr>
              <a:t>，</a:t>
            </a:r>
            <a:r>
              <a:rPr kumimoji="0" lang="en-US" altLang="zh-CN" sz="2800" b="1" dirty="0">
                <a:latin typeface="Times New Roman" charset="0"/>
              </a:rPr>
              <a:t> </a:t>
            </a:r>
            <a:r>
              <a:rPr kumimoji="0" lang="en-US" altLang="zh-CN" sz="2800" b="1" dirty="0" err="1">
                <a:latin typeface="Times New Roman" charset="0"/>
              </a:rPr>
              <a:t>i</a:t>
            </a:r>
            <a:r>
              <a:rPr kumimoji="0" lang="en-US" altLang="zh-CN" sz="2800" b="1" dirty="0">
                <a:latin typeface="Times New Roman" charset="0"/>
              </a:rPr>
              <a:t>=1,…n-1.</a:t>
            </a: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</a:pPr>
            <a:r>
              <a:rPr kumimoji="0" lang="zh-CN" altLang="en-US" sz="2800" b="1" dirty="0">
                <a:latin typeface="Times New Roman" charset="0"/>
              </a:rPr>
              <a:t>假设前</a:t>
            </a:r>
            <a:r>
              <a:rPr kumimoji="0" lang="en-US" altLang="zh-CN" sz="2800" b="1" dirty="0" err="1">
                <a:latin typeface="Times New Roman" charset="0"/>
              </a:rPr>
              <a:t>i</a:t>
            </a:r>
            <a:r>
              <a:rPr kumimoji="0" lang="zh-CN" altLang="en-US" sz="2800" b="1" dirty="0">
                <a:latin typeface="Times New Roman" charset="0"/>
              </a:rPr>
              <a:t>条最短路径已知，第</a:t>
            </a:r>
            <a:r>
              <a:rPr kumimoji="0" lang="en-US" altLang="zh-CN" sz="2800" b="1" dirty="0">
                <a:latin typeface="Times New Roman" charset="0"/>
              </a:rPr>
              <a:t>(i+1)</a:t>
            </a:r>
            <a:r>
              <a:rPr kumimoji="0" lang="zh-CN" altLang="en-US" sz="2800" b="1" dirty="0">
                <a:latin typeface="Times New Roman" charset="0"/>
              </a:rPr>
              <a:t>条最短路径长度：</a:t>
            </a:r>
            <a:endParaRPr kumimoji="0" lang="en-US" altLang="zh-CN" sz="2800" b="1" dirty="0">
              <a:latin typeface="Times New Roman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60000"/>
              </a:spcBef>
              <a:buFont typeface="Wingdings" charset="2"/>
              <a:buNone/>
            </a:pPr>
            <a:r>
              <a:rPr kumimoji="0" lang="en-US" altLang="zh-CN" sz="2800" b="1" dirty="0">
                <a:latin typeface="Times New Roman" charset="0"/>
              </a:rPr>
              <a:t>        d(s, u</a:t>
            </a:r>
            <a:r>
              <a:rPr kumimoji="0" lang="en-US" altLang="zh-CN" sz="2800" b="1" baseline="-25000" dirty="0">
                <a:latin typeface="Times New Roman" charset="0"/>
              </a:rPr>
              <a:t>i+1</a:t>
            </a:r>
            <a:r>
              <a:rPr kumimoji="0" lang="en-US" altLang="zh-CN" sz="2800" b="1" dirty="0">
                <a:latin typeface="Times New Roman" charset="0"/>
              </a:rPr>
              <a:t>)=min{d(s, </a:t>
            </a:r>
            <a:r>
              <a:rPr kumimoji="0" lang="en-US" altLang="zh-CN" sz="2800" b="1" dirty="0" err="1">
                <a:latin typeface="Times New Roman" charset="0"/>
              </a:rPr>
              <a:t>u</a:t>
            </a:r>
            <a:r>
              <a:rPr kumimoji="0" lang="en-US" altLang="zh-CN" sz="2800" b="1" baseline="-25000" dirty="0" err="1">
                <a:latin typeface="Times New Roman" charset="0"/>
              </a:rPr>
              <a:t>j</a:t>
            </a:r>
            <a:r>
              <a:rPr kumimoji="0" lang="en-US" altLang="zh-CN" sz="2800" b="1" dirty="0">
                <a:latin typeface="Times New Roman" charset="0"/>
              </a:rPr>
              <a:t>) +W(</a:t>
            </a:r>
            <a:r>
              <a:rPr kumimoji="0" lang="en-US" altLang="zh-CN" sz="2800" b="1" dirty="0" err="1">
                <a:latin typeface="Times New Roman" charset="0"/>
              </a:rPr>
              <a:t>u</a:t>
            </a:r>
            <a:r>
              <a:rPr kumimoji="0" lang="en-US" altLang="zh-CN" sz="2800" b="1" baseline="-25000" dirty="0" err="1">
                <a:latin typeface="Times New Roman" charset="0"/>
              </a:rPr>
              <a:t>j</a:t>
            </a:r>
            <a:r>
              <a:rPr kumimoji="0" lang="en-US" altLang="zh-CN" sz="2800" b="1" dirty="0">
                <a:latin typeface="Times New Roman" charset="0"/>
              </a:rPr>
              <a:t>, u</a:t>
            </a:r>
            <a:r>
              <a:rPr kumimoji="0" lang="en-US" altLang="zh-CN" sz="2800" b="1" baseline="-25000" dirty="0">
                <a:latin typeface="Times New Roman" charset="0"/>
              </a:rPr>
              <a:t>i+1</a:t>
            </a:r>
            <a:r>
              <a:rPr kumimoji="0" lang="en-US" altLang="zh-CN" sz="2800" b="1" dirty="0">
                <a:latin typeface="Times New Roman" charset="0"/>
              </a:rPr>
              <a:t>)| j=1,…</a:t>
            </a:r>
            <a:r>
              <a:rPr kumimoji="0" lang="en-US" altLang="zh-CN" sz="2800" b="1" dirty="0" err="1">
                <a:latin typeface="Times New Roman" charset="0"/>
              </a:rPr>
              <a:t>i</a:t>
            </a:r>
            <a:r>
              <a:rPr kumimoji="0" lang="en-US" altLang="zh-CN" sz="2800" b="1" dirty="0">
                <a:latin typeface="Times New Roman" charset="0"/>
              </a:rPr>
              <a:t>}</a:t>
            </a:r>
          </a:p>
          <a:p>
            <a:pPr algn="just" eaLnBrk="1" hangingPunct="1">
              <a:lnSpc>
                <a:spcPct val="150000"/>
              </a:lnSpc>
              <a:spcBef>
                <a:spcPct val="60000"/>
              </a:spcBef>
              <a:buFont typeface="Wingdings" charset="2"/>
              <a:buNone/>
            </a:pPr>
            <a:endParaRPr kumimoji="0" lang="zh-CN" alt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</a:rPr>
              <a:t>求最短路径的</a:t>
            </a:r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算法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3854450"/>
          </a:xfrm>
        </p:spPr>
        <p:txBody>
          <a:bodyPr/>
          <a:lstStyle/>
          <a:p>
            <a:pPr algn="just" eaLnBrk="1" hangingPunct="1"/>
            <a:r>
              <a:rPr kumimoji="0" lang="zh-CN" altLang="en-US" b="1">
                <a:latin typeface="Times New Roman" charset="0"/>
              </a:rPr>
              <a:t>输入：连通带权图</a:t>
            </a:r>
            <a:r>
              <a:rPr kumimoji="0" lang="en-US" altLang="zh-CN" b="1">
                <a:latin typeface="Times New Roman" charset="0"/>
              </a:rPr>
              <a:t>G</a:t>
            </a:r>
            <a:r>
              <a:rPr kumimoji="0" lang="zh-CN" altLang="en-US" b="1">
                <a:latin typeface="Times New Roman" charset="0"/>
              </a:rPr>
              <a:t>，</a:t>
            </a:r>
            <a:r>
              <a:rPr kumimoji="0" lang="en-US" altLang="zh-CN" b="1">
                <a:latin typeface="Times New Roman" charset="0"/>
              </a:rPr>
              <a:t>|V</a:t>
            </a:r>
            <a:r>
              <a:rPr kumimoji="0" lang="en-US" altLang="zh-CN" b="1" baseline="-30000">
                <a:latin typeface="Times New Roman" charset="0"/>
              </a:rPr>
              <a:t>G</a:t>
            </a:r>
            <a:r>
              <a:rPr kumimoji="0" lang="en-US" altLang="zh-CN" b="1">
                <a:latin typeface="Times New Roman" charset="0"/>
              </a:rPr>
              <a:t>|=</a:t>
            </a:r>
            <a:r>
              <a:rPr kumimoji="0" lang="en-US" altLang="zh-CN" b="1" i="1">
                <a:latin typeface="Times New Roman" charset="0"/>
              </a:rPr>
              <a:t>n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zh-CN" altLang="en-US" b="1">
                <a:latin typeface="Times New Roman" charset="0"/>
              </a:rPr>
              <a:t>指定顶点</a:t>
            </a:r>
            <a:r>
              <a:rPr kumimoji="0" lang="en-US" altLang="zh-CN" b="1" i="1">
                <a:latin typeface="Times New Roman" charset="0"/>
              </a:rPr>
              <a:t>s</a:t>
            </a:r>
            <a:r>
              <a:rPr kumimoji="0" lang="en-US" altLang="zh-CN" b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>
                <a:latin typeface="Times New Roman" charset="0"/>
              </a:rPr>
              <a:t>V</a:t>
            </a:r>
            <a:r>
              <a:rPr kumimoji="0" lang="en-US" altLang="zh-CN" b="1" baseline="-30000">
                <a:latin typeface="Times New Roman" charset="0"/>
              </a:rPr>
              <a:t>G</a:t>
            </a:r>
            <a:endParaRPr kumimoji="0" lang="en-US" altLang="zh-CN" b="1">
              <a:latin typeface="Times New Roman" charset="0"/>
            </a:endParaRPr>
          </a:p>
          <a:p>
            <a:pPr algn="just" eaLnBrk="1" hangingPunct="1"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</a:rPr>
              <a:t>输出：每个顶点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zh-CN" altLang="en-US" b="1">
                <a:latin typeface="Times New Roman" charset="0"/>
              </a:rPr>
              <a:t>的标注</a:t>
            </a:r>
            <a:r>
              <a:rPr kumimoji="0" lang="en-US" altLang="zh-CN" b="1">
                <a:latin typeface="Times New Roman" charset="0"/>
              </a:rPr>
              <a:t>(L(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), </a:t>
            </a: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en-US" altLang="zh-CN" b="1">
                <a:latin typeface="Times New Roman" charset="0"/>
              </a:rPr>
              <a:t>), </a:t>
            </a:r>
            <a:r>
              <a:rPr kumimoji="0" lang="zh-CN" altLang="en-US" b="1">
                <a:latin typeface="Times New Roman" charset="0"/>
              </a:rPr>
              <a:t>其中：</a:t>
            </a:r>
          </a:p>
          <a:p>
            <a:pPr lvl="1" algn="just" eaLnBrk="1" hangingPunct="1">
              <a:spcBef>
                <a:spcPct val="40000"/>
              </a:spcBef>
            </a:pPr>
            <a:r>
              <a:rPr kumimoji="0" lang="en-US" altLang="zh-CN" b="1">
                <a:latin typeface="Times New Roman" charset="0"/>
              </a:rPr>
              <a:t>L(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en-US" altLang="zh-CN" b="1">
                <a:latin typeface="Times New Roman" charset="0"/>
              </a:rPr>
              <a:t>)</a:t>
            </a:r>
            <a:r>
              <a:rPr kumimoji="0" lang="zh-CN" altLang="en-US" b="1">
                <a:latin typeface="Times New Roman" charset="0"/>
              </a:rPr>
              <a:t>即从</a:t>
            </a:r>
            <a:r>
              <a:rPr kumimoji="0" lang="en-US" altLang="zh-CN" b="1" i="1">
                <a:latin typeface="Times New Roman" charset="0"/>
              </a:rPr>
              <a:t>s</a:t>
            </a:r>
            <a:r>
              <a:rPr kumimoji="0" lang="zh-CN" altLang="en-US" b="1">
                <a:latin typeface="Times New Roman" charset="0"/>
              </a:rPr>
              <a:t>到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zh-CN" altLang="en-US" b="1">
                <a:latin typeface="Times New Roman" charset="0"/>
              </a:rPr>
              <a:t>的最短路径长度（目前可得的）</a:t>
            </a:r>
          </a:p>
          <a:p>
            <a:pPr lvl="1" algn="just" eaLnBrk="1" hangingPunct="1">
              <a:spcBef>
                <a:spcPct val="40000"/>
              </a:spcBef>
            </a:pPr>
            <a:r>
              <a:rPr kumimoji="0" lang="en-US" altLang="zh-CN" b="1" i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是该路径上</a:t>
            </a:r>
            <a:r>
              <a:rPr kumimoji="0" lang="en-US" altLang="zh-CN" b="1" i="1">
                <a:latin typeface="Times New Roman" charset="0"/>
              </a:rPr>
              <a:t>v</a:t>
            </a:r>
            <a:r>
              <a:rPr kumimoji="0" lang="zh-CN" altLang="en-US" b="1">
                <a:latin typeface="Times New Roman" charset="0"/>
              </a:rPr>
              <a:t>前一个顶点。</a:t>
            </a:r>
          </a:p>
          <a:p>
            <a:pPr lvl="1" algn="just" eaLnBrk="1" hangingPunct="1">
              <a:spcBef>
                <a:spcPct val="40000"/>
              </a:spcBef>
              <a:buFont typeface="Wingdings" charset="2"/>
              <a:buNone/>
            </a:pPr>
            <a:endParaRPr kumimoji="0" lang="en-US" altLang="zh-CN" b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</a:p>
        </p:txBody>
      </p:sp>
      <p:sp>
        <p:nvSpPr>
          <p:cNvPr id="23554" name="Oval 3" descr="粉色砂纸"/>
          <p:cNvSpPr>
            <a:spLocks noChangeArrowheads="1"/>
          </p:cNvSpPr>
          <p:nvPr/>
        </p:nvSpPr>
        <p:spPr bwMode="auto">
          <a:xfrm>
            <a:off x="2232025" y="3297238"/>
            <a:ext cx="1385888" cy="10414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55" name="Line 6"/>
          <p:cNvSpPr>
            <a:spLocks noChangeShapeType="1"/>
          </p:cNvSpPr>
          <p:nvPr/>
        </p:nvSpPr>
        <p:spPr bwMode="auto">
          <a:xfrm>
            <a:off x="2933700" y="2138363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3571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2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3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4" name="Rectangle 25"/>
          <p:cNvSpPr>
            <a:spLocks noChangeArrowheads="1"/>
          </p:cNvSpPr>
          <p:nvPr/>
        </p:nvSpPr>
        <p:spPr bwMode="auto">
          <a:xfrm>
            <a:off x="2884488" y="2787650"/>
            <a:ext cx="458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5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6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7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8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79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0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1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2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3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4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5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6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7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8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3589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3590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1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3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5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6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7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8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599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3600" name="TextBox 117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3601" name="TextBox 118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3602" name="TextBox 119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3603" name="TextBox 120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3604" name="TextBox 121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3605" name="TextBox 122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3606" name="TextBox 123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3607" name="TextBox 124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割点</a:t>
            </a:r>
            <a:r>
              <a:rPr lang="zh-CN" altLang="en-US" sz="3200">
                <a:ea typeface="宋体" charset="0"/>
              </a:rPr>
              <a:t>（</a:t>
            </a:r>
            <a:r>
              <a:rPr lang="en-US" altLang="zh-CN" sz="3200" b="0">
                <a:ea typeface="宋体" charset="0"/>
              </a:rPr>
              <a:t>cut vertex, articulation vertex</a:t>
            </a:r>
            <a:r>
              <a:rPr lang="zh-CN" altLang="en-US" sz="3200">
                <a:ea typeface="宋体" charset="0"/>
              </a:rPr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定义：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是图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v∈V</a:t>
            </a:r>
            <a:r>
              <a:rPr kumimoji="0" lang="en-US" altLang="zh-CN" sz="2800" b="1" baseline="-30000">
                <a:latin typeface="Times New Roman" charset="0"/>
                <a:ea typeface="宋体" charset="0"/>
              </a:rPr>
              <a:t>G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8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(G-v)&gt;</a:t>
            </a:r>
            <a:r>
              <a:rPr kumimoji="0" lang="en-US" altLang="zh-CN" sz="28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(G),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割点</a:t>
            </a:r>
            <a:endParaRPr kumimoji="0" lang="zh-CN" altLang="en-US" sz="2800" b="1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en-US" altLang="zh-CN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注意：只需考虑割点所在的连通分支，以下讨论不妨只考虑连通图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2048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200E832-AAE3-F44C-A757-EB781D38664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1752600" y="3352800"/>
            <a:ext cx="20574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5638800" y="2819400"/>
            <a:ext cx="14478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648200" y="32766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648200" y="38862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3048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0" name="Oval 6"/>
          <p:cNvSpPr>
            <a:spLocks noChangeArrowheads="1"/>
          </p:cNvSpPr>
          <p:nvPr/>
        </p:nvSpPr>
        <p:spPr bwMode="auto">
          <a:xfrm>
            <a:off x="4572000" y="3810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3810000" y="28956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割点</a:t>
            </a: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4267200" y="3276600"/>
            <a:ext cx="304800" cy="533400"/>
          </a:xfrm>
          <a:prstGeom prst="line">
            <a:avLst/>
          </a:prstGeom>
          <a:noFill/>
          <a:ln w="9525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</a:p>
        </p:txBody>
      </p:sp>
      <p:sp>
        <p:nvSpPr>
          <p:cNvPr id="24578" name="Oval 3" descr="粉色砂纸"/>
          <p:cNvSpPr>
            <a:spLocks noChangeArrowheads="1"/>
          </p:cNvSpPr>
          <p:nvPr/>
        </p:nvSpPr>
        <p:spPr bwMode="auto">
          <a:xfrm>
            <a:off x="2232025" y="3297238"/>
            <a:ext cx="1385888" cy="10414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579" name="Line 6"/>
          <p:cNvSpPr>
            <a:spLocks noChangeShapeType="1"/>
          </p:cNvSpPr>
          <p:nvPr/>
        </p:nvSpPr>
        <p:spPr bwMode="auto">
          <a:xfrm>
            <a:off x="2933700" y="2138363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4595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6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8" name="Rectangle 25"/>
          <p:cNvSpPr>
            <a:spLocks noChangeArrowheads="1"/>
          </p:cNvSpPr>
          <p:nvPr/>
        </p:nvSpPr>
        <p:spPr bwMode="auto">
          <a:xfrm>
            <a:off x="2884488" y="2787650"/>
            <a:ext cx="458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599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0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1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2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3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4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5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6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7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8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09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0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1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2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4613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4614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15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6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17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19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0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1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2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4623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143461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143462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143463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143464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7,c</a:t>
            </a:r>
          </a:p>
        </p:txBody>
      </p:sp>
      <p:sp>
        <p:nvSpPr>
          <p:cNvPr id="143465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grpSp>
        <p:nvGrpSpPr>
          <p:cNvPr id="2" name="组合 116"/>
          <p:cNvGrpSpPr>
            <a:grpSpLocks/>
          </p:cNvGrpSpPr>
          <p:nvPr/>
        </p:nvGrpSpPr>
        <p:grpSpPr bwMode="auto">
          <a:xfrm>
            <a:off x="928688" y="1571625"/>
            <a:ext cx="2489200" cy="1041400"/>
            <a:chOff x="928662" y="1571612"/>
            <a:chExt cx="2489507" cy="1041729"/>
          </a:xfrm>
        </p:grpSpPr>
        <p:sp>
          <p:nvSpPr>
            <p:cNvPr id="24638" name="Oval 107"/>
            <p:cNvSpPr>
              <a:spLocks noChangeArrowheads="1"/>
            </p:cNvSpPr>
            <p:nvPr/>
          </p:nvSpPr>
          <p:spPr bwMode="auto">
            <a:xfrm>
              <a:off x="2309797" y="1571612"/>
              <a:ext cx="1108372" cy="10417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/>
            </a:p>
          </p:txBody>
        </p:sp>
        <p:sp>
          <p:nvSpPr>
            <p:cNvPr id="24639" name="圆角矩形标注 115"/>
            <p:cNvSpPr>
              <a:spLocks noChangeArrowheads="1"/>
            </p:cNvSpPr>
            <p:nvPr/>
          </p:nvSpPr>
          <p:spPr bwMode="auto">
            <a:xfrm>
              <a:off x="928662" y="1643050"/>
              <a:ext cx="928694" cy="571504"/>
            </a:xfrm>
            <a:prstGeom prst="wedgeRoundRectCallout">
              <a:avLst>
                <a:gd name="adj1" fmla="val 137977"/>
                <a:gd name="adj2" fmla="val 31889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sz="1800"/>
                <a:t>U1</a:t>
              </a:r>
              <a:endParaRPr kumimoji="0" lang="zh-CN" altLang="en-US" sz="1800"/>
            </a:p>
          </p:txBody>
        </p:sp>
      </p:grpSp>
      <p:sp>
        <p:nvSpPr>
          <p:cNvPr id="24630" name="TextBox 117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4631" name="TextBox 118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4632" name="TextBox 119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4633" name="TextBox 120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4634" name="TextBox 121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4635" name="TextBox 122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4636" name="TextBox 123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4637" name="TextBox 124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1" grpId="0"/>
      <p:bldP spid="143462" grpId="0"/>
      <p:bldP spid="143463" grpId="0"/>
      <p:bldP spid="143464" grpId="0"/>
      <p:bldP spid="1434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2" name="Oval 3" descr="粉色砂纸"/>
          <p:cNvSpPr>
            <a:spLocks noChangeArrowheads="1"/>
          </p:cNvSpPr>
          <p:nvPr/>
        </p:nvSpPr>
        <p:spPr bwMode="auto">
          <a:xfrm>
            <a:off x="2232025" y="1285875"/>
            <a:ext cx="1385888" cy="305276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03" name="Line 6"/>
          <p:cNvSpPr>
            <a:spLocks noChangeShapeType="1"/>
          </p:cNvSpPr>
          <p:nvPr/>
        </p:nvSpPr>
        <p:spPr bwMode="auto">
          <a:xfrm>
            <a:off x="2933700" y="2138363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5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4"/>
          <p:cNvSpPr>
            <a:spLocks noChangeShapeType="1"/>
          </p:cNvSpPr>
          <p:nvPr/>
        </p:nvSpPr>
        <p:spPr bwMode="auto">
          <a:xfrm>
            <a:off x="2857500" y="2214563"/>
            <a:ext cx="6350" cy="15414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5619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0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1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2" name="Rectangle 25"/>
          <p:cNvSpPr>
            <a:spLocks noChangeArrowheads="1"/>
          </p:cNvSpPr>
          <p:nvPr/>
        </p:nvSpPr>
        <p:spPr bwMode="auto">
          <a:xfrm>
            <a:off x="2884488" y="2787650"/>
            <a:ext cx="458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3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4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5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6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7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8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29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0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1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2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3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4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5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6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5637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5638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39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0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1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2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3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4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5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6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7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5648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160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5650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5651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7,c</a:t>
            </a:r>
          </a:p>
        </p:txBody>
      </p:sp>
      <p:sp>
        <p:nvSpPr>
          <p:cNvPr id="25652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166" name="圆角矩形标注 165"/>
          <p:cNvSpPr>
            <a:spLocks noChangeArrowheads="1"/>
          </p:cNvSpPr>
          <p:nvPr/>
        </p:nvSpPr>
        <p:spPr bwMode="auto">
          <a:xfrm>
            <a:off x="7000875" y="1714500"/>
            <a:ext cx="928688" cy="571500"/>
          </a:xfrm>
          <a:prstGeom prst="wedgeRoundRectCallout">
            <a:avLst>
              <a:gd name="adj1" fmla="val -123319"/>
              <a:gd name="adj2" fmla="val 236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U2</a:t>
            </a:r>
            <a:endParaRPr kumimoji="0" lang="zh-CN" altLang="en-US" sz="1800"/>
          </a:p>
        </p:txBody>
      </p:sp>
      <p:sp>
        <p:nvSpPr>
          <p:cNvPr id="25654" name="TextBox 166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5655" name="TextBox 167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5656" name="TextBox 168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5657" name="TextBox 169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5658" name="TextBox 170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5659" name="TextBox 171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5660" name="TextBox 172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5661" name="TextBox 173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175" name="Text Box 104"/>
          <p:cNvSpPr txBox="1">
            <a:spLocks noChangeArrowheads="1"/>
          </p:cNvSpPr>
          <p:nvPr/>
        </p:nvSpPr>
        <p:spPr bwMode="auto">
          <a:xfrm>
            <a:off x="7929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4,b</a:t>
            </a:r>
          </a:p>
        </p:txBody>
      </p:sp>
      <p:sp>
        <p:nvSpPr>
          <p:cNvPr id="25663" name="圆角矩形标注 175"/>
          <p:cNvSpPr>
            <a:spLocks noChangeArrowheads="1"/>
          </p:cNvSpPr>
          <p:nvPr/>
        </p:nvSpPr>
        <p:spPr bwMode="auto">
          <a:xfrm>
            <a:off x="500063" y="1785938"/>
            <a:ext cx="928687" cy="571500"/>
          </a:xfrm>
          <a:prstGeom prst="wedgeRoundRectCallout">
            <a:avLst>
              <a:gd name="adj1" fmla="val 137977"/>
              <a:gd name="adj2" fmla="val 318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S1</a:t>
            </a: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6" grpId="0" animBg="1"/>
      <p:bldP spid="17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val 3" descr="粉色砂纸"/>
          <p:cNvSpPr>
            <a:spLocks noChangeArrowheads="1"/>
          </p:cNvSpPr>
          <p:nvPr/>
        </p:nvSpPr>
        <p:spPr bwMode="auto">
          <a:xfrm rot="3808830">
            <a:off x="2859088" y="-84138"/>
            <a:ext cx="2895600" cy="49879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50" name="Line 6"/>
          <p:cNvSpPr>
            <a:spLocks noChangeShapeType="1"/>
          </p:cNvSpPr>
          <p:nvPr/>
        </p:nvSpPr>
        <p:spPr bwMode="auto">
          <a:xfrm>
            <a:off x="2928938" y="2143125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7666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67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68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69" name="Rectangle 25"/>
          <p:cNvSpPr>
            <a:spLocks noChangeArrowheads="1"/>
          </p:cNvSpPr>
          <p:nvPr/>
        </p:nvSpPr>
        <p:spPr bwMode="auto">
          <a:xfrm>
            <a:off x="2857500" y="2786063"/>
            <a:ext cx="458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0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1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4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5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6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7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8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79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0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1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2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3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7684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7685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86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7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88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9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0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1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2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3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4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7695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27696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7697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2579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7,c</a:t>
            </a:r>
          </a:p>
        </p:txBody>
      </p:sp>
      <p:sp>
        <p:nvSpPr>
          <p:cNvPr id="27699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55" name="圆角矩形标注 54"/>
          <p:cNvSpPr>
            <a:spLocks noChangeArrowheads="1"/>
          </p:cNvSpPr>
          <p:nvPr/>
        </p:nvSpPr>
        <p:spPr bwMode="auto">
          <a:xfrm>
            <a:off x="8001000" y="2571750"/>
            <a:ext cx="928688" cy="571500"/>
          </a:xfrm>
          <a:prstGeom prst="wedgeRoundRectCallout">
            <a:avLst>
              <a:gd name="adj1" fmla="val -66519"/>
              <a:gd name="adj2" fmla="val 138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U3</a:t>
            </a:r>
            <a:endParaRPr kumimoji="0" lang="zh-CN" altLang="en-US" sz="1800"/>
          </a:p>
        </p:txBody>
      </p:sp>
      <p:sp>
        <p:nvSpPr>
          <p:cNvPr id="27701" name="TextBox 55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7702" name="TextBox 56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7703" name="TextBox 57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7704" name="TextBox 58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7705" name="TextBox 59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7706" name="TextBox 60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7707" name="TextBox 61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7708" name="TextBox 62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64" name="Text Box 104"/>
          <p:cNvSpPr txBox="1">
            <a:spLocks noChangeArrowheads="1"/>
          </p:cNvSpPr>
          <p:nvPr/>
        </p:nvSpPr>
        <p:spPr bwMode="auto">
          <a:xfrm>
            <a:off x="7929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4,b</a:t>
            </a:r>
          </a:p>
        </p:txBody>
      </p:sp>
      <p:sp>
        <p:nvSpPr>
          <p:cNvPr id="27710" name="圆角矩形标注 64"/>
          <p:cNvSpPr>
            <a:spLocks noChangeArrowheads="1"/>
          </p:cNvSpPr>
          <p:nvPr/>
        </p:nvSpPr>
        <p:spPr bwMode="auto">
          <a:xfrm>
            <a:off x="1714500" y="857250"/>
            <a:ext cx="928688" cy="571500"/>
          </a:xfrm>
          <a:prstGeom prst="wedgeRoundRectCallout">
            <a:avLst>
              <a:gd name="adj1" fmla="val 137977"/>
              <a:gd name="adj2" fmla="val 318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S2</a:t>
            </a:r>
            <a:endParaRPr kumimoji="0" lang="zh-CN" altLang="en-US" sz="1800"/>
          </a:p>
        </p:txBody>
      </p:sp>
      <p:sp>
        <p:nvSpPr>
          <p:cNvPr id="66" name="Text Box 104"/>
          <p:cNvSpPr txBox="1">
            <a:spLocks noChangeArrowheads="1"/>
          </p:cNvSpPr>
          <p:nvPr/>
        </p:nvSpPr>
        <p:spPr bwMode="auto">
          <a:xfrm>
            <a:off x="7929563" y="3429000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3,e</a:t>
            </a:r>
          </a:p>
        </p:txBody>
      </p:sp>
      <p:sp>
        <p:nvSpPr>
          <p:cNvPr id="65" name="Text Box 104"/>
          <p:cNvSpPr txBox="1">
            <a:spLocks noChangeArrowheads="1"/>
          </p:cNvSpPr>
          <p:nvPr/>
        </p:nvSpPr>
        <p:spPr bwMode="auto">
          <a:xfrm>
            <a:off x="5572125" y="3286125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" grpId="0"/>
      <p:bldP spid="55" grpId="0" animBg="1"/>
      <p:bldP spid="64" grpId="0"/>
      <p:bldP spid="66" grpId="0"/>
      <p:bldP spid="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任意多边形 65"/>
          <p:cNvSpPr>
            <a:spLocks noChangeArrowheads="1"/>
          </p:cNvSpPr>
          <p:nvPr/>
        </p:nvSpPr>
        <p:spPr bwMode="auto">
          <a:xfrm>
            <a:off x="2309813" y="1301750"/>
            <a:ext cx="6435725" cy="3141663"/>
          </a:xfrm>
          <a:custGeom>
            <a:avLst/>
            <a:gdLst>
              <a:gd name="T0" fmla="*/ 199100 w 6435969"/>
              <a:gd name="T1" fmla="*/ 2892914 h 3141784"/>
              <a:gd name="T2" fmla="*/ 128834 w 6435969"/>
              <a:gd name="T3" fmla="*/ 2705534 h 3141784"/>
              <a:gd name="T4" fmla="*/ 81990 w 6435969"/>
              <a:gd name="T5" fmla="*/ 2447866 h 3141784"/>
              <a:gd name="T6" fmla="*/ 46844 w 6435969"/>
              <a:gd name="T7" fmla="*/ 2365854 h 3141784"/>
              <a:gd name="T8" fmla="*/ 0 w 6435969"/>
              <a:gd name="T9" fmla="*/ 2014497 h 3141784"/>
              <a:gd name="T10" fmla="*/ 23422 w 6435969"/>
              <a:gd name="T11" fmla="*/ 1054115 h 3141784"/>
              <a:gd name="T12" fmla="*/ 46844 w 6435969"/>
              <a:gd name="T13" fmla="*/ 808148 h 3141784"/>
              <a:gd name="T14" fmla="*/ 81990 w 6435969"/>
              <a:gd name="T15" fmla="*/ 609048 h 3141784"/>
              <a:gd name="T16" fmla="*/ 210824 w 6435969"/>
              <a:gd name="T17" fmla="*/ 445068 h 3141784"/>
              <a:gd name="T18" fmla="*/ 316235 w 6435969"/>
              <a:gd name="T19" fmla="*/ 327934 h 3141784"/>
              <a:gd name="T20" fmla="*/ 491913 w 6435969"/>
              <a:gd name="T21" fmla="*/ 222522 h 3141784"/>
              <a:gd name="T22" fmla="*/ 585626 w 6435969"/>
              <a:gd name="T23" fmla="*/ 187401 h 3141784"/>
              <a:gd name="T24" fmla="*/ 878439 w 6435969"/>
              <a:gd name="T25" fmla="*/ 105411 h 3141784"/>
              <a:gd name="T26" fmla="*/ 1827144 w 6435969"/>
              <a:gd name="T27" fmla="*/ 70266 h 3141784"/>
              <a:gd name="T28" fmla="*/ 2354180 w 6435969"/>
              <a:gd name="T29" fmla="*/ 0 h 3141784"/>
              <a:gd name="T30" fmla="*/ 3361452 w 6435969"/>
              <a:gd name="T31" fmla="*/ 58567 h 3141784"/>
              <a:gd name="T32" fmla="*/ 3560554 w 6435969"/>
              <a:gd name="T33" fmla="*/ 93688 h 3141784"/>
              <a:gd name="T34" fmla="*/ 4029083 w 6435969"/>
              <a:gd name="T35" fmla="*/ 187401 h 3141784"/>
              <a:gd name="T36" fmla="*/ 4310159 w 6435969"/>
              <a:gd name="T37" fmla="*/ 316235 h 3141784"/>
              <a:gd name="T38" fmla="*/ 4696637 w 6435969"/>
              <a:gd name="T39" fmla="*/ 456768 h 3141784"/>
              <a:gd name="T40" fmla="*/ 5188615 w 6435969"/>
              <a:gd name="T41" fmla="*/ 737881 h 3141784"/>
              <a:gd name="T42" fmla="*/ 5282309 w 6435969"/>
              <a:gd name="T43" fmla="*/ 796425 h 3141784"/>
              <a:gd name="T44" fmla="*/ 5598541 w 6435969"/>
              <a:gd name="T45" fmla="*/ 1018971 h 3141784"/>
              <a:gd name="T46" fmla="*/ 6008465 w 6435969"/>
              <a:gd name="T47" fmla="*/ 1370328 h 3141784"/>
              <a:gd name="T48" fmla="*/ 6172401 w 6435969"/>
              <a:gd name="T49" fmla="*/ 1475739 h 3141784"/>
              <a:gd name="T50" fmla="*/ 6277813 w 6435969"/>
              <a:gd name="T51" fmla="*/ 1709985 h 3141784"/>
              <a:gd name="T52" fmla="*/ 6394949 w 6435969"/>
              <a:gd name="T53" fmla="*/ 2084777 h 3141784"/>
              <a:gd name="T54" fmla="*/ 6430113 w 6435969"/>
              <a:gd name="T55" fmla="*/ 2225321 h 3141784"/>
              <a:gd name="T56" fmla="*/ 6394949 w 6435969"/>
              <a:gd name="T57" fmla="*/ 2553278 h 3141784"/>
              <a:gd name="T58" fmla="*/ 6324701 w 6435969"/>
              <a:gd name="T59" fmla="*/ 2693810 h 3141784"/>
              <a:gd name="T60" fmla="*/ 6277813 w 6435969"/>
              <a:gd name="T61" fmla="*/ 2752378 h 3141784"/>
              <a:gd name="T62" fmla="*/ 6149047 w 6435969"/>
              <a:gd name="T63" fmla="*/ 2881190 h 3141784"/>
              <a:gd name="T64" fmla="*/ 5973301 w 6435969"/>
              <a:gd name="T65" fmla="*/ 2916358 h 3141784"/>
              <a:gd name="T66" fmla="*/ 5610263 w 6435969"/>
              <a:gd name="T67" fmla="*/ 2928034 h 3141784"/>
              <a:gd name="T68" fmla="*/ 5469687 w 6435969"/>
              <a:gd name="T69" fmla="*/ 2857790 h 3141784"/>
              <a:gd name="T70" fmla="*/ 5270585 w 6435969"/>
              <a:gd name="T71" fmla="*/ 2787502 h 3141784"/>
              <a:gd name="T72" fmla="*/ 5165173 w 6435969"/>
              <a:gd name="T73" fmla="*/ 2693810 h 3141784"/>
              <a:gd name="T74" fmla="*/ 5036315 w 6435969"/>
              <a:gd name="T75" fmla="*/ 2588400 h 3141784"/>
              <a:gd name="T76" fmla="*/ 4884103 w 6435969"/>
              <a:gd name="T77" fmla="*/ 2482989 h 3141784"/>
              <a:gd name="T78" fmla="*/ 4649837 w 6435969"/>
              <a:gd name="T79" fmla="*/ 2237042 h 3141784"/>
              <a:gd name="T80" fmla="*/ 4509259 w 6435969"/>
              <a:gd name="T81" fmla="*/ 2131632 h 3141784"/>
              <a:gd name="T82" fmla="*/ 4204747 w 6435969"/>
              <a:gd name="T83" fmla="*/ 1955945 h 3141784"/>
              <a:gd name="T84" fmla="*/ 4075933 w 6435969"/>
              <a:gd name="T85" fmla="*/ 1909085 h 3141784"/>
              <a:gd name="T86" fmla="*/ 3408298 w 6435969"/>
              <a:gd name="T87" fmla="*/ 1991075 h 3141784"/>
              <a:gd name="T88" fmla="*/ 3326330 w 6435969"/>
              <a:gd name="T89" fmla="*/ 2037920 h 3141784"/>
              <a:gd name="T90" fmla="*/ 3080383 w 6435969"/>
              <a:gd name="T91" fmla="*/ 2108186 h 3141784"/>
              <a:gd name="T92" fmla="*/ 2810993 w 6435969"/>
              <a:gd name="T93" fmla="*/ 2201876 h 3141784"/>
              <a:gd name="T94" fmla="*/ 2412748 w 6435969"/>
              <a:gd name="T95" fmla="*/ 2389298 h 3141784"/>
              <a:gd name="T96" fmla="*/ 2272212 w 6435969"/>
              <a:gd name="T97" fmla="*/ 2482989 h 3141784"/>
              <a:gd name="T98" fmla="*/ 2166801 w 6435969"/>
              <a:gd name="T99" fmla="*/ 2541554 h 3141784"/>
              <a:gd name="T100" fmla="*/ 2014545 w 6435969"/>
              <a:gd name="T101" fmla="*/ 2588400 h 3141784"/>
              <a:gd name="T102" fmla="*/ 1698310 w 6435969"/>
              <a:gd name="T103" fmla="*/ 2670366 h 3141784"/>
              <a:gd name="T104" fmla="*/ 1428920 w 6435969"/>
              <a:gd name="T105" fmla="*/ 2810946 h 3141784"/>
              <a:gd name="T106" fmla="*/ 1264940 w 6435969"/>
              <a:gd name="T107" fmla="*/ 2904634 h 3141784"/>
              <a:gd name="T108" fmla="*/ 925283 w 6435969"/>
              <a:gd name="T109" fmla="*/ 3056890 h 3141784"/>
              <a:gd name="T110" fmla="*/ 773027 w 6435969"/>
              <a:gd name="T111" fmla="*/ 3115458 h 3141784"/>
              <a:gd name="T112" fmla="*/ 667616 w 6435969"/>
              <a:gd name="T113" fmla="*/ 3138858 h 3141784"/>
              <a:gd name="T114" fmla="*/ 363080 w 6435969"/>
              <a:gd name="T115" fmla="*/ 3068614 h 3141784"/>
              <a:gd name="T116" fmla="*/ 304535 w 6435969"/>
              <a:gd name="T117" fmla="*/ 3033446 h 3141784"/>
              <a:gd name="T118" fmla="*/ 199100 w 6435969"/>
              <a:gd name="T119" fmla="*/ 2916358 h 314178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435969"/>
              <a:gd name="T181" fmla="*/ 0 h 3141784"/>
              <a:gd name="T182" fmla="*/ 6435969 w 6435969"/>
              <a:gd name="T183" fmla="*/ 3141784 h 314178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435969" h="3141784">
                <a:moveTo>
                  <a:pt x="257908" y="2954215"/>
                </a:moveTo>
                <a:cubicBezTo>
                  <a:pt x="238369" y="2934677"/>
                  <a:pt x="216256" y="2917411"/>
                  <a:pt x="199292" y="2895600"/>
                </a:cubicBezTo>
                <a:cubicBezTo>
                  <a:pt x="188563" y="2881805"/>
                  <a:pt x="181982" y="2865070"/>
                  <a:pt x="175846" y="2848707"/>
                </a:cubicBezTo>
                <a:cubicBezTo>
                  <a:pt x="158491" y="2802425"/>
                  <a:pt x="138648" y="2756499"/>
                  <a:pt x="128954" y="2708030"/>
                </a:cubicBezTo>
                <a:cubicBezTo>
                  <a:pt x="114808" y="2637298"/>
                  <a:pt x="123532" y="2668318"/>
                  <a:pt x="105508" y="2614246"/>
                </a:cubicBezTo>
                <a:cubicBezTo>
                  <a:pt x="98304" y="2556614"/>
                  <a:pt x="93331" y="2506466"/>
                  <a:pt x="82062" y="2450123"/>
                </a:cubicBezTo>
                <a:cubicBezTo>
                  <a:pt x="78902" y="2434324"/>
                  <a:pt x="76686" y="2418039"/>
                  <a:pt x="70339" y="2403230"/>
                </a:cubicBezTo>
                <a:cubicBezTo>
                  <a:pt x="64789" y="2390280"/>
                  <a:pt x="54708" y="2379784"/>
                  <a:pt x="46892" y="2368061"/>
                </a:cubicBezTo>
                <a:cubicBezTo>
                  <a:pt x="39077" y="2321169"/>
                  <a:pt x="26608" y="2274818"/>
                  <a:pt x="23446" y="2227384"/>
                </a:cubicBezTo>
                <a:cubicBezTo>
                  <a:pt x="10901" y="2039208"/>
                  <a:pt x="30300" y="2107269"/>
                  <a:pt x="0" y="2016369"/>
                </a:cubicBezTo>
                <a:cubicBezTo>
                  <a:pt x="3908" y="1707661"/>
                  <a:pt x="4195" y="1398887"/>
                  <a:pt x="11723" y="1090246"/>
                </a:cubicBezTo>
                <a:cubicBezTo>
                  <a:pt x="12024" y="1077892"/>
                  <a:pt x="21813" y="1067325"/>
                  <a:pt x="23446" y="1055076"/>
                </a:cubicBezTo>
                <a:cubicBezTo>
                  <a:pt x="29665" y="1008434"/>
                  <a:pt x="30708" y="961243"/>
                  <a:pt x="35169" y="914400"/>
                </a:cubicBezTo>
                <a:cubicBezTo>
                  <a:pt x="38524" y="879174"/>
                  <a:pt x="42757" y="844035"/>
                  <a:pt x="46892" y="808892"/>
                </a:cubicBezTo>
                <a:cubicBezTo>
                  <a:pt x="50573" y="777603"/>
                  <a:pt x="54160" y="746295"/>
                  <a:pt x="58616" y="715107"/>
                </a:cubicBezTo>
                <a:cubicBezTo>
                  <a:pt x="62218" y="689892"/>
                  <a:pt x="68100" y="637524"/>
                  <a:pt x="82062" y="609600"/>
                </a:cubicBezTo>
                <a:cubicBezTo>
                  <a:pt x="104679" y="564364"/>
                  <a:pt x="107341" y="580005"/>
                  <a:pt x="140677" y="539261"/>
                </a:cubicBezTo>
                <a:cubicBezTo>
                  <a:pt x="165422" y="509017"/>
                  <a:pt x="183384" y="473108"/>
                  <a:pt x="211016" y="445476"/>
                </a:cubicBezTo>
                <a:cubicBezTo>
                  <a:pt x="222739" y="433753"/>
                  <a:pt x="235396" y="422895"/>
                  <a:pt x="246185" y="410307"/>
                </a:cubicBezTo>
                <a:cubicBezTo>
                  <a:pt x="277649" y="373599"/>
                  <a:pt x="279123" y="357335"/>
                  <a:pt x="316523" y="328246"/>
                </a:cubicBezTo>
                <a:cubicBezTo>
                  <a:pt x="338766" y="310946"/>
                  <a:pt x="362699" y="295851"/>
                  <a:pt x="386862" y="281353"/>
                </a:cubicBezTo>
                <a:cubicBezTo>
                  <a:pt x="429135" y="255989"/>
                  <a:pt x="449124" y="241958"/>
                  <a:pt x="492369" y="222738"/>
                </a:cubicBezTo>
                <a:cubicBezTo>
                  <a:pt x="511599" y="214191"/>
                  <a:pt x="531281" y="206681"/>
                  <a:pt x="550985" y="199292"/>
                </a:cubicBezTo>
                <a:cubicBezTo>
                  <a:pt x="562555" y="194953"/>
                  <a:pt x="575101" y="193095"/>
                  <a:pt x="586154" y="187569"/>
                </a:cubicBezTo>
                <a:cubicBezTo>
                  <a:pt x="598756" y="181268"/>
                  <a:pt x="608318" y="169542"/>
                  <a:pt x="621323" y="164123"/>
                </a:cubicBezTo>
                <a:cubicBezTo>
                  <a:pt x="700166" y="131271"/>
                  <a:pt x="794762" y="108841"/>
                  <a:pt x="879231" y="105507"/>
                </a:cubicBezTo>
                <a:cubicBezTo>
                  <a:pt x="1125255" y="95796"/>
                  <a:pt x="1371600" y="97692"/>
                  <a:pt x="1617785" y="93784"/>
                </a:cubicBezTo>
                <a:cubicBezTo>
                  <a:pt x="1713159" y="61993"/>
                  <a:pt x="1619352" y="89974"/>
                  <a:pt x="1828800" y="70338"/>
                </a:cubicBezTo>
                <a:cubicBezTo>
                  <a:pt x="2008411" y="53500"/>
                  <a:pt x="2077928" y="38098"/>
                  <a:pt x="2262554" y="11723"/>
                </a:cubicBezTo>
                <a:cubicBezTo>
                  <a:pt x="2293742" y="7268"/>
                  <a:pt x="2325077" y="3908"/>
                  <a:pt x="2356339" y="0"/>
                </a:cubicBezTo>
                <a:lnTo>
                  <a:pt x="3153508" y="23446"/>
                </a:lnTo>
                <a:cubicBezTo>
                  <a:pt x="3274827" y="28173"/>
                  <a:pt x="3244831" y="38666"/>
                  <a:pt x="3364523" y="58615"/>
                </a:cubicBezTo>
                <a:cubicBezTo>
                  <a:pt x="3399427" y="64432"/>
                  <a:pt x="3434862" y="66430"/>
                  <a:pt x="3470031" y="70338"/>
                </a:cubicBezTo>
                <a:cubicBezTo>
                  <a:pt x="3501293" y="78153"/>
                  <a:pt x="3532832" y="84931"/>
                  <a:pt x="3563816" y="93784"/>
                </a:cubicBezTo>
                <a:cubicBezTo>
                  <a:pt x="3627353" y="111937"/>
                  <a:pt x="3728717" y="141884"/>
                  <a:pt x="3786554" y="152400"/>
                </a:cubicBezTo>
                <a:cubicBezTo>
                  <a:pt x="3868112" y="167229"/>
                  <a:pt x="4032739" y="187569"/>
                  <a:pt x="4032739" y="187569"/>
                </a:cubicBezTo>
                <a:cubicBezTo>
                  <a:pt x="4067908" y="199292"/>
                  <a:pt x="4103826" y="208970"/>
                  <a:pt x="4138246" y="222738"/>
                </a:cubicBezTo>
                <a:cubicBezTo>
                  <a:pt x="4199651" y="247300"/>
                  <a:pt x="4254610" y="289070"/>
                  <a:pt x="4314092" y="316523"/>
                </a:cubicBezTo>
                <a:cubicBezTo>
                  <a:pt x="4341161" y="329017"/>
                  <a:pt x="4393607" y="330109"/>
                  <a:pt x="4419600" y="339969"/>
                </a:cubicBezTo>
                <a:cubicBezTo>
                  <a:pt x="4514596" y="376002"/>
                  <a:pt x="4610080" y="411763"/>
                  <a:pt x="4700954" y="457200"/>
                </a:cubicBezTo>
                <a:cubicBezTo>
                  <a:pt x="4738580" y="476013"/>
                  <a:pt x="5073532" y="638727"/>
                  <a:pt x="5122985" y="679938"/>
                </a:cubicBezTo>
                <a:cubicBezTo>
                  <a:pt x="5146431" y="699476"/>
                  <a:pt x="5168641" y="720602"/>
                  <a:pt x="5193323" y="738553"/>
                </a:cubicBezTo>
                <a:cubicBezTo>
                  <a:pt x="5211751" y="751955"/>
                  <a:pt x="5232617" y="761646"/>
                  <a:pt x="5251939" y="773723"/>
                </a:cubicBezTo>
                <a:cubicBezTo>
                  <a:pt x="5263887" y="781190"/>
                  <a:pt x="5274875" y="790179"/>
                  <a:pt x="5287108" y="797169"/>
                </a:cubicBezTo>
                <a:cubicBezTo>
                  <a:pt x="5302281" y="805839"/>
                  <a:pt x="5319708" y="810558"/>
                  <a:pt x="5334000" y="820615"/>
                </a:cubicBezTo>
                <a:cubicBezTo>
                  <a:pt x="5425400" y="884934"/>
                  <a:pt x="5513710" y="953536"/>
                  <a:pt x="5603631" y="1019907"/>
                </a:cubicBezTo>
                <a:cubicBezTo>
                  <a:pt x="5677833" y="1074675"/>
                  <a:pt x="5761156" y="1118817"/>
                  <a:pt x="5826369" y="1184030"/>
                </a:cubicBezTo>
                <a:cubicBezTo>
                  <a:pt x="5888892" y="1246553"/>
                  <a:pt x="5949979" y="1310547"/>
                  <a:pt x="6013939" y="1371600"/>
                </a:cubicBezTo>
                <a:cubicBezTo>
                  <a:pt x="6053371" y="1409240"/>
                  <a:pt x="6094248" y="1441062"/>
                  <a:pt x="6142892" y="1465384"/>
                </a:cubicBezTo>
                <a:cubicBezTo>
                  <a:pt x="6153945" y="1470910"/>
                  <a:pt x="6166339" y="1473199"/>
                  <a:pt x="6178062" y="1477107"/>
                </a:cubicBezTo>
                <a:cubicBezTo>
                  <a:pt x="6181970" y="1492738"/>
                  <a:pt x="6183173" y="1509307"/>
                  <a:pt x="6189785" y="1524000"/>
                </a:cubicBezTo>
                <a:cubicBezTo>
                  <a:pt x="6218470" y="1587746"/>
                  <a:pt x="6260304" y="1645651"/>
                  <a:pt x="6283569" y="1711569"/>
                </a:cubicBezTo>
                <a:cubicBezTo>
                  <a:pt x="6363813" y="1938925"/>
                  <a:pt x="6326158" y="1846110"/>
                  <a:pt x="6389077" y="1992923"/>
                </a:cubicBezTo>
                <a:cubicBezTo>
                  <a:pt x="6392985" y="2024184"/>
                  <a:pt x="6394199" y="2055902"/>
                  <a:pt x="6400800" y="2086707"/>
                </a:cubicBezTo>
                <a:cubicBezTo>
                  <a:pt x="6405978" y="2110873"/>
                  <a:pt x="6418252" y="2133069"/>
                  <a:pt x="6424246" y="2157046"/>
                </a:cubicBezTo>
                <a:cubicBezTo>
                  <a:pt x="6430011" y="2180106"/>
                  <a:pt x="6432061" y="2203938"/>
                  <a:pt x="6435969" y="2227384"/>
                </a:cubicBezTo>
                <a:cubicBezTo>
                  <a:pt x="6432061" y="2321169"/>
                  <a:pt x="6434246" y="2415406"/>
                  <a:pt x="6424246" y="2508738"/>
                </a:cubicBezTo>
                <a:cubicBezTo>
                  <a:pt x="6422384" y="2526114"/>
                  <a:pt x="6407290" y="2539404"/>
                  <a:pt x="6400800" y="2555630"/>
                </a:cubicBezTo>
                <a:cubicBezTo>
                  <a:pt x="6391621" y="2578577"/>
                  <a:pt x="6391063" y="2605405"/>
                  <a:pt x="6377354" y="2625969"/>
                </a:cubicBezTo>
                <a:lnTo>
                  <a:pt x="6330462" y="2696307"/>
                </a:lnTo>
                <a:cubicBezTo>
                  <a:pt x="6322647" y="2708030"/>
                  <a:pt x="6316979" y="2721513"/>
                  <a:pt x="6307016" y="2731476"/>
                </a:cubicBezTo>
                <a:cubicBezTo>
                  <a:pt x="6299200" y="2739292"/>
                  <a:pt x="6290474" y="2746292"/>
                  <a:pt x="6283569" y="2754923"/>
                </a:cubicBezTo>
                <a:cubicBezTo>
                  <a:pt x="6274767" y="2765925"/>
                  <a:pt x="6269483" y="2779562"/>
                  <a:pt x="6260123" y="2790092"/>
                </a:cubicBezTo>
                <a:cubicBezTo>
                  <a:pt x="6257630" y="2792896"/>
                  <a:pt x="6184312" y="2874967"/>
                  <a:pt x="6154616" y="2883876"/>
                </a:cubicBezTo>
                <a:cubicBezTo>
                  <a:pt x="6128150" y="2891816"/>
                  <a:pt x="6099908" y="2891692"/>
                  <a:pt x="6072554" y="2895600"/>
                </a:cubicBezTo>
                <a:cubicBezTo>
                  <a:pt x="5965843" y="2931170"/>
                  <a:pt x="6134381" y="2876607"/>
                  <a:pt x="5978769" y="2919046"/>
                </a:cubicBezTo>
                <a:cubicBezTo>
                  <a:pt x="5954926" y="2925549"/>
                  <a:pt x="5931877" y="2934677"/>
                  <a:pt x="5908431" y="2942492"/>
                </a:cubicBezTo>
                <a:cubicBezTo>
                  <a:pt x="5810739" y="2938584"/>
                  <a:pt x="5712321" y="2943281"/>
                  <a:pt x="5615354" y="2930769"/>
                </a:cubicBezTo>
                <a:cubicBezTo>
                  <a:pt x="5567725" y="2924623"/>
                  <a:pt x="5547847" y="2891154"/>
                  <a:pt x="5509846" y="2872153"/>
                </a:cubicBezTo>
                <a:cubicBezTo>
                  <a:pt x="5498793" y="2866627"/>
                  <a:pt x="5486760" y="2863019"/>
                  <a:pt x="5474677" y="2860430"/>
                </a:cubicBezTo>
                <a:cubicBezTo>
                  <a:pt x="5431957" y="2851276"/>
                  <a:pt x="5388708" y="2844799"/>
                  <a:pt x="5345723" y="2836984"/>
                </a:cubicBezTo>
                <a:cubicBezTo>
                  <a:pt x="5322277" y="2821353"/>
                  <a:pt x="5297032" y="2808132"/>
                  <a:pt x="5275385" y="2790092"/>
                </a:cubicBezTo>
                <a:cubicBezTo>
                  <a:pt x="5249912" y="2768865"/>
                  <a:pt x="5232635" y="2738146"/>
                  <a:pt x="5205046" y="2719753"/>
                </a:cubicBezTo>
                <a:cubicBezTo>
                  <a:pt x="5193323" y="2711938"/>
                  <a:pt x="5180574" y="2705476"/>
                  <a:pt x="5169877" y="2696307"/>
                </a:cubicBezTo>
                <a:cubicBezTo>
                  <a:pt x="5153094" y="2681921"/>
                  <a:pt x="5139621" y="2663971"/>
                  <a:pt x="5122985" y="2649415"/>
                </a:cubicBezTo>
                <a:cubicBezTo>
                  <a:pt x="5115906" y="2643221"/>
                  <a:pt x="5055511" y="2598094"/>
                  <a:pt x="5040923" y="2590800"/>
                </a:cubicBezTo>
                <a:cubicBezTo>
                  <a:pt x="5029870" y="2585274"/>
                  <a:pt x="5017477" y="2582984"/>
                  <a:pt x="5005754" y="2579076"/>
                </a:cubicBezTo>
                <a:cubicBezTo>
                  <a:pt x="4964252" y="2547950"/>
                  <a:pt x="4927312" y="2521495"/>
                  <a:pt x="4888523" y="2485292"/>
                </a:cubicBezTo>
                <a:cubicBezTo>
                  <a:pt x="4852163" y="2451356"/>
                  <a:pt x="4814086" y="2418622"/>
                  <a:pt x="4783016" y="2379784"/>
                </a:cubicBezTo>
                <a:cubicBezTo>
                  <a:pt x="4680429" y="2251551"/>
                  <a:pt x="4730869" y="2290312"/>
                  <a:pt x="4654062" y="2239107"/>
                </a:cubicBezTo>
                <a:cubicBezTo>
                  <a:pt x="4646247" y="2227384"/>
                  <a:pt x="4639418" y="2214940"/>
                  <a:pt x="4630616" y="2203938"/>
                </a:cubicBezTo>
                <a:cubicBezTo>
                  <a:pt x="4597171" y="2162133"/>
                  <a:pt x="4570516" y="2165340"/>
                  <a:pt x="4513385" y="2133600"/>
                </a:cubicBezTo>
                <a:cubicBezTo>
                  <a:pt x="4301141" y="2015686"/>
                  <a:pt x="4495576" y="2104687"/>
                  <a:pt x="4255477" y="2004646"/>
                </a:cubicBezTo>
                <a:cubicBezTo>
                  <a:pt x="4239846" y="1989015"/>
                  <a:pt x="4227909" y="1968488"/>
                  <a:pt x="4208585" y="1957753"/>
                </a:cubicBezTo>
                <a:cubicBezTo>
                  <a:pt x="4191167" y="1948076"/>
                  <a:pt x="4169300" y="1950863"/>
                  <a:pt x="4149969" y="1946030"/>
                </a:cubicBezTo>
                <a:cubicBezTo>
                  <a:pt x="4111141" y="1936323"/>
                  <a:pt x="4114014" y="1933783"/>
                  <a:pt x="4079631" y="1910861"/>
                </a:cubicBezTo>
                <a:cubicBezTo>
                  <a:pt x="3799560" y="1924198"/>
                  <a:pt x="3793598" y="1917501"/>
                  <a:pt x="3481754" y="1969476"/>
                </a:cubicBezTo>
                <a:cubicBezTo>
                  <a:pt x="3457376" y="1973539"/>
                  <a:pt x="3411416" y="1992923"/>
                  <a:pt x="3411416" y="1992923"/>
                </a:cubicBezTo>
                <a:cubicBezTo>
                  <a:pt x="3399693" y="2004646"/>
                  <a:pt x="3390641" y="2019867"/>
                  <a:pt x="3376246" y="2028092"/>
                </a:cubicBezTo>
                <a:cubicBezTo>
                  <a:pt x="3362257" y="2036086"/>
                  <a:pt x="3344639" y="2034720"/>
                  <a:pt x="3329354" y="2039815"/>
                </a:cubicBezTo>
                <a:cubicBezTo>
                  <a:pt x="3309390" y="2046470"/>
                  <a:pt x="3290973" y="2057480"/>
                  <a:pt x="3270739" y="2063261"/>
                </a:cubicBezTo>
                <a:cubicBezTo>
                  <a:pt x="3208771" y="2080966"/>
                  <a:pt x="3143942" y="2088703"/>
                  <a:pt x="3083169" y="2110153"/>
                </a:cubicBezTo>
                <a:lnTo>
                  <a:pt x="2883877" y="2180492"/>
                </a:lnTo>
                <a:cubicBezTo>
                  <a:pt x="2860534" y="2188611"/>
                  <a:pt x="2813539" y="2203938"/>
                  <a:pt x="2813539" y="2203938"/>
                </a:cubicBezTo>
                <a:cubicBezTo>
                  <a:pt x="2762653" y="2254822"/>
                  <a:pt x="2812012" y="2211932"/>
                  <a:pt x="2696308" y="2262553"/>
                </a:cubicBezTo>
                <a:cubicBezTo>
                  <a:pt x="2601792" y="2303904"/>
                  <a:pt x="2504527" y="2340322"/>
                  <a:pt x="2414954" y="2391507"/>
                </a:cubicBezTo>
                <a:cubicBezTo>
                  <a:pt x="2387600" y="2407138"/>
                  <a:pt x="2359106" y="2420924"/>
                  <a:pt x="2332892" y="2438400"/>
                </a:cubicBezTo>
                <a:cubicBezTo>
                  <a:pt x="2312073" y="2452279"/>
                  <a:pt x="2295733" y="2472419"/>
                  <a:pt x="2274277" y="2485292"/>
                </a:cubicBezTo>
                <a:cubicBezTo>
                  <a:pt x="2256232" y="2496119"/>
                  <a:pt x="2234057" y="2498518"/>
                  <a:pt x="2215662" y="2508738"/>
                </a:cubicBezTo>
                <a:cubicBezTo>
                  <a:pt x="2198582" y="2518227"/>
                  <a:pt x="2186245" y="2535169"/>
                  <a:pt x="2168769" y="2543907"/>
                </a:cubicBezTo>
                <a:cubicBezTo>
                  <a:pt x="2154358" y="2551112"/>
                  <a:pt x="2137276" y="2550892"/>
                  <a:pt x="2121877" y="2555630"/>
                </a:cubicBezTo>
                <a:cubicBezTo>
                  <a:pt x="2086445" y="2566532"/>
                  <a:pt x="2052166" y="2581162"/>
                  <a:pt x="2016369" y="2590800"/>
                </a:cubicBezTo>
                <a:cubicBezTo>
                  <a:pt x="1950471" y="2608542"/>
                  <a:pt x="1883138" y="2620565"/>
                  <a:pt x="1817077" y="2637692"/>
                </a:cubicBezTo>
                <a:cubicBezTo>
                  <a:pt x="1777585" y="2647931"/>
                  <a:pt x="1739425" y="2662966"/>
                  <a:pt x="1699846" y="2672861"/>
                </a:cubicBezTo>
                <a:cubicBezTo>
                  <a:pt x="1534795" y="2714124"/>
                  <a:pt x="1694960" y="2662767"/>
                  <a:pt x="1594339" y="2696307"/>
                </a:cubicBezTo>
                <a:cubicBezTo>
                  <a:pt x="1521905" y="2756669"/>
                  <a:pt x="1518205" y="2765144"/>
                  <a:pt x="1430216" y="2813538"/>
                </a:cubicBezTo>
                <a:cubicBezTo>
                  <a:pt x="1384278" y="2838804"/>
                  <a:pt x="1326611" y="2846804"/>
                  <a:pt x="1289539" y="2883876"/>
                </a:cubicBezTo>
                <a:cubicBezTo>
                  <a:pt x="1281723" y="2891692"/>
                  <a:pt x="1275689" y="2901839"/>
                  <a:pt x="1266092" y="2907323"/>
                </a:cubicBezTo>
                <a:cubicBezTo>
                  <a:pt x="1246468" y="2918537"/>
                  <a:pt x="1197807" y="2933992"/>
                  <a:pt x="1172308" y="2942492"/>
                </a:cubicBezTo>
                <a:cubicBezTo>
                  <a:pt x="1068609" y="3025449"/>
                  <a:pt x="1118279" y="2995671"/>
                  <a:pt x="926123" y="3059723"/>
                </a:cubicBezTo>
                <a:cubicBezTo>
                  <a:pt x="902677" y="3067538"/>
                  <a:pt x="878732" y="3073990"/>
                  <a:pt x="855785" y="3083169"/>
                </a:cubicBezTo>
                <a:cubicBezTo>
                  <a:pt x="799870" y="3105535"/>
                  <a:pt x="824035" y="3105760"/>
                  <a:pt x="773723" y="3118338"/>
                </a:cubicBezTo>
                <a:cubicBezTo>
                  <a:pt x="754393" y="3123171"/>
                  <a:pt x="734559" y="3125739"/>
                  <a:pt x="715108" y="3130061"/>
                </a:cubicBezTo>
                <a:cubicBezTo>
                  <a:pt x="699380" y="3133556"/>
                  <a:pt x="683847" y="3137876"/>
                  <a:pt x="668216" y="3141784"/>
                </a:cubicBezTo>
                <a:cubicBezTo>
                  <a:pt x="534267" y="3129607"/>
                  <a:pt x="555617" y="3137080"/>
                  <a:pt x="433754" y="3106615"/>
                </a:cubicBezTo>
                <a:cubicBezTo>
                  <a:pt x="374821" y="3091882"/>
                  <a:pt x="420722" y="3100099"/>
                  <a:pt x="363416" y="3071446"/>
                </a:cubicBezTo>
                <a:cubicBezTo>
                  <a:pt x="352363" y="3065920"/>
                  <a:pt x="339969" y="3063631"/>
                  <a:pt x="328246" y="3059723"/>
                </a:cubicBezTo>
                <a:cubicBezTo>
                  <a:pt x="320431" y="3051907"/>
                  <a:pt x="311705" y="3044907"/>
                  <a:pt x="304800" y="3036276"/>
                </a:cubicBezTo>
                <a:cubicBezTo>
                  <a:pt x="267916" y="2990170"/>
                  <a:pt x="296308" y="3007707"/>
                  <a:pt x="246185" y="2965938"/>
                </a:cubicBezTo>
                <a:cubicBezTo>
                  <a:pt x="197682" y="2925519"/>
                  <a:pt x="221078" y="2962614"/>
                  <a:pt x="199292" y="2919046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4" name="Line 6"/>
          <p:cNvSpPr>
            <a:spLocks noChangeShapeType="1"/>
          </p:cNvSpPr>
          <p:nvPr/>
        </p:nvSpPr>
        <p:spPr bwMode="auto">
          <a:xfrm>
            <a:off x="2928938" y="2143125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3" name="Rectangle 25"/>
          <p:cNvSpPr>
            <a:spLocks noChangeArrowheads="1"/>
          </p:cNvSpPr>
          <p:nvPr/>
        </p:nvSpPr>
        <p:spPr bwMode="auto">
          <a:xfrm>
            <a:off x="2857500" y="2786063"/>
            <a:ext cx="458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4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5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6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7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8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699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0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1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2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3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4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5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6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7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8708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8709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0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1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2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3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4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5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6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7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8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8719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28720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8721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8722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6,e</a:t>
            </a:r>
          </a:p>
        </p:txBody>
      </p:sp>
      <p:sp>
        <p:nvSpPr>
          <p:cNvPr id="28723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28724" name="TextBox 54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8725" name="TextBox 55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8726" name="TextBox 56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8727" name="TextBox 57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8728" name="TextBox 58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8729" name="TextBox 59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8730" name="TextBox 60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8731" name="TextBox 61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64" name="圆角矩形标注 63"/>
          <p:cNvSpPr>
            <a:spLocks noChangeArrowheads="1"/>
          </p:cNvSpPr>
          <p:nvPr/>
        </p:nvSpPr>
        <p:spPr bwMode="auto">
          <a:xfrm>
            <a:off x="1571625" y="5786438"/>
            <a:ext cx="928688" cy="571500"/>
          </a:xfrm>
          <a:prstGeom prst="wedgeRoundRectCallout">
            <a:avLst>
              <a:gd name="adj1" fmla="val 67287"/>
              <a:gd name="adj2" fmla="val -911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U4</a:t>
            </a:r>
            <a:endParaRPr kumimoji="0" lang="zh-CN" altLang="en-US" sz="1800"/>
          </a:p>
        </p:txBody>
      </p:sp>
      <p:sp>
        <p:nvSpPr>
          <p:cNvPr id="28733" name="Text Box 104"/>
          <p:cNvSpPr txBox="1">
            <a:spLocks noChangeArrowheads="1"/>
          </p:cNvSpPr>
          <p:nvPr/>
        </p:nvSpPr>
        <p:spPr bwMode="auto">
          <a:xfrm>
            <a:off x="7929563" y="3714750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3,e</a:t>
            </a:r>
          </a:p>
        </p:txBody>
      </p:sp>
      <p:sp>
        <p:nvSpPr>
          <p:cNvPr id="67" name="Text Box 104"/>
          <p:cNvSpPr txBox="1">
            <a:spLocks noChangeArrowheads="1"/>
          </p:cNvSpPr>
          <p:nvPr/>
        </p:nvSpPr>
        <p:spPr bwMode="auto">
          <a:xfrm>
            <a:off x="6357938" y="5500688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9,h</a:t>
            </a:r>
          </a:p>
        </p:txBody>
      </p:sp>
      <p:sp>
        <p:nvSpPr>
          <p:cNvPr id="28735" name="圆角矩形标注 67"/>
          <p:cNvSpPr>
            <a:spLocks noChangeArrowheads="1"/>
          </p:cNvSpPr>
          <p:nvPr/>
        </p:nvSpPr>
        <p:spPr bwMode="auto">
          <a:xfrm>
            <a:off x="3143250" y="500063"/>
            <a:ext cx="928688" cy="571500"/>
          </a:xfrm>
          <a:prstGeom prst="wedgeRoundRectCallout">
            <a:avLst>
              <a:gd name="adj1" fmla="val 34468"/>
              <a:gd name="adj2" fmla="val 138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S3</a:t>
            </a: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任意多边形 66"/>
          <p:cNvSpPr>
            <a:spLocks noChangeArrowheads="1"/>
          </p:cNvSpPr>
          <p:nvPr/>
        </p:nvSpPr>
        <p:spPr bwMode="auto">
          <a:xfrm>
            <a:off x="2122488" y="1289050"/>
            <a:ext cx="6634162" cy="4879975"/>
          </a:xfrm>
          <a:custGeom>
            <a:avLst/>
            <a:gdLst>
              <a:gd name="T0" fmla="*/ 817362 w 6635261"/>
              <a:gd name="T1" fmla="*/ 4884569 h 4879163"/>
              <a:gd name="T2" fmla="*/ 572151 w 6635261"/>
              <a:gd name="T3" fmla="*/ 4684501 h 4879163"/>
              <a:gd name="T4" fmla="*/ 502100 w 6635261"/>
              <a:gd name="T5" fmla="*/ 4566795 h 4879163"/>
              <a:gd name="T6" fmla="*/ 280247 w 6635261"/>
              <a:gd name="T7" fmla="*/ 3978286 h 4879163"/>
              <a:gd name="T8" fmla="*/ 116775 w 6635261"/>
              <a:gd name="T9" fmla="*/ 3613414 h 4879163"/>
              <a:gd name="T10" fmla="*/ 93418 w 6635261"/>
              <a:gd name="T11" fmla="*/ 3436863 h 4879163"/>
              <a:gd name="T12" fmla="*/ 70050 w 6635261"/>
              <a:gd name="T13" fmla="*/ 3130844 h 4879163"/>
              <a:gd name="T14" fmla="*/ 23350 w 6635261"/>
              <a:gd name="T15" fmla="*/ 2789510 h 4879163"/>
              <a:gd name="T16" fmla="*/ 11675 w 6635261"/>
              <a:gd name="T17" fmla="*/ 1859678 h 4879163"/>
              <a:gd name="T18" fmla="*/ 116775 w 6635261"/>
              <a:gd name="T19" fmla="*/ 1271180 h 4879163"/>
              <a:gd name="T20" fmla="*/ 233525 w 6635261"/>
              <a:gd name="T21" fmla="*/ 1012230 h 4879163"/>
              <a:gd name="T22" fmla="*/ 280247 w 6635261"/>
              <a:gd name="T23" fmla="*/ 882759 h 4879163"/>
              <a:gd name="T24" fmla="*/ 548801 w 6635261"/>
              <a:gd name="T25" fmla="*/ 635591 h 4879163"/>
              <a:gd name="T26" fmla="*/ 852395 w 6635261"/>
              <a:gd name="T27" fmla="*/ 470800 h 4879163"/>
              <a:gd name="T28" fmla="*/ 934126 w 6635261"/>
              <a:gd name="T29" fmla="*/ 435496 h 4879163"/>
              <a:gd name="T30" fmla="*/ 1015864 w 6635261"/>
              <a:gd name="T31" fmla="*/ 388422 h 4879163"/>
              <a:gd name="T32" fmla="*/ 1447901 w 6635261"/>
              <a:gd name="T33" fmla="*/ 270711 h 4879163"/>
              <a:gd name="T34" fmla="*/ 2288604 w 6635261"/>
              <a:gd name="T35" fmla="*/ 94169 h 4879163"/>
              <a:gd name="T36" fmla="*/ 2533821 w 6635261"/>
              <a:gd name="T37" fmla="*/ 58856 h 4879163"/>
              <a:gd name="T38" fmla="*/ 2884115 w 6635261"/>
              <a:gd name="T39" fmla="*/ 0 h 4879163"/>
              <a:gd name="T40" fmla="*/ 3806559 w 6635261"/>
              <a:gd name="T41" fmla="*/ 82398 h 4879163"/>
              <a:gd name="T42" fmla="*/ 4495471 w 6635261"/>
              <a:gd name="T43" fmla="*/ 353109 h 4879163"/>
              <a:gd name="T44" fmla="*/ 4658949 w 6635261"/>
              <a:gd name="T45" fmla="*/ 447264 h 4879163"/>
              <a:gd name="T46" fmla="*/ 4845779 w 6635261"/>
              <a:gd name="T47" fmla="*/ 529651 h 4879163"/>
              <a:gd name="T48" fmla="*/ 5429595 w 6635261"/>
              <a:gd name="T49" fmla="*/ 1000461 h 4879163"/>
              <a:gd name="T50" fmla="*/ 5698153 w 6635261"/>
              <a:gd name="T51" fmla="*/ 1271180 h 4879163"/>
              <a:gd name="T52" fmla="*/ 5779886 w 6635261"/>
              <a:gd name="T53" fmla="*/ 1341797 h 4879163"/>
              <a:gd name="T54" fmla="*/ 6025105 w 6635261"/>
              <a:gd name="T55" fmla="*/ 1494807 h 4879163"/>
              <a:gd name="T56" fmla="*/ 6608923 w 6635261"/>
              <a:gd name="T57" fmla="*/ 2236314 h 4879163"/>
              <a:gd name="T58" fmla="*/ 6573895 w 6635261"/>
              <a:gd name="T59" fmla="*/ 2671811 h 4879163"/>
              <a:gd name="T60" fmla="*/ 6515514 w 6635261"/>
              <a:gd name="T61" fmla="*/ 2824820 h 4879163"/>
              <a:gd name="T62" fmla="*/ 6468805 w 6635261"/>
              <a:gd name="T63" fmla="*/ 2930755 h 4879163"/>
              <a:gd name="T64" fmla="*/ 6363721 w 6635261"/>
              <a:gd name="T65" fmla="*/ 3071996 h 4879163"/>
              <a:gd name="T66" fmla="*/ 6293659 w 6635261"/>
              <a:gd name="T67" fmla="*/ 3119076 h 4879163"/>
              <a:gd name="T68" fmla="*/ 6211919 w 6635261"/>
              <a:gd name="T69" fmla="*/ 3154383 h 4879163"/>
              <a:gd name="T70" fmla="*/ 6048453 w 6635261"/>
              <a:gd name="T71" fmla="*/ 3189695 h 4879163"/>
              <a:gd name="T72" fmla="*/ 5779886 w 6635261"/>
              <a:gd name="T73" fmla="*/ 3189695 h 4879163"/>
              <a:gd name="T74" fmla="*/ 5628093 w 6635261"/>
              <a:gd name="T75" fmla="*/ 3142615 h 4879163"/>
              <a:gd name="T76" fmla="*/ 5487971 w 6635261"/>
              <a:gd name="T77" fmla="*/ 3071996 h 4879163"/>
              <a:gd name="T78" fmla="*/ 5359537 w 6635261"/>
              <a:gd name="T79" fmla="*/ 2966065 h 4879163"/>
              <a:gd name="T80" fmla="*/ 5137687 w 6635261"/>
              <a:gd name="T81" fmla="*/ 2813050 h 4879163"/>
              <a:gd name="T82" fmla="*/ 4507160 w 6635261"/>
              <a:gd name="T83" fmla="*/ 2201006 h 4879163"/>
              <a:gd name="T84" fmla="*/ 4016736 w 6635261"/>
              <a:gd name="T85" fmla="*/ 2142156 h 4879163"/>
              <a:gd name="T86" fmla="*/ 3514646 w 6635261"/>
              <a:gd name="T87" fmla="*/ 2236314 h 4879163"/>
              <a:gd name="T88" fmla="*/ 3304468 w 6635261"/>
              <a:gd name="T89" fmla="*/ 2412876 h 4879163"/>
              <a:gd name="T90" fmla="*/ 2767346 w 6635261"/>
              <a:gd name="T91" fmla="*/ 2789510 h 4879163"/>
              <a:gd name="T92" fmla="*/ 2311957 w 6635261"/>
              <a:gd name="T93" fmla="*/ 3283854 h 4879163"/>
              <a:gd name="T94" fmla="*/ 2125145 w 6635261"/>
              <a:gd name="T95" fmla="*/ 3554566 h 4879163"/>
              <a:gd name="T96" fmla="*/ 1821548 w 6635261"/>
              <a:gd name="T97" fmla="*/ 3895900 h 4879163"/>
              <a:gd name="T98" fmla="*/ 1552989 w 6635261"/>
              <a:gd name="T99" fmla="*/ 4201917 h 4879163"/>
              <a:gd name="T100" fmla="*/ 1436224 w 6635261"/>
              <a:gd name="T101" fmla="*/ 4343168 h 4879163"/>
              <a:gd name="T102" fmla="*/ 1191018 w 6635261"/>
              <a:gd name="T103" fmla="*/ 4625634 h 4879163"/>
              <a:gd name="T104" fmla="*/ 1120955 w 6635261"/>
              <a:gd name="T105" fmla="*/ 4696253 h 4879163"/>
              <a:gd name="T106" fmla="*/ 969153 w 6635261"/>
              <a:gd name="T107" fmla="*/ 4790413 h 4879163"/>
              <a:gd name="T108" fmla="*/ 875750 w 6635261"/>
              <a:gd name="T109" fmla="*/ 4849277 h 487916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6635261"/>
              <a:gd name="T166" fmla="*/ 0 h 4879163"/>
              <a:gd name="T167" fmla="*/ 6635261 w 6635261"/>
              <a:gd name="T168" fmla="*/ 4879163 h 487916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6635261" h="4879163">
                <a:moveTo>
                  <a:pt x="1008185" y="4876800"/>
                </a:moveTo>
                <a:cubicBezTo>
                  <a:pt x="945662" y="4872892"/>
                  <a:pt x="881656" y="4879163"/>
                  <a:pt x="820615" y="4865077"/>
                </a:cubicBezTo>
                <a:cubicBezTo>
                  <a:pt x="725141" y="4843045"/>
                  <a:pt x="695258" y="4798336"/>
                  <a:pt x="633046" y="4736124"/>
                </a:cubicBezTo>
                <a:cubicBezTo>
                  <a:pt x="607121" y="4710199"/>
                  <a:pt x="590751" y="4698425"/>
                  <a:pt x="574431" y="4665785"/>
                </a:cubicBezTo>
                <a:cubicBezTo>
                  <a:pt x="568905" y="4654732"/>
                  <a:pt x="568234" y="4641668"/>
                  <a:pt x="562708" y="4630616"/>
                </a:cubicBezTo>
                <a:cubicBezTo>
                  <a:pt x="554140" y="4613481"/>
                  <a:pt x="512051" y="4559166"/>
                  <a:pt x="504092" y="4548554"/>
                </a:cubicBezTo>
                <a:cubicBezTo>
                  <a:pt x="402668" y="4218924"/>
                  <a:pt x="522891" y="4584767"/>
                  <a:pt x="375138" y="4220308"/>
                </a:cubicBezTo>
                <a:cubicBezTo>
                  <a:pt x="340770" y="4135533"/>
                  <a:pt x="314377" y="4047708"/>
                  <a:pt x="281354" y="3962400"/>
                </a:cubicBezTo>
                <a:cubicBezTo>
                  <a:pt x="236567" y="3846701"/>
                  <a:pt x="236868" y="3871567"/>
                  <a:pt x="187569" y="3763108"/>
                </a:cubicBezTo>
                <a:cubicBezTo>
                  <a:pt x="162940" y="3708923"/>
                  <a:pt x="140677" y="3653693"/>
                  <a:pt x="117231" y="3598985"/>
                </a:cubicBezTo>
                <a:cubicBezTo>
                  <a:pt x="113323" y="3567723"/>
                  <a:pt x="109672" y="3536429"/>
                  <a:pt x="105508" y="3505200"/>
                </a:cubicBezTo>
                <a:cubicBezTo>
                  <a:pt x="101856" y="3477811"/>
                  <a:pt x="96080" y="3450675"/>
                  <a:pt x="93785" y="3423139"/>
                </a:cubicBezTo>
                <a:cubicBezTo>
                  <a:pt x="88258" y="3356823"/>
                  <a:pt x="87165" y="3290196"/>
                  <a:pt x="82061" y="3223847"/>
                </a:cubicBezTo>
                <a:cubicBezTo>
                  <a:pt x="79347" y="3188565"/>
                  <a:pt x="73859" y="3153549"/>
                  <a:pt x="70338" y="3118339"/>
                </a:cubicBezTo>
                <a:cubicBezTo>
                  <a:pt x="66043" y="3075391"/>
                  <a:pt x="63969" y="3032214"/>
                  <a:pt x="58615" y="2989385"/>
                </a:cubicBezTo>
                <a:cubicBezTo>
                  <a:pt x="45377" y="2883480"/>
                  <a:pt x="40117" y="2861725"/>
                  <a:pt x="23446" y="2778370"/>
                </a:cubicBezTo>
                <a:cubicBezTo>
                  <a:pt x="18742" y="2721918"/>
                  <a:pt x="0" y="2506406"/>
                  <a:pt x="0" y="2461847"/>
                </a:cubicBezTo>
                <a:cubicBezTo>
                  <a:pt x="0" y="2258609"/>
                  <a:pt x="6157" y="2055408"/>
                  <a:pt x="11723" y="1852247"/>
                </a:cubicBezTo>
                <a:cubicBezTo>
                  <a:pt x="15593" y="1711000"/>
                  <a:pt x="15276" y="1566424"/>
                  <a:pt x="58615" y="1430216"/>
                </a:cubicBezTo>
                <a:cubicBezTo>
                  <a:pt x="76229" y="1374859"/>
                  <a:pt x="97692" y="1320801"/>
                  <a:pt x="117231" y="1266093"/>
                </a:cubicBezTo>
                <a:cubicBezTo>
                  <a:pt x="121139" y="1242647"/>
                  <a:pt x="120608" y="1218010"/>
                  <a:pt x="128954" y="1195754"/>
                </a:cubicBezTo>
                <a:cubicBezTo>
                  <a:pt x="164010" y="1102270"/>
                  <a:pt x="186658" y="1083304"/>
                  <a:pt x="234461" y="1008185"/>
                </a:cubicBezTo>
                <a:cubicBezTo>
                  <a:pt x="246694" y="988962"/>
                  <a:pt x="257908" y="969108"/>
                  <a:pt x="269631" y="949570"/>
                </a:cubicBezTo>
                <a:cubicBezTo>
                  <a:pt x="273539" y="926124"/>
                  <a:pt x="272526" y="901301"/>
                  <a:pt x="281354" y="879231"/>
                </a:cubicBezTo>
                <a:cubicBezTo>
                  <a:pt x="307604" y="813604"/>
                  <a:pt x="351466" y="745415"/>
                  <a:pt x="410308" y="703385"/>
                </a:cubicBezTo>
                <a:cubicBezTo>
                  <a:pt x="433766" y="686629"/>
                  <a:pt x="515810" y="653147"/>
                  <a:pt x="550985" y="633047"/>
                </a:cubicBezTo>
                <a:lnTo>
                  <a:pt x="715108" y="539262"/>
                </a:lnTo>
                <a:cubicBezTo>
                  <a:pt x="750272" y="519726"/>
                  <a:pt x="832348" y="484549"/>
                  <a:pt x="855785" y="468924"/>
                </a:cubicBezTo>
                <a:cubicBezTo>
                  <a:pt x="867508" y="461108"/>
                  <a:pt x="878004" y="451027"/>
                  <a:pt x="890954" y="445477"/>
                </a:cubicBezTo>
                <a:cubicBezTo>
                  <a:pt x="905763" y="439130"/>
                  <a:pt x="922760" y="439411"/>
                  <a:pt x="937846" y="433754"/>
                </a:cubicBezTo>
                <a:cubicBezTo>
                  <a:pt x="954209" y="427618"/>
                  <a:pt x="969565" y="418978"/>
                  <a:pt x="984738" y="410308"/>
                </a:cubicBezTo>
                <a:cubicBezTo>
                  <a:pt x="996971" y="403318"/>
                  <a:pt x="1006541" y="391317"/>
                  <a:pt x="1019908" y="386862"/>
                </a:cubicBezTo>
                <a:cubicBezTo>
                  <a:pt x="1065763" y="371577"/>
                  <a:pt x="1113924" y="364304"/>
                  <a:pt x="1160585" y="351693"/>
                </a:cubicBezTo>
                <a:cubicBezTo>
                  <a:pt x="1258520" y="325224"/>
                  <a:pt x="1354734" y="292114"/>
                  <a:pt x="1453661" y="269631"/>
                </a:cubicBezTo>
                <a:cubicBezTo>
                  <a:pt x="1612839" y="233454"/>
                  <a:pt x="1774502" y="209140"/>
                  <a:pt x="1934308" y="175847"/>
                </a:cubicBezTo>
                <a:cubicBezTo>
                  <a:pt x="2055886" y="150518"/>
                  <a:pt x="2176423" y="120412"/>
                  <a:pt x="2297723" y="93785"/>
                </a:cubicBezTo>
                <a:cubicBezTo>
                  <a:pt x="2336647" y="85241"/>
                  <a:pt x="2375267" y="73947"/>
                  <a:pt x="2414954" y="70339"/>
                </a:cubicBezTo>
                <a:lnTo>
                  <a:pt x="2543908" y="58616"/>
                </a:lnTo>
                <a:cubicBezTo>
                  <a:pt x="2587198" y="47793"/>
                  <a:pt x="2661281" y="28836"/>
                  <a:pt x="2696308" y="23447"/>
                </a:cubicBezTo>
                <a:cubicBezTo>
                  <a:pt x="2762419" y="13276"/>
                  <a:pt x="2829169" y="7816"/>
                  <a:pt x="2895600" y="0"/>
                </a:cubicBezTo>
                <a:cubicBezTo>
                  <a:pt x="3114431" y="7816"/>
                  <a:pt x="3333634" y="8484"/>
                  <a:pt x="3552092" y="23447"/>
                </a:cubicBezTo>
                <a:cubicBezTo>
                  <a:pt x="3909506" y="47928"/>
                  <a:pt x="3638375" y="42773"/>
                  <a:pt x="3821723" y="82062"/>
                </a:cubicBezTo>
                <a:cubicBezTo>
                  <a:pt x="3983195" y="116663"/>
                  <a:pt x="4032353" y="120878"/>
                  <a:pt x="4196861" y="187570"/>
                </a:cubicBezTo>
                <a:cubicBezTo>
                  <a:pt x="4486553" y="305013"/>
                  <a:pt x="4334839" y="251261"/>
                  <a:pt x="4513385" y="351693"/>
                </a:cubicBezTo>
                <a:cubicBezTo>
                  <a:pt x="4543848" y="368828"/>
                  <a:pt x="4576823" y="381244"/>
                  <a:pt x="4607169" y="398585"/>
                </a:cubicBezTo>
                <a:cubicBezTo>
                  <a:pt x="4631635" y="412566"/>
                  <a:pt x="4652304" y="432875"/>
                  <a:pt x="4677508" y="445477"/>
                </a:cubicBezTo>
                <a:cubicBezTo>
                  <a:pt x="4691919" y="452682"/>
                  <a:pt x="4708908" y="452774"/>
                  <a:pt x="4724400" y="457200"/>
                </a:cubicBezTo>
                <a:cubicBezTo>
                  <a:pt x="4775403" y="471773"/>
                  <a:pt x="4821479" y="495072"/>
                  <a:pt x="4865077" y="527539"/>
                </a:cubicBezTo>
                <a:cubicBezTo>
                  <a:pt x="5016816" y="640536"/>
                  <a:pt x="5162821" y="761045"/>
                  <a:pt x="5310554" y="879231"/>
                </a:cubicBezTo>
                <a:cubicBezTo>
                  <a:pt x="5358218" y="917362"/>
                  <a:pt x="5406854" y="954550"/>
                  <a:pt x="5451231" y="996462"/>
                </a:cubicBezTo>
                <a:cubicBezTo>
                  <a:pt x="5521569" y="1062893"/>
                  <a:pt x="5593834" y="1127341"/>
                  <a:pt x="5662246" y="1195754"/>
                </a:cubicBezTo>
                <a:cubicBezTo>
                  <a:pt x="5683827" y="1217335"/>
                  <a:pt x="5701795" y="1242261"/>
                  <a:pt x="5720861" y="1266093"/>
                </a:cubicBezTo>
                <a:cubicBezTo>
                  <a:pt x="5733067" y="1281350"/>
                  <a:pt x="5741196" y="1300270"/>
                  <a:pt x="5756031" y="1312985"/>
                </a:cubicBezTo>
                <a:cubicBezTo>
                  <a:pt x="5769300" y="1324358"/>
                  <a:pt x="5787938" y="1327440"/>
                  <a:pt x="5802923" y="1336431"/>
                </a:cubicBezTo>
                <a:cubicBezTo>
                  <a:pt x="5827086" y="1350929"/>
                  <a:pt x="5849302" y="1368492"/>
                  <a:pt x="5873261" y="1383324"/>
                </a:cubicBezTo>
                <a:cubicBezTo>
                  <a:pt x="5931382" y="1419304"/>
                  <a:pt x="5995730" y="1446129"/>
                  <a:pt x="6049108" y="1488831"/>
                </a:cubicBezTo>
                <a:cubicBezTo>
                  <a:pt x="6225235" y="1629732"/>
                  <a:pt x="6431466" y="1862947"/>
                  <a:pt x="6541477" y="2051539"/>
                </a:cubicBezTo>
                <a:cubicBezTo>
                  <a:pt x="6629764" y="2202890"/>
                  <a:pt x="6606371" y="2140715"/>
                  <a:pt x="6635261" y="2227385"/>
                </a:cubicBezTo>
                <a:cubicBezTo>
                  <a:pt x="6631353" y="2348523"/>
                  <a:pt x="6633333" y="2469995"/>
                  <a:pt x="6623538" y="2590800"/>
                </a:cubicBezTo>
                <a:cubicBezTo>
                  <a:pt x="6621541" y="2615434"/>
                  <a:pt x="6609271" y="2638192"/>
                  <a:pt x="6600092" y="2661139"/>
                </a:cubicBezTo>
                <a:cubicBezTo>
                  <a:pt x="6559236" y="2763279"/>
                  <a:pt x="6592768" y="2647942"/>
                  <a:pt x="6553200" y="2766647"/>
                </a:cubicBezTo>
                <a:cubicBezTo>
                  <a:pt x="6548105" y="2781932"/>
                  <a:pt x="6547134" y="2798453"/>
                  <a:pt x="6541477" y="2813539"/>
                </a:cubicBezTo>
                <a:cubicBezTo>
                  <a:pt x="6535341" y="2829902"/>
                  <a:pt x="6525128" y="2844462"/>
                  <a:pt x="6518031" y="2860431"/>
                </a:cubicBezTo>
                <a:cubicBezTo>
                  <a:pt x="6509484" y="2879661"/>
                  <a:pt x="6504805" y="2900651"/>
                  <a:pt x="6494585" y="2919047"/>
                </a:cubicBezTo>
                <a:cubicBezTo>
                  <a:pt x="6485096" y="2936127"/>
                  <a:pt x="6470620" y="2949932"/>
                  <a:pt x="6459415" y="2965939"/>
                </a:cubicBezTo>
                <a:cubicBezTo>
                  <a:pt x="6449801" y="2979673"/>
                  <a:pt x="6415421" y="3042161"/>
                  <a:pt x="6389077" y="3059724"/>
                </a:cubicBezTo>
                <a:cubicBezTo>
                  <a:pt x="6374537" y="3069418"/>
                  <a:pt x="6356726" y="3073476"/>
                  <a:pt x="6342185" y="3083170"/>
                </a:cubicBezTo>
                <a:cubicBezTo>
                  <a:pt x="6332988" y="3089301"/>
                  <a:pt x="6328216" y="3100929"/>
                  <a:pt x="6318738" y="3106616"/>
                </a:cubicBezTo>
                <a:cubicBezTo>
                  <a:pt x="6308142" y="3112974"/>
                  <a:pt x="6294927" y="3113471"/>
                  <a:pt x="6283569" y="3118339"/>
                </a:cubicBezTo>
                <a:cubicBezTo>
                  <a:pt x="6267506" y="3125223"/>
                  <a:pt x="6253256" y="3136259"/>
                  <a:pt x="6236677" y="3141785"/>
                </a:cubicBezTo>
                <a:cubicBezTo>
                  <a:pt x="6217774" y="3148086"/>
                  <a:pt x="6197392" y="3148675"/>
                  <a:pt x="6178061" y="3153508"/>
                </a:cubicBezTo>
                <a:cubicBezTo>
                  <a:pt x="6062620" y="3182368"/>
                  <a:pt x="6266112" y="3144694"/>
                  <a:pt x="6072554" y="3176954"/>
                </a:cubicBezTo>
                <a:cubicBezTo>
                  <a:pt x="6053015" y="3184769"/>
                  <a:pt x="6034982" y="3200400"/>
                  <a:pt x="6013938" y="3200400"/>
                </a:cubicBezTo>
                <a:cubicBezTo>
                  <a:pt x="5943167" y="3200400"/>
                  <a:pt x="5872553" y="3189614"/>
                  <a:pt x="5802923" y="3176954"/>
                </a:cubicBezTo>
                <a:cubicBezTo>
                  <a:pt x="5785729" y="3173828"/>
                  <a:pt x="5772734" y="3158647"/>
                  <a:pt x="5756031" y="3153508"/>
                </a:cubicBezTo>
                <a:cubicBezTo>
                  <a:pt x="5721597" y="3142913"/>
                  <a:pt x="5685692" y="3137877"/>
                  <a:pt x="5650523" y="3130062"/>
                </a:cubicBezTo>
                <a:cubicBezTo>
                  <a:pt x="5638800" y="3122247"/>
                  <a:pt x="5627956" y="3112917"/>
                  <a:pt x="5615354" y="3106616"/>
                </a:cubicBezTo>
                <a:cubicBezTo>
                  <a:pt x="5580931" y="3089404"/>
                  <a:pt x="5542623" y="3079895"/>
                  <a:pt x="5509846" y="3059724"/>
                </a:cubicBezTo>
                <a:cubicBezTo>
                  <a:pt x="5491020" y="3048139"/>
                  <a:pt x="5480063" y="3026829"/>
                  <a:pt x="5462954" y="3012831"/>
                </a:cubicBezTo>
                <a:cubicBezTo>
                  <a:pt x="5436937" y="2991545"/>
                  <a:pt x="5408246" y="2973754"/>
                  <a:pt x="5380892" y="2954216"/>
                </a:cubicBezTo>
                <a:cubicBezTo>
                  <a:pt x="5333062" y="2882471"/>
                  <a:pt x="5387033" y="2949552"/>
                  <a:pt x="5275385" y="2883877"/>
                </a:cubicBezTo>
                <a:cubicBezTo>
                  <a:pt x="5234271" y="2859692"/>
                  <a:pt x="5191417" y="2836003"/>
                  <a:pt x="5158154" y="2801816"/>
                </a:cubicBezTo>
                <a:cubicBezTo>
                  <a:pt x="4990028" y="2629021"/>
                  <a:pt x="4846722" y="2392218"/>
                  <a:pt x="4630615" y="2262554"/>
                </a:cubicBezTo>
                <a:cubicBezTo>
                  <a:pt x="4586887" y="2236317"/>
                  <a:pt x="4563096" y="2224777"/>
                  <a:pt x="4525108" y="2192216"/>
                </a:cubicBezTo>
                <a:cubicBezTo>
                  <a:pt x="4512520" y="2181427"/>
                  <a:pt x="4506401" y="2159007"/>
                  <a:pt x="4489938" y="2157047"/>
                </a:cubicBezTo>
                <a:cubicBezTo>
                  <a:pt x="4338408" y="2139008"/>
                  <a:pt x="4185138" y="2141416"/>
                  <a:pt x="4032738" y="2133600"/>
                </a:cubicBezTo>
                <a:cubicBezTo>
                  <a:pt x="3895969" y="2149231"/>
                  <a:pt x="3757768" y="2155314"/>
                  <a:pt x="3622431" y="2180493"/>
                </a:cubicBezTo>
                <a:cubicBezTo>
                  <a:pt x="3588069" y="2186886"/>
                  <a:pt x="3557338" y="2207425"/>
                  <a:pt x="3528646" y="2227385"/>
                </a:cubicBezTo>
                <a:cubicBezTo>
                  <a:pt x="3467025" y="2270251"/>
                  <a:pt x="3405878" y="2314984"/>
                  <a:pt x="3352800" y="2368062"/>
                </a:cubicBezTo>
                <a:cubicBezTo>
                  <a:pt x="3341077" y="2379785"/>
                  <a:pt x="3330687" y="2393013"/>
                  <a:pt x="3317631" y="2403231"/>
                </a:cubicBezTo>
                <a:cubicBezTo>
                  <a:pt x="3240698" y="2463440"/>
                  <a:pt x="3164934" y="2525615"/>
                  <a:pt x="3083169" y="2579077"/>
                </a:cubicBezTo>
                <a:cubicBezTo>
                  <a:pt x="2981569" y="2645508"/>
                  <a:pt x="2873965" y="2703556"/>
                  <a:pt x="2778369" y="2778370"/>
                </a:cubicBezTo>
                <a:cubicBezTo>
                  <a:pt x="2647194" y="2881029"/>
                  <a:pt x="2488872" y="3056624"/>
                  <a:pt x="2379785" y="3188677"/>
                </a:cubicBezTo>
                <a:cubicBezTo>
                  <a:pt x="2358376" y="3214593"/>
                  <a:pt x="2338985" y="3242233"/>
                  <a:pt x="2321169" y="3270739"/>
                </a:cubicBezTo>
                <a:cubicBezTo>
                  <a:pt x="2280321" y="3336096"/>
                  <a:pt x="2258436" y="3415533"/>
                  <a:pt x="2203938" y="3470031"/>
                </a:cubicBezTo>
                <a:lnTo>
                  <a:pt x="2133600" y="3540370"/>
                </a:lnTo>
                <a:cubicBezTo>
                  <a:pt x="2121877" y="3552093"/>
                  <a:pt x="2109712" y="3563390"/>
                  <a:pt x="2098431" y="3575539"/>
                </a:cubicBezTo>
                <a:cubicBezTo>
                  <a:pt x="1907708" y="3780933"/>
                  <a:pt x="2047708" y="3635162"/>
                  <a:pt x="1828800" y="3880339"/>
                </a:cubicBezTo>
                <a:cubicBezTo>
                  <a:pt x="1782756" y="3931909"/>
                  <a:pt x="1734628" y="3981584"/>
                  <a:pt x="1688123" y="4032739"/>
                </a:cubicBezTo>
                <a:cubicBezTo>
                  <a:pt x="1633740" y="4092561"/>
                  <a:pt x="1600821" y="4125637"/>
                  <a:pt x="1559169" y="4185139"/>
                </a:cubicBezTo>
                <a:cubicBezTo>
                  <a:pt x="1543010" y="4208224"/>
                  <a:pt x="1530317" y="4233830"/>
                  <a:pt x="1512277" y="4255477"/>
                </a:cubicBezTo>
                <a:cubicBezTo>
                  <a:pt x="1491050" y="4280950"/>
                  <a:pt x="1464429" y="4301451"/>
                  <a:pt x="1441938" y="4325816"/>
                </a:cubicBezTo>
                <a:cubicBezTo>
                  <a:pt x="1166711" y="4623978"/>
                  <a:pt x="1587868" y="4176840"/>
                  <a:pt x="1301261" y="4501662"/>
                </a:cubicBezTo>
                <a:cubicBezTo>
                  <a:pt x="1268354" y="4538957"/>
                  <a:pt x="1230923" y="4572001"/>
                  <a:pt x="1195754" y="4607170"/>
                </a:cubicBezTo>
                <a:lnTo>
                  <a:pt x="1160585" y="4642339"/>
                </a:lnTo>
                <a:cubicBezTo>
                  <a:pt x="1148862" y="4654062"/>
                  <a:pt x="1135772" y="4664562"/>
                  <a:pt x="1125415" y="4677508"/>
                </a:cubicBezTo>
                <a:cubicBezTo>
                  <a:pt x="1105878" y="4701930"/>
                  <a:pt x="1078983" y="4747694"/>
                  <a:pt x="1043354" y="4759570"/>
                </a:cubicBezTo>
                <a:cubicBezTo>
                  <a:pt x="1020804" y="4767087"/>
                  <a:pt x="996461" y="4767385"/>
                  <a:pt x="973015" y="4771293"/>
                </a:cubicBezTo>
                <a:cubicBezTo>
                  <a:pt x="884617" y="4800759"/>
                  <a:pt x="990151" y="4757584"/>
                  <a:pt x="914400" y="4818185"/>
                </a:cubicBezTo>
                <a:cubicBezTo>
                  <a:pt x="904751" y="4825904"/>
                  <a:pt x="891113" y="4826513"/>
                  <a:pt x="879231" y="4829908"/>
                </a:cubicBezTo>
                <a:cubicBezTo>
                  <a:pt x="831566" y="4843526"/>
                  <a:pt x="845147" y="4841631"/>
                  <a:pt x="808892" y="4841631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698" name="Line 6"/>
          <p:cNvSpPr>
            <a:spLocks noChangeShapeType="1"/>
          </p:cNvSpPr>
          <p:nvPr/>
        </p:nvSpPr>
        <p:spPr bwMode="auto">
          <a:xfrm>
            <a:off x="2928938" y="2143125"/>
            <a:ext cx="3143250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Line 7"/>
          <p:cNvSpPr>
            <a:spLocks noChangeShapeType="1"/>
          </p:cNvSpPr>
          <p:nvPr/>
        </p:nvSpPr>
        <p:spPr bwMode="auto">
          <a:xfrm flipV="1">
            <a:off x="2933700" y="5575300"/>
            <a:ext cx="3151188" cy="174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Line 8"/>
          <p:cNvSpPr>
            <a:spLocks noChangeShapeType="1"/>
          </p:cNvSpPr>
          <p:nvPr/>
        </p:nvSpPr>
        <p:spPr bwMode="auto">
          <a:xfrm flipH="1">
            <a:off x="1287463" y="2179638"/>
            <a:ext cx="1449387" cy="155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9"/>
          <p:cNvSpPr>
            <a:spLocks noChangeShapeType="1"/>
          </p:cNvSpPr>
          <p:nvPr/>
        </p:nvSpPr>
        <p:spPr bwMode="auto">
          <a:xfrm>
            <a:off x="1311275" y="3868738"/>
            <a:ext cx="1446213" cy="1625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10"/>
          <p:cNvSpPr>
            <a:spLocks noChangeShapeType="1"/>
          </p:cNvSpPr>
          <p:nvPr/>
        </p:nvSpPr>
        <p:spPr bwMode="auto">
          <a:xfrm flipH="1">
            <a:off x="6321425" y="3940175"/>
            <a:ext cx="1392238" cy="1581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11"/>
          <p:cNvSpPr>
            <a:spLocks noChangeShapeType="1"/>
          </p:cNvSpPr>
          <p:nvPr/>
        </p:nvSpPr>
        <p:spPr bwMode="auto">
          <a:xfrm flipV="1">
            <a:off x="1435100" y="3830638"/>
            <a:ext cx="1350963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>
            <a:off x="2955925" y="3829050"/>
            <a:ext cx="30940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13"/>
          <p:cNvSpPr>
            <a:spLocks noChangeShapeType="1"/>
          </p:cNvSpPr>
          <p:nvPr/>
        </p:nvSpPr>
        <p:spPr bwMode="auto">
          <a:xfrm>
            <a:off x="6272213" y="3810000"/>
            <a:ext cx="1400175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14"/>
          <p:cNvSpPr>
            <a:spLocks noChangeShapeType="1"/>
          </p:cNvSpPr>
          <p:nvPr/>
        </p:nvSpPr>
        <p:spPr bwMode="auto">
          <a:xfrm>
            <a:off x="2832100" y="2214563"/>
            <a:ext cx="6350" cy="1541462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5"/>
          <p:cNvSpPr>
            <a:spLocks noChangeShapeType="1"/>
          </p:cNvSpPr>
          <p:nvPr/>
        </p:nvSpPr>
        <p:spPr bwMode="auto">
          <a:xfrm flipH="1">
            <a:off x="2803525" y="3906838"/>
            <a:ext cx="6350" cy="1693862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6"/>
          <p:cNvSpPr>
            <a:spLocks noChangeShapeType="1"/>
          </p:cNvSpPr>
          <p:nvPr/>
        </p:nvSpPr>
        <p:spPr bwMode="auto">
          <a:xfrm>
            <a:off x="6154738" y="2263775"/>
            <a:ext cx="0" cy="145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7"/>
          <p:cNvSpPr>
            <a:spLocks noChangeShapeType="1"/>
          </p:cNvSpPr>
          <p:nvPr/>
        </p:nvSpPr>
        <p:spPr bwMode="auto">
          <a:xfrm flipH="1">
            <a:off x="6176963" y="3887788"/>
            <a:ext cx="23812" cy="15763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8"/>
          <p:cNvSpPr>
            <a:spLocks noChangeShapeType="1"/>
          </p:cNvSpPr>
          <p:nvPr/>
        </p:nvSpPr>
        <p:spPr bwMode="auto">
          <a:xfrm>
            <a:off x="2884488" y="2179638"/>
            <a:ext cx="4883150" cy="1611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19"/>
          <p:cNvSpPr>
            <a:spLocks noChangeShapeType="1"/>
          </p:cNvSpPr>
          <p:nvPr/>
        </p:nvSpPr>
        <p:spPr bwMode="auto">
          <a:xfrm flipH="1">
            <a:off x="2933700" y="2195513"/>
            <a:ext cx="3165475" cy="1595437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20"/>
          <p:cNvSpPr>
            <a:spLocks noChangeShapeType="1"/>
          </p:cNvSpPr>
          <p:nvPr/>
        </p:nvSpPr>
        <p:spPr bwMode="auto">
          <a:xfrm flipH="1">
            <a:off x="2933700" y="3848100"/>
            <a:ext cx="3165475" cy="1689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Rectangle 21"/>
          <p:cNvSpPr>
            <a:spLocks noChangeArrowheads="1"/>
          </p:cNvSpPr>
          <p:nvPr/>
        </p:nvSpPr>
        <p:spPr bwMode="auto">
          <a:xfrm>
            <a:off x="2563813" y="3714750"/>
            <a:ext cx="139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850AFF"/>
                </a:solidFill>
                <a:latin typeface="Times New Roman" charset="0"/>
              </a:rPr>
              <a:t>s</a:t>
            </a:r>
            <a:endParaRPr lang="en-US" altLang="zh-CN" sz="2800">
              <a:solidFill>
                <a:srgbClr val="850AFF"/>
              </a:solidFill>
              <a:latin typeface="Times New Roman" charset="0"/>
            </a:endParaRPr>
          </a:p>
        </p:txBody>
      </p:sp>
      <p:sp>
        <p:nvSpPr>
          <p:cNvPr id="29714" name="Rectangle 22"/>
          <p:cNvSpPr>
            <a:spLocks noChangeArrowheads="1"/>
          </p:cNvSpPr>
          <p:nvPr/>
        </p:nvSpPr>
        <p:spPr bwMode="auto">
          <a:xfrm>
            <a:off x="4570413" y="3427413"/>
            <a:ext cx="1793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5" name="Rectangle 23"/>
          <p:cNvSpPr>
            <a:spLocks noChangeArrowheads="1"/>
          </p:cNvSpPr>
          <p:nvPr/>
        </p:nvSpPr>
        <p:spPr bwMode="auto">
          <a:xfrm>
            <a:off x="1822450" y="2474913"/>
            <a:ext cx="4238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6" name="Rectangle 24"/>
          <p:cNvSpPr>
            <a:spLocks noChangeArrowheads="1"/>
          </p:cNvSpPr>
          <p:nvPr/>
        </p:nvSpPr>
        <p:spPr bwMode="auto">
          <a:xfrm>
            <a:off x="4486275" y="16938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7" name="Rectangle 25"/>
          <p:cNvSpPr>
            <a:spLocks noChangeArrowheads="1"/>
          </p:cNvSpPr>
          <p:nvPr/>
        </p:nvSpPr>
        <p:spPr bwMode="auto">
          <a:xfrm>
            <a:off x="2857500" y="2786063"/>
            <a:ext cx="458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8" name="Rectangle 26"/>
          <p:cNvSpPr>
            <a:spLocks noChangeArrowheads="1"/>
          </p:cNvSpPr>
          <p:nvPr/>
        </p:nvSpPr>
        <p:spPr bwMode="auto">
          <a:xfrm>
            <a:off x="3914775" y="27876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19" name="Rectangle 27"/>
          <p:cNvSpPr>
            <a:spLocks noChangeArrowheads="1"/>
          </p:cNvSpPr>
          <p:nvPr/>
        </p:nvSpPr>
        <p:spPr bwMode="auto">
          <a:xfrm>
            <a:off x="6243638" y="2689225"/>
            <a:ext cx="1793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0" name="Rectangle 28"/>
          <p:cNvSpPr>
            <a:spLocks noChangeArrowheads="1"/>
          </p:cNvSpPr>
          <p:nvPr/>
        </p:nvSpPr>
        <p:spPr bwMode="auto">
          <a:xfrm>
            <a:off x="7150100" y="2628900"/>
            <a:ext cx="179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1" name="Rectangle 29"/>
          <p:cNvSpPr>
            <a:spLocks noChangeArrowheads="1"/>
          </p:cNvSpPr>
          <p:nvPr/>
        </p:nvSpPr>
        <p:spPr bwMode="auto">
          <a:xfrm>
            <a:off x="16319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2" name="Rectangle 30"/>
          <p:cNvSpPr>
            <a:spLocks noChangeArrowheads="1"/>
          </p:cNvSpPr>
          <p:nvPr/>
        </p:nvSpPr>
        <p:spPr bwMode="auto">
          <a:xfrm>
            <a:off x="3478213" y="4216400"/>
            <a:ext cx="188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3" name="Rectangle 31"/>
          <p:cNvSpPr>
            <a:spLocks noChangeArrowheads="1"/>
          </p:cNvSpPr>
          <p:nvPr/>
        </p:nvSpPr>
        <p:spPr bwMode="auto">
          <a:xfrm>
            <a:off x="2584450" y="45021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4" name="Rectangle 32"/>
          <p:cNvSpPr>
            <a:spLocks noChangeArrowheads="1"/>
          </p:cNvSpPr>
          <p:nvPr/>
        </p:nvSpPr>
        <p:spPr bwMode="auto">
          <a:xfrm>
            <a:off x="1939925" y="3400425"/>
            <a:ext cx="41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5" name="Rectangle 33"/>
          <p:cNvSpPr>
            <a:spLocks noChangeArrowheads="1"/>
          </p:cNvSpPr>
          <p:nvPr/>
        </p:nvSpPr>
        <p:spPr bwMode="auto">
          <a:xfrm>
            <a:off x="5159375" y="4246563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6" name="Rectangle 34"/>
          <p:cNvSpPr>
            <a:spLocks noChangeArrowheads="1"/>
          </p:cNvSpPr>
          <p:nvPr/>
        </p:nvSpPr>
        <p:spPr bwMode="auto">
          <a:xfrm>
            <a:off x="4260850" y="5543550"/>
            <a:ext cx="179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7" name="Rectangle 35"/>
          <p:cNvSpPr>
            <a:spLocks noChangeArrowheads="1"/>
          </p:cNvSpPr>
          <p:nvPr/>
        </p:nvSpPr>
        <p:spPr bwMode="auto">
          <a:xfrm>
            <a:off x="6667500" y="3776663"/>
            <a:ext cx="180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8" name="Rectangle 36"/>
          <p:cNvSpPr>
            <a:spLocks noChangeArrowheads="1"/>
          </p:cNvSpPr>
          <p:nvPr/>
        </p:nvSpPr>
        <p:spPr bwMode="auto">
          <a:xfrm>
            <a:off x="7026275" y="4070350"/>
            <a:ext cx="88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29" name="Rectangle 37"/>
          <p:cNvSpPr>
            <a:spLocks noChangeArrowheads="1"/>
          </p:cNvSpPr>
          <p:nvPr/>
        </p:nvSpPr>
        <p:spPr bwMode="auto">
          <a:xfrm>
            <a:off x="6261100" y="4316413"/>
            <a:ext cx="334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30" name="Rectangle 38"/>
          <p:cNvSpPr>
            <a:spLocks noChangeArrowheads="1"/>
          </p:cNvSpPr>
          <p:nvPr/>
        </p:nvSpPr>
        <p:spPr bwMode="auto">
          <a:xfrm>
            <a:off x="6988175" y="4637088"/>
            <a:ext cx="1793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31" name="Rectangle 39"/>
          <p:cNvSpPr>
            <a:spLocks noChangeArrowheads="1"/>
          </p:cNvSpPr>
          <p:nvPr/>
        </p:nvSpPr>
        <p:spPr bwMode="auto">
          <a:xfrm>
            <a:off x="5545138" y="2640013"/>
            <a:ext cx="179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800">
              <a:latin typeface="Times New Roman" charset="0"/>
            </a:endParaRPr>
          </a:p>
        </p:txBody>
      </p:sp>
      <p:sp>
        <p:nvSpPr>
          <p:cNvPr id="29732" name="Rectangle 40"/>
          <p:cNvSpPr>
            <a:spLocks noChangeArrowheads="1"/>
          </p:cNvSpPr>
          <p:nvPr/>
        </p:nvSpPr>
        <p:spPr bwMode="auto">
          <a:xfrm>
            <a:off x="2965450" y="3878263"/>
            <a:ext cx="568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9733" name="Oval 41"/>
          <p:cNvSpPr>
            <a:spLocks noChangeArrowheads="1"/>
          </p:cNvSpPr>
          <p:nvPr/>
        </p:nvSpPr>
        <p:spPr bwMode="auto">
          <a:xfrm>
            <a:off x="2714625" y="2041525"/>
            <a:ext cx="261938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4" name="Line 42"/>
          <p:cNvSpPr>
            <a:spLocks noChangeShapeType="1"/>
          </p:cNvSpPr>
          <p:nvPr/>
        </p:nvSpPr>
        <p:spPr bwMode="auto">
          <a:xfrm>
            <a:off x="6246813" y="2179638"/>
            <a:ext cx="1544637" cy="1597025"/>
          </a:xfrm>
          <a:prstGeom prst="line">
            <a:avLst/>
          </a:prstGeom>
          <a:noFill/>
          <a:ln w="11113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Oval 43"/>
          <p:cNvSpPr>
            <a:spLocks noChangeArrowheads="1"/>
          </p:cNvSpPr>
          <p:nvPr/>
        </p:nvSpPr>
        <p:spPr bwMode="auto">
          <a:xfrm>
            <a:off x="6049963" y="202247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6" name="Line 44"/>
          <p:cNvSpPr>
            <a:spLocks noChangeShapeType="1"/>
          </p:cNvSpPr>
          <p:nvPr/>
        </p:nvSpPr>
        <p:spPr bwMode="auto">
          <a:xfrm>
            <a:off x="1389063" y="3895725"/>
            <a:ext cx="4786312" cy="16478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7" name="Oval 45"/>
          <p:cNvSpPr>
            <a:spLocks noChangeArrowheads="1"/>
          </p:cNvSpPr>
          <p:nvPr/>
        </p:nvSpPr>
        <p:spPr bwMode="auto">
          <a:xfrm>
            <a:off x="1141413" y="3714750"/>
            <a:ext cx="261937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8" name="Oval 46"/>
          <p:cNvSpPr>
            <a:spLocks noChangeArrowheads="1"/>
          </p:cNvSpPr>
          <p:nvPr/>
        </p:nvSpPr>
        <p:spPr bwMode="auto">
          <a:xfrm>
            <a:off x="2736850" y="3709988"/>
            <a:ext cx="263525" cy="2460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39" name="Oval 47"/>
          <p:cNvSpPr>
            <a:spLocks noChangeArrowheads="1"/>
          </p:cNvSpPr>
          <p:nvPr/>
        </p:nvSpPr>
        <p:spPr bwMode="auto">
          <a:xfrm>
            <a:off x="6049963" y="3714750"/>
            <a:ext cx="263525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0" name="Oval 48"/>
          <p:cNvSpPr>
            <a:spLocks noChangeArrowheads="1"/>
          </p:cNvSpPr>
          <p:nvPr/>
        </p:nvSpPr>
        <p:spPr bwMode="auto">
          <a:xfrm>
            <a:off x="7667625" y="3700463"/>
            <a:ext cx="261938" cy="247650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1" name="Oval 49"/>
          <p:cNvSpPr>
            <a:spLocks noChangeArrowheads="1"/>
          </p:cNvSpPr>
          <p:nvPr/>
        </p:nvSpPr>
        <p:spPr bwMode="auto">
          <a:xfrm>
            <a:off x="6049963" y="5470525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2" name="Oval 50"/>
          <p:cNvSpPr>
            <a:spLocks noChangeArrowheads="1"/>
          </p:cNvSpPr>
          <p:nvPr/>
        </p:nvSpPr>
        <p:spPr bwMode="auto">
          <a:xfrm>
            <a:off x="2687638" y="5448300"/>
            <a:ext cx="263525" cy="2460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/>
          </a:p>
        </p:txBody>
      </p:sp>
      <p:sp>
        <p:nvSpPr>
          <p:cNvPr id="29743" name="Text Box 101"/>
          <p:cNvSpPr txBox="1">
            <a:spLocks noChangeArrowheads="1"/>
          </p:cNvSpPr>
          <p:nvPr/>
        </p:nvSpPr>
        <p:spPr bwMode="auto">
          <a:xfrm>
            <a:off x="2447925" y="1571625"/>
            <a:ext cx="69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1,c</a:t>
            </a:r>
          </a:p>
        </p:txBody>
      </p:sp>
      <p:sp>
        <p:nvSpPr>
          <p:cNvPr id="29744" name="Text Box 102"/>
          <p:cNvSpPr txBox="1">
            <a:spLocks noChangeArrowheads="1"/>
          </p:cNvSpPr>
          <p:nvPr/>
        </p:nvSpPr>
        <p:spPr bwMode="auto">
          <a:xfrm>
            <a:off x="6189663" y="1571625"/>
            <a:ext cx="66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2,c</a:t>
            </a:r>
          </a:p>
        </p:txBody>
      </p:sp>
      <p:sp>
        <p:nvSpPr>
          <p:cNvPr id="24626" name="Text Box 103"/>
          <p:cNvSpPr txBox="1">
            <a:spLocks noChangeArrowheads="1"/>
          </p:cNvSpPr>
          <p:nvPr/>
        </p:nvSpPr>
        <p:spPr bwMode="auto">
          <a:xfrm>
            <a:off x="785813" y="3784600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8,c</a:t>
            </a:r>
          </a:p>
        </p:txBody>
      </p:sp>
      <p:sp>
        <p:nvSpPr>
          <p:cNvPr id="29746" name="Text Box 104"/>
          <p:cNvSpPr txBox="1">
            <a:spLocks noChangeArrowheads="1"/>
          </p:cNvSpPr>
          <p:nvPr/>
        </p:nvSpPr>
        <p:spPr bwMode="auto">
          <a:xfrm>
            <a:off x="5643563" y="3357563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6,e</a:t>
            </a:r>
          </a:p>
        </p:txBody>
      </p:sp>
      <p:sp>
        <p:nvSpPr>
          <p:cNvPr id="29747" name="Text Box 105"/>
          <p:cNvSpPr txBox="1">
            <a:spLocks noChangeArrowheads="1"/>
          </p:cNvSpPr>
          <p:nvPr/>
        </p:nvSpPr>
        <p:spPr bwMode="auto">
          <a:xfrm>
            <a:off x="2587625" y="5608638"/>
            <a:ext cx="698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4,c</a:t>
            </a:r>
          </a:p>
        </p:txBody>
      </p:sp>
      <p:sp>
        <p:nvSpPr>
          <p:cNvPr id="29748" name="TextBox 54"/>
          <p:cNvSpPr txBox="1">
            <a:spLocks noChangeArrowheads="1"/>
          </p:cNvSpPr>
          <p:nvPr/>
        </p:nvSpPr>
        <p:spPr bwMode="auto">
          <a:xfrm>
            <a:off x="2714625" y="19875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b</a:t>
            </a:r>
            <a:endParaRPr kumimoji="0" lang="zh-CN" altLang="en-US" sz="1800"/>
          </a:p>
        </p:txBody>
      </p:sp>
      <p:sp>
        <p:nvSpPr>
          <p:cNvPr id="29749" name="TextBox 55"/>
          <p:cNvSpPr txBox="1">
            <a:spLocks noChangeArrowheads="1"/>
          </p:cNvSpPr>
          <p:nvPr/>
        </p:nvSpPr>
        <p:spPr bwMode="auto">
          <a:xfrm>
            <a:off x="1143000" y="3643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a</a:t>
            </a:r>
            <a:endParaRPr kumimoji="0" lang="zh-CN" altLang="en-US" sz="1800"/>
          </a:p>
        </p:txBody>
      </p:sp>
      <p:sp>
        <p:nvSpPr>
          <p:cNvPr id="29750" name="TextBox 56"/>
          <p:cNvSpPr txBox="1">
            <a:spLocks noChangeArrowheads="1"/>
          </p:cNvSpPr>
          <p:nvPr/>
        </p:nvSpPr>
        <p:spPr bwMode="auto">
          <a:xfrm>
            <a:off x="2714625" y="3643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c</a:t>
            </a:r>
            <a:endParaRPr kumimoji="0" lang="zh-CN" altLang="en-US" sz="1800"/>
          </a:p>
        </p:txBody>
      </p:sp>
      <p:sp>
        <p:nvSpPr>
          <p:cNvPr id="29751" name="TextBox 57"/>
          <p:cNvSpPr txBox="1">
            <a:spLocks noChangeArrowheads="1"/>
          </p:cNvSpPr>
          <p:nvPr/>
        </p:nvSpPr>
        <p:spPr bwMode="auto">
          <a:xfrm>
            <a:off x="2643188" y="53578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9752" name="TextBox 58"/>
          <p:cNvSpPr txBox="1">
            <a:spLocks noChangeArrowheads="1"/>
          </p:cNvSpPr>
          <p:nvPr/>
        </p:nvSpPr>
        <p:spPr bwMode="auto">
          <a:xfrm>
            <a:off x="6000750" y="1928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e</a:t>
            </a:r>
            <a:endParaRPr kumimoji="0" lang="zh-CN" altLang="en-US" sz="1800"/>
          </a:p>
        </p:txBody>
      </p:sp>
      <p:sp>
        <p:nvSpPr>
          <p:cNvPr id="29753" name="TextBox 59"/>
          <p:cNvSpPr txBox="1">
            <a:spLocks noChangeArrowheads="1"/>
          </p:cNvSpPr>
          <p:nvPr/>
        </p:nvSpPr>
        <p:spPr bwMode="auto">
          <a:xfrm>
            <a:off x="6072188" y="3643313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f</a:t>
            </a:r>
            <a:endParaRPr kumimoji="0" lang="zh-CN" altLang="en-US" sz="1800"/>
          </a:p>
        </p:txBody>
      </p:sp>
      <p:sp>
        <p:nvSpPr>
          <p:cNvPr id="29754" name="TextBox 60"/>
          <p:cNvSpPr txBox="1">
            <a:spLocks noChangeArrowheads="1"/>
          </p:cNvSpPr>
          <p:nvPr/>
        </p:nvSpPr>
        <p:spPr bwMode="auto">
          <a:xfrm>
            <a:off x="6045200" y="53578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g</a:t>
            </a:r>
            <a:endParaRPr kumimoji="0" lang="zh-CN" altLang="en-US" sz="1800"/>
          </a:p>
        </p:txBody>
      </p:sp>
      <p:sp>
        <p:nvSpPr>
          <p:cNvPr id="29755" name="TextBox 61"/>
          <p:cNvSpPr txBox="1">
            <a:spLocks noChangeArrowheads="1"/>
          </p:cNvSpPr>
          <p:nvPr/>
        </p:nvSpPr>
        <p:spPr bwMode="auto">
          <a:xfrm>
            <a:off x="7643813" y="3643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h</a:t>
            </a:r>
            <a:endParaRPr kumimoji="0" lang="zh-CN" altLang="en-US" sz="1800"/>
          </a:p>
        </p:txBody>
      </p:sp>
      <p:sp>
        <p:nvSpPr>
          <p:cNvPr id="63" name="圆角矩形标注 62"/>
          <p:cNvSpPr>
            <a:spLocks noChangeArrowheads="1"/>
          </p:cNvSpPr>
          <p:nvPr/>
        </p:nvSpPr>
        <p:spPr bwMode="auto">
          <a:xfrm>
            <a:off x="5435600" y="4149725"/>
            <a:ext cx="720725" cy="431800"/>
          </a:xfrm>
          <a:prstGeom prst="wedgeRoundRectCallout">
            <a:avLst>
              <a:gd name="adj1" fmla="val 50222"/>
              <a:gd name="adj2" fmla="val -9007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 b="1">
                <a:latin typeface="Times New Roman" charset="0"/>
              </a:rPr>
              <a:t>U5</a:t>
            </a:r>
            <a:endParaRPr kumimoji="0" lang="zh-CN" altLang="en-US" sz="1800" b="1">
              <a:latin typeface="Times New Roman" charset="0"/>
            </a:endParaRPr>
          </a:p>
        </p:txBody>
      </p:sp>
      <p:sp>
        <p:nvSpPr>
          <p:cNvPr id="29757" name="Text Box 104"/>
          <p:cNvSpPr txBox="1">
            <a:spLocks noChangeArrowheads="1"/>
          </p:cNvSpPr>
          <p:nvPr/>
        </p:nvSpPr>
        <p:spPr bwMode="auto">
          <a:xfrm>
            <a:off x="7929563" y="3714750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3,e</a:t>
            </a:r>
          </a:p>
        </p:txBody>
      </p:sp>
      <p:sp>
        <p:nvSpPr>
          <p:cNvPr id="29758" name="Text Box 104"/>
          <p:cNvSpPr txBox="1">
            <a:spLocks noChangeArrowheads="1"/>
          </p:cNvSpPr>
          <p:nvPr/>
        </p:nvSpPr>
        <p:spPr bwMode="auto">
          <a:xfrm>
            <a:off x="6357938" y="5500688"/>
            <a:ext cx="65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9,h</a:t>
            </a:r>
          </a:p>
        </p:txBody>
      </p:sp>
      <p:sp>
        <p:nvSpPr>
          <p:cNvPr id="29759" name="圆角矩形标注 65"/>
          <p:cNvSpPr>
            <a:spLocks noChangeArrowheads="1"/>
          </p:cNvSpPr>
          <p:nvPr/>
        </p:nvSpPr>
        <p:spPr bwMode="auto">
          <a:xfrm>
            <a:off x="3143250" y="500063"/>
            <a:ext cx="928688" cy="571500"/>
          </a:xfrm>
          <a:prstGeom prst="wedgeRoundRectCallout">
            <a:avLst>
              <a:gd name="adj1" fmla="val 34468"/>
              <a:gd name="adj2" fmla="val 1385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/>
              <a:t>S4</a:t>
            </a:r>
            <a:endParaRPr kumimoji="0" lang="zh-CN" altLang="en-US" sz="1800"/>
          </a:p>
        </p:txBody>
      </p:sp>
      <p:sp>
        <p:nvSpPr>
          <p:cNvPr id="66" name="Text Box 103"/>
          <p:cNvSpPr txBox="1">
            <a:spLocks noChangeArrowheads="1"/>
          </p:cNvSpPr>
          <p:nvPr/>
        </p:nvSpPr>
        <p:spPr bwMode="auto">
          <a:xfrm>
            <a:off x="785813" y="3814763"/>
            <a:ext cx="642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charset="0"/>
              </a:rPr>
              <a:t>6,d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/>
      <p:bldP spid="63" grpId="0" animBg="1"/>
      <p:bldP spid="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pSp>
        <p:nvGrpSpPr>
          <p:cNvPr id="30722" name="组合 116"/>
          <p:cNvGrpSpPr>
            <a:grpSpLocks/>
          </p:cNvGrpSpPr>
          <p:nvPr/>
        </p:nvGrpSpPr>
        <p:grpSpPr bwMode="auto">
          <a:xfrm>
            <a:off x="1619250" y="2143125"/>
            <a:ext cx="5667375" cy="3857625"/>
            <a:chOff x="1619236" y="2143116"/>
            <a:chExt cx="4267200" cy="2960687"/>
          </a:xfrm>
        </p:grpSpPr>
        <p:sp>
          <p:nvSpPr>
            <p:cNvPr id="30723" name="Freeform 2" descr="粉色砂纸"/>
            <p:cNvSpPr>
              <a:spLocks/>
            </p:cNvSpPr>
            <p:nvPr/>
          </p:nvSpPr>
          <p:spPr bwMode="auto">
            <a:xfrm>
              <a:off x="2500298" y="2143116"/>
              <a:ext cx="3328988" cy="2940050"/>
            </a:xfrm>
            <a:custGeom>
              <a:avLst/>
              <a:gdLst>
                <a:gd name="T0" fmla="*/ 2147483647 w 2097"/>
                <a:gd name="T1" fmla="*/ 2147483647 h 1852"/>
                <a:gd name="T2" fmla="*/ 2147483647 w 2097"/>
                <a:gd name="T3" fmla="*/ 2147483647 h 1852"/>
                <a:gd name="T4" fmla="*/ 2147483647 w 2097"/>
                <a:gd name="T5" fmla="*/ 2147483647 h 1852"/>
                <a:gd name="T6" fmla="*/ 0 w 2097"/>
                <a:gd name="T7" fmla="*/ 2147483647 h 1852"/>
                <a:gd name="T8" fmla="*/ 2147483647 w 2097"/>
                <a:gd name="T9" fmla="*/ 2147483647 h 1852"/>
                <a:gd name="T10" fmla="*/ 2147483647 w 2097"/>
                <a:gd name="T11" fmla="*/ 2147483647 h 1852"/>
                <a:gd name="T12" fmla="*/ 2147483647 w 2097"/>
                <a:gd name="T13" fmla="*/ 2147483647 h 1852"/>
                <a:gd name="T14" fmla="*/ 2147483647 w 2097"/>
                <a:gd name="T15" fmla="*/ 2147483647 h 1852"/>
                <a:gd name="T16" fmla="*/ 2147483647 w 2097"/>
                <a:gd name="T17" fmla="*/ 2147483647 h 1852"/>
                <a:gd name="T18" fmla="*/ 2147483647 w 2097"/>
                <a:gd name="T19" fmla="*/ 2147483647 h 1852"/>
                <a:gd name="T20" fmla="*/ 2147483647 w 2097"/>
                <a:gd name="T21" fmla="*/ 2147483647 h 1852"/>
                <a:gd name="T22" fmla="*/ 2147483647 w 2097"/>
                <a:gd name="T23" fmla="*/ 2147483647 h 1852"/>
                <a:gd name="T24" fmla="*/ 2147483647 w 2097"/>
                <a:gd name="T25" fmla="*/ 2147483647 h 1852"/>
                <a:gd name="T26" fmla="*/ 2147483647 w 2097"/>
                <a:gd name="T27" fmla="*/ 2147483647 h 1852"/>
                <a:gd name="T28" fmla="*/ 2147483647 w 2097"/>
                <a:gd name="T29" fmla="*/ 2147483647 h 1852"/>
                <a:gd name="T30" fmla="*/ 2147483647 w 2097"/>
                <a:gd name="T31" fmla="*/ 2147483647 h 1852"/>
                <a:gd name="T32" fmla="*/ 2147483647 w 2097"/>
                <a:gd name="T33" fmla="*/ 2147483647 h 1852"/>
                <a:gd name="T34" fmla="*/ 2147483647 w 2097"/>
                <a:gd name="T35" fmla="*/ 2147483647 h 1852"/>
                <a:gd name="T36" fmla="*/ 2147483647 w 2097"/>
                <a:gd name="T37" fmla="*/ 2147483647 h 1852"/>
                <a:gd name="T38" fmla="*/ 2147483647 w 2097"/>
                <a:gd name="T39" fmla="*/ 2147483647 h 1852"/>
                <a:gd name="T40" fmla="*/ 2147483647 w 2097"/>
                <a:gd name="T41" fmla="*/ 2147483647 h 1852"/>
                <a:gd name="T42" fmla="*/ 2147483647 w 2097"/>
                <a:gd name="T43" fmla="*/ 2147483647 h 1852"/>
                <a:gd name="T44" fmla="*/ 2147483647 w 2097"/>
                <a:gd name="T45" fmla="*/ 2147483647 h 1852"/>
                <a:gd name="T46" fmla="*/ 2147483647 w 2097"/>
                <a:gd name="T47" fmla="*/ 2147483647 h 1852"/>
                <a:gd name="T48" fmla="*/ 2147483647 w 2097"/>
                <a:gd name="T49" fmla="*/ 2147483647 h 1852"/>
                <a:gd name="T50" fmla="*/ 2147483647 w 2097"/>
                <a:gd name="T51" fmla="*/ 2147483647 h 1852"/>
                <a:gd name="T52" fmla="*/ 2147483647 w 2097"/>
                <a:gd name="T53" fmla="*/ 2147483647 h 1852"/>
                <a:gd name="T54" fmla="*/ 2147483647 w 2097"/>
                <a:gd name="T55" fmla="*/ 2147483647 h 1852"/>
                <a:gd name="T56" fmla="*/ 2147483647 w 2097"/>
                <a:gd name="T57" fmla="*/ 2147483647 h 1852"/>
                <a:gd name="T58" fmla="*/ 2147483647 w 2097"/>
                <a:gd name="T59" fmla="*/ 2147483647 h 1852"/>
                <a:gd name="T60" fmla="*/ 2147483647 w 2097"/>
                <a:gd name="T61" fmla="*/ 2147483647 h 1852"/>
                <a:gd name="T62" fmla="*/ 2147483647 w 2097"/>
                <a:gd name="T63" fmla="*/ 2147483647 h 1852"/>
                <a:gd name="T64" fmla="*/ 2147483647 w 2097"/>
                <a:gd name="T65" fmla="*/ 2147483647 h 1852"/>
                <a:gd name="T66" fmla="*/ 2147483647 w 2097"/>
                <a:gd name="T67" fmla="*/ 2147483647 h 18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97"/>
                <a:gd name="T103" fmla="*/ 0 h 1852"/>
                <a:gd name="T104" fmla="*/ 2097 w 2097"/>
                <a:gd name="T105" fmla="*/ 1852 h 18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97" h="1852">
                  <a:moveTo>
                    <a:pt x="63" y="106"/>
                  </a:moveTo>
                  <a:cubicBezTo>
                    <a:pt x="25" y="164"/>
                    <a:pt x="20" y="172"/>
                    <a:pt x="9" y="241"/>
                  </a:cubicBezTo>
                  <a:cubicBezTo>
                    <a:pt x="12" y="286"/>
                    <a:pt x="19" y="331"/>
                    <a:pt x="18" y="376"/>
                  </a:cubicBezTo>
                  <a:cubicBezTo>
                    <a:pt x="16" y="505"/>
                    <a:pt x="0" y="763"/>
                    <a:pt x="0" y="763"/>
                  </a:cubicBezTo>
                  <a:cubicBezTo>
                    <a:pt x="7" y="894"/>
                    <a:pt x="25" y="1021"/>
                    <a:pt x="36" y="1150"/>
                  </a:cubicBezTo>
                  <a:cubicBezTo>
                    <a:pt x="43" y="1231"/>
                    <a:pt x="54" y="1393"/>
                    <a:pt x="54" y="1393"/>
                  </a:cubicBezTo>
                  <a:cubicBezTo>
                    <a:pt x="33" y="1455"/>
                    <a:pt x="69" y="1513"/>
                    <a:pt x="81" y="1573"/>
                  </a:cubicBezTo>
                  <a:cubicBezTo>
                    <a:pt x="91" y="1625"/>
                    <a:pt x="103" y="1662"/>
                    <a:pt x="126" y="1708"/>
                  </a:cubicBezTo>
                  <a:cubicBezTo>
                    <a:pt x="138" y="1732"/>
                    <a:pt x="130" y="1742"/>
                    <a:pt x="153" y="1762"/>
                  </a:cubicBezTo>
                  <a:cubicBezTo>
                    <a:pt x="207" y="1809"/>
                    <a:pt x="283" y="1835"/>
                    <a:pt x="351" y="1852"/>
                  </a:cubicBezTo>
                  <a:cubicBezTo>
                    <a:pt x="423" y="1845"/>
                    <a:pt x="498" y="1839"/>
                    <a:pt x="567" y="1816"/>
                  </a:cubicBezTo>
                  <a:cubicBezTo>
                    <a:pt x="618" y="1765"/>
                    <a:pt x="658" y="1702"/>
                    <a:pt x="702" y="1645"/>
                  </a:cubicBezTo>
                  <a:cubicBezTo>
                    <a:pt x="715" y="1628"/>
                    <a:pt x="723" y="1606"/>
                    <a:pt x="738" y="1591"/>
                  </a:cubicBezTo>
                  <a:cubicBezTo>
                    <a:pt x="817" y="1512"/>
                    <a:pt x="893" y="1434"/>
                    <a:pt x="981" y="1366"/>
                  </a:cubicBezTo>
                  <a:cubicBezTo>
                    <a:pt x="1016" y="1338"/>
                    <a:pt x="1065" y="1318"/>
                    <a:pt x="1098" y="1285"/>
                  </a:cubicBezTo>
                  <a:cubicBezTo>
                    <a:pt x="1106" y="1277"/>
                    <a:pt x="1108" y="1265"/>
                    <a:pt x="1116" y="1258"/>
                  </a:cubicBezTo>
                  <a:cubicBezTo>
                    <a:pt x="1137" y="1240"/>
                    <a:pt x="1166" y="1231"/>
                    <a:pt x="1188" y="1213"/>
                  </a:cubicBezTo>
                  <a:cubicBezTo>
                    <a:pt x="1232" y="1176"/>
                    <a:pt x="1197" y="1193"/>
                    <a:pt x="1251" y="1159"/>
                  </a:cubicBezTo>
                  <a:cubicBezTo>
                    <a:pt x="1307" y="1124"/>
                    <a:pt x="1392" y="1100"/>
                    <a:pt x="1458" y="1087"/>
                  </a:cubicBezTo>
                  <a:cubicBezTo>
                    <a:pt x="1564" y="1034"/>
                    <a:pt x="1674" y="1023"/>
                    <a:pt x="1791" y="1015"/>
                  </a:cubicBezTo>
                  <a:cubicBezTo>
                    <a:pt x="1875" y="1020"/>
                    <a:pt x="1964" y="1053"/>
                    <a:pt x="2034" y="1006"/>
                  </a:cubicBezTo>
                  <a:cubicBezTo>
                    <a:pt x="2054" y="977"/>
                    <a:pt x="2077" y="963"/>
                    <a:pt x="2097" y="934"/>
                  </a:cubicBezTo>
                  <a:cubicBezTo>
                    <a:pt x="2080" y="816"/>
                    <a:pt x="2039" y="799"/>
                    <a:pt x="1953" y="727"/>
                  </a:cubicBezTo>
                  <a:cubicBezTo>
                    <a:pt x="1900" y="683"/>
                    <a:pt x="1948" y="719"/>
                    <a:pt x="1908" y="673"/>
                  </a:cubicBezTo>
                  <a:cubicBezTo>
                    <a:pt x="1891" y="654"/>
                    <a:pt x="1854" y="619"/>
                    <a:pt x="1854" y="619"/>
                  </a:cubicBezTo>
                  <a:cubicBezTo>
                    <a:pt x="1842" y="584"/>
                    <a:pt x="1818" y="561"/>
                    <a:pt x="1800" y="529"/>
                  </a:cubicBezTo>
                  <a:cubicBezTo>
                    <a:pt x="1747" y="437"/>
                    <a:pt x="1679" y="349"/>
                    <a:pt x="1611" y="268"/>
                  </a:cubicBezTo>
                  <a:cubicBezTo>
                    <a:pt x="1585" y="237"/>
                    <a:pt x="1571" y="210"/>
                    <a:pt x="1530" y="196"/>
                  </a:cubicBezTo>
                  <a:cubicBezTo>
                    <a:pt x="1334" y="0"/>
                    <a:pt x="1005" y="74"/>
                    <a:pt x="765" y="70"/>
                  </a:cubicBezTo>
                  <a:cubicBezTo>
                    <a:pt x="702" y="67"/>
                    <a:pt x="639" y="66"/>
                    <a:pt x="576" y="61"/>
                  </a:cubicBezTo>
                  <a:cubicBezTo>
                    <a:pt x="558" y="60"/>
                    <a:pt x="540" y="54"/>
                    <a:pt x="522" y="52"/>
                  </a:cubicBezTo>
                  <a:cubicBezTo>
                    <a:pt x="468" y="45"/>
                    <a:pt x="360" y="34"/>
                    <a:pt x="360" y="34"/>
                  </a:cubicBezTo>
                  <a:cubicBezTo>
                    <a:pt x="327" y="41"/>
                    <a:pt x="294" y="44"/>
                    <a:pt x="261" y="52"/>
                  </a:cubicBezTo>
                  <a:cubicBezTo>
                    <a:pt x="195" y="69"/>
                    <a:pt x="133" y="106"/>
                    <a:pt x="63" y="106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24" name="Line 51"/>
            <p:cNvSpPr>
              <a:spLocks noChangeShapeType="1"/>
            </p:cNvSpPr>
            <p:nvPr/>
          </p:nvSpPr>
          <p:spPr bwMode="auto">
            <a:xfrm>
              <a:off x="2909873" y="2681278"/>
              <a:ext cx="17287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Line 52"/>
            <p:cNvSpPr>
              <a:spLocks noChangeShapeType="1"/>
            </p:cNvSpPr>
            <p:nvPr/>
          </p:nvSpPr>
          <p:spPr bwMode="auto">
            <a:xfrm flipV="1">
              <a:off x="2909873" y="4692641"/>
              <a:ext cx="1733550" cy="95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6" name="Line 53"/>
            <p:cNvSpPr>
              <a:spLocks noChangeShapeType="1"/>
            </p:cNvSpPr>
            <p:nvPr/>
          </p:nvSpPr>
          <p:spPr bwMode="auto">
            <a:xfrm flipH="1">
              <a:off x="2004998" y="2705091"/>
              <a:ext cx="796925" cy="9096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7" name="Line 54"/>
            <p:cNvSpPr>
              <a:spLocks noChangeShapeType="1"/>
            </p:cNvSpPr>
            <p:nvPr/>
          </p:nvSpPr>
          <p:spPr bwMode="auto">
            <a:xfrm>
              <a:off x="2017698" y="3694103"/>
              <a:ext cx="795338" cy="9509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8" name="Line 55"/>
            <p:cNvSpPr>
              <a:spLocks noChangeShapeType="1"/>
            </p:cNvSpPr>
            <p:nvPr/>
          </p:nvSpPr>
          <p:spPr bwMode="auto">
            <a:xfrm flipH="1">
              <a:off x="4773598" y="3735378"/>
              <a:ext cx="765175" cy="9255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56"/>
            <p:cNvSpPr>
              <a:spLocks noChangeShapeType="1"/>
            </p:cNvSpPr>
            <p:nvPr/>
          </p:nvSpPr>
          <p:spPr bwMode="auto">
            <a:xfrm flipV="1">
              <a:off x="2085961" y="3671878"/>
              <a:ext cx="7429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57"/>
            <p:cNvSpPr>
              <a:spLocks noChangeShapeType="1"/>
            </p:cNvSpPr>
            <p:nvPr/>
          </p:nvSpPr>
          <p:spPr bwMode="auto">
            <a:xfrm>
              <a:off x="2922573" y="3670291"/>
              <a:ext cx="1701800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58"/>
            <p:cNvSpPr>
              <a:spLocks noChangeShapeType="1"/>
            </p:cNvSpPr>
            <p:nvPr/>
          </p:nvSpPr>
          <p:spPr bwMode="auto">
            <a:xfrm>
              <a:off x="4746611" y="3659178"/>
              <a:ext cx="769937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59"/>
            <p:cNvSpPr>
              <a:spLocks noChangeShapeType="1"/>
            </p:cNvSpPr>
            <p:nvPr/>
          </p:nvSpPr>
          <p:spPr bwMode="auto">
            <a:xfrm>
              <a:off x="2854311" y="2725728"/>
              <a:ext cx="3175" cy="901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60"/>
            <p:cNvSpPr>
              <a:spLocks noChangeShapeType="1"/>
            </p:cNvSpPr>
            <p:nvPr/>
          </p:nvSpPr>
          <p:spPr bwMode="auto">
            <a:xfrm flipH="1">
              <a:off x="2838436" y="3716328"/>
              <a:ext cx="3175" cy="990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61"/>
            <p:cNvSpPr>
              <a:spLocks noChangeShapeType="1"/>
            </p:cNvSpPr>
            <p:nvPr/>
          </p:nvSpPr>
          <p:spPr bwMode="auto">
            <a:xfrm>
              <a:off x="4681523" y="2754303"/>
              <a:ext cx="0" cy="8493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62"/>
            <p:cNvSpPr>
              <a:spLocks noChangeShapeType="1"/>
            </p:cNvSpPr>
            <p:nvPr/>
          </p:nvSpPr>
          <p:spPr bwMode="auto">
            <a:xfrm flipH="1">
              <a:off x="4694223" y="3705216"/>
              <a:ext cx="12700" cy="9223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63"/>
            <p:cNvSpPr>
              <a:spLocks noChangeShapeType="1"/>
            </p:cNvSpPr>
            <p:nvPr/>
          </p:nvSpPr>
          <p:spPr bwMode="auto">
            <a:xfrm>
              <a:off x="2882886" y="2705091"/>
              <a:ext cx="2686050" cy="9429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64"/>
            <p:cNvSpPr>
              <a:spLocks noChangeShapeType="1"/>
            </p:cNvSpPr>
            <p:nvPr/>
          </p:nvSpPr>
          <p:spPr bwMode="auto">
            <a:xfrm flipH="1">
              <a:off x="2909873" y="2714616"/>
              <a:ext cx="1741488" cy="9334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65"/>
            <p:cNvSpPr>
              <a:spLocks noChangeShapeType="1"/>
            </p:cNvSpPr>
            <p:nvPr/>
          </p:nvSpPr>
          <p:spPr bwMode="auto">
            <a:xfrm flipH="1">
              <a:off x="2909873" y="3681403"/>
              <a:ext cx="1741488" cy="989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Rectangle 66"/>
            <p:cNvSpPr>
              <a:spLocks noChangeArrowheads="1"/>
            </p:cNvSpPr>
            <p:nvPr/>
          </p:nvSpPr>
          <p:spPr bwMode="auto">
            <a:xfrm>
              <a:off x="2706673" y="3603616"/>
              <a:ext cx="984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  <a:latin typeface="Times New Roman" charset="0"/>
                </a:rPr>
                <a:t>s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0" name="Rectangle 67"/>
            <p:cNvSpPr>
              <a:spLocks noChangeArrowheads="1"/>
            </p:cNvSpPr>
            <p:nvPr/>
          </p:nvSpPr>
          <p:spPr bwMode="auto">
            <a:xfrm>
              <a:off x="3809986" y="3435341"/>
              <a:ext cx="125412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7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1" name="Rectangle 68"/>
            <p:cNvSpPr>
              <a:spLocks noChangeArrowheads="1"/>
            </p:cNvSpPr>
            <p:nvPr/>
          </p:nvSpPr>
          <p:spPr bwMode="auto">
            <a:xfrm>
              <a:off x="2298686" y="2878128"/>
              <a:ext cx="2333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charset="0"/>
                </a:rPr>
                <a:t>7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2" name="Rectangle 69"/>
            <p:cNvSpPr>
              <a:spLocks noChangeArrowheads="1"/>
            </p:cNvSpPr>
            <p:nvPr/>
          </p:nvSpPr>
          <p:spPr bwMode="auto">
            <a:xfrm>
              <a:off x="3763948" y="242092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3" name="Rectangle 70"/>
            <p:cNvSpPr>
              <a:spLocks noChangeArrowheads="1"/>
            </p:cNvSpPr>
            <p:nvPr/>
          </p:nvSpPr>
          <p:spPr bwMode="auto">
            <a:xfrm>
              <a:off x="2882886" y="3060691"/>
              <a:ext cx="2524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4" name="Rectangle 71"/>
            <p:cNvSpPr>
              <a:spLocks noChangeArrowheads="1"/>
            </p:cNvSpPr>
            <p:nvPr/>
          </p:nvSpPr>
          <p:spPr bwMode="auto">
            <a:xfrm>
              <a:off x="3449623" y="3060691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5" name="Rectangle 72"/>
            <p:cNvSpPr>
              <a:spLocks noChangeArrowheads="1"/>
            </p:cNvSpPr>
            <p:nvPr/>
          </p:nvSpPr>
          <p:spPr bwMode="auto">
            <a:xfrm>
              <a:off x="4730736" y="3003541"/>
              <a:ext cx="127000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6" name="Rectangle 73"/>
            <p:cNvSpPr>
              <a:spLocks noChangeArrowheads="1"/>
            </p:cNvSpPr>
            <p:nvPr/>
          </p:nvSpPr>
          <p:spPr bwMode="auto">
            <a:xfrm>
              <a:off x="5229211" y="2968616"/>
              <a:ext cx="128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1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7" name="Rectangle 74"/>
            <p:cNvSpPr>
              <a:spLocks noChangeArrowheads="1"/>
            </p:cNvSpPr>
            <p:nvPr/>
          </p:nvSpPr>
          <p:spPr bwMode="auto">
            <a:xfrm>
              <a:off x="2193911" y="4063991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2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8" name="Rectangle 75"/>
            <p:cNvSpPr>
              <a:spLocks noChangeArrowheads="1"/>
            </p:cNvSpPr>
            <p:nvPr/>
          </p:nvSpPr>
          <p:spPr bwMode="auto">
            <a:xfrm>
              <a:off x="3209911" y="3897303"/>
              <a:ext cx="103187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49" name="Rectangle 76"/>
            <p:cNvSpPr>
              <a:spLocks noChangeArrowheads="1"/>
            </p:cNvSpPr>
            <p:nvPr/>
          </p:nvSpPr>
          <p:spPr bwMode="auto">
            <a:xfrm>
              <a:off x="2717786" y="4063991"/>
              <a:ext cx="1254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0" name="Rectangle 77"/>
            <p:cNvSpPr>
              <a:spLocks noChangeArrowheads="1"/>
            </p:cNvSpPr>
            <p:nvPr/>
          </p:nvSpPr>
          <p:spPr bwMode="auto">
            <a:xfrm>
              <a:off x="2363773" y="3419466"/>
              <a:ext cx="2301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8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1" name="Rectangle 78"/>
            <p:cNvSpPr>
              <a:spLocks noChangeArrowheads="1"/>
            </p:cNvSpPr>
            <p:nvPr/>
          </p:nvSpPr>
          <p:spPr bwMode="auto">
            <a:xfrm>
              <a:off x="4133836" y="3914766"/>
              <a:ext cx="127000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2" name="Rectangle 79"/>
            <p:cNvSpPr>
              <a:spLocks noChangeArrowheads="1"/>
            </p:cNvSpPr>
            <p:nvPr/>
          </p:nvSpPr>
          <p:spPr bwMode="auto">
            <a:xfrm>
              <a:off x="3640123" y="4673591"/>
              <a:ext cx="1270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3" name="Rectangle 80"/>
            <p:cNvSpPr>
              <a:spLocks noChangeArrowheads="1"/>
            </p:cNvSpPr>
            <p:nvPr/>
          </p:nvSpPr>
          <p:spPr bwMode="auto">
            <a:xfrm>
              <a:off x="4964098" y="3640128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3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4" name="Rectangle 81"/>
            <p:cNvSpPr>
              <a:spLocks noChangeArrowheads="1"/>
            </p:cNvSpPr>
            <p:nvPr/>
          </p:nvSpPr>
          <p:spPr bwMode="auto">
            <a:xfrm>
              <a:off x="5160948" y="3811578"/>
              <a:ext cx="63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5" name="Rectangle 82"/>
            <p:cNvSpPr>
              <a:spLocks noChangeArrowheads="1"/>
            </p:cNvSpPr>
            <p:nvPr/>
          </p:nvSpPr>
          <p:spPr bwMode="auto">
            <a:xfrm>
              <a:off x="4740261" y="3956041"/>
              <a:ext cx="184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4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6" name="Rectangle 83"/>
            <p:cNvSpPr>
              <a:spLocks noChangeArrowheads="1"/>
            </p:cNvSpPr>
            <p:nvPr/>
          </p:nvSpPr>
          <p:spPr bwMode="auto">
            <a:xfrm>
              <a:off x="5140311" y="4143366"/>
              <a:ext cx="127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6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7" name="Rectangle 84"/>
            <p:cNvSpPr>
              <a:spLocks noChangeArrowheads="1"/>
            </p:cNvSpPr>
            <p:nvPr/>
          </p:nvSpPr>
          <p:spPr bwMode="auto">
            <a:xfrm>
              <a:off x="4346561" y="2974966"/>
              <a:ext cx="1285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5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8" name="Rectangle 85"/>
            <p:cNvSpPr>
              <a:spLocks noChangeArrowheads="1"/>
            </p:cNvSpPr>
            <p:nvPr/>
          </p:nvSpPr>
          <p:spPr bwMode="auto">
            <a:xfrm>
              <a:off x="2927336" y="3698866"/>
              <a:ext cx="312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0</a:t>
              </a:r>
              <a:endParaRPr lang="en-US" altLang="zh-CN" sz="2000">
                <a:latin typeface="Times New Roman" charset="0"/>
              </a:endParaRPr>
            </a:p>
          </p:txBody>
        </p:sp>
        <p:sp>
          <p:nvSpPr>
            <p:cNvPr id="30759" name="Oval 86"/>
            <p:cNvSpPr>
              <a:spLocks noChangeArrowheads="1"/>
            </p:cNvSpPr>
            <p:nvPr/>
          </p:nvSpPr>
          <p:spPr bwMode="auto">
            <a:xfrm>
              <a:off x="2789223" y="2624128"/>
              <a:ext cx="144463" cy="144463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0" name="Line 87"/>
            <p:cNvSpPr>
              <a:spLocks noChangeShapeType="1"/>
            </p:cNvSpPr>
            <p:nvPr/>
          </p:nvSpPr>
          <p:spPr bwMode="auto">
            <a:xfrm>
              <a:off x="4732323" y="2705091"/>
              <a:ext cx="849313" cy="9350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Oval 88"/>
            <p:cNvSpPr>
              <a:spLocks noChangeArrowheads="1"/>
            </p:cNvSpPr>
            <p:nvPr/>
          </p:nvSpPr>
          <p:spPr bwMode="auto">
            <a:xfrm>
              <a:off x="4624373" y="2613016"/>
              <a:ext cx="144463" cy="144462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2" name="Line 89"/>
            <p:cNvSpPr>
              <a:spLocks noChangeShapeType="1"/>
            </p:cNvSpPr>
            <p:nvPr/>
          </p:nvSpPr>
          <p:spPr bwMode="auto">
            <a:xfrm>
              <a:off x="2060561" y="3709978"/>
              <a:ext cx="2632075" cy="9636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Oval 90"/>
            <p:cNvSpPr>
              <a:spLocks noChangeArrowheads="1"/>
            </p:cNvSpPr>
            <p:nvPr/>
          </p:nvSpPr>
          <p:spPr bwMode="auto">
            <a:xfrm>
              <a:off x="1924036" y="3603616"/>
              <a:ext cx="144462" cy="144462"/>
            </a:xfrm>
            <a:prstGeom prst="ellipse">
              <a:avLst/>
            </a:prstGeom>
            <a:solidFill>
              <a:srgbClr val="FFFFFF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4" name="Oval 91"/>
            <p:cNvSpPr>
              <a:spLocks noChangeArrowheads="1"/>
            </p:cNvSpPr>
            <p:nvPr/>
          </p:nvSpPr>
          <p:spPr bwMode="auto">
            <a:xfrm>
              <a:off x="2801923" y="3600441"/>
              <a:ext cx="144463" cy="144462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5" name="Oval 92"/>
            <p:cNvSpPr>
              <a:spLocks noChangeArrowheads="1"/>
            </p:cNvSpPr>
            <p:nvPr/>
          </p:nvSpPr>
          <p:spPr bwMode="auto">
            <a:xfrm>
              <a:off x="4624373" y="3603616"/>
              <a:ext cx="144463" cy="144462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6" name="Oval 93"/>
            <p:cNvSpPr>
              <a:spLocks noChangeArrowheads="1"/>
            </p:cNvSpPr>
            <p:nvPr/>
          </p:nvSpPr>
          <p:spPr bwMode="auto">
            <a:xfrm>
              <a:off x="5513373" y="3595678"/>
              <a:ext cx="144463" cy="144463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7" name="Oval 94"/>
            <p:cNvSpPr>
              <a:spLocks noChangeArrowheads="1"/>
            </p:cNvSpPr>
            <p:nvPr/>
          </p:nvSpPr>
          <p:spPr bwMode="auto">
            <a:xfrm>
              <a:off x="4624373" y="4630728"/>
              <a:ext cx="144463" cy="144463"/>
            </a:xfrm>
            <a:prstGeom prst="ellipse">
              <a:avLst/>
            </a:prstGeom>
            <a:solidFill>
              <a:srgbClr val="FFFFFF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8" name="Oval 95"/>
            <p:cNvSpPr>
              <a:spLocks noChangeArrowheads="1"/>
            </p:cNvSpPr>
            <p:nvPr/>
          </p:nvSpPr>
          <p:spPr bwMode="auto">
            <a:xfrm>
              <a:off x="2774936" y="4618028"/>
              <a:ext cx="144462" cy="144463"/>
            </a:xfrm>
            <a:prstGeom prst="ellipse">
              <a:avLst/>
            </a:prstGeom>
            <a:solidFill>
              <a:srgbClr val="FFCC00"/>
            </a:solidFill>
            <a:ln w="1117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769" name="Text Box 96"/>
            <p:cNvSpPr txBox="1">
              <a:spLocks noChangeArrowheads="1"/>
            </p:cNvSpPr>
            <p:nvPr/>
          </p:nvSpPr>
          <p:spPr bwMode="auto">
            <a:xfrm>
              <a:off x="2762236" y="22685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30770" name="Text Box 97"/>
            <p:cNvSpPr txBox="1">
              <a:spLocks noChangeArrowheads="1"/>
            </p:cNvSpPr>
            <p:nvPr/>
          </p:nvSpPr>
          <p:spPr bwMode="auto">
            <a:xfrm>
              <a:off x="4667236" y="22685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30771" name="Text Box 98"/>
            <p:cNvSpPr txBox="1">
              <a:spLocks noChangeArrowheads="1"/>
            </p:cNvSpPr>
            <p:nvPr/>
          </p:nvSpPr>
          <p:spPr bwMode="auto">
            <a:xfrm>
              <a:off x="1695436" y="34877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CC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0772" name="Text Box 99"/>
            <p:cNvSpPr txBox="1">
              <a:spLocks noChangeArrowheads="1"/>
            </p:cNvSpPr>
            <p:nvPr/>
          </p:nvSpPr>
          <p:spPr bwMode="auto">
            <a:xfrm>
              <a:off x="4438636" y="33353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0773" name="Text Box 100"/>
            <p:cNvSpPr txBox="1">
              <a:spLocks noChangeArrowheads="1"/>
            </p:cNvSpPr>
            <p:nvPr/>
          </p:nvSpPr>
          <p:spPr bwMode="auto">
            <a:xfrm>
              <a:off x="2762236" y="47069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30774" name="Text Box 106"/>
            <p:cNvSpPr txBox="1">
              <a:spLocks noChangeArrowheads="1"/>
            </p:cNvSpPr>
            <p:nvPr/>
          </p:nvSpPr>
          <p:spPr bwMode="auto">
            <a:xfrm>
              <a:off x="5581636" y="33353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30775" name="Text Box 112"/>
            <p:cNvSpPr txBox="1">
              <a:spLocks noChangeArrowheads="1"/>
            </p:cNvSpPr>
            <p:nvPr/>
          </p:nvSpPr>
          <p:spPr bwMode="auto">
            <a:xfrm>
              <a:off x="4667236" y="4630728"/>
              <a:ext cx="30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CC"/>
                  </a:solidFill>
                  <a:latin typeface="Times New Roman" charset="0"/>
                </a:rPr>
                <a:t>9</a:t>
              </a:r>
            </a:p>
          </p:txBody>
        </p:sp>
        <p:sp>
          <p:nvSpPr>
            <p:cNvPr id="30776" name="Oval 113"/>
            <p:cNvSpPr>
              <a:spLocks noChangeArrowheads="1"/>
            </p:cNvSpPr>
            <p:nvPr/>
          </p:nvSpPr>
          <p:spPr bwMode="auto">
            <a:xfrm>
              <a:off x="1619236" y="3411528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求最短路的一个例子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31746" name="Line 4"/>
          <p:cNvSpPr>
            <a:spLocks noChangeShapeType="1"/>
          </p:cNvSpPr>
          <p:nvPr/>
        </p:nvSpPr>
        <p:spPr bwMode="auto">
          <a:xfrm>
            <a:off x="1860550" y="2012950"/>
            <a:ext cx="172878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Line 5"/>
          <p:cNvSpPr>
            <a:spLocks noChangeShapeType="1"/>
          </p:cNvSpPr>
          <p:nvPr/>
        </p:nvSpPr>
        <p:spPr bwMode="auto">
          <a:xfrm flipV="1">
            <a:off x="1860550" y="4024313"/>
            <a:ext cx="1733550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 flipH="1">
            <a:off x="955675" y="2036763"/>
            <a:ext cx="796925" cy="909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>
            <a:off x="968375" y="3025775"/>
            <a:ext cx="795338" cy="9509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H="1">
            <a:off x="3724275" y="3067050"/>
            <a:ext cx="765175" cy="9255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 flipV="1">
            <a:off x="1036638" y="3003550"/>
            <a:ext cx="74295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>
            <a:off x="1873250" y="3001963"/>
            <a:ext cx="17018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>
            <a:off x="3697288" y="2990850"/>
            <a:ext cx="76993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>
            <a:off x="1804988" y="2057400"/>
            <a:ext cx="3175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 flipH="1">
            <a:off x="1789113" y="3048000"/>
            <a:ext cx="3175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3632200" y="2085975"/>
            <a:ext cx="0" cy="8493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5"/>
          <p:cNvSpPr>
            <a:spLocks noChangeShapeType="1"/>
          </p:cNvSpPr>
          <p:nvPr/>
        </p:nvSpPr>
        <p:spPr bwMode="auto">
          <a:xfrm flipH="1">
            <a:off x="3644900" y="3036888"/>
            <a:ext cx="12700" cy="9223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1833563" y="2036763"/>
            <a:ext cx="2686050" cy="942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7"/>
          <p:cNvSpPr>
            <a:spLocks noChangeShapeType="1"/>
          </p:cNvSpPr>
          <p:nvPr/>
        </p:nvSpPr>
        <p:spPr bwMode="auto">
          <a:xfrm flipH="1">
            <a:off x="1860550" y="2046288"/>
            <a:ext cx="1741488" cy="933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8"/>
          <p:cNvSpPr>
            <a:spLocks noChangeShapeType="1"/>
          </p:cNvSpPr>
          <p:nvPr/>
        </p:nvSpPr>
        <p:spPr bwMode="auto">
          <a:xfrm flipH="1">
            <a:off x="1860550" y="3013075"/>
            <a:ext cx="1741488" cy="9890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Rectangle 19"/>
          <p:cNvSpPr>
            <a:spLocks noChangeArrowheads="1"/>
          </p:cNvSpPr>
          <p:nvPr/>
        </p:nvSpPr>
        <p:spPr bwMode="auto">
          <a:xfrm>
            <a:off x="1657350" y="2935288"/>
            <a:ext cx="9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charset="0"/>
              </a:rPr>
              <a:t>s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2" name="Rectangle 20"/>
          <p:cNvSpPr>
            <a:spLocks noChangeArrowheads="1"/>
          </p:cNvSpPr>
          <p:nvPr/>
        </p:nvSpPr>
        <p:spPr bwMode="auto">
          <a:xfrm>
            <a:off x="2760663" y="2767013"/>
            <a:ext cx="125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3" name="Rectangle 21"/>
          <p:cNvSpPr>
            <a:spLocks noChangeArrowheads="1"/>
          </p:cNvSpPr>
          <p:nvPr/>
        </p:nvSpPr>
        <p:spPr bwMode="auto">
          <a:xfrm>
            <a:off x="1249363" y="2209800"/>
            <a:ext cx="233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2714625" y="17526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5" name="Rectangle 23"/>
          <p:cNvSpPr>
            <a:spLocks noChangeArrowheads="1"/>
          </p:cNvSpPr>
          <p:nvPr/>
        </p:nvSpPr>
        <p:spPr bwMode="auto">
          <a:xfrm>
            <a:off x="1833563" y="2392363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6" name="Rectangle 24"/>
          <p:cNvSpPr>
            <a:spLocks noChangeArrowheads="1"/>
          </p:cNvSpPr>
          <p:nvPr/>
        </p:nvSpPr>
        <p:spPr bwMode="auto">
          <a:xfrm>
            <a:off x="2400300" y="23923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7" name="Rectangle 25"/>
          <p:cNvSpPr>
            <a:spLocks noChangeArrowheads="1"/>
          </p:cNvSpPr>
          <p:nvPr/>
        </p:nvSpPr>
        <p:spPr bwMode="auto">
          <a:xfrm>
            <a:off x="3681413" y="2335213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8" name="Rectangle 26"/>
          <p:cNvSpPr>
            <a:spLocks noChangeArrowheads="1"/>
          </p:cNvSpPr>
          <p:nvPr/>
        </p:nvSpPr>
        <p:spPr bwMode="auto">
          <a:xfrm>
            <a:off x="4179888" y="2300288"/>
            <a:ext cx="128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69" name="Rectangle 27"/>
          <p:cNvSpPr>
            <a:spLocks noChangeArrowheads="1"/>
          </p:cNvSpPr>
          <p:nvPr/>
        </p:nvSpPr>
        <p:spPr bwMode="auto">
          <a:xfrm>
            <a:off x="1144588" y="33956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0" name="Rectangle 28"/>
          <p:cNvSpPr>
            <a:spLocks noChangeArrowheads="1"/>
          </p:cNvSpPr>
          <p:nvPr/>
        </p:nvSpPr>
        <p:spPr bwMode="auto">
          <a:xfrm>
            <a:off x="2160588" y="3228975"/>
            <a:ext cx="1031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1668463" y="3395663"/>
            <a:ext cx="125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2" name="Rectangle 30"/>
          <p:cNvSpPr>
            <a:spLocks noChangeArrowheads="1"/>
          </p:cNvSpPr>
          <p:nvPr/>
        </p:nvSpPr>
        <p:spPr bwMode="auto">
          <a:xfrm>
            <a:off x="1314450" y="2751138"/>
            <a:ext cx="230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3084513" y="3246438"/>
            <a:ext cx="127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4" name="Rectangle 32"/>
          <p:cNvSpPr>
            <a:spLocks noChangeArrowheads="1"/>
          </p:cNvSpPr>
          <p:nvPr/>
        </p:nvSpPr>
        <p:spPr bwMode="auto">
          <a:xfrm>
            <a:off x="2590800" y="4005263"/>
            <a:ext cx="127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5" name="Rectangle 33"/>
          <p:cNvSpPr>
            <a:spLocks noChangeArrowheads="1"/>
          </p:cNvSpPr>
          <p:nvPr/>
        </p:nvSpPr>
        <p:spPr bwMode="auto">
          <a:xfrm>
            <a:off x="3914775" y="29718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6" name="Rectangle 34"/>
          <p:cNvSpPr>
            <a:spLocks noChangeArrowheads="1"/>
          </p:cNvSpPr>
          <p:nvPr/>
        </p:nvSpPr>
        <p:spPr bwMode="auto">
          <a:xfrm>
            <a:off x="4111625" y="31432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7" name="Rectangle 35"/>
          <p:cNvSpPr>
            <a:spLocks noChangeArrowheads="1"/>
          </p:cNvSpPr>
          <p:nvPr/>
        </p:nvSpPr>
        <p:spPr bwMode="auto">
          <a:xfrm>
            <a:off x="3690938" y="32877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8" name="Rectangle 36"/>
          <p:cNvSpPr>
            <a:spLocks noChangeArrowheads="1"/>
          </p:cNvSpPr>
          <p:nvPr/>
        </p:nvSpPr>
        <p:spPr bwMode="auto">
          <a:xfrm>
            <a:off x="4090988" y="347503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79" name="Rectangle 37"/>
          <p:cNvSpPr>
            <a:spLocks noChangeArrowheads="1"/>
          </p:cNvSpPr>
          <p:nvPr/>
        </p:nvSpPr>
        <p:spPr bwMode="auto">
          <a:xfrm>
            <a:off x="3297238" y="2306638"/>
            <a:ext cx="1285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80" name="Rectangle 38"/>
          <p:cNvSpPr>
            <a:spLocks noChangeArrowheads="1"/>
          </p:cNvSpPr>
          <p:nvPr/>
        </p:nvSpPr>
        <p:spPr bwMode="auto">
          <a:xfrm>
            <a:off x="1878013" y="3030538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0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781" name="Oval 39"/>
          <p:cNvSpPr>
            <a:spLocks noChangeArrowheads="1"/>
          </p:cNvSpPr>
          <p:nvPr/>
        </p:nvSpPr>
        <p:spPr bwMode="auto">
          <a:xfrm>
            <a:off x="1739900" y="1955800"/>
            <a:ext cx="144463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2" name="Line 40"/>
          <p:cNvSpPr>
            <a:spLocks noChangeShapeType="1"/>
          </p:cNvSpPr>
          <p:nvPr/>
        </p:nvSpPr>
        <p:spPr bwMode="auto">
          <a:xfrm>
            <a:off x="3683000" y="2036763"/>
            <a:ext cx="849313" cy="935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3" name="Oval 41"/>
          <p:cNvSpPr>
            <a:spLocks noChangeArrowheads="1"/>
          </p:cNvSpPr>
          <p:nvPr/>
        </p:nvSpPr>
        <p:spPr bwMode="auto">
          <a:xfrm>
            <a:off x="3575050" y="1944688"/>
            <a:ext cx="144463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4" name="Line 42"/>
          <p:cNvSpPr>
            <a:spLocks noChangeShapeType="1"/>
          </p:cNvSpPr>
          <p:nvPr/>
        </p:nvSpPr>
        <p:spPr bwMode="auto">
          <a:xfrm>
            <a:off x="1011238" y="3041650"/>
            <a:ext cx="2632075" cy="96361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5" name="Oval 43"/>
          <p:cNvSpPr>
            <a:spLocks noChangeArrowheads="1"/>
          </p:cNvSpPr>
          <p:nvPr/>
        </p:nvSpPr>
        <p:spPr bwMode="auto">
          <a:xfrm>
            <a:off x="874713" y="2935288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6" name="Oval 44"/>
          <p:cNvSpPr>
            <a:spLocks noChangeArrowheads="1"/>
          </p:cNvSpPr>
          <p:nvPr/>
        </p:nvSpPr>
        <p:spPr bwMode="auto">
          <a:xfrm>
            <a:off x="1752600" y="2932113"/>
            <a:ext cx="144463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7" name="Oval 45"/>
          <p:cNvSpPr>
            <a:spLocks noChangeArrowheads="1"/>
          </p:cNvSpPr>
          <p:nvPr/>
        </p:nvSpPr>
        <p:spPr bwMode="auto">
          <a:xfrm>
            <a:off x="3575050" y="2935288"/>
            <a:ext cx="144463" cy="144462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8" name="Oval 46"/>
          <p:cNvSpPr>
            <a:spLocks noChangeArrowheads="1"/>
          </p:cNvSpPr>
          <p:nvPr/>
        </p:nvSpPr>
        <p:spPr bwMode="auto">
          <a:xfrm>
            <a:off x="4464050" y="2927350"/>
            <a:ext cx="144463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89" name="Oval 47"/>
          <p:cNvSpPr>
            <a:spLocks noChangeArrowheads="1"/>
          </p:cNvSpPr>
          <p:nvPr/>
        </p:nvSpPr>
        <p:spPr bwMode="auto">
          <a:xfrm>
            <a:off x="3575050" y="3962400"/>
            <a:ext cx="144463" cy="1444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90" name="Oval 48"/>
          <p:cNvSpPr>
            <a:spLocks noChangeArrowheads="1"/>
          </p:cNvSpPr>
          <p:nvPr/>
        </p:nvSpPr>
        <p:spPr bwMode="auto">
          <a:xfrm>
            <a:off x="1725613" y="3949700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791" name="Line 49"/>
          <p:cNvSpPr>
            <a:spLocks noChangeShapeType="1"/>
          </p:cNvSpPr>
          <p:nvPr/>
        </p:nvSpPr>
        <p:spPr bwMode="auto">
          <a:xfrm>
            <a:off x="5246688" y="3770313"/>
            <a:ext cx="172878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2" name="Line 50"/>
          <p:cNvSpPr>
            <a:spLocks noChangeShapeType="1"/>
          </p:cNvSpPr>
          <p:nvPr/>
        </p:nvSpPr>
        <p:spPr bwMode="auto">
          <a:xfrm flipV="1">
            <a:off x="5246688" y="5781675"/>
            <a:ext cx="1733550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3" name="Line 51"/>
          <p:cNvSpPr>
            <a:spLocks noChangeShapeType="1"/>
          </p:cNvSpPr>
          <p:nvPr/>
        </p:nvSpPr>
        <p:spPr bwMode="auto">
          <a:xfrm flipH="1">
            <a:off x="4341813" y="3794125"/>
            <a:ext cx="796925" cy="9096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4" name="Line 52"/>
          <p:cNvSpPr>
            <a:spLocks noChangeShapeType="1"/>
          </p:cNvSpPr>
          <p:nvPr/>
        </p:nvSpPr>
        <p:spPr bwMode="auto">
          <a:xfrm>
            <a:off x="4354513" y="4783138"/>
            <a:ext cx="795337" cy="9509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5" name="Line 53"/>
          <p:cNvSpPr>
            <a:spLocks noChangeShapeType="1"/>
          </p:cNvSpPr>
          <p:nvPr/>
        </p:nvSpPr>
        <p:spPr bwMode="auto">
          <a:xfrm flipH="1">
            <a:off x="7110413" y="4824413"/>
            <a:ext cx="765175" cy="9255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6" name="Line 54"/>
          <p:cNvSpPr>
            <a:spLocks noChangeShapeType="1"/>
          </p:cNvSpPr>
          <p:nvPr/>
        </p:nvSpPr>
        <p:spPr bwMode="auto">
          <a:xfrm flipV="1">
            <a:off x="4422775" y="4760913"/>
            <a:ext cx="74295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Line 55"/>
          <p:cNvSpPr>
            <a:spLocks noChangeShapeType="1"/>
          </p:cNvSpPr>
          <p:nvPr/>
        </p:nvSpPr>
        <p:spPr bwMode="auto">
          <a:xfrm>
            <a:off x="5259388" y="4759325"/>
            <a:ext cx="170180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8" name="Line 56"/>
          <p:cNvSpPr>
            <a:spLocks noChangeShapeType="1"/>
          </p:cNvSpPr>
          <p:nvPr/>
        </p:nvSpPr>
        <p:spPr bwMode="auto">
          <a:xfrm>
            <a:off x="7083425" y="4748213"/>
            <a:ext cx="76993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9" name="Line 57"/>
          <p:cNvSpPr>
            <a:spLocks noChangeShapeType="1"/>
          </p:cNvSpPr>
          <p:nvPr/>
        </p:nvSpPr>
        <p:spPr bwMode="auto">
          <a:xfrm>
            <a:off x="5191125" y="3814763"/>
            <a:ext cx="3175" cy="901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0" name="Line 58"/>
          <p:cNvSpPr>
            <a:spLocks noChangeShapeType="1"/>
          </p:cNvSpPr>
          <p:nvPr/>
        </p:nvSpPr>
        <p:spPr bwMode="auto">
          <a:xfrm flipH="1">
            <a:off x="5175250" y="4805363"/>
            <a:ext cx="3175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1" name="Line 59"/>
          <p:cNvSpPr>
            <a:spLocks noChangeShapeType="1"/>
          </p:cNvSpPr>
          <p:nvPr/>
        </p:nvSpPr>
        <p:spPr bwMode="auto">
          <a:xfrm>
            <a:off x="7018338" y="3843338"/>
            <a:ext cx="0" cy="8493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2" name="Line 60"/>
          <p:cNvSpPr>
            <a:spLocks noChangeShapeType="1"/>
          </p:cNvSpPr>
          <p:nvPr/>
        </p:nvSpPr>
        <p:spPr bwMode="auto">
          <a:xfrm flipH="1">
            <a:off x="7031038" y="4794250"/>
            <a:ext cx="12700" cy="92233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3" name="Line 61"/>
          <p:cNvSpPr>
            <a:spLocks noChangeShapeType="1"/>
          </p:cNvSpPr>
          <p:nvPr/>
        </p:nvSpPr>
        <p:spPr bwMode="auto">
          <a:xfrm>
            <a:off x="5219700" y="3794125"/>
            <a:ext cx="2686050" cy="942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4" name="Line 62"/>
          <p:cNvSpPr>
            <a:spLocks noChangeShapeType="1"/>
          </p:cNvSpPr>
          <p:nvPr/>
        </p:nvSpPr>
        <p:spPr bwMode="auto">
          <a:xfrm flipH="1">
            <a:off x="5246688" y="3803650"/>
            <a:ext cx="1741487" cy="933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5" name="Line 63"/>
          <p:cNvSpPr>
            <a:spLocks noChangeShapeType="1"/>
          </p:cNvSpPr>
          <p:nvPr/>
        </p:nvSpPr>
        <p:spPr bwMode="auto">
          <a:xfrm flipH="1">
            <a:off x="5246688" y="4770438"/>
            <a:ext cx="1741487" cy="9890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6" name="Rectangle 64"/>
          <p:cNvSpPr>
            <a:spLocks noChangeArrowheads="1"/>
          </p:cNvSpPr>
          <p:nvPr/>
        </p:nvSpPr>
        <p:spPr bwMode="auto">
          <a:xfrm>
            <a:off x="5043488" y="4692650"/>
            <a:ext cx="9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  <a:latin typeface="Times New Roman" charset="0"/>
              </a:rPr>
              <a:t>s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07" name="Rectangle 65"/>
          <p:cNvSpPr>
            <a:spLocks noChangeArrowheads="1"/>
          </p:cNvSpPr>
          <p:nvPr/>
        </p:nvSpPr>
        <p:spPr bwMode="auto">
          <a:xfrm>
            <a:off x="6146800" y="4524375"/>
            <a:ext cx="1254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08" name="Rectangle 66"/>
          <p:cNvSpPr>
            <a:spLocks noChangeArrowheads="1"/>
          </p:cNvSpPr>
          <p:nvPr/>
        </p:nvSpPr>
        <p:spPr bwMode="auto">
          <a:xfrm>
            <a:off x="4635500" y="3967163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Times New Roman" charset="0"/>
              </a:rPr>
              <a:t>7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09" name="Rectangle 67"/>
          <p:cNvSpPr>
            <a:spLocks noChangeArrowheads="1"/>
          </p:cNvSpPr>
          <p:nvPr/>
        </p:nvSpPr>
        <p:spPr bwMode="auto">
          <a:xfrm>
            <a:off x="6100763" y="35099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0" name="Rectangle 68"/>
          <p:cNvSpPr>
            <a:spLocks noChangeArrowheads="1"/>
          </p:cNvSpPr>
          <p:nvPr/>
        </p:nvSpPr>
        <p:spPr bwMode="auto">
          <a:xfrm>
            <a:off x="5219700" y="4149725"/>
            <a:ext cx="252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1" name="Rectangle 69"/>
          <p:cNvSpPr>
            <a:spLocks noChangeArrowheads="1"/>
          </p:cNvSpPr>
          <p:nvPr/>
        </p:nvSpPr>
        <p:spPr bwMode="auto">
          <a:xfrm>
            <a:off x="5786438" y="41497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2" name="Rectangle 70"/>
          <p:cNvSpPr>
            <a:spLocks noChangeArrowheads="1"/>
          </p:cNvSpPr>
          <p:nvPr/>
        </p:nvSpPr>
        <p:spPr bwMode="auto">
          <a:xfrm>
            <a:off x="7067550" y="4092575"/>
            <a:ext cx="127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3" name="Rectangle 71"/>
          <p:cNvSpPr>
            <a:spLocks noChangeArrowheads="1"/>
          </p:cNvSpPr>
          <p:nvPr/>
        </p:nvSpPr>
        <p:spPr bwMode="auto">
          <a:xfrm>
            <a:off x="7566025" y="4057650"/>
            <a:ext cx="12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4" name="Rectangle 72"/>
          <p:cNvSpPr>
            <a:spLocks noChangeArrowheads="1"/>
          </p:cNvSpPr>
          <p:nvPr/>
        </p:nvSpPr>
        <p:spPr bwMode="auto">
          <a:xfrm>
            <a:off x="4530725" y="51530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5" name="Rectangle 73"/>
          <p:cNvSpPr>
            <a:spLocks noChangeArrowheads="1"/>
          </p:cNvSpPr>
          <p:nvPr/>
        </p:nvSpPr>
        <p:spPr bwMode="auto">
          <a:xfrm>
            <a:off x="5546725" y="4986338"/>
            <a:ext cx="10318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6" name="Rectangle 74"/>
          <p:cNvSpPr>
            <a:spLocks noChangeArrowheads="1"/>
          </p:cNvSpPr>
          <p:nvPr/>
        </p:nvSpPr>
        <p:spPr bwMode="auto">
          <a:xfrm>
            <a:off x="5054600" y="5153025"/>
            <a:ext cx="12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7" name="Rectangle 75"/>
          <p:cNvSpPr>
            <a:spLocks noChangeArrowheads="1"/>
          </p:cNvSpPr>
          <p:nvPr/>
        </p:nvSpPr>
        <p:spPr bwMode="auto">
          <a:xfrm>
            <a:off x="4700588" y="4508500"/>
            <a:ext cx="230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8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8" name="Rectangle 76"/>
          <p:cNvSpPr>
            <a:spLocks noChangeArrowheads="1"/>
          </p:cNvSpPr>
          <p:nvPr/>
        </p:nvSpPr>
        <p:spPr bwMode="auto">
          <a:xfrm>
            <a:off x="6470650" y="5003800"/>
            <a:ext cx="1270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19" name="Rectangle 77"/>
          <p:cNvSpPr>
            <a:spLocks noChangeArrowheads="1"/>
          </p:cNvSpPr>
          <p:nvPr/>
        </p:nvSpPr>
        <p:spPr bwMode="auto">
          <a:xfrm>
            <a:off x="5976938" y="5762625"/>
            <a:ext cx="127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0" name="Rectangle 78"/>
          <p:cNvSpPr>
            <a:spLocks noChangeArrowheads="1"/>
          </p:cNvSpPr>
          <p:nvPr/>
        </p:nvSpPr>
        <p:spPr bwMode="auto">
          <a:xfrm>
            <a:off x="7300913" y="47291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1" name="Rectangle 79"/>
          <p:cNvSpPr>
            <a:spLocks noChangeArrowheads="1"/>
          </p:cNvSpPr>
          <p:nvPr/>
        </p:nvSpPr>
        <p:spPr bwMode="auto">
          <a:xfrm>
            <a:off x="7497763" y="4900613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2" name="Rectangle 80"/>
          <p:cNvSpPr>
            <a:spLocks noChangeArrowheads="1"/>
          </p:cNvSpPr>
          <p:nvPr/>
        </p:nvSpPr>
        <p:spPr bwMode="auto">
          <a:xfrm>
            <a:off x="7077075" y="50450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3" name="Rectangle 81"/>
          <p:cNvSpPr>
            <a:spLocks noChangeArrowheads="1"/>
          </p:cNvSpPr>
          <p:nvPr/>
        </p:nvSpPr>
        <p:spPr bwMode="auto">
          <a:xfrm>
            <a:off x="7477125" y="52324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4" name="Rectangle 82"/>
          <p:cNvSpPr>
            <a:spLocks noChangeArrowheads="1"/>
          </p:cNvSpPr>
          <p:nvPr/>
        </p:nvSpPr>
        <p:spPr bwMode="auto">
          <a:xfrm>
            <a:off x="6683375" y="4064000"/>
            <a:ext cx="128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5" name="Rectangle 83"/>
          <p:cNvSpPr>
            <a:spLocks noChangeArrowheads="1"/>
          </p:cNvSpPr>
          <p:nvPr/>
        </p:nvSpPr>
        <p:spPr bwMode="auto">
          <a:xfrm>
            <a:off x="5264150" y="478790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0</a:t>
            </a:r>
            <a:endParaRPr lang="en-US" altLang="zh-CN" sz="2000">
              <a:latin typeface="Times New Roman" charset="0"/>
            </a:endParaRPr>
          </a:p>
        </p:txBody>
      </p:sp>
      <p:sp>
        <p:nvSpPr>
          <p:cNvPr id="31826" name="Oval 84"/>
          <p:cNvSpPr>
            <a:spLocks noChangeArrowheads="1"/>
          </p:cNvSpPr>
          <p:nvPr/>
        </p:nvSpPr>
        <p:spPr bwMode="auto">
          <a:xfrm>
            <a:off x="5126038" y="3713163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27" name="Line 85"/>
          <p:cNvSpPr>
            <a:spLocks noChangeShapeType="1"/>
          </p:cNvSpPr>
          <p:nvPr/>
        </p:nvSpPr>
        <p:spPr bwMode="auto">
          <a:xfrm>
            <a:off x="7069138" y="3794125"/>
            <a:ext cx="849312" cy="935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8" name="Oval 86"/>
          <p:cNvSpPr>
            <a:spLocks noChangeArrowheads="1"/>
          </p:cNvSpPr>
          <p:nvPr/>
        </p:nvSpPr>
        <p:spPr bwMode="auto">
          <a:xfrm>
            <a:off x="6961188" y="3702050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29" name="Line 87"/>
          <p:cNvSpPr>
            <a:spLocks noChangeShapeType="1"/>
          </p:cNvSpPr>
          <p:nvPr/>
        </p:nvSpPr>
        <p:spPr bwMode="auto">
          <a:xfrm>
            <a:off x="4397375" y="4799013"/>
            <a:ext cx="2632075" cy="9636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30" name="Oval 88"/>
          <p:cNvSpPr>
            <a:spLocks noChangeArrowheads="1"/>
          </p:cNvSpPr>
          <p:nvPr/>
        </p:nvSpPr>
        <p:spPr bwMode="auto">
          <a:xfrm>
            <a:off x="4260850" y="4692650"/>
            <a:ext cx="144463" cy="144463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1" name="Oval 89"/>
          <p:cNvSpPr>
            <a:spLocks noChangeArrowheads="1"/>
          </p:cNvSpPr>
          <p:nvPr/>
        </p:nvSpPr>
        <p:spPr bwMode="auto">
          <a:xfrm>
            <a:off x="5138738" y="4689475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2" name="Oval 90"/>
          <p:cNvSpPr>
            <a:spLocks noChangeArrowheads="1"/>
          </p:cNvSpPr>
          <p:nvPr/>
        </p:nvSpPr>
        <p:spPr bwMode="auto">
          <a:xfrm>
            <a:off x="6961188" y="4692650"/>
            <a:ext cx="144462" cy="144463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3" name="Oval 91"/>
          <p:cNvSpPr>
            <a:spLocks noChangeArrowheads="1"/>
          </p:cNvSpPr>
          <p:nvPr/>
        </p:nvSpPr>
        <p:spPr bwMode="auto">
          <a:xfrm>
            <a:off x="7850188" y="4684713"/>
            <a:ext cx="144462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4" name="Oval 92"/>
          <p:cNvSpPr>
            <a:spLocks noChangeArrowheads="1"/>
          </p:cNvSpPr>
          <p:nvPr/>
        </p:nvSpPr>
        <p:spPr bwMode="auto">
          <a:xfrm>
            <a:off x="6961188" y="5719763"/>
            <a:ext cx="144462" cy="144462"/>
          </a:xfrm>
          <a:prstGeom prst="ellipse">
            <a:avLst/>
          </a:prstGeom>
          <a:solidFill>
            <a:srgbClr val="FFFFFF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5" name="Oval 93"/>
          <p:cNvSpPr>
            <a:spLocks noChangeArrowheads="1"/>
          </p:cNvSpPr>
          <p:nvPr/>
        </p:nvSpPr>
        <p:spPr bwMode="auto">
          <a:xfrm>
            <a:off x="5111750" y="5707063"/>
            <a:ext cx="144463" cy="144462"/>
          </a:xfrm>
          <a:prstGeom prst="ellipse">
            <a:avLst/>
          </a:prstGeom>
          <a:solidFill>
            <a:srgbClr val="FFCC00"/>
          </a:solidFill>
          <a:ln w="11176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31836" name="Text Box 94"/>
          <p:cNvSpPr txBox="1">
            <a:spLocks noChangeArrowheads="1"/>
          </p:cNvSpPr>
          <p:nvPr/>
        </p:nvSpPr>
        <p:spPr bwMode="auto">
          <a:xfrm>
            <a:off x="5099050" y="33575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37" name="Text Box 95"/>
          <p:cNvSpPr txBox="1">
            <a:spLocks noChangeArrowheads="1"/>
          </p:cNvSpPr>
          <p:nvPr/>
        </p:nvSpPr>
        <p:spPr bwMode="auto">
          <a:xfrm>
            <a:off x="7004050" y="33575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38" name="Text Box 96"/>
          <p:cNvSpPr txBox="1">
            <a:spLocks noChangeArrowheads="1"/>
          </p:cNvSpPr>
          <p:nvPr/>
        </p:nvSpPr>
        <p:spPr bwMode="auto">
          <a:xfrm>
            <a:off x="4032250" y="4576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39" name="Text Box 97"/>
          <p:cNvSpPr txBox="1">
            <a:spLocks noChangeArrowheads="1"/>
          </p:cNvSpPr>
          <p:nvPr/>
        </p:nvSpPr>
        <p:spPr bwMode="auto">
          <a:xfrm>
            <a:off x="6775450" y="4424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40" name="Text Box 98"/>
          <p:cNvSpPr txBox="1">
            <a:spLocks noChangeArrowheads="1"/>
          </p:cNvSpPr>
          <p:nvPr/>
        </p:nvSpPr>
        <p:spPr bwMode="auto">
          <a:xfrm>
            <a:off x="5099050" y="57959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41" name="Text Box 99"/>
          <p:cNvSpPr txBox="1">
            <a:spLocks noChangeArrowheads="1"/>
          </p:cNvSpPr>
          <p:nvPr/>
        </p:nvSpPr>
        <p:spPr bwMode="auto">
          <a:xfrm>
            <a:off x="1593850" y="16811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42" name="Text Box 100"/>
          <p:cNvSpPr txBox="1">
            <a:spLocks noChangeArrowheads="1"/>
          </p:cNvSpPr>
          <p:nvPr/>
        </p:nvSpPr>
        <p:spPr bwMode="auto">
          <a:xfrm>
            <a:off x="3651250" y="16811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43" name="Text Box 101"/>
          <p:cNvSpPr txBox="1">
            <a:spLocks noChangeArrowheads="1"/>
          </p:cNvSpPr>
          <p:nvPr/>
        </p:nvSpPr>
        <p:spPr bwMode="auto">
          <a:xfrm>
            <a:off x="3346450" y="2671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44" name="Text Box 102"/>
          <p:cNvSpPr txBox="1">
            <a:spLocks noChangeArrowheads="1"/>
          </p:cNvSpPr>
          <p:nvPr/>
        </p:nvSpPr>
        <p:spPr bwMode="auto">
          <a:xfrm>
            <a:off x="1670050" y="4043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45" name="Text Box 103"/>
          <p:cNvSpPr txBox="1">
            <a:spLocks noChangeArrowheads="1"/>
          </p:cNvSpPr>
          <p:nvPr/>
        </p:nvSpPr>
        <p:spPr bwMode="auto">
          <a:xfrm>
            <a:off x="7918450" y="4424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46" name="Text Box 104"/>
          <p:cNvSpPr txBox="1">
            <a:spLocks noChangeArrowheads="1"/>
          </p:cNvSpPr>
          <p:nvPr/>
        </p:nvSpPr>
        <p:spPr bwMode="auto">
          <a:xfrm>
            <a:off x="4565650" y="2671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47" name="Text Box 105"/>
          <p:cNvSpPr txBox="1">
            <a:spLocks noChangeArrowheads="1"/>
          </p:cNvSpPr>
          <p:nvPr/>
        </p:nvSpPr>
        <p:spPr bwMode="auto">
          <a:xfrm>
            <a:off x="3651250" y="39671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  <a:latin typeface="Times New Roman" charset="0"/>
              </a:rPr>
              <a:t>9</a:t>
            </a:r>
          </a:p>
        </p:txBody>
      </p:sp>
      <p:sp>
        <p:nvSpPr>
          <p:cNvPr id="31848" name="Text Box 106"/>
          <p:cNvSpPr txBox="1">
            <a:spLocks noChangeArrowheads="1"/>
          </p:cNvSpPr>
          <p:nvPr/>
        </p:nvSpPr>
        <p:spPr bwMode="auto">
          <a:xfrm>
            <a:off x="679450" y="297656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49" name="Text Box 107"/>
          <p:cNvSpPr txBox="1">
            <a:spLocks noChangeArrowheads="1"/>
          </p:cNvSpPr>
          <p:nvPr/>
        </p:nvSpPr>
        <p:spPr bwMode="auto">
          <a:xfrm>
            <a:off x="7004050" y="57197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9</a:t>
            </a:r>
          </a:p>
        </p:txBody>
      </p:sp>
      <p:sp>
        <p:nvSpPr>
          <p:cNvPr id="31850" name="Oval 108"/>
          <p:cNvSpPr>
            <a:spLocks noChangeArrowheads="1"/>
          </p:cNvSpPr>
          <p:nvPr/>
        </p:nvSpPr>
        <p:spPr bwMode="auto">
          <a:xfrm>
            <a:off x="3422650" y="373856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算法的描述</a:t>
            </a:r>
          </a:p>
        </p:txBody>
      </p:sp>
      <p:sp>
        <p:nvSpPr>
          <p:cNvPr id="32770" name="Rectangle 3"/>
          <p:cNvSpPr txBox="1">
            <a:spLocks noChangeArrowheads="1"/>
          </p:cNvSpPr>
          <p:nvPr/>
        </p:nvSpPr>
        <p:spPr bwMode="auto">
          <a:xfrm>
            <a:off x="250825" y="1844675"/>
            <a:ext cx="8677275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4950" indent="-347663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1</a:t>
            </a:r>
            <a:r>
              <a:rPr kumimoji="0" lang="zh-CN" altLang="en-US" b="1" dirty="0">
                <a:latin typeface="Times New Roman" charset="0"/>
              </a:rPr>
              <a:t>．初始化：</a:t>
            </a:r>
            <a:r>
              <a:rPr kumimoji="0" lang="en-US" altLang="zh-CN" b="1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=0, S</a:t>
            </a:r>
            <a:r>
              <a:rPr kumimoji="0" lang="en-US" altLang="zh-CN" b="1" baseline="-30000" dirty="0">
                <a:latin typeface="Times New Roman" charset="0"/>
              </a:rPr>
              <a:t>0</a:t>
            </a:r>
            <a:r>
              <a:rPr kumimoji="0" lang="en-US" altLang="zh-CN" b="1" dirty="0">
                <a:latin typeface="Times New Roman" charset="0"/>
              </a:rPr>
              <a:t>={</a:t>
            </a:r>
            <a:r>
              <a:rPr kumimoji="0" lang="en-US" altLang="zh-CN" b="1" i="1" dirty="0">
                <a:latin typeface="Times New Roman" charset="0"/>
              </a:rPr>
              <a:t>s</a:t>
            </a:r>
            <a:r>
              <a:rPr kumimoji="0" lang="en-US" altLang="zh-CN" b="1" dirty="0">
                <a:latin typeface="Times New Roman" charset="0"/>
              </a:rPr>
              <a:t>}, L(</a:t>
            </a:r>
            <a:r>
              <a:rPr kumimoji="0" lang="en-US" altLang="zh-CN" b="1" i="1" dirty="0">
                <a:latin typeface="Times New Roman" charset="0"/>
              </a:rPr>
              <a:t>s</a:t>
            </a:r>
            <a:r>
              <a:rPr kumimoji="0" lang="en-US" altLang="zh-CN" b="1" dirty="0">
                <a:latin typeface="Times New Roman" charset="0"/>
              </a:rPr>
              <a:t>)=0, </a:t>
            </a:r>
            <a:r>
              <a:rPr kumimoji="0" lang="zh-CN" altLang="en-US" b="1" dirty="0">
                <a:latin typeface="Times New Roman" charset="0"/>
              </a:rPr>
              <a:t>对其它一切</a:t>
            </a:r>
            <a:r>
              <a:rPr kumimoji="0" lang="en-US" altLang="zh-CN" b="1" i="1" dirty="0" err="1">
                <a:latin typeface="Times New Roman" charset="0"/>
              </a:rPr>
              <a:t>v</a:t>
            </a:r>
            <a:r>
              <a:rPr kumimoji="0" lang="en-US" altLang="zh-CN" b="1" dirty="0" err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 dirty="0" err="1">
                <a:latin typeface="Times New Roman" charset="0"/>
              </a:rPr>
              <a:t>V</a:t>
            </a:r>
            <a:r>
              <a:rPr kumimoji="0" lang="en-US" altLang="zh-CN" b="1" baseline="-30000" dirty="0" err="1">
                <a:latin typeface="Times New Roman" charset="0"/>
              </a:rPr>
              <a:t>G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zh-CN" altLang="en-US" b="1" dirty="0">
                <a:latin typeface="Times New Roman" charset="0"/>
              </a:rPr>
              <a:t>将</a:t>
            </a:r>
            <a:r>
              <a:rPr kumimoji="0" lang="en-US" altLang="zh-CN" b="1" dirty="0">
                <a:latin typeface="Times New Roman" charset="0"/>
              </a:rPr>
              <a:t>L(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 </a:t>
            </a:r>
            <a:r>
              <a:rPr kumimoji="0" lang="zh-CN" altLang="en-US" b="1" dirty="0">
                <a:latin typeface="Times New Roman" charset="0"/>
              </a:rPr>
              <a:t>置为</a:t>
            </a:r>
            <a:r>
              <a:rPr kumimoji="0" lang="zh-CN" altLang="en-US" b="1" dirty="0">
                <a:latin typeface="Times New Roman" charset="0"/>
                <a:sym typeface="Symbol" charset="2"/>
              </a:rPr>
              <a:t></a:t>
            </a:r>
            <a:r>
              <a:rPr kumimoji="0" lang="zh-CN" altLang="en-US" b="1" dirty="0">
                <a:latin typeface="Times New Roman" charset="0"/>
              </a:rPr>
              <a:t>。</a:t>
            </a:r>
            <a:endParaRPr kumimoji="0" lang="en-US" altLang="zh-CN" b="1" dirty="0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      </a:t>
            </a:r>
            <a:r>
              <a:rPr kumimoji="0" lang="zh-CN" altLang="en-US" b="1" dirty="0">
                <a:latin typeface="Times New Roman" charset="0"/>
              </a:rPr>
              <a:t>若</a:t>
            </a:r>
            <a:r>
              <a:rPr kumimoji="0" lang="en-US" altLang="zh-CN" b="1" i="1" dirty="0">
                <a:latin typeface="Times New Roman" charset="0"/>
              </a:rPr>
              <a:t>n</a:t>
            </a:r>
            <a:r>
              <a:rPr kumimoji="0" lang="en-US" altLang="zh-CN" b="1" dirty="0">
                <a:latin typeface="Times New Roman" charset="0"/>
              </a:rPr>
              <a:t>=1</a:t>
            </a:r>
            <a:r>
              <a:rPr kumimoji="0" lang="zh-CN" altLang="en-US" b="1" dirty="0">
                <a:latin typeface="Times New Roman" charset="0"/>
              </a:rPr>
              <a:t>，结束。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2</a:t>
            </a:r>
            <a:r>
              <a:rPr kumimoji="0" lang="zh-CN" altLang="en-US" b="1" dirty="0">
                <a:latin typeface="Times New Roman" charset="0"/>
              </a:rPr>
              <a:t>．</a:t>
            </a:r>
            <a:r>
              <a:rPr kumimoji="0" lang="zh-CN" altLang="en-US" b="1" dirty="0">
                <a:latin typeface="Times New Roman" charset="0"/>
                <a:sym typeface="Symbol" charset="2"/>
              </a:rPr>
              <a:t></a:t>
            </a:r>
            <a:r>
              <a:rPr kumimoji="0" lang="en-US" altLang="zh-CN" b="1" i="1" dirty="0" err="1">
                <a:latin typeface="Times New Roman" charset="0"/>
              </a:rPr>
              <a:t>v</a:t>
            </a:r>
            <a:r>
              <a:rPr kumimoji="0" lang="en-US" altLang="zh-CN" b="1" dirty="0" err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 dirty="0" err="1">
                <a:latin typeface="Times New Roman" charset="0"/>
              </a:rPr>
              <a:t>S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baseline="30000" dirty="0">
                <a:latin typeface="Times New Roman" charset="0"/>
              </a:rPr>
              <a:t>'</a:t>
            </a:r>
            <a:r>
              <a:rPr kumimoji="0" lang="en-US" altLang="zh-CN" b="1" dirty="0">
                <a:latin typeface="Times New Roman" charset="0"/>
              </a:rPr>
              <a:t>=V</a:t>
            </a:r>
            <a:r>
              <a:rPr kumimoji="0" lang="en-US" altLang="zh-CN" b="1" baseline="-30000" dirty="0">
                <a:latin typeface="Times New Roman" charset="0"/>
              </a:rPr>
              <a:t>G</a:t>
            </a:r>
            <a:r>
              <a:rPr kumimoji="0" lang="en-US" altLang="zh-CN" b="1" dirty="0">
                <a:latin typeface="Times New Roman" charset="0"/>
              </a:rPr>
              <a:t>-S</a:t>
            </a:r>
            <a:r>
              <a:rPr kumimoji="0" lang="en-US" altLang="zh-CN" b="1" baseline="-30000" dirty="0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zh-CN" altLang="en-US" b="1" dirty="0">
                <a:latin typeface="Times New Roman" charset="0"/>
              </a:rPr>
              <a:t>比较</a:t>
            </a:r>
            <a:r>
              <a:rPr kumimoji="0" lang="en-US" altLang="zh-CN" b="1" dirty="0">
                <a:latin typeface="Times New Roman" charset="0"/>
              </a:rPr>
              <a:t>L(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</a:t>
            </a:r>
            <a:r>
              <a:rPr kumimoji="0" lang="zh-CN" altLang="en-US" b="1" dirty="0">
                <a:latin typeface="Times New Roman" charset="0"/>
              </a:rPr>
              <a:t>和</a:t>
            </a:r>
            <a:r>
              <a:rPr kumimoji="0" lang="en-US" altLang="zh-CN" b="1" dirty="0">
                <a:latin typeface="Times New Roman" charset="0"/>
              </a:rPr>
              <a:t>L(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)+</a:t>
            </a:r>
            <a:r>
              <a:rPr kumimoji="0" lang="en-US" altLang="zh-CN" b="1" i="1" dirty="0">
                <a:latin typeface="Times New Roman" charset="0"/>
              </a:rPr>
              <a:t>W</a:t>
            </a:r>
            <a:r>
              <a:rPr kumimoji="0" lang="en-US" altLang="zh-CN" b="1" dirty="0">
                <a:latin typeface="Times New Roman" charset="0"/>
              </a:rPr>
              <a:t>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</a:t>
            </a:r>
            <a:r>
              <a:rPr kumimoji="0" lang="zh-CN" altLang="en-US" b="1" dirty="0">
                <a:latin typeface="Times New Roman" charset="0"/>
              </a:rPr>
              <a:t>的值 </a:t>
            </a:r>
            <a:r>
              <a:rPr kumimoji="0" lang="en-US" altLang="zh-CN" b="1" dirty="0">
                <a:latin typeface="Times New Roman" charset="0"/>
              </a:rPr>
              <a:t>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 err="1"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 dirty="0" err="1">
                <a:latin typeface="Times New Roman" charset="0"/>
              </a:rPr>
              <a:t>S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     </a:t>
            </a:r>
            <a:r>
              <a:rPr kumimoji="0" lang="zh-CN" altLang="en-US" b="1" dirty="0">
                <a:latin typeface="Times New Roman" charset="0"/>
              </a:rPr>
              <a:t>如果</a:t>
            </a:r>
            <a:r>
              <a:rPr kumimoji="0" lang="en-US" altLang="zh-CN" b="1" dirty="0">
                <a:latin typeface="Times New Roman" charset="0"/>
              </a:rPr>
              <a:t>L(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)+</a:t>
            </a:r>
            <a:r>
              <a:rPr kumimoji="0" lang="en-US" altLang="zh-CN" b="1" i="1" dirty="0">
                <a:latin typeface="Times New Roman" charset="0"/>
              </a:rPr>
              <a:t>W</a:t>
            </a:r>
            <a:r>
              <a:rPr kumimoji="0" lang="en-US" altLang="zh-CN" b="1" dirty="0">
                <a:latin typeface="Times New Roman" charset="0"/>
              </a:rPr>
              <a:t>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)&lt;L(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), </a:t>
            </a:r>
            <a:r>
              <a:rPr kumimoji="0" lang="zh-CN" altLang="en-US" b="1" dirty="0">
                <a:latin typeface="Times New Roman" charset="0"/>
              </a:rPr>
              <a:t>则将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zh-CN" altLang="en-US" b="1" dirty="0">
                <a:latin typeface="Times New Roman" charset="0"/>
              </a:rPr>
              <a:t>的标注更新为</a:t>
            </a:r>
            <a:r>
              <a:rPr kumimoji="0" lang="en-US" altLang="zh-CN" b="1" dirty="0">
                <a:latin typeface="Times New Roman" charset="0"/>
              </a:rPr>
              <a:t>(L(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)+</a:t>
            </a:r>
            <a:r>
              <a:rPr kumimoji="0" lang="en-US" altLang="zh-CN" b="1" i="1" dirty="0">
                <a:latin typeface="Times New Roman" charset="0"/>
              </a:rPr>
              <a:t>W</a:t>
            </a:r>
            <a:r>
              <a:rPr kumimoji="0" lang="en-US" altLang="zh-CN" b="1" dirty="0">
                <a:latin typeface="Times New Roman" charset="0"/>
              </a:rPr>
              <a:t>(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), </a:t>
            </a:r>
            <a:r>
              <a:rPr kumimoji="0" lang="en-US" altLang="zh-CN" b="1" i="1" dirty="0" err="1"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)</a:t>
            </a:r>
            <a:r>
              <a:rPr kumimoji="0" lang="zh-CN" altLang="en-US" b="1" dirty="0">
                <a:latin typeface="Times New Roman" charset="0"/>
              </a:rPr>
              <a:t>，      </a:t>
            </a:r>
            <a:endParaRPr kumimoji="0" lang="en-US" altLang="zh-CN" b="1" dirty="0">
              <a:latin typeface="Times New Roman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      </a:t>
            </a:r>
            <a:r>
              <a:rPr kumimoji="0" lang="zh-CN" altLang="en-US" b="1" dirty="0">
                <a:latin typeface="Times New Roman" charset="0"/>
              </a:rPr>
              <a:t>即： 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L(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)=min{ L(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), </a:t>
            </a:r>
            <a:r>
              <a:rPr kumimoji="0" lang="en-US" altLang="zh-CN" b="1" dirty="0" err="1">
                <a:solidFill>
                  <a:srgbClr val="FF0000"/>
                </a:solidFill>
                <a:latin typeface="Times New Roman" charset="0"/>
              </a:rPr>
              <a:t>min</a:t>
            </a:r>
            <a:r>
              <a:rPr kumimoji="0" lang="en-US" altLang="zh-CN" b="1" i="1" baseline="-30000" dirty="0" err="1">
                <a:solidFill>
                  <a:srgbClr val="FF0000"/>
                </a:solidFill>
                <a:latin typeface="Times New Roman" charset="0"/>
              </a:rPr>
              <a:t>u</a:t>
            </a:r>
            <a:r>
              <a:rPr kumimoji="0" lang="en-US" altLang="zh-CN" b="1" baseline="-30000" dirty="0" err="1">
                <a:solidFill>
                  <a:srgbClr val="FF0000"/>
                </a:solidFill>
                <a:latin typeface="Times New Roman" charset="0"/>
                <a:sym typeface="Symbol" charset="2"/>
              </a:rPr>
              <a:t></a:t>
            </a:r>
            <a:r>
              <a:rPr kumimoji="0" lang="en-US" altLang="zh-CN" b="1" baseline="-30000" dirty="0" err="1">
                <a:solidFill>
                  <a:srgbClr val="FF0000"/>
                </a:solidFill>
                <a:latin typeface="Times New Roman" charset="0"/>
              </a:rPr>
              <a:t>Si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{L(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charset="0"/>
              </a:rPr>
              <a:t>u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)+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charset="0"/>
              </a:rPr>
              <a:t>W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kumimoji="0" lang="en-US" altLang="zh-CN" b="1" i="1" dirty="0" err="1">
                <a:solidFill>
                  <a:srgbClr val="FF0000"/>
                </a:solidFill>
                <a:latin typeface="Times New Roman" charset="0"/>
              </a:rPr>
              <a:t>u</a:t>
            </a:r>
            <a:r>
              <a:rPr kumimoji="0" lang="en-US" altLang="zh-CN" b="1" dirty="0" err="1">
                <a:solidFill>
                  <a:srgbClr val="FF0000"/>
                </a:solidFill>
                <a:latin typeface="Times New Roman" charset="0"/>
              </a:rPr>
              <a:t>,</a:t>
            </a:r>
            <a:r>
              <a:rPr kumimoji="0" lang="en-US" altLang="zh-CN" b="1" i="1" dirty="0" err="1">
                <a:solidFill>
                  <a:srgbClr val="FF0000"/>
                </a:solidFill>
                <a:latin typeface="Times New Roman" charset="0"/>
              </a:rPr>
              <a:t>v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</a:rPr>
              <a:t>)} 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3.   </a:t>
            </a:r>
            <a:r>
              <a:rPr kumimoji="0" lang="zh-CN" altLang="en-US" b="1" dirty="0">
                <a:latin typeface="Times New Roman" charset="0"/>
              </a:rPr>
              <a:t>对所有</a:t>
            </a:r>
            <a:r>
              <a:rPr kumimoji="0" lang="en-US" altLang="zh-CN" b="1" dirty="0">
                <a:latin typeface="Times New Roman" charset="0"/>
              </a:rPr>
              <a:t>S</a:t>
            </a:r>
            <a:r>
              <a:rPr kumimoji="0" lang="en-US" altLang="zh-CN" b="1" baseline="-30000" dirty="0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'</a:t>
            </a:r>
            <a:r>
              <a:rPr kumimoji="0" lang="zh-CN" altLang="en-US" b="1" dirty="0">
                <a:latin typeface="Times New Roman" charset="0"/>
              </a:rPr>
              <a:t>中的顶点，找出具有最小</a:t>
            </a:r>
            <a:r>
              <a:rPr kumimoji="0" lang="en-US" altLang="zh-CN" b="1" dirty="0">
                <a:latin typeface="Times New Roman" charset="0"/>
              </a:rPr>
              <a:t>L(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)</a:t>
            </a:r>
            <a:r>
              <a:rPr kumimoji="0" lang="zh-CN" altLang="en-US" b="1" dirty="0">
                <a:latin typeface="Times New Roman" charset="0"/>
              </a:rPr>
              <a:t>的顶点</a:t>
            </a:r>
            <a:r>
              <a:rPr kumimoji="0" lang="en-US" altLang="zh-CN" b="1" i="1" dirty="0">
                <a:latin typeface="Times New Roman" charset="0"/>
              </a:rPr>
              <a:t>v</a:t>
            </a:r>
            <a:r>
              <a:rPr kumimoji="0" lang="en-US" altLang="zh-CN" b="1" dirty="0">
                <a:latin typeface="Times New Roman" charset="0"/>
              </a:rPr>
              <a:t>, </a:t>
            </a:r>
            <a:r>
              <a:rPr kumimoji="0" lang="zh-CN" altLang="en-US" b="1" dirty="0">
                <a:latin typeface="Times New Roman" charset="0"/>
              </a:rPr>
              <a:t>作为</a:t>
            </a:r>
            <a:r>
              <a:rPr kumimoji="0" lang="en-US" altLang="zh-CN" b="1" i="1" dirty="0">
                <a:latin typeface="Times New Roman" charset="0"/>
              </a:rPr>
              <a:t>u</a:t>
            </a:r>
            <a:r>
              <a:rPr kumimoji="0" lang="en-US" altLang="zh-CN" b="1" i="1" baseline="-25000" dirty="0">
                <a:latin typeface="Times New Roman" charset="0"/>
              </a:rPr>
              <a:t>i</a:t>
            </a:r>
            <a:r>
              <a:rPr kumimoji="0" lang="en-US" altLang="zh-CN" b="1" baseline="-30000" dirty="0">
                <a:latin typeface="Times New Roman" charset="0"/>
              </a:rPr>
              <a:t>+1</a:t>
            </a:r>
            <a:endParaRPr kumimoji="0" lang="en-US" altLang="zh-CN" b="1" dirty="0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4</a:t>
            </a:r>
            <a:r>
              <a:rPr kumimoji="0" lang="zh-CN" altLang="en-US" b="1" dirty="0">
                <a:latin typeface="Times New Roman" charset="0"/>
              </a:rPr>
              <a:t>．</a:t>
            </a:r>
            <a:r>
              <a:rPr kumimoji="0" lang="en-US" altLang="zh-CN" b="1" dirty="0">
                <a:latin typeface="Times New Roman" charset="0"/>
              </a:rPr>
              <a:t>S</a:t>
            </a:r>
            <a:r>
              <a:rPr kumimoji="0" lang="en-US" altLang="zh-CN" b="1" baseline="-30000" dirty="0">
                <a:latin typeface="Times New Roman" charset="0"/>
              </a:rPr>
              <a:t>i+1 </a:t>
            </a:r>
            <a:r>
              <a:rPr kumimoji="0" lang="en-US" altLang="zh-CN" b="1" dirty="0">
                <a:latin typeface="Times New Roman" charset="0"/>
              </a:rPr>
              <a:t>= S</a:t>
            </a:r>
            <a:r>
              <a:rPr kumimoji="0" lang="en-US" altLang="zh-CN" b="1" baseline="-30000" dirty="0">
                <a:latin typeface="Times New Roman" charset="0"/>
              </a:rPr>
              <a:t>i </a:t>
            </a:r>
            <a:r>
              <a:rPr kumimoji="0" lang="en-US" altLang="zh-CN" b="1" dirty="0">
                <a:latin typeface="Times New Roman" charset="0"/>
                <a:ea typeface="MS PMincho" charset="-128"/>
              </a:rPr>
              <a:t>⋃{</a:t>
            </a:r>
            <a:r>
              <a:rPr kumimoji="0" lang="en-US" altLang="zh-CN" b="1" i="1" dirty="0">
                <a:latin typeface="Times New Roman" charset="0"/>
              </a:rPr>
              <a:t>u</a:t>
            </a:r>
            <a:r>
              <a:rPr kumimoji="0" lang="en-US" altLang="zh-CN" b="1" i="1" baseline="-25000" dirty="0">
                <a:latin typeface="Times New Roman" charset="0"/>
              </a:rPr>
              <a:t>i</a:t>
            </a:r>
            <a:r>
              <a:rPr kumimoji="0" lang="en-US" altLang="zh-CN" b="1" baseline="-30000" dirty="0">
                <a:latin typeface="Times New Roman" charset="0"/>
              </a:rPr>
              <a:t>+1</a:t>
            </a:r>
            <a:r>
              <a:rPr kumimoji="0" lang="en-US" altLang="zh-CN" b="1" dirty="0">
                <a:latin typeface="Times New Roman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charset="2"/>
              <a:buNone/>
            </a:pPr>
            <a:r>
              <a:rPr kumimoji="0" lang="en-US" altLang="zh-CN" b="1" dirty="0">
                <a:latin typeface="Times New Roman" charset="0"/>
              </a:rPr>
              <a:t>5.    </a:t>
            </a:r>
            <a:r>
              <a:rPr kumimoji="0" lang="en-US" altLang="zh-CN" b="1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 = i+1; </a:t>
            </a:r>
            <a:r>
              <a:rPr kumimoji="0" lang="zh-CN" altLang="en-US" b="1" dirty="0">
                <a:latin typeface="Times New Roman" charset="0"/>
              </a:rPr>
              <a:t>若</a:t>
            </a:r>
            <a:r>
              <a:rPr kumimoji="0" lang="en-US" altLang="zh-CN" b="1" dirty="0" err="1">
                <a:latin typeface="Times New Roman" charset="0"/>
              </a:rPr>
              <a:t>i</a:t>
            </a:r>
            <a:r>
              <a:rPr kumimoji="0" lang="en-US" altLang="zh-CN" b="1" dirty="0">
                <a:latin typeface="Times New Roman" charset="0"/>
              </a:rPr>
              <a:t>=n-1, </a:t>
            </a:r>
            <a:r>
              <a:rPr kumimoji="0" lang="zh-CN" altLang="en-US" b="1" dirty="0">
                <a:latin typeface="Times New Roman" charset="0"/>
              </a:rPr>
              <a:t>终止。否则：转到第</a:t>
            </a:r>
            <a:r>
              <a:rPr kumimoji="0" lang="en-US" altLang="zh-CN" b="1" dirty="0">
                <a:latin typeface="Times New Roman" charset="0"/>
              </a:rPr>
              <a:t>2</a:t>
            </a:r>
            <a:r>
              <a:rPr kumimoji="0" lang="zh-CN" altLang="en-US" b="1" dirty="0">
                <a:latin typeface="Times New Roman" charset="0"/>
              </a:rPr>
              <a:t>步。</a:t>
            </a:r>
            <a:r>
              <a:rPr kumimoji="0" lang="zh-CN" altLang="en-US" dirty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</a:rPr>
              <a:t>Dijkstra</a:t>
            </a:r>
            <a:r>
              <a:rPr lang="zh-CN" altLang="en-US">
                <a:latin typeface="Times New Roman" charset="0"/>
              </a:rPr>
              <a:t>算法的</a:t>
            </a:r>
            <a:r>
              <a:rPr lang="zh-CN" altLang="en-US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7088" y="1700213"/>
                <a:ext cx="7993384" cy="4610100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kumimoji="0" lang="zh-CN" altLang="en-US" sz="2600" b="1" dirty="0">
                    <a:solidFill>
                      <a:srgbClr val="FF0000"/>
                    </a:solidFill>
                    <a:latin typeface="Times New Roman" charset="0"/>
                  </a:rPr>
                  <a:t>可终止性</a:t>
                </a:r>
                <a:endParaRPr kumimoji="0" lang="zh-CN" altLang="en-US" sz="2600" b="1" dirty="0">
                  <a:latin typeface="Times New Roman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kumimoji="0" lang="zh-CN" altLang="en-US" sz="2200" b="1" dirty="0">
                    <a:latin typeface="Times New Roman" charset="0"/>
                  </a:rPr>
                  <a:t>计数控制</a:t>
                </a:r>
                <a:endParaRPr kumimoji="0" lang="zh-CN" altLang="en-US" b="1" dirty="0">
                  <a:latin typeface="Times New Roman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kumimoji="0" lang="zh-CN" altLang="en-US" sz="2600" b="1" dirty="0">
                    <a:solidFill>
                      <a:srgbClr val="FF0000"/>
                    </a:solidFill>
                    <a:latin typeface="Times New Roman" charset="0"/>
                  </a:rPr>
                  <a:t>正确性</a:t>
                </a:r>
                <a:endParaRPr kumimoji="0" lang="en-US" altLang="zh-CN" sz="2600" b="1" dirty="0">
                  <a:solidFill>
                    <a:srgbClr val="FF0000"/>
                  </a:solidFill>
                  <a:latin typeface="Times New Roman" charset="0"/>
                </a:endParaRPr>
              </a:p>
              <a:p>
                <a:pPr eaLnBrk="1" hangingPunct="1">
                  <a:lnSpc>
                    <a:spcPct val="120000"/>
                  </a:lnSpc>
                  <a:buFont typeface="Wingdings" charset="2"/>
                  <a:buNone/>
                </a:pPr>
                <a:r>
                  <a:rPr kumimoji="0" lang="en-US" altLang="zh-CN" sz="2600" b="1" dirty="0">
                    <a:solidFill>
                      <a:srgbClr val="FF0000"/>
                    </a:solidFill>
                    <a:latin typeface="Times New Roman" charset="0"/>
                  </a:rPr>
                  <a:t>     </a:t>
                </a:r>
                <a:r>
                  <a:rPr kumimoji="0" lang="zh-CN" altLang="en-US" sz="2600" b="1" dirty="0">
                    <a:latin typeface="Times New Roman" charset="0"/>
                  </a:rPr>
                  <a:t>需证明当算法终止时</a:t>
                </a:r>
              </a:p>
              <a:p>
                <a:pPr lvl="1" eaLnBrk="1" hangingPunct="1">
                  <a:lnSpc>
                    <a:spcPct val="120000"/>
                  </a:lnSpc>
                </a:pPr>
                <a:r>
                  <a:rPr kumimoji="0" lang="en-US" altLang="zh-CN" sz="2200" b="1" dirty="0">
                    <a:latin typeface="Times New Roman" charset="0"/>
                  </a:rPr>
                  <a:t>L(</a:t>
                </a:r>
                <a:r>
                  <a:rPr kumimoji="0" lang="en-US" altLang="zh-CN" sz="2200" b="1" i="1" dirty="0">
                    <a:latin typeface="Times New Roman" charset="0"/>
                  </a:rPr>
                  <a:t>v</a:t>
                </a:r>
                <a:r>
                  <a:rPr kumimoji="0" lang="en-US" altLang="zh-CN" sz="2200" b="1" dirty="0">
                    <a:latin typeface="Times New Roman" charset="0"/>
                  </a:rPr>
                  <a:t>)=d(s, </a:t>
                </a:r>
                <a:r>
                  <a:rPr kumimoji="0" lang="en-US" altLang="zh-CN" sz="2200" b="1" i="1" dirty="0">
                    <a:latin typeface="Times New Roman" charset="0"/>
                  </a:rPr>
                  <a:t>v</a:t>
                </a:r>
                <a:r>
                  <a:rPr kumimoji="0" lang="en-US" altLang="zh-CN" sz="2200" b="1" dirty="0">
                    <a:latin typeface="Times New Roman" charset="0"/>
                  </a:rPr>
                  <a:t>)</a:t>
                </a:r>
                <a:r>
                  <a:rPr kumimoji="0" lang="zh-CN" altLang="en-US" sz="2200" b="1" dirty="0">
                    <a:latin typeface="Times New Roman" charset="0"/>
                  </a:rPr>
                  <a:t>对一切</a:t>
                </a:r>
                <a:r>
                  <a:rPr kumimoji="0" lang="en-US" altLang="zh-CN" sz="2200" b="1" i="1" dirty="0">
                    <a:latin typeface="Times New Roman" charset="0"/>
                  </a:rPr>
                  <a:t>v</a:t>
                </a:r>
                <a:r>
                  <a:rPr kumimoji="0" lang="zh-CN" altLang="en-US" sz="2200" b="1" dirty="0">
                    <a:latin typeface="Times New Roman" charset="0"/>
                  </a:rPr>
                  <a:t>成立。</a:t>
                </a:r>
              </a:p>
              <a:p>
                <a:pPr lvl="1" eaLnBrk="1" hangingPunct="1">
                  <a:lnSpc>
                    <a:spcPct val="120000"/>
                  </a:lnSpc>
                </a:pPr>
                <a:r>
                  <a:rPr kumimoji="0" lang="zh-CN" altLang="en-US" sz="2200" b="1" dirty="0">
                    <a:latin typeface="Times New Roman" charset="0"/>
                  </a:rPr>
                  <a:t>由标记中的诸</a:t>
                </a:r>
                <a:r>
                  <a:rPr kumimoji="0" lang="en-US" altLang="zh-CN" sz="2200" b="1" i="1" dirty="0" err="1">
                    <a:latin typeface="Times New Roman" charset="0"/>
                  </a:rPr>
                  <a:t>u</a:t>
                </a:r>
                <a:r>
                  <a:rPr kumimoji="0" lang="en-US" altLang="zh-CN" sz="2200" b="1" baseline="-25000" dirty="0" err="1">
                    <a:latin typeface="Times New Roman" charset="0"/>
                  </a:rPr>
                  <a:t>i</a:t>
                </a:r>
                <a:r>
                  <a:rPr kumimoji="0" lang="zh-CN" altLang="en-US" sz="2200" b="1" dirty="0">
                    <a:latin typeface="Times New Roman" charset="0"/>
                  </a:rPr>
                  <a:t>确定的路径是一条最短路径</a:t>
                </a:r>
              </a:p>
              <a:p>
                <a:pPr eaLnBrk="1" hangingPunct="1">
                  <a:lnSpc>
                    <a:spcPct val="120000"/>
                  </a:lnSpc>
                  <a:buFont typeface="Wingdings" charset="2"/>
                  <a:buNone/>
                </a:pPr>
                <a:r>
                  <a:rPr kumimoji="0" lang="zh-CN" altLang="en-US" sz="2600" b="1" i="1" dirty="0">
                    <a:solidFill>
                      <a:schemeClr val="tx2"/>
                    </a:solidFill>
                    <a:latin typeface="Times New Roman" charset="0"/>
                  </a:rPr>
                  <a:t>          </a:t>
                </a:r>
                <a:r>
                  <a:rPr kumimoji="0" lang="en-US" altLang="zh-CN" sz="1900" b="1" dirty="0">
                    <a:latin typeface="Times New Roman" charset="0"/>
                  </a:rPr>
                  <a:t>(</a:t>
                </a:r>
                <a:r>
                  <a:rPr kumimoji="0" lang="zh-CN" altLang="en-US" sz="1900" b="1" dirty="0">
                    <a:latin typeface="Times New Roman" charset="0"/>
                  </a:rPr>
                  <a:t>这里</a:t>
                </a:r>
                <a:r>
                  <a:rPr kumimoji="0" lang="en-US" altLang="zh-CN" sz="1900" b="1" i="1" dirty="0">
                    <a:latin typeface="Times New Roman" charset="0"/>
                  </a:rPr>
                  <a:t>d</a:t>
                </a:r>
                <a:r>
                  <a:rPr kumimoji="0" lang="en-US" altLang="zh-CN" sz="1900" b="1" dirty="0">
                    <a:latin typeface="Times New Roman" charset="0"/>
                  </a:rPr>
                  <a:t>(</a:t>
                </a:r>
                <a:r>
                  <a:rPr kumimoji="0" lang="en-US" altLang="zh-CN" sz="1900" b="1" i="1" dirty="0" err="1">
                    <a:latin typeface="Times New Roman" charset="0"/>
                  </a:rPr>
                  <a:t>s</a:t>
                </a:r>
                <a:r>
                  <a:rPr kumimoji="0" lang="en-US" altLang="zh-CN" sz="1900" b="1" dirty="0" err="1">
                    <a:latin typeface="Times New Roman" charset="0"/>
                  </a:rPr>
                  <a:t>,</a:t>
                </a:r>
                <a:r>
                  <a:rPr kumimoji="0" lang="en-US" altLang="zh-CN" sz="1900" b="1" i="1" dirty="0" err="1">
                    <a:latin typeface="Times New Roman" charset="0"/>
                  </a:rPr>
                  <a:t>v</a:t>
                </a:r>
                <a:r>
                  <a:rPr kumimoji="0" lang="en-US" altLang="zh-CN" sz="1900" b="1" dirty="0">
                    <a:latin typeface="Times New Roman" charset="0"/>
                  </a:rPr>
                  <a:t>)</a:t>
                </a:r>
                <a:r>
                  <a:rPr kumimoji="0" lang="zh-CN" altLang="en-US" sz="1900" b="1" dirty="0">
                    <a:latin typeface="Times New Roman" charset="0"/>
                  </a:rPr>
                  <a:t>是</a:t>
                </a:r>
                <a:r>
                  <a:rPr kumimoji="0" lang="en-US" altLang="zh-CN" sz="1900" b="1" i="1" dirty="0">
                    <a:latin typeface="Times New Roman" charset="0"/>
                  </a:rPr>
                  <a:t>s</a:t>
                </a:r>
                <a:r>
                  <a:rPr kumimoji="0" lang="zh-CN" altLang="en-US" sz="1900" b="1" dirty="0">
                    <a:latin typeface="Times New Roman" charset="0"/>
                  </a:rPr>
                  <a:t>到</a:t>
                </a:r>
                <a:r>
                  <a:rPr kumimoji="0" lang="en-US" altLang="zh-CN" sz="1900" b="1" i="1" dirty="0">
                    <a:latin typeface="Times New Roman" charset="0"/>
                  </a:rPr>
                  <a:t>v</a:t>
                </a:r>
                <a:r>
                  <a:rPr kumimoji="0" lang="zh-CN" altLang="en-US" sz="1900" b="1" dirty="0">
                    <a:latin typeface="Times New Roman" charset="0"/>
                  </a:rPr>
                  <a:t>的最短路径长度，即距离。</a:t>
                </a:r>
                <a:r>
                  <a:rPr kumimoji="0" lang="en-US" altLang="zh-CN" sz="1900" b="1" dirty="0">
                    <a:latin typeface="Times New Roman" charset="0"/>
                  </a:rPr>
                  <a:t>)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kumimoji="0" lang="zh-CN" altLang="en-US" sz="2600" b="1" dirty="0">
                    <a:solidFill>
                      <a:srgbClr val="FF0000"/>
                    </a:solidFill>
                    <a:latin typeface="Times New Roman" charset="0"/>
                  </a:rPr>
                  <a:t>复杂性</a:t>
                </a:r>
                <a:endParaRPr kumimoji="0" lang="en-US" altLang="zh-CN" sz="2600" b="1" dirty="0">
                  <a:solidFill>
                    <a:srgbClr val="FF0000"/>
                  </a:solidFill>
                  <a:latin typeface="Times New Roman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kumimoji="0" lang="en-US" altLang="zh-CN" sz="22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0"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200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CN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n-US" altLang="zh-CN" sz="22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200" b="1" dirty="0">
                    <a:latin typeface="Times New Roman" charset="0"/>
                  </a:rPr>
                  <a:t>，对边稀疏的情况可进一步优化。</a:t>
                </a:r>
                <a:endParaRPr kumimoji="0" lang="en-US" altLang="zh-CN" sz="22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379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088" y="1700213"/>
                <a:ext cx="7993384" cy="4610100"/>
              </a:xfrm>
              <a:blipFill>
                <a:blip r:embed="rId2"/>
                <a:stretch>
                  <a:fillRect l="-635" t="-824" b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求所有结点间的最短距离？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kumimoji="1" lang="en-US" altLang="zh-CN" dirty="0"/>
              <a:t>Floyd-</a:t>
            </a:r>
            <a:r>
              <a:rPr kumimoji="1" lang="en-US" altLang="zh-CN" dirty="0" err="1"/>
              <a:t>Warshall</a:t>
            </a:r>
            <a:r>
              <a:rPr kumimoji="1" lang="zh-CN" altLang="en-US" dirty="0"/>
              <a:t> 算法 </a:t>
            </a:r>
            <a:r>
              <a:rPr lang="en-US" altLang="x-none" sz="3200" dirty="0"/>
              <a:t>|V|</a:t>
            </a:r>
            <a:r>
              <a:rPr kumimoji="1" lang="en-US" altLang="zh-CN" baseline="30000" dirty="0"/>
              <a:t>3</a:t>
            </a:r>
            <a:endParaRPr kumimoji="1"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8422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关于割点的三个等价命题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640763" cy="4751387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以下三个命题等价：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(1) 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是割点。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(2)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V-{v}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的分划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{V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},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使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w∈V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(3)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存在顶点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u,w(u≠v, w≠v)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，使得任意的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spcBef>
                <a:spcPct val="40000"/>
              </a:spcBef>
            </a:pPr>
            <a:r>
              <a:rPr kumimoji="0" lang="zh-CN" altLang="en-US" sz="2200" b="1">
                <a:latin typeface="Times New Roman" charset="0"/>
                <a:ea typeface="宋体" charset="0"/>
              </a:rPr>
              <a:t>证明：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>
                <a:latin typeface="Times New Roman" charset="0"/>
                <a:ea typeface="宋体" charset="0"/>
              </a:rPr>
              <a:t>(1)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(2): ∵v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是割点，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至少存在两个连通分支，设其中一个的顶点集是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。令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=V-(V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latin typeface="Times New Roman" charset="0"/>
                <a:ea typeface="MS PMincho" charset="-128"/>
              </a:rPr>
              <a:t>∪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{v}),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则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</a:t>
            </a:r>
            <a:r>
              <a:rPr kumimoji="0" lang="en-US" altLang="zh-CN" sz="2200" b="1">
                <a:latin typeface="Times New Roman" charset="0"/>
                <a:ea typeface="MS PMincho" charset="-128"/>
              </a:rPr>
              <a:t>∈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, w</a:t>
            </a:r>
            <a:r>
              <a:rPr kumimoji="0" lang="en-US" altLang="zh-CN" sz="2200" b="1">
                <a:latin typeface="Times New Roman" charset="0"/>
                <a:ea typeface="MS PMincho" charset="-128"/>
              </a:rPr>
              <a:t>∈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, u,w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一定在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的不同的连通分支中。</a:t>
            </a:r>
            <a:r>
              <a:rPr kumimoji="0" lang="zh-CN" altLang="en-US" sz="2200" b="1">
                <a:latin typeface="Times New Roman" charset="0"/>
                <a:ea typeface="MS PMincho" charset="-128"/>
              </a:rPr>
              <a:t>∴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在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中，任何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通路必含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>
                <a:latin typeface="Times New Roman" charset="0"/>
                <a:ea typeface="宋体" charset="0"/>
              </a:rPr>
              <a:t>(2)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(3):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注意：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(3)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(2)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的特例。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>
                <a:latin typeface="Times New Roman" charset="0"/>
                <a:ea typeface="宋体" charset="0"/>
              </a:rPr>
              <a:t>(3)</a:t>
            </a:r>
            <a:r>
              <a:rPr kumimoji="0" lang="en-US" altLang="zh-CN" sz="2200" b="1">
                <a:latin typeface="Times New Roman" charset="0"/>
                <a:ea typeface="MS PMincho" charset="-128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(1):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显然，在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中已不可能还有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通路，</a:t>
            </a:r>
            <a:r>
              <a:rPr kumimoji="0" lang="zh-CN" altLang="en-US" sz="2200" b="1">
                <a:latin typeface="Times New Roman" charset="0"/>
                <a:ea typeface="MS PMincho" charset="-128"/>
              </a:rPr>
              <a:t>∴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不连通，</a:t>
            </a:r>
            <a:r>
              <a:rPr kumimoji="0" lang="zh-CN" altLang="en-US" sz="2200" b="1">
                <a:latin typeface="Times New Roman" charset="0"/>
                <a:ea typeface="MS PMincho" charset="-128"/>
              </a:rPr>
              <a:t>∴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是割点。 </a:t>
            </a:r>
          </a:p>
        </p:txBody>
      </p:sp>
      <p:sp>
        <p:nvSpPr>
          <p:cNvPr id="2150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137CB74-5267-B442-9B63-7BAF1AC6EB80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bldLvl="4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105" y="692696"/>
            <a:ext cx="7543800" cy="1295400"/>
          </a:xfrm>
        </p:spPr>
        <p:txBody>
          <a:bodyPr/>
          <a:lstStyle/>
          <a:p>
            <a:r>
              <a:rPr kumimoji="1" lang="zh-CN" altLang="en-US" dirty="0"/>
              <a:t>求所有结点间的最短距离？</a:t>
            </a:r>
            <a:br>
              <a:rPr kumimoji="1" lang="en-US" altLang="zh-CN" dirty="0"/>
            </a:br>
            <a:r>
              <a:rPr lang="en-US" altLang="x-none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0995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377825" y="2780928"/>
                <a:ext cx="8351838" cy="3315072"/>
              </a:xfrm>
              <a:noFill/>
              <a:ln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x-none" sz="18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x-none" sz="1800" dirty="0"/>
                  <a:t>, weight function </a:t>
                </a:r>
                <a14:m>
                  <m:oMath xmlns:m="http://schemas.openxmlformats.org/officeDocument/2006/math"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x-none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x-none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x-none" sz="18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x-none" sz="1800" dirty="0"/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x-none" sz="1800" dirty="0"/>
                  <a:t>Assume no negative weight cycles.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x-none" sz="1800" dirty="0"/>
                  <a:t>Goal: create an </a:t>
                </a:r>
                <a14:m>
                  <m:oMath xmlns:m="http://schemas.openxmlformats.org/officeDocument/2006/math"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x-none" sz="1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x-none" sz="1800" dirty="0"/>
                  <a:t> matrix of shortest-path distances </a:t>
                </a:r>
                <a14:m>
                  <m:oMath xmlns:m="http://schemas.openxmlformats.org/officeDocument/2006/math"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x-none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x-none" sz="18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x-none" sz="1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x-none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x-none" sz="1800" dirty="0"/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x-none" sz="1800" dirty="0"/>
                  <a:t>We’ll see how to do in </a:t>
                </a:r>
                <a14:m>
                  <m:oMath xmlns:m="http://schemas.openxmlformats.org/officeDocument/2006/math"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x-none" sz="1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x-none" sz="18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x-none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x-none" sz="1800" dirty="0"/>
                  <a:t> in all cases, with no fancy data structure.</a:t>
                </a:r>
              </a:p>
            </p:txBody>
          </p:sp>
        </mc:Choice>
        <mc:Fallback xmlns="">
          <p:sp>
            <p:nvSpPr>
              <p:cNvPr id="16209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377825" y="2780928"/>
                <a:ext cx="8351838" cy="3315072"/>
              </a:xfrm>
              <a:blipFill>
                <a:blip r:embed="rId2"/>
                <a:stretch>
                  <a:fillRect t="-760"/>
                </a:stretch>
              </a:blipFill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4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995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All Pairs Shortest Path – Floyd-Warshall Algorithm 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981200"/>
            <a:ext cx="856895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x-none" sz="2400" dirty="0"/>
              <a:t>Dynamic programming approach. </a:t>
            </a:r>
          </a:p>
          <a:p>
            <a:pPr>
              <a:spcBef>
                <a:spcPct val="50000"/>
              </a:spcBef>
            </a:pPr>
            <a:r>
              <a:rPr lang="en-US" altLang="x-none" sz="2400" dirty="0"/>
              <a:t>Use optimal substructure of shortest paths: </a:t>
            </a:r>
            <a:r>
              <a:rPr lang="en-US" altLang="x-none" sz="2400" i="1" dirty="0">
                <a:solidFill>
                  <a:schemeClr val="tx2"/>
                </a:solidFill>
              </a:rPr>
              <a:t>Any </a:t>
            </a:r>
            <a:r>
              <a:rPr lang="en-US" altLang="x-none" sz="2400" i="1" dirty="0" err="1">
                <a:solidFill>
                  <a:schemeClr val="tx2"/>
                </a:solidFill>
              </a:rPr>
              <a:t>subpath</a:t>
            </a:r>
            <a:r>
              <a:rPr lang="en-US" altLang="x-none" sz="2400" i="1" dirty="0">
                <a:solidFill>
                  <a:schemeClr val="tx2"/>
                </a:solidFill>
              </a:rPr>
              <a:t> of a shortest path is a shortest path.</a:t>
            </a:r>
          </a:p>
          <a:p>
            <a:pPr>
              <a:spcBef>
                <a:spcPct val="50000"/>
              </a:spcBef>
            </a:pPr>
            <a:r>
              <a:rPr lang="en-US" altLang="x-none" sz="2400" dirty="0"/>
              <a:t>Create a 3-dimensional table:</a:t>
            </a:r>
          </a:p>
          <a:p>
            <a:pPr lvl="1">
              <a:spcBef>
                <a:spcPct val="50000"/>
              </a:spcBef>
            </a:pPr>
            <a:r>
              <a:rPr lang="en-US" altLang="x-none" sz="2000" dirty="0"/>
              <a:t>Let </a:t>
            </a:r>
            <a:r>
              <a:rPr lang="en-US" altLang="x-none" sz="2000" dirty="0" err="1"/>
              <a:t>d</a:t>
            </a:r>
            <a:r>
              <a:rPr lang="en-US" altLang="x-none" sz="2000" baseline="-25000" dirty="0" err="1"/>
              <a:t>ij</a:t>
            </a:r>
            <a:r>
              <a:rPr lang="en-US" altLang="x-none" sz="2000" baseline="30000" dirty="0"/>
              <a:t>(k)</a:t>
            </a:r>
            <a:r>
              <a:rPr lang="en-US" altLang="x-none" sz="2000" dirty="0"/>
              <a:t> –shortest path weight of any path from </a:t>
            </a:r>
            <a:r>
              <a:rPr lang="en-US" altLang="x-none" sz="2000" dirty="0" err="1"/>
              <a:t>i</a:t>
            </a:r>
            <a:r>
              <a:rPr lang="en-US" altLang="x-none" sz="2000" dirty="0"/>
              <a:t> to j where all intermediate vertices are from the set {1,2, …, k}. </a:t>
            </a:r>
          </a:p>
          <a:p>
            <a:pPr lvl="1">
              <a:spcBef>
                <a:spcPct val="50000"/>
              </a:spcBef>
            </a:pPr>
            <a:r>
              <a:rPr lang="en-US" altLang="x-none" sz="2000" dirty="0"/>
              <a:t>Ultimately, we would like to know the values of </a:t>
            </a:r>
            <a:r>
              <a:rPr lang="en-US" altLang="x-none" sz="2000" dirty="0" err="1"/>
              <a:t>d</a:t>
            </a:r>
            <a:r>
              <a:rPr lang="en-US" altLang="x-none" sz="2000" baseline="-25000" dirty="0" err="1"/>
              <a:t>ij</a:t>
            </a:r>
            <a:r>
              <a:rPr lang="en-US" altLang="x-none" sz="2000" baseline="30000" dirty="0"/>
              <a:t>(n)</a:t>
            </a:r>
            <a:r>
              <a:rPr lang="en-US" altLang="x-non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3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Computing  d</a:t>
            </a:r>
            <a:r>
              <a:rPr lang="en-US" altLang="x-none" baseline="-25000"/>
              <a:t>ij</a:t>
            </a:r>
            <a:r>
              <a:rPr lang="en-US" altLang="x-none" baseline="30000"/>
              <a:t>(k)</a:t>
            </a:r>
            <a:endParaRPr lang="en-US" altLang="x-none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777999"/>
            <a:ext cx="8315076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sz="2800" dirty="0"/>
              <a:t>Base condition: </a:t>
            </a:r>
            <a:r>
              <a:rPr lang="en-US" altLang="x-none" sz="2800" dirty="0" err="1"/>
              <a:t>d</a:t>
            </a:r>
            <a:r>
              <a:rPr lang="en-US" altLang="x-none" sz="2800" baseline="-25000" dirty="0" err="1"/>
              <a:t>ij</a:t>
            </a:r>
            <a:r>
              <a:rPr lang="en-US" altLang="x-none" sz="2800" baseline="30000" dirty="0"/>
              <a:t>(0)</a:t>
            </a:r>
            <a:r>
              <a:rPr lang="en-US" altLang="x-none" sz="2800" dirty="0"/>
              <a:t> = ?</a:t>
            </a:r>
          </a:p>
          <a:p>
            <a:pPr lvl="1"/>
            <a:r>
              <a:rPr lang="en-US" altLang="x-none" sz="2400" dirty="0" err="1"/>
              <a:t>d</a:t>
            </a:r>
            <a:r>
              <a:rPr lang="en-US" altLang="x-none" sz="2400" baseline="-25000" dirty="0" err="1"/>
              <a:t>ij</a:t>
            </a:r>
            <a:r>
              <a:rPr lang="en-US" altLang="x-none" sz="2400" baseline="30000" dirty="0"/>
              <a:t>(0)</a:t>
            </a:r>
            <a:r>
              <a:rPr lang="en-US" altLang="x-none" sz="2400" dirty="0"/>
              <a:t> = </a:t>
            </a:r>
            <a:r>
              <a:rPr lang="en-US" altLang="x-none" sz="2400" dirty="0" err="1"/>
              <a:t>w</a:t>
            </a:r>
            <a:r>
              <a:rPr lang="en-US" altLang="x-none" sz="2400" baseline="-25000" dirty="0" err="1"/>
              <a:t>ij</a:t>
            </a:r>
            <a:r>
              <a:rPr lang="en-US" altLang="x-none" sz="2400" dirty="0"/>
              <a:t>. </a:t>
            </a:r>
          </a:p>
          <a:p>
            <a:r>
              <a:rPr lang="en-US" altLang="x-none" sz="2800" dirty="0"/>
              <a:t>For k&gt;0:</a:t>
            </a:r>
          </a:p>
          <a:p>
            <a:pPr lvl="1"/>
            <a:r>
              <a:rPr lang="en-US" altLang="x-none" sz="2400" dirty="0"/>
              <a:t>Let p=&lt;v</a:t>
            </a:r>
            <a:r>
              <a:rPr lang="en-US" altLang="x-none" sz="2400" baseline="-25000" dirty="0"/>
              <a:t>i</a:t>
            </a:r>
            <a:r>
              <a:rPr lang="en-US" altLang="x-none" sz="2400" dirty="0"/>
              <a:t>, . . . , </a:t>
            </a:r>
            <a:r>
              <a:rPr lang="en-US" altLang="x-none" sz="2400" dirty="0" err="1"/>
              <a:t>v</a:t>
            </a:r>
            <a:r>
              <a:rPr lang="en-US" altLang="x-none" sz="2400" baseline="-25000" dirty="0" err="1"/>
              <a:t>j</a:t>
            </a:r>
            <a:r>
              <a:rPr lang="en-US" altLang="x-none" sz="2400" dirty="0"/>
              <a:t>&gt; be a shortest path from vertex </a:t>
            </a:r>
            <a:r>
              <a:rPr lang="en-US" altLang="x-none" sz="2400" dirty="0" err="1"/>
              <a:t>i</a:t>
            </a:r>
            <a:r>
              <a:rPr lang="en-US" altLang="x-none" sz="2400" dirty="0"/>
              <a:t> to vertex j with </a:t>
            </a:r>
            <a:r>
              <a:rPr lang="en-US" altLang="x-none" sz="2400" dirty="0">
                <a:solidFill>
                  <a:srgbClr val="FF0000"/>
                </a:solidFill>
              </a:rPr>
              <a:t>all intermediate vertices in {1,2, …, k}</a:t>
            </a:r>
            <a:r>
              <a:rPr lang="en-US" altLang="x-none" sz="2400" dirty="0"/>
              <a:t>. </a:t>
            </a:r>
          </a:p>
          <a:p>
            <a:pPr lvl="1"/>
            <a:r>
              <a:rPr lang="en-US" altLang="x-none" sz="2400" dirty="0"/>
              <a:t>If k is </a:t>
            </a:r>
            <a:r>
              <a:rPr lang="en-US" altLang="x-none" sz="2400" i="1" dirty="0"/>
              <a:t>not</a:t>
            </a:r>
            <a:r>
              <a:rPr lang="en-US" altLang="x-none" sz="2400" dirty="0"/>
              <a:t> an intermediate vertex, then all intermediate vertices are in {1,2, …, k-1}. </a:t>
            </a:r>
          </a:p>
          <a:p>
            <a:pPr lvl="1"/>
            <a:r>
              <a:rPr lang="en-US" altLang="x-none" sz="2400" dirty="0"/>
              <a:t>If k </a:t>
            </a:r>
            <a:r>
              <a:rPr lang="en-US" altLang="x-none" sz="2400" i="1" dirty="0"/>
              <a:t>is</a:t>
            </a:r>
            <a:r>
              <a:rPr lang="en-US" altLang="x-none" sz="2400" dirty="0"/>
              <a:t> an intermediate </a:t>
            </a:r>
            <a:br>
              <a:rPr lang="en-US" altLang="x-none" sz="2400" dirty="0"/>
            </a:br>
            <a:r>
              <a:rPr lang="en-US" altLang="x-none" sz="2400" dirty="0"/>
              <a:t>vertex, then p is </a:t>
            </a:r>
            <a:br>
              <a:rPr lang="en-US" altLang="x-none" sz="2400" dirty="0"/>
            </a:br>
            <a:r>
              <a:rPr lang="en-US" altLang="x-none" sz="2400" dirty="0"/>
              <a:t>composed of 2 shortest </a:t>
            </a:r>
            <a:br>
              <a:rPr lang="en-US" altLang="x-none" sz="2400" dirty="0"/>
            </a:br>
            <a:r>
              <a:rPr lang="en-US" altLang="x-none" sz="2400" dirty="0" err="1"/>
              <a:t>subpaths</a:t>
            </a:r>
            <a:r>
              <a:rPr lang="en-US" altLang="x-none" sz="2400" dirty="0"/>
              <a:t> drawn </a:t>
            </a:r>
            <a:br>
              <a:rPr lang="en-US" altLang="x-none" sz="2400" dirty="0"/>
            </a:br>
            <a:r>
              <a:rPr lang="en-US" altLang="x-none" sz="2400" dirty="0"/>
              <a:t>from {1,2, …, k-1}. </a:t>
            </a:r>
            <a:endParaRPr lang="en-US" altLang="x-none" sz="2400" baseline="-25000" dirty="0"/>
          </a:p>
          <a:p>
            <a:endParaRPr lang="en-US" altLang="x-none" sz="2800" dirty="0"/>
          </a:p>
        </p:txBody>
      </p:sp>
      <p:pic>
        <p:nvPicPr>
          <p:cNvPr id="1608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92" y="5040715"/>
            <a:ext cx="45815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111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Recursive Formulation for d</a:t>
            </a:r>
            <a:r>
              <a:rPr lang="en-US" altLang="x-none" baseline="-25000"/>
              <a:t>ij</a:t>
            </a:r>
            <a:r>
              <a:rPr lang="en-US" altLang="x-none" baseline="30000"/>
              <a:t>(k)</a:t>
            </a:r>
          </a:p>
        </p:txBody>
      </p:sp>
      <p:pic>
        <p:nvPicPr>
          <p:cNvPr id="16097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876425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403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Algorithm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40338"/>
            <a:ext cx="7772400" cy="958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x-none" sz="1800"/>
              <a:t>Running time = ?</a:t>
            </a:r>
          </a:p>
          <a:p>
            <a:pPr lvl="1">
              <a:lnSpc>
                <a:spcPct val="90000"/>
              </a:lnSpc>
            </a:pPr>
            <a:r>
              <a:rPr lang="en-US" altLang="x-none" sz="1600"/>
              <a:t>O(n</a:t>
            </a:r>
            <a:r>
              <a:rPr lang="en-US" altLang="x-none" sz="1600" baseline="30000"/>
              <a:t>3</a:t>
            </a:r>
            <a:r>
              <a:rPr lang="en-US" altLang="x-none" sz="1600"/>
              <a:t>). </a:t>
            </a:r>
          </a:p>
          <a:p>
            <a:pPr>
              <a:lnSpc>
                <a:spcPct val="90000"/>
              </a:lnSpc>
            </a:pPr>
            <a:r>
              <a:rPr lang="en-US" altLang="x-none" sz="1800"/>
              <a:t>Memory required = ?</a:t>
            </a:r>
          </a:p>
          <a:p>
            <a:pPr lvl="1">
              <a:lnSpc>
                <a:spcPct val="90000"/>
              </a:lnSpc>
            </a:pPr>
            <a:r>
              <a:rPr lang="en-US" altLang="x-none" sz="1600"/>
              <a:t>O(n</a:t>
            </a:r>
            <a:r>
              <a:rPr lang="en-US" altLang="x-none" sz="1600" baseline="30000"/>
              <a:t>2</a:t>
            </a:r>
            <a:r>
              <a:rPr lang="en-US" altLang="x-none" sz="1600"/>
              <a:t>) (if we drop the superscripts).</a:t>
            </a:r>
          </a:p>
        </p:txBody>
      </p:sp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890713"/>
            <a:ext cx="78962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440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</a:t>
            </a:r>
          </a:p>
        </p:txBody>
      </p:sp>
      <p:graphicFrame>
        <p:nvGraphicFramePr>
          <p:cNvPr id="1611779" name="Object 3"/>
          <p:cNvGraphicFramePr>
            <a:graphicFrameLocks noChangeAspect="1"/>
          </p:cNvGraphicFramePr>
          <p:nvPr/>
        </p:nvGraphicFramePr>
        <p:xfrm>
          <a:off x="825500" y="2986088"/>
          <a:ext cx="264795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1611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986088"/>
                        <a:ext cx="2647950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1780" name="Object 4"/>
          <p:cNvGraphicFramePr>
            <a:graphicFrameLocks noChangeAspect="1"/>
          </p:cNvGraphicFramePr>
          <p:nvPr/>
        </p:nvGraphicFramePr>
        <p:xfrm>
          <a:off x="3751263" y="3224213"/>
          <a:ext cx="474503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Picture Publisher Image" r:id="rId5" imgW="2828880" imgH="1181160" progId="PictPub.Image.8">
                  <p:embed/>
                </p:oleObj>
              </mc:Choice>
              <mc:Fallback>
                <p:oleObj name="Picture Publisher Image" r:id="rId5" imgW="2828880" imgH="1181160" progId="PictPub.Image.8">
                  <p:embed/>
                  <p:pic>
                    <p:nvPicPr>
                      <p:cNvPr id="1611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3224213"/>
                        <a:ext cx="474503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178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945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1 </a:t>
            </a:r>
          </a:p>
        </p:txBody>
      </p:sp>
      <p:graphicFrame>
        <p:nvGraphicFramePr>
          <p:cNvPr id="1612803" name="Object 3"/>
          <p:cNvGraphicFramePr>
            <a:graphicFrameLocks noChangeAspect="1"/>
          </p:cNvGraphicFramePr>
          <p:nvPr/>
        </p:nvGraphicFramePr>
        <p:xfrm>
          <a:off x="619125" y="2916238"/>
          <a:ext cx="31242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1612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916238"/>
                        <a:ext cx="31242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2804" name="Object 4"/>
          <p:cNvGraphicFramePr>
            <a:graphicFrameLocks noChangeAspect="1"/>
          </p:cNvGraphicFramePr>
          <p:nvPr/>
        </p:nvGraphicFramePr>
        <p:xfrm>
          <a:off x="3987800" y="2730500"/>
          <a:ext cx="4586288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Picture Publisher Image" r:id="rId5" imgW="2828880" imgH="1181160" progId="PictPub.Image.8">
                  <p:embed/>
                </p:oleObj>
              </mc:Choice>
              <mc:Fallback>
                <p:oleObj name="Picture Publisher Image" r:id="rId5" imgW="2828880" imgH="1181160" progId="PictPub.Image.8">
                  <p:embed/>
                  <p:pic>
                    <p:nvPicPr>
                      <p:cNvPr id="1612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730500"/>
                        <a:ext cx="4586288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2805" name="Object 5"/>
          <p:cNvGraphicFramePr>
            <a:graphicFrameLocks noChangeAspect="1"/>
          </p:cNvGraphicFramePr>
          <p:nvPr/>
        </p:nvGraphicFramePr>
        <p:xfrm>
          <a:off x="3981450" y="4789488"/>
          <a:ext cx="4638675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Picture Publisher Image" r:id="rId7" imgW="2819520" imgH="1257480" progId="PictPub.Image.8">
                  <p:embed/>
                </p:oleObj>
              </mc:Choice>
              <mc:Fallback>
                <p:oleObj name="Picture Publisher Image" r:id="rId7" imgW="2819520" imgH="1257480" progId="PictPub.Image.8">
                  <p:embed/>
                  <p:pic>
                    <p:nvPicPr>
                      <p:cNvPr id="1612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789488"/>
                        <a:ext cx="4638675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280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4621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2 </a:t>
            </a:r>
          </a:p>
        </p:txBody>
      </p:sp>
      <p:graphicFrame>
        <p:nvGraphicFramePr>
          <p:cNvPr id="1613827" name="Object 3"/>
          <p:cNvGraphicFramePr>
            <a:graphicFrameLocks noChangeAspect="1"/>
          </p:cNvGraphicFramePr>
          <p:nvPr/>
        </p:nvGraphicFramePr>
        <p:xfrm>
          <a:off x="768350" y="3470275"/>
          <a:ext cx="31242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1613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470275"/>
                        <a:ext cx="31242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28" name="Object 4"/>
          <p:cNvGraphicFramePr>
            <a:graphicFrameLocks noChangeAspect="1"/>
          </p:cNvGraphicFramePr>
          <p:nvPr/>
        </p:nvGraphicFramePr>
        <p:xfrm>
          <a:off x="4497388" y="4945063"/>
          <a:ext cx="4103687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Picture Publisher Image" r:id="rId5" imgW="2800440" imgH="1305000" progId="PictPub.Image.8">
                  <p:embed/>
                </p:oleObj>
              </mc:Choice>
              <mc:Fallback>
                <p:oleObj name="Picture Publisher Image" r:id="rId5" imgW="2800440" imgH="1305000" progId="PictPub.Image.8">
                  <p:embed/>
                  <p:pic>
                    <p:nvPicPr>
                      <p:cNvPr id="1613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4945063"/>
                        <a:ext cx="4103687" cy="191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29" name="Object 5"/>
          <p:cNvGraphicFramePr>
            <a:graphicFrameLocks noChangeAspect="1"/>
          </p:cNvGraphicFramePr>
          <p:nvPr/>
        </p:nvGraphicFramePr>
        <p:xfrm>
          <a:off x="4492625" y="2895600"/>
          <a:ext cx="412432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Picture Publisher Image" r:id="rId7" imgW="2819520" imgH="1257480" progId="PictPub.Image.8">
                  <p:embed/>
                </p:oleObj>
              </mc:Choice>
              <mc:Fallback>
                <p:oleObj name="Picture Publisher Image" r:id="rId7" imgW="2819520" imgH="1257480" progId="PictPub.Image.8">
                  <p:embed/>
                  <p:pic>
                    <p:nvPicPr>
                      <p:cNvPr id="1613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2895600"/>
                        <a:ext cx="4124325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869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3 </a:t>
            </a:r>
          </a:p>
        </p:txBody>
      </p:sp>
      <p:graphicFrame>
        <p:nvGraphicFramePr>
          <p:cNvPr id="1614851" name="Object 3"/>
          <p:cNvGraphicFramePr>
            <a:graphicFrameLocks noChangeAspect="1"/>
          </p:cNvGraphicFramePr>
          <p:nvPr/>
        </p:nvGraphicFramePr>
        <p:xfrm>
          <a:off x="563563" y="3382963"/>
          <a:ext cx="31242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1614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382963"/>
                        <a:ext cx="31242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2" name="Object 4"/>
          <p:cNvGraphicFramePr>
            <a:graphicFrameLocks noChangeAspect="1"/>
          </p:cNvGraphicFramePr>
          <p:nvPr/>
        </p:nvGraphicFramePr>
        <p:xfrm>
          <a:off x="4565650" y="4922838"/>
          <a:ext cx="3962400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Picture Publisher Image" r:id="rId5" imgW="2847960" imgH="1390680" progId="PictPub.Image.8">
                  <p:embed/>
                </p:oleObj>
              </mc:Choice>
              <mc:Fallback>
                <p:oleObj name="Picture Publisher Image" r:id="rId5" imgW="2847960" imgH="1390680" progId="PictPub.Image.8">
                  <p:embed/>
                  <p:pic>
                    <p:nvPicPr>
                      <p:cNvPr id="1614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4922838"/>
                        <a:ext cx="3962400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3" name="Object 5"/>
          <p:cNvGraphicFramePr>
            <a:graphicFrameLocks noChangeAspect="1"/>
          </p:cNvGraphicFramePr>
          <p:nvPr/>
        </p:nvGraphicFramePr>
        <p:xfrm>
          <a:off x="4589463" y="2814638"/>
          <a:ext cx="39433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Picture Publisher Image" r:id="rId7" imgW="2800440" imgH="1305000" progId="PictPub.Image.8">
                  <p:embed/>
                </p:oleObj>
              </mc:Choice>
              <mc:Fallback>
                <p:oleObj name="Picture Publisher Image" r:id="rId7" imgW="2800440" imgH="1305000" progId="PictPub.Image.8">
                  <p:embed/>
                  <p:pic>
                    <p:nvPicPr>
                      <p:cNvPr id="1614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2814638"/>
                        <a:ext cx="394335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946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4</a:t>
            </a:r>
          </a:p>
        </p:txBody>
      </p:sp>
      <p:graphicFrame>
        <p:nvGraphicFramePr>
          <p:cNvPr id="1615875" name="Object 3"/>
          <p:cNvGraphicFramePr>
            <a:graphicFrameLocks noChangeAspect="1"/>
          </p:cNvGraphicFramePr>
          <p:nvPr/>
        </p:nvGraphicFramePr>
        <p:xfrm>
          <a:off x="722313" y="3260725"/>
          <a:ext cx="31242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1615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260725"/>
                        <a:ext cx="31242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5876" name="Object 4"/>
          <p:cNvGraphicFramePr>
            <a:graphicFrameLocks noChangeAspect="1"/>
          </p:cNvGraphicFramePr>
          <p:nvPr/>
        </p:nvGraphicFramePr>
        <p:xfrm>
          <a:off x="4427538" y="2727325"/>
          <a:ext cx="394493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Picture Publisher Image" r:id="rId5" imgW="2847960" imgH="1390680" progId="PictPub.Image.8">
                  <p:embed/>
                </p:oleObj>
              </mc:Choice>
              <mc:Fallback>
                <p:oleObj name="Picture Publisher Image" r:id="rId5" imgW="2847960" imgH="1390680" progId="PictPub.Image.8">
                  <p:embed/>
                  <p:pic>
                    <p:nvPicPr>
                      <p:cNvPr id="1615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727325"/>
                        <a:ext cx="3944937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5877" name="Object 5"/>
          <p:cNvGraphicFramePr>
            <a:graphicFrameLocks noChangeAspect="1"/>
          </p:cNvGraphicFramePr>
          <p:nvPr/>
        </p:nvGraphicFramePr>
        <p:xfrm>
          <a:off x="4410075" y="4870450"/>
          <a:ext cx="393858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Picture Publisher Image" r:id="rId7" imgW="2847960" imgH="1438200" progId="PictPub.Image.8">
                  <p:embed/>
                </p:oleObj>
              </mc:Choice>
              <mc:Fallback>
                <p:oleObj name="Picture Publisher Image" r:id="rId7" imgW="2847960" imgH="1438200" progId="PictPub.Image.8">
                  <p:embed/>
                  <p:pic>
                    <p:nvPicPr>
                      <p:cNvPr id="1615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4870450"/>
                        <a:ext cx="393858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11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边的删除与连通分支数量的增加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208962" cy="4405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 dirty="0">
                <a:latin typeface="Times New Roman" charset="0"/>
                <a:ea typeface="宋体" charset="0"/>
              </a:rPr>
              <a:t>设</a:t>
            </a:r>
            <a:r>
              <a:rPr kumimoji="0" lang="el-GR" altLang="zh-CN" b="1" dirty="0">
                <a:latin typeface="Times New Roman" charset="0"/>
                <a:ea typeface="宋体" charset="0"/>
                <a:sym typeface="Symbol" charset="2"/>
              </a:rPr>
              <a:t>ρ</a:t>
            </a:r>
            <a:r>
              <a:rPr kumimoji="0" lang="en-US" altLang="zh-CN" b="1" dirty="0">
                <a:latin typeface="Times New Roman" charset="0"/>
                <a:ea typeface="宋体" charset="0"/>
                <a:sym typeface="Symbol" charset="2"/>
              </a:rPr>
              <a:t>(G)</a:t>
            </a:r>
            <a:r>
              <a:rPr kumimoji="0" lang="zh-CN" altLang="en-US" b="1" dirty="0">
                <a:latin typeface="Times New Roman" charset="0"/>
                <a:ea typeface="宋体" charset="0"/>
                <a:sym typeface="Symbol" charset="2"/>
              </a:rPr>
              <a:t>表示图</a:t>
            </a:r>
            <a:r>
              <a:rPr kumimoji="0" lang="en-US" altLang="zh-CN" b="1" dirty="0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b="1" dirty="0">
                <a:latin typeface="Times New Roman" charset="0"/>
                <a:ea typeface="宋体" charset="0"/>
                <a:sym typeface="Symbol" charset="2"/>
              </a:rPr>
              <a:t>中连通分支数，则：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None/>
            </a:pPr>
            <a:r>
              <a:rPr kumimoji="0" lang="el-GR" altLang="zh-CN" b="1" dirty="0">
                <a:latin typeface="Times New Roman" charset="0"/>
                <a:ea typeface="宋体" charset="0"/>
                <a:sym typeface="Symbol" charset="2"/>
              </a:rPr>
              <a:t>ρ</a:t>
            </a:r>
            <a:r>
              <a:rPr kumimoji="0" lang="en-US" altLang="zh-CN" b="1" dirty="0">
                <a:latin typeface="Times New Roman" charset="0"/>
                <a:ea typeface="宋体" charset="0"/>
                <a:sym typeface="Symbol" charset="2"/>
              </a:rPr>
              <a:t>(G) </a:t>
            </a:r>
            <a:r>
              <a:rPr kumimoji="0" lang="el-GR" altLang="zh-CN" b="1" dirty="0">
                <a:latin typeface="Times New Roman" charset="0"/>
                <a:ea typeface="宋体" charset="0"/>
                <a:sym typeface="Symbol" charset="2"/>
              </a:rPr>
              <a:t>ρ</a:t>
            </a:r>
            <a:r>
              <a:rPr kumimoji="0" lang="en-US" altLang="zh-CN" b="1" dirty="0">
                <a:latin typeface="Times New Roman" charset="0"/>
                <a:ea typeface="宋体" charset="0"/>
                <a:sym typeface="Symbol" charset="2"/>
              </a:rPr>
              <a:t>(G-e)  </a:t>
            </a:r>
            <a:r>
              <a:rPr kumimoji="0" lang="el-GR" altLang="zh-CN" b="1" dirty="0">
                <a:latin typeface="Times New Roman" charset="0"/>
                <a:ea typeface="宋体" charset="0"/>
                <a:sym typeface="Symbol" charset="2"/>
              </a:rPr>
              <a:t>ρ</a:t>
            </a:r>
            <a:r>
              <a:rPr kumimoji="0" lang="en-US" altLang="zh-CN" b="1" dirty="0">
                <a:latin typeface="Times New Roman" charset="0"/>
                <a:ea typeface="宋体" charset="0"/>
                <a:sym typeface="Symbol" charset="2"/>
              </a:rPr>
              <a:t>(G)+1,   </a:t>
            </a:r>
            <a:r>
              <a:rPr kumimoji="0" lang="zh-CN" altLang="en-US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其中</a:t>
            </a:r>
            <a:r>
              <a:rPr kumimoji="0" lang="en-US" altLang="zh-CN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e</a:t>
            </a:r>
            <a:r>
              <a:rPr kumimoji="0" lang="zh-CN" altLang="en-US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中任意一条边</a:t>
            </a:r>
            <a:endParaRPr kumimoji="0" lang="zh-CN" altLang="en-US" b="1" dirty="0">
              <a:solidFill>
                <a:schemeClr val="tx2"/>
              </a:solidFill>
              <a:latin typeface="Times New Roman" charset="0"/>
              <a:ea typeface="宋体" charset="0"/>
              <a:sym typeface="Symbol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 dirty="0">
                <a:latin typeface="Times New Roman" charset="0"/>
                <a:ea typeface="宋体" charset="0"/>
                <a:sym typeface="Symbol" charset="2"/>
              </a:rPr>
              <a:t>第一个“不大于”显然成立</a:t>
            </a:r>
            <a:r>
              <a:rPr kumimoji="0" lang="en-US" altLang="zh-CN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删除</a:t>
            </a:r>
            <a:r>
              <a:rPr kumimoji="0" lang="en-US" altLang="zh-CN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e</a:t>
            </a:r>
            <a:r>
              <a:rPr kumimoji="0" lang="zh-CN" altLang="en-US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只会影响</a:t>
            </a:r>
            <a:r>
              <a:rPr kumimoji="0" lang="en-US" altLang="zh-CN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e</a:t>
            </a:r>
            <a:r>
              <a:rPr kumimoji="0" lang="zh-CN" altLang="en-US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所在的那一个连通分支</a:t>
            </a:r>
            <a:r>
              <a:rPr kumimoji="0" lang="en-US" altLang="zh-CN" sz="2000" b="1" dirty="0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b="1" dirty="0">
                <a:latin typeface="Times New Roman" charset="0"/>
                <a:ea typeface="宋体" charset="0"/>
                <a:sym typeface="Symbol" charset="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 dirty="0">
                <a:latin typeface="Times New Roman" charset="0"/>
                <a:ea typeface="宋体" charset="0"/>
                <a:sym typeface="Symbol" charset="2"/>
              </a:rPr>
              <a:t>第二个“不大于”成立</a:t>
            </a:r>
            <a:r>
              <a:rPr kumimoji="0" lang="en-US" altLang="zh-CN" b="1" dirty="0">
                <a:latin typeface="Times New Roman" charset="0"/>
                <a:ea typeface="宋体" charset="0"/>
                <a:sym typeface="Symbol" charset="2"/>
              </a:rPr>
              <a:t>: </a:t>
            </a:r>
            <a:r>
              <a:rPr kumimoji="0" lang="zh-CN" altLang="en-US" b="1" dirty="0">
                <a:latin typeface="Times New Roman" charset="0"/>
                <a:ea typeface="宋体" charset="0"/>
                <a:sym typeface="Symbol" charset="2"/>
              </a:rPr>
              <a:t>注意在图中任意两点之间加一条边，最多只能将</a:t>
            </a:r>
            <a:r>
              <a:rPr kumimoji="0" lang="zh-CN" altLang="en-US" b="1" i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两个</a:t>
            </a:r>
            <a:r>
              <a:rPr kumimoji="0" lang="zh-CN" altLang="en-US" b="1" dirty="0">
                <a:latin typeface="Times New Roman" charset="0"/>
                <a:ea typeface="宋体" charset="0"/>
                <a:sym typeface="Symbol" charset="2"/>
              </a:rPr>
              <a:t>连通分支连成一个。</a:t>
            </a:r>
            <a:endParaRPr kumimoji="0" lang="en-US" altLang="zh-CN" sz="1900" b="1" dirty="0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2253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DD85121-68E7-514F-8095-646261600352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4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Step 5 </a:t>
            </a:r>
          </a:p>
        </p:txBody>
      </p:sp>
      <p:graphicFrame>
        <p:nvGraphicFramePr>
          <p:cNvPr id="1616899" name="Object 3"/>
          <p:cNvGraphicFramePr>
            <a:graphicFrameLocks noChangeAspect="1"/>
          </p:cNvGraphicFramePr>
          <p:nvPr/>
        </p:nvGraphicFramePr>
        <p:xfrm>
          <a:off x="657225" y="3354388"/>
          <a:ext cx="31242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1616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354388"/>
                        <a:ext cx="31242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0" name="Object 4"/>
          <p:cNvGraphicFramePr>
            <a:graphicFrameLocks noChangeAspect="1"/>
          </p:cNvGraphicFramePr>
          <p:nvPr/>
        </p:nvGraphicFramePr>
        <p:xfrm>
          <a:off x="4705350" y="5310188"/>
          <a:ext cx="368617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Picture Publisher Image" r:id="rId5" imgW="2790720" imgH="1171440" progId="PictPub.Image.8">
                  <p:embed/>
                </p:oleObj>
              </mc:Choice>
              <mc:Fallback>
                <p:oleObj name="Picture Publisher Image" r:id="rId5" imgW="2790720" imgH="1171440" progId="PictPub.Image.8">
                  <p:embed/>
                  <p:pic>
                    <p:nvPicPr>
                      <p:cNvPr id="1616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5310188"/>
                        <a:ext cx="3686175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1" name="Object 5"/>
          <p:cNvGraphicFramePr>
            <a:graphicFrameLocks noChangeAspect="1"/>
          </p:cNvGraphicFramePr>
          <p:nvPr/>
        </p:nvGraphicFramePr>
        <p:xfrm>
          <a:off x="4697413" y="2914650"/>
          <a:ext cx="3659187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Picture Publisher Image" r:id="rId7" imgW="2847960" imgH="1438200" progId="PictPub.Image.8">
                  <p:embed/>
                </p:oleObj>
              </mc:Choice>
              <mc:Fallback>
                <p:oleObj name="Picture Publisher Image" r:id="rId7" imgW="2847960" imgH="1438200" progId="PictPub.Image.8">
                  <p:embed/>
                  <p:pic>
                    <p:nvPicPr>
                      <p:cNvPr id="1616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2914650"/>
                        <a:ext cx="3659187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74788"/>
            <a:ext cx="6534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2896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686800" cy="12954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</a:rPr>
              <a:t>旅行商问题</a:t>
            </a:r>
            <a:br>
              <a:rPr lang="en-US" altLang="zh-CN" sz="3600">
                <a:latin typeface="Times New Roman" charset="0"/>
              </a:rPr>
            </a:br>
            <a:r>
              <a:rPr lang="en-US" altLang="zh-CN" sz="3600">
                <a:latin typeface="Times New Roman" charset="0"/>
              </a:rPr>
              <a:t>(Travelling Salesman Problem, TSP )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713788" cy="487838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n</a:t>
            </a:r>
            <a:r>
              <a:rPr kumimoji="0" lang="zh-CN" altLang="en-US" sz="2400" b="1">
                <a:latin typeface="Times New Roman" charset="0"/>
              </a:rPr>
              <a:t>个城市间均有道路，但距离不等，</a:t>
            </a:r>
            <a:r>
              <a:rPr kumimoji="0" lang="zh-CN" altLang="en-US" sz="2400" b="1"/>
              <a:t>旅行商从某地出发，走过其它</a:t>
            </a:r>
            <a:r>
              <a:rPr kumimoji="0" lang="en-US" altLang="zh-CN" sz="2400" b="1">
                <a:latin typeface="Times New Roman" charset="0"/>
              </a:rPr>
              <a:t>n-1</a:t>
            </a:r>
            <a:r>
              <a:rPr kumimoji="0" lang="zh-CN" altLang="en-US" sz="2400" b="1">
                <a:latin typeface="Times New Roman" charset="0"/>
              </a:rPr>
              <a:t>城市各一次，最后回到原地，</a:t>
            </a:r>
            <a:r>
              <a:rPr kumimoji="0" lang="zh-CN" altLang="en-US" sz="2400" b="1"/>
              <a:t>如何选择最短路线？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b="1"/>
              <a:t>数学模型：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/>
              <a:t>无向带权</a:t>
            </a:r>
            <a:r>
              <a:rPr kumimoji="0" lang="zh-CN" altLang="en-US" sz="2400" b="1">
                <a:latin typeface="Times New Roman" charset="0"/>
              </a:rPr>
              <a:t>图</a:t>
            </a:r>
            <a:r>
              <a:rPr kumimoji="0" lang="en-US" altLang="zh-CN" sz="2400" b="1">
                <a:latin typeface="Times New Roman" charset="0"/>
              </a:rPr>
              <a:t>G</a:t>
            </a:r>
            <a:r>
              <a:rPr kumimoji="0" lang="zh-CN" altLang="en-US" sz="2400" b="1"/>
              <a:t>：</a:t>
            </a:r>
            <a:r>
              <a:rPr kumimoji="0" lang="zh-CN" altLang="en-US" sz="2400" b="1">
                <a:latin typeface="Times New Roman" charset="0"/>
              </a:rPr>
              <a:t>顶点对应于城市，边对应于城市之间的道路，道路长度用相应边的权表示。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问题的解：权最小的哈密尔顿回路。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G</a:t>
            </a:r>
            <a:r>
              <a:rPr kumimoji="0" lang="zh-CN" altLang="en-US" sz="2400" b="1">
                <a:latin typeface="Times New Roman" charset="0"/>
              </a:rPr>
              <a:t>是带权完全图，总共有</a:t>
            </a:r>
            <a:r>
              <a:rPr kumimoji="0" lang="en-US" altLang="zh-CN" sz="2400" b="1">
                <a:latin typeface="Times New Roman" charset="0"/>
              </a:rPr>
              <a:t>(n-1)!/2</a:t>
            </a:r>
            <a:r>
              <a:rPr kumimoji="0" lang="zh-CN" altLang="en-US" sz="2400" b="1">
                <a:latin typeface="Times New Roman" charset="0"/>
              </a:rPr>
              <a:t>条哈密尔顿回路。因此，问题是如何从这</a:t>
            </a:r>
            <a:r>
              <a:rPr kumimoji="0" lang="en-US" altLang="zh-CN" sz="2400" b="1">
                <a:latin typeface="Times New Roman" charset="0"/>
              </a:rPr>
              <a:t>(n-1)!/2</a:t>
            </a:r>
            <a:r>
              <a:rPr kumimoji="0" lang="zh-CN" altLang="en-US" sz="2400" b="1">
                <a:latin typeface="Times New Roman" charset="0"/>
              </a:rPr>
              <a:t>条中找出最短的一条。</a:t>
            </a:r>
            <a:endParaRPr kumimoji="0" lang="en-US" altLang="zh-CN" sz="2400" b="1">
              <a:latin typeface="Times New Roman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含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25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个顶点的完全图中不同的哈密尔顿回路有约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3.1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sym typeface="Symbol" charset="2"/>
              </a:rPr>
              <a:t>10</a:t>
            </a:r>
            <a:r>
              <a:rPr kumimoji="0" lang="en-US" altLang="zh-CN" sz="2400" b="1" baseline="30000">
                <a:solidFill>
                  <a:srgbClr val="FF0000"/>
                </a:solidFill>
                <a:latin typeface="Times New Roman" charset="0"/>
                <a:sym typeface="Symbol" charset="2"/>
              </a:rPr>
              <a:t>23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条，若机械地检查，每秒处理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10</a:t>
            </a:r>
            <a:r>
              <a:rPr kumimoji="0" lang="en-US" altLang="zh-CN" sz="2400" b="1" baseline="30000">
                <a:solidFill>
                  <a:srgbClr val="FF0000"/>
                </a:solidFill>
                <a:latin typeface="Times New Roman" charset="0"/>
              </a:rPr>
              <a:t>9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条，需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千万年。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579438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182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一个货郎（销售员）生活在城市</a:t>
            </a:r>
            <a:r>
              <a:rPr kumimoji="0" lang="en-US" altLang="zh-CN" sz="2800" b="1">
                <a:latin typeface="Times New Roman" charset="0"/>
              </a:rPr>
              <a:t>a</a:t>
            </a:r>
            <a:r>
              <a:rPr kumimoji="0" lang="zh-CN" altLang="en-US" sz="2800" b="1">
                <a:latin typeface="Times New Roman" charset="0"/>
              </a:rPr>
              <a:t>，假定访问的城市是</a:t>
            </a:r>
            <a:r>
              <a:rPr kumimoji="0" lang="en-US" altLang="zh-CN" sz="2800" b="1">
                <a:latin typeface="Times New Roman" charset="0"/>
              </a:rPr>
              <a:t>d, b, c</a:t>
            </a:r>
            <a:r>
              <a:rPr kumimoji="0" lang="zh-CN" altLang="en-US" sz="2800" b="1">
                <a:latin typeface="Times New Roman" charset="0"/>
              </a:rPr>
              <a:t>，然后回到</a:t>
            </a:r>
            <a:r>
              <a:rPr kumimoji="0" lang="en-US" altLang="zh-CN" sz="2800" b="1">
                <a:latin typeface="Times New Roman" charset="0"/>
              </a:rPr>
              <a:t>a</a:t>
            </a:r>
            <a:r>
              <a:rPr kumimoji="0" lang="zh-CN" altLang="en-US" sz="2800" b="1">
                <a:latin typeface="Times New Roman" charset="0"/>
              </a:rPr>
              <a:t>，求完成这次访问的最短路径的距离</a:t>
            </a:r>
            <a:r>
              <a:rPr kumimoji="0" lang="en-US" altLang="zh-CN" sz="2800" b="1">
                <a:latin typeface="Times New Roman" charset="0"/>
              </a:rPr>
              <a:t>.</a:t>
            </a:r>
            <a:endParaRPr kumimoji="0" lang="zh-CN" altLang="en-US" sz="2800" b="1">
              <a:latin typeface="Times New Roman" charset="0"/>
            </a:endParaRPr>
          </a:p>
        </p:txBody>
      </p:sp>
      <p:grpSp>
        <p:nvGrpSpPr>
          <p:cNvPr id="35843" name="组合 4"/>
          <p:cNvGrpSpPr>
            <a:grpSpLocks/>
          </p:cNvGrpSpPr>
          <p:nvPr/>
        </p:nvGrpSpPr>
        <p:grpSpPr bwMode="auto">
          <a:xfrm>
            <a:off x="2362200" y="3124200"/>
            <a:ext cx="4124325" cy="3505200"/>
            <a:chOff x="3282288" y="2209800"/>
            <a:chExt cx="4125032" cy="3505200"/>
          </a:xfrm>
        </p:grpSpPr>
        <p:grpSp>
          <p:nvGrpSpPr>
            <p:cNvPr id="35844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028866" y="2666999"/>
                <a:ext cx="914557" cy="609973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5943423" y="2666999"/>
                <a:ext cx="914557" cy="609973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 flipV="1">
                <a:off x="5372110" y="3848285"/>
                <a:ext cx="114262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028866" y="2666999"/>
                <a:ext cx="182911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524401" y="3086020"/>
                <a:ext cx="1752599" cy="914557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200000" flipV="1">
                <a:off x="4609844" y="3086020"/>
                <a:ext cx="1752599" cy="914557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标注 6"/>
            <p:cNvSpPr/>
            <p:nvPr/>
          </p:nvSpPr>
          <p:spPr>
            <a:xfrm>
              <a:off x="4038068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4952624" y="2209800"/>
              <a:ext cx="76213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5092348" y="301307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6873829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3282288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5055830" y="5257800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6172033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222546" y="3832225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4419133" y="3192463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638542" y="3201988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579438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2057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解：列出哈密尔顿回路</a:t>
            </a:r>
            <a:r>
              <a:rPr kumimoji="0" lang="en-US" altLang="zh-CN" sz="2800" b="1">
                <a:latin typeface="Times New Roman" charset="0"/>
              </a:rPr>
              <a:t>, </a:t>
            </a:r>
            <a:r>
              <a:rPr kumimoji="0" lang="zh-CN" altLang="en-US" sz="2800" b="1">
                <a:latin typeface="Times New Roman" charset="0"/>
              </a:rPr>
              <a:t>并求其距离：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1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abcda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12+7+11+18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48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2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acbda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14+7+10+18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49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  <a:p>
            <a:pPr algn="just">
              <a:lnSpc>
                <a:spcPct val="9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  （</a:t>
            </a:r>
            <a:r>
              <a:rPr kumimoji="0" lang="en-US" altLang="zh-CN" sz="2800" b="1">
                <a:latin typeface="Times New Roman" charset="0"/>
              </a:rPr>
              <a:t>3</a:t>
            </a:r>
            <a:r>
              <a:rPr kumimoji="0" lang="zh-CN" altLang="en-US" sz="2800" b="1">
                <a:latin typeface="Times New Roman" charset="0"/>
              </a:rPr>
              <a:t>）（</a:t>
            </a:r>
            <a:r>
              <a:rPr kumimoji="0" lang="en-US" altLang="zh-CN" sz="2800" b="1">
                <a:latin typeface="Times New Roman" charset="0"/>
              </a:rPr>
              <a:t>abdca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</a:t>
            </a:r>
            <a:r>
              <a:rPr kumimoji="0" lang="zh-CN" altLang="en-US" sz="2800" b="1">
                <a:latin typeface="Times New Roman" charset="0"/>
              </a:rPr>
              <a:t>（</a:t>
            </a:r>
            <a:r>
              <a:rPr kumimoji="0" lang="en-US" altLang="zh-CN" sz="2800" b="1">
                <a:latin typeface="Times New Roman" charset="0"/>
              </a:rPr>
              <a:t>12+10+11+14</a:t>
            </a:r>
            <a:r>
              <a:rPr kumimoji="0" lang="zh-CN" altLang="en-US" sz="2800" b="1">
                <a:latin typeface="Times New Roman" charset="0"/>
              </a:rPr>
              <a:t>）</a:t>
            </a:r>
            <a:r>
              <a:rPr kumimoji="0" lang="en-US" altLang="zh-CN" sz="2800" b="1">
                <a:latin typeface="Times New Roman" charset="0"/>
              </a:rPr>
              <a:t>= 47</a:t>
            </a:r>
            <a:endParaRPr kumimoji="0" lang="zh-CN" altLang="en-US" sz="2800" b="1">
              <a:latin typeface="Times New Roman" charset="0"/>
              <a:ea typeface="楷体" charset="0"/>
            </a:endParaRPr>
          </a:p>
        </p:txBody>
      </p:sp>
      <p:grpSp>
        <p:nvGrpSpPr>
          <p:cNvPr id="36867" name="组合 4"/>
          <p:cNvGrpSpPr>
            <a:grpSpLocks/>
          </p:cNvGrpSpPr>
          <p:nvPr/>
        </p:nvGrpSpPr>
        <p:grpSpPr bwMode="auto">
          <a:xfrm>
            <a:off x="2362200" y="3352800"/>
            <a:ext cx="4038600" cy="3124200"/>
            <a:chOff x="3282288" y="2209800"/>
            <a:chExt cx="4125032" cy="3505200"/>
          </a:xfrm>
        </p:grpSpPr>
        <p:grpSp>
          <p:nvGrpSpPr>
            <p:cNvPr id="36868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028776" y="2667366"/>
                <a:ext cx="914512" cy="609659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5943288" y="2667366"/>
                <a:ext cx="914511" cy="609659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 flipV="1">
                <a:off x="5372185" y="3848128"/>
                <a:ext cx="1142207" cy="0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028776" y="2667366"/>
                <a:ext cx="1829024" cy="0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524611" y="3086044"/>
                <a:ext cx="1751866" cy="914511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16200000" flipV="1">
                <a:off x="4610099" y="3086043"/>
                <a:ext cx="1751866" cy="914512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标注 6"/>
            <p:cNvSpPr/>
            <p:nvPr/>
          </p:nvSpPr>
          <p:spPr>
            <a:xfrm>
              <a:off x="4037895" y="3885813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4952407" y="2209800"/>
              <a:ext cx="762093" cy="457743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5091854" y="3013076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6873855" y="2396816"/>
              <a:ext cx="53346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3282288" y="2396816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5056181" y="5257258"/>
              <a:ext cx="533466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cs typeface="宋体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cs typeface="宋体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6171756" y="3885813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223194" y="3832380"/>
              <a:ext cx="609675" cy="455961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4418942" y="3192966"/>
              <a:ext cx="609675" cy="455961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638291" y="3201872"/>
              <a:ext cx="609675" cy="457742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cs typeface="宋体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cs typeface="宋体" charset="0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b="1">
                <a:latin typeface="Times New Roman" charset="0"/>
              </a:rPr>
              <a:t>哈密尔顿回路（路径）的最短路径问题</a:t>
            </a:r>
            <a:r>
              <a:rPr kumimoji="0" lang="zh-CN" altLang="en-US" b="1">
                <a:solidFill>
                  <a:srgbClr val="C00000"/>
                </a:solidFill>
                <a:latin typeface="Times New Roman" charset="0"/>
              </a:rPr>
              <a:t>！</a:t>
            </a:r>
          </a:p>
          <a:p>
            <a:pPr>
              <a:lnSpc>
                <a:spcPct val="120000"/>
              </a:lnSpc>
            </a:pPr>
            <a:r>
              <a:rPr kumimoji="0" lang="zh-CN" altLang="en-US" b="1">
                <a:latin typeface="Times New Roman" charset="0"/>
              </a:rPr>
              <a:t>下面介绍一种</a:t>
            </a:r>
            <a:r>
              <a:rPr kumimoji="0" lang="zh-CN" altLang="en-US" b="1" u="sng">
                <a:latin typeface="Times New Roman" charset="0"/>
              </a:rPr>
              <a:t>最邻近算法</a:t>
            </a:r>
            <a:r>
              <a:rPr kumimoji="0" lang="zh-CN" altLang="en-US" b="1">
                <a:latin typeface="Times New Roman" charset="0"/>
              </a:rPr>
              <a:t>：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kumimoji="0" lang="zh-CN" altLang="en-US" b="1">
                <a:latin typeface="Times New Roman" charset="0"/>
              </a:rPr>
              <a:t>（</a:t>
            </a:r>
            <a:r>
              <a:rPr kumimoji="0" lang="en-US" altLang="zh-CN" b="1">
                <a:latin typeface="Times New Roman" charset="0"/>
              </a:rPr>
              <a:t>1</a:t>
            </a:r>
            <a:r>
              <a:rPr kumimoji="0" lang="zh-CN" altLang="en-US" b="1">
                <a:latin typeface="Times New Roman" charset="0"/>
              </a:rPr>
              <a:t>）选择任一顶点作为始点，找出离始点距离最小的顶点，形成一条边的初始路径；</a:t>
            </a:r>
            <a:endParaRPr kumimoji="0" lang="en-US" altLang="zh-CN" b="1">
              <a:latin typeface="Times New Roman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kumimoji="0" lang="zh-CN" altLang="en-US" b="1">
                <a:latin typeface="Times New Roman" charset="0"/>
              </a:rPr>
              <a:t>（</a:t>
            </a:r>
            <a:r>
              <a:rPr kumimoji="0" lang="en-US" altLang="zh-CN" b="1">
                <a:latin typeface="Times New Roman" charset="0"/>
              </a:rPr>
              <a:t>2</a:t>
            </a:r>
            <a:r>
              <a:rPr kumimoji="0" lang="zh-CN" altLang="en-US" b="1">
                <a:latin typeface="Times New Roman" charset="0"/>
              </a:rPr>
              <a:t>）设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是最新加到这条路径上的顶点，从不在这条路径上的所有顶点中选择一个与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距离最小的顶点</a:t>
            </a:r>
            <a:r>
              <a:rPr kumimoji="0" lang="en-US" altLang="zh-CN" b="1">
                <a:latin typeface="Times New Roman" charset="0"/>
              </a:rPr>
              <a:t>, </a:t>
            </a:r>
            <a:r>
              <a:rPr kumimoji="0" lang="zh-CN" altLang="en-US" b="1">
                <a:latin typeface="Times New Roman" charset="0"/>
              </a:rPr>
              <a:t>把连接</a:t>
            </a:r>
            <a:r>
              <a:rPr kumimoji="0" lang="en-US" altLang="zh-CN" b="1">
                <a:latin typeface="Times New Roman" charset="0"/>
              </a:rPr>
              <a:t>u</a:t>
            </a:r>
            <a:r>
              <a:rPr kumimoji="0" lang="zh-CN" altLang="en-US" b="1">
                <a:latin typeface="Times New Roman" charset="0"/>
              </a:rPr>
              <a:t>与此结点的边加入路径中；重复执行直到</a:t>
            </a:r>
            <a:r>
              <a:rPr kumimoji="0" lang="en-US" altLang="zh-CN" b="1">
                <a:latin typeface="Times New Roman" charset="0"/>
              </a:rPr>
              <a:t>G</a:t>
            </a:r>
            <a:r>
              <a:rPr kumimoji="0" lang="zh-CN" altLang="en-US" b="1">
                <a:latin typeface="Times New Roman" charset="0"/>
              </a:rPr>
              <a:t>中的各顶点均含在这条路径中。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57200"/>
            <a:ext cx="8229600" cy="595313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457200"/>
            <a:ext cx="8229600" cy="595313"/>
          </a:xfrm>
        </p:spPr>
        <p:txBody>
          <a:bodyPr/>
          <a:lstStyle/>
          <a:p>
            <a:r>
              <a:rPr lang="zh-CN" altLang="en-US" sz="3600"/>
              <a:t>旅行商问题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" y="1143000"/>
            <a:ext cx="8915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>
              <a:lnSpc>
                <a:spcPct val="120000"/>
              </a:lnSpc>
              <a:spcBef>
                <a:spcPct val="20000"/>
              </a:spcBef>
              <a:buFont typeface="Wingdings" charset="2"/>
              <a:buNone/>
            </a:pPr>
            <a:r>
              <a:rPr kumimoji="0" lang="zh-CN" altLang="en-US" sz="3200" b="1">
                <a:solidFill>
                  <a:schemeClr val="accent2"/>
                </a:solidFill>
                <a:latin typeface="宋体" charset="0"/>
              </a:rPr>
              <a:t> </a:t>
            </a:r>
            <a:r>
              <a:rPr kumimoji="0" lang="zh-CN" altLang="en-US" sz="2800" b="1">
                <a:latin typeface="宋体" charset="0"/>
              </a:rPr>
              <a:t>（</a:t>
            </a:r>
            <a:r>
              <a:rPr kumimoji="0" lang="en-US" altLang="zh-CN" sz="2800" b="1">
                <a:latin typeface="宋体" charset="0"/>
              </a:rPr>
              <a:t>3</a:t>
            </a:r>
            <a:r>
              <a:rPr kumimoji="0" lang="zh-CN" altLang="en-US" sz="2800" b="1">
                <a:latin typeface="宋体" charset="0"/>
              </a:rPr>
              <a:t>）把始点到最后加入的顶点的边放入路径中得到一条哈密尔顿回路，并为近似最短的哈密尔顿回路</a:t>
            </a:r>
            <a:r>
              <a:rPr kumimoji="0" lang="en-US" altLang="zh-CN" sz="2800" b="1">
                <a:latin typeface="宋体" charset="0"/>
              </a:rPr>
              <a:t>.</a:t>
            </a:r>
            <a:endParaRPr kumimoji="0" lang="zh-CN" altLang="en-US" sz="2800" b="1">
              <a:latin typeface="宋体" charset="0"/>
            </a:endParaRPr>
          </a:p>
        </p:txBody>
      </p:sp>
      <p:grpSp>
        <p:nvGrpSpPr>
          <p:cNvPr id="38915" name="组合 6"/>
          <p:cNvGrpSpPr>
            <a:grpSpLocks/>
          </p:cNvGrpSpPr>
          <p:nvPr/>
        </p:nvGrpSpPr>
        <p:grpSpPr bwMode="auto">
          <a:xfrm>
            <a:off x="2590800" y="2438400"/>
            <a:ext cx="4124325" cy="3505200"/>
            <a:chOff x="3282288" y="2209800"/>
            <a:chExt cx="4125032" cy="3505200"/>
          </a:xfrm>
        </p:grpSpPr>
        <p:grpSp>
          <p:nvGrpSpPr>
            <p:cNvPr id="38916" name="组合 23"/>
            <p:cNvGrpSpPr>
              <a:grpSpLocks/>
            </p:cNvGrpSpPr>
            <p:nvPr/>
          </p:nvGrpSpPr>
          <p:grpSpPr bwMode="auto">
            <a:xfrm>
              <a:off x="3733800" y="2667002"/>
              <a:ext cx="3200400" cy="2590801"/>
              <a:chOff x="5029200" y="2667000"/>
              <a:chExt cx="1828800" cy="175260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5028866" y="2666999"/>
                <a:ext cx="914557" cy="609973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5943423" y="2666999"/>
                <a:ext cx="914557" cy="609973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 flipV="1">
                <a:off x="5372110" y="3848285"/>
                <a:ext cx="114262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028866" y="2666999"/>
                <a:ext cx="1829114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 flipH="1" flipV="1">
                <a:off x="5524401" y="3086020"/>
                <a:ext cx="1752599" cy="914557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16200000" flipV="1">
                <a:off x="4609844" y="3086020"/>
                <a:ext cx="1752599" cy="914557"/>
              </a:xfrm>
              <a:prstGeom prst="line">
                <a:avLst/>
              </a:prstGeom>
              <a:ln w="254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标注 8"/>
            <p:cNvSpPr/>
            <p:nvPr/>
          </p:nvSpPr>
          <p:spPr>
            <a:xfrm>
              <a:off x="4038068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18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4952624" y="2209800"/>
              <a:ext cx="76213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14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1" name="矩形标注 10"/>
            <p:cNvSpPr/>
            <p:nvPr/>
          </p:nvSpPr>
          <p:spPr>
            <a:xfrm>
              <a:off x="5092348" y="301307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b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6873829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c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3282288" y="2397125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a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4" name="矩形标注 13"/>
            <p:cNvSpPr/>
            <p:nvPr/>
          </p:nvSpPr>
          <p:spPr>
            <a:xfrm>
              <a:off x="5055830" y="5257800"/>
              <a:ext cx="533491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>
                  <a:solidFill>
                    <a:schemeClr val="tx2"/>
                  </a:solidFill>
                  <a:latin typeface="Times New Roman" charset="0"/>
                  <a:cs typeface="Times New Roman" charset="0"/>
                </a:rPr>
                <a:t>d</a:t>
              </a:r>
              <a:endParaRPr lang="zh-CN" altLang="en-US" sz="2800">
                <a:solidFill>
                  <a:schemeClr val="tx2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5" name="矩形标注 14"/>
            <p:cNvSpPr/>
            <p:nvPr/>
          </p:nvSpPr>
          <p:spPr>
            <a:xfrm>
              <a:off x="6172033" y="3886200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11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5222546" y="3832225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10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7" name="矩形标注 16"/>
            <p:cNvSpPr/>
            <p:nvPr/>
          </p:nvSpPr>
          <p:spPr>
            <a:xfrm>
              <a:off x="4419133" y="3192463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12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8" name="矩形标注 17"/>
            <p:cNvSpPr/>
            <p:nvPr/>
          </p:nvSpPr>
          <p:spPr>
            <a:xfrm>
              <a:off x="5638542" y="3201988"/>
              <a:ext cx="609704" cy="457200"/>
            </a:xfrm>
            <a:prstGeom prst="wedgeRectCallou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3333CC"/>
                  </a:solidFill>
                  <a:latin typeface="Times New Roman" charset="0"/>
                  <a:cs typeface="Times New Roman" charset="0"/>
                </a:rPr>
                <a:t>7</a:t>
              </a:r>
              <a:endParaRPr lang="zh-CN" altLang="en-US" sz="2400">
                <a:solidFill>
                  <a:srgbClr val="3333CC"/>
                </a:solidFill>
                <a:latin typeface="Times New Roman" charset="0"/>
                <a:cs typeface="Times New Roman" charset="0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</a:rPr>
              <a:t>旅行商问题</a:t>
            </a:r>
            <a:r>
              <a:rPr lang="en-US" altLang="zh-CN">
                <a:latin typeface="Times New Roman" charset="0"/>
              </a:rPr>
              <a:t>(TSP)</a:t>
            </a:r>
            <a:r>
              <a:rPr lang="zh-CN" altLang="en-US">
                <a:latin typeface="Times New Roman" charset="0"/>
              </a:rPr>
              <a:t>的研究进展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19263"/>
            <a:ext cx="8713788" cy="48783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</a:rPr>
              <a:t>（在最坏情况下）时间复杂性为多项式的算法？</a:t>
            </a:r>
            <a:endParaRPr kumimoji="0" lang="en-US" altLang="zh-CN" sz="2800" b="1">
              <a:solidFill>
                <a:srgbClr val="FF0000"/>
              </a:solidFill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（在最坏情况下）时间复杂性为多项式的近似算法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保证</a:t>
            </a:r>
            <a:r>
              <a:rPr kumimoji="0" lang="en-US" altLang="zh-CN" sz="2400" b="1">
                <a:latin typeface="Times New Roman" charset="0"/>
              </a:rPr>
              <a:t>:</a:t>
            </a:r>
            <a:r>
              <a:rPr kumimoji="0" lang="zh-CN" altLang="en-US" sz="2400" b="1">
                <a:latin typeface="Times New Roman" charset="0"/>
              </a:rPr>
              <a:t> </a:t>
            </a:r>
            <a:r>
              <a:rPr kumimoji="0" lang="en-US" altLang="zh-CN" sz="2400" b="1">
                <a:latin typeface="Times New Roman" charset="0"/>
              </a:rPr>
              <a:t>W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W’</a:t>
            </a:r>
            <a:r>
              <a:rPr kumimoji="0" lang="en-US" altLang="zh-CN" sz="2400" b="1">
                <a:latin typeface="Times New Roman" charset="0"/>
              </a:rPr>
              <a:t> cW  (c=3/2), </a:t>
            </a:r>
            <a:r>
              <a:rPr kumimoji="0" lang="zh-CN" altLang="en-US" sz="2400" b="1">
                <a:latin typeface="Times New Roman" charset="0"/>
              </a:rPr>
              <a:t>误差为</a:t>
            </a:r>
            <a:r>
              <a:rPr kumimoji="0" lang="en-US" altLang="zh-CN" sz="2400" b="1">
                <a:latin typeface="Times New Roman" charset="0"/>
              </a:rPr>
              <a:t>50%</a:t>
            </a:r>
            <a:endParaRPr kumimoji="0" lang="zh-CN" altLang="en-US" sz="2400" b="1"/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实际应用中，已有好的算法能够在几分钟内处理</a:t>
            </a:r>
            <a:r>
              <a:rPr kumimoji="0" lang="en-US" altLang="zh-CN" sz="2800" b="1">
                <a:latin typeface="Times New Roman" charset="0"/>
              </a:rPr>
              <a:t>1000</a:t>
            </a:r>
            <a:r>
              <a:rPr kumimoji="0" lang="zh-CN" altLang="en-US" sz="2800" b="1">
                <a:latin typeface="Times New Roman" charset="0"/>
              </a:rPr>
              <a:t>个节点的规模，误差在</a:t>
            </a:r>
            <a:r>
              <a:rPr kumimoji="0" lang="en-US" altLang="zh-CN" sz="2800" b="1">
                <a:latin typeface="Times New Roman" charset="0"/>
              </a:rPr>
              <a:t>2%</a:t>
            </a:r>
            <a:r>
              <a:rPr kumimoji="0" lang="zh-CN" altLang="en-US" sz="2800" b="1">
                <a:latin typeface="Times New Roman" charset="0"/>
              </a:rPr>
              <a:t>。</a:t>
            </a:r>
            <a:endParaRPr kumimoji="0" lang="en-US" altLang="zh-CN" sz="2800" b="1">
              <a:latin typeface="Times New Roman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598B874-7D5A-7245-90D1-0028FD0FACEC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6451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243888" cy="887413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>
                <a:ea typeface="宋体" charset="0"/>
              </a:rPr>
              <a:t>参考文献</a:t>
            </a:r>
            <a:endParaRPr lang="en-US" altLang="zh-CN">
              <a:ea typeface="宋体" charset="0"/>
            </a:endParaRPr>
          </a:p>
        </p:txBody>
      </p:sp>
      <p:sp>
        <p:nvSpPr>
          <p:cNvPr id="6451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362200"/>
            <a:ext cx="8915400" cy="121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kumimoji="0" lang="de-DE" altLang="zh-CN" sz="2800">
                <a:latin typeface="Times New Roman" charset="0"/>
                <a:ea typeface="黑体" charset="0"/>
              </a:rPr>
              <a:t>Reinhard Diestel. Graph Theory. Springer, Heidelberg, 2005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kumimoji="0" lang="en-US" altLang="zh-CN" sz="2800">
                <a:latin typeface="Times New Roman" charset="0"/>
                <a:ea typeface="黑体" charset="0"/>
              </a:rPr>
              <a:t>Section 1.3 and section 3.1</a:t>
            </a:r>
            <a:endParaRPr kumimoji="0" lang="de-DE" altLang="zh-CN" sz="2800">
              <a:latin typeface="Times New Roman" charset="0"/>
              <a:ea typeface="黑体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连通度的应用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001000" cy="36004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ea typeface="宋体" charset="0"/>
              </a:rPr>
              <a:t>问题</a:t>
            </a:r>
            <a:r>
              <a:rPr kumimoji="0" lang="en-US" altLang="zh-CN" sz="2600" b="1">
                <a:ea typeface="宋体" charset="0"/>
              </a:rPr>
              <a:t>: </a:t>
            </a:r>
            <a:r>
              <a:rPr kumimoji="0" lang="zh-CN" altLang="en-US" sz="2600" b="1">
                <a:ea typeface="宋体" charset="0"/>
              </a:rPr>
              <a:t>将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n</a:t>
            </a:r>
            <a:r>
              <a:rPr kumimoji="0" lang="zh-CN" altLang="en-US" sz="2600" b="1">
                <a:ea typeface="宋体" charset="0"/>
              </a:rPr>
              <a:t>个计算机连成一个通信网络以共享资源，如果要以最小的代价保证在故障节点少于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600" b="1">
                <a:ea typeface="宋体" charset="0"/>
              </a:rPr>
              <a:t>个的条件下所有计算机能保持互连，网络应该如何连接？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ea typeface="宋体" charset="0"/>
              </a:rPr>
              <a:t>数学模型：找出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n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个</a:t>
            </a:r>
            <a:r>
              <a:rPr kumimoji="0" lang="zh-CN" altLang="en-US" sz="2600" b="1">
                <a:ea typeface="宋体" charset="0"/>
              </a:rPr>
              <a:t>结点的完全图的一个边最少的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>
                <a:ea typeface="宋体" charset="0"/>
              </a:rPr>
              <a:t>-</a:t>
            </a:r>
            <a:r>
              <a:rPr kumimoji="0" lang="zh-CN" altLang="en-US" sz="2600" b="1">
                <a:ea typeface="宋体" charset="0"/>
              </a:rPr>
              <a:t>连通子图</a:t>
            </a:r>
            <a:r>
              <a:rPr kumimoji="0" lang="zh-CN" altLang="en-US" sz="2800" b="1">
                <a:ea typeface="宋体" charset="0"/>
              </a:rPr>
              <a:t>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（注意：含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个顶点的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200" b="1" i="1">
                <a:solidFill>
                  <a:srgbClr val="990000"/>
                </a:solidFill>
                <a:ea typeface="宋体" charset="0"/>
              </a:rPr>
              <a:t>-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连通图至少有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nk</a:t>
            </a:r>
            <a:r>
              <a:rPr kumimoji="0" lang="en-US" altLang="zh-CN" sz="2200" b="1">
                <a:solidFill>
                  <a:srgbClr val="990000"/>
                </a:solidFill>
                <a:ea typeface="宋体" charset="0"/>
              </a:rPr>
              <a:t>/2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条边，因为该图中最小顶点度不能小于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）</a:t>
            </a:r>
          </a:p>
        </p:txBody>
      </p:sp>
      <p:sp>
        <p:nvSpPr>
          <p:cNvPr id="65540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51790D8-CE54-B849-B36C-2EA6DBD6FB3F}" type="slidenum">
              <a:rPr lang="en-US" altLang="zh-CN"/>
              <a:pPr/>
              <a:t>68</a:t>
            </a:fld>
            <a:endParaRPr lang="en-US" altLang="zh-CN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51275" y="3860800"/>
            <a:ext cx="4897438" cy="2640013"/>
            <a:chOff x="2472" y="2523"/>
            <a:chExt cx="3085" cy="1663"/>
          </a:xfrm>
        </p:grpSpPr>
        <p:sp>
          <p:nvSpPr>
            <p:cNvPr id="65542" name="Text Box 4" descr="蓝色面巾纸"/>
            <p:cNvSpPr txBox="1">
              <a:spLocks noChangeArrowheads="1"/>
            </p:cNvSpPr>
            <p:nvPr/>
          </p:nvSpPr>
          <p:spPr bwMode="auto">
            <a:xfrm>
              <a:off x="2835" y="3158"/>
              <a:ext cx="2722" cy="102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57150" cmpd="thinThick">
              <a:solidFill>
                <a:srgbClr val="99CC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Times New Roman" charset="0"/>
                </a:rPr>
                <a:t>这个问题的一般形式</a:t>
              </a:r>
              <a:r>
                <a:rPr lang="en-US" altLang="zh-CN" sz="2000" b="1">
                  <a:latin typeface="Times New Roman" charset="0"/>
                </a:rPr>
                <a:t>: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charset="0"/>
                </a:rPr>
                <a:t>“</a:t>
              </a:r>
              <a:r>
                <a:rPr lang="zh-CN" altLang="en-US" sz="2000" b="1">
                  <a:latin typeface="Times New Roman" charset="0"/>
                </a:rPr>
                <a:t>若</a:t>
              </a:r>
              <a:r>
                <a:rPr lang="en-US" altLang="zh-CN" sz="2000" b="1">
                  <a:latin typeface="Times New Roman" charset="0"/>
                </a:rPr>
                <a:t>G</a:t>
              </a:r>
              <a:r>
                <a:rPr lang="zh-CN" altLang="en-US" sz="2000" b="1">
                  <a:latin typeface="Times New Roman" charset="0"/>
                </a:rPr>
                <a:t>是带权图</a:t>
              </a:r>
              <a:r>
                <a:rPr lang="en-US" altLang="zh-CN" sz="2000" b="1">
                  <a:latin typeface="Times New Roman" charset="0"/>
                </a:rPr>
                <a:t>, </a:t>
              </a:r>
              <a:r>
                <a:rPr lang="zh-CN" altLang="en-US" sz="2000" b="1">
                  <a:latin typeface="Times New Roman" charset="0"/>
                </a:rPr>
                <a:t>对给定的正整数</a:t>
              </a:r>
              <a:r>
                <a:rPr lang="en-US" altLang="zh-CN" sz="2000" b="1" i="1">
                  <a:latin typeface="Times New Roman" charset="0"/>
                </a:rPr>
                <a:t>k</a:t>
              </a:r>
              <a:r>
                <a:rPr lang="en-US" altLang="zh-CN" sz="2000" b="1">
                  <a:latin typeface="Times New Roman" charset="0"/>
                </a:rPr>
                <a:t>, </a:t>
              </a:r>
              <a:r>
                <a:rPr lang="zh-CN" altLang="en-US" sz="2000" b="1">
                  <a:latin typeface="Times New Roman" charset="0"/>
                </a:rPr>
                <a:t>确定</a:t>
              </a:r>
              <a:r>
                <a:rPr lang="en-US" altLang="zh-CN" sz="2000" b="1">
                  <a:latin typeface="Times New Roman" charset="0"/>
                </a:rPr>
                <a:t>G</a:t>
              </a:r>
              <a:r>
                <a:rPr lang="zh-CN" altLang="en-US" sz="2000" b="1">
                  <a:latin typeface="Times New Roman" charset="0"/>
                </a:rPr>
                <a:t>的最小</a:t>
              </a:r>
              <a:r>
                <a:rPr lang="en-US" altLang="zh-CN" sz="2000" b="1" i="1">
                  <a:latin typeface="Times New Roman" charset="0"/>
                </a:rPr>
                <a:t>k</a:t>
              </a:r>
              <a:r>
                <a:rPr lang="en-US" altLang="zh-CN" sz="2000" b="1">
                  <a:latin typeface="Times New Roman" charset="0"/>
                </a:rPr>
                <a:t>-</a:t>
              </a:r>
              <a:r>
                <a:rPr lang="zh-CN" altLang="en-US" sz="2000" b="1">
                  <a:latin typeface="Times New Roman" charset="0"/>
                </a:rPr>
                <a:t>连通生成子图”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Times New Roman" charset="0"/>
                </a:rPr>
                <a:t>被认为是一个</a:t>
              </a:r>
              <a:r>
                <a:rPr lang="en-US" altLang="zh-CN" sz="2000" b="1">
                  <a:latin typeface="Times New Roman" charset="0"/>
                </a:rPr>
                <a:t>NP-</a:t>
              </a:r>
              <a:r>
                <a:rPr lang="zh-CN" altLang="en-US" sz="2000" b="1">
                  <a:latin typeface="Times New Roman" charset="0"/>
                </a:rPr>
                <a:t>完全问题。</a:t>
              </a:r>
            </a:p>
          </p:txBody>
        </p:sp>
        <p:sp>
          <p:nvSpPr>
            <p:cNvPr id="65543" name="Line 5"/>
            <p:cNvSpPr>
              <a:spLocks noChangeShapeType="1"/>
            </p:cNvSpPr>
            <p:nvPr/>
          </p:nvSpPr>
          <p:spPr bwMode="auto">
            <a:xfrm flipH="1" flipV="1">
              <a:off x="2472" y="2523"/>
              <a:ext cx="589" cy="816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lgDash"/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val 56" descr="蓝色面巾纸"/>
          <p:cNvSpPr>
            <a:spLocks noChangeArrowheads="1"/>
          </p:cNvSpPr>
          <p:nvPr/>
        </p:nvSpPr>
        <p:spPr bwMode="auto">
          <a:xfrm>
            <a:off x="5753100" y="1941513"/>
            <a:ext cx="2736850" cy="410527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3" name="Oval 54" descr="信纸"/>
          <p:cNvSpPr>
            <a:spLocks noChangeArrowheads="1"/>
          </p:cNvSpPr>
          <p:nvPr/>
        </p:nvSpPr>
        <p:spPr bwMode="auto">
          <a:xfrm>
            <a:off x="496888" y="2012950"/>
            <a:ext cx="2736850" cy="410527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latin typeface="Times New Roman" charset="0"/>
                <a:ea typeface="宋体" charset="0"/>
              </a:rPr>
              <a:t>Harary</a:t>
            </a:r>
            <a:r>
              <a:rPr lang="zh-CN" altLang="en-US">
                <a:ea typeface="宋体" charset="0"/>
              </a:rPr>
              <a:t>的解：</a:t>
            </a:r>
            <a:r>
              <a:rPr lang="en-US" altLang="zh-CN" b="0" i="1">
                <a:latin typeface="Times New Roman" charset="0"/>
                <a:ea typeface="宋体" charset="0"/>
              </a:rPr>
              <a:t>H</a:t>
            </a:r>
            <a:r>
              <a:rPr lang="en-US" altLang="zh-CN" b="0" baseline="-25000">
                <a:latin typeface="Times New Roman" charset="0"/>
                <a:ea typeface="宋体" charset="0"/>
              </a:rPr>
              <a:t>k,n</a:t>
            </a:r>
            <a:endParaRPr lang="en-US" altLang="zh-CN" b="0">
              <a:latin typeface="Times New Roman" charset="0"/>
              <a:ea typeface="宋体" charset="0"/>
            </a:endParaRPr>
          </a:p>
        </p:txBody>
      </p:sp>
      <p:sp>
        <p:nvSpPr>
          <p:cNvPr id="66565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B3434E2-9640-144F-85FA-C2E6087BDA3E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66566" name="AutoShape 5"/>
          <p:cNvSpPr>
            <a:spLocks noChangeArrowheads="1"/>
          </p:cNvSpPr>
          <p:nvPr/>
        </p:nvSpPr>
        <p:spPr bwMode="auto">
          <a:xfrm rot="1395768">
            <a:off x="857250" y="2662238"/>
            <a:ext cx="2087563" cy="2087562"/>
          </a:xfrm>
          <a:prstGeom prst="octagon">
            <a:avLst>
              <a:gd name="adj" fmla="val 2928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7" name="AutoShape 6"/>
          <p:cNvSpPr>
            <a:spLocks noChangeArrowheads="1"/>
          </p:cNvSpPr>
          <p:nvPr/>
        </p:nvSpPr>
        <p:spPr bwMode="auto">
          <a:xfrm rot="1423885">
            <a:off x="3376613" y="3886200"/>
            <a:ext cx="2087562" cy="2087563"/>
          </a:xfrm>
          <a:prstGeom prst="octagon">
            <a:avLst>
              <a:gd name="adj" fmla="val 2928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8" name="Oval 9"/>
          <p:cNvSpPr>
            <a:spLocks noChangeArrowheads="1"/>
          </p:cNvSpPr>
          <p:nvPr/>
        </p:nvSpPr>
        <p:spPr bwMode="auto">
          <a:xfrm>
            <a:off x="1820863" y="47545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9" name="Oval 10"/>
          <p:cNvSpPr>
            <a:spLocks noChangeArrowheads="1"/>
          </p:cNvSpPr>
          <p:nvPr/>
        </p:nvSpPr>
        <p:spPr bwMode="auto">
          <a:xfrm>
            <a:off x="1047750" y="44338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0" name="Oval 11"/>
          <p:cNvSpPr>
            <a:spLocks noChangeArrowheads="1"/>
          </p:cNvSpPr>
          <p:nvPr/>
        </p:nvSpPr>
        <p:spPr bwMode="auto">
          <a:xfrm>
            <a:off x="8083550" y="28860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1" name="Oval 12"/>
          <p:cNvSpPr>
            <a:spLocks noChangeArrowheads="1"/>
          </p:cNvSpPr>
          <p:nvPr/>
        </p:nvSpPr>
        <p:spPr bwMode="auto">
          <a:xfrm>
            <a:off x="5948363" y="30019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2" name="Oval 13"/>
          <p:cNvSpPr>
            <a:spLocks noChangeArrowheads="1"/>
          </p:cNvSpPr>
          <p:nvPr/>
        </p:nvSpPr>
        <p:spPr bwMode="auto">
          <a:xfrm>
            <a:off x="7615238" y="23177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3" name="Oval 14"/>
          <p:cNvSpPr>
            <a:spLocks noChangeArrowheads="1"/>
          </p:cNvSpPr>
          <p:nvPr/>
        </p:nvSpPr>
        <p:spPr bwMode="auto">
          <a:xfrm>
            <a:off x="6350000" y="23733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4" name="Oval 15"/>
          <p:cNvSpPr>
            <a:spLocks noChangeArrowheads="1"/>
          </p:cNvSpPr>
          <p:nvPr/>
        </p:nvSpPr>
        <p:spPr bwMode="auto">
          <a:xfrm>
            <a:off x="8047038" y="38084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5" name="Oval 16"/>
          <p:cNvSpPr>
            <a:spLocks noChangeArrowheads="1"/>
          </p:cNvSpPr>
          <p:nvPr/>
        </p:nvSpPr>
        <p:spPr bwMode="auto">
          <a:xfrm>
            <a:off x="6100763" y="38639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6" name="Oval 17"/>
          <p:cNvSpPr>
            <a:spLocks noChangeArrowheads="1"/>
          </p:cNvSpPr>
          <p:nvPr/>
        </p:nvSpPr>
        <p:spPr bwMode="auto">
          <a:xfrm>
            <a:off x="7519988" y="43275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7" name="Oval 18"/>
          <p:cNvSpPr>
            <a:spLocks noChangeArrowheads="1"/>
          </p:cNvSpPr>
          <p:nvPr/>
        </p:nvSpPr>
        <p:spPr bwMode="auto">
          <a:xfrm>
            <a:off x="6677025" y="43545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8" name="Oval 19"/>
          <p:cNvSpPr>
            <a:spLocks noChangeArrowheads="1"/>
          </p:cNvSpPr>
          <p:nvPr/>
        </p:nvSpPr>
        <p:spPr bwMode="auto">
          <a:xfrm>
            <a:off x="6996113" y="21748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9" name="Line 20"/>
          <p:cNvSpPr>
            <a:spLocks noChangeShapeType="1"/>
          </p:cNvSpPr>
          <p:nvPr/>
        </p:nvSpPr>
        <p:spPr bwMode="auto">
          <a:xfrm flipV="1">
            <a:off x="6470650" y="2257425"/>
            <a:ext cx="522288" cy="160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0" name="Line 21"/>
          <p:cNvSpPr>
            <a:spLocks noChangeShapeType="1"/>
          </p:cNvSpPr>
          <p:nvPr/>
        </p:nvSpPr>
        <p:spPr bwMode="auto">
          <a:xfrm>
            <a:off x="7123113" y="2228850"/>
            <a:ext cx="479425" cy="1301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1" name="Line 22"/>
          <p:cNvSpPr>
            <a:spLocks noChangeShapeType="1"/>
          </p:cNvSpPr>
          <p:nvPr/>
        </p:nvSpPr>
        <p:spPr bwMode="auto">
          <a:xfrm flipH="1">
            <a:off x="6049963" y="2490788"/>
            <a:ext cx="333375" cy="5222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2" name="Line 23"/>
          <p:cNvSpPr>
            <a:spLocks noChangeShapeType="1"/>
          </p:cNvSpPr>
          <p:nvPr/>
        </p:nvSpPr>
        <p:spPr bwMode="auto">
          <a:xfrm>
            <a:off x="6021388" y="3143250"/>
            <a:ext cx="115887" cy="71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3" name="Line 24"/>
          <p:cNvSpPr>
            <a:spLocks noChangeShapeType="1"/>
          </p:cNvSpPr>
          <p:nvPr/>
        </p:nvSpPr>
        <p:spPr bwMode="auto">
          <a:xfrm>
            <a:off x="6208713" y="4014788"/>
            <a:ext cx="450850" cy="361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4" name="Line 25"/>
          <p:cNvSpPr>
            <a:spLocks noChangeShapeType="1"/>
          </p:cNvSpPr>
          <p:nvPr/>
        </p:nvSpPr>
        <p:spPr bwMode="auto">
          <a:xfrm>
            <a:off x="6818313" y="4421188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5" name="Line 26"/>
          <p:cNvSpPr>
            <a:spLocks noChangeShapeType="1"/>
          </p:cNvSpPr>
          <p:nvPr/>
        </p:nvSpPr>
        <p:spPr bwMode="auto">
          <a:xfrm>
            <a:off x="7748588" y="2432050"/>
            <a:ext cx="361950" cy="465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6" name="Line 27"/>
          <p:cNvSpPr>
            <a:spLocks noChangeShapeType="1"/>
          </p:cNvSpPr>
          <p:nvPr/>
        </p:nvSpPr>
        <p:spPr bwMode="auto">
          <a:xfrm flipH="1">
            <a:off x="8124825" y="3041650"/>
            <a:ext cx="30163" cy="784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7" name="Line 28"/>
          <p:cNvSpPr>
            <a:spLocks noChangeShapeType="1"/>
          </p:cNvSpPr>
          <p:nvPr/>
        </p:nvSpPr>
        <p:spPr bwMode="auto">
          <a:xfrm flipH="1">
            <a:off x="7646988" y="3941763"/>
            <a:ext cx="434975" cy="420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8" name="Oval 30"/>
          <p:cNvSpPr>
            <a:spLocks noChangeArrowheads="1"/>
          </p:cNvSpPr>
          <p:nvPr/>
        </p:nvSpPr>
        <p:spPr bwMode="auto">
          <a:xfrm>
            <a:off x="712788" y="3603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89" name="Oval 31"/>
          <p:cNvSpPr>
            <a:spLocks noChangeArrowheads="1"/>
          </p:cNvSpPr>
          <p:nvPr/>
        </p:nvSpPr>
        <p:spPr bwMode="auto">
          <a:xfrm>
            <a:off x="1044575" y="28463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0" name="Oval 32"/>
          <p:cNvSpPr>
            <a:spLocks noChangeArrowheads="1"/>
          </p:cNvSpPr>
          <p:nvPr/>
        </p:nvSpPr>
        <p:spPr bwMode="auto">
          <a:xfrm>
            <a:off x="2625725" y="28606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1" name="Oval 33"/>
          <p:cNvSpPr>
            <a:spLocks noChangeArrowheads="1"/>
          </p:cNvSpPr>
          <p:nvPr/>
        </p:nvSpPr>
        <p:spPr bwMode="auto">
          <a:xfrm>
            <a:off x="1825625" y="25098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2" name="Oval 34"/>
          <p:cNvSpPr>
            <a:spLocks noChangeArrowheads="1"/>
          </p:cNvSpPr>
          <p:nvPr/>
        </p:nvSpPr>
        <p:spPr bwMode="auto">
          <a:xfrm>
            <a:off x="4321175" y="59769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3" name="Oval 35"/>
          <p:cNvSpPr>
            <a:spLocks noChangeArrowheads="1"/>
          </p:cNvSpPr>
          <p:nvPr/>
        </p:nvSpPr>
        <p:spPr bwMode="auto">
          <a:xfrm>
            <a:off x="5116513" y="56705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4" name="Oval 36"/>
          <p:cNvSpPr>
            <a:spLocks noChangeArrowheads="1"/>
          </p:cNvSpPr>
          <p:nvPr/>
        </p:nvSpPr>
        <p:spPr bwMode="auto">
          <a:xfrm>
            <a:off x="3517900" y="56118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5" name="Oval 37"/>
          <p:cNvSpPr>
            <a:spLocks noChangeArrowheads="1"/>
          </p:cNvSpPr>
          <p:nvPr/>
        </p:nvSpPr>
        <p:spPr bwMode="auto">
          <a:xfrm>
            <a:off x="3225800" y="4826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6" name="Oval 38"/>
          <p:cNvSpPr>
            <a:spLocks noChangeArrowheads="1"/>
          </p:cNvSpPr>
          <p:nvPr/>
        </p:nvSpPr>
        <p:spPr bwMode="auto">
          <a:xfrm>
            <a:off x="5487988" y="4865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7" name="Oval 39"/>
          <p:cNvSpPr>
            <a:spLocks noChangeArrowheads="1"/>
          </p:cNvSpPr>
          <p:nvPr/>
        </p:nvSpPr>
        <p:spPr bwMode="auto">
          <a:xfrm>
            <a:off x="5167313" y="40957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8" name="Oval 40"/>
          <p:cNvSpPr>
            <a:spLocks noChangeArrowheads="1"/>
          </p:cNvSpPr>
          <p:nvPr/>
        </p:nvSpPr>
        <p:spPr bwMode="auto">
          <a:xfrm>
            <a:off x="3554413" y="40354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9" name="Oval 41"/>
          <p:cNvSpPr>
            <a:spLocks noChangeArrowheads="1"/>
          </p:cNvSpPr>
          <p:nvPr/>
        </p:nvSpPr>
        <p:spPr bwMode="auto">
          <a:xfrm>
            <a:off x="4365625" y="371475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600" name="Oval 42"/>
          <p:cNvSpPr>
            <a:spLocks noChangeArrowheads="1"/>
          </p:cNvSpPr>
          <p:nvPr/>
        </p:nvSpPr>
        <p:spPr bwMode="auto">
          <a:xfrm>
            <a:off x="2616200" y="44481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601" name="Oval 43"/>
          <p:cNvSpPr>
            <a:spLocks noChangeArrowheads="1"/>
          </p:cNvSpPr>
          <p:nvPr/>
        </p:nvSpPr>
        <p:spPr bwMode="auto">
          <a:xfrm>
            <a:off x="2962275" y="36623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602" name="Line 44"/>
          <p:cNvSpPr>
            <a:spLocks noChangeShapeType="1"/>
          </p:cNvSpPr>
          <p:nvPr/>
        </p:nvSpPr>
        <p:spPr bwMode="auto">
          <a:xfrm flipH="1">
            <a:off x="828675" y="2655888"/>
            <a:ext cx="1044575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3" name="Line 45"/>
          <p:cNvSpPr>
            <a:spLocks noChangeShapeType="1"/>
          </p:cNvSpPr>
          <p:nvPr/>
        </p:nvSpPr>
        <p:spPr bwMode="auto">
          <a:xfrm>
            <a:off x="1944688" y="2641600"/>
            <a:ext cx="1017587" cy="10445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4" name="Line 46"/>
          <p:cNvSpPr>
            <a:spLocks noChangeShapeType="1"/>
          </p:cNvSpPr>
          <p:nvPr/>
        </p:nvSpPr>
        <p:spPr bwMode="auto">
          <a:xfrm>
            <a:off x="1176338" y="2932113"/>
            <a:ext cx="1436687" cy="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5" name="Line 47"/>
          <p:cNvSpPr>
            <a:spLocks noChangeShapeType="1"/>
          </p:cNvSpPr>
          <p:nvPr/>
        </p:nvSpPr>
        <p:spPr bwMode="auto">
          <a:xfrm>
            <a:off x="2671763" y="3017838"/>
            <a:ext cx="0" cy="14382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6" name="Line 48"/>
          <p:cNvSpPr>
            <a:spLocks noChangeShapeType="1"/>
          </p:cNvSpPr>
          <p:nvPr/>
        </p:nvSpPr>
        <p:spPr bwMode="auto">
          <a:xfrm>
            <a:off x="1117600" y="2974975"/>
            <a:ext cx="0" cy="1465263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7" name="Line 49"/>
          <p:cNvSpPr>
            <a:spLocks noChangeShapeType="1"/>
          </p:cNvSpPr>
          <p:nvPr/>
        </p:nvSpPr>
        <p:spPr bwMode="auto">
          <a:xfrm>
            <a:off x="1190625" y="4498975"/>
            <a:ext cx="1422400" cy="14288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8" name="Line 50"/>
          <p:cNvSpPr>
            <a:spLocks noChangeShapeType="1"/>
          </p:cNvSpPr>
          <p:nvPr/>
        </p:nvSpPr>
        <p:spPr bwMode="auto">
          <a:xfrm>
            <a:off x="828675" y="3714750"/>
            <a:ext cx="1016000" cy="1046163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9" name="Line 51"/>
          <p:cNvSpPr>
            <a:spLocks noChangeShapeType="1"/>
          </p:cNvSpPr>
          <p:nvPr/>
        </p:nvSpPr>
        <p:spPr bwMode="auto">
          <a:xfrm flipV="1">
            <a:off x="1930400" y="3773488"/>
            <a:ext cx="1046163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0" name="Text Box 52"/>
          <p:cNvSpPr txBox="1">
            <a:spLocks noChangeArrowheads="1"/>
          </p:cNvSpPr>
          <p:nvPr/>
        </p:nvSpPr>
        <p:spPr bwMode="auto">
          <a:xfrm>
            <a:off x="1258888" y="4797425"/>
            <a:ext cx="1368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charset="0"/>
              </a:rPr>
              <a:t>H</a:t>
            </a:r>
            <a:r>
              <a:rPr kumimoji="1" lang="en-US" altLang="zh-CN" sz="2400" b="1" baseline="-25000">
                <a:latin typeface="Times New Roman" charset="0"/>
              </a:rPr>
              <a:t>4,8</a:t>
            </a:r>
            <a:endParaRPr kumimoji="1" lang="en-US" altLang="zh-CN" sz="24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i="1">
                <a:latin typeface="Times New Roman" charset="0"/>
              </a:rPr>
              <a:t>k, n</a:t>
            </a:r>
            <a:r>
              <a:rPr kumimoji="1" lang="zh-CN" altLang="en-US" sz="2400" b="1">
                <a:latin typeface="Times New Roman" charset="0"/>
              </a:rPr>
              <a:t>均是偶数</a:t>
            </a:r>
            <a:endParaRPr kumimoji="1" lang="zh-CN" altLang="en-US" sz="2400" b="1" i="1">
              <a:latin typeface="Times New Roman" charset="0"/>
            </a:endParaRPr>
          </a:p>
        </p:txBody>
      </p:sp>
      <p:sp>
        <p:nvSpPr>
          <p:cNvPr id="66611" name="Line 57"/>
          <p:cNvSpPr>
            <a:spLocks noChangeShapeType="1"/>
          </p:cNvSpPr>
          <p:nvPr/>
        </p:nvSpPr>
        <p:spPr bwMode="auto">
          <a:xfrm flipH="1">
            <a:off x="6092825" y="2287588"/>
            <a:ext cx="928688" cy="7397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2" name="Line 58"/>
          <p:cNvSpPr>
            <a:spLocks noChangeShapeType="1"/>
          </p:cNvSpPr>
          <p:nvPr/>
        </p:nvSpPr>
        <p:spPr bwMode="auto">
          <a:xfrm>
            <a:off x="7123113" y="2287588"/>
            <a:ext cx="958850" cy="66675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3" name="Line 59"/>
          <p:cNvSpPr>
            <a:spLocks noChangeShapeType="1"/>
          </p:cNvSpPr>
          <p:nvPr/>
        </p:nvSpPr>
        <p:spPr bwMode="auto">
          <a:xfrm flipV="1">
            <a:off x="6470650" y="2417763"/>
            <a:ext cx="1146175" cy="428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4" name="Line 60"/>
          <p:cNvSpPr>
            <a:spLocks noChangeShapeType="1"/>
          </p:cNvSpPr>
          <p:nvPr/>
        </p:nvSpPr>
        <p:spPr bwMode="auto">
          <a:xfrm>
            <a:off x="7704138" y="2460625"/>
            <a:ext cx="377825" cy="13938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5" name="Line 61"/>
          <p:cNvSpPr>
            <a:spLocks noChangeShapeType="1"/>
          </p:cNvSpPr>
          <p:nvPr/>
        </p:nvSpPr>
        <p:spPr bwMode="auto">
          <a:xfrm flipH="1">
            <a:off x="7616825" y="3027363"/>
            <a:ext cx="493713" cy="130651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6" name="Line 62"/>
          <p:cNvSpPr>
            <a:spLocks noChangeShapeType="1"/>
          </p:cNvSpPr>
          <p:nvPr/>
        </p:nvSpPr>
        <p:spPr bwMode="auto">
          <a:xfrm flipH="1">
            <a:off x="6804025" y="3898900"/>
            <a:ext cx="1233488" cy="477838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7" name="Line 63"/>
          <p:cNvSpPr>
            <a:spLocks noChangeShapeType="1"/>
          </p:cNvSpPr>
          <p:nvPr/>
        </p:nvSpPr>
        <p:spPr bwMode="auto">
          <a:xfrm flipH="1" flipV="1">
            <a:off x="6064250" y="3128963"/>
            <a:ext cx="668338" cy="1233487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8" name="Line 64"/>
          <p:cNvSpPr>
            <a:spLocks noChangeShapeType="1"/>
          </p:cNvSpPr>
          <p:nvPr/>
        </p:nvSpPr>
        <p:spPr bwMode="auto">
          <a:xfrm>
            <a:off x="6237288" y="3941763"/>
            <a:ext cx="1277937" cy="4492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9" name="Line 65"/>
          <p:cNvSpPr>
            <a:spLocks noChangeShapeType="1"/>
          </p:cNvSpPr>
          <p:nvPr/>
        </p:nvSpPr>
        <p:spPr bwMode="auto">
          <a:xfrm flipV="1">
            <a:off x="6194425" y="2490788"/>
            <a:ext cx="233363" cy="137795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0" name="Text Box 66"/>
          <p:cNvSpPr txBox="1">
            <a:spLocks noChangeArrowheads="1"/>
          </p:cNvSpPr>
          <p:nvPr/>
        </p:nvSpPr>
        <p:spPr bwMode="auto">
          <a:xfrm>
            <a:off x="6545263" y="4533900"/>
            <a:ext cx="151288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charset="0"/>
              </a:rPr>
              <a:t>H</a:t>
            </a:r>
            <a:r>
              <a:rPr kumimoji="1" lang="en-US" altLang="zh-CN" sz="2000" b="1" baseline="-25000">
                <a:latin typeface="Times New Roman" charset="0"/>
              </a:rPr>
              <a:t>5,9</a:t>
            </a:r>
            <a:endParaRPr kumimoji="1" lang="en-US" altLang="zh-CN" sz="20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k</a:t>
            </a:r>
            <a:r>
              <a:rPr kumimoji="1" lang="zh-CN" altLang="en-US" sz="2000" b="1">
                <a:latin typeface="Times New Roman" charset="0"/>
              </a:rPr>
              <a:t>是奇数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n</a:t>
            </a:r>
            <a:r>
              <a:rPr kumimoji="1" lang="zh-CN" altLang="en-US" sz="2000" b="1">
                <a:latin typeface="Times New Roman" charset="0"/>
              </a:rPr>
              <a:t>也是奇数</a:t>
            </a:r>
            <a:endParaRPr kumimoji="1" lang="zh-CN" altLang="en-US" sz="2000" b="1" i="1">
              <a:latin typeface="Times New Roman" charset="0"/>
            </a:endParaRPr>
          </a:p>
        </p:txBody>
      </p:sp>
      <p:sp>
        <p:nvSpPr>
          <p:cNvPr id="66621" name="Line 67"/>
          <p:cNvSpPr>
            <a:spLocks noChangeShapeType="1"/>
          </p:cNvSpPr>
          <p:nvPr/>
        </p:nvSpPr>
        <p:spPr bwMode="auto">
          <a:xfrm flipH="1">
            <a:off x="3338513" y="3860800"/>
            <a:ext cx="1074737" cy="101600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2" name="Line 68"/>
          <p:cNvSpPr>
            <a:spLocks noChangeShapeType="1"/>
          </p:cNvSpPr>
          <p:nvPr/>
        </p:nvSpPr>
        <p:spPr bwMode="auto">
          <a:xfrm>
            <a:off x="4456113" y="3846513"/>
            <a:ext cx="1046162" cy="10445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3" name="Line 69"/>
          <p:cNvSpPr>
            <a:spLocks noChangeShapeType="1"/>
          </p:cNvSpPr>
          <p:nvPr/>
        </p:nvSpPr>
        <p:spPr bwMode="auto">
          <a:xfrm flipH="1" flipV="1">
            <a:off x="3673475" y="4121150"/>
            <a:ext cx="1479550" cy="730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4" name="Line 70"/>
          <p:cNvSpPr>
            <a:spLocks noChangeShapeType="1"/>
          </p:cNvSpPr>
          <p:nvPr/>
        </p:nvSpPr>
        <p:spPr bwMode="auto">
          <a:xfrm flipH="1">
            <a:off x="5197475" y="4237038"/>
            <a:ext cx="28575" cy="142240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5" name="Line 71"/>
          <p:cNvSpPr>
            <a:spLocks noChangeShapeType="1"/>
          </p:cNvSpPr>
          <p:nvPr/>
        </p:nvSpPr>
        <p:spPr bwMode="auto">
          <a:xfrm flipH="1">
            <a:off x="4441825" y="4978400"/>
            <a:ext cx="1060450" cy="101600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6" name="Line 72"/>
          <p:cNvSpPr>
            <a:spLocks noChangeShapeType="1"/>
          </p:cNvSpPr>
          <p:nvPr/>
        </p:nvSpPr>
        <p:spPr bwMode="auto">
          <a:xfrm flipH="1" flipV="1">
            <a:off x="3673475" y="5675313"/>
            <a:ext cx="1436688" cy="71437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7" name="Line 73"/>
          <p:cNvSpPr>
            <a:spLocks noChangeShapeType="1"/>
          </p:cNvSpPr>
          <p:nvPr/>
        </p:nvSpPr>
        <p:spPr bwMode="auto">
          <a:xfrm flipH="1" flipV="1">
            <a:off x="3338513" y="4919663"/>
            <a:ext cx="1001712" cy="106045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8" name="Line 74"/>
          <p:cNvSpPr>
            <a:spLocks noChangeShapeType="1"/>
          </p:cNvSpPr>
          <p:nvPr/>
        </p:nvSpPr>
        <p:spPr bwMode="auto">
          <a:xfrm flipV="1">
            <a:off x="3600450" y="4151313"/>
            <a:ext cx="42863" cy="14652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9" name="Line 75"/>
          <p:cNvSpPr>
            <a:spLocks noChangeShapeType="1"/>
          </p:cNvSpPr>
          <p:nvPr/>
        </p:nvSpPr>
        <p:spPr bwMode="auto">
          <a:xfrm flipH="1">
            <a:off x="4427538" y="3860800"/>
            <a:ext cx="14287" cy="2119313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0" name="Line 76"/>
          <p:cNvSpPr>
            <a:spLocks noChangeShapeType="1"/>
          </p:cNvSpPr>
          <p:nvPr/>
        </p:nvSpPr>
        <p:spPr bwMode="auto">
          <a:xfrm flipH="1">
            <a:off x="3629025" y="4222750"/>
            <a:ext cx="1552575" cy="142240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1" name="Line 77"/>
          <p:cNvSpPr>
            <a:spLocks noChangeShapeType="1"/>
          </p:cNvSpPr>
          <p:nvPr/>
        </p:nvSpPr>
        <p:spPr bwMode="auto">
          <a:xfrm flipH="1">
            <a:off x="3338513" y="4933950"/>
            <a:ext cx="2133600" cy="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2" name="Line 78"/>
          <p:cNvSpPr>
            <a:spLocks noChangeShapeType="1"/>
          </p:cNvSpPr>
          <p:nvPr/>
        </p:nvSpPr>
        <p:spPr bwMode="auto">
          <a:xfrm flipH="1" flipV="1">
            <a:off x="3657600" y="4151313"/>
            <a:ext cx="1466850" cy="152400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3" name="Line 79"/>
          <p:cNvSpPr>
            <a:spLocks noChangeShapeType="1"/>
          </p:cNvSpPr>
          <p:nvPr/>
        </p:nvSpPr>
        <p:spPr bwMode="auto">
          <a:xfrm flipH="1">
            <a:off x="6761163" y="2301875"/>
            <a:ext cx="276225" cy="2046288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4" name="Line 80"/>
          <p:cNvSpPr>
            <a:spLocks noChangeShapeType="1"/>
          </p:cNvSpPr>
          <p:nvPr/>
        </p:nvSpPr>
        <p:spPr bwMode="auto">
          <a:xfrm>
            <a:off x="7065963" y="2301875"/>
            <a:ext cx="493712" cy="203200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5" name="Text Box 81"/>
          <p:cNvSpPr txBox="1">
            <a:spLocks noChangeArrowheads="1"/>
          </p:cNvSpPr>
          <p:nvPr/>
        </p:nvSpPr>
        <p:spPr bwMode="auto">
          <a:xfrm>
            <a:off x="3671888" y="2528888"/>
            <a:ext cx="151288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charset="0"/>
              </a:rPr>
              <a:t>H</a:t>
            </a:r>
            <a:r>
              <a:rPr kumimoji="1" lang="en-US" altLang="zh-CN" sz="2000" b="1" baseline="-25000">
                <a:latin typeface="Times New Roman" charset="0"/>
              </a:rPr>
              <a:t>5,</a:t>
            </a:r>
            <a:r>
              <a:rPr kumimoji="1" lang="zh-CN" altLang="en-US" sz="2000" b="1" baseline="-25000">
                <a:latin typeface="Times New Roman" charset="0"/>
              </a:rPr>
              <a:t>８</a:t>
            </a:r>
            <a:endParaRPr kumimoji="1" lang="zh-CN" altLang="en-US" sz="20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k</a:t>
            </a:r>
            <a:r>
              <a:rPr kumimoji="1" lang="zh-CN" altLang="en-US" sz="2000" b="1">
                <a:latin typeface="Times New Roman" charset="0"/>
              </a:rPr>
              <a:t>是奇数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n</a:t>
            </a:r>
            <a:r>
              <a:rPr kumimoji="1" lang="zh-CN" altLang="en-US" sz="2000" b="1">
                <a:latin typeface="Times New Roman" charset="0"/>
              </a:rPr>
              <a:t>是偶数</a:t>
            </a:r>
            <a:endParaRPr kumimoji="1" lang="zh-CN" altLang="en-US" sz="2000" b="1" i="1">
              <a:latin typeface="Times New Roman" charset="0"/>
            </a:endParaRPr>
          </a:p>
        </p:txBody>
      </p:sp>
      <p:sp>
        <p:nvSpPr>
          <p:cNvPr id="66636" name="Line 82"/>
          <p:cNvSpPr>
            <a:spLocks noChangeShapeType="1"/>
          </p:cNvSpPr>
          <p:nvPr/>
        </p:nvSpPr>
        <p:spPr bwMode="auto">
          <a:xfrm flipH="1">
            <a:off x="6227763" y="2438400"/>
            <a:ext cx="1422400" cy="1450975"/>
          </a:xfrm>
          <a:prstGeom prst="line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7" name="Line 83"/>
          <p:cNvSpPr>
            <a:spLocks noChangeShapeType="1"/>
          </p:cNvSpPr>
          <p:nvPr/>
        </p:nvSpPr>
        <p:spPr bwMode="auto">
          <a:xfrm flipH="1">
            <a:off x="6081713" y="2989263"/>
            <a:ext cx="1989137" cy="87312"/>
          </a:xfrm>
          <a:prstGeom prst="line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8" name="Line 84"/>
          <p:cNvSpPr>
            <a:spLocks noChangeShapeType="1"/>
          </p:cNvSpPr>
          <p:nvPr/>
        </p:nvSpPr>
        <p:spPr bwMode="auto">
          <a:xfrm flipH="1" flipV="1">
            <a:off x="6473825" y="2495550"/>
            <a:ext cx="1582738" cy="1350963"/>
          </a:xfrm>
          <a:prstGeom prst="line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07963"/>
            <a:ext cx="7327900" cy="112395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割边</a:t>
            </a:r>
            <a:r>
              <a:rPr lang="zh-CN" altLang="en-US" b="0">
                <a:ea typeface="宋体" charset="0"/>
              </a:rPr>
              <a:t>（</a:t>
            </a:r>
            <a:r>
              <a:rPr lang="zh-CN" altLang="en-US">
                <a:ea typeface="宋体" charset="0"/>
              </a:rPr>
              <a:t>桥；</a:t>
            </a:r>
            <a:r>
              <a:rPr lang="en-US" altLang="zh-CN" sz="3600" b="0">
                <a:ea typeface="宋体" charset="0"/>
              </a:rPr>
              <a:t>cut edge, bridge</a:t>
            </a:r>
            <a:r>
              <a:rPr lang="zh-CN" altLang="en-US" b="0">
                <a:ea typeface="宋体" charset="0"/>
              </a:rPr>
              <a:t>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7705725" cy="4897437"/>
          </a:xfrm>
        </p:spPr>
        <p:txBody>
          <a:bodyPr/>
          <a:lstStyle/>
          <a:p>
            <a:pPr algn="just" eaLnBrk="1" hangingPunct="1"/>
            <a:r>
              <a:rPr kumimoji="0" lang="zh-CN" altLang="en-US" sz="2500" b="1">
                <a:latin typeface="Times New Roman" charset="0"/>
                <a:ea typeface="宋体" charset="0"/>
              </a:rPr>
              <a:t>定义：设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是图，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e∈E</a:t>
            </a:r>
            <a:r>
              <a:rPr kumimoji="0" lang="en-US" altLang="zh-CN" sz="2500" b="1" baseline="-30000">
                <a:latin typeface="Times New Roman" charset="0"/>
                <a:ea typeface="宋体" charset="0"/>
              </a:rPr>
              <a:t>G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5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(G-e)&gt;</a:t>
            </a:r>
            <a:r>
              <a:rPr kumimoji="0" lang="en-US" altLang="zh-CN" sz="25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(G), 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e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中的</a:t>
            </a:r>
            <a:r>
              <a:rPr kumimoji="0" lang="zh-CN" altLang="en-US" sz="25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割边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。</a:t>
            </a: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2"/>
              <a:buNone/>
            </a:pPr>
            <a:endParaRPr kumimoji="0" lang="zh-CN" altLang="en-US" sz="21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2"/>
              <a:buNone/>
            </a:pPr>
            <a:endParaRPr kumimoji="0" lang="zh-CN" altLang="en-US" sz="21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2"/>
              <a:buNone/>
            </a:pP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注意：只需考虑割边所在的连通分支，以下讨论不妨只考虑连通图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2355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89472B0-112F-4140-A54F-2FF1236B7C8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828800" y="3581400"/>
            <a:ext cx="20574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715000" y="3048000"/>
            <a:ext cx="14478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3886200" y="3124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charset="0"/>
              </a:rPr>
              <a:t>割边</a:t>
            </a:r>
          </a:p>
        </p:txBody>
      </p:sp>
      <p:sp>
        <p:nvSpPr>
          <p:cNvPr id="23560" name="Line 13"/>
          <p:cNvSpPr>
            <a:spLocks noChangeShapeType="1"/>
          </p:cNvSpPr>
          <p:nvPr/>
        </p:nvSpPr>
        <p:spPr bwMode="auto">
          <a:xfrm>
            <a:off x="3200400" y="4191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1" name="Oval 14"/>
          <p:cNvSpPr>
            <a:spLocks noChangeArrowheads="1"/>
          </p:cNvSpPr>
          <p:nvPr/>
        </p:nvSpPr>
        <p:spPr bwMode="auto">
          <a:xfrm>
            <a:off x="31242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62" name="Oval 15"/>
          <p:cNvSpPr>
            <a:spLocks noChangeArrowheads="1"/>
          </p:cNvSpPr>
          <p:nvPr/>
        </p:nvSpPr>
        <p:spPr bwMode="auto">
          <a:xfrm>
            <a:off x="60960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63" name="Line 16"/>
          <p:cNvSpPr>
            <a:spLocks noChangeShapeType="1"/>
          </p:cNvSpPr>
          <p:nvPr/>
        </p:nvSpPr>
        <p:spPr bwMode="auto">
          <a:xfrm flipH="1" flipV="1">
            <a:off x="28194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4" name="Line 17"/>
          <p:cNvSpPr>
            <a:spLocks noChangeShapeType="1"/>
          </p:cNvSpPr>
          <p:nvPr/>
        </p:nvSpPr>
        <p:spPr bwMode="auto">
          <a:xfrm flipH="1">
            <a:off x="2819400" y="4267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5" name="Line 18"/>
          <p:cNvSpPr>
            <a:spLocks noChangeShapeType="1"/>
          </p:cNvSpPr>
          <p:nvPr/>
        </p:nvSpPr>
        <p:spPr bwMode="auto">
          <a:xfrm flipV="1">
            <a:off x="62484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6" name="Line 19"/>
          <p:cNvSpPr>
            <a:spLocks noChangeShapeType="1"/>
          </p:cNvSpPr>
          <p:nvPr/>
        </p:nvSpPr>
        <p:spPr bwMode="auto">
          <a:xfrm>
            <a:off x="4419600" y="3505200"/>
            <a:ext cx="304800" cy="609600"/>
          </a:xfrm>
          <a:prstGeom prst="line">
            <a:avLst/>
          </a:prstGeom>
          <a:noFill/>
          <a:ln w="9525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89" descr="新闻纸"/>
          <p:cNvSpPr>
            <a:spLocks noChangeArrowheads="1"/>
          </p:cNvSpPr>
          <p:nvPr/>
        </p:nvSpPr>
        <p:spPr bwMode="auto">
          <a:xfrm>
            <a:off x="3132138" y="2806700"/>
            <a:ext cx="5832475" cy="3744913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87" name="Oval 3" descr="信纸"/>
          <p:cNvSpPr>
            <a:spLocks noChangeArrowheads="1"/>
          </p:cNvSpPr>
          <p:nvPr/>
        </p:nvSpPr>
        <p:spPr bwMode="auto">
          <a:xfrm>
            <a:off x="142875" y="2249488"/>
            <a:ext cx="2736850" cy="410527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</a:rPr>
              <a:t>证明的思路</a:t>
            </a:r>
          </a:p>
        </p:txBody>
      </p:sp>
      <p:sp>
        <p:nvSpPr>
          <p:cNvPr id="6758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DA29B27-B4DF-7940-8E6E-12DA57CC0DC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 rot="1395768">
            <a:off x="503238" y="2898775"/>
            <a:ext cx="2087562" cy="2087563"/>
          </a:xfrm>
          <a:prstGeom prst="octagon">
            <a:avLst>
              <a:gd name="adj" fmla="val 2928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1466850" y="4991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693738" y="46704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3" name="Oval 27"/>
          <p:cNvSpPr>
            <a:spLocks noChangeArrowheads="1"/>
          </p:cNvSpPr>
          <p:nvPr/>
        </p:nvSpPr>
        <p:spPr bwMode="auto">
          <a:xfrm>
            <a:off x="358775" y="38401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4" name="Oval 28"/>
          <p:cNvSpPr>
            <a:spLocks noChangeArrowheads="1"/>
          </p:cNvSpPr>
          <p:nvPr/>
        </p:nvSpPr>
        <p:spPr bwMode="auto">
          <a:xfrm>
            <a:off x="690563" y="30829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5" name="Oval 29"/>
          <p:cNvSpPr>
            <a:spLocks noChangeArrowheads="1"/>
          </p:cNvSpPr>
          <p:nvPr/>
        </p:nvSpPr>
        <p:spPr bwMode="auto">
          <a:xfrm>
            <a:off x="2271713" y="30972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6" name="Oval 30"/>
          <p:cNvSpPr>
            <a:spLocks noChangeArrowheads="1"/>
          </p:cNvSpPr>
          <p:nvPr/>
        </p:nvSpPr>
        <p:spPr bwMode="auto">
          <a:xfrm>
            <a:off x="1471613" y="27463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7" name="Oval 39"/>
          <p:cNvSpPr>
            <a:spLocks noChangeArrowheads="1"/>
          </p:cNvSpPr>
          <p:nvPr/>
        </p:nvSpPr>
        <p:spPr bwMode="auto">
          <a:xfrm>
            <a:off x="2262188" y="46847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8" name="Oval 40"/>
          <p:cNvSpPr>
            <a:spLocks noChangeArrowheads="1"/>
          </p:cNvSpPr>
          <p:nvPr/>
        </p:nvSpPr>
        <p:spPr bwMode="auto">
          <a:xfrm>
            <a:off x="2608263" y="38989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9" name="Line 41"/>
          <p:cNvSpPr>
            <a:spLocks noChangeShapeType="1"/>
          </p:cNvSpPr>
          <p:nvPr/>
        </p:nvSpPr>
        <p:spPr bwMode="auto">
          <a:xfrm flipH="1">
            <a:off x="474663" y="2892425"/>
            <a:ext cx="1044575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0" name="Line 42"/>
          <p:cNvSpPr>
            <a:spLocks noChangeShapeType="1"/>
          </p:cNvSpPr>
          <p:nvPr/>
        </p:nvSpPr>
        <p:spPr bwMode="auto">
          <a:xfrm>
            <a:off x="1590675" y="2878138"/>
            <a:ext cx="1017588" cy="10445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1" name="Line 43"/>
          <p:cNvSpPr>
            <a:spLocks noChangeShapeType="1"/>
          </p:cNvSpPr>
          <p:nvPr/>
        </p:nvSpPr>
        <p:spPr bwMode="auto">
          <a:xfrm>
            <a:off x="822325" y="3168650"/>
            <a:ext cx="1436688" cy="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2" name="Line 44"/>
          <p:cNvSpPr>
            <a:spLocks noChangeShapeType="1"/>
          </p:cNvSpPr>
          <p:nvPr/>
        </p:nvSpPr>
        <p:spPr bwMode="auto">
          <a:xfrm>
            <a:off x="2317750" y="3254375"/>
            <a:ext cx="0" cy="14382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3" name="Line 45"/>
          <p:cNvSpPr>
            <a:spLocks noChangeShapeType="1"/>
          </p:cNvSpPr>
          <p:nvPr/>
        </p:nvSpPr>
        <p:spPr bwMode="auto">
          <a:xfrm>
            <a:off x="763588" y="3211513"/>
            <a:ext cx="0" cy="14652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4" name="Line 46"/>
          <p:cNvSpPr>
            <a:spLocks noChangeShapeType="1"/>
          </p:cNvSpPr>
          <p:nvPr/>
        </p:nvSpPr>
        <p:spPr bwMode="auto">
          <a:xfrm>
            <a:off x="836613" y="4735513"/>
            <a:ext cx="1422400" cy="14287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5" name="Line 47"/>
          <p:cNvSpPr>
            <a:spLocks noChangeShapeType="1"/>
          </p:cNvSpPr>
          <p:nvPr/>
        </p:nvSpPr>
        <p:spPr bwMode="auto">
          <a:xfrm>
            <a:off x="474663" y="3951288"/>
            <a:ext cx="1016000" cy="10461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6" name="Line 48"/>
          <p:cNvSpPr>
            <a:spLocks noChangeShapeType="1"/>
          </p:cNvSpPr>
          <p:nvPr/>
        </p:nvSpPr>
        <p:spPr bwMode="auto">
          <a:xfrm flipV="1">
            <a:off x="1576388" y="4010025"/>
            <a:ext cx="1046162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7" name="Text Box 49"/>
          <p:cNvSpPr txBox="1">
            <a:spLocks noChangeArrowheads="1"/>
          </p:cNvSpPr>
          <p:nvPr/>
        </p:nvSpPr>
        <p:spPr bwMode="auto">
          <a:xfrm>
            <a:off x="684213" y="5229225"/>
            <a:ext cx="20097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charset="0"/>
              </a:rPr>
              <a:t>H</a:t>
            </a:r>
            <a:r>
              <a:rPr kumimoji="1" lang="en-US" altLang="zh-CN" sz="2400" b="1" baseline="-25000">
                <a:latin typeface="Times New Roman" charset="0"/>
              </a:rPr>
              <a:t>k,n</a:t>
            </a:r>
            <a:endParaRPr kumimoji="1" lang="en-US" altLang="zh-CN" sz="24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i="1">
                <a:latin typeface="Times New Roman" charset="0"/>
              </a:rPr>
              <a:t>k,n</a:t>
            </a:r>
            <a:r>
              <a:rPr kumimoji="1" lang="zh-CN" altLang="en-US" sz="2400" b="1">
                <a:latin typeface="Times New Roman" charset="0"/>
              </a:rPr>
              <a:t>均是偶数</a:t>
            </a:r>
            <a:endParaRPr kumimoji="1" lang="zh-CN" altLang="en-US" sz="2400" b="1" i="1">
              <a:latin typeface="Times New Roman" charset="0"/>
            </a:endParaRPr>
          </a:p>
        </p:txBody>
      </p:sp>
      <p:sp>
        <p:nvSpPr>
          <p:cNvPr id="67608" name="Text Box 78"/>
          <p:cNvSpPr txBox="1">
            <a:spLocks noChangeArrowheads="1"/>
          </p:cNvSpPr>
          <p:nvPr/>
        </p:nvSpPr>
        <p:spPr bwMode="auto">
          <a:xfrm>
            <a:off x="900113" y="1412875"/>
            <a:ext cx="172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00"/>
                </a:solidFill>
                <a:ea typeface="楷体_GB2312" charset="0"/>
              </a:rPr>
              <a:t>以这一较简单的情况为例</a:t>
            </a:r>
          </a:p>
        </p:txBody>
      </p:sp>
      <p:sp>
        <p:nvSpPr>
          <p:cNvPr id="67609" name="Text Box 79"/>
          <p:cNvSpPr txBox="1">
            <a:spLocks noChangeArrowheads="1"/>
          </p:cNvSpPr>
          <p:nvPr/>
        </p:nvSpPr>
        <p:spPr bwMode="auto">
          <a:xfrm>
            <a:off x="3203575" y="1484313"/>
            <a:ext cx="59404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1. </a:t>
            </a:r>
            <a:r>
              <a:rPr lang="zh-CN" altLang="en-US" sz="2000" b="1">
                <a:latin typeface="Times New Roman" charset="0"/>
              </a:rPr>
              <a:t>前已说明：含</a:t>
            </a:r>
            <a:r>
              <a:rPr lang="en-US" altLang="zh-CN" sz="2000" b="1" i="1">
                <a:latin typeface="Times New Roman" charset="0"/>
              </a:rPr>
              <a:t>n</a:t>
            </a:r>
            <a:r>
              <a:rPr lang="zh-CN" altLang="en-US" sz="2000" b="1">
                <a:latin typeface="Times New Roman" charset="0"/>
              </a:rPr>
              <a:t>个顶点的</a:t>
            </a:r>
            <a:r>
              <a:rPr lang="en-US" altLang="zh-CN" sz="2000" b="1" i="1">
                <a:latin typeface="Times New Roman" charset="0"/>
              </a:rPr>
              <a:t>k-</a:t>
            </a:r>
            <a:r>
              <a:rPr lang="zh-CN" altLang="en-US" sz="2000" b="1">
                <a:latin typeface="Times New Roman" charset="0"/>
              </a:rPr>
              <a:t>连通图至少有</a:t>
            </a:r>
            <a:r>
              <a:rPr lang="en-US" altLang="zh-CN" sz="2000" b="1" i="1">
                <a:latin typeface="Times New Roman" charset="0"/>
              </a:rPr>
              <a:t>nk</a:t>
            </a:r>
            <a:r>
              <a:rPr lang="en-US" altLang="zh-CN" sz="2000" b="1">
                <a:latin typeface="Times New Roman" charset="0"/>
              </a:rPr>
              <a:t>/2</a:t>
            </a:r>
            <a:r>
              <a:rPr lang="zh-CN" altLang="en-US" sz="2000" b="1">
                <a:latin typeface="Times New Roman" charset="0"/>
              </a:rPr>
              <a:t>条边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2. </a:t>
            </a:r>
            <a:r>
              <a:rPr lang="zh-CN" altLang="en-US" sz="2000" b="1">
                <a:latin typeface="Times New Roman" charset="0"/>
              </a:rPr>
              <a:t>左边的解恰好是</a:t>
            </a:r>
            <a:r>
              <a:rPr lang="en-US" altLang="zh-CN" sz="2000" b="1" i="1">
                <a:latin typeface="Times New Roman" charset="0"/>
              </a:rPr>
              <a:t>nk</a:t>
            </a:r>
            <a:r>
              <a:rPr lang="en-US" altLang="zh-CN" sz="2000" b="1">
                <a:latin typeface="Times New Roman" charset="0"/>
              </a:rPr>
              <a:t>/2</a:t>
            </a:r>
            <a:r>
              <a:rPr lang="zh-CN" altLang="en-US" sz="2000" b="1">
                <a:latin typeface="Times New Roman" charset="0"/>
              </a:rPr>
              <a:t>条边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3. </a:t>
            </a:r>
            <a:r>
              <a:rPr lang="zh-CN" altLang="en-US" sz="2000" b="1">
                <a:latin typeface="Times New Roman" charset="0"/>
              </a:rPr>
              <a:t>因此，只须证明，这图是</a:t>
            </a:r>
            <a:r>
              <a:rPr lang="en-US" altLang="zh-CN" sz="2000" b="1" i="1">
                <a:latin typeface="Times New Roman" charset="0"/>
              </a:rPr>
              <a:t>k</a:t>
            </a:r>
            <a:r>
              <a:rPr lang="zh-CN" altLang="en-US" sz="2000" b="1">
                <a:latin typeface="Times New Roman" charset="0"/>
              </a:rPr>
              <a:t>－连通的．</a:t>
            </a:r>
          </a:p>
        </p:txBody>
      </p:sp>
      <p:sp>
        <p:nvSpPr>
          <p:cNvPr id="67610" name="Text Box 80"/>
          <p:cNvSpPr txBox="1">
            <a:spLocks noChangeArrowheads="1"/>
          </p:cNvSpPr>
          <p:nvPr/>
        </p:nvSpPr>
        <p:spPr bwMode="auto">
          <a:xfrm>
            <a:off x="1554163" y="25130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0</a:t>
            </a:r>
          </a:p>
        </p:txBody>
      </p:sp>
      <p:sp>
        <p:nvSpPr>
          <p:cNvPr id="67611" name="Text Box 81"/>
          <p:cNvSpPr txBox="1">
            <a:spLocks noChangeArrowheads="1"/>
          </p:cNvSpPr>
          <p:nvPr/>
        </p:nvSpPr>
        <p:spPr bwMode="auto">
          <a:xfrm>
            <a:off x="2417763" y="287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1</a:t>
            </a:r>
          </a:p>
        </p:txBody>
      </p:sp>
      <p:sp>
        <p:nvSpPr>
          <p:cNvPr id="67612" name="Text Box 82"/>
          <p:cNvSpPr txBox="1">
            <a:spLocks noChangeArrowheads="1"/>
          </p:cNvSpPr>
          <p:nvPr/>
        </p:nvSpPr>
        <p:spPr bwMode="auto">
          <a:xfrm>
            <a:off x="2705100" y="37369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2</a:t>
            </a:r>
          </a:p>
        </p:txBody>
      </p:sp>
      <p:sp>
        <p:nvSpPr>
          <p:cNvPr id="67613" name="Text Box 83"/>
          <p:cNvSpPr txBox="1">
            <a:spLocks noChangeArrowheads="1"/>
          </p:cNvSpPr>
          <p:nvPr/>
        </p:nvSpPr>
        <p:spPr bwMode="auto">
          <a:xfrm>
            <a:off x="2346325" y="46736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3</a:t>
            </a:r>
          </a:p>
        </p:txBody>
      </p:sp>
      <p:sp>
        <p:nvSpPr>
          <p:cNvPr id="67614" name="Text Box 84"/>
          <p:cNvSpPr txBox="1">
            <a:spLocks noChangeArrowheads="1"/>
          </p:cNvSpPr>
          <p:nvPr/>
        </p:nvSpPr>
        <p:spPr bwMode="auto">
          <a:xfrm>
            <a:off x="401638" y="287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7</a:t>
            </a:r>
          </a:p>
        </p:txBody>
      </p:sp>
      <p:sp>
        <p:nvSpPr>
          <p:cNvPr id="67615" name="Text Box 85"/>
          <p:cNvSpPr txBox="1">
            <a:spLocks noChangeArrowheads="1"/>
          </p:cNvSpPr>
          <p:nvPr/>
        </p:nvSpPr>
        <p:spPr bwMode="auto">
          <a:xfrm>
            <a:off x="114300" y="3594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6</a:t>
            </a:r>
          </a:p>
        </p:txBody>
      </p:sp>
      <p:sp>
        <p:nvSpPr>
          <p:cNvPr id="67616" name="Text Box 86"/>
          <p:cNvSpPr txBox="1">
            <a:spLocks noChangeArrowheads="1"/>
          </p:cNvSpPr>
          <p:nvPr/>
        </p:nvSpPr>
        <p:spPr bwMode="auto">
          <a:xfrm>
            <a:off x="401638" y="4602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5</a:t>
            </a:r>
          </a:p>
        </p:txBody>
      </p:sp>
      <p:sp>
        <p:nvSpPr>
          <p:cNvPr id="67617" name="Text Box 87"/>
          <p:cNvSpPr txBox="1">
            <a:spLocks noChangeArrowheads="1"/>
          </p:cNvSpPr>
          <p:nvPr/>
        </p:nvSpPr>
        <p:spPr bwMode="auto">
          <a:xfrm>
            <a:off x="1554163" y="50339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4</a:t>
            </a:r>
          </a:p>
        </p:txBody>
      </p:sp>
      <p:sp>
        <p:nvSpPr>
          <p:cNvPr id="67618" name="Text Box 88"/>
          <p:cNvSpPr txBox="1">
            <a:spLocks noChangeArrowheads="1"/>
          </p:cNvSpPr>
          <p:nvPr/>
        </p:nvSpPr>
        <p:spPr bwMode="auto">
          <a:xfrm>
            <a:off x="3276600" y="2865438"/>
            <a:ext cx="56165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</a:rPr>
              <a:t>令</a:t>
            </a:r>
            <a:r>
              <a:rPr lang="en-US" altLang="zh-CN" sz="2000" b="1" i="1">
                <a:latin typeface="Times New Roman" charset="0"/>
              </a:rPr>
              <a:t>k</a:t>
            </a:r>
            <a:r>
              <a:rPr lang="en-US" altLang="zh-CN" sz="2000" b="1">
                <a:latin typeface="Times New Roman" charset="0"/>
              </a:rPr>
              <a:t>=2</a:t>
            </a:r>
            <a:r>
              <a:rPr lang="en-US" altLang="zh-CN" sz="2000" b="1" i="1">
                <a:latin typeface="Times New Roman" charset="0"/>
              </a:rPr>
              <a:t>r</a:t>
            </a:r>
            <a:r>
              <a:rPr lang="en-US" altLang="zh-CN" sz="2000" b="1">
                <a:latin typeface="Times New Roman" charset="0"/>
              </a:rPr>
              <a:t> (</a:t>
            </a:r>
            <a:r>
              <a:rPr lang="en-US" altLang="zh-CN" sz="2000" b="1" i="1">
                <a:latin typeface="Times New Roman" charset="0"/>
              </a:rPr>
              <a:t>r</a:t>
            </a:r>
            <a:r>
              <a:rPr lang="zh-CN" altLang="en-US" sz="2000" b="1">
                <a:latin typeface="Times New Roman" charset="0"/>
                <a:ea typeface="楷体_GB2312" charset="0"/>
              </a:rPr>
              <a:t>是整数</a:t>
            </a:r>
            <a:r>
              <a:rPr lang="en-US" altLang="zh-CN" sz="2000" b="1">
                <a:latin typeface="Times New Roman" charset="0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</a:rPr>
              <a:t>对任意顶点</a:t>
            </a:r>
            <a:r>
              <a:rPr lang="en-US" altLang="zh-CN" sz="2000" b="1" i="1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</a:rPr>
              <a:t>让它与满足下述条件的顶点</a:t>
            </a:r>
            <a:r>
              <a:rPr lang="en-US" altLang="zh-CN" sz="2000" b="1" i="1">
                <a:latin typeface="Times New Roman" charset="0"/>
              </a:rPr>
              <a:t>j </a:t>
            </a:r>
            <a:r>
              <a:rPr lang="zh-CN" altLang="en-US" sz="2000" b="1">
                <a:latin typeface="Times New Roman" charset="0"/>
                <a:ea typeface="楷体_GB2312" charset="0"/>
              </a:rPr>
              <a:t>相连：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 b="1" i="1">
                <a:latin typeface="Times New Roman" charset="0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(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-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) mod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n</a:t>
            </a:r>
            <a:r>
              <a:rPr lang="en-US" altLang="zh-CN" sz="2000" b="1">
                <a:latin typeface="Times New Roman" charset="0"/>
                <a:sym typeface="Symbol" charset="2"/>
              </a:rPr>
              <a:t>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或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(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+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) mod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n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于是，如果两点取模差不大于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则相连．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假设从图中删除少于</a:t>
            </a:r>
            <a:r>
              <a:rPr lang="en-US" altLang="zh-CN" sz="2000" b="1">
                <a:latin typeface="Times New Roman" charset="0"/>
                <a:sym typeface="Symbol" charset="2"/>
              </a:rPr>
              <a:t>2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个顶点（构成子集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）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图就不连通了，删除后，顶点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,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属不同的分支．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考虑两个子集合</a:t>
            </a:r>
            <a:r>
              <a:rPr lang="en-US" altLang="zh-CN" sz="2000" b="1">
                <a:latin typeface="Times New Roman" charset="0"/>
                <a:sym typeface="Symbol" charset="2"/>
              </a:rPr>
              <a:t>(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这里的序号对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n</a:t>
            </a:r>
            <a:r>
              <a:rPr lang="en-US" altLang="zh-CN" sz="2000" b="1">
                <a:latin typeface="Times New Roman" charset="0"/>
                <a:sym typeface="Symbol" charset="2"/>
              </a:rPr>
              <a:t>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取模</a:t>
            </a:r>
            <a:r>
              <a:rPr lang="en-US" altLang="zh-CN" sz="2000" b="1">
                <a:latin typeface="Times New Roman" charset="0"/>
                <a:sym typeface="Symbol" charset="2"/>
              </a:rPr>
              <a:t>)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i="1">
                <a:latin typeface="Times New Roman" charset="0"/>
                <a:sym typeface="Symbol" charset="2"/>
              </a:rPr>
              <a:t>S</a:t>
            </a:r>
            <a:r>
              <a:rPr lang="en-US" altLang="zh-CN" sz="2000" b="1">
                <a:latin typeface="Times New Roman" charset="0"/>
                <a:sym typeface="Symbol" charset="2"/>
              </a:rPr>
              <a:t>={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,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+1, …,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-1,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}; T={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+1, …,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-1,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}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。由于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中元素个数小于</a:t>
            </a:r>
            <a:r>
              <a:rPr lang="en-US" altLang="zh-CN" sz="2000" b="1">
                <a:latin typeface="Times New Roman" charset="0"/>
                <a:sym typeface="Symbol" charset="2"/>
              </a:rPr>
              <a:t>2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这两集合中至少有一个含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中的元素少于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个，则此集合中删除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后仍构成一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ij</a:t>
            </a:r>
            <a:r>
              <a:rPr lang="en-US" altLang="zh-CN" sz="2000" b="1">
                <a:latin typeface="Times New Roman" charset="0"/>
                <a:sym typeface="Symbol" charset="2"/>
              </a:rPr>
              <a:t>-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通路，矛盾。</a:t>
            </a:r>
          </a:p>
        </p:txBody>
      </p:sp>
      <p:sp>
        <p:nvSpPr>
          <p:cNvPr id="77858" name="圆角矩形标注 1"/>
          <p:cNvSpPr>
            <a:spLocks noChangeArrowheads="1"/>
          </p:cNvSpPr>
          <p:nvPr/>
        </p:nvSpPr>
        <p:spPr bwMode="auto">
          <a:xfrm>
            <a:off x="2908300" y="2997200"/>
            <a:ext cx="5113338" cy="1843088"/>
          </a:xfrm>
          <a:prstGeom prst="wedgeRoundRectCallout">
            <a:avLst>
              <a:gd name="adj1" fmla="val 25556"/>
              <a:gd name="adj2" fmla="val 1248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不失一般性，假设</a:t>
            </a:r>
            <a:r>
              <a:rPr lang="en-US" altLang="zh-CN"/>
              <a:t>|S</a:t>
            </a:r>
            <a:r>
              <a:rPr lang="en-US" altLang="zh-CN">
                <a:latin typeface="Lucida Sans Unicode" charset="0"/>
              </a:rPr>
              <a:t>∩V’</a:t>
            </a:r>
            <a:r>
              <a:rPr lang="en-US" altLang="zh-CN"/>
              <a:t>|&lt;r; </a:t>
            </a:r>
            <a:r>
              <a:rPr lang="zh-CN" altLang="en-US"/>
              <a:t>则有：</a:t>
            </a:r>
            <a:endParaRPr lang="en-US" altLang="zh-CN"/>
          </a:p>
          <a:p>
            <a:pPr eaLnBrk="1" hangingPunct="1"/>
            <a:r>
              <a:rPr lang="zh-CN" altLang="en-US"/>
              <a:t>要么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直接相邻；要么存在</a:t>
            </a:r>
            <a:r>
              <a:rPr lang="en-US" altLang="zh-CN"/>
              <a:t>v</a:t>
            </a:r>
            <a:r>
              <a:rPr lang="en-US" altLang="zh-CN" baseline="-25000"/>
              <a:t>i1</a:t>
            </a:r>
            <a:r>
              <a:rPr lang="zh-CN" altLang="en-US"/>
              <a:t>在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之间</a:t>
            </a:r>
            <a:endParaRPr lang="en-US" altLang="zh-CN"/>
          </a:p>
          <a:p>
            <a:pPr eaLnBrk="1" hangingPunct="1"/>
            <a:r>
              <a:rPr lang="zh-CN" altLang="en-US"/>
              <a:t>使得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i1</a:t>
            </a:r>
            <a:r>
              <a:rPr lang="zh-CN" altLang="en-US"/>
              <a:t>直接相邻；接下来以同样方式</a:t>
            </a:r>
            <a:endParaRPr lang="en-US" altLang="zh-CN"/>
          </a:p>
          <a:p>
            <a:pPr eaLnBrk="1" hangingPunct="1"/>
            <a:r>
              <a:rPr lang="zh-CN" altLang="en-US"/>
              <a:t>考虑</a:t>
            </a:r>
            <a:r>
              <a:rPr lang="en-US" altLang="zh-CN"/>
              <a:t>v</a:t>
            </a:r>
            <a:r>
              <a:rPr lang="en-US" altLang="zh-CN" baseline="-25000"/>
              <a:t>i1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之间的连通性；直至找到</a:t>
            </a:r>
            <a:endParaRPr lang="en-US" altLang="zh-CN"/>
          </a:p>
          <a:p>
            <a:pPr eaLnBrk="1" hangingPunct="1"/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v</a:t>
            </a:r>
            <a:r>
              <a:rPr lang="en-US" altLang="zh-CN" baseline="-25000"/>
              <a:t>i1 …</a:t>
            </a:r>
            <a:r>
              <a:rPr lang="en-US" altLang="zh-CN"/>
              <a:t> v</a:t>
            </a:r>
            <a:r>
              <a:rPr lang="en-US" altLang="zh-CN" baseline="-25000"/>
              <a:t>it</a:t>
            </a:r>
            <a:r>
              <a:rPr lang="en-US" altLang="zh-CN"/>
              <a:t> v</a:t>
            </a:r>
            <a:r>
              <a:rPr lang="en-US" altLang="zh-CN" baseline="-25000"/>
              <a:t>j</a:t>
            </a:r>
            <a:r>
              <a:rPr lang="zh-CN" altLang="en-US"/>
              <a:t>通路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割边与回路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351837" cy="43926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en-US" altLang="zh-CN" sz="26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6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是割边当且仅当</a:t>
            </a:r>
            <a:r>
              <a:rPr kumimoji="0" lang="en-US" altLang="zh-CN" sz="26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6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不在</a:t>
            </a:r>
            <a:r>
              <a:rPr kumimoji="0" lang="en-US" altLang="zh-CN" sz="26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的任一简单回路上。</a:t>
            </a:r>
            <a:r>
              <a:rPr kumimoji="0" lang="en-US" altLang="zh-CN" sz="2600" b="1" dirty="0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 dirty="0">
                <a:solidFill>
                  <a:schemeClr val="tx2"/>
                </a:solidFill>
                <a:latin typeface="Times New Roman" charset="0"/>
                <a:ea typeface="宋体" charset="0"/>
              </a:rPr>
              <a:t>注意：割点没有相应结论</a:t>
            </a:r>
            <a:r>
              <a:rPr kumimoji="0" lang="en-US" altLang="zh-CN" sz="2600" b="1" dirty="0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证明：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200" b="1" dirty="0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: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假设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C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是包含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e=</a:t>
            </a:r>
            <a:r>
              <a:rPr kumimoji="0" lang="en-US" altLang="zh-CN" sz="2200" b="1" dirty="0" err="1">
                <a:latin typeface="Times New Roman" charset="0"/>
                <a:ea typeface="宋体" charset="0"/>
              </a:rPr>
              <a:t>xy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的初级回路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C-e=P, P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是不含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的</a:t>
            </a:r>
            <a:r>
              <a:rPr kumimoji="0" lang="en-US" altLang="zh-CN" sz="2200" b="1" dirty="0" err="1">
                <a:latin typeface="Times New Roman" charset="0"/>
                <a:ea typeface="宋体" charset="0"/>
              </a:rPr>
              <a:t>xy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-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路径。对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中任意顶点</a:t>
            </a:r>
            <a:r>
              <a:rPr kumimoji="0" lang="en-US" altLang="zh-CN" sz="2200" b="1" dirty="0" err="1">
                <a:latin typeface="Times New Roman" charset="0"/>
                <a:ea typeface="宋体" charset="0"/>
              </a:rPr>
              <a:t>u,v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若</a:t>
            </a:r>
            <a:r>
              <a:rPr kumimoji="0" lang="en-US" altLang="zh-CN" sz="2200" b="1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uv</a:t>
            </a:r>
            <a:r>
              <a:rPr kumimoji="0" lang="en-US" altLang="zh-CN" sz="22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sz="22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通路中不含</a:t>
            </a:r>
            <a:r>
              <a:rPr kumimoji="0" lang="en-US" altLang="zh-CN" sz="22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则该通路也是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中的</a:t>
            </a:r>
            <a:r>
              <a:rPr kumimoji="0" lang="en-US" altLang="zh-CN" sz="2200" b="1" dirty="0" err="1">
                <a:latin typeface="Times New Roman" charset="0"/>
                <a:ea typeface="宋体" charset="0"/>
              </a:rPr>
              <a:t>uv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-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通路；</a:t>
            </a:r>
            <a:r>
              <a:rPr kumimoji="0" lang="zh-CN" altLang="en-US" sz="22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若</a:t>
            </a:r>
            <a:r>
              <a:rPr kumimoji="0" lang="en-US" altLang="zh-CN" sz="2200" b="1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uv</a:t>
            </a:r>
            <a:r>
              <a:rPr kumimoji="0" lang="en-US" altLang="zh-CN" sz="22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sz="22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通路中含</a:t>
            </a:r>
            <a:r>
              <a:rPr kumimoji="0" lang="en-US" altLang="zh-CN" sz="22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则将所有的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均替换为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P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，得到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中的</a:t>
            </a:r>
            <a:r>
              <a:rPr kumimoji="0" lang="en-US" altLang="zh-CN" sz="2200" b="1" dirty="0" err="1">
                <a:latin typeface="Times New Roman" charset="0"/>
                <a:ea typeface="宋体" charset="0"/>
              </a:rPr>
              <a:t>uv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-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通路，∴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仍连通，与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是割边矛盾。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200" b="1" dirty="0">
                <a:latin typeface="Times New Roman" charset="0"/>
                <a:ea typeface="宋体" charset="0"/>
                <a:sym typeface="Symbol" charset="2"/>
              </a:rPr>
              <a:t>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: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假设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e=</a:t>
            </a:r>
            <a:r>
              <a:rPr kumimoji="0" lang="en-US" altLang="zh-CN" sz="2200" b="1" dirty="0" err="1">
                <a:latin typeface="Times New Roman" charset="0"/>
                <a:ea typeface="宋体" charset="0"/>
              </a:rPr>
              <a:t>xy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不是割边。则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仍连通，设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P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中的</a:t>
            </a:r>
            <a:r>
              <a:rPr kumimoji="0" lang="en-US" altLang="zh-CN" sz="2200" b="1" dirty="0" err="1">
                <a:latin typeface="Times New Roman" charset="0"/>
                <a:ea typeface="宋体" charset="0"/>
              </a:rPr>
              <a:t>xy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-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路径，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P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中不含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e,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则：</a:t>
            </a:r>
            <a:r>
              <a:rPr kumimoji="0" lang="en-US" altLang="zh-CN" sz="2200" b="1" dirty="0" err="1">
                <a:latin typeface="Times New Roman" charset="0"/>
                <a:ea typeface="宋体" charset="0"/>
              </a:rPr>
              <a:t>P+e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中的简单回路，矛盾。</a:t>
            </a:r>
          </a:p>
        </p:txBody>
      </p:sp>
      <p:sp>
        <p:nvSpPr>
          <p:cNvPr id="2458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F25CC59-88CC-3F41-B269-E9F4B7ADE547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有关割边的四个等价命题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060575"/>
            <a:ext cx="7704137" cy="3505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以下四个命题等价：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(1) 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是割边。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(2) 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不在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的任一简单回路上。</a:t>
            </a:r>
            <a:r>
              <a:rPr kumimoji="0" lang="en-US" altLang="zh-CN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注意：割点没有相应结论</a:t>
            </a:r>
            <a:r>
              <a:rPr kumimoji="0" lang="en-US" altLang="zh-CN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(3)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的分划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{V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},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使得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w∈V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(4)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存在顶点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u,w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，使得任意的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</p:txBody>
      </p:sp>
      <p:sp>
        <p:nvSpPr>
          <p:cNvPr id="2560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6181B6E-4825-EF46-991E-2D11FA97B73C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 关系.ppt</Template>
  <TotalTime>12763</TotalTime>
  <Words>5560</Words>
  <Application>Microsoft Office PowerPoint</Application>
  <PresentationFormat>全屏显示(4:3)</PresentationFormat>
  <Paragraphs>776</Paragraphs>
  <Slides>70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70</vt:i4>
      </vt:variant>
    </vt:vector>
  </HeadingPairs>
  <TitlesOfParts>
    <vt:vector size="88" baseType="lpstr">
      <vt:lpstr>MS PMincho</vt:lpstr>
      <vt:lpstr>黑体</vt:lpstr>
      <vt:lpstr>华文仿宋</vt:lpstr>
      <vt:lpstr>楷体</vt:lpstr>
      <vt:lpstr>楷体_GB2312</vt:lpstr>
      <vt:lpstr>宋体</vt:lpstr>
      <vt:lpstr>文鼎齿轮体</vt:lpstr>
      <vt:lpstr>Arial</vt:lpstr>
      <vt:lpstr>Calibri</vt:lpstr>
      <vt:lpstr>Cambria Math</vt:lpstr>
      <vt:lpstr>Lucida Sans Unicode</vt:lpstr>
      <vt:lpstr>Symbol</vt:lpstr>
      <vt:lpstr>Times New Roman</vt:lpstr>
      <vt:lpstr>Wingdings</vt:lpstr>
      <vt:lpstr>Network</vt:lpstr>
      <vt:lpstr>公式</vt:lpstr>
      <vt:lpstr>Equation</vt:lpstr>
      <vt:lpstr>Picture Publisher Image</vt:lpstr>
      <vt:lpstr>图的连通性和最短路</vt:lpstr>
      <vt:lpstr>内容提要</vt:lpstr>
      <vt:lpstr>点的删除与连通分支数量的增减</vt:lpstr>
      <vt:lpstr>割点（cut vertex, articulation vertex）</vt:lpstr>
      <vt:lpstr>关于割点的三个等价命题</vt:lpstr>
      <vt:lpstr>边的删除与连通分支数量的增加</vt:lpstr>
      <vt:lpstr>割边（桥；cut edge, bridge）</vt:lpstr>
      <vt:lpstr>割边与回路</vt:lpstr>
      <vt:lpstr>有关割边的四个等价命题</vt:lpstr>
      <vt:lpstr>连通图“连接的牢固度”不一样</vt:lpstr>
      <vt:lpstr>图的(点)连通度 </vt:lpstr>
      <vt:lpstr>图的边连通度 </vt:lpstr>
      <vt:lpstr>关于连通度的例子</vt:lpstr>
      <vt:lpstr>连通度的上限（续）</vt:lpstr>
      <vt:lpstr>连通度的上限（续）</vt:lpstr>
      <vt:lpstr>连通度的上限（续）</vt:lpstr>
      <vt:lpstr>连通度的上限（续）</vt:lpstr>
      <vt:lpstr>达到连通度上限的图</vt:lpstr>
      <vt:lpstr>连通度与点不相交的通路</vt:lpstr>
      <vt:lpstr>Whitney定理的证明</vt:lpstr>
      <vt:lpstr>连通性的一般性质</vt:lpstr>
      <vt:lpstr>2-连通图</vt:lpstr>
      <vt:lpstr>2-连通图</vt:lpstr>
      <vt:lpstr>2-连通图</vt:lpstr>
      <vt:lpstr>有向图的连通性 </vt:lpstr>
      <vt:lpstr>强连通的充分必要条件 </vt:lpstr>
      <vt:lpstr>单向连通图中处处可达的顶点</vt:lpstr>
      <vt:lpstr>单向连通的充分必要条件 </vt:lpstr>
      <vt:lpstr>无向图的边定向 </vt:lpstr>
      <vt:lpstr>2-边连通与2-连通（无向图）</vt:lpstr>
      <vt:lpstr>2-边连通无向图的边定向</vt:lpstr>
      <vt:lpstr>无向图边定向算法</vt:lpstr>
      <vt:lpstr>无向图边定向算法(续)</vt:lpstr>
      <vt:lpstr>内容提要</vt:lpstr>
      <vt:lpstr>带权图与最短通路问题</vt:lpstr>
      <vt:lpstr>带权图与最短通路问题</vt:lpstr>
      <vt:lpstr>Dijkstra最短路径的算法思想(1959)</vt:lpstr>
      <vt:lpstr>求最短路径的Dijkstra算法</vt:lpstr>
      <vt:lpstr>求最短路的一个例子</vt:lpstr>
      <vt:lpstr>求最短路的一个例子</vt:lpstr>
      <vt:lpstr>PowerPoint 演示文稿</vt:lpstr>
      <vt:lpstr>PowerPoint 演示文稿</vt:lpstr>
      <vt:lpstr>PowerPoint 演示文稿</vt:lpstr>
      <vt:lpstr>PowerPoint 演示文稿</vt:lpstr>
      <vt:lpstr>求最短路的一个例子(续)</vt:lpstr>
      <vt:lpstr>求最短路的一个例子(续)</vt:lpstr>
      <vt:lpstr>Dijkstra算法的描述</vt:lpstr>
      <vt:lpstr>Dijkstra算法的分析</vt:lpstr>
      <vt:lpstr>求所有结点间的最短距离？</vt:lpstr>
      <vt:lpstr>求所有结点间的最短距离？ All-Pairs Shortest Paths</vt:lpstr>
      <vt:lpstr>All Pairs Shortest Path – Floyd-Warshall Algorithm </vt:lpstr>
      <vt:lpstr>Computing  dij(k)</vt:lpstr>
      <vt:lpstr>Recursive Formulation for dij(k)</vt:lpstr>
      <vt:lpstr>Algorithm</vt:lpstr>
      <vt:lpstr>Example</vt:lpstr>
      <vt:lpstr>Step 1 </vt:lpstr>
      <vt:lpstr>Step 2 </vt:lpstr>
      <vt:lpstr>Step 3 </vt:lpstr>
      <vt:lpstr>Step 4</vt:lpstr>
      <vt:lpstr>Step 5 </vt:lpstr>
      <vt:lpstr>旅行商问题 (Travelling Salesman Problem, TSP )</vt:lpstr>
      <vt:lpstr>旅行商问题</vt:lpstr>
      <vt:lpstr>旅行商问题</vt:lpstr>
      <vt:lpstr>旅行商问题</vt:lpstr>
      <vt:lpstr>旅行商问题</vt:lpstr>
      <vt:lpstr>旅行商问题(TSP)的研究进展</vt:lpstr>
      <vt:lpstr>参考文献</vt:lpstr>
      <vt:lpstr>连通度的应用</vt:lpstr>
      <vt:lpstr>Harary的解：Hk,n</vt:lpstr>
      <vt:lpstr>证明的思路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陶先平</cp:lastModifiedBy>
  <cp:revision>134</cp:revision>
  <dcterms:created xsi:type="dcterms:W3CDTF">2001-02-08T13:36:53Z</dcterms:created>
  <dcterms:modified xsi:type="dcterms:W3CDTF">2023-05-23T14:34:45Z</dcterms:modified>
</cp:coreProperties>
</file>