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9"/>
  </p:notesMasterIdLst>
  <p:sldIdLst>
    <p:sldId id="256" r:id="rId2"/>
    <p:sldId id="257" r:id="rId3"/>
    <p:sldId id="325" r:id="rId4"/>
    <p:sldId id="326" r:id="rId5"/>
    <p:sldId id="328" r:id="rId6"/>
    <p:sldId id="329" r:id="rId7"/>
    <p:sldId id="330" r:id="rId8"/>
    <p:sldId id="341" r:id="rId9"/>
    <p:sldId id="342" r:id="rId10"/>
    <p:sldId id="332" r:id="rId11"/>
    <p:sldId id="334" r:id="rId12"/>
    <p:sldId id="343" r:id="rId13"/>
    <p:sldId id="344" r:id="rId14"/>
    <p:sldId id="335" r:id="rId15"/>
    <p:sldId id="337" r:id="rId16"/>
    <p:sldId id="338" r:id="rId17"/>
    <p:sldId id="339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CC"/>
    <a:srgbClr val="A50021"/>
    <a:srgbClr val="003300"/>
    <a:srgbClr val="DAF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78838" autoAdjust="0"/>
  </p:normalViewPr>
  <p:slideViewPr>
    <p:cSldViewPr>
      <p:cViewPr varScale="1">
        <p:scale>
          <a:sx n="53" d="100"/>
          <a:sy n="53" d="100"/>
        </p:scale>
        <p:origin x="1146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03F954BE-6CFC-4BDD-A1AD-D8B43FA84E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27C2BF8C-4E4B-4BA6-BD0A-5CBC981F957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2467F6B5-AC4A-4933-A4E6-7880B707D68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F17D5DB1-8AC9-4B42-8432-E48E66AAD98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AC0EB1DA-062E-4609-AC06-AB0D2A5819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4E74CCDE-E66B-4244-8E4B-7784EDA5BC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63865D64-3BCD-4217-AC7C-6B93783B53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732F15E-99E4-4F6E-B3AB-DA5185557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39AD6C-D066-4586-8182-15F951639DF9}" type="slidenum">
              <a:rPr lang="en-US" altLang="zh-CN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51F3E42-3BA2-49B9-9E6B-F515B8348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A1D7B9E-098E-4D92-8000-0CA06F643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FE8B0292-74DE-458C-9939-45652FB6E6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F1ADD4-511D-4C2A-A7E3-FF8E1F00C877}" type="slidenum">
              <a:rPr lang="zh-CN" altLang="en-US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31AC1F7-C8F5-4D9A-A568-A078A2D1129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A2315AC-C806-45D4-9AEF-04DCD0117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证明析取结论时，可以留下一个析取项，其它的析取项都否了，做前提。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704622C4-AC99-48E9-8F64-2378161DF0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5F6EDC-2807-47E3-92F9-C8109C4013A6}" type="slidenum">
              <a:rPr lang="zh-CN" altLang="en-US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01E18E2-7CDC-4666-99D7-D9F065443B0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B0C4BF21-106B-40E7-8FED-E84BD4445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BC42F03-01B7-457D-8AC1-E742FE07E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F4A227-0FD6-4BED-B4DB-4CB9FE8FDAF0}" type="slidenum">
              <a:rPr lang="zh-CN" altLang="en-US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3E1A792-CFD9-40AD-9CD0-692F1A0404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C9E1314-79CB-45B4-BB4E-72A5D9319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D4BD90E-F669-46CA-B17D-3493A1A956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42CF97-A847-497F-84D9-247EC1548DA2}" type="slidenum">
              <a:rPr lang="zh-CN" altLang="en-US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38F6795-0CAE-46B8-984A-EE37D140C2B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F90B6B3-7C34-49E8-8B4A-8E423BA02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yxyxxy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2988F2C-7DCD-41CE-859F-1EADB7812C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56B80E-5086-4D88-A647-4EA6CE7A269F}" type="slidenum">
              <a:rPr lang="en-US" altLang="zh-CN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EEB311D-6236-440B-BD09-84CA8E360D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070CAA5-8B33-44C7-A3CD-ED90C1200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ADC23A08-78FE-4011-BF89-73C045748B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327163-A3AE-4428-BE52-EFEB5014A1C5}" type="slidenum">
              <a:rPr lang="zh-CN" altLang="en-US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C0E4D84-964B-4F9E-94AE-D19C236884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5F59789-B68A-48E6-A63C-EBA2A1D52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3CF40CF-C045-4B6D-B1ED-81E4091F0E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B53330-F75A-4465-B16C-CDABA22C6DBB}" type="slidenum">
              <a:rPr lang="zh-CN" altLang="en-US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3513DFB-CC3F-4CDE-9D23-76C1BEB8BA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9D7DBD6-B65E-4B92-B3FC-E4D1BF09D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A5C5CBF-7207-4F00-B611-980C30B88B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58EF3D-E7BB-4FE5-90AA-1A8234496B0B}" type="slidenum">
              <a:rPr lang="zh-CN" altLang="en-US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626CDBE-5F62-4654-A75B-BCEC9C0572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C03F7FB-DE1C-4BE7-B1FC-E00CD9271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如果</a:t>
            </a:r>
            <a:r>
              <a:rPr lang="en-US" altLang="zh-CN"/>
              <a:t>b</a:t>
            </a:r>
            <a:r>
              <a:rPr lang="zh-CN" altLang="en-US"/>
              <a:t>的逆不在</a:t>
            </a:r>
            <a:r>
              <a:rPr lang="en-US" altLang="zh-CN"/>
              <a:t>H</a:t>
            </a:r>
            <a:r>
              <a:rPr lang="zh-CN" altLang="en-US"/>
              <a:t>中，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逆的乘积一定不在</a:t>
            </a:r>
            <a:r>
              <a:rPr lang="en-US" altLang="zh-CN"/>
              <a:t>H</a:t>
            </a:r>
            <a:r>
              <a:rPr lang="zh-CN" altLang="en-US"/>
              <a:t>中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C6E746C-5F58-4FD4-BFDE-12D8E9403A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4F5E4D-9559-44C3-857D-14C8CF8E118E}" type="slidenum">
              <a:rPr lang="zh-CN" altLang="en-US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DF150C5-52B2-41EA-89A9-476369F2389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035CA60-09AF-4212-BEE5-406C58BD7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9D51F0B2-8392-4CD1-821F-C4C484BE92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E01293-DB1D-422C-B536-594D56625D04}" type="slidenum">
              <a:rPr lang="zh-CN" altLang="en-US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1618D80-F8C3-4820-9595-9A3B5ED0979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2869F66-77A0-4B3E-AB1F-CF011AECE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9ACB9AF4-7483-424A-85BA-BB88CEB79D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9FAF3F-4F73-4308-AFB6-7350AFE8DC26}" type="slidenum">
              <a:rPr lang="zh-CN" altLang="en-US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822A0BC-AF52-40C2-B8D4-45EC543984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2D2771D8-4D1F-4C68-8840-2A5694200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3AC61B23-7DB9-4900-B761-38BE0DE87A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CC0EB0-7EFF-41D0-B0AC-8793DF7AB84B}" type="slidenum">
              <a:rPr lang="zh-CN" altLang="en-US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E2C3626-99BB-48A8-8732-52C7BF834A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6C3E3ED-CC0E-429B-ACF0-3048C4013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S3</a:t>
            </a:r>
            <a:r>
              <a:rPr lang="zh-CN" altLang="en-US" dirty="0"/>
              <a:t>：三元素对称群。（</a:t>
            </a:r>
            <a:r>
              <a:rPr lang="en-US" altLang="zh-CN" dirty="0"/>
              <a:t>12</a:t>
            </a:r>
            <a:r>
              <a:rPr lang="zh-CN" altLang="en-US" dirty="0"/>
              <a:t>）表示</a:t>
            </a:r>
            <a:r>
              <a:rPr lang="en-US" altLang="zh-CN" dirty="0"/>
              <a:t>f(1)=2;f(2)=1;f(3)=3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37A8976B-4DCA-4D54-B69D-8A3B63B24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563EEF8A-0DF8-4F1C-853A-D6723CDA04C5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BA15609A-68D4-4A15-8A95-C07394D4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841FE246-C45C-4FAF-B320-A85399C1E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95CBD70D-51A3-496F-B389-6F84AD96B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BEFA3281-8CE3-4E22-99F2-A5149E467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21E02730-8EB7-4E1A-9DFF-2AB479E29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03CABD8C-EC10-4A0C-A823-F3733B74A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1FEFE26A-746B-48CF-81D2-9431BF6BB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8705FFFB-1E9A-4EFB-BA9A-97A56B547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D4C337A9-94AF-44DB-BE8D-1B7F3FA13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B8D2A93E-CE06-4756-89B9-43DAAB429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B5BAC0CE-3D27-47DB-8B93-94A5165AE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36274762-D483-4F38-B733-0CA28A047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D98E4DCB-E882-49C0-BF85-48DA0B70F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C2F8FE35-4FFB-4B8B-8AED-057926CDD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12A78822-8176-4989-8C87-56F7880BD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BDB5FBFE-454E-49D1-991E-D5593D3BD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01CB05DC-7CB8-4950-9DD3-4DF03B20D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604780A4-5813-44D9-A668-0F8548CA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2263DA41-ECD7-49B6-935F-F3766286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F1F0725F-CF0E-40D1-A70A-B26BB778C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6D578F0B-056A-4E36-924E-C25CFDF15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E74CDE0B-A9FF-4C4C-9E33-61FAA8F1D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10E2B2D1-03EC-4333-8766-E118E933A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20F066C0-40E7-4A82-A5EC-CDE318942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C28C3D91-927F-4867-B673-8DD412680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1A4EA19B-4FCD-4518-8A6E-B246ECACE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C99BFB48-0860-4D31-AFD3-BA2829ACA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08C3586D-3290-4479-880F-F031E4E1E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4920BDAE-B613-422E-9205-51000F205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71A49CB9-8676-41F3-AC39-FA349D137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677A5E9C-6B17-4B7C-A8B4-4C5B691DF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B543C920-044F-4B71-9534-E97589A7F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597E309-C9B3-40A7-AF28-FD3A2C9526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765C550F-51C6-4A5A-9BAB-E772E7FFB7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333FD692-5D6D-4543-BCDC-3A380C96C5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3B29F-B8A8-4241-A1A5-1E303B56F6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28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531223-CBA9-4E69-8C3B-DF479FD4A0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A1A087-EA36-4F09-813B-586144F9ED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CB6D872-0F2C-4458-945C-FA62456942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C54F4-E54E-4404-9B01-DEDE9DBC43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9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B6AC32-C482-4956-A473-580A37DF91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E1F724-41E6-47ED-B5BD-C38A58398D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690591D-3849-4E83-AE1B-2F67993289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6CD9CF-818E-40FB-B2BF-B6E501ADC1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64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3884AB1-44FC-48F2-832E-65DB484434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8F6AD3-7CF4-4A04-B9D8-2A5DFC5367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A9FFA52-99D1-4DF7-B3DA-59B0EAE8AA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CCDC0-A854-4D95-B1FD-85B9A931BC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560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C7EC3DE-C511-4DFF-B515-3A6819206D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57263A-E8C7-4915-B3F8-FD24C30240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E0C50FD-3ED1-4BB9-9B61-57F90EB148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CB278-1AC3-4181-A2C1-93F9BBA4A2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973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303E50-6C08-4172-BB59-C4AAADB9C0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45A7E0-A059-4799-8B98-DBB107384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F37CD9D-36AF-41E2-8D18-E07E9025B0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E46B8D-C75E-46E6-A550-A7E86E6294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92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CAD04C8-1C18-4D17-956A-B94ED173E4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B406F2F-167E-4A85-8E1D-E2EB4DE6F3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6DB7CA0-136C-4C5D-BEB8-75A4689091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76BFA9-BA72-4603-B179-FBE5CD3847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853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218ACC2-7B66-4212-BD8A-2A2A03C27E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F04269E-0C75-44E5-93E5-91CCC192F9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54B9A03-C50A-4CA8-8653-EE5DF781C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DE813-D846-440F-B729-8B0C1A43EC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01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8E0D852-BADD-4A2D-823B-67E6C22845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1EF9770-E988-4D1B-B74A-34C34AACB4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8905691-98A4-443A-BC21-8BFDD1D4E1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B7F23-5308-4697-AF7D-058B48B393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93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FB49EB-9A32-453C-B205-BF9FE9B8A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0C5BF5-B09C-4C8F-AF98-5352B6514A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28C27AA-465A-4ECB-86B0-AEDB366004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3A2CC1-D378-4673-8CA9-4E390C5EC7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55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031411-5117-4A03-AAF5-6FEB1DEDE5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A2AF6C-BD26-474B-A197-FB2DBC10F2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4C7484C-F896-4BBD-81A4-B6A849033F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55020D-99DB-4A37-AFC6-77297485F3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39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Line 2">
            <a:extLst>
              <a:ext uri="{FF2B5EF4-FFF2-40B4-BE49-F238E27FC236}">
                <a16:creationId xmlns:a16="http://schemas.microsoft.com/office/drawing/2014/main" id="{1D777459-9E34-469B-AEFA-14CF753FC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8BF46CE-162A-4D56-B963-7D41DB3A8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0674CE4-2F75-4BDE-9065-A1F2E642A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9BBC8352-5D67-47C3-8308-12F2218FD3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A6AD875D-6691-48EC-A8E2-01C7208F38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B2BFECB3-FBFF-46A9-A043-8B30C4E73F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F8E4D390-DEA4-4563-8CB8-867AFC180D9E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080" name="Group 8">
            <a:extLst>
              <a:ext uri="{FF2B5EF4-FFF2-40B4-BE49-F238E27FC236}">
                <a16:creationId xmlns:a16="http://schemas.microsoft.com/office/drawing/2014/main" id="{E4EEC1D6-4FBA-48A7-8264-A9F4B6663AFC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10601" name="Oval 9">
              <a:extLst>
                <a:ext uri="{FF2B5EF4-FFF2-40B4-BE49-F238E27FC236}">
                  <a16:creationId xmlns:a16="http://schemas.microsoft.com/office/drawing/2014/main" id="{FB69F212-7AF5-48DB-B028-357F859D1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02" name="Oval 10">
              <a:extLst>
                <a:ext uri="{FF2B5EF4-FFF2-40B4-BE49-F238E27FC236}">
                  <a16:creationId xmlns:a16="http://schemas.microsoft.com/office/drawing/2014/main" id="{91B126E2-573B-409B-8B83-A1D86CDB9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03" name="Oval 11">
              <a:extLst>
                <a:ext uri="{FF2B5EF4-FFF2-40B4-BE49-F238E27FC236}">
                  <a16:creationId xmlns:a16="http://schemas.microsoft.com/office/drawing/2014/main" id="{E9336DC5-005C-4411-B2D7-B7DBA5694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04" name="Oval 12">
              <a:extLst>
                <a:ext uri="{FF2B5EF4-FFF2-40B4-BE49-F238E27FC236}">
                  <a16:creationId xmlns:a16="http://schemas.microsoft.com/office/drawing/2014/main" id="{A3568CE7-4E67-4656-A7E4-2AA5BE2E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05" name="Oval 13">
              <a:extLst>
                <a:ext uri="{FF2B5EF4-FFF2-40B4-BE49-F238E27FC236}">
                  <a16:creationId xmlns:a16="http://schemas.microsoft.com/office/drawing/2014/main" id="{7C1819BE-D707-4DD2-8DBB-0B51B6F66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06" name="Oval 14">
              <a:extLst>
                <a:ext uri="{FF2B5EF4-FFF2-40B4-BE49-F238E27FC236}">
                  <a16:creationId xmlns:a16="http://schemas.microsoft.com/office/drawing/2014/main" id="{02E2C47C-DF84-4799-B1AE-F5AF0E03E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07" name="Oval 15">
              <a:extLst>
                <a:ext uri="{FF2B5EF4-FFF2-40B4-BE49-F238E27FC236}">
                  <a16:creationId xmlns:a16="http://schemas.microsoft.com/office/drawing/2014/main" id="{57BE3471-CCB0-4EE5-8246-6C56F6150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08" name="Oval 16">
              <a:extLst>
                <a:ext uri="{FF2B5EF4-FFF2-40B4-BE49-F238E27FC236}">
                  <a16:creationId xmlns:a16="http://schemas.microsoft.com/office/drawing/2014/main" id="{4D0AFA6F-1CDB-42DD-A404-4F118628D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09" name="Oval 17">
              <a:extLst>
                <a:ext uri="{FF2B5EF4-FFF2-40B4-BE49-F238E27FC236}">
                  <a16:creationId xmlns:a16="http://schemas.microsoft.com/office/drawing/2014/main" id="{21AE9C5D-0665-4495-956A-FBCDD2A2E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10" name="Oval 18">
              <a:extLst>
                <a:ext uri="{FF2B5EF4-FFF2-40B4-BE49-F238E27FC236}">
                  <a16:creationId xmlns:a16="http://schemas.microsoft.com/office/drawing/2014/main" id="{BB48DE5C-80E8-40AF-93F8-2F917485C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11" name="Oval 19">
              <a:extLst>
                <a:ext uri="{FF2B5EF4-FFF2-40B4-BE49-F238E27FC236}">
                  <a16:creationId xmlns:a16="http://schemas.microsoft.com/office/drawing/2014/main" id="{BF67CF5D-B0B3-4DCF-A4E3-BBD332E77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12" name="Oval 20">
              <a:extLst>
                <a:ext uri="{FF2B5EF4-FFF2-40B4-BE49-F238E27FC236}">
                  <a16:creationId xmlns:a16="http://schemas.microsoft.com/office/drawing/2014/main" id="{898DC304-4474-4010-97A0-AE6F15F5E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13" name="Oval 21">
              <a:extLst>
                <a:ext uri="{FF2B5EF4-FFF2-40B4-BE49-F238E27FC236}">
                  <a16:creationId xmlns:a16="http://schemas.microsoft.com/office/drawing/2014/main" id="{FA525FDD-0C14-4006-A6D6-C1363B821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14" name="Oval 22">
              <a:extLst>
                <a:ext uri="{FF2B5EF4-FFF2-40B4-BE49-F238E27FC236}">
                  <a16:creationId xmlns:a16="http://schemas.microsoft.com/office/drawing/2014/main" id="{828FC279-C845-4270-A22D-D858D975D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15" name="Oval 23">
              <a:extLst>
                <a:ext uri="{FF2B5EF4-FFF2-40B4-BE49-F238E27FC236}">
                  <a16:creationId xmlns:a16="http://schemas.microsoft.com/office/drawing/2014/main" id="{B1D4EA60-F833-4123-ABDF-4A426884F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16" name="Oval 24">
              <a:extLst>
                <a:ext uri="{FF2B5EF4-FFF2-40B4-BE49-F238E27FC236}">
                  <a16:creationId xmlns:a16="http://schemas.microsoft.com/office/drawing/2014/main" id="{15A7D1EF-06F0-4BD1-BA74-D91371B0C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17" name="Oval 25">
              <a:extLst>
                <a:ext uri="{FF2B5EF4-FFF2-40B4-BE49-F238E27FC236}">
                  <a16:creationId xmlns:a16="http://schemas.microsoft.com/office/drawing/2014/main" id="{DE2D061D-E317-4A9D-BCFE-A3CCD3A26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18" name="Oval 26">
              <a:extLst>
                <a:ext uri="{FF2B5EF4-FFF2-40B4-BE49-F238E27FC236}">
                  <a16:creationId xmlns:a16="http://schemas.microsoft.com/office/drawing/2014/main" id="{AF693459-947D-47C9-849F-BAD8C8B8B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19" name="Oval 27">
              <a:extLst>
                <a:ext uri="{FF2B5EF4-FFF2-40B4-BE49-F238E27FC236}">
                  <a16:creationId xmlns:a16="http://schemas.microsoft.com/office/drawing/2014/main" id="{FE5EAF5A-0C06-4358-A7A7-D07377E74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20" name="Oval 28">
              <a:extLst>
                <a:ext uri="{FF2B5EF4-FFF2-40B4-BE49-F238E27FC236}">
                  <a16:creationId xmlns:a16="http://schemas.microsoft.com/office/drawing/2014/main" id="{306D6DE6-6C71-4087-924B-0B602EDD5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21" name="Oval 29">
              <a:extLst>
                <a:ext uri="{FF2B5EF4-FFF2-40B4-BE49-F238E27FC236}">
                  <a16:creationId xmlns:a16="http://schemas.microsoft.com/office/drawing/2014/main" id="{3F88E9F5-4690-4BC2-AC0D-021D4CF82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22" name="Oval 30">
              <a:extLst>
                <a:ext uri="{FF2B5EF4-FFF2-40B4-BE49-F238E27FC236}">
                  <a16:creationId xmlns:a16="http://schemas.microsoft.com/office/drawing/2014/main" id="{E6CE9912-A8AC-4319-A70E-FF9CBCDCD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23" name="Oval 31">
              <a:extLst>
                <a:ext uri="{FF2B5EF4-FFF2-40B4-BE49-F238E27FC236}">
                  <a16:creationId xmlns:a16="http://schemas.microsoft.com/office/drawing/2014/main" id="{829392C2-5029-42FE-AD0C-31CB59424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24" name="Oval 32">
              <a:extLst>
                <a:ext uri="{FF2B5EF4-FFF2-40B4-BE49-F238E27FC236}">
                  <a16:creationId xmlns:a16="http://schemas.microsoft.com/office/drawing/2014/main" id="{D8A3199A-CF56-491C-BF04-8BAF0A237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25" name="Oval 33">
              <a:extLst>
                <a:ext uri="{FF2B5EF4-FFF2-40B4-BE49-F238E27FC236}">
                  <a16:creationId xmlns:a16="http://schemas.microsoft.com/office/drawing/2014/main" id="{7E2D4F6C-1A46-4DF6-A9A7-46AB275A6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26" name="Oval 34">
              <a:extLst>
                <a:ext uri="{FF2B5EF4-FFF2-40B4-BE49-F238E27FC236}">
                  <a16:creationId xmlns:a16="http://schemas.microsoft.com/office/drawing/2014/main" id="{ABD1FC1E-D6FF-4D1C-8CD4-C356D96AA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27" name="Oval 35">
              <a:extLst>
                <a:ext uri="{FF2B5EF4-FFF2-40B4-BE49-F238E27FC236}">
                  <a16:creationId xmlns:a16="http://schemas.microsoft.com/office/drawing/2014/main" id="{9CAC5B71-832B-4232-898E-78862EF3D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28" name="Oval 36">
              <a:extLst>
                <a:ext uri="{FF2B5EF4-FFF2-40B4-BE49-F238E27FC236}">
                  <a16:creationId xmlns:a16="http://schemas.microsoft.com/office/drawing/2014/main" id="{1CB32429-BF9F-4EEA-BB72-7E3351477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29" name="Oval 37">
              <a:extLst>
                <a:ext uri="{FF2B5EF4-FFF2-40B4-BE49-F238E27FC236}">
                  <a16:creationId xmlns:a16="http://schemas.microsoft.com/office/drawing/2014/main" id="{9D1E0196-402C-4263-AEA0-DB53FA150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30" name="Oval 38">
              <a:extLst>
                <a:ext uri="{FF2B5EF4-FFF2-40B4-BE49-F238E27FC236}">
                  <a16:creationId xmlns:a16="http://schemas.microsoft.com/office/drawing/2014/main" id="{A9079D29-8B52-4FD1-A241-992B2EAC2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31" name="Oval 39">
              <a:extLst>
                <a:ext uri="{FF2B5EF4-FFF2-40B4-BE49-F238E27FC236}">
                  <a16:creationId xmlns:a16="http://schemas.microsoft.com/office/drawing/2014/main" id="{8BEE6C74-EE31-4B61-8EB1-0B372B602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006C3AF-2D9B-4B87-8034-72E5D74A5F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子群与群的划分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6F557A4-6684-458B-98DD-360251FB1F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latin typeface="+mn-ea"/>
              </a:rPr>
              <a:t>离散数学－代数结构</a:t>
            </a:r>
            <a:endParaRPr lang="en-US" altLang="zh-CN" sz="3600" b="1" dirty="0">
              <a:latin typeface="+mn-ea"/>
            </a:endParaRPr>
          </a:p>
          <a:p>
            <a:pPr eaLnBrk="1" hangingPunct="1">
              <a:defRPr/>
            </a:pPr>
            <a:r>
              <a:rPr lang="en-US" altLang="zh-CN" sz="3600" b="1" dirty="0">
                <a:latin typeface="+mn-ea"/>
              </a:rPr>
              <a:t>2023</a:t>
            </a:r>
            <a:r>
              <a:rPr lang="zh-CN" altLang="en-US" sz="3600" b="1" dirty="0">
                <a:latin typeface="+mn-ea"/>
              </a:rPr>
              <a:t>年</a:t>
            </a:r>
            <a:r>
              <a:rPr lang="en-US" altLang="zh-CN" sz="3600" b="1" dirty="0">
                <a:latin typeface="+mn-ea"/>
              </a:rPr>
              <a:t>4</a:t>
            </a:r>
            <a:r>
              <a:rPr lang="zh-CN" altLang="en-US" sz="3600" b="1" dirty="0">
                <a:latin typeface="+mn-ea"/>
              </a:rPr>
              <a:t>月</a:t>
            </a:r>
            <a:r>
              <a:rPr lang="en-US" altLang="zh-CN" sz="3600" b="1" dirty="0">
                <a:latin typeface="+mn-ea"/>
              </a:rPr>
              <a:t>27</a:t>
            </a:r>
          </a:p>
          <a:p>
            <a:pPr eaLnBrk="1" hangingPunct="1">
              <a:defRPr/>
            </a:pPr>
            <a:r>
              <a:rPr lang="zh-CN" altLang="en-US" sz="3600" b="1" dirty="0">
                <a:latin typeface="+mn-ea"/>
              </a:rPr>
              <a:t>南京大学计算机科学与技术系</a:t>
            </a:r>
          </a:p>
          <a:p>
            <a:pPr eaLnBrk="1" hangingPunct="1">
              <a:defRPr/>
            </a:pPr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26EC8F9-AE8F-4EE3-AF6D-34D39D6DF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左(右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陪集及其表示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70B3739-02E8-4861-B51B-846F700ED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的一个子群，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中的任意一个元素，定义集合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h|h</a:t>
            </a:r>
            <a:r>
              <a:rPr lang="en-US" altLang="zh-CN" sz="2800" b="1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H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的一个左陪集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由群的封闭性可知，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的子集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hH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ahH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aH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相应地可定义右陪集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17C6170-613D-4345-BA91-D0E6A41EF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陪集的例子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4AD9419-272F-4C64-ABA0-095E1E36C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9188" y="1628800"/>
            <a:ext cx="8435975" cy="44116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Z, +）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是整数加群，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={…-3, 0, 3, 6, 9,…}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是一个子群，则2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={… -1, 2, 5, 8, 11,…}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是一个左陪集。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注意：实际上2</a:t>
            </a:r>
            <a:r>
              <a:rPr lang="en-US" altLang="zh-CN" sz="20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000" b="1" baseline="-25000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=5Z</a:t>
            </a:r>
            <a:r>
              <a:rPr lang="en-US" altLang="zh-CN" sz="2000" b="1" baseline="-25000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={(1), (12),(13),(23),(123),(132)}, H={(1),(12)}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是一个子群，(13)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H={(13), (132)}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是一个左陪集。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注意: (13)</a:t>
            </a:r>
            <a:r>
              <a:rPr lang="en-US" altLang="zh-CN" sz="20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H(13)={(13)(123)}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DengXian-Regular"/>
              </a:rPr>
              <a:t>(</a:t>
            </a:r>
            <a:r>
              <a:rPr lang="en-US" altLang="zh-CN" sz="2400" b="0" i="0" u="none" strike="noStrike" baseline="0" dirty="0">
                <a:solidFill>
                  <a:srgbClr val="292929"/>
                </a:solidFill>
                <a:latin typeface="CambriaMath"/>
              </a:rPr>
              <a:t>ℤ</a:t>
            </a:r>
            <a:r>
              <a:rPr lang="en-US" altLang="zh-CN" sz="1800" dirty="0">
                <a:solidFill>
                  <a:srgbClr val="292929"/>
                </a:solidFill>
                <a:latin typeface="CambriaMath"/>
              </a:rPr>
              <a:t>6</a:t>
            </a:r>
            <a:r>
              <a:rPr lang="en-US" altLang="zh-CN" sz="2400" b="0" i="0" u="none" strike="noStrike" baseline="0" dirty="0">
                <a:solidFill>
                  <a:srgbClr val="292929"/>
                </a:solidFill>
                <a:latin typeface="CambriaMath"/>
              </a:rPr>
              <a:t>,⊕)</a:t>
            </a:r>
            <a:r>
              <a:rPr lang="en-US" altLang="zh-CN" sz="1800" b="0" i="0" u="none" strike="noStrike" baseline="0" dirty="0">
                <a:solidFill>
                  <a:srgbClr val="292929"/>
                </a:solidFill>
                <a:latin typeface="CambriaMath"/>
              </a:rPr>
              <a:t> </a:t>
            </a:r>
            <a:r>
              <a:rPr lang="zh-CN" altLang="en-US" sz="2400" b="0" i="0" u="none" strike="noStrike" baseline="0" dirty="0">
                <a:solidFill>
                  <a:srgbClr val="292929"/>
                </a:solidFill>
                <a:latin typeface="DengXian-Regular"/>
              </a:rPr>
              <a:t>为群，令</a:t>
            </a:r>
            <a:r>
              <a:rPr lang="zh-CN" altLang="en-US" sz="2400" b="0" i="0" u="none" strike="noStrike" baseline="0" dirty="0">
                <a:solidFill>
                  <a:srgbClr val="292929"/>
                </a:solidFill>
                <a:latin typeface="CambriaMath"/>
              </a:rPr>
              <a:t>𝐻 </a:t>
            </a:r>
            <a:r>
              <a:rPr lang="en-US" altLang="zh-CN" sz="2400" b="0" i="0" u="none" strike="noStrike" baseline="0" dirty="0">
                <a:solidFill>
                  <a:srgbClr val="292929"/>
                </a:solidFill>
                <a:latin typeface="CambriaMath"/>
              </a:rPr>
              <a:t>= {0,3}</a:t>
            </a:r>
            <a:r>
              <a:rPr lang="zh-CN" altLang="en-US" sz="2400" b="0" i="0" u="none" strike="noStrike" baseline="0" dirty="0">
                <a:solidFill>
                  <a:srgbClr val="292929"/>
                </a:solidFill>
                <a:latin typeface="DengXian-Regular"/>
              </a:rPr>
              <a:t>，则</a:t>
            </a:r>
            <a:r>
              <a:rPr lang="en-US" altLang="zh-CN" sz="2400" b="0" i="0" u="none" strike="noStrike" baseline="0" dirty="0">
                <a:solidFill>
                  <a:srgbClr val="292929"/>
                </a:solidFill>
                <a:latin typeface="DengXian-Regular"/>
              </a:rPr>
              <a:t>(</a:t>
            </a:r>
            <a:r>
              <a:rPr lang="zh-CN" altLang="en-US" sz="2400" b="0" i="0" u="none" strike="noStrike" baseline="0" dirty="0">
                <a:solidFill>
                  <a:srgbClr val="292929"/>
                </a:solidFill>
                <a:latin typeface="CambriaMath"/>
              </a:rPr>
              <a:t>𝐻</a:t>
            </a:r>
            <a:r>
              <a:rPr lang="en-US" altLang="zh-CN" sz="2400" b="0" i="0" u="none" strike="noStrike" baseline="0" dirty="0">
                <a:solidFill>
                  <a:srgbClr val="292929"/>
                </a:solidFill>
                <a:latin typeface="CambriaMath"/>
              </a:rPr>
              <a:t>,⊕</a:t>
            </a:r>
            <a:r>
              <a:rPr lang="en-US" altLang="zh-CN" sz="1800" dirty="0">
                <a:solidFill>
                  <a:srgbClr val="292929"/>
                </a:solidFill>
                <a:latin typeface="CambriaMath"/>
              </a:rPr>
              <a:t>)</a:t>
            </a:r>
            <a:r>
              <a:rPr lang="en-US" altLang="zh-CN" sz="1800" b="0" i="0" u="none" strike="noStrike" baseline="0" dirty="0">
                <a:solidFill>
                  <a:srgbClr val="292929"/>
                </a:solidFill>
                <a:latin typeface="CambriaMath"/>
              </a:rPr>
              <a:t> </a:t>
            </a:r>
            <a:r>
              <a:rPr lang="zh-CN" altLang="en-US" sz="2400" b="0" i="0" u="none" strike="noStrike" baseline="0" dirty="0">
                <a:solidFill>
                  <a:srgbClr val="292929"/>
                </a:solidFill>
                <a:latin typeface="CambriaMath"/>
              </a:rPr>
              <a:t>≤ </a:t>
            </a:r>
            <a:r>
              <a:rPr lang="en-US" altLang="zh-CN" sz="2400" b="0" i="0" u="none" strike="noStrike" baseline="0" dirty="0">
                <a:solidFill>
                  <a:srgbClr val="292929"/>
                </a:solidFill>
                <a:latin typeface="CambriaMath"/>
              </a:rPr>
              <a:t>(ℤ</a:t>
            </a:r>
            <a:r>
              <a:rPr lang="en-US" altLang="zh-CN" sz="1800" b="0" i="0" u="none" strike="noStrike" baseline="0" dirty="0">
                <a:solidFill>
                  <a:srgbClr val="292929"/>
                </a:solidFill>
                <a:latin typeface="CambriaMath"/>
              </a:rPr>
              <a:t>6</a:t>
            </a:r>
            <a:r>
              <a:rPr lang="en-US" altLang="zh-CN" sz="2400" b="0" i="0" u="none" strike="noStrike" baseline="0" dirty="0">
                <a:solidFill>
                  <a:srgbClr val="292929"/>
                </a:solidFill>
                <a:latin typeface="CambriaMath"/>
              </a:rPr>
              <a:t>,⊕)</a:t>
            </a:r>
            <a:r>
              <a:rPr lang="en-US" altLang="zh-CN" sz="1800" b="0" i="0" u="none" strike="noStrike" baseline="0" dirty="0">
                <a:solidFill>
                  <a:srgbClr val="292929"/>
                </a:solidFill>
                <a:latin typeface="CambriaMath"/>
              </a:rPr>
              <a:t> </a:t>
            </a:r>
            <a:r>
              <a:rPr lang="zh-CN" altLang="en-US" sz="2400" b="0" i="0" u="none" strike="noStrike" baseline="0" dirty="0">
                <a:solidFill>
                  <a:srgbClr val="292929"/>
                </a:solidFill>
                <a:latin typeface="DengXian-Regular"/>
              </a:rPr>
              <a:t>，</a:t>
            </a:r>
            <a:endParaRPr lang="en-US" altLang="zh-CN" sz="2400" b="0" i="0" u="none" strike="noStrike" baseline="0" dirty="0">
              <a:solidFill>
                <a:srgbClr val="292929"/>
              </a:solidFill>
              <a:latin typeface="DengXian-Regular"/>
            </a:endParaRPr>
          </a:p>
          <a:p>
            <a:pPr lvl="1"/>
            <a:r>
              <a:rPr lang="zh-CN" altLang="en-US" sz="2000" b="0" i="0" u="none" strike="noStrike" baseline="0" dirty="0">
                <a:solidFill>
                  <a:srgbClr val="292929"/>
                </a:solidFill>
                <a:latin typeface="DengXian-Regular"/>
              </a:rPr>
              <a:t>且</a:t>
            </a:r>
            <a:r>
              <a:rPr lang="zh-CN" altLang="en-US" sz="2000" b="0" i="0" u="none" strike="noStrike" baseline="0" dirty="0">
                <a:solidFill>
                  <a:srgbClr val="292929"/>
                </a:solidFill>
                <a:latin typeface="CambriaMath"/>
              </a:rPr>
              <a:t>𝐻</a:t>
            </a:r>
            <a:r>
              <a:rPr lang="en-US" altLang="zh-CN" sz="2000" b="0" i="0" u="none" strike="noStrike" baseline="0" dirty="0">
                <a:solidFill>
                  <a:srgbClr val="292929"/>
                </a:solidFill>
                <a:latin typeface="DengXian-Regular"/>
              </a:rPr>
              <a:t>0 </a:t>
            </a:r>
            <a:r>
              <a:rPr lang="en-US" altLang="zh-CN" sz="2000" b="0" i="0" u="none" strike="noStrike" baseline="0" dirty="0">
                <a:solidFill>
                  <a:srgbClr val="292929"/>
                </a:solidFill>
                <a:latin typeface="CambriaMath"/>
              </a:rPr>
              <a:t>= </a:t>
            </a:r>
            <a:r>
              <a:rPr lang="zh-CN" altLang="en-US" sz="2000" b="0" i="0" u="none" strike="noStrike" baseline="0" dirty="0">
                <a:solidFill>
                  <a:srgbClr val="292929"/>
                </a:solidFill>
                <a:latin typeface="CambriaMath"/>
              </a:rPr>
              <a:t>𝐻</a:t>
            </a:r>
            <a:r>
              <a:rPr lang="en-US" altLang="zh-CN" sz="2000" b="0" i="0" u="none" strike="noStrike" baseline="0" dirty="0">
                <a:solidFill>
                  <a:srgbClr val="292929"/>
                </a:solidFill>
                <a:latin typeface="CambriaMath"/>
              </a:rPr>
              <a:t>, </a:t>
            </a:r>
            <a:r>
              <a:rPr lang="zh-CN" altLang="en-US" sz="2000" b="0" i="0" u="none" strike="noStrike" baseline="0" dirty="0">
                <a:solidFill>
                  <a:srgbClr val="292929"/>
                </a:solidFill>
                <a:latin typeface="CambriaMath"/>
              </a:rPr>
              <a:t>𝐻</a:t>
            </a:r>
            <a:r>
              <a:rPr lang="en-US" altLang="zh-CN" sz="2000" b="0" i="0" u="none" strike="noStrike" baseline="0" dirty="0">
                <a:solidFill>
                  <a:srgbClr val="292929"/>
                </a:solidFill>
                <a:latin typeface="CambriaMath"/>
              </a:rPr>
              <a:t>1 = {1,4} , </a:t>
            </a:r>
            <a:r>
              <a:rPr lang="zh-CN" altLang="en-US" sz="2000" b="0" i="0" u="none" strike="noStrike" baseline="0" dirty="0">
                <a:solidFill>
                  <a:srgbClr val="292929"/>
                </a:solidFill>
                <a:latin typeface="CambriaMath"/>
              </a:rPr>
              <a:t>𝐻</a:t>
            </a:r>
            <a:r>
              <a:rPr lang="en-US" altLang="zh-CN" sz="2000" b="0" i="0" u="none" strike="noStrike" baseline="0" dirty="0">
                <a:solidFill>
                  <a:srgbClr val="292929"/>
                </a:solidFill>
                <a:latin typeface="CambriaMath"/>
              </a:rPr>
              <a:t>2 = {2,5},</a:t>
            </a:r>
            <a:r>
              <a:rPr lang="zh-CN" altLang="en-US" sz="2000" b="0" i="0" u="none" strike="noStrike" baseline="0" dirty="0">
                <a:solidFill>
                  <a:srgbClr val="292929"/>
                </a:solidFill>
                <a:latin typeface="CambriaMath"/>
              </a:rPr>
              <a:t>𝐻</a:t>
            </a:r>
            <a:r>
              <a:rPr lang="en-US" altLang="zh-CN" sz="2000" b="0" i="0" u="none" strike="noStrike" baseline="0" dirty="0">
                <a:solidFill>
                  <a:srgbClr val="292929"/>
                </a:solidFill>
                <a:latin typeface="CambriaMath"/>
              </a:rPr>
              <a:t>3 ={3,0} = </a:t>
            </a:r>
            <a:r>
              <a:rPr lang="zh-CN" altLang="en-US" sz="2000" b="0" i="0" u="none" strike="noStrike" baseline="0" dirty="0">
                <a:solidFill>
                  <a:srgbClr val="292929"/>
                </a:solidFill>
                <a:latin typeface="CambriaMath"/>
              </a:rPr>
              <a:t>𝐻</a:t>
            </a:r>
            <a:r>
              <a:rPr lang="en-US" altLang="zh-CN" sz="2000" b="0" i="0" u="none" strike="noStrike" baseline="0" dirty="0">
                <a:solidFill>
                  <a:srgbClr val="292929"/>
                </a:solidFill>
                <a:latin typeface="CambriaMath"/>
              </a:rPr>
              <a:t>, </a:t>
            </a:r>
            <a:r>
              <a:rPr lang="zh-CN" altLang="en-US" sz="2000" b="0" i="0" u="none" strike="noStrike" baseline="0" dirty="0">
                <a:solidFill>
                  <a:srgbClr val="292929"/>
                </a:solidFill>
                <a:latin typeface="CambriaMath"/>
              </a:rPr>
              <a:t>𝐻</a:t>
            </a:r>
            <a:r>
              <a:rPr lang="en-US" altLang="zh-CN" sz="2000" b="0" i="0" u="none" strike="noStrike" baseline="0" dirty="0">
                <a:solidFill>
                  <a:srgbClr val="292929"/>
                </a:solidFill>
                <a:latin typeface="CambriaMath"/>
              </a:rPr>
              <a:t>4 = {4,1} = </a:t>
            </a:r>
            <a:r>
              <a:rPr lang="zh-CN" altLang="en-US" sz="2000" b="0" i="0" u="none" strike="noStrike" baseline="0" dirty="0">
                <a:solidFill>
                  <a:srgbClr val="292929"/>
                </a:solidFill>
                <a:latin typeface="CambriaMath"/>
              </a:rPr>
              <a:t>𝐻</a:t>
            </a:r>
            <a:r>
              <a:rPr lang="en-US" altLang="zh-CN" sz="2000" b="0" i="0" u="none" strike="noStrike" baseline="0" dirty="0">
                <a:solidFill>
                  <a:srgbClr val="292929"/>
                </a:solidFill>
                <a:latin typeface="CambriaMath"/>
              </a:rPr>
              <a:t>1, </a:t>
            </a:r>
            <a:r>
              <a:rPr lang="zh-CN" altLang="en-US" sz="2000" b="0" i="0" u="none" strike="noStrike" baseline="0" dirty="0">
                <a:solidFill>
                  <a:srgbClr val="292929"/>
                </a:solidFill>
                <a:latin typeface="CambriaMath"/>
              </a:rPr>
              <a:t>𝐻</a:t>
            </a:r>
            <a:r>
              <a:rPr lang="en-US" altLang="zh-CN" sz="2000" b="0" i="0" u="none" strike="noStrike" baseline="0" dirty="0">
                <a:solidFill>
                  <a:srgbClr val="292929"/>
                </a:solidFill>
                <a:latin typeface="CambriaMath"/>
              </a:rPr>
              <a:t>5 = {5,2} = </a:t>
            </a:r>
            <a:r>
              <a:rPr lang="zh-CN" altLang="en-US" sz="2000" b="0" i="0" u="none" strike="noStrike" baseline="0" dirty="0">
                <a:solidFill>
                  <a:srgbClr val="292929"/>
                </a:solidFill>
                <a:latin typeface="CambriaMath"/>
              </a:rPr>
              <a:t>𝐻</a:t>
            </a:r>
            <a:r>
              <a:rPr lang="en-US" altLang="zh-CN" sz="2000" b="0" i="0" u="none" strike="noStrike" baseline="0" dirty="0">
                <a:solidFill>
                  <a:srgbClr val="292929"/>
                </a:solidFill>
                <a:latin typeface="CambriaMath"/>
              </a:rPr>
              <a:t>2</a:t>
            </a:r>
            <a:endParaRPr lang="en-US" altLang="zh-CN" sz="2000" dirty="0">
              <a:solidFill>
                <a:srgbClr val="292929"/>
              </a:solidFill>
              <a:latin typeface="DengXian-Regular"/>
            </a:endParaRPr>
          </a:p>
          <a:p>
            <a:pPr lvl="1"/>
            <a:r>
              <a:rPr lang="zh-CN" altLang="en-US" sz="2400" b="0" i="0" u="none" strike="noStrike" baseline="0" dirty="0">
                <a:solidFill>
                  <a:srgbClr val="292929"/>
                </a:solidFill>
                <a:latin typeface="DengXian-Regular"/>
              </a:rPr>
              <a:t>易见</a:t>
            </a:r>
            <a:r>
              <a:rPr lang="zh-CN" altLang="en-US" sz="2400" b="0" i="0" u="none" strike="noStrike" baseline="0" dirty="0">
                <a:solidFill>
                  <a:srgbClr val="0000FF"/>
                </a:solidFill>
                <a:latin typeface="CambriaMath"/>
              </a:rPr>
              <a:t>⋃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ambriaMath"/>
              </a:rPr>
              <a:t>{H</a:t>
            </a:r>
            <a:r>
              <a:rPr lang="zh-CN" altLang="en-US" sz="2400" b="0" i="0" u="none" strike="noStrike" baseline="0" dirty="0">
                <a:solidFill>
                  <a:srgbClr val="0000FF"/>
                </a:solidFill>
                <a:latin typeface="CambriaMath"/>
              </a:rPr>
              <a:t>𝑎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ambriaMath"/>
              </a:rPr>
              <a:t>}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CambriaMath"/>
              </a:rPr>
              <a:t>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ambriaMath"/>
              </a:rPr>
              <a:t>= 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ambriaMath"/>
              </a:rPr>
              <a:t>ℤ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CambriaMath"/>
              </a:rPr>
              <a:t>6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613A2BB5-5F61-4D68-AECA-6A563ADD7EB7}"/>
              </a:ext>
            </a:extLst>
          </p:cNvPr>
          <p:cNvSpPr/>
          <p:nvPr/>
        </p:nvSpPr>
        <p:spPr bwMode="auto">
          <a:xfrm>
            <a:off x="4644008" y="5877272"/>
            <a:ext cx="3600400" cy="792088"/>
          </a:xfrm>
          <a:prstGeom prst="wedgeRoundRectCallout">
            <a:avLst>
              <a:gd name="adj1" fmla="val 16048"/>
              <a:gd name="adj2" fmla="val -8484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这种相等是偶然的吗？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07B17-457E-4CCB-ABA3-3DE318DB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不是巧合是必然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065D09-2220-494C-A086-1AE72C572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4" y="2636912"/>
            <a:ext cx="7344816" cy="13372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D5AF86-70B1-41BD-884C-98935FBDD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7" y="4149080"/>
            <a:ext cx="8697031" cy="2475343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F65A36-8EBA-4D3E-B5D1-470C4458F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79" y="1772816"/>
            <a:ext cx="7940242" cy="1008112"/>
          </a:xfrm>
        </p:spPr>
      </p:pic>
    </p:spTree>
    <p:extLst>
      <p:ext uri="{BB962C8B-B14F-4D97-AF65-F5344CB8AC3E}">
        <p14:creationId xmlns:p14="http://schemas.microsoft.com/office/powerpoint/2010/main" val="371260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FB02A-24E9-46C0-AF9D-C72D33E7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不仅如此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EDE1A-8501-486D-BF5A-FB87941A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同陪集关系是等价关系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CAE509-1309-453E-9E48-11794D47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90574"/>
            <a:ext cx="7715200" cy="10644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E1706E-13D3-4013-B503-09F3E1255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17032"/>
            <a:ext cx="5832648" cy="272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77CE925-EC5E-41EB-8497-17CCD342D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陪集与划分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0A11F5C-E502-4292-839D-F420C5CAD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604250" cy="47529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的所有左陪集构成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的划分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中任意元素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一定在某个左陪集中：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aH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a,bG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或者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aHbH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=</a:t>
            </a: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aHbH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,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即存在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caHbH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令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c=ah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=bh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a=bh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从而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aHbH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同理可得：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bHaH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bH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注意：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 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属于同一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左陪集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4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abH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baH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4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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aH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0BCCA6F4-0E00-4C9D-94FE-1E6DF4D12AFF}"/>
              </a:ext>
            </a:extLst>
          </p:cNvPr>
          <p:cNvSpPr/>
          <p:nvPr/>
        </p:nvSpPr>
        <p:spPr bwMode="auto">
          <a:xfrm>
            <a:off x="2987824" y="3933056"/>
            <a:ext cx="3024336" cy="1224136"/>
          </a:xfrm>
          <a:prstGeom prst="wedgeRoundRectCallout">
            <a:avLst>
              <a:gd name="adj1" fmla="val -37343"/>
              <a:gd name="adj2" fmla="val -6723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为什么可以做这样的假设？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5B20396-C365-43D4-BD2F-4093F72A8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拉格朗日定理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9841B61-3954-42E7-B8A7-5072C650A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229600" cy="4608512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每个左陪集与相应的子群等势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对任意的左陪集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aH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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hH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(h)=ah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是双射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拉格郎日定理-有限群的子群的一个必要条件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是有限群，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的子群，则|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H|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能整除|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G|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注意：对有限群，每个陪集元素个数有限且相同，并等于|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H|,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于是|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G|=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是左陪集的个数，称为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中的指数，记为[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G:H]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6CC1FF3-795E-49BA-BF20-234DDB09F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拉格朗日定理的重要推论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7E04967-DC2F-45FB-A51C-EA5530CF5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79248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任意群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中的元素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&lt;a&gt;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是其子群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有限群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中任何元素的阶一定是|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G|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的整除因子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注意：|</a:t>
            </a:r>
            <a:r>
              <a:rPr lang="zh-CN" altLang="en-US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〈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a〉|=a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的阶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是质数阶的群，则必有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满足： </a:t>
            </a:r>
            <a:r>
              <a:rPr lang="zh-CN" altLang="en-US" sz="2800" b="1" dirty="0">
                <a:latin typeface="Times New Roman" panose="02020603050405020304" pitchFamily="18" charset="0"/>
                <a:ea typeface="Arial Unicode MS" pitchFamily="34" charset="-122"/>
              </a:rPr>
              <a:t>〈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itchFamily="34" charset="-122"/>
              </a:rPr>
              <a:t>a〉=G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除单位元素外，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中任何元素的生成子群即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1EC5F27-8BBC-4B05-BD7F-0DAAA854F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拉格朗日定理推论的应用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C14810B-AFFA-403F-A52F-735A6B94E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893175" cy="48244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6阶群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必含3阶子群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中有6阶元素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b=aa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是3阶元素，因此</a:t>
            </a:r>
            <a:r>
              <a:rPr lang="zh-CN" altLang="en-US" sz="2400" b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〈</a:t>
            </a:r>
            <a:r>
              <a:rPr lang="en-US" altLang="zh-CN" sz="2400" b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b〉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是3阶子群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中没有6阶元素，则根据拉格郎日定理的推论，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中元素的阶只可能是1,2或3。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如果也没有3阶元素，即</a:t>
            </a: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xG, x</a:t>
            </a:r>
            <a:r>
              <a:rPr lang="en-US" altLang="zh-CN" sz="21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=e, </a:t>
            </a: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因此， 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 yG, xy=(yx)</a:t>
            </a:r>
            <a:r>
              <a:rPr lang="en-US" altLang="zh-CN" sz="21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(xy)=yx, </a:t>
            </a: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是可交换群。因此{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e,a,b,ab}</a:t>
            </a: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构成4阶子群，但4不能整除6，这与拉格郎日定理矛盾。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中必含3阶元素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即由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生成的子群是3阶子群。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9212DC96-5CC4-4C1A-B863-E45ACA7E3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1158875"/>
          </a:xfrm>
        </p:spPr>
        <p:txBody>
          <a:bodyPr/>
          <a:lstStyle/>
          <a:p>
            <a:pPr eaLnBrk="1" hangingPunct="1"/>
            <a:r>
              <a:rPr lang="zh-CN" altLang="en-US"/>
              <a:t>内容提要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3687930-CFB5-476E-BB8B-6FDBD8BAA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916113"/>
            <a:ext cx="7344742" cy="302505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子群的定义及其判定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有限群的子群的判定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拉格朗日定理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altLang="zh-CN" b="1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EA3F03D-50DE-4508-B95B-764D1BD0A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子群的定义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9089774-3AFD-4527-B712-F557DE09A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62950" cy="44116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(G,  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的非空子集，如果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中的运算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构成群，即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(H,  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itchFamily="34" charset="-122"/>
                <a:sym typeface="Wingdings" panose="05000000000000000000" pitchFamily="2" charset="2"/>
              </a:rPr>
              <a:t>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也是群，则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的子群。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记作</a:t>
            </a:r>
            <a:r>
              <a:rPr lang="en-US" altLang="zh-CN" sz="2400" b="1" dirty="0">
                <a:latin typeface="Times New Roman" panose="02020603050405020304" pitchFamily="18" charset="0"/>
              </a:rPr>
              <a:t>(H,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sym typeface="Wingdings" panose="05000000000000000000" pitchFamily="2" charset="2"/>
              </a:rPr>
              <a:t>⃘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dirty="0">
                <a:latin typeface="Times New Roman" panose="02020603050405020304" pitchFamily="18" charset="0"/>
              </a:rPr>
              <a:t> (G,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sym typeface="Wingdings" panose="05000000000000000000" pitchFamily="2" charset="2"/>
              </a:rPr>
              <a:t>⃘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简记为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例子：偶数加系统是整数加群的子群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平凡子群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注意：结合律在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G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的子集上均成立。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5A9B1DA-702B-4CE9-91CF-C05CCC0E7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/>
              <a:t>关于子群定义的进一步思考</a:t>
            </a:r>
          </a:p>
        </p:txBody>
      </p:sp>
      <p:sp>
        <p:nvSpPr>
          <p:cNvPr id="17411" name="Oval 3">
            <a:extLst>
              <a:ext uri="{FF2B5EF4-FFF2-40B4-BE49-F238E27FC236}">
                <a16:creationId xmlns:a16="http://schemas.microsoft.com/office/drawing/2014/main" id="{B1E32F3B-E31E-420D-BA45-34B07221D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124200"/>
            <a:ext cx="5257800" cy="3200400"/>
          </a:xfrm>
          <a:prstGeom prst="ellipse">
            <a:avLst/>
          </a:prstGeom>
          <a:solidFill>
            <a:srgbClr val="FFCC99"/>
          </a:solidFill>
          <a:ln w="57150" cmpd="thickThin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76020374-B29A-42BE-BCD9-7A1B092BD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352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群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G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7413" name="Oval 5">
            <a:extLst>
              <a:ext uri="{FF2B5EF4-FFF2-40B4-BE49-F238E27FC236}">
                <a16:creationId xmlns:a16="http://schemas.microsoft.com/office/drawing/2014/main" id="{ABD98C9A-3A65-43B2-9AD2-863D96CD7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733800"/>
            <a:ext cx="2895600" cy="1981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97F86E38-6389-4162-B621-64BEFC1E2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5343525"/>
            <a:ext cx="117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子群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7415" name="Oval 7">
            <a:extLst>
              <a:ext uri="{FF2B5EF4-FFF2-40B4-BE49-F238E27FC236}">
                <a16:creationId xmlns:a16="http://schemas.microsoft.com/office/drawing/2014/main" id="{892704CB-C9E2-4DAD-BC68-7E616400F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267200"/>
            <a:ext cx="144463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B8871D89-33FA-42F4-9644-A975E87B9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38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7417" name="Oval 11">
            <a:extLst>
              <a:ext uri="{FF2B5EF4-FFF2-40B4-BE49-F238E27FC236}">
                <a16:creationId xmlns:a16="http://schemas.microsoft.com/office/drawing/2014/main" id="{EBD6CB11-036D-4816-9E8F-64BFD66BF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810000"/>
            <a:ext cx="144463" cy="144463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8" name="Text Box 12">
            <a:extLst>
              <a:ext uri="{FF2B5EF4-FFF2-40B4-BE49-F238E27FC236}">
                <a16:creationId xmlns:a16="http://schemas.microsoft.com/office/drawing/2014/main" id="{5DE07A38-D2AC-489C-97E5-674E0BD1B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581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7419" name="Oval 13">
            <a:extLst>
              <a:ext uri="{FF2B5EF4-FFF2-40B4-BE49-F238E27FC236}">
                <a16:creationId xmlns:a16="http://schemas.microsoft.com/office/drawing/2014/main" id="{A6F52F1D-0188-41D5-A976-E0395E6B2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648200"/>
            <a:ext cx="144463" cy="144463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0" name="Oval 14">
            <a:extLst>
              <a:ext uri="{FF2B5EF4-FFF2-40B4-BE49-F238E27FC236}">
                <a16:creationId xmlns:a16="http://schemas.microsoft.com/office/drawing/2014/main" id="{861212E9-C747-4336-9216-5128E629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81600"/>
            <a:ext cx="144463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1" name="Text Box 15">
            <a:extLst>
              <a:ext uri="{FF2B5EF4-FFF2-40B4-BE49-F238E27FC236}">
                <a16:creationId xmlns:a16="http://schemas.microsoft.com/office/drawing/2014/main" id="{C0FF719A-0D45-4B37-BDD2-E2F855B70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8" y="460057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H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7422" name="Text Box 16">
            <a:extLst>
              <a:ext uri="{FF2B5EF4-FFF2-40B4-BE49-F238E27FC236}">
                <a16:creationId xmlns:a16="http://schemas.microsoft.com/office/drawing/2014/main" id="{25138381-C73D-4013-86DB-05F7A2632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511016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-1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H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93201" name="Text Box 17">
            <a:extLst>
              <a:ext uri="{FF2B5EF4-FFF2-40B4-BE49-F238E27FC236}">
                <a16:creationId xmlns:a16="http://schemas.microsoft.com/office/drawing/2014/main" id="{8050F620-3731-4240-94B8-2CA02E756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284538"/>
            <a:ext cx="334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问题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ab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应该在哪儿？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766DF318-555E-4B96-9751-1657E0538A6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572000"/>
            <a:ext cx="847725" cy="457200"/>
            <a:chOff x="2016" y="2496"/>
            <a:chExt cx="534" cy="288"/>
          </a:xfrm>
        </p:grpSpPr>
        <p:sp>
          <p:nvSpPr>
            <p:cNvPr id="17427" name="Oval 18">
              <a:extLst>
                <a:ext uri="{FF2B5EF4-FFF2-40B4-BE49-F238E27FC236}">
                  <a16:creationId xmlns:a16="http://schemas.microsoft.com/office/drawing/2014/main" id="{F0159F07-6306-4341-B6F3-BE6EC7C6C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544"/>
              <a:ext cx="91" cy="91"/>
            </a:xfrm>
            <a:prstGeom prst="ellipse">
              <a:avLst/>
            </a:prstGeom>
            <a:solidFill>
              <a:srgbClr val="993366"/>
            </a:solidFill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8" name="Text Box 19">
              <a:extLst>
                <a:ext uri="{FF2B5EF4-FFF2-40B4-BE49-F238E27FC236}">
                  <a16:creationId xmlns:a16="http://schemas.microsoft.com/office/drawing/2014/main" id="{2EB145AB-0069-40EC-9BDF-739F3C50C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0" y="249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ab</a:t>
              </a:r>
            </a:p>
          </p:txBody>
        </p:sp>
      </p:grpSp>
      <p:sp>
        <p:nvSpPr>
          <p:cNvPr id="17425" name="Text Box 21">
            <a:extLst>
              <a:ext uri="{FF2B5EF4-FFF2-40B4-BE49-F238E27FC236}">
                <a16:creationId xmlns:a16="http://schemas.microsoft.com/office/drawing/2014/main" id="{318D1BF8-A600-4BE0-84B5-26ED5398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349500"/>
            <a:ext cx="3529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问题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是否一定是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  <a:endParaRPr kumimoji="1" lang="en-US" altLang="zh-CN" sz="2400" b="1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0B22F7E0-F065-4D5C-8DE0-122F70BC9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349500"/>
            <a:ext cx="2917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H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H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 e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H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H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 e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G </a:t>
            </a:r>
            <a:endParaRPr kumimoji="1" lang="en-US" altLang="zh-CN" sz="2400" b="1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1" grpId="0" autoUpdateAnimBg="0"/>
      <p:bldP spid="2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25F59EF-9FD4-4EC3-91FC-83BC97450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772400" cy="927100"/>
          </a:xfrm>
        </p:spPr>
        <p:txBody>
          <a:bodyPr/>
          <a:lstStyle/>
          <a:p>
            <a:pPr eaLnBrk="1" hangingPunct="1"/>
            <a:r>
              <a:rPr lang="zh-CN" altLang="en-US"/>
              <a:t>子群的判定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AF5AF5-F6C8-40C1-9005-A52C5F7EC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497887" cy="4824412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的非空子集。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的子群当且仅当：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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a,bH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ab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 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必要性易见</a:t>
            </a: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充分性：</a:t>
            </a:r>
          </a:p>
          <a:p>
            <a:pPr lvl="2"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单位元素：因为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非空，任取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e=aa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</a:t>
            </a:r>
          </a:p>
          <a:p>
            <a:pPr lvl="2"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逆元素： 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因为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eH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=ea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</a:t>
            </a:r>
          </a:p>
          <a:p>
            <a:pPr lvl="2"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封闭性： 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a,bH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已证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ab=a(b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C720BC8-4DB6-41E3-8869-7CC25371C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子群的判定 – 有限子群</a:t>
            </a:r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D6AE96C-767E-487D-8BAF-B5A22766C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305800" cy="4968875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的非空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有限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子集。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的子群当且仅当：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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a,bH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abH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必要性显然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下证充分性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中只含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的单位元，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显然是子群。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否则，任取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中异于单位元的元素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考虑序列</a:t>
            </a:r>
          </a:p>
          <a:p>
            <a:pPr lvl="2" algn="ctr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 a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a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...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注意：该序列中各项均为有限集合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中的元素，因此，必有正整数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j(j&gt;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因此：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a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=a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j-i-1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49D02F9-CCC7-4809-8CB7-9E51D9D91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生成子群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3459721-24F7-46A8-8B90-DFCFBF57C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G，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构造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的子集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如下：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 = {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| k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是整数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则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构成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的子群，称为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生成的子群 </a:t>
            </a:r>
            <a:r>
              <a:rPr lang="zh-CN" altLang="en-US" sz="2800" b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〈</a:t>
            </a:r>
            <a:r>
              <a:rPr lang="en-US" altLang="zh-CN" sz="2800" b="1" i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〉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</a:p>
          <a:p>
            <a:pPr lvl="1"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非空：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  <a:p>
            <a:pPr lvl="1"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利用判定定理：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,a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H, 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–1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m-n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51D47-26FF-4F87-A7B9-D849F06A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子群及其陪集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FE26E9-73B2-44E5-85BF-35794DB6F8AA}"/>
              </a:ext>
            </a:extLst>
          </p:cNvPr>
          <p:cNvSpPr txBox="1"/>
          <p:nvPr/>
        </p:nvSpPr>
        <p:spPr>
          <a:xfrm>
            <a:off x="899592" y="2996952"/>
            <a:ext cx="770485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群</a:t>
            </a:r>
            <a:r>
              <a:rPr lang="en-US" altLang="zh-CN" sz="3600" dirty="0"/>
              <a:t>G</a:t>
            </a:r>
            <a:r>
              <a:rPr lang="zh-CN" altLang="en-US" sz="3600" dirty="0"/>
              <a:t>的任意一个子群，都可以成为一把刀，将</a:t>
            </a:r>
            <a:r>
              <a:rPr lang="en-US" altLang="zh-CN" sz="3600" dirty="0"/>
              <a:t>G</a:t>
            </a:r>
            <a:r>
              <a:rPr lang="zh-CN" altLang="en-US" sz="3600" dirty="0"/>
              <a:t>平均划分为为若干个子集！</a:t>
            </a:r>
          </a:p>
        </p:txBody>
      </p:sp>
    </p:spTree>
    <p:extLst>
      <p:ext uri="{BB962C8B-B14F-4D97-AF65-F5344CB8AC3E}">
        <p14:creationId xmlns:p14="http://schemas.microsoft.com/office/powerpoint/2010/main" val="89512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2536A-5EBE-4013-9BAB-CF7E3A1F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如果这个结论为真，那么：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2FFBF4-306A-4782-A97F-EBD7E4332F28}"/>
              </a:ext>
            </a:extLst>
          </p:cNvPr>
          <p:cNvSpPr/>
          <p:nvPr/>
        </p:nvSpPr>
        <p:spPr>
          <a:xfrm>
            <a:off x="1619672" y="2924944"/>
            <a:ext cx="59046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是有限群，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的子群，则|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H|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能整除|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G|</a:t>
            </a:r>
          </a:p>
        </p:txBody>
      </p:sp>
    </p:spTree>
    <p:extLst>
      <p:ext uri="{BB962C8B-B14F-4D97-AF65-F5344CB8AC3E}">
        <p14:creationId xmlns:p14="http://schemas.microsoft.com/office/powerpoint/2010/main" val="423505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5341</TotalTime>
  <Words>1398</Words>
  <Application>Microsoft Office PowerPoint</Application>
  <PresentationFormat>全屏显示(4:3)</PresentationFormat>
  <Paragraphs>123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Symbol</vt:lpstr>
      <vt:lpstr>Arial Unicode MS</vt:lpstr>
      <vt:lpstr>华文行楷</vt:lpstr>
      <vt:lpstr>华文楷体</vt:lpstr>
      <vt:lpstr>Network</vt:lpstr>
      <vt:lpstr>子群与群的划分</vt:lpstr>
      <vt:lpstr>内容提要</vt:lpstr>
      <vt:lpstr>子群的定义</vt:lpstr>
      <vt:lpstr>关于子群定义的进一步思考</vt:lpstr>
      <vt:lpstr>子群的判定</vt:lpstr>
      <vt:lpstr>子群的判定 – 有限子群</vt:lpstr>
      <vt:lpstr>生成子群</vt:lpstr>
      <vt:lpstr>子群及其陪集</vt:lpstr>
      <vt:lpstr>如果这个结论为真，那么：</vt:lpstr>
      <vt:lpstr>左(右)陪集及其表示</vt:lpstr>
      <vt:lpstr>陪集的例子</vt:lpstr>
      <vt:lpstr>不是巧合是必然</vt:lpstr>
      <vt:lpstr>不仅如此</vt:lpstr>
      <vt:lpstr>陪集与划分</vt:lpstr>
      <vt:lpstr>拉格朗日定理</vt:lpstr>
      <vt:lpstr>拉格朗日定理的重要推论</vt:lpstr>
      <vt:lpstr>拉格朗日定理推论的应用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陶先平</cp:lastModifiedBy>
  <cp:revision>85</cp:revision>
  <dcterms:created xsi:type="dcterms:W3CDTF">2001-02-08T13:36:53Z</dcterms:created>
  <dcterms:modified xsi:type="dcterms:W3CDTF">2023-04-26T11:50:06Z</dcterms:modified>
</cp:coreProperties>
</file>