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7"/>
  </p:notesMasterIdLst>
  <p:sldIdLst>
    <p:sldId id="256" r:id="rId2"/>
    <p:sldId id="257" r:id="rId3"/>
    <p:sldId id="357" r:id="rId4"/>
    <p:sldId id="352" r:id="rId5"/>
    <p:sldId id="275" r:id="rId6"/>
    <p:sldId id="358" r:id="rId7"/>
    <p:sldId id="353" r:id="rId8"/>
    <p:sldId id="354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84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55" r:id="rId35"/>
    <p:sldId id="385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CC3300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1" autoAdjust="0"/>
    <p:restoredTop sz="92948" autoAdjust="0"/>
  </p:normalViewPr>
  <p:slideViewPr>
    <p:cSldViewPr>
      <p:cViewPr varScale="1">
        <p:scale>
          <a:sx n="173" d="100"/>
          <a:sy n="173" d="100"/>
        </p:scale>
        <p:origin x="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A9AF9F-B2B8-3F4D-AAFE-CFC95F3744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533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67DB7B2-4539-2443-9DB0-12BDDE7E1816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5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9757808-8B91-9A46-A0E2-60EEC3ACD0D0}" type="slidenum">
              <a:rPr lang="en-US" altLang="zh-CN">
                <a:latin typeface="Times New Roman" charset="0"/>
              </a:rPr>
              <a:pPr/>
              <a:t>10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6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3474581-98EB-A243-8B6B-128D4DA33691}" type="slidenum">
              <a:rPr lang="en-US" altLang="zh-CN">
                <a:latin typeface="Times New Roman" charset="0"/>
              </a:rPr>
              <a:pPr/>
              <a:t>11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6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604D259-FB4D-3244-A38E-38964D70DD02}" type="slidenum">
              <a:rPr lang="en-US" altLang="zh-CN">
                <a:latin typeface="Times New Roman" charset="0"/>
              </a:rPr>
              <a:pPr/>
              <a:t>12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0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E5D008C-B7A9-2441-8B6F-1AEC224D3CD5}" type="slidenum">
              <a:rPr lang="en-US" altLang="zh-CN">
                <a:latin typeface="Times New Roman" charset="0"/>
              </a:rPr>
              <a:pPr/>
              <a:t>13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2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BF9A9BC-0AEF-064A-A46D-BB1E9F492661}" type="slidenum">
              <a:rPr lang="en-US" altLang="zh-CN">
                <a:latin typeface="Times New Roman" charset="0"/>
              </a:rPr>
              <a:pPr/>
              <a:t>14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73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3DE824A-5445-3D4B-A87A-6384BE0A32FB}" type="slidenum">
              <a:rPr lang="en-US" altLang="zh-CN">
                <a:latin typeface="Times New Roman" charset="0"/>
              </a:rPr>
              <a:pPr/>
              <a:t>15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06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273B2E9-AD42-2E4D-AC4C-275D02E272B2}" type="slidenum">
              <a:rPr lang="en-US" altLang="zh-CN">
                <a:latin typeface="Times New Roman" charset="0"/>
              </a:rPr>
              <a:pPr/>
              <a:t>16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7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84B365D-024E-D244-9826-14F1A509EFC3}" type="slidenum">
              <a:rPr lang="en-US" altLang="zh-CN">
                <a:latin typeface="Times New Roman" charset="0"/>
              </a:rPr>
              <a:pPr/>
              <a:t>17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7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DB311B5-7614-714D-B1D1-B43366B87CEE}" type="slidenum">
              <a:rPr lang="en-US" altLang="zh-CN">
                <a:latin typeface="Times New Roman" charset="0"/>
              </a:rPr>
              <a:pPr/>
              <a:t>18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48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CB14905-F404-1C4C-9FD0-49CCD53213D5}" type="slidenum">
              <a:rPr lang="en-US" altLang="zh-CN">
                <a:latin typeface="Times New Roman" charset="0"/>
              </a:rPr>
              <a:pPr/>
              <a:t>19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2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949B2A5C-F33A-1A42-A5AB-9D604725F1CD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32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7D9C57-B4E3-6345-9C11-984457D0362D}" type="slidenum">
              <a:rPr lang="en-US" altLang="zh-CN">
                <a:latin typeface="Times New Roman" charset="0"/>
              </a:rPr>
              <a:pPr/>
              <a:t>20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52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3BF58BB-5E9A-C04F-9C6C-FF3E9C768029}" type="slidenum">
              <a:rPr lang="en-US" altLang="zh-CN">
                <a:latin typeface="Times New Roman" charset="0"/>
              </a:rPr>
              <a:pPr/>
              <a:t>21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0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9564B12-CB97-4F47-B5CB-D54F74D8D6B4}" type="slidenum">
              <a:rPr lang="en-US" altLang="zh-CN">
                <a:latin typeface="Times New Roman" charset="0"/>
              </a:rPr>
              <a:pPr/>
              <a:t>22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95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0F6160-87F5-A942-8264-871DFA732981}" type="slidenum">
              <a:rPr lang="en-US" altLang="zh-CN">
                <a:latin typeface="Times New Roman" charset="0"/>
              </a:rPr>
              <a:pPr/>
              <a:t>23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3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5336D77-87C5-194D-8803-B312EE6877A3}" type="slidenum">
              <a:rPr lang="en-US" altLang="zh-CN">
                <a:latin typeface="Times New Roman" charset="0"/>
              </a:rPr>
              <a:pPr/>
              <a:t>24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86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0F2803-C8A4-224A-A9AC-AAD3AD441ABE}" type="slidenum">
              <a:rPr lang="en-US" altLang="zh-CN">
                <a:latin typeface="Times New Roman" charset="0"/>
              </a:rPr>
              <a:pPr/>
              <a:t>25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35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CB9790D-DE51-7B41-847C-28E0CD73CF65}" type="slidenum">
              <a:rPr lang="en-US" altLang="zh-CN">
                <a:latin typeface="Times New Roman" charset="0"/>
              </a:rPr>
              <a:pPr/>
              <a:t>26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6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95C057C-8D60-7C42-8C6F-5CC5A9B0EB32}" type="slidenum">
              <a:rPr lang="en-US" altLang="zh-CN">
                <a:latin typeface="Times New Roman" charset="0"/>
              </a:rPr>
              <a:pPr/>
              <a:t>27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40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7D6E39A-05FD-FF41-AC95-99F32FFD3717}" type="slidenum">
              <a:rPr lang="en-US" altLang="zh-CN">
                <a:latin typeface="Times New Roman" charset="0"/>
              </a:rPr>
              <a:pPr/>
              <a:t>28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1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E5763DE-9E07-0541-9424-999D0947EE9D}" type="slidenum">
              <a:rPr lang="en-US" altLang="zh-CN">
                <a:latin typeface="Times New Roman" charset="0"/>
              </a:rPr>
              <a:pPr/>
              <a:t>29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8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A5B8BB1-B5A1-0B42-B44E-F7AC4190BE7A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39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DC96CE2-D6D9-1C42-A4BA-6DC328B36959}" type="slidenum">
              <a:rPr lang="en-US" altLang="zh-CN">
                <a:latin typeface="Times New Roman" charset="0"/>
              </a:rPr>
              <a:pPr/>
              <a:t>30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37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E4DA93A-7B69-FB4F-92F4-803A5443889D}" type="slidenum">
              <a:rPr lang="en-US" altLang="zh-CN">
                <a:latin typeface="Times New Roman" charset="0"/>
              </a:rPr>
              <a:pPr/>
              <a:t>31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54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3AFD25-3E73-B345-8119-C27EB89AB6A5}" type="slidenum">
              <a:rPr lang="en-US" altLang="zh-CN">
                <a:latin typeface="Times New Roman" charset="0"/>
              </a:rPr>
              <a:pPr/>
              <a:t>32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59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2FCCDEEE-4B7D-9045-8D8A-0C99187093FD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86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2BD992F-613D-AA49-81B7-593A29B06E8E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94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7FC20A1-721A-6B4D-90B4-48EDF81EEC9E}" type="slidenum">
              <a:rPr lang="en-US" altLang="zh-CN">
                <a:latin typeface="Times New Roman" charset="0"/>
              </a:rPr>
              <a:pPr/>
              <a:t>35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0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09B027A-A284-E443-87AE-83BEF15E4BE2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DCF66130-2FB3-1B40-AD3F-1542B8CEACDC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6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138CA2A-FC76-8549-A762-9A04989D6561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2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7E33314-75CF-B741-A46D-870841FC577D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2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F0F6E04-5330-EB42-9BD1-8F4FB80B2B84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CA6297C-B8A8-D649-B444-9EDE6F0C615D}" type="slidenum">
              <a:rPr lang="en-US" altLang="zh-CN">
                <a:latin typeface="Times New Roman" charset="0"/>
              </a:rPr>
              <a:pPr/>
              <a:t>9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CD0E8-4211-124C-ADC3-AC6E3E142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4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CBFC4-AAC7-3F44-97B1-0C03EF747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5F02-7A8E-9A45-991A-8DA3E60B8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12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0F79A-6E85-0C44-8EF0-7C2BDD6D6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9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F8D62-C293-E243-893D-4772ECAB3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1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1E163-70CB-8F43-B6F7-24D1DFBFA7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3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E07EE-DF33-7149-BAD7-2620C663A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14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58CA9-673D-C443-984E-DF530A9429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17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11BD-517B-A045-B2BF-A7DF72C28F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58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33436-C782-AE46-987D-AF96B4DD5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92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93D9C-2C53-7247-AFBC-F7EE811B0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5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53C67-4CBE-FE4D-810F-BA5A809D8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01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2F56B0A-5C63-F34E-ACF5-A9E203F236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/>
              <a:t>代数格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141663"/>
            <a:ext cx="6408737" cy="223202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zh-CN" altLang="en-US" b="1">
                <a:latin typeface="宋体" charset="0"/>
              </a:rPr>
              <a:t>离散数学－代数结构</a:t>
            </a:r>
            <a:endParaRPr lang="en-US" altLang="zh-CN" b="1">
              <a:latin typeface="宋体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zh-CN" b="1">
              <a:latin typeface="宋体" charset="0"/>
            </a:endParaRPr>
          </a:p>
          <a:p>
            <a:pPr eaLnBrk="1" hangingPunct="1">
              <a:buFont typeface="Wingdings" charset="2"/>
              <a:buNone/>
            </a:pPr>
            <a:r>
              <a:rPr lang="zh-CN" altLang="en-US" b="1">
                <a:latin typeface="宋体" charset="0"/>
              </a:rPr>
              <a:t>南京大学计算机科学与技术系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格同态</a:t>
            </a:r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BA66063-9840-2140-B97B-85D2A4ED4BE1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57338"/>
            <a:ext cx="8834438" cy="412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3" name="圆角矩形 1"/>
          <p:cNvSpPr>
            <a:spLocks noChangeArrowheads="1"/>
          </p:cNvSpPr>
          <p:nvPr/>
        </p:nvSpPr>
        <p:spPr bwMode="auto">
          <a:xfrm>
            <a:off x="1619250" y="3429000"/>
            <a:ext cx="3240088" cy="11525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endParaRPr lang="zh-CN" alt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219700" y="1790700"/>
            <a:ext cx="3762375" cy="4086225"/>
          </a:xfrm>
          <a:prstGeom prst="rect">
            <a:avLst/>
          </a:prstGeom>
          <a:solidFill>
            <a:schemeClr val="lt1">
              <a:alpha val="82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格同态与格同构</a:t>
            </a:r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EDB913B-EB98-2244-97D2-8FABF62577E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4015" y="1196751"/>
            <a:ext cx="8838431" cy="5088161"/>
          </a:xfrm>
          <a:prstGeom prst="rect">
            <a:avLst/>
          </a:prstGeom>
          <a:blipFill rotWithShape="0">
            <a:blip r:embed="rId3"/>
            <a:stretch>
              <a:fillRect l="-828" r="-138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格同态的保序性（续）</a:t>
            </a:r>
          </a:p>
        </p:txBody>
      </p:sp>
      <p:sp>
        <p:nvSpPr>
          <p:cNvPr id="2662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9E1E599-F032-8F43-A772-4724A9ED1BCD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93813"/>
            <a:ext cx="7596187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格同构的直观特征</a:t>
            </a:r>
          </a:p>
        </p:txBody>
      </p:sp>
      <p:sp>
        <p:nvSpPr>
          <p:cNvPr id="2867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A59B30D-AE12-354F-9824-3EEC1A9E47A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144463" y="1196975"/>
            <a:ext cx="8675687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889000" indent="-439738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93813" indent="-403225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81163" indent="-385763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70100" indent="-38735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273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845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417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989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Font typeface="Wingdings" charset="2"/>
              <a:buChar char="n"/>
            </a:pPr>
            <a:r>
              <a:rPr lang="zh-CN" altLang="en-US" sz="3200">
                <a:solidFill>
                  <a:srgbClr val="0000FF"/>
                </a:solidFill>
                <a:latin typeface="Book Antiqua" charset="0"/>
                <a:ea typeface="黑体" charset="0"/>
              </a:rPr>
              <a:t>观察以下</a:t>
            </a:r>
            <a:r>
              <a:rPr lang="en-US" altLang="zh-CN" sz="3200">
                <a:solidFill>
                  <a:srgbClr val="0000FF"/>
                </a:solidFill>
                <a:latin typeface="Book Antiqua" charset="0"/>
                <a:ea typeface="黑体" charset="0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Book Antiqua" charset="0"/>
                <a:ea typeface="黑体" charset="0"/>
              </a:rPr>
              <a:t>个格的哈斯图：</a:t>
            </a:r>
            <a:endParaRPr lang="en-US" altLang="zh-CN" sz="3200">
              <a:solidFill>
                <a:srgbClr val="0000FF"/>
              </a:solidFill>
              <a:latin typeface="Book Antiqua" charset="0"/>
              <a:ea typeface="黑体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6913562" cy="394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格同构的直观特征（续）</a:t>
            </a: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9754746-0627-9543-904C-1876CC2B9141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700213"/>
            <a:ext cx="6032500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格同构的直观特征（续）</a:t>
            </a:r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648BB2-A326-1E43-9FD5-0EA99442EBE9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25575"/>
            <a:ext cx="8351837" cy="45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74925"/>
            <a:ext cx="8107363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几种典型的格</a:t>
            </a:r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A5EA650-0F33-494C-8581-F73C975FF36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4016" y="1196752"/>
            <a:ext cx="7164288" cy="4551040"/>
          </a:xfrm>
          <a:prstGeom prst="rect">
            <a:avLst/>
          </a:prstGeom>
          <a:blipFill rotWithShape="0">
            <a:blip r:embed="rId3"/>
            <a:stretch>
              <a:fillRect l="-1021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125913"/>
            <a:ext cx="4243388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</a:t>
            </a:r>
          </a:p>
        </p:txBody>
      </p:sp>
      <p:sp>
        <p:nvSpPr>
          <p:cNvPr id="3686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9870412-6CC2-2948-BB49-BDE0C839713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340768"/>
            <a:ext cx="7848872" cy="4551040"/>
          </a:xfrm>
          <a:prstGeom prst="rect">
            <a:avLst/>
          </a:prstGeom>
          <a:blipFill rotWithShape="0">
            <a:blip r:embed="rId3"/>
            <a:stretch>
              <a:fillRect l="-1088" r="-1865" b="-3347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分配格（续）</a:t>
            </a:r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9566CE9-4F74-6E43-A6A3-06A122F0297A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8072438" cy="4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分配格的判定定理</a:t>
            </a:r>
          </a:p>
        </p:txBody>
      </p:sp>
      <p:sp>
        <p:nvSpPr>
          <p:cNvPr id="409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5B5303F-15BA-6B40-9906-F9A64ABC110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560" y="1268760"/>
            <a:ext cx="8280920" cy="4752528"/>
          </a:xfrm>
          <a:prstGeom prst="rect">
            <a:avLst/>
          </a:prstGeom>
          <a:blipFill rotWithShape="0">
            <a:blip r:embed="rId3"/>
            <a:stretch>
              <a:fillRect l="-957" r="-1251" b="-3974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BD00028_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133600"/>
            <a:ext cx="3833813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8061325" cy="930275"/>
          </a:xfrm>
        </p:spPr>
        <p:txBody>
          <a:bodyPr/>
          <a:lstStyle/>
          <a:p>
            <a:pPr eaLnBrk="1" hangingPunct="1"/>
            <a:r>
              <a:rPr lang="zh-CN" altLang="en-US" sz="3600"/>
              <a:t>内容提要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70063"/>
            <a:ext cx="6697662" cy="47513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代数格的定义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格的对偶原理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子格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格同态、格同构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分配格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有界格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有补格</a:t>
            </a:r>
            <a:endParaRPr lang="en-US" altLang="zh-CN" sz="2800" b="1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/>
              <a:t>有补分配格</a:t>
            </a:r>
          </a:p>
        </p:txBody>
      </p:sp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A874C96-8749-924A-A8B5-5C10012B2A06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分配格的判定定理（续）</a:t>
            </a:r>
          </a:p>
        </p:txBody>
      </p:sp>
      <p:sp>
        <p:nvSpPr>
          <p:cNvPr id="430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9758C0E-FF9F-894F-A641-0402A1A4BA2C}" type="slidenum">
              <a:rPr lang="en-US" altLang="zh-CN"/>
              <a:pPr/>
              <a:t>20</a:t>
            </a:fld>
            <a:endParaRPr lang="en-US" altLang="zh-CN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47775"/>
            <a:ext cx="74517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分配格的判定定理（续）</a:t>
            </a:r>
          </a:p>
        </p:txBody>
      </p:sp>
      <p:sp>
        <p:nvSpPr>
          <p:cNvPr id="4505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34CB395-FB4B-9246-B652-54BD12683E1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340768"/>
            <a:ext cx="8062664" cy="4752528"/>
          </a:xfrm>
          <a:prstGeom prst="rect">
            <a:avLst/>
          </a:prstGeom>
          <a:blipFill rotWithShape="0">
            <a:blip r:embed="rId3"/>
            <a:stretch>
              <a:fillRect l="-907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分配格的判定定理（续）</a:t>
            </a:r>
          </a:p>
        </p:txBody>
      </p:sp>
      <p:sp>
        <p:nvSpPr>
          <p:cNvPr id="4710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1E37EFC-35AE-BD4F-8A56-81C1E82CA1E3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560513"/>
            <a:ext cx="896620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分配格的判定定理（续）</a:t>
            </a:r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4EDDDF-43E6-E54D-AFF3-86568CF7EA76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268413"/>
            <a:ext cx="78073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有界格</a:t>
            </a:r>
          </a:p>
        </p:txBody>
      </p:sp>
      <p:sp>
        <p:nvSpPr>
          <p:cNvPr id="5120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8D5A73B-38E8-7F4B-A4D8-6376262A221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340768"/>
            <a:ext cx="7920880" cy="4752528"/>
          </a:xfrm>
          <a:prstGeom prst="rect">
            <a:avLst/>
          </a:prstGeom>
          <a:blipFill rotWithShape="0">
            <a:blip r:embed="rId3"/>
            <a:stretch>
              <a:fillRect l="-1078" r="-154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有界格（续）</a:t>
            </a:r>
          </a:p>
        </p:txBody>
      </p:sp>
      <p:sp>
        <p:nvSpPr>
          <p:cNvPr id="5325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7B1E634-650C-EA48-BEB7-FA67B360A3B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268760"/>
            <a:ext cx="8424936" cy="4752528"/>
          </a:xfrm>
          <a:prstGeom prst="rect">
            <a:avLst/>
          </a:prstGeom>
          <a:blipFill rotWithShape="0">
            <a:blip r:embed="rId3"/>
            <a:stretch>
              <a:fillRect l="-1013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有界格（续）</a:t>
            </a:r>
          </a:p>
        </p:txBody>
      </p:sp>
      <p:sp>
        <p:nvSpPr>
          <p:cNvPr id="5529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E18295E-CE5E-3B47-B168-91F0EBA4298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559563"/>
            <a:ext cx="8424936" cy="4461725"/>
          </a:xfrm>
          <a:prstGeom prst="rect">
            <a:avLst/>
          </a:prstGeom>
          <a:blipFill rotWithShape="0">
            <a:blip r:embed="rId3"/>
            <a:stretch>
              <a:fillRect l="-868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有界格（续）</a:t>
            </a:r>
          </a:p>
        </p:txBody>
      </p:sp>
      <p:sp>
        <p:nvSpPr>
          <p:cNvPr id="5734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77BBC55-F0F9-C740-8B56-0302DCACB59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79512" y="1196752"/>
            <a:ext cx="8748464" cy="5184576"/>
          </a:xfrm>
          <a:prstGeom prst="rect">
            <a:avLst/>
          </a:prstGeom>
          <a:blipFill rotWithShape="0">
            <a:blip r:embed="rId3"/>
            <a:stretch>
              <a:fillRect l="-905" t="-1175" r="-1114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有补格</a:t>
            </a:r>
          </a:p>
        </p:txBody>
      </p:sp>
      <p:sp>
        <p:nvSpPr>
          <p:cNvPr id="5939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F51759-8CDF-1746-B0A5-3EC5D1B03F3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340768"/>
            <a:ext cx="8424936" cy="4752528"/>
          </a:xfrm>
          <a:prstGeom prst="rect">
            <a:avLst/>
          </a:prstGeom>
          <a:blipFill rotWithShape="0">
            <a:blip r:embed="rId3"/>
            <a:stretch>
              <a:fillRect l="-1881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有补格（续）</a:t>
            </a:r>
          </a:p>
        </p:txBody>
      </p:sp>
      <p:sp>
        <p:nvSpPr>
          <p:cNvPr id="6144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63B59CB-84B2-4D4D-A030-274A0D4433B4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524750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2223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/>
              <a:t>格（回顾）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62950" cy="47339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b="1">
                <a:latin typeface="Times New Roman" charset="0"/>
              </a:rPr>
              <a:t>(S,</a:t>
            </a:r>
            <a:r>
              <a:rPr lang="en-US" altLang="zh-CN" b="1">
                <a:latin typeface="Times New Roman" charset="0"/>
                <a:ea typeface="MS PMincho" charset="-128"/>
              </a:rPr>
              <a:t>≼</a:t>
            </a:r>
            <a:r>
              <a:rPr lang="en-US" altLang="zh-CN" b="1">
                <a:latin typeface="Times New Roman" charset="0"/>
              </a:rPr>
              <a:t>)</a:t>
            </a:r>
            <a:r>
              <a:rPr lang="zh-CN" altLang="en-US" b="1">
                <a:latin typeface="Times New Roman" charset="0"/>
              </a:rPr>
              <a:t>的一个（偏序）格，如果下列条件成立：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>
                <a:latin typeface="Times New Roman" charset="0"/>
              </a:rPr>
              <a:t>设</a:t>
            </a:r>
            <a:r>
              <a:rPr lang="en-US" altLang="zh-CN" b="1">
                <a:latin typeface="Times New Roman" charset="0"/>
              </a:rPr>
              <a:t>(S,</a:t>
            </a:r>
            <a:r>
              <a:rPr lang="en-US" altLang="zh-CN" b="1">
                <a:latin typeface="Times New Roman" charset="0"/>
                <a:ea typeface="MS PMincho" charset="-128"/>
              </a:rPr>
              <a:t>≼</a:t>
            </a:r>
            <a:r>
              <a:rPr lang="en-US" altLang="zh-CN" b="1">
                <a:latin typeface="Times New Roman" charset="0"/>
              </a:rPr>
              <a:t>)</a:t>
            </a:r>
            <a:r>
              <a:rPr lang="zh-CN" altLang="en-US" b="1">
                <a:latin typeface="Times New Roman" charset="0"/>
              </a:rPr>
              <a:t>是偏序集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>
                <a:latin typeface="Times New Roman" charset="0"/>
                <a:sym typeface="Symbol" charset="2"/>
              </a:rPr>
              <a:t>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 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en-US" altLang="zh-CN" b="1">
                <a:latin typeface="Times New Roman" charset="0"/>
                <a:sym typeface="Symbol" charset="2"/>
              </a:rPr>
              <a:t></a:t>
            </a:r>
            <a:r>
              <a:rPr lang="en-US" altLang="zh-CN" b="1">
                <a:latin typeface="Times New Roman" charset="0"/>
              </a:rPr>
              <a:t>S, </a:t>
            </a:r>
            <a:r>
              <a:rPr lang="zh-CN" altLang="en-US" b="1">
                <a:latin typeface="Times New Roman" charset="0"/>
              </a:rPr>
              <a:t>存在</a:t>
            </a:r>
            <a:r>
              <a:rPr lang="en-US" altLang="zh-CN" b="1">
                <a:latin typeface="Times New Roman" charset="0"/>
              </a:rPr>
              <a:t>{</a:t>
            </a:r>
            <a:r>
              <a:rPr lang="en-US" altLang="zh-CN" b="1" i="1">
                <a:latin typeface="Times New Roman" charset="0"/>
              </a:rPr>
              <a:t>x,y</a:t>
            </a:r>
            <a:r>
              <a:rPr lang="en-US" altLang="zh-CN" b="1">
                <a:latin typeface="Times New Roman" charset="0"/>
              </a:rPr>
              <a:t>}</a:t>
            </a:r>
            <a:r>
              <a:rPr lang="zh-CN" altLang="en-US" b="1">
                <a:latin typeface="Times New Roman" charset="0"/>
              </a:rPr>
              <a:t>的最小上界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lub{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,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</a:rPr>
              <a:t>y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}</a:t>
            </a:r>
            <a:r>
              <a:rPr lang="en-US" altLang="zh-CN" b="1">
                <a:latin typeface="Times New Roman" charset="0"/>
              </a:rPr>
              <a:t> , </a:t>
            </a:r>
            <a:r>
              <a:rPr lang="zh-CN" altLang="en-US" b="1">
                <a:latin typeface="Times New Roman" charset="0"/>
              </a:rPr>
              <a:t>记为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。</a:t>
            </a:r>
            <a:endParaRPr lang="en-US" altLang="zh-CN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b="1">
                <a:latin typeface="Times New Roman" charset="0"/>
                <a:sym typeface="Symbol" charset="2"/>
              </a:rPr>
              <a:t>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 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en-US" altLang="zh-CN" b="1">
                <a:latin typeface="Times New Roman" charset="0"/>
                <a:sym typeface="Symbol" charset="2"/>
              </a:rPr>
              <a:t></a:t>
            </a:r>
            <a:r>
              <a:rPr lang="en-US" altLang="zh-CN" b="1">
                <a:latin typeface="Times New Roman" charset="0"/>
              </a:rPr>
              <a:t>S, </a:t>
            </a:r>
            <a:r>
              <a:rPr lang="zh-CN" altLang="en-US" b="1">
                <a:latin typeface="Times New Roman" charset="0"/>
              </a:rPr>
              <a:t>存在</a:t>
            </a:r>
            <a:r>
              <a:rPr lang="en-US" altLang="zh-CN" b="1">
                <a:latin typeface="Times New Roman" charset="0"/>
              </a:rPr>
              <a:t>{</a:t>
            </a:r>
            <a:r>
              <a:rPr lang="en-US" altLang="zh-CN" b="1" i="1">
                <a:latin typeface="Times New Roman" charset="0"/>
              </a:rPr>
              <a:t>x,y</a:t>
            </a:r>
            <a:r>
              <a:rPr lang="en-US" altLang="zh-CN" b="1">
                <a:latin typeface="Times New Roman" charset="0"/>
              </a:rPr>
              <a:t>}</a:t>
            </a:r>
            <a:r>
              <a:rPr lang="zh-CN" altLang="en-US" b="1">
                <a:latin typeface="Times New Roman" charset="0"/>
              </a:rPr>
              <a:t>的最大下界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glb{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,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</a:rPr>
              <a:t>y</a:t>
            </a:r>
            <a:r>
              <a:rPr lang="en-US" altLang="zh-CN" b="1">
                <a:solidFill>
                  <a:srgbClr val="0000FF"/>
                </a:solidFill>
                <a:latin typeface="Times New Roman" charset="0"/>
              </a:rPr>
              <a:t>}</a:t>
            </a:r>
            <a:r>
              <a:rPr lang="en-US" altLang="zh-CN" b="1">
                <a:latin typeface="Times New Roman" charset="0"/>
              </a:rPr>
              <a:t>, </a:t>
            </a:r>
            <a:r>
              <a:rPr lang="zh-CN" altLang="en-US" b="1">
                <a:latin typeface="Times New Roman" charset="0"/>
              </a:rPr>
              <a:t>记为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。</a:t>
            </a:r>
            <a:endParaRPr lang="en-US" altLang="zh-CN" b="1"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charset="0"/>
              </a:rPr>
              <a:t>设</a:t>
            </a:r>
            <a:r>
              <a:rPr lang="en-US" altLang="zh-CN" sz="2800" b="1">
                <a:latin typeface="Times New Roman" charset="0"/>
              </a:rPr>
              <a:t>(S, </a:t>
            </a:r>
            <a:r>
              <a:rPr lang="en-US" altLang="zh-CN" sz="2800" b="1">
                <a:latin typeface="Times New Roman" charset="0"/>
                <a:ea typeface="MS PMincho" charset="-128"/>
              </a:rPr>
              <a:t>≼</a:t>
            </a:r>
            <a:r>
              <a:rPr lang="en-US" altLang="zh-CN" sz="2800" b="1">
                <a:latin typeface="Times New Roman" charset="0"/>
              </a:rPr>
              <a:t>)</a:t>
            </a:r>
            <a:r>
              <a:rPr lang="zh-CN" altLang="en-US" sz="2800" b="1">
                <a:latin typeface="Times New Roman" charset="0"/>
              </a:rPr>
              <a:t>是格，则</a:t>
            </a:r>
            <a:r>
              <a:rPr lang="en-US" altLang="zh-CN" sz="2800" b="1">
                <a:latin typeface="Times New Roman" charset="0"/>
              </a:rPr>
              <a:t>(S,</a:t>
            </a:r>
            <a:r>
              <a:rPr lang="en-US" altLang="zh-CN" sz="2800" b="1">
                <a:latin typeface="Times New Roman" charset="0"/>
                <a:ea typeface="MS PMincho" charset="-128"/>
                <a:sym typeface="Symbol" charset="2"/>
              </a:rPr>
              <a:t> , </a:t>
            </a:r>
            <a:r>
              <a:rPr lang="en-US" altLang="zh-CN" sz="2800" b="1">
                <a:latin typeface="Times New Roman" charset="0"/>
              </a:rPr>
              <a:t> )</a:t>
            </a:r>
            <a:r>
              <a:rPr lang="zh-CN" altLang="en-US" sz="2800" b="1">
                <a:latin typeface="Times New Roman" charset="0"/>
              </a:rPr>
              <a:t>有下列性质</a:t>
            </a:r>
            <a:r>
              <a:rPr lang="en-US" altLang="zh-CN" sz="2800" b="1">
                <a:latin typeface="Times New Roman" charset="0"/>
              </a:rPr>
              <a:t>: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charset="0"/>
              </a:rPr>
              <a:t>结合律</a:t>
            </a:r>
            <a:r>
              <a:rPr lang="zh-CN" altLang="en-US" sz="2400" b="1">
                <a:latin typeface="Times New Roman" charset="0"/>
              </a:rPr>
              <a:t>：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)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 </a:t>
            </a:r>
            <a:r>
              <a:rPr lang="en-US" altLang="zh-CN" sz="2400" b="1">
                <a:latin typeface="Times New Roman" charset="0"/>
              </a:rPr>
              <a:t>c = </a:t>
            </a:r>
            <a:r>
              <a:rPr lang="en-US" altLang="zh-CN" sz="2400" b="1" i="1">
                <a:latin typeface="Times New Roman" charset="0"/>
              </a:rPr>
              <a:t>a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c</a:t>
            </a:r>
            <a:r>
              <a:rPr lang="en-US" altLang="zh-CN" sz="2400" b="1">
                <a:latin typeface="Times New Roman" charset="0"/>
              </a:rPr>
              <a:t>),  (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>
                <a:latin typeface="Times New Roman" charset="0"/>
              </a:rPr>
              <a:t>b)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  </a:t>
            </a:r>
            <a:r>
              <a:rPr lang="en-US" altLang="zh-CN" sz="2400" b="1">
                <a:latin typeface="Times New Roman" charset="0"/>
              </a:rPr>
              <a:t>c =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 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c</a:t>
            </a:r>
            <a:r>
              <a:rPr lang="en-US" altLang="zh-CN" sz="2400" b="1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charset="0"/>
              </a:rPr>
              <a:t>交换律</a:t>
            </a:r>
            <a:r>
              <a:rPr lang="zh-CN" altLang="en-US" sz="2400" b="1">
                <a:latin typeface="Times New Roman" charset="0"/>
              </a:rPr>
              <a:t>：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b </a:t>
            </a:r>
            <a:r>
              <a:rPr lang="en-US" altLang="zh-CN" sz="2400" b="1">
                <a:latin typeface="Times New Roman" charset="0"/>
              </a:rPr>
              <a:t>= 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 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b = b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a</a:t>
            </a:r>
            <a:endParaRPr lang="en-US" altLang="zh-CN" sz="24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charset="0"/>
              </a:rPr>
              <a:t>吸收律</a:t>
            </a:r>
            <a:r>
              <a:rPr lang="zh-CN" altLang="en-US" sz="2400" b="1">
                <a:latin typeface="Times New Roman" charset="0"/>
              </a:rPr>
              <a:t>：</a:t>
            </a:r>
            <a:r>
              <a:rPr lang="en-US" altLang="zh-CN" sz="2400" b="1" i="1">
                <a:latin typeface="Times New Roman" charset="0"/>
              </a:rPr>
              <a:t> a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) =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  </a:t>
            </a:r>
            <a:r>
              <a:rPr lang="en-US" altLang="zh-CN" sz="2400" b="1" i="1">
                <a:latin typeface="Times New Roman" charset="0"/>
              </a:rPr>
              <a:t>a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)=</a:t>
            </a:r>
            <a:r>
              <a:rPr lang="en-US" altLang="zh-CN" sz="2400" b="1" i="1">
                <a:latin typeface="Times New Roman" charset="0"/>
              </a:rPr>
              <a:t>a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DF54577-9191-A141-8555-A95418DB91F8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有补格（续）</a:t>
            </a:r>
          </a:p>
        </p:txBody>
      </p:sp>
      <p:sp>
        <p:nvSpPr>
          <p:cNvPr id="6349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90DE22D-20E7-964D-8559-B84F8AD10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052735"/>
            <a:ext cx="8424936" cy="5232177"/>
          </a:xfrm>
          <a:prstGeom prst="rect">
            <a:avLst/>
          </a:prstGeom>
          <a:blipFill rotWithShape="0">
            <a:blip r:embed="rId3"/>
            <a:stretch>
              <a:fillRect l="-651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有补格（续）</a:t>
            </a:r>
          </a:p>
        </p:txBody>
      </p:sp>
      <p:sp>
        <p:nvSpPr>
          <p:cNvPr id="6553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5B098C7-FF6C-AE42-B127-9F640128C13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268760"/>
            <a:ext cx="8208912" cy="4464496"/>
          </a:xfrm>
          <a:prstGeom prst="rect">
            <a:avLst/>
          </a:prstGeom>
          <a:blipFill rotWithShape="0">
            <a:blip r:embed="rId3"/>
            <a:stretch>
              <a:fillRect l="-1040" b="-6421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有补格（续）</a:t>
            </a:r>
          </a:p>
        </p:txBody>
      </p:sp>
      <p:sp>
        <p:nvSpPr>
          <p:cNvPr id="6758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7E0FD74-825B-544E-BA6A-0E9159764A4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340768"/>
            <a:ext cx="8424936" cy="4752528"/>
          </a:xfrm>
          <a:prstGeom prst="rect">
            <a:avLst/>
          </a:prstGeom>
          <a:blipFill rotWithShape="0">
            <a:blip r:embed="rId3"/>
            <a:stretch>
              <a:fillRect l="-1013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</a:rPr>
              <a:t>有补分配格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353425" cy="3743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代数格：</a:t>
            </a:r>
            <a:r>
              <a:rPr lang="zh-CN" altLang="en-US" sz="2800" b="1">
                <a:solidFill>
                  <a:srgbClr val="0000CC"/>
                </a:solidFill>
                <a:latin typeface="Times New Roman" charset="0"/>
              </a:rPr>
              <a:t>结合律、交换律、</a:t>
            </a: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吸收律、（幂等律）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分配格：</a:t>
            </a:r>
            <a:r>
              <a:rPr lang="zh-CN" altLang="en-US" sz="2800" b="1">
                <a:solidFill>
                  <a:srgbClr val="0000CC"/>
                </a:solidFill>
                <a:latin typeface="Times New Roman" charset="0"/>
              </a:rPr>
              <a:t>分配律</a:t>
            </a:r>
            <a:endParaRPr lang="en-US" altLang="zh-CN" sz="2800" b="1">
              <a:solidFill>
                <a:srgbClr val="0000CC"/>
              </a:solidFill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有    界：</a:t>
            </a:r>
            <a:r>
              <a:rPr lang="zh-CN" altLang="en-US" sz="2800" b="1">
                <a:solidFill>
                  <a:srgbClr val="0000CC"/>
                </a:solidFill>
                <a:latin typeface="Times New Roman" charset="0"/>
              </a:rPr>
              <a:t>同一律</a:t>
            </a: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、（支配律）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有    补：</a:t>
            </a:r>
            <a:r>
              <a:rPr lang="zh-CN" altLang="en-US" sz="2800" b="1">
                <a:solidFill>
                  <a:srgbClr val="0000CC"/>
                </a:solidFill>
                <a:latin typeface="Times New Roman" charset="0"/>
              </a:rPr>
              <a:t>补    律</a:t>
            </a: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、（双重补律、德摩根律）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endParaRPr lang="en-US" altLang="zh-CN" sz="2800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696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45E6308-5919-A740-AF13-6E4D08B9DAC9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389812" cy="1084263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</a:rPr>
              <a:t>有补分配格（代数</a:t>
            </a:r>
            <a:r>
              <a:rPr lang="zh-CN" altLang="en-US" sz="3600"/>
              <a:t>性质）</a:t>
            </a:r>
            <a:endParaRPr lang="zh-CN" altLang="en-US" sz="3600">
              <a:latin typeface="Times New Roman" charset="0"/>
            </a:endParaRPr>
          </a:p>
        </p:txBody>
      </p:sp>
      <p:grpSp>
        <p:nvGrpSpPr>
          <p:cNvPr id="71683" name="组合 14"/>
          <p:cNvGrpSpPr>
            <a:grpSpLocks/>
          </p:cNvGrpSpPr>
          <p:nvPr/>
        </p:nvGrpSpPr>
        <p:grpSpPr bwMode="auto">
          <a:xfrm>
            <a:off x="1258888" y="2509838"/>
            <a:ext cx="6611937" cy="511175"/>
            <a:chOff x="2339752" y="3645024"/>
            <a:chExt cx="6610685" cy="510779"/>
          </a:xfrm>
        </p:grpSpPr>
        <p:sp>
          <p:nvSpPr>
            <p:cNvPr id="71691" name="圆角矩形标注 6"/>
            <p:cNvSpPr>
              <a:spLocks noChangeArrowheads="1"/>
            </p:cNvSpPr>
            <p:nvPr/>
          </p:nvSpPr>
          <p:spPr bwMode="auto">
            <a:xfrm>
              <a:off x="233975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结合律</a:t>
              </a:r>
            </a:p>
          </p:txBody>
        </p:sp>
        <p:sp>
          <p:nvSpPr>
            <p:cNvPr id="71692" name="圆角矩形标注 10"/>
            <p:cNvSpPr>
              <a:spLocks noChangeArrowheads="1"/>
            </p:cNvSpPr>
            <p:nvPr/>
          </p:nvSpPr>
          <p:spPr bwMode="auto">
            <a:xfrm>
              <a:off x="377991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交换律</a:t>
              </a:r>
            </a:p>
          </p:txBody>
        </p:sp>
        <p:sp>
          <p:nvSpPr>
            <p:cNvPr id="71693" name="圆角矩形标注 11"/>
            <p:cNvSpPr>
              <a:spLocks noChangeArrowheads="1"/>
            </p:cNvSpPr>
            <p:nvPr/>
          </p:nvSpPr>
          <p:spPr bwMode="auto">
            <a:xfrm>
              <a:off x="522007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CC"/>
                  </a:solidFill>
                </a:rPr>
                <a:t>分配律</a:t>
              </a:r>
            </a:p>
          </p:txBody>
        </p:sp>
        <p:sp>
          <p:nvSpPr>
            <p:cNvPr id="71694" name="圆角矩形标注 12"/>
            <p:cNvSpPr>
              <a:spLocks noChangeArrowheads="1"/>
            </p:cNvSpPr>
            <p:nvPr/>
          </p:nvSpPr>
          <p:spPr bwMode="auto">
            <a:xfrm>
              <a:off x="6660232" y="3645025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CC"/>
                  </a:solidFill>
                </a:rPr>
                <a:t>同一律</a:t>
              </a:r>
            </a:p>
          </p:txBody>
        </p:sp>
        <p:sp>
          <p:nvSpPr>
            <p:cNvPr id="71695" name="圆角矩形标注 13"/>
            <p:cNvSpPr>
              <a:spLocks noChangeArrowheads="1"/>
            </p:cNvSpPr>
            <p:nvPr/>
          </p:nvSpPr>
          <p:spPr bwMode="auto">
            <a:xfrm>
              <a:off x="8100392" y="3645024"/>
              <a:ext cx="850045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CC"/>
                  </a:solidFill>
                </a:rPr>
                <a:t>补律</a:t>
              </a:r>
            </a:p>
          </p:txBody>
        </p:sp>
      </p:grpSp>
      <p:grpSp>
        <p:nvGrpSpPr>
          <p:cNvPr id="71684" name="组合 15"/>
          <p:cNvGrpSpPr>
            <a:grpSpLocks/>
          </p:cNvGrpSpPr>
          <p:nvPr/>
        </p:nvGrpSpPr>
        <p:grpSpPr bwMode="auto">
          <a:xfrm>
            <a:off x="1023938" y="4060825"/>
            <a:ext cx="7151687" cy="511175"/>
            <a:chOff x="2699792" y="3645024"/>
            <a:chExt cx="7152079" cy="510778"/>
          </a:xfrm>
        </p:grpSpPr>
        <p:sp>
          <p:nvSpPr>
            <p:cNvPr id="71686" name="圆角矩形标注 16"/>
            <p:cNvSpPr>
              <a:spLocks noChangeArrowheads="1"/>
            </p:cNvSpPr>
            <p:nvPr/>
          </p:nvSpPr>
          <p:spPr bwMode="auto">
            <a:xfrm>
              <a:off x="5484576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</a:rPr>
                <a:t>支配律</a:t>
              </a:r>
            </a:p>
          </p:txBody>
        </p:sp>
        <p:sp>
          <p:nvSpPr>
            <p:cNvPr id="71687" name="圆角矩形标注 17"/>
            <p:cNvSpPr>
              <a:spLocks noChangeArrowheads="1"/>
            </p:cNvSpPr>
            <p:nvPr/>
          </p:nvSpPr>
          <p:spPr bwMode="auto">
            <a:xfrm>
              <a:off x="269979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吸收律</a:t>
              </a:r>
            </a:p>
          </p:txBody>
        </p:sp>
        <p:sp>
          <p:nvSpPr>
            <p:cNvPr id="71688" name="圆角矩形标注 18"/>
            <p:cNvSpPr>
              <a:spLocks noChangeArrowheads="1"/>
            </p:cNvSpPr>
            <p:nvPr/>
          </p:nvSpPr>
          <p:spPr bwMode="auto">
            <a:xfrm>
              <a:off x="4116424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</a:rPr>
                <a:t>幂等律</a:t>
              </a:r>
            </a:p>
          </p:txBody>
        </p:sp>
        <p:sp>
          <p:nvSpPr>
            <p:cNvPr id="71689" name="圆角矩形标注 19"/>
            <p:cNvSpPr>
              <a:spLocks noChangeArrowheads="1"/>
            </p:cNvSpPr>
            <p:nvPr/>
          </p:nvSpPr>
          <p:spPr bwMode="auto">
            <a:xfrm>
              <a:off x="6804248" y="3645024"/>
              <a:ext cx="1463447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</a:rPr>
                <a:t>双重补律</a:t>
              </a:r>
            </a:p>
          </p:txBody>
        </p:sp>
        <p:sp>
          <p:nvSpPr>
            <p:cNvPr id="71690" name="圆角矩形标注 20"/>
            <p:cNvSpPr>
              <a:spLocks noChangeArrowheads="1"/>
            </p:cNvSpPr>
            <p:nvPr/>
          </p:nvSpPr>
          <p:spPr bwMode="auto">
            <a:xfrm>
              <a:off x="8388424" y="3645024"/>
              <a:ext cx="1463447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</a:rPr>
                <a:t>德摩根律</a:t>
              </a:r>
            </a:p>
          </p:txBody>
        </p:sp>
      </p:grpSp>
      <p:sp>
        <p:nvSpPr>
          <p:cNvPr id="716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47537C-D640-DD4B-B019-0160D2A55711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6532562" cy="576262"/>
          </a:xfrm>
        </p:spPr>
        <p:txBody>
          <a:bodyPr/>
          <a:lstStyle/>
          <a:p>
            <a:r>
              <a:rPr lang="zh-CN" altLang="en-US" sz="4000">
                <a:latin typeface="黑体" charset="0"/>
                <a:ea typeface="黑体" charset="0"/>
              </a:rPr>
              <a:t>作业</a:t>
            </a:r>
          </a:p>
        </p:txBody>
      </p:sp>
      <p:sp>
        <p:nvSpPr>
          <p:cNvPr id="7373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D85DC75-7EE9-0B4B-A5F0-15E25B39344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3736" name="Rectangle 4"/>
          <p:cNvSpPr txBox="1">
            <a:spLocks noChangeArrowheads="1"/>
          </p:cNvSpPr>
          <p:nvPr/>
        </p:nvSpPr>
        <p:spPr bwMode="auto">
          <a:xfrm>
            <a:off x="349250" y="1192213"/>
            <a:ext cx="7031038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889000" indent="-439738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93813" indent="-403225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81163" indent="-385763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70100" indent="-38735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273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845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417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98900" indent="-387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Font typeface="Wingdings" charset="2"/>
              <a:buChar char="n"/>
            </a:pPr>
            <a:r>
              <a:rPr lang="zh-CN" altLang="en-US" sz="3200" dirty="0">
                <a:solidFill>
                  <a:srgbClr val="0000FF"/>
                </a:solidFill>
                <a:latin typeface="Book Antiqua" charset="0"/>
                <a:ea typeface="黑体" charset="0"/>
              </a:rPr>
              <a:t>教材内容：</a:t>
            </a:r>
            <a:r>
              <a:rPr lang="en-US" altLang="zh-CN" sz="3200" b="1" dirty="0">
                <a:solidFill>
                  <a:srgbClr val="339933"/>
                </a:solidFill>
                <a:latin typeface="华文楷体" charset="-122"/>
                <a:ea typeface="华文楷体" charset="-122"/>
              </a:rPr>
              <a:t>[</a:t>
            </a:r>
            <a:r>
              <a:rPr lang="zh-CN" altLang="en-US" sz="3200" b="1" dirty="0">
                <a:solidFill>
                  <a:srgbClr val="339933"/>
                </a:solidFill>
                <a:latin typeface="华文楷体" charset="-122"/>
                <a:ea typeface="华文楷体" charset="-122"/>
              </a:rPr>
              <a:t>屈婉玲</a:t>
            </a:r>
            <a:r>
              <a:rPr lang="en-US" altLang="zh-CN" sz="3200" b="1" dirty="0">
                <a:solidFill>
                  <a:srgbClr val="339933"/>
                </a:solidFill>
                <a:latin typeface="华文楷体" charset="-122"/>
                <a:ea typeface="华文楷体" charset="-122"/>
              </a:rPr>
              <a:t>] </a:t>
            </a:r>
            <a:r>
              <a:rPr lang="en-US" altLang="zh-CN" sz="3200" dirty="0">
                <a:latin typeface="Book Antiqua" charset="0"/>
                <a:ea typeface="华文楷体" charset="-122"/>
              </a:rPr>
              <a:t>11.1</a:t>
            </a:r>
            <a:r>
              <a:rPr lang="zh-CN" altLang="en-US" sz="3200" dirty="0">
                <a:latin typeface="Book Antiqua" charset="0"/>
                <a:ea typeface="华文楷体" charset="-122"/>
              </a:rPr>
              <a:t>，</a:t>
            </a:r>
            <a:r>
              <a:rPr lang="en-US" altLang="zh-CN" sz="3200" dirty="0">
                <a:latin typeface="Book Antiqua" charset="0"/>
                <a:ea typeface="华文楷体" charset="-122"/>
              </a:rPr>
              <a:t>11.2</a:t>
            </a:r>
            <a:r>
              <a:rPr lang="zh-CN" altLang="en-US" sz="3200" dirty="0">
                <a:latin typeface="华文楷体" charset="-122"/>
                <a:ea typeface="华文楷体" charset="-122"/>
              </a:rPr>
              <a:t>节</a:t>
            </a:r>
            <a:endParaRPr lang="en-US" altLang="zh-CN" sz="3200" dirty="0">
              <a:latin typeface="华文楷体" charset="-122"/>
              <a:ea typeface="华文楷体" charset="-122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charset="2"/>
              <a:buChar char="n"/>
            </a:pPr>
            <a:r>
              <a:rPr lang="zh-CN" altLang="en-US" sz="3200" dirty="0">
                <a:solidFill>
                  <a:srgbClr val="0000FF"/>
                </a:solidFill>
                <a:latin typeface="Book Antiqua" charset="0"/>
                <a:ea typeface="黑体" charset="0"/>
              </a:rPr>
              <a:t>课后习题</a:t>
            </a:r>
            <a:r>
              <a:rPr lang="zh-CN" altLang="en-US" sz="3200" dirty="0" smtClean="0">
                <a:solidFill>
                  <a:srgbClr val="0000FF"/>
                </a:solidFill>
                <a:latin typeface="Book Antiqua" charset="0"/>
                <a:ea typeface="黑体" charset="0"/>
              </a:rPr>
              <a:t>：</a:t>
            </a:r>
            <a:r>
              <a:rPr lang="zh-CN" altLang="en-US" sz="3200" dirty="0" smtClean="0">
                <a:solidFill>
                  <a:srgbClr val="0000FF"/>
                </a:solidFill>
                <a:latin typeface="Book Antiqua" charset="0"/>
                <a:ea typeface="黑体" charset="0"/>
              </a:rPr>
              <a:t>见课程网站</a:t>
            </a:r>
            <a:endParaRPr lang="en-US" altLang="zh-CN" sz="3200" dirty="0">
              <a:solidFill>
                <a:srgbClr val="0000FF"/>
              </a:solidFill>
              <a:latin typeface="Book Antiqua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代数格（定义）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147050" cy="10795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charset="0"/>
              </a:rPr>
              <a:t>设</a:t>
            </a:r>
            <a:r>
              <a:rPr lang="en-US" altLang="zh-CN" sz="2400" b="1">
                <a:latin typeface="Times New Roman" charset="0"/>
              </a:rPr>
              <a:t>L</a:t>
            </a:r>
            <a:r>
              <a:rPr lang="zh-CN" altLang="en-US" sz="2400" b="1">
                <a:latin typeface="Times New Roman" charset="0"/>
              </a:rPr>
              <a:t>是一个集合，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zh-CN" altLang="en-US" sz="2400" b="1">
                <a:latin typeface="Times New Roman" charset="0"/>
                <a:ea typeface="MS PMincho" charset="-128"/>
                <a:sym typeface="Symbol" charset="2"/>
              </a:rPr>
              <a:t>和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zh-CN" altLang="en-US" sz="2400" b="1">
                <a:latin typeface="Times New Roman" charset="0"/>
              </a:rPr>
              <a:t>是</a:t>
            </a:r>
            <a:r>
              <a:rPr lang="en-US" altLang="zh-CN" sz="2400" b="1">
                <a:latin typeface="Times New Roman" charset="0"/>
              </a:rPr>
              <a:t>L</a:t>
            </a:r>
            <a:r>
              <a:rPr lang="zh-CN" altLang="en-US" sz="2400" b="1">
                <a:latin typeface="Times New Roman" charset="0"/>
              </a:rPr>
              <a:t>上的二元运算，且满足</a:t>
            </a:r>
            <a:r>
              <a:rPr lang="zh-CN" altLang="en-US" sz="2400" b="1">
                <a:solidFill>
                  <a:srgbClr val="0000CC"/>
                </a:solidFill>
                <a:latin typeface="Times New Roman" charset="0"/>
              </a:rPr>
              <a:t>结合律、交换律、</a:t>
            </a:r>
            <a:r>
              <a:rPr lang="zh-CN" altLang="en-US" sz="2400" b="1" u="sng">
                <a:solidFill>
                  <a:srgbClr val="0000CC"/>
                </a:solidFill>
                <a:latin typeface="Times New Roman" charset="0"/>
              </a:rPr>
              <a:t>吸收律</a:t>
            </a:r>
            <a:r>
              <a:rPr lang="zh-CN" altLang="en-US" sz="2400" b="1">
                <a:latin typeface="Times New Roman" charset="0"/>
              </a:rPr>
              <a:t>，则称</a:t>
            </a:r>
            <a:r>
              <a:rPr lang="en-US" altLang="zh-CN" sz="2400" b="1">
                <a:latin typeface="Times New Roman" charset="0"/>
              </a:rPr>
              <a:t>(L, 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, )</a:t>
            </a:r>
            <a:r>
              <a:rPr lang="zh-CN" altLang="en-US" sz="2400" b="1">
                <a:latin typeface="Times New Roman" charset="0"/>
              </a:rPr>
              <a:t>是代数格。</a:t>
            </a:r>
            <a:endParaRPr lang="en-US" altLang="zh-CN" sz="2400" b="1">
              <a:latin typeface="Times New Roman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3044825"/>
          <a:ext cx="5329238" cy="2846388"/>
        </p:xfrm>
        <a:graphic>
          <a:graphicData uri="http://schemas.openxmlformats.org/drawingml/2006/table">
            <a:tbl>
              <a:tblPr/>
              <a:tblGrid>
                <a:gridCol w="3598863"/>
                <a:gridCol w="1730375"/>
              </a:tblGrid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等   式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名  称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z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)=(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z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 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z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)=(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z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结合律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 =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= 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交换律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 =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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x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sym typeface="Symbol" charset="2"/>
                        </a:rPr>
                        <a:t>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)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=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 x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吸收律</a:t>
                      </a: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</a:tr>
            </a:tbl>
          </a:graphicData>
        </a:graphic>
      </p:graphicFrame>
      <p:sp>
        <p:nvSpPr>
          <p:cNvPr id="102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18421FB-6A1D-714C-B63C-73B54E96707D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代数格中的偏序关系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353425" cy="46815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  <a:sym typeface="Symbol" charset="2"/>
              </a:rPr>
              <a:t></a:t>
            </a:r>
            <a:r>
              <a:rPr lang="en-US" altLang="zh-CN" sz="2800" b="1" i="1">
                <a:latin typeface="Times New Roman" charset="0"/>
              </a:rPr>
              <a:t> x</a:t>
            </a:r>
            <a:r>
              <a:rPr lang="en-US" altLang="zh-CN" sz="2800" b="1">
                <a:latin typeface="Times New Roman" charset="0"/>
                <a:sym typeface="Symbol" charset="2"/>
              </a:rPr>
              <a:t>, </a:t>
            </a:r>
            <a:r>
              <a:rPr lang="en-US" altLang="zh-CN" sz="2800" b="1" i="1">
                <a:latin typeface="Times New Roman" charset="0"/>
              </a:rPr>
              <a:t>y</a:t>
            </a:r>
            <a:r>
              <a:rPr lang="en-US" altLang="zh-CN" sz="2800" b="1">
                <a:latin typeface="Times New Roman" charset="0"/>
                <a:sym typeface="Symbol" charset="2"/>
              </a:rPr>
              <a:t></a:t>
            </a:r>
            <a:r>
              <a:rPr lang="en-US" altLang="zh-CN" sz="2800" b="1">
                <a:latin typeface="Times New Roman" charset="0"/>
              </a:rPr>
              <a:t>B, </a:t>
            </a:r>
            <a:r>
              <a:rPr lang="en-US" altLang="zh-CN" sz="2800" b="1" i="1">
                <a:latin typeface="Times New Roman" charset="0"/>
              </a:rPr>
              <a:t>x</a:t>
            </a:r>
            <a:r>
              <a:rPr lang="en-US" altLang="zh-CN" sz="2800" b="1">
                <a:latin typeface="Times New Roman" charset="0"/>
                <a:sym typeface="Symbol" charset="2"/>
              </a:rPr>
              <a:t></a:t>
            </a:r>
            <a:r>
              <a:rPr lang="en-US" altLang="zh-CN" sz="2800" b="1" i="1">
                <a:latin typeface="Times New Roman" charset="0"/>
              </a:rPr>
              <a:t>y </a:t>
            </a:r>
            <a:r>
              <a:rPr lang="en-US" altLang="zh-CN" sz="2800" b="1">
                <a:latin typeface="Times New Roman" charset="0"/>
              </a:rPr>
              <a:t>=</a:t>
            </a:r>
            <a:r>
              <a:rPr lang="en-US" altLang="zh-CN" sz="2800" b="1" i="1">
                <a:latin typeface="Times New Roman" charset="0"/>
              </a:rPr>
              <a:t>x iff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en-US" altLang="zh-CN" sz="2800" b="1" i="1">
                <a:latin typeface="Times New Roman" charset="0"/>
              </a:rPr>
              <a:t>x</a:t>
            </a:r>
            <a:r>
              <a:rPr lang="en-US" altLang="zh-CN" sz="2800" b="1">
                <a:latin typeface="Times New Roman" charset="0"/>
                <a:sym typeface="Symbol" charset="2"/>
              </a:rPr>
              <a:t></a:t>
            </a:r>
            <a:r>
              <a:rPr lang="en-US" altLang="zh-CN" sz="2800" b="1" i="1">
                <a:latin typeface="Times New Roman" charset="0"/>
              </a:rPr>
              <a:t>y =y</a:t>
            </a:r>
            <a:endParaRPr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若 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y </a:t>
            </a:r>
            <a:r>
              <a:rPr lang="en-US" altLang="zh-CN" sz="2400" b="1">
                <a:latin typeface="Times New Roman" charset="0"/>
              </a:rPr>
              <a:t>=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zh-CN" altLang="en-US" sz="2400" b="1">
                <a:latin typeface="Times New Roman" charset="0"/>
              </a:rPr>
              <a:t>，则 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y =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y</a:t>
            </a:r>
            <a:r>
              <a:rPr lang="en-US" altLang="zh-CN" sz="2400" b="1">
                <a:latin typeface="Times New Roman" charset="0"/>
              </a:rPr>
              <a:t>) </a:t>
            </a:r>
            <a:r>
              <a:rPr lang="en-US" altLang="zh-CN" sz="2400" b="1">
                <a:latin typeface="Times New Roman" charset="0"/>
                <a:sym typeface="Symbol" charset="2"/>
              </a:rPr>
              <a:t> </a:t>
            </a:r>
            <a:r>
              <a:rPr lang="en-US" altLang="zh-CN" sz="2400" b="1" i="1">
                <a:latin typeface="Times New Roman" charset="0"/>
              </a:rPr>
              <a:t>y = y </a:t>
            </a:r>
            <a:r>
              <a:rPr lang="en-US" altLang="zh-CN" sz="2400" b="1">
                <a:latin typeface="Times New Roman" charset="0"/>
              </a:rPr>
              <a:t> //</a:t>
            </a:r>
            <a:r>
              <a:rPr lang="zh-CN" altLang="en-US" sz="2400" b="1">
                <a:latin typeface="Times New Roman" charset="0"/>
              </a:rPr>
              <a:t>吸收律</a:t>
            </a:r>
            <a:endParaRPr lang="en-US" altLang="zh-CN" sz="24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若 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y =y</a:t>
            </a:r>
            <a:r>
              <a:rPr lang="zh-CN" altLang="en-US" sz="2400" b="1">
                <a:latin typeface="Times New Roman" charset="0"/>
              </a:rPr>
              <a:t>，则 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 </a:t>
            </a:r>
            <a:r>
              <a:rPr lang="en-US" altLang="zh-CN" sz="2400" b="1" i="1">
                <a:latin typeface="Times New Roman" charset="0"/>
              </a:rPr>
              <a:t>y = x</a:t>
            </a:r>
            <a:r>
              <a:rPr lang="en-US" altLang="zh-CN" sz="2400" b="1">
                <a:latin typeface="Times New Roman" charset="0"/>
                <a:sym typeface="Symbol" charset="2"/>
              </a:rPr>
              <a:t> 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y</a:t>
            </a:r>
            <a:r>
              <a:rPr lang="en-US" altLang="zh-CN" sz="2400" b="1">
                <a:latin typeface="Times New Roman" charset="0"/>
              </a:rPr>
              <a:t>) =</a:t>
            </a:r>
            <a:r>
              <a:rPr lang="en-US" altLang="zh-CN" sz="2400" b="1" i="1">
                <a:latin typeface="Times New Roman" charset="0"/>
              </a:rPr>
              <a:t> x</a:t>
            </a:r>
            <a:r>
              <a:rPr lang="en-US" altLang="zh-CN" sz="2400" b="1">
                <a:latin typeface="Times New Roman" charset="0"/>
              </a:rPr>
              <a:t>  //</a:t>
            </a:r>
            <a:r>
              <a:rPr lang="zh-CN" altLang="en-US" sz="2400" b="1">
                <a:latin typeface="Times New Roman" charset="0"/>
              </a:rPr>
              <a:t>吸收律</a:t>
            </a:r>
            <a:endParaRPr lang="en-US" altLang="zh-CN" sz="24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  <a:sym typeface="Symbol" charset="2"/>
              </a:rPr>
              <a:t></a:t>
            </a:r>
            <a:r>
              <a:rPr lang="en-US" altLang="zh-CN" sz="2800" b="1" i="1">
                <a:latin typeface="Times New Roman" charset="0"/>
              </a:rPr>
              <a:t> x</a:t>
            </a:r>
            <a:r>
              <a:rPr lang="en-US" altLang="zh-CN" sz="2800" b="1">
                <a:latin typeface="Times New Roman" charset="0"/>
                <a:sym typeface="Symbol" charset="2"/>
              </a:rPr>
              <a:t>, </a:t>
            </a:r>
            <a:r>
              <a:rPr lang="en-US" altLang="zh-CN" sz="2800" b="1" i="1">
                <a:latin typeface="Times New Roman" charset="0"/>
              </a:rPr>
              <a:t>y</a:t>
            </a:r>
            <a:r>
              <a:rPr lang="en-US" altLang="zh-CN" sz="2800" b="1">
                <a:latin typeface="Times New Roman" charset="0"/>
                <a:sym typeface="Symbol" charset="2"/>
              </a:rPr>
              <a:t></a:t>
            </a:r>
            <a:r>
              <a:rPr lang="en-US" altLang="zh-CN" sz="2800" b="1">
                <a:latin typeface="Times New Roman" charset="0"/>
              </a:rPr>
              <a:t>B,  </a:t>
            </a:r>
            <a:r>
              <a:rPr lang="zh-CN" altLang="en-US" sz="2800" b="1">
                <a:latin typeface="Times New Roman" charset="0"/>
              </a:rPr>
              <a:t>定义 </a:t>
            </a:r>
            <a:r>
              <a:rPr lang="en-US" altLang="zh-CN" sz="2800" b="1" i="1">
                <a:latin typeface="Times New Roman" charset="0"/>
              </a:rPr>
              <a:t>x </a:t>
            </a:r>
            <a:r>
              <a:rPr lang="en-US" altLang="zh-CN" sz="2800" b="1">
                <a:latin typeface="Times New Roman" charset="0"/>
              </a:rPr>
              <a:t>≼</a:t>
            </a:r>
            <a:r>
              <a:rPr lang="en-US" altLang="zh-CN" sz="2800" b="1" i="1">
                <a:latin typeface="Times New Roman" charset="0"/>
              </a:rPr>
              <a:t> y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en-US" altLang="zh-CN" sz="2800" b="1" i="1">
                <a:latin typeface="Times New Roman" charset="0"/>
              </a:rPr>
              <a:t>iff</a:t>
            </a:r>
            <a:r>
              <a:rPr lang="zh-CN" altLang="en-US" sz="2800" b="1">
                <a:latin typeface="Times New Roman" charset="0"/>
              </a:rPr>
              <a:t> </a:t>
            </a:r>
            <a:r>
              <a:rPr lang="en-US" altLang="zh-CN" sz="2800" b="1" i="1">
                <a:latin typeface="Times New Roman" charset="0"/>
              </a:rPr>
              <a:t>x</a:t>
            </a:r>
            <a:r>
              <a:rPr lang="en-US" altLang="zh-CN" sz="2800" b="1">
                <a:latin typeface="Times New Roman" charset="0"/>
                <a:sym typeface="Symbol" charset="2"/>
              </a:rPr>
              <a:t></a:t>
            </a:r>
            <a:r>
              <a:rPr lang="en-US" altLang="zh-CN" sz="2800" b="1" i="1">
                <a:latin typeface="Times New Roman" charset="0"/>
              </a:rPr>
              <a:t>y </a:t>
            </a:r>
            <a:r>
              <a:rPr lang="en-US" altLang="zh-CN" sz="2800" b="1">
                <a:latin typeface="Times New Roman" charset="0"/>
              </a:rPr>
              <a:t>=</a:t>
            </a:r>
            <a:r>
              <a:rPr lang="en-US" altLang="zh-CN" sz="2800" b="1" i="1">
                <a:latin typeface="Times New Roman" charset="0"/>
              </a:rPr>
              <a:t>x </a:t>
            </a:r>
            <a:r>
              <a:rPr lang="en-US" altLang="zh-CN" sz="2800" b="1">
                <a:latin typeface="Times New Roman" charset="0"/>
                <a:sym typeface="Symbol" charset="2"/>
              </a:rPr>
              <a:t>(</a:t>
            </a:r>
            <a:r>
              <a:rPr lang="zh-CN" altLang="en-US" sz="2800" b="1">
                <a:latin typeface="Times New Roman" charset="0"/>
                <a:sym typeface="Symbol" charset="2"/>
              </a:rPr>
              <a:t>即</a:t>
            </a:r>
            <a:r>
              <a:rPr lang="en-US" altLang="zh-CN" sz="2800" b="1">
                <a:latin typeface="Times New Roman" charset="0"/>
              </a:rPr>
              <a:t> </a:t>
            </a:r>
            <a:r>
              <a:rPr lang="en-US" altLang="zh-CN" sz="2800" b="1" i="1">
                <a:latin typeface="Times New Roman" charset="0"/>
              </a:rPr>
              <a:t>x</a:t>
            </a:r>
            <a:r>
              <a:rPr lang="en-US" altLang="zh-CN" sz="2800" b="1">
                <a:latin typeface="Times New Roman" charset="0"/>
                <a:sym typeface="Symbol" charset="2"/>
              </a:rPr>
              <a:t></a:t>
            </a:r>
            <a:r>
              <a:rPr lang="en-US" altLang="zh-CN" sz="2800" b="1" i="1">
                <a:latin typeface="Times New Roman" charset="0"/>
              </a:rPr>
              <a:t>y =y</a:t>
            </a:r>
            <a:r>
              <a:rPr lang="en-US" altLang="zh-CN" sz="2800" b="1">
                <a:latin typeface="Times New Roman" charset="0"/>
              </a:rPr>
              <a:t>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证明这个关系满足自反性、反对称性、传递性。</a:t>
            </a:r>
            <a:endParaRPr lang="en-US" altLang="zh-CN" sz="24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这个偏序构成一个格。</a:t>
            </a:r>
            <a:endParaRPr lang="en-US" altLang="zh-CN" sz="2400" b="1">
              <a:latin typeface="Times New Roman" charset="0"/>
            </a:endParaRPr>
          </a:p>
          <a:p>
            <a:pPr lvl="2" algn="just" eaLnBrk="1" hangingPunct="1">
              <a:lnSpc>
                <a:spcPct val="120000"/>
              </a:lnSpc>
            </a:pPr>
            <a:r>
              <a:rPr lang="en-US" altLang="zh-CN" sz="2100" b="1">
                <a:solidFill>
                  <a:srgbClr val="0000FF"/>
                </a:solidFill>
                <a:latin typeface="Times New Roman" charset="0"/>
              </a:rPr>
              <a:t>lub{x,y}</a:t>
            </a:r>
            <a:r>
              <a:rPr lang="en-US" altLang="zh-CN" sz="2100" b="1">
                <a:latin typeface="Times New Roman" charset="0"/>
              </a:rPr>
              <a:t> </a:t>
            </a:r>
            <a:r>
              <a:rPr lang="zh-CN" altLang="en-US" sz="2100" b="1">
                <a:latin typeface="Times New Roman" charset="0"/>
              </a:rPr>
              <a:t>即为</a:t>
            </a:r>
            <a:r>
              <a:rPr lang="en-US" altLang="zh-CN" sz="2100" b="1">
                <a:latin typeface="Times New Roman" charset="0"/>
              </a:rPr>
              <a:t> </a:t>
            </a:r>
            <a:r>
              <a:rPr lang="en-US" altLang="zh-CN" sz="2100" b="1" i="1">
                <a:latin typeface="Times New Roman" charset="0"/>
              </a:rPr>
              <a:t>x</a:t>
            </a:r>
            <a:r>
              <a:rPr lang="en-US" altLang="zh-CN" sz="21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100" b="1" i="1">
                <a:latin typeface="Times New Roman" charset="0"/>
              </a:rPr>
              <a:t>y</a:t>
            </a:r>
            <a:r>
              <a:rPr lang="zh-CN" altLang="en-US" sz="2100" b="1">
                <a:latin typeface="Times New Roman" charset="0"/>
              </a:rPr>
              <a:t>。</a:t>
            </a:r>
            <a:endParaRPr lang="en-US" altLang="zh-CN" sz="2100" b="1">
              <a:latin typeface="Times New Roman" charset="0"/>
            </a:endParaRPr>
          </a:p>
          <a:p>
            <a:pPr lvl="2" algn="just" eaLnBrk="1" hangingPunct="1">
              <a:lnSpc>
                <a:spcPct val="120000"/>
              </a:lnSpc>
            </a:pPr>
            <a:r>
              <a:rPr lang="en-US" altLang="zh-CN" sz="2100" b="1">
                <a:solidFill>
                  <a:srgbClr val="0000FF"/>
                </a:solidFill>
                <a:latin typeface="Times New Roman" charset="0"/>
              </a:rPr>
              <a:t>glb{x,y}</a:t>
            </a:r>
            <a:r>
              <a:rPr lang="en-US" altLang="zh-CN" sz="2100" b="1">
                <a:latin typeface="Times New Roman" charset="0"/>
              </a:rPr>
              <a:t> </a:t>
            </a:r>
            <a:r>
              <a:rPr lang="zh-CN" altLang="en-US" sz="2100" b="1">
                <a:latin typeface="Times New Roman" charset="0"/>
              </a:rPr>
              <a:t>即为 </a:t>
            </a:r>
            <a:r>
              <a:rPr lang="en-US" altLang="zh-CN" sz="2100" b="1" i="1">
                <a:latin typeface="Times New Roman" charset="0"/>
              </a:rPr>
              <a:t>x</a:t>
            </a:r>
            <a:r>
              <a:rPr lang="en-US" altLang="zh-CN" sz="21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100" b="1" i="1">
                <a:latin typeface="Times New Roman" charset="0"/>
              </a:rPr>
              <a:t>y</a:t>
            </a:r>
            <a:r>
              <a:rPr lang="zh-CN" altLang="en-US" sz="2100" b="1">
                <a:latin typeface="Times New Roman" charset="0"/>
              </a:rPr>
              <a:t>。</a:t>
            </a:r>
            <a:endParaRPr lang="en-US" altLang="zh-CN" sz="21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CC"/>
                </a:solidFill>
                <a:latin typeface="Times New Roman" charset="0"/>
              </a:rPr>
              <a:t>代数格</a:t>
            </a:r>
            <a:r>
              <a:rPr lang="zh-CN" altLang="en-US" sz="2800" b="1">
                <a:latin typeface="Times New Roman" charset="0"/>
              </a:rPr>
              <a:t>等同于</a:t>
            </a:r>
            <a:r>
              <a:rPr lang="zh-CN" altLang="en-US" sz="2800" b="1" u="sng">
                <a:latin typeface="Times New Roman" charset="0"/>
              </a:rPr>
              <a:t>（偏序）格</a:t>
            </a:r>
          </a:p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endParaRPr lang="en-US" altLang="zh-CN" sz="2800" b="1">
              <a:latin typeface="Times New Roman" charset="0"/>
            </a:endParaRP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AA8F27B-C5EF-AF4E-89AC-54694915886E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543800" cy="1084263"/>
          </a:xfrm>
        </p:spPr>
        <p:txBody>
          <a:bodyPr/>
          <a:lstStyle/>
          <a:p>
            <a:pPr eaLnBrk="1" hangingPunct="1"/>
            <a:r>
              <a:rPr lang="zh-CN" altLang="en-US" sz="3600"/>
              <a:t>格的代数性质</a:t>
            </a:r>
            <a:endParaRPr lang="zh-CN" altLang="en-US" sz="3600">
              <a:latin typeface="Times New Roman" charset="0"/>
            </a:endParaRPr>
          </a:p>
        </p:txBody>
      </p:sp>
      <p:grpSp>
        <p:nvGrpSpPr>
          <p:cNvPr id="14339" name="组合 14"/>
          <p:cNvGrpSpPr>
            <a:grpSpLocks/>
          </p:cNvGrpSpPr>
          <p:nvPr/>
        </p:nvGrpSpPr>
        <p:grpSpPr bwMode="auto">
          <a:xfrm>
            <a:off x="1258888" y="1965325"/>
            <a:ext cx="5476875" cy="511175"/>
            <a:chOff x="2339752" y="3645024"/>
            <a:chExt cx="5476115" cy="510778"/>
          </a:xfrm>
        </p:grpSpPr>
        <p:sp>
          <p:nvSpPr>
            <p:cNvPr id="14346" name="圆角矩形标注 6"/>
            <p:cNvSpPr>
              <a:spLocks noChangeArrowheads="1"/>
            </p:cNvSpPr>
            <p:nvPr/>
          </p:nvSpPr>
          <p:spPr bwMode="auto">
            <a:xfrm>
              <a:off x="233975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结合律</a:t>
              </a:r>
            </a:p>
          </p:txBody>
        </p:sp>
        <p:sp>
          <p:nvSpPr>
            <p:cNvPr id="14347" name="圆角矩形标注 10"/>
            <p:cNvSpPr>
              <a:spLocks noChangeArrowheads="1"/>
            </p:cNvSpPr>
            <p:nvPr/>
          </p:nvSpPr>
          <p:spPr bwMode="auto">
            <a:xfrm>
              <a:off x="3779912" y="3645024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交换律</a:t>
              </a:r>
            </a:p>
          </p:txBody>
        </p:sp>
        <p:sp>
          <p:nvSpPr>
            <p:cNvPr id="14348" name="圆角矩形标注 11"/>
            <p:cNvSpPr>
              <a:spLocks noChangeArrowheads="1"/>
            </p:cNvSpPr>
            <p:nvPr/>
          </p:nvSpPr>
          <p:spPr bwMode="auto">
            <a:xfrm>
              <a:off x="5220072" y="3645024"/>
              <a:ext cx="1155635" cy="510382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CC"/>
                  </a:solidFill>
                </a:rPr>
                <a:t>吸收律</a:t>
              </a:r>
            </a:p>
          </p:txBody>
        </p:sp>
        <p:sp>
          <p:nvSpPr>
            <p:cNvPr id="14349" name="圆角矩形标注 12"/>
            <p:cNvSpPr>
              <a:spLocks noChangeArrowheads="1"/>
            </p:cNvSpPr>
            <p:nvPr/>
          </p:nvSpPr>
          <p:spPr bwMode="auto">
            <a:xfrm>
              <a:off x="6660232" y="3645025"/>
              <a:ext cx="1155635" cy="510382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CC"/>
                  </a:solidFill>
                </a:rPr>
                <a:t>幂等律</a:t>
              </a:r>
            </a:p>
          </p:txBody>
        </p:sp>
      </p:grpSp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1258888" y="3286125"/>
            <a:ext cx="3603625" cy="511175"/>
            <a:chOff x="3923928" y="4797152"/>
            <a:chExt cx="3604126" cy="510778"/>
          </a:xfrm>
        </p:grpSpPr>
        <p:sp>
          <p:nvSpPr>
            <p:cNvPr id="14343" name="圆角矩形标注 24"/>
            <p:cNvSpPr>
              <a:spLocks noChangeArrowheads="1"/>
            </p:cNvSpPr>
            <p:nvPr/>
          </p:nvSpPr>
          <p:spPr bwMode="auto">
            <a:xfrm>
              <a:off x="3923928" y="4797152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吸收律</a:t>
              </a:r>
            </a:p>
          </p:txBody>
        </p:sp>
        <p:sp>
          <p:nvSpPr>
            <p:cNvPr id="14344" name="下箭头 28"/>
            <p:cNvSpPr>
              <a:spLocks noChangeArrowheads="1"/>
            </p:cNvSpPr>
            <p:nvPr/>
          </p:nvSpPr>
          <p:spPr bwMode="auto">
            <a:xfrm rot="-5400000">
              <a:off x="5576795" y="4809665"/>
              <a:ext cx="366675" cy="551039"/>
            </a:xfrm>
            <a:prstGeom prst="downArrow">
              <a:avLst>
                <a:gd name="adj1" fmla="val 50000"/>
                <a:gd name="adj2" fmla="val 50003"/>
              </a:avLst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00CC"/>
                </a:solidFill>
              </a:endParaRPr>
            </a:p>
          </p:txBody>
        </p:sp>
        <p:sp>
          <p:nvSpPr>
            <p:cNvPr id="14345" name="圆角矩形标注 29"/>
            <p:cNvSpPr>
              <a:spLocks noChangeArrowheads="1"/>
            </p:cNvSpPr>
            <p:nvPr/>
          </p:nvSpPr>
          <p:spPr bwMode="auto">
            <a:xfrm>
              <a:off x="6372200" y="4797152"/>
              <a:ext cx="1155854" cy="510778"/>
            </a:xfrm>
            <a:prstGeom prst="wedgeRoundRectCallout">
              <a:avLst>
                <a:gd name="adj1" fmla="val -21264"/>
                <a:gd name="adj2" fmla="val 39171"/>
                <a:gd name="adj3" fmla="val 16667"/>
              </a:avLst>
            </a:prstGeom>
            <a:noFill/>
            <a:ln w="19050">
              <a:solidFill>
                <a:srgbClr val="0000CC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</a:rPr>
                <a:t>幂等律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88988" y="4337050"/>
            <a:ext cx="81470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charset="0"/>
              </a:rPr>
              <a:t>x </a:t>
            </a:r>
            <a:r>
              <a:rPr lang="en-US" altLang="zh-CN" sz="2400" b="1">
                <a:latin typeface="Times New Roman" charset="0"/>
                <a:sym typeface="Symbol" charset="2"/>
              </a:rPr>
              <a:t> </a:t>
            </a:r>
            <a:r>
              <a:rPr lang="en-US" altLang="zh-CN" sz="2400" b="1" i="1" u="sng">
                <a:solidFill>
                  <a:srgbClr val="0000CC"/>
                </a:solidFill>
                <a:latin typeface="Times New Roman" charset="0"/>
              </a:rPr>
              <a:t>x</a:t>
            </a:r>
            <a:r>
              <a:rPr lang="en-US" altLang="zh-CN" sz="2400" b="1" i="1">
                <a:latin typeface="Times New Roman" charset="0"/>
              </a:rPr>
              <a:t> = x </a:t>
            </a:r>
            <a:r>
              <a:rPr lang="en-US" altLang="zh-CN" sz="2400" b="1">
                <a:latin typeface="Times New Roman" charset="0"/>
                <a:sym typeface="Symbol" charset="2"/>
              </a:rPr>
              <a:t> </a:t>
            </a:r>
            <a:r>
              <a:rPr lang="en-US" altLang="zh-CN" sz="2400" b="1">
                <a:latin typeface="Times New Roman" charset="0"/>
              </a:rPr>
              <a:t>( </a:t>
            </a:r>
            <a:r>
              <a:rPr lang="en-US" altLang="zh-CN" sz="2400" b="1" i="1" u="sng">
                <a:solidFill>
                  <a:srgbClr val="0000CC"/>
                </a:solidFill>
                <a:latin typeface="Times New Roman" charset="0"/>
              </a:rPr>
              <a:t>x </a:t>
            </a:r>
            <a:r>
              <a:rPr lang="en-US" altLang="zh-CN" sz="2400" b="1" u="sng">
                <a:solidFill>
                  <a:srgbClr val="0000CC"/>
                </a:solidFill>
                <a:latin typeface="Times New Roman" charset="0"/>
                <a:sym typeface="Symbol" charset="2"/>
              </a:rPr>
              <a:t> </a:t>
            </a:r>
            <a:r>
              <a:rPr lang="en-US" altLang="zh-CN" sz="2400" b="1" u="sng">
                <a:solidFill>
                  <a:srgbClr val="0000CC"/>
                </a:solidFill>
                <a:latin typeface="Times New Roman" charset="0"/>
              </a:rPr>
              <a:t>(</a:t>
            </a:r>
            <a:r>
              <a:rPr lang="en-US" altLang="zh-CN" sz="2400" b="1" i="1" u="sng">
                <a:solidFill>
                  <a:srgbClr val="0000CC"/>
                </a:solidFill>
                <a:latin typeface="Times New Roman" charset="0"/>
              </a:rPr>
              <a:t>x</a:t>
            </a:r>
            <a:r>
              <a:rPr lang="en-US" altLang="zh-CN" sz="2400" b="1" u="sng">
                <a:solidFill>
                  <a:srgbClr val="0000CC"/>
                </a:solidFill>
                <a:latin typeface="Times New Roman" charset="0"/>
                <a:sym typeface="Symbol" charset="2"/>
              </a:rPr>
              <a:t></a:t>
            </a:r>
            <a:r>
              <a:rPr lang="en-US" altLang="zh-CN" sz="2400" b="1" i="1" u="sng">
                <a:solidFill>
                  <a:srgbClr val="0000CC"/>
                </a:solidFill>
                <a:latin typeface="Times New Roman" charset="0"/>
              </a:rPr>
              <a:t>x</a:t>
            </a:r>
            <a:r>
              <a:rPr lang="en-US" altLang="zh-CN" sz="2400" b="1" u="sng">
                <a:solidFill>
                  <a:srgbClr val="0000CC"/>
                </a:solidFill>
                <a:latin typeface="Times New Roman" charset="0"/>
              </a:rPr>
              <a:t>)</a:t>
            </a:r>
            <a:r>
              <a:rPr lang="en-US" altLang="zh-CN" sz="2400" b="1">
                <a:solidFill>
                  <a:srgbClr val="0000CC"/>
                </a:solidFill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</a:rPr>
              <a:t>) = </a:t>
            </a:r>
            <a:r>
              <a:rPr lang="en-US" altLang="zh-CN" sz="2400" b="1" i="1">
                <a:latin typeface="Times New Roman" charset="0"/>
              </a:rPr>
              <a:t>x </a:t>
            </a:r>
            <a:r>
              <a:rPr lang="zh-CN" altLang="en-US" sz="2400" b="1">
                <a:latin typeface="Times New Roman" charset="0"/>
              </a:rPr>
              <a:t>（两次应用吸收律）</a:t>
            </a:r>
            <a:endParaRPr lang="en-US" altLang="zh-CN" sz="2400" b="1">
              <a:latin typeface="Times New Roman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charset="0"/>
              </a:rPr>
              <a:t>同理可证：</a:t>
            </a:r>
            <a:r>
              <a:rPr lang="en-US" altLang="zh-CN" sz="2400" b="1" i="1">
                <a:latin typeface="Times New Roman" charset="0"/>
              </a:rPr>
              <a:t>x </a:t>
            </a:r>
            <a:r>
              <a:rPr lang="en-US" altLang="zh-CN" sz="2400" b="1">
                <a:latin typeface="Times New Roman" charset="0"/>
                <a:sym typeface="Symbol" charset="2"/>
              </a:rPr>
              <a:t> 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  <a:sym typeface="Symbol" charset="2"/>
              </a:rPr>
              <a:t> </a:t>
            </a:r>
            <a:r>
              <a:rPr lang="en-US" altLang="zh-CN" sz="2400" b="1">
                <a:latin typeface="Times New Roman" charset="0"/>
              </a:rPr>
              <a:t>= </a:t>
            </a:r>
            <a:r>
              <a:rPr lang="en-US" altLang="zh-CN" sz="2400" b="1" i="1">
                <a:latin typeface="Times New Roman" charset="0"/>
              </a:rPr>
              <a:t>x </a:t>
            </a:r>
          </a:p>
        </p:txBody>
      </p:sp>
      <p:sp>
        <p:nvSpPr>
          <p:cNvPr id="143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B9AAC8D-56CF-4C4E-9C09-DF83220C4798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关于格的对偶命题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对偶命题的例子</a:t>
            </a:r>
            <a:endParaRPr lang="en-US" altLang="zh-CN" sz="2100" b="1">
              <a:solidFill>
                <a:schemeClr val="tx2"/>
              </a:solidFill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b="1" i="1">
                <a:latin typeface="Times New Roman" charset="0"/>
              </a:rPr>
              <a:t>a</a:t>
            </a:r>
            <a:r>
              <a:rPr lang="en-US" altLang="zh-CN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b="1" i="1">
                <a:latin typeface="Times New Roman" charset="0"/>
              </a:rPr>
              <a:t>b</a:t>
            </a:r>
            <a:r>
              <a:rPr lang="en-US" altLang="zh-CN" b="1">
                <a:latin typeface="Times New Roman" charset="0"/>
                <a:ea typeface="MS PMincho" charset="-128"/>
              </a:rPr>
              <a:t>≼</a:t>
            </a:r>
            <a:r>
              <a:rPr lang="en-US" altLang="zh-CN" b="1" i="1">
                <a:latin typeface="Times New Roman" charset="0"/>
              </a:rPr>
              <a:t>a</a:t>
            </a:r>
            <a:r>
              <a:rPr lang="zh-CN" altLang="en-US" b="1">
                <a:latin typeface="Times New Roman" charset="0"/>
              </a:rPr>
              <a:t>和</a:t>
            </a:r>
            <a:r>
              <a:rPr lang="en-US" altLang="zh-CN" b="1" i="1">
                <a:latin typeface="Times New Roman" charset="0"/>
              </a:rPr>
              <a:t>a</a:t>
            </a:r>
            <a:r>
              <a:rPr lang="en-US" altLang="zh-CN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b="1" i="1">
                <a:latin typeface="Times New Roman" charset="0"/>
              </a:rPr>
              <a:t>b</a:t>
            </a:r>
            <a:r>
              <a:rPr lang="en-US" altLang="zh-CN" b="1">
                <a:latin typeface="Times New Roman" charset="0"/>
                <a:ea typeface="MS PMincho" charset="-128"/>
              </a:rPr>
              <a:t>≽</a:t>
            </a:r>
            <a:r>
              <a:rPr lang="en-US" altLang="zh-CN" b="1" i="1">
                <a:latin typeface="Times New Roman" charset="0"/>
              </a:rPr>
              <a:t>a</a:t>
            </a:r>
            <a:r>
              <a:rPr lang="zh-CN" altLang="en-US" b="1">
                <a:latin typeface="Times New Roman" charset="0"/>
              </a:rPr>
              <a:t>互为对偶命题</a:t>
            </a:r>
            <a:r>
              <a:rPr lang="zh-CN" altLang="en-US" b="1"/>
              <a:t> 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zh-CN" altLang="en-US" b="1">
                <a:latin typeface="Times New Roman" charset="0"/>
              </a:rPr>
              <a:t>对偶命题构成规律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latin typeface="Times New Roman" charset="0"/>
              </a:rPr>
              <a:t>格元素名不变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ea typeface="MS PMincho" charset="-128"/>
              </a:rPr>
              <a:t>≼</a:t>
            </a:r>
            <a:r>
              <a:rPr lang="zh-CN" altLang="en-US" b="1">
                <a:latin typeface="Times New Roman" charset="0"/>
              </a:rPr>
              <a:t>与</a:t>
            </a:r>
            <a:r>
              <a:rPr lang="zh-CN" altLang="en-US" b="1">
                <a:ea typeface="MS PMincho" charset="-128"/>
              </a:rPr>
              <a:t>≽</a:t>
            </a:r>
            <a:r>
              <a:rPr lang="zh-CN" altLang="en-US" b="1">
                <a:latin typeface="Times New Roman" charset="0"/>
              </a:rPr>
              <a:t>，</a:t>
            </a:r>
            <a:r>
              <a:rPr lang="zh-CN" altLang="en-US" b="1">
                <a:ea typeface="MS PMincho" charset="-128"/>
                <a:sym typeface="Symbol" charset="2"/>
              </a:rPr>
              <a:t></a:t>
            </a:r>
            <a:r>
              <a:rPr lang="zh-CN" altLang="en-US" b="1">
                <a:latin typeface="Times New Roman" charset="0"/>
              </a:rPr>
              <a:t>与</a:t>
            </a:r>
            <a:r>
              <a:rPr lang="zh-CN" altLang="en-US" b="1">
                <a:ea typeface="MS PMincho" charset="-128"/>
                <a:sym typeface="Symbol" charset="2"/>
              </a:rPr>
              <a:t></a:t>
            </a:r>
            <a:r>
              <a:rPr lang="zh-CN" altLang="en-US" b="1">
                <a:solidFill>
                  <a:srgbClr val="009900"/>
                </a:solidFill>
                <a:latin typeface="Times New Roman" charset="0"/>
              </a:rPr>
              <a:t>全部</a:t>
            </a:r>
            <a:r>
              <a:rPr lang="zh-CN" altLang="en-US" b="1">
                <a:latin typeface="Times New Roman" charset="0"/>
              </a:rPr>
              <a:t>互换。</a:t>
            </a:r>
            <a:r>
              <a:rPr lang="zh-CN" altLang="en-US" b="1"/>
              <a:t> 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248B708-8E3E-E840-8ECE-29A29C0784D2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600"/>
              <a:t>格的对偶原理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如果命题</a:t>
            </a:r>
            <a:r>
              <a:rPr lang="en-US" altLang="zh-CN" sz="2800" b="1" i="1">
                <a:latin typeface="Times New Roman" charset="0"/>
              </a:rPr>
              <a:t>P</a:t>
            </a:r>
            <a:r>
              <a:rPr lang="zh-CN" altLang="en-US" sz="2800" b="1">
                <a:latin typeface="Times New Roman" charset="0"/>
              </a:rPr>
              <a:t>对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一切</a:t>
            </a:r>
            <a:r>
              <a:rPr lang="zh-CN" altLang="en-US" sz="2800" b="1">
                <a:latin typeface="Times New Roman" charset="0"/>
              </a:rPr>
              <a:t>格为真，则</a:t>
            </a:r>
            <a:r>
              <a:rPr lang="en-US" altLang="zh-CN" sz="2800" b="1" i="1">
                <a:latin typeface="Times New Roman" charset="0"/>
              </a:rPr>
              <a:t>P</a:t>
            </a:r>
            <a:r>
              <a:rPr lang="zh-CN" altLang="en-US" sz="2800" b="1">
                <a:latin typeface="Times New Roman" charset="0"/>
              </a:rPr>
              <a:t>的对偶命题</a:t>
            </a:r>
            <a:r>
              <a:rPr lang="en-US" altLang="zh-CN" sz="2800" b="1" i="1">
                <a:latin typeface="Times New Roman" charset="0"/>
              </a:rPr>
              <a:t>P</a:t>
            </a:r>
            <a:r>
              <a:rPr lang="en-US" altLang="zh-CN" sz="2800" b="1">
                <a:latin typeface="Times New Roman" charset="0"/>
              </a:rPr>
              <a:t>*</a:t>
            </a:r>
            <a:r>
              <a:rPr lang="zh-CN" altLang="en-US" sz="2800" b="1">
                <a:latin typeface="Times New Roman" charset="0"/>
              </a:rPr>
              <a:t>也对</a:t>
            </a:r>
            <a:r>
              <a:rPr lang="zh-CN" altLang="en-US" sz="2800" b="1">
                <a:solidFill>
                  <a:srgbClr val="FF0000"/>
                </a:solidFill>
                <a:latin typeface="Times New Roman" charset="0"/>
              </a:rPr>
              <a:t>一切</a:t>
            </a:r>
            <a:r>
              <a:rPr lang="zh-CN" altLang="en-US" sz="2800" b="1">
                <a:latin typeface="Times New Roman" charset="0"/>
              </a:rPr>
              <a:t>格为真。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证明思路：证明</a:t>
            </a:r>
            <a:r>
              <a:rPr lang="en-US" altLang="zh-CN" sz="2400" b="1" i="1">
                <a:latin typeface="Times New Roman" charset="0"/>
              </a:rPr>
              <a:t>P*</a:t>
            </a:r>
            <a:r>
              <a:rPr lang="zh-CN" altLang="en-US" sz="2400" b="1">
                <a:latin typeface="Times New Roman" charset="0"/>
              </a:rPr>
              <a:t>对任意格</a:t>
            </a:r>
            <a:r>
              <a:rPr lang="en-US" altLang="zh-CN" sz="2400" b="1">
                <a:latin typeface="Times New Roman" charset="0"/>
              </a:rPr>
              <a:t>(S, 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为真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</a:rPr>
              <a:t>定义</a:t>
            </a:r>
            <a:r>
              <a:rPr lang="en-US" altLang="zh-CN" sz="2400" b="1">
                <a:latin typeface="Times New Roman" charset="0"/>
              </a:rPr>
              <a:t>S</a:t>
            </a:r>
            <a:r>
              <a:rPr lang="zh-CN" altLang="en-US" sz="2400" b="1">
                <a:latin typeface="Times New Roman" charset="0"/>
              </a:rPr>
              <a:t>上的二元关系</a:t>
            </a:r>
            <a:r>
              <a:rPr lang="zh-CN" altLang="en-US" sz="2400" b="1">
                <a:latin typeface="Times New Roman" charset="0"/>
                <a:ea typeface="MS PMincho" charset="-128"/>
              </a:rPr>
              <a:t>≼</a:t>
            </a:r>
            <a:r>
              <a:rPr lang="zh-CN" altLang="en-US" sz="2400" b="1">
                <a:latin typeface="Times New Roman" charset="0"/>
              </a:rPr>
              <a:t>*</a:t>
            </a:r>
            <a:r>
              <a:rPr lang="en-US" altLang="zh-CN" sz="2400" b="1">
                <a:latin typeface="Times New Roman" charset="0"/>
              </a:rPr>
              <a:t>, </a:t>
            </a:r>
            <a:r>
              <a:rPr lang="en-US" altLang="zh-CN" sz="2400" b="1">
                <a:latin typeface="Times New Roman" charset="0"/>
                <a:sym typeface="Symbol" charset="2"/>
              </a:rPr>
              <a:t>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sym typeface="Symbol" charset="2"/>
              </a:rPr>
              <a:t></a:t>
            </a:r>
            <a:r>
              <a:rPr lang="en-US" altLang="zh-CN" sz="2400" b="1">
                <a:latin typeface="Times New Roman" charset="0"/>
              </a:rPr>
              <a:t>S,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</a:t>
            </a:r>
            <a:r>
              <a:rPr lang="en-US" altLang="zh-CN" sz="2400" b="1">
                <a:latin typeface="Times New Roman" charset="0"/>
              </a:rPr>
              <a:t>*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>
                <a:latin typeface="Times New Roman" charset="0"/>
                <a:sym typeface="Symbol" charset="2"/>
              </a:rPr>
              <a:t>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 </a:t>
            </a:r>
            <a:r>
              <a:rPr lang="zh-CN" altLang="en-US" sz="2400" b="1">
                <a:latin typeface="Times New Roman" charset="0"/>
              </a:rPr>
              <a:t>显然</a:t>
            </a:r>
            <a:r>
              <a:rPr lang="zh-CN" altLang="en-US" sz="2400" b="1">
                <a:latin typeface="Times New Roman" charset="0"/>
                <a:ea typeface="MS PMincho" charset="-128"/>
              </a:rPr>
              <a:t>≼</a:t>
            </a:r>
            <a:r>
              <a:rPr lang="zh-CN" altLang="en-US" sz="2400" b="1">
                <a:latin typeface="Times New Roman" charset="0"/>
              </a:rPr>
              <a:t>*是偏序。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charset="0"/>
                <a:sym typeface="Symbol" charset="2"/>
              </a:rPr>
              <a:t>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</a:rPr>
              <a:t>,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  <a:sym typeface="Symbol" charset="2"/>
              </a:rPr>
              <a:t></a:t>
            </a:r>
            <a:r>
              <a:rPr lang="en-US" altLang="zh-CN" sz="2400" b="1">
                <a:latin typeface="Times New Roman" charset="0"/>
              </a:rPr>
              <a:t>S, 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>
                <a:latin typeface="Times New Roman" charset="0"/>
              </a:rPr>
              <a:t>*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=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, 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400" b="1">
                <a:latin typeface="Times New Roman" charset="0"/>
              </a:rPr>
              <a:t>*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=</a:t>
            </a:r>
            <a:r>
              <a:rPr lang="en-US" altLang="zh-CN" sz="2400" b="1" i="1">
                <a:latin typeface="Times New Roman" charset="0"/>
              </a:rPr>
              <a:t>a</a:t>
            </a:r>
            <a:r>
              <a:rPr lang="en-US" altLang="zh-CN" sz="24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400" b="1" i="1">
                <a:latin typeface="Times New Roman" charset="0"/>
              </a:rPr>
              <a:t>b</a:t>
            </a:r>
            <a:r>
              <a:rPr lang="en-US" altLang="zh-CN" sz="2400" b="1">
                <a:latin typeface="Times New Roman" charset="0"/>
              </a:rPr>
              <a:t> </a:t>
            </a:r>
            <a:r>
              <a:rPr lang="zh-CN" altLang="en-US" sz="2400" b="1">
                <a:latin typeface="Times New Roman" charset="0"/>
              </a:rPr>
              <a:t>所以</a:t>
            </a:r>
            <a:r>
              <a:rPr lang="en-US" altLang="zh-CN" sz="2400" b="1">
                <a:latin typeface="Times New Roman" charset="0"/>
              </a:rPr>
              <a:t>(S, 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≼*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也是格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000" b="1">
                <a:latin typeface="Times New Roman" charset="0"/>
              </a:rPr>
              <a:t>这里</a:t>
            </a:r>
            <a:r>
              <a:rPr lang="en-US" altLang="zh-CN" sz="2000" b="1" i="1">
                <a:latin typeface="Times New Roman" charset="0"/>
              </a:rPr>
              <a:t>a</a:t>
            </a:r>
            <a:r>
              <a:rPr lang="en-US" altLang="zh-CN" sz="2000" b="1">
                <a:latin typeface="Times New Roman" charset="0"/>
                <a:ea typeface="MS PMincho" charset="-128"/>
                <a:sym typeface="Symbol" charset="2"/>
              </a:rPr>
              <a:t></a:t>
            </a:r>
            <a:r>
              <a:rPr lang="en-US" altLang="zh-CN" sz="2000" b="1">
                <a:latin typeface="Times New Roman" charset="0"/>
              </a:rPr>
              <a:t>*</a:t>
            </a:r>
            <a:r>
              <a:rPr lang="en-US" altLang="zh-CN" sz="2000" b="1" i="1">
                <a:latin typeface="Times New Roman" charset="0"/>
              </a:rPr>
              <a:t>b</a:t>
            </a:r>
            <a:r>
              <a:rPr lang="en-US" altLang="zh-CN" sz="2000" b="1">
                <a:latin typeface="Times New Roman" charset="0"/>
              </a:rPr>
              <a:t>, </a:t>
            </a:r>
            <a:r>
              <a:rPr lang="en-US" altLang="zh-CN" sz="2000" b="1" i="1">
                <a:latin typeface="Times New Roman" charset="0"/>
              </a:rPr>
              <a:t>a</a:t>
            </a:r>
            <a:r>
              <a:rPr lang="en-US" altLang="zh-CN" sz="2000" b="1">
                <a:latin typeface="Times New Roman" charset="0"/>
                <a:ea typeface="MS PMincho" charset="-128"/>
                <a:sym typeface="Symbol" charset="2"/>
              </a:rPr>
              <a:t></a:t>
            </a:r>
            <a:r>
              <a:rPr lang="en-US" altLang="zh-CN" sz="2000" b="1">
                <a:latin typeface="Times New Roman" charset="0"/>
              </a:rPr>
              <a:t>*</a:t>
            </a:r>
            <a:r>
              <a:rPr lang="en-US" altLang="zh-CN" sz="2000" b="1" i="1">
                <a:latin typeface="Times New Roman" charset="0"/>
              </a:rPr>
              <a:t>b</a:t>
            </a:r>
            <a:r>
              <a:rPr lang="zh-CN" altLang="en-US" sz="2000" b="1">
                <a:latin typeface="Times New Roman" charset="0"/>
              </a:rPr>
              <a:t>分别是</a:t>
            </a:r>
            <a:r>
              <a:rPr lang="en-US" altLang="zh-CN" sz="2000" b="1" i="1">
                <a:latin typeface="Times New Roman" charset="0"/>
              </a:rPr>
              <a:t>a,b</a:t>
            </a:r>
            <a:r>
              <a:rPr lang="zh-CN" altLang="en-US" sz="2000" b="1">
                <a:latin typeface="Times New Roman" charset="0"/>
              </a:rPr>
              <a:t>关于偏序</a:t>
            </a:r>
            <a:r>
              <a:rPr lang="zh-CN" altLang="en-US" sz="2000" b="1">
                <a:latin typeface="Times New Roman" charset="0"/>
                <a:ea typeface="MS PMincho" charset="-128"/>
              </a:rPr>
              <a:t>≼</a:t>
            </a:r>
            <a:r>
              <a:rPr lang="zh-CN" altLang="en-US" sz="2000" b="1">
                <a:latin typeface="Times New Roman" charset="0"/>
              </a:rPr>
              <a:t>*的最大下界和最小上界。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*</a:t>
            </a:r>
            <a:r>
              <a:rPr lang="zh-CN" altLang="en-US" sz="2400" b="1">
                <a:latin typeface="Times New Roman" charset="0"/>
              </a:rPr>
              <a:t>在</a:t>
            </a:r>
            <a:r>
              <a:rPr lang="en-US" altLang="zh-CN" sz="2400" b="1">
                <a:latin typeface="Times New Roman" charset="0"/>
              </a:rPr>
              <a:t>(S, 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中为真</a:t>
            </a:r>
            <a:r>
              <a:rPr lang="zh-CN" altLang="en-US" sz="2400" b="1" i="1">
                <a:latin typeface="Times New Roman" charset="0"/>
              </a:rPr>
              <a:t>当且仅当 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zh-CN" altLang="en-US" sz="2400" b="1">
                <a:latin typeface="Times New Roman" charset="0"/>
              </a:rPr>
              <a:t>在</a:t>
            </a:r>
            <a:r>
              <a:rPr lang="en-US" altLang="zh-CN" sz="2400" b="1">
                <a:latin typeface="Times New Roman" charset="0"/>
              </a:rPr>
              <a:t>(S, </a:t>
            </a:r>
            <a:r>
              <a:rPr lang="en-US" altLang="zh-CN" sz="2400" b="1">
                <a:latin typeface="Times New Roman" charset="0"/>
                <a:ea typeface="MS PMincho" charset="-128"/>
              </a:rPr>
              <a:t>≼*</a:t>
            </a:r>
            <a:r>
              <a:rPr lang="en-US" altLang="zh-CN" sz="2400" b="1">
                <a:latin typeface="Times New Roman" charset="0"/>
              </a:rPr>
              <a:t>)</a:t>
            </a:r>
            <a:r>
              <a:rPr lang="zh-CN" altLang="en-US" sz="2400" b="1">
                <a:latin typeface="Times New Roman" charset="0"/>
              </a:rPr>
              <a:t>中为真。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 i="1">
                <a:latin typeface="Times New Roman" charset="0"/>
              </a:rPr>
              <a:t>P</a:t>
            </a:r>
            <a:r>
              <a:rPr lang="zh-CN" altLang="en-US" sz="2400" b="1">
                <a:latin typeface="Times New Roman" charset="0"/>
              </a:rPr>
              <a:t>在一切格中为真，</a:t>
            </a:r>
            <a:r>
              <a:rPr lang="zh-CN" altLang="en-US" sz="2400" b="1">
                <a:latin typeface="Times New Roman" charset="0"/>
                <a:sym typeface="Symbol" charset="2"/>
              </a:rPr>
              <a:t></a:t>
            </a:r>
            <a:r>
              <a:rPr lang="en-US" altLang="zh-CN" sz="2400" b="1" i="1">
                <a:latin typeface="Times New Roman" charset="0"/>
              </a:rPr>
              <a:t>P</a:t>
            </a:r>
            <a:r>
              <a:rPr lang="en-US" altLang="zh-CN" sz="2400" b="1">
                <a:latin typeface="Times New Roman" charset="0"/>
              </a:rPr>
              <a:t>*</a:t>
            </a:r>
            <a:r>
              <a:rPr lang="zh-CN" altLang="en-US" sz="2400" b="1">
                <a:latin typeface="Times New Roman" charset="0"/>
              </a:rPr>
              <a:t>在一切格中为真。</a:t>
            </a:r>
            <a:r>
              <a:rPr lang="zh-CN" altLang="en-US" sz="2400" b="1"/>
              <a:t> 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27B9E9D-1F7B-D247-A790-BDF8E51EEF5C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 txBox="1">
            <a:spLocks/>
          </p:cNvSpPr>
          <p:nvPr/>
        </p:nvSpPr>
        <p:spPr bwMode="auto">
          <a:xfrm>
            <a:off x="1114425" y="260350"/>
            <a:ext cx="7489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黑体" charset="0"/>
                <a:ea typeface="黑体" charset="0"/>
              </a:rPr>
              <a:t>子 格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D8BAF56-EE24-5746-BADD-1D8665BC8BB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7544" y="1196752"/>
            <a:ext cx="8280920" cy="4551040"/>
          </a:xfrm>
          <a:prstGeom prst="rect">
            <a:avLst/>
          </a:prstGeom>
          <a:blipFill rotWithShape="0">
            <a:blip r:embed="rId3"/>
            <a:stretch>
              <a:fillRect l="-884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429000"/>
            <a:ext cx="5383212" cy="2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3429000"/>
            <a:ext cx="2909888" cy="2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14053</TotalTime>
  <Words>994</Words>
  <Application>Microsoft Macintosh PowerPoint</Application>
  <PresentationFormat>全屏显示(4:3)</PresentationFormat>
  <Paragraphs>195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宋体</vt:lpstr>
      <vt:lpstr>Times New Roman</vt:lpstr>
      <vt:lpstr>Symbol</vt:lpstr>
      <vt:lpstr>Wingdings</vt:lpstr>
      <vt:lpstr>黑体</vt:lpstr>
      <vt:lpstr>Arial</vt:lpstr>
      <vt:lpstr>Book Antiqua</vt:lpstr>
      <vt:lpstr>MS PMincho</vt:lpstr>
      <vt:lpstr>华文楷体</vt:lpstr>
      <vt:lpstr>Network</vt:lpstr>
      <vt:lpstr>代数格</vt:lpstr>
      <vt:lpstr>内容提要</vt:lpstr>
      <vt:lpstr>格（回顾）</vt:lpstr>
      <vt:lpstr>代数格（定义）</vt:lpstr>
      <vt:lpstr>代数格中的偏序关系</vt:lpstr>
      <vt:lpstr>格的代数性质</vt:lpstr>
      <vt:lpstr>关于格的对偶命题</vt:lpstr>
      <vt:lpstr>格的对偶原理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有补分配格</vt:lpstr>
      <vt:lpstr>有补分配格（代数性质）</vt:lpstr>
      <vt:lpstr>作业</vt:lpstr>
    </vt:vector>
  </TitlesOfParts>
  <Company>Nanjing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132</cp:revision>
  <dcterms:created xsi:type="dcterms:W3CDTF">2001-02-08T13:36:53Z</dcterms:created>
  <dcterms:modified xsi:type="dcterms:W3CDTF">2017-05-07T14:25:27Z</dcterms:modified>
</cp:coreProperties>
</file>