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91" r:id="rId4"/>
    <p:sldId id="340" r:id="rId5"/>
    <p:sldId id="339" r:id="rId6"/>
    <p:sldId id="341" r:id="rId7"/>
    <p:sldId id="342" r:id="rId8"/>
    <p:sldId id="344" r:id="rId9"/>
    <p:sldId id="343" r:id="rId10"/>
    <p:sldId id="345" r:id="rId11"/>
    <p:sldId id="353" r:id="rId12"/>
    <p:sldId id="356" r:id="rId13"/>
    <p:sldId id="346" r:id="rId14"/>
    <p:sldId id="349" r:id="rId15"/>
    <p:sldId id="355" r:id="rId16"/>
    <p:sldId id="306" r:id="rId17"/>
    <p:sldId id="348" r:id="rId18"/>
    <p:sldId id="350" r:id="rId19"/>
    <p:sldId id="337" r:id="rId20"/>
    <p:sldId id="338" r:id="rId21"/>
    <p:sldId id="354" r:id="rId22"/>
    <p:sldId id="347" r:id="rId23"/>
    <p:sldId id="28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0000CC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8" autoAdjust="0"/>
    <p:restoredTop sz="94710" autoAdjust="0"/>
  </p:normalViewPr>
  <p:slideViewPr>
    <p:cSldViewPr>
      <p:cViewPr varScale="1">
        <p:scale>
          <a:sx n="131" d="100"/>
          <a:sy n="131" d="100"/>
        </p:scale>
        <p:origin x="2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ABF01D4-C024-4C38-A841-35B119A94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2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75BD7-1FB7-47BF-8857-AC6CFB16510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6181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BC9F7-01E4-4758-B832-044AC8604388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75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F4252-44C2-4F68-A7F2-F7770A8E5E3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9EB56-9EAE-49CD-B36F-AA3F0969E36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7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41B906-30B0-458C-B4A3-85F86D518B5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1017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92062-B7F8-48D1-B17B-13E6710D6DE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536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DA6411-2A68-42C7-8136-F3693885AE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478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0C427B-9D8E-4D9E-97A7-F8AC7E34642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3004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9C75-2838-4182-962D-EF9C24C0487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0C4FFF-A58F-4264-8B80-3CA1277A1401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055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3D9ED2-C9AD-4F8C-836B-4084DAC3B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777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8433B5-BDBF-4FA3-A335-2325FE66711A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16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046446-171F-464F-A4EF-0E00A76AC3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18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24856-6994-4F19-86F1-44A88185A4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52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4CB60-5F70-4D49-B679-3CDA9478C2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625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05B1D1-61D3-46CD-84E9-9D903C85858A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8040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96C14-35AB-4A55-9E5E-005BB68C2B1F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335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530098-7C9D-4C18-98E3-0B9E4E5B3E35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973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B31A7-724B-4BC0-A2D3-FB5D484B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6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32188-92F0-42C0-A0E9-5FD298F6B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8347-A3EF-4F2A-BE00-BA507C9D5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79E10-F991-4F28-A52A-F05B7FA10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1841-4ECF-461B-9670-49CCF3153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3D2E-D173-4DCF-9B6D-4E9690E38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161AE-7C16-4F37-9969-2AA04BDD2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132FB-1D73-4536-A24A-2326168ED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0ED3E-F4A2-4E74-B75D-F7E4FD0C9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44E2-F3E6-4399-98D7-528A3D957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93ACB-A26A-4DA7-8846-3B7A828DB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8BE6879-6AAE-43DC-ABAB-9BC49FD53CB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生成树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smtClean="0"/>
              <a:t>南京大学计算机科学与技术系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回溯（子集和</a:t>
            </a:r>
            <a:r>
              <a:rPr lang="zh-CN" altLang="en-US" sz="3600" smtClean="0">
                <a:latin typeface="Times New Roman" panose="02020603050405020304" pitchFamily="18" charset="0"/>
              </a:rPr>
              <a:t>）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举例：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{31, 27, 15, 11, 7, 5},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39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的子集？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V="1">
            <a:off x="3009900" y="2611438"/>
            <a:ext cx="720725" cy="6477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3657600" y="2251075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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33863" y="2611438"/>
            <a:ext cx="863600" cy="5762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2362200" y="3259138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4932363" y="321310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4643438" y="3716338"/>
            <a:ext cx="504825" cy="7921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6"/>
          <p:cNvSpPr>
            <a:spLocks noChangeShapeType="1"/>
          </p:cNvSpPr>
          <p:nvPr/>
        </p:nvSpPr>
        <p:spPr bwMode="auto">
          <a:xfrm flipH="1" flipV="1">
            <a:off x="5508625" y="3644900"/>
            <a:ext cx="719138" cy="863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9596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4067175" y="4437063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11}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9" name="Line 6"/>
          <p:cNvSpPr>
            <a:spLocks noChangeShapeType="1"/>
          </p:cNvSpPr>
          <p:nvPr/>
        </p:nvSpPr>
        <p:spPr bwMode="auto">
          <a:xfrm flipV="1">
            <a:off x="2124075" y="3835400"/>
            <a:ext cx="382588" cy="6731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6"/>
          <p:cNvSpPr>
            <a:spLocks noChangeShapeType="1"/>
          </p:cNvSpPr>
          <p:nvPr/>
        </p:nvSpPr>
        <p:spPr bwMode="auto">
          <a:xfrm flipH="1" flipV="1">
            <a:off x="2865438" y="3835400"/>
            <a:ext cx="411162" cy="7461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Text Box 11"/>
          <p:cNvSpPr txBox="1">
            <a:spLocks noChangeArrowheads="1"/>
          </p:cNvSpPr>
          <p:nvPr/>
        </p:nvSpPr>
        <p:spPr bwMode="auto">
          <a:xfrm>
            <a:off x="284321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2" name="Text Box 11"/>
          <p:cNvSpPr txBox="1">
            <a:spLocks noChangeArrowheads="1"/>
          </p:cNvSpPr>
          <p:nvPr/>
        </p:nvSpPr>
        <p:spPr bwMode="auto">
          <a:xfrm>
            <a:off x="1547813" y="4437063"/>
            <a:ext cx="100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3" name="Line 6"/>
          <p:cNvSpPr>
            <a:spLocks noChangeShapeType="1"/>
          </p:cNvSpPr>
          <p:nvPr/>
        </p:nvSpPr>
        <p:spPr bwMode="auto">
          <a:xfrm flipH="1" flipV="1">
            <a:off x="6372225" y="4941888"/>
            <a:ext cx="0" cy="7191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Text Box 11"/>
          <p:cNvSpPr txBox="1">
            <a:spLocks noChangeArrowheads="1"/>
          </p:cNvSpPr>
          <p:nvPr/>
        </p:nvSpPr>
        <p:spPr bwMode="auto">
          <a:xfrm>
            <a:off x="5795963" y="5661025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Spanning Tree: Examples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Different spanning tree are obtained from a symmetric, connected relatioin: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14400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012825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914400" y="274637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14400" y="30194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28863" y="2751138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173163" y="389255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63938" y="38084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408238" y="496093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1755775" y="332740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2968625" y="3305175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79738" y="44053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1768475" y="4405313"/>
            <a:ext cx="106363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2149475" y="367188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5" name="Oval 17"/>
          <p:cNvSpPr>
            <a:spLocks noChangeArrowheads="1"/>
          </p:cNvSpPr>
          <p:nvPr/>
        </p:nvSpPr>
        <p:spPr bwMode="auto">
          <a:xfrm>
            <a:off x="2565400" y="366236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2149475" y="404971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2565400" y="4038600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846263" y="3367088"/>
            <a:ext cx="1146175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1868488" y="4445000"/>
            <a:ext cx="112395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798638" y="3421063"/>
            <a:ext cx="26987" cy="10064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011488" y="3389313"/>
            <a:ext cx="26987" cy="1038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2" name="Freeform 24"/>
          <p:cNvSpPr>
            <a:spLocks/>
          </p:cNvSpPr>
          <p:nvPr/>
        </p:nvSpPr>
        <p:spPr bwMode="auto">
          <a:xfrm>
            <a:off x="1828800" y="28257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>
            <a:off x="1244600" y="3381375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10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10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233488" y="3968750"/>
            <a:ext cx="565150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1"/>
              </a:cxn>
              <a:cxn ang="0">
                <a:pos x="346" y="302"/>
              </a:cxn>
              <a:cxn ang="0">
                <a:pos x="356" y="290"/>
              </a:cxn>
              <a:cxn ang="0">
                <a:pos x="10" y="0"/>
              </a:cxn>
            </a:cxnLst>
            <a:rect l="0" t="0" r="r" b="b"/>
            <a:pathLst>
              <a:path w="356" h="302">
                <a:moveTo>
                  <a:pt x="10" y="0"/>
                </a:moveTo>
                <a:lnTo>
                  <a:pt x="0" y="11"/>
                </a:lnTo>
                <a:lnTo>
                  <a:pt x="346" y="302"/>
                </a:lnTo>
                <a:lnTo>
                  <a:pt x="356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839913" y="44815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6" name="Freeform 28"/>
          <p:cNvSpPr>
            <a:spLocks/>
          </p:cNvSpPr>
          <p:nvPr/>
        </p:nvSpPr>
        <p:spPr bwMode="auto">
          <a:xfrm>
            <a:off x="2413000" y="2805113"/>
            <a:ext cx="587375" cy="5318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60" y="335"/>
              </a:cxn>
              <a:cxn ang="0">
                <a:pos x="370" y="323"/>
              </a:cxn>
              <a:cxn ang="0">
                <a:pos x="9" y="0"/>
              </a:cxn>
            </a:cxnLst>
            <a:rect l="0" t="0" r="r" b="b"/>
            <a:pathLst>
              <a:path w="370" h="335">
                <a:moveTo>
                  <a:pt x="9" y="0"/>
                </a:moveTo>
                <a:lnTo>
                  <a:pt x="0" y="12"/>
                </a:lnTo>
                <a:lnTo>
                  <a:pt x="360" y="335"/>
                </a:lnTo>
                <a:lnTo>
                  <a:pt x="370" y="323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3041650" y="3360738"/>
            <a:ext cx="554038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8" name="Freeform 30"/>
          <p:cNvSpPr>
            <a:spLocks/>
          </p:cNvSpPr>
          <p:nvPr/>
        </p:nvSpPr>
        <p:spPr bwMode="auto">
          <a:xfrm>
            <a:off x="3052763" y="3873500"/>
            <a:ext cx="554037" cy="563563"/>
          </a:xfrm>
          <a:custGeom>
            <a:avLst/>
            <a:gdLst/>
            <a:ahLst/>
            <a:cxnLst>
              <a:cxn ang="0">
                <a:pos x="0" y="343"/>
              </a:cxn>
              <a:cxn ang="0">
                <a:pos x="10" y="355"/>
              </a:cxn>
              <a:cxn ang="0">
                <a:pos x="349" y="12"/>
              </a:cxn>
              <a:cxn ang="0">
                <a:pos x="339" y="0"/>
              </a:cxn>
              <a:cxn ang="0">
                <a:pos x="0" y="343"/>
              </a:cxn>
            </a:cxnLst>
            <a:rect l="0" t="0" r="r" b="b"/>
            <a:pathLst>
              <a:path w="349" h="355">
                <a:moveTo>
                  <a:pt x="0" y="343"/>
                </a:moveTo>
                <a:lnTo>
                  <a:pt x="10" y="355"/>
                </a:lnTo>
                <a:lnTo>
                  <a:pt x="349" y="12"/>
                </a:lnTo>
                <a:lnTo>
                  <a:pt x="339" y="0"/>
                </a:lnTo>
                <a:lnTo>
                  <a:pt x="0" y="3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9" name="Freeform 31"/>
          <p:cNvSpPr>
            <a:spLocks/>
          </p:cNvSpPr>
          <p:nvPr/>
        </p:nvSpPr>
        <p:spPr bwMode="auto">
          <a:xfrm>
            <a:off x="2490788" y="4481513"/>
            <a:ext cx="531812" cy="500062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4"/>
              </a:cxn>
            </a:cxnLst>
            <a:rect l="0" t="0" r="r" b="b"/>
            <a:pathLst>
              <a:path w="335" h="315">
                <a:moveTo>
                  <a:pt x="0" y="304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2181225" y="3756025"/>
            <a:ext cx="26988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2251075" y="3702050"/>
            <a:ext cx="32543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2597150" y="3756025"/>
            <a:ext cx="26988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2251075" y="4079875"/>
            <a:ext cx="325438" cy="238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4" name="Freeform 36"/>
          <p:cNvSpPr>
            <a:spLocks/>
          </p:cNvSpPr>
          <p:nvPr/>
        </p:nvSpPr>
        <p:spPr bwMode="auto">
          <a:xfrm>
            <a:off x="1828800" y="3402013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5" name="Freeform 37"/>
          <p:cNvSpPr>
            <a:spLocks/>
          </p:cNvSpPr>
          <p:nvPr/>
        </p:nvSpPr>
        <p:spPr bwMode="auto">
          <a:xfrm>
            <a:off x="2636838" y="3370263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1851025" y="4125913"/>
            <a:ext cx="330200" cy="311150"/>
          </a:xfrm>
          <a:custGeom>
            <a:avLst/>
            <a:gdLst/>
            <a:ahLst/>
            <a:cxnLst>
              <a:cxn ang="0">
                <a:pos x="208" y="11"/>
              </a:cxn>
              <a:cxn ang="0">
                <a:pos x="198" y="0"/>
              </a:cxn>
              <a:cxn ang="0">
                <a:pos x="0" y="184"/>
              </a:cxn>
              <a:cxn ang="0">
                <a:pos x="10" y="196"/>
              </a:cxn>
              <a:cxn ang="0">
                <a:pos x="208" y="11"/>
              </a:cxn>
            </a:cxnLst>
            <a:rect l="0" t="0" r="r" b="b"/>
            <a:pathLst>
              <a:path w="208" h="196">
                <a:moveTo>
                  <a:pt x="208" y="11"/>
                </a:moveTo>
                <a:lnTo>
                  <a:pt x="198" y="0"/>
                </a:lnTo>
                <a:lnTo>
                  <a:pt x="0" y="184"/>
                </a:lnTo>
                <a:lnTo>
                  <a:pt x="10" y="196"/>
                </a:lnTo>
                <a:lnTo>
                  <a:pt x="208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2647950" y="4094163"/>
            <a:ext cx="363538" cy="3429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6"/>
              </a:cxn>
              <a:cxn ang="0">
                <a:pos x="229" y="204"/>
              </a:cxn>
              <a:cxn ang="0">
                <a:pos x="10" y="0"/>
              </a:cxn>
            </a:cxnLst>
            <a:rect l="0" t="0" r="r" b="b"/>
            <a:pathLst>
              <a:path w="229" h="216">
                <a:moveTo>
                  <a:pt x="10" y="0"/>
                </a:moveTo>
                <a:lnTo>
                  <a:pt x="0" y="12"/>
                </a:lnTo>
                <a:lnTo>
                  <a:pt x="219" y="216"/>
                </a:lnTo>
                <a:lnTo>
                  <a:pt x="229" y="204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auto">
          <a:xfrm>
            <a:off x="6819900" y="3957638"/>
            <a:ext cx="107950" cy="100012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9" name="Oval 41"/>
          <p:cNvSpPr>
            <a:spLocks noChangeArrowheads="1"/>
          </p:cNvSpPr>
          <p:nvPr/>
        </p:nvSpPr>
        <p:spPr bwMode="auto">
          <a:xfrm>
            <a:off x="5664200" y="5099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0" name="Oval 42"/>
          <p:cNvSpPr>
            <a:spLocks noChangeArrowheads="1"/>
          </p:cNvSpPr>
          <p:nvPr/>
        </p:nvSpPr>
        <p:spPr bwMode="auto">
          <a:xfrm>
            <a:off x="8054975" y="50165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1" name="Oval 43"/>
          <p:cNvSpPr>
            <a:spLocks noChangeArrowheads="1"/>
          </p:cNvSpPr>
          <p:nvPr/>
        </p:nvSpPr>
        <p:spPr bwMode="auto">
          <a:xfrm>
            <a:off x="6899275" y="616743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2" name="Oval 44"/>
          <p:cNvSpPr>
            <a:spLocks noChangeArrowheads="1"/>
          </p:cNvSpPr>
          <p:nvPr/>
        </p:nvSpPr>
        <p:spPr bwMode="auto">
          <a:xfrm>
            <a:off x="6248400" y="45339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3" name="Oval 45"/>
          <p:cNvSpPr>
            <a:spLocks noChangeArrowheads="1"/>
          </p:cNvSpPr>
          <p:nvPr/>
        </p:nvSpPr>
        <p:spPr bwMode="auto">
          <a:xfrm>
            <a:off x="7461250" y="45132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4" name="Oval 46"/>
          <p:cNvSpPr>
            <a:spLocks noChangeArrowheads="1"/>
          </p:cNvSpPr>
          <p:nvPr/>
        </p:nvSpPr>
        <p:spPr bwMode="auto">
          <a:xfrm>
            <a:off x="747236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5" name="Oval 47"/>
          <p:cNvSpPr>
            <a:spLocks noChangeArrowheads="1"/>
          </p:cNvSpPr>
          <p:nvPr/>
        </p:nvSpPr>
        <p:spPr bwMode="auto">
          <a:xfrm>
            <a:off x="625951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auto">
          <a:xfrm>
            <a:off x="6640513" y="48799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auto">
          <a:xfrm>
            <a:off x="7056438" y="48688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auto">
          <a:xfrm>
            <a:off x="6640513" y="525621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auto">
          <a:xfrm>
            <a:off x="7056438" y="52466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0" name="Line 52"/>
          <p:cNvSpPr>
            <a:spLocks noChangeShapeType="1"/>
          </p:cNvSpPr>
          <p:nvPr/>
        </p:nvSpPr>
        <p:spPr bwMode="auto">
          <a:xfrm>
            <a:off x="6337300" y="4586288"/>
            <a:ext cx="1146175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>
            <a:off x="6359525" y="5665788"/>
            <a:ext cx="1123950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6303963" y="4627563"/>
            <a:ext cx="1587" cy="10064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7516813" y="4597400"/>
            <a:ext cx="1587" cy="103663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4" name="Freeform 56"/>
          <p:cNvSpPr>
            <a:spLocks/>
          </p:cNvSpPr>
          <p:nvPr/>
        </p:nvSpPr>
        <p:spPr bwMode="auto">
          <a:xfrm>
            <a:off x="6319838" y="40322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5" name="Freeform 57"/>
          <p:cNvSpPr>
            <a:spLocks/>
          </p:cNvSpPr>
          <p:nvPr/>
        </p:nvSpPr>
        <p:spPr bwMode="auto">
          <a:xfrm>
            <a:off x="5735638" y="4587875"/>
            <a:ext cx="544512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3" y="12"/>
              </a:cxn>
              <a:cxn ang="0">
                <a:pos x="333" y="0"/>
              </a:cxn>
              <a:cxn ang="0">
                <a:pos x="0" y="324"/>
              </a:cxn>
            </a:cxnLst>
            <a:rect l="0" t="0" r="r" b="b"/>
            <a:pathLst>
              <a:path w="343" h="336">
                <a:moveTo>
                  <a:pt x="0" y="324"/>
                </a:moveTo>
                <a:lnTo>
                  <a:pt x="10" y="336"/>
                </a:lnTo>
                <a:lnTo>
                  <a:pt x="343" y="12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5724525" y="5175250"/>
            <a:ext cx="566738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7" y="302"/>
              </a:cxn>
              <a:cxn ang="0">
                <a:pos x="357" y="290"/>
              </a:cxn>
              <a:cxn ang="0">
                <a:pos x="10" y="0"/>
              </a:cxn>
            </a:cxnLst>
            <a:rect l="0" t="0" r="r" b="b"/>
            <a:pathLst>
              <a:path w="357" h="302">
                <a:moveTo>
                  <a:pt x="10" y="0"/>
                </a:moveTo>
                <a:lnTo>
                  <a:pt x="0" y="12"/>
                </a:lnTo>
                <a:lnTo>
                  <a:pt x="347" y="302"/>
                </a:lnTo>
                <a:lnTo>
                  <a:pt x="357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6330950" y="56880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8" name="Line 60"/>
          <p:cNvSpPr>
            <a:spLocks noChangeShapeType="1"/>
          </p:cNvSpPr>
          <p:nvPr/>
        </p:nvSpPr>
        <p:spPr bwMode="auto">
          <a:xfrm>
            <a:off x="6910388" y="4022725"/>
            <a:ext cx="573087" cy="5127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9" name="Freeform 61"/>
          <p:cNvSpPr>
            <a:spLocks/>
          </p:cNvSpPr>
          <p:nvPr/>
        </p:nvSpPr>
        <p:spPr bwMode="auto">
          <a:xfrm>
            <a:off x="7532688" y="4567238"/>
            <a:ext cx="554037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543800" y="5080000"/>
            <a:ext cx="554038" cy="56515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0" y="356"/>
              </a:cxn>
              <a:cxn ang="0">
                <a:pos x="349" y="12"/>
              </a:cxn>
              <a:cxn ang="0">
                <a:pos x="339" y="0"/>
              </a:cxn>
              <a:cxn ang="0">
                <a:pos x="0" y="344"/>
              </a:cxn>
            </a:cxnLst>
            <a:rect l="0" t="0" r="r" b="b"/>
            <a:pathLst>
              <a:path w="349" h="356">
                <a:moveTo>
                  <a:pt x="0" y="344"/>
                </a:moveTo>
                <a:lnTo>
                  <a:pt x="10" y="356"/>
                </a:lnTo>
                <a:lnTo>
                  <a:pt x="349" y="12"/>
                </a:lnTo>
                <a:lnTo>
                  <a:pt x="339" y="0"/>
                </a:lnTo>
                <a:lnTo>
                  <a:pt x="0" y="3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1" name="Freeform 63"/>
          <p:cNvSpPr>
            <a:spLocks/>
          </p:cNvSpPr>
          <p:nvPr/>
        </p:nvSpPr>
        <p:spPr bwMode="auto">
          <a:xfrm>
            <a:off x="6981825" y="5688013"/>
            <a:ext cx="533400" cy="50165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6"/>
              </a:cxn>
              <a:cxn ang="0">
                <a:pos x="336" y="12"/>
              </a:cxn>
              <a:cxn ang="0">
                <a:pos x="326" y="0"/>
              </a:cxn>
              <a:cxn ang="0">
                <a:pos x="0" y="304"/>
              </a:cxn>
            </a:cxnLst>
            <a:rect l="0" t="0" r="r" b="b"/>
            <a:pathLst>
              <a:path w="336" h="316">
                <a:moveTo>
                  <a:pt x="0" y="304"/>
                </a:moveTo>
                <a:lnTo>
                  <a:pt x="10" y="316"/>
                </a:lnTo>
                <a:lnTo>
                  <a:pt x="336" y="12"/>
                </a:lnTo>
                <a:lnTo>
                  <a:pt x="326" y="0"/>
                </a:lnTo>
                <a:lnTo>
                  <a:pt x="0" y="30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6672263" y="4964113"/>
            <a:ext cx="26987" cy="3143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>
            <a:off x="6742113" y="4921250"/>
            <a:ext cx="3254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7088188" y="4964113"/>
            <a:ext cx="26987" cy="3032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6742113" y="5286375"/>
            <a:ext cx="325437" cy="25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6" name="Line 68"/>
          <p:cNvSpPr>
            <a:spLocks noChangeShapeType="1"/>
          </p:cNvSpPr>
          <p:nvPr/>
        </p:nvSpPr>
        <p:spPr bwMode="auto">
          <a:xfrm>
            <a:off x="6326188" y="4618038"/>
            <a:ext cx="336550" cy="2936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7" name="Freeform 69"/>
          <p:cNvSpPr>
            <a:spLocks/>
          </p:cNvSpPr>
          <p:nvPr/>
        </p:nvSpPr>
        <p:spPr bwMode="auto">
          <a:xfrm>
            <a:off x="7127875" y="4578350"/>
            <a:ext cx="387350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4" y="12"/>
              </a:cxn>
              <a:cxn ang="0">
                <a:pos x="234" y="0"/>
              </a:cxn>
              <a:cxn ang="0">
                <a:pos x="0" y="198"/>
              </a:cxn>
            </a:cxnLst>
            <a:rect l="0" t="0" r="r" b="b"/>
            <a:pathLst>
              <a:path w="244" h="210">
                <a:moveTo>
                  <a:pt x="0" y="198"/>
                </a:moveTo>
                <a:lnTo>
                  <a:pt x="10" y="210"/>
                </a:lnTo>
                <a:lnTo>
                  <a:pt x="244" y="12"/>
                </a:lnTo>
                <a:lnTo>
                  <a:pt x="234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8" name="Line 70"/>
          <p:cNvSpPr>
            <a:spLocks noChangeShapeType="1"/>
          </p:cNvSpPr>
          <p:nvPr/>
        </p:nvSpPr>
        <p:spPr bwMode="auto">
          <a:xfrm flipH="1">
            <a:off x="6348413" y="5340350"/>
            <a:ext cx="314325" cy="293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9" name="Line 71"/>
          <p:cNvSpPr>
            <a:spLocks noChangeShapeType="1"/>
          </p:cNvSpPr>
          <p:nvPr/>
        </p:nvSpPr>
        <p:spPr bwMode="auto">
          <a:xfrm>
            <a:off x="7146925" y="5308600"/>
            <a:ext cx="347663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0" name="Oval 72"/>
          <p:cNvSpPr>
            <a:spLocks noChangeArrowheads="1"/>
          </p:cNvSpPr>
          <p:nvPr/>
        </p:nvSpPr>
        <p:spPr bwMode="auto">
          <a:xfrm>
            <a:off x="3844925" y="4083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1" name="Oval 73"/>
          <p:cNvSpPr>
            <a:spLocks noChangeArrowheads="1"/>
          </p:cNvSpPr>
          <p:nvPr/>
        </p:nvSpPr>
        <p:spPr bwMode="auto">
          <a:xfrm>
            <a:off x="2689225" y="5226050"/>
            <a:ext cx="10636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2" name="Oval 74"/>
          <p:cNvSpPr>
            <a:spLocks noChangeArrowheads="1"/>
          </p:cNvSpPr>
          <p:nvPr/>
        </p:nvSpPr>
        <p:spPr bwMode="auto">
          <a:xfrm>
            <a:off x="5080000" y="51419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3" name="Oval 75"/>
          <p:cNvSpPr>
            <a:spLocks noChangeArrowheads="1"/>
          </p:cNvSpPr>
          <p:nvPr/>
        </p:nvSpPr>
        <p:spPr bwMode="auto">
          <a:xfrm>
            <a:off x="3924300" y="6294438"/>
            <a:ext cx="106363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4" name="Oval 76"/>
          <p:cNvSpPr>
            <a:spLocks noChangeArrowheads="1"/>
          </p:cNvSpPr>
          <p:nvPr/>
        </p:nvSpPr>
        <p:spPr bwMode="auto">
          <a:xfrm>
            <a:off x="3271838" y="46593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5" name="Oval 77"/>
          <p:cNvSpPr>
            <a:spLocks noChangeArrowheads="1"/>
          </p:cNvSpPr>
          <p:nvPr/>
        </p:nvSpPr>
        <p:spPr bwMode="auto">
          <a:xfrm>
            <a:off x="4484688" y="46386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6" name="Oval 78"/>
          <p:cNvSpPr>
            <a:spLocks noChangeArrowheads="1"/>
          </p:cNvSpPr>
          <p:nvPr/>
        </p:nvSpPr>
        <p:spPr bwMode="auto">
          <a:xfrm>
            <a:off x="449580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7" name="Oval 79"/>
          <p:cNvSpPr>
            <a:spLocks noChangeArrowheads="1"/>
          </p:cNvSpPr>
          <p:nvPr/>
        </p:nvSpPr>
        <p:spPr bwMode="auto">
          <a:xfrm>
            <a:off x="328295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8" name="Oval 80"/>
          <p:cNvSpPr>
            <a:spLocks noChangeArrowheads="1"/>
          </p:cNvSpPr>
          <p:nvPr/>
        </p:nvSpPr>
        <p:spPr bwMode="auto">
          <a:xfrm>
            <a:off x="3665538" y="5005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9" name="Oval 81"/>
          <p:cNvSpPr>
            <a:spLocks noChangeArrowheads="1"/>
          </p:cNvSpPr>
          <p:nvPr/>
        </p:nvSpPr>
        <p:spPr bwMode="auto">
          <a:xfrm>
            <a:off x="4081463" y="4994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0" name="Oval 82"/>
          <p:cNvSpPr>
            <a:spLocks noChangeArrowheads="1"/>
          </p:cNvSpPr>
          <p:nvPr/>
        </p:nvSpPr>
        <p:spPr bwMode="auto">
          <a:xfrm>
            <a:off x="3665538" y="53832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1" name="Oval 83"/>
          <p:cNvSpPr>
            <a:spLocks noChangeArrowheads="1"/>
          </p:cNvSpPr>
          <p:nvPr/>
        </p:nvSpPr>
        <p:spPr bwMode="auto">
          <a:xfrm>
            <a:off x="4081463" y="53721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2" name="Rectangle 84"/>
          <p:cNvSpPr>
            <a:spLocks noChangeArrowheads="1"/>
          </p:cNvSpPr>
          <p:nvPr/>
        </p:nvSpPr>
        <p:spPr bwMode="auto">
          <a:xfrm>
            <a:off x="3362325" y="4699000"/>
            <a:ext cx="11445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293" name="Group 85"/>
          <p:cNvGrpSpPr>
            <a:grpSpLocks/>
          </p:cNvGrpSpPr>
          <p:nvPr/>
        </p:nvGrpSpPr>
        <p:grpSpPr bwMode="auto">
          <a:xfrm>
            <a:off x="3378200" y="5784850"/>
            <a:ext cx="1117600" cy="12700"/>
            <a:chOff x="2128" y="3644"/>
            <a:chExt cx="704" cy="8"/>
          </a:xfrm>
        </p:grpSpPr>
        <p:sp>
          <p:nvSpPr>
            <p:cNvPr id="94294" name="Freeform 86"/>
            <p:cNvSpPr>
              <a:spLocks/>
            </p:cNvSpPr>
            <p:nvPr/>
          </p:nvSpPr>
          <p:spPr bwMode="auto">
            <a:xfrm>
              <a:off x="2128" y="364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5" name="Freeform 87"/>
            <p:cNvSpPr>
              <a:spLocks/>
            </p:cNvSpPr>
            <p:nvPr/>
          </p:nvSpPr>
          <p:spPr bwMode="auto">
            <a:xfrm>
              <a:off x="214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6" name="Freeform 88"/>
            <p:cNvSpPr>
              <a:spLocks/>
            </p:cNvSpPr>
            <p:nvPr/>
          </p:nvSpPr>
          <p:spPr bwMode="auto">
            <a:xfrm>
              <a:off x="216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Freeform 89"/>
            <p:cNvSpPr>
              <a:spLocks/>
            </p:cNvSpPr>
            <p:nvPr/>
          </p:nvSpPr>
          <p:spPr bwMode="auto">
            <a:xfrm>
              <a:off x="217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8" name="Freeform 90"/>
            <p:cNvSpPr>
              <a:spLocks/>
            </p:cNvSpPr>
            <p:nvPr/>
          </p:nvSpPr>
          <p:spPr bwMode="auto">
            <a:xfrm>
              <a:off x="219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9" name="Freeform 91"/>
            <p:cNvSpPr>
              <a:spLocks/>
            </p:cNvSpPr>
            <p:nvPr/>
          </p:nvSpPr>
          <p:spPr bwMode="auto">
            <a:xfrm>
              <a:off x="221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0" name="Freeform 92"/>
            <p:cNvSpPr>
              <a:spLocks/>
            </p:cNvSpPr>
            <p:nvPr/>
          </p:nvSpPr>
          <p:spPr bwMode="auto">
            <a:xfrm>
              <a:off x="223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1" name="Freeform 93"/>
            <p:cNvSpPr>
              <a:spLocks/>
            </p:cNvSpPr>
            <p:nvPr/>
          </p:nvSpPr>
          <p:spPr bwMode="auto">
            <a:xfrm>
              <a:off x="224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226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2281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4" name="Freeform 96"/>
            <p:cNvSpPr>
              <a:spLocks/>
            </p:cNvSpPr>
            <p:nvPr/>
          </p:nvSpPr>
          <p:spPr bwMode="auto">
            <a:xfrm>
              <a:off x="2298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5" name="Freeform 97"/>
            <p:cNvSpPr>
              <a:spLocks/>
            </p:cNvSpPr>
            <p:nvPr/>
          </p:nvSpPr>
          <p:spPr bwMode="auto">
            <a:xfrm>
              <a:off x="231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6" name="Freeform 98"/>
            <p:cNvSpPr>
              <a:spLocks/>
            </p:cNvSpPr>
            <p:nvPr/>
          </p:nvSpPr>
          <p:spPr bwMode="auto">
            <a:xfrm>
              <a:off x="233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7" name="Freeform 99"/>
            <p:cNvSpPr>
              <a:spLocks/>
            </p:cNvSpPr>
            <p:nvPr/>
          </p:nvSpPr>
          <p:spPr bwMode="auto">
            <a:xfrm>
              <a:off x="234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8" name="Freeform 100"/>
            <p:cNvSpPr>
              <a:spLocks/>
            </p:cNvSpPr>
            <p:nvPr/>
          </p:nvSpPr>
          <p:spPr bwMode="auto">
            <a:xfrm>
              <a:off x="2365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9" name="Freeform 101"/>
            <p:cNvSpPr>
              <a:spLocks/>
            </p:cNvSpPr>
            <p:nvPr/>
          </p:nvSpPr>
          <p:spPr bwMode="auto">
            <a:xfrm>
              <a:off x="2382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0" name="Freeform 102"/>
            <p:cNvSpPr>
              <a:spLocks/>
            </p:cNvSpPr>
            <p:nvPr/>
          </p:nvSpPr>
          <p:spPr bwMode="auto">
            <a:xfrm>
              <a:off x="2399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1" name="Freeform 103"/>
            <p:cNvSpPr>
              <a:spLocks/>
            </p:cNvSpPr>
            <p:nvPr/>
          </p:nvSpPr>
          <p:spPr bwMode="auto">
            <a:xfrm>
              <a:off x="2416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2" name="Freeform 104"/>
            <p:cNvSpPr>
              <a:spLocks/>
            </p:cNvSpPr>
            <p:nvPr/>
          </p:nvSpPr>
          <p:spPr bwMode="auto">
            <a:xfrm>
              <a:off x="2433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3" name="Freeform 105"/>
            <p:cNvSpPr>
              <a:spLocks/>
            </p:cNvSpPr>
            <p:nvPr/>
          </p:nvSpPr>
          <p:spPr bwMode="auto">
            <a:xfrm>
              <a:off x="2450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4" name="Freeform 106"/>
            <p:cNvSpPr>
              <a:spLocks/>
            </p:cNvSpPr>
            <p:nvPr/>
          </p:nvSpPr>
          <p:spPr bwMode="auto">
            <a:xfrm>
              <a:off x="2467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5" name="Freeform 107"/>
            <p:cNvSpPr>
              <a:spLocks/>
            </p:cNvSpPr>
            <p:nvPr/>
          </p:nvSpPr>
          <p:spPr bwMode="auto">
            <a:xfrm>
              <a:off x="2484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6" name="Freeform 108"/>
            <p:cNvSpPr>
              <a:spLocks/>
            </p:cNvSpPr>
            <p:nvPr/>
          </p:nvSpPr>
          <p:spPr bwMode="auto">
            <a:xfrm>
              <a:off x="2501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7" name="Freeform 109"/>
            <p:cNvSpPr>
              <a:spLocks/>
            </p:cNvSpPr>
            <p:nvPr/>
          </p:nvSpPr>
          <p:spPr bwMode="auto">
            <a:xfrm>
              <a:off x="2518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8" name="Freeform 110"/>
            <p:cNvSpPr>
              <a:spLocks/>
            </p:cNvSpPr>
            <p:nvPr/>
          </p:nvSpPr>
          <p:spPr bwMode="auto">
            <a:xfrm>
              <a:off x="2535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9" name="Freeform 111"/>
            <p:cNvSpPr>
              <a:spLocks/>
            </p:cNvSpPr>
            <p:nvPr/>
          </p:nvSpPr>
          <p:spPr bwMode="auto">
            <a:xfrm>
              <a:off x="2552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0" name="Freeform 112"/>
            <p:cNvSpPr>
              <a:spLocks/>
            </p:cNvSpPr>
            <p:nvPr/>
          </p:nvSpPr>
          <p:spPr bwMode="auto">
            <a:xfrm>
              <a:off x="2569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1" name="Freeform 113"/>
            <p:cNvSpPr>
              <a:spLocks/>
            </p:cNvSpPr>
            <p:nvPr/>
          </p:nvSpPr>
          <p:spPr bwMode="auto">
            <a:xfrm>
              <a:off x="2586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2" name="Freeform 114"/>
            <p:cNvSpPr>
              <a:spLocks/>
            </p:cNvSpPr>
            <p:nvPr/>
          </p:nvSpPr>
          <p:spPr bwMode="auto">
            <a:xfrm>
              <a:off x="2603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3" name="Freeform 115"/>
            <p:cNvSpPr>
              <a:spLocks/>
            </p:cNvSpPr>
            <p:nvPr/>
          </p:nvSpPr>
          <p:spPr bwMode="auto">
            <a:xfrm>
              <a:off x="2620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2637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5" name="Freeform 117"/>
            <p:cNvSpPr>
              <a:spLocks/>
            </p:cNvSpPr>
            <p:nvPr/>
          </p:nvSpPr>
          <p:spPr bwMode="auto">
            <a:xfrm>
              <a:off x="2654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6" name="Freeform 118"/>
            <p:cNvSpPr>
              <a:spLocks/>
            </p:cNvSpPr>
            <p:nvPr/>
          </p:nvSpPr>
          <p:spPr bwMode="auto">
            <a:xfrm>
              <a:off x="2671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7" name="Freeform 119"/>
            <p:cNvSpPr>
              <a:spLocks/>
            </p:cNvSpPr>
            <p:nvPr/>
          </p:nvSpPr>
          <p:spPr bwMode="auto">
            <a:xfrm>
              <a:off x="2688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8" name="Freeform 120"/>
            <p:cNvSpPr>
              <a:spLocks/>
            </p:cNvSpPr>
            <p:nvPr/>
          </p:nvSpPr>
          <p:spPr bwMode="auto">
            <a:xfrm>
              <a:off x="270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9" name="Freeform 121"/>
            <p:cNvSpPr>
              <a:spLocks/>
            </p:cNvSpPr>
            <p:nvPr/>
          </p:nvSpPr>
          <p:spPr bwMode="auto">
            <a:xfrm>
              <a:off x="272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0" name="Freeform 122"/>
            <p:cNvSpPr>
              <a:spLocks/>
            </p:cNvSpPr>
            <p:nvPr/>
          </p:nvSpPr>
          <p:spPr bwMode="auto">
            <a:xfrm>
              <a:off x="273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1" name="Freeform 123"/>
            <p:cNvSpPr>
              <a:spLocks/>
            </p:cNvSpPr>
            <p:nvPr/>
          </p:nvSpPr>
          <p:spPr bwMode="auto">
            <a:xfrm>
              <a:off x="275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2" name="Freeform 124"/>
            <p:cNvSpPr>
              <a:spLocks/>
            </p:cNvSpPr>
            <p:nvPr/>
          </p:nvSpPr>
          <p:spPr bwMode="auto">
            <a:xfrm>
              <a:off x="277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3" name="Freeform 125"/>
            <p:cNvSpPr>
              <a:spLocks/>
            </p:cNvSpPr>
            <p:nvPr/>
          </p:nvSpPr>
          <p:spPr bwMode="auto">
            <a:xfrm>
              <a:off x="279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4" name="Freeform 126"/>
            <p:cNvSpPr>
              <a:spLocks/>
            </p:cNvSpPr>
            <p:nvPr/>
          </p:nvSpPr>
          <p:spPr bwMode="auto">
            <a:xfrm>
              <a:off x="280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5" name="Freeform 127"/>
            <p:cNvSpPr>
              <a:spLocks/>
            </p:cNvSpPr>
            <p:nvPr/>
          </p:nvSpPr>
          <p:spPr bwMode="auto">
            <a:xfrm>
              <a:off x="282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336" name="Group 128"/>
          <p:cNvGrpSpPr>
            <a:grpSpLocks/>
          </p:cNvGrpSpPr>
          <p:nvPr/>
        </p:nvGrpSpPr>
        <p:grpSpPr bwMode="auto">
          <a:xfrm>
            <a:off x="3321050" y="4748213"/>
            <a:ext cx="14288" cy="992187"/>
            <a:chOff x="2092" y="2991"/>
            <a:chExt cx="9" cy="625"/>
          </a:xfrm>
        </p:grpSpPr>
        <p:sp>
          <p:nvSpPr>
            <p:cNvPr id="94337" name="Freeform 129"/>
            <p:cNvSpPr>
              <a:spLocks/>
            </p:cNvSpPr>
            <p:nvPr/>
          </p:nvSpPr>
          <p:spPr bwMode="auto">
            <a:xfrm>
              <a:off x="2092" y="2991"/>
              <a:ext cx="9" cy="7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9" y="4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8" name="Freeform 130"/>
            <p:cNvSpPr>
              <a:spLocks/>
            </p:cNvSpPr>
            <p:nvPr/>
          </p:nvSpPr>
          <p:spPr bwMode="auto">
            <a:xfrm>
              <a:off x="2092" y="300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9" name="Freeform 131"/>
            <p:cNvSpPr>
              <a:spLocks/>
            </p:cNvSpPr>
            <p:nvPr/>
          </p:nvSpPr>
          <p:spPr bwMode="auto">
            <a:xfrm>
              <a:off x="2092" y="302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0" name="Freeform 132"/>
            <p:cNvSpPr>
              <a:spLocks/>
            </p:cNvSpPr>
            <p:nvPr/>
          </p:nvSpPr>
          <p:spPr bwMode="auto">
            <a:xfrm>
              <a:off x="2092" y="303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1" name="Freeform 133"/>
            <p:cNvSpPr>
              <a:spLocks/>
            </p:cNvSpPr>
            <p:nvPr/>
          </p:nvSpPr>
          <p:spPr bwMode="auto">
            <a:xfrm>
              <a:off x="2092" y="305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2" name="Freeform 134"/>
            <p:cNvSpPr>
              <a:spLocks/>
            </p:cNvSpPr>
            <p:nvPr/>
          </p:nvSpPr>
          <p:spPr bwMode="auto">
            <a:xfrm>
              <a:off x="2092" y="307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3" name="Freeform 135"/>
            <p:cNvSpPr>
              <a:spLocks/>
            </p:cNvSpPr>
            <p:nvPr/>
          </p:nvSpPr>
          <p:spPr bwMode="auto">
            <a:xfrm>
              <a:off x="2092" y="308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4" name="Freeform 136"/>
            <p:cNvSpPr>
              <a:spLocks/>
            </p:cNvSpPr>
            <p:nvPr/>
          </p:nvSpPr>
          <p:spPr bwMode="auto">
            <a:xfrm>
              <a:off x="2092" y="310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5" name="Freeform 137"/>
            <p:cNvSpPr>
              <a:spLocks/>
            </p:cNvSpPr>
            <p:nvPr/>
          </p:nvSpPr>
          <p:spPr bwMode="auto">
            <a:xfrm>
              <a:off x="2092" y="311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6" name="Freeform 138"/>
            <p:cNvSpPr>
              <a:spLocks/>
            </p:cNvSpPr>
            <p:nvPr/>
          </p:nvSpPr>
          <p:spPr bwMode="auto">
            <a:xfrm>
              <a:off x="2092" y="313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7" name="Freeform 139"/>
            <p:cNvSpPr>
              <a:spLocks/>
            </p:cNvSpPr>
            <p:nvPr/>
          </p:nvSpPr>
          <p:spPr bwMode="auto">
            <a:xfrm>
              <a:off x="2092" y="314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8" name="Freeform 140"/>
            <p:cNvSpPr>
              <a:spLocks/>
            </p:cNvSpPr>
            <p:nvPr/>
          </p:nvSpPr>
          <p:spPr bwMode="auto">
            <a:xfrm>
              <a:off x="2092" y="316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9" name="Freeform 141"/>
            <p:cNvSpPr>
              <a:spLocks/>
            </p:cNvSpPr>
            <p:nvPr/>
          </p:nvSpPr>
          <p:spPr bwMode="auto">
            <a:xfrm>
              <a:off x="2092" y="318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0" name="Freeform 142"/>
            <p:cNvSpPr>
              <a:spLocks/>
            </p:cNvSpPr>
            <p:nvPr/>
          </p:nvSpPr>
          <p:spPr bwMode="auto">
            <a:xfrm>
              <a:off x="2092" y="319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1" name="Freeform 143"/>
            <p:cNvSpPr>
              <a:spLocks/>
            </p:cNvSpPr>
            <p:nvPr/>
          </p:nvSpPr>
          <p:spPr bwMode="auto">
            <a:xfrm>
              <a:off x="2092" y="321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2" name="Freeform 144"/>
            <p:cNvSpPr>
              <a:spLocks/>
            </p:cNvSpPr>
            <p:nvPr/>
          </p:nvSpPr>
          <p:spPr bwMode="auto">
            <a:xfrm>
              <a:off x="2092" y="322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3" name="Freeform 145"/>
            <p:cNvSpPr>
              <a:spLocks/>
            </p:cNvSpPr>
            <p:nvPr/>
          </p:nvSpPr>
          <p:spPr bwMode="auto">
            <a:xfrm>
              <a:off x="2092" y="324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4" name="Freeform 146"/>
            <p:cNvSpPr>
              <a:spLocks/>
            </p:cNvSpPr>
            <p:nvPr/>
          </p:nvSpPr>
          <p:spPr bwMode="auto">
            <a:xfrm>
              <a:off x="2092" y="326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5" name="Freeform 147"/>
            <p:cNvSpPr>
              <a:spLocks/>
            </p:cNvSpPr>
            <p:nvPr/>
          </p:nvSpPr>
          <p:spPr bwMode="auto">
            <a:xfrm>
              <a:off x="2092" y="327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6" name="Freeform 148"/>
            <p:cNvSpPr>
              <a:spLocks/>
            </p:cNvSpPr>
            <p:nvPr/>
          </p:nvSpPr>
          <p:spPr bwMode="auto">
            <a:xfrm>
              <a:off x="2092" y="3292"/>
              <a:ext cx="9" cy="7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3"/>
                </a:cxn>
              </a:cxnLst>
              <a:rect l="0" t="0" r="r" b="b"/>
              <a:pathLst>
                <a:path w="9" h="7">
                  <a:moveTo>
                    <a:pt x="9" y="3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7" name="Freeform 149"/>
            <p:cNvSpPr>
              <a:spLocks/>
            </p:cNvSpPr>
            <p:nvPr/>
          </p:nvSpPr>
          <p:spPr bwMode="auto">
            <a:xfrm>
              <a:off x="2092" y="330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8" name="Freeform 150"/>
            <p:cNvSpPr>
              <a:spLocks/>
            </p:cNvSpPr>
            <p:nvPr/>
          </p:nvSpPr>
          <p:spPr bwMode="auto">
            <a:xfrm>
              <a:off x="2092" y="332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9" name="Freeform 151"/>
            <p:cNvSpPr>
              <a:spLocks/>
            </p:cNvSpPr>
            <p:nvPr/>
          </p:nvSpPr>
          <p:spPr bwMode="auto">
            <a:xfrm>
              <a:off x="2092" y="333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0" name="Freeform 152"/>
            <p:cNvSpPr>
              <a:spLocks/>
            </p:cNvSpPr>
            <p:nvPr/>
          </p:nvSpPr>
          <p:spPr bwMode="auto">
            <a:xfrm>
              <a:off x="2092" y="335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1" name="Freeform 153"/>
            <p:cNvSpPr>
              <a:spLocks/>
            </p:cNvSpPr>
            <p:nvPr/>
          </p:nvSpPr>
          <p:spPr bwMode="auto">
            <a:xfrm>
              <a:off x="2092" y="337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2" name="Freeform 154"/>
            <p:cNvSpPr>
              <a:spLocks/>
            </p:cNvSpPr>
            <p:nvPr/>
          </p:nvSpPr>
          <p:spPr bwMode="auto">
            <a:xfrm>
              <a:off x="2092" y="3387"/>
              <a:ext cx="9" cy="7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3" name="Freeform 155"/>
            <p:cNvSpPr>
              <a:spLocks/>
            </p:cNvSpPr>
            <p:nvPr/>
          </p:nvSpPr>
          <p:spPr bwMode="auto">
            <a:xfrm>
              <a:off x="2092" y="340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4" name="Freeform 156"/>
            <p:cNvSpPr>
              <a:spLocks/>
            </p:cNvSpPr>
            <p:nvPr/>
          </p:nvSpPr>
          <p:spPr bwMode="auto">
            <a:xfrm>
              <a:off x="2092" y="341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5" name="Freeform 157"/>
            <p:cNvSpPr>
              <a:spLocks/>
            </p:cNvSpPr>
            <p:nvPr/>
          </p:nvSpPr>
          <p:spPr bwMode="auto">
            <a:xfrm>
              <a:off x="2092" y="343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6" name="Freeform 158"/>
            <p:cNvSpPr>
              <a:spLocks/>
            </p:cNvSpPr>
            <p:nvPr/>
          </p:nvSpPr>
          <p:spPr bwMode="auto">
            <a:xfrm>
              <a:off x="2092" y="345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7" name="Freeform 159"/>
            <p:cNvSpPr>
              <a:spLocks/>
            </p:cNvSpPr>
            <p:nvPr/>
          </p:nvSpPr>
          <p:spPr bwMode="auto">
            <a:xfrm>
              <a:off x="2092" y="346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8" name="Freeform 160"/>
            <p:cNvSpPr>
              <a:spLocks/>
            </p:cNvSpPr>
            <p:nvPr/>
          </p:nvSpPr>
          <p:spPr bwMode="auto">
            <a:xfrm>
              <a:off x="2092" y="348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9" name="Freeform 161"/>
            <p:cNvSpPr>
              <a:spLocks/>
            </p:cNvSpPr>
            <p:nvPr/>
          </p:nvSpPr>
          <p:spPr bwMode="auto">
            <a:xfrm>
              <a:off x="2092" y="349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0" name="Freeform 162"/>
            <p:cNvSpPr>
              <a:spLocks/>
            </p:cNvSpPr>
            <p:nvPr/>
          </p:nvSpPr>
          <p:spPr bwMode="auto">
            <a:xfrm>
              <a:off x="2092" y="351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1" name="Freeform 163"/>
            <p:cNvSpPr>
              <a:spLocks/>
            </p:cNvSpPr>
            <p:nvPr/>
          </p:nvSpPr>
          <p:spPr bwMode="auto">
            <a:xfrm>
              <a:off x="2092" y="352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2" name="Freeform 164"/>
            <p:cNvSpPr>
              <a:spLocks/>
            </p:cNvSpPr>
            <p:nvPr/>
          </p:nvSpPr>
          <p:spPr bwMode="auto">
            <a:xfrm>
              <a:off x="2092" y="354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3" name="Freeform 165"/>
            <p:cNvSpPr>
              <a:spLocks/>
            </p:cNvSpPr>
            <p:nvPr/>
          </p:nvSpPr>
          <p:spPr bwMode="auto">
            <a:xfrm>
              <a:off x="2092" y="356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4" name="Freeform 166"/>
            <p:cNvSpPr>
              <a:spLocks/>
            </p:cNvSpPr>
            <p:nvPr/>
          </p:nvSpPr>
          <p:spPr bwMode="auto">
            <a:xfrm>
              <a:off x="2092" y="357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5" name="Freeform 167"/>
            <p:cNvSpPr>
              <a:spLocks/>
            </p:cNvSpPr>
            <p:nvPr/>
          </p:nvSpPr>
          <p:spPr bwMode="auto">
            <a:xfrm>
              <a:off x="2092" y="359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6" name="Freeform 168"/>
            <p:cNvSpPr>
              <a:spLocks/>
            </p:cNvSpPr>
            <p:nvPr/>
          </p:nvSpPr>
          <p:spPr bwMode="auto">
            <a:xfrm>
              <a:off x="2092" y="360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377" name="Rectangle 169"/>
          <p:cNvSpPr>
            <a:spLocks noChangeArrowheads="1"/>
          </p:cNvSpPr>
          <p:nvPr/>
        </p:nvSpPr>
        <p:spPr bwMode="auto">
          <a:xfrm>
            <a:off x="4527550" y="4722813"/>
            <a:ext cx="26988" cy="1036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3344863" y="4159250"/>
            <a:ext cx="520700" cy="520700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6"/>
              </a:cxn>
              <a:cxn ang="0">
                <a:pos x="10" y="328"/>
              </a:cxn>
              <a:cxn ang="0">
                <a:pos x="328" y="12"/>
              </a:cxn>
            </a:cxnLst>
            <a:rect l="0" t="0" r="r" b="b"/>
            <a:pathLst>
              <a:path w="328" h="328">
                <a:moveTo>
                  <a:pt x="328" y="12"/>
                </a:moveTo>
                <a:lnTo>
                  <a:pt x="318" y="0"/>
                </a:lnTo>
                <a:lnTo>
                  <a:pt x="0" y="316"/>
                </a:lnTo>
                <a:lnTo>
                  <a:pt x="10" y="328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9" name="Freeform 171"/>
          <p:cNvSpPr>
            <a:spLocks/>
          </p:cNvSpPr>
          <p:nvPr/>
        </p:nvSpPr>
        <p:spPr bwMode="auto">
          <a:xfrm>
            <a:off x="2760663" y="4713288"/>
            <a:ext cx="542925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2" y="12"/>
              </a:cxn>
              <a:cxn ang="0">
                <a:pos x="332" y="0"/>
              </a:cxn>
              <a:cxn ang="0">
                <a:pos x="0" y="324"/>
              </a:cxn>
            </a:cxnLst>
            <a:rect l="0" t="0" r="r" b="b"/>
            <a:pathLst>
              <a:path w="342" h="336">
                <a:moveTo>
                  <a:pt x="0" y="324"/>
                </a:moveTo>
                <a:lnTo>
                  <a:pt x="10" y="336"/>
                </a:lnTo>
                <a:lnTo>
                  <a:pt x="342" y="12"/>
                </a:lnTo>
                <a:lnTo>
                  <a:pt x="332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380" name="Group 172"/>
          <p:cNvGrpSpPr>
            <a:grpSpLocks/>
          </p:cNvGrpSpPr>
          <p:nvPr/>
        </p:nvGrpSpPr>
        <p:grpSpPr bwMode="auto">
          <a:xfrm>
            <a:off x="2749550" y="5302250"/>
            <a:ext cx="554038" cy="465138"/>
            <a:chOff x="1732" y="3340"/>
            <a:chExt cx="349" cy="293"/>
          </a:xfrm>
        </p:grpSpPr>
        <p:sp>
          <p:nvSpPr>
            <p:cNvPr id="94381" name="Freeform 173"/>
            <p:cNvSpPr>
              <a:spLocks/>
            </p:cNvSpPr>
            <p:nvPr/>
          </p:nvSpPr>
          <p:spPr bwMode="auto">
            <a:xfrm>
              <a:off x="1732" y="334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2" name="Freeform 174"/>
            <p:cNvSpPr>
              <a:spLocks/>
            </p:cNvSpPr>
            <p:nvPr/>
          </p:nvSpPr>
          <p:spPr bwMode="auto">
            <a:xfrm>
              <a:off x="1744" y="33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3" name="Freeform 175"/>
            <p:cNvSpPr>
              <a:spLocks/>
            </p:cNvSpPr>
            <p:nvPr/>
          </p:nvSpPr>
          <p:spPr bwMode="auto">
            <a:xfrm>
              <a:off x="1757" y="336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4" name="Freeform 176"/>
            <p:cNvSpPr>
              <a:spLocks/>
            </p:cNvSpPr>
            <p:nvPr/>
          </p:nvSpPr>
          <p:spPr bwMode="auto">
            <a:xfrm>
              <a:off x="1770" y="337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5" name="Freeform 177"/>
            <p:cNvSpPr>
              <a:spLocks/>
            </p:cNvSpPr>
            <p:nvPr/>
          </p:nvSpPr>
          <p:spPr bwMode="auto">
            <a:xfrm>
              <a:off x="1783" y="338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6" name="Freeform 178"/>
            <p:cNvSpPr>
              <a:spLocks/>
            </p:cNvSpPr>
            <p:nvPr/>
          </p:nvSpPr>
          <p:spPr bwMode="auto">
            <a:xfrm>
              <a:off x="1795" y="3393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7" name="Freeform 179"/>
            <p:cNvSpPr>
              <a:spLocks/>
            </p:cNvSpPr>
            <p:nvPr/>
          </p:nvSpPr>
          <p:spPr bwMode="auto">
            <a:xfrm>
              <a:off x="1808" y="3404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8" name="Freeform 180"/>
            <p:cNvSpPr>
              <a:spLocks/>
            </p:cNvSpPr>
            <p:nvPr/>
          </p:nvSpPr>
          <p:spPr bwMode="auto">
            <a:xfrm>
              <a:off x="1821" y="3414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9" name="Freeform 181"/>
            <p:cNvSpPr>
              <a:spLocks/>
            </p:cNvSpPr>
            <p:nvPr/>
          </p:nvSpPr>
          <p:spPr bwMode="auto">
            <a:xfrm>
              <a:off x="1832" y="3425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0" name="Freeform 182"/>
            <p:cNvSpPr>
              <a:spLocks/>
            </p:cNvSpPr>
            <p:nvPr/>
          </p:nvSpPr>
          <p:spPr bwMode="auto">
            <a:xfrm>
              <a:off x="1845" y="343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1" name="Freeform 183"/>
            <p:cNvSpPr>
              <a:spLocks/>
            </p:cNvSpPr>
            <p:nvPr/>
          </p:nvSpPr>
          <p:spPr bwMode="auto">
            <a:xfrm>
              <a:off x="1858" y="3446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2" name="Freeform 184"/>
            <p:cNvSpPr>
              <a:spLocks/>
            </p:cNvSpPr>
            <p:nvPr/>
          </p:nvSpPr>
          <p:spPr bwMode="auto">
            <a:xfrm>
              <a:off x="1870" y="3457"/>
              <a:ext cx="9" cy="7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3" name="Freeform 185"/>
            <p:cNvSpPr>
              <a:spLocks/>
            </p:cNvSpPr>
            <p:nvPr/>
          </p:nvSpPr>
          <p:spPr bwMode="auto">
            <a:xfrm>
              <a:off x="1883" y="346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4" name="Freeform 186"/>
            <p:cNvSpPr>
              <a:spLocks/>
            </p:cNvSpPr>
            <p:nvPr/>
          </p:nvSpPr>
          <p:spPr bwMode="auto">
            <a:xfrm>
              <a:off x="1896" y="347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5" name="Freeform 187"/>
            <p:cNvSpPr>
              <a:spLocks/>
            </p:cNvSpPr>
            <p:nvPr/>
          </p:nvSpPr>
          <p:spPr bwMode="auto">
            <a:xfrm>
              <a:off x="1909" y="3488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6" name="Freeform 188"/>
            <p:cNvSpPr>
              <a:spLocks/>
            </p:cNvSpPr>
            <p:nvPr/>
          </p:nvSpPr>
          <p:spPr bwMode="auto">
            <a:xfrm>
              <a:off x="1921" y="3499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7" name="Freeform 189"/>
            <p:cNvSpPr>
              <a:spLocks/>
            </p:cNvSpPr>
            <p:nvPr/>
          </p:nvSpPr>
          <p:spPr bwMode="auto">
            <a:xfrm>
              <a:off x="1934" y="3509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8" name="Freeform 190"/>
            <p:cNvSpPr>
              <a:spLocks/>
            </p:cNvSpPr>
            <p:nvPr/>
          </p:nvSpPr>
          <p:spPr bwMode="auto">
            <a:xfrm>
              <a:off x="1947" y="3520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9" name="Freeform 191"/>
            <p:cNvSpPr>
              <a:spLocks/>
            </p:cNvSpPr>
            <p:nvPr/>
          </p:nvSpPr>
          <p:spPr bwMode="auto">
            <a:xfrm>
              <a:off x="1959" y="3530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0" name="Freeform 192"/>
            <p:cNvSpPr>
              <a:spLocks/>
            </p:cNvSpPr>
            <p:nvPr/>
          </p:nvSpPr>
          <p:spPr bwMode="auto">
            <a:xfrm>
              <a:off x="1972" y="354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1" name="Freeform 193"/>
            <p:cNvSpPr>
              <a:spLocks/>
            </p:cNvSpPr>
            <p:nvPr/>
          </p:nvSpPr>
          <p:spPr bwMode="auto">
            <a:xfrm>
              <a:off x="1985" y="3552"/>
              <a:ext cx="8" cy="7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2" name="Freeform 194"/>
            <p:cNvSpPr>
              <a:spLocks/>
            </p:cNvSpPr>
            <p:nvPr/>
          </p:nvSpPr>
          <p:spPr bwMode="auto">
            <a:xfrm>
              <a:off x="1998" y="3562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3" name="Freeform 195"/>
            <p:cNvSpPr>
              <a:spLocks/>
            </p:cNvSpPr>
            <p:nvPr/>
          </p:nvSpPr>
          <p:spPr bwMode="auto">
            <a:xfrm>
              <a:off x="2009" y="357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4" name="Freeform 196"/>
            <p:cNvSpPr>
              <a:spLocks/>
            </p:cNvSpPr>
            <p:nvPr/>
          </p:nvSpPr>
          <p:spPr bwMode="auto">
            <a:xfrm>
              <a:off x="2022" y="35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5" name="Freeform 197"/>
            <p:cNvSpPr>
              <a:spLocks/>
            </p:cNvSpPr>
            <p:nvPr/>
          </p:nvSpPr>
          <p:spPr bwMode="auto">
            <a:xfrm>
              <a:off x="2034" y="3594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6" name="Freeform 198"/>
            <p:cNvSpPr>
              <a:spLocks/>
            </p:cNvSpPr>
            <p:nvPr/>
          </p:nvSpPr>
          <p:spPr bwMode="auto">
            <a:xfrm>
              <a:off x="2047" y="3604"/>
              <a:ext cx="9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</a:cxnLst>
              <a:rect l="0" t="0" r="r" b="b"/>
              <a:pathLst>
                <a:path w="9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7" name="Freeform 199"/>
            <p:cNvSpPr>
              <a:spLocks/>
            </p:cNvSpPr>
            <p:nvPr/>
          </p:nvSpPr>
          <p:spPr bwMode="auto">
            <a:xfrm>
              <a:off x="2060" y="361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8" name="Freeform 200"/>
            <p:cNvSpPr>
              <a:spLocks/>
            </p:cNvSpPr>
            <p:nvPr/>
          </p:nvSpPr>
          <p:spPr bwMode="auto">
            <a:xfrm>
              <a:off x="2073" y="362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09" name="Group 201"/>
          <p:cNvGrpSpPr>
            <a:grpSpLocks/>
          </p:cNvGrpSpPr>
          <p:nvPr/>
        </p:nvGrpSpPr>
        <p:grpSpPr bwMode="auto">
          <a:xfrm>
            <a:off x="3355975" y="5818188"/>
            <a:ext cx="587375" cy="506412"/>
            <a:chOff x="2114" y="3665"/>
            <a:chExt cx="370" cy="319"/>
          </a:xfrm>
        </p:grpSpPr>
        <p:sp>
          <p:nvSpPr>
            <p:cNvPr id="94410" name="Freeform 202"/>
            <p:cNvSpPr>
              <a:spLocks/>
            </p:cNvSpPr>
            <p:nvPr/>
          </p:nvSpPr>
          <p:spPr bwMode="auto">
            <a:xfrm>
              <a:off x="2114" y="366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1" name="Freeform 203"/>
            <p:cNvSpPr>
              <a:spLocks/>
            </p:cNvSpPr>
            <p:nvPr/>
          </p:nvSpPr>
          <p:spPr bwMode="auto">
            <a:xfrm>
              <a:off x="2126" y="367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2" name="Freeform 204"/>
            <p:cNvSpPr>
              <a:spLocks/>
            </p:cNvSpPr>
            <p:nvPr/>
          </p:nvSpPr>
          <p:spPr bwMode="auto">
            <a:xfrm>
              <a:off x="2139" y="368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3" name="Freeform 205"/>
            <p:cNvSpPr>
              <a:spLocks/>
            </p:cNvSpPr>
            <p:nvPr/>
          </p:nvSpPr>
          <p:spPr bwMode="auto">
            <a:xfrm>
              <a:off x="2150" y="3697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4" name="Freeform 206"/>
            <p:cNvSpPr>
              <a:spLocks/>
            </p:cNvSpPr>
            <p:nvPr/>
          </p:nvSpPr>
          <p:spPr bwMode="auto">
            <a:xfrm>
              <a:off x="2163" y="370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5" name="Freeform 207"/>
            <p:cNvSpPr>
              <a:spLocks/>
            </p:cNvSpPr>
            <p:nvPr/>
          </p:nvSpPr>
          <p:spPr bwMode="auto">
            <a:xfrm>
              <a:off x="2176" y="3719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6" name="Freeform 208"/>
            <p:cNvSpPr>
              <a:spLocks/>
            </p:cNvSpPr>
            <p:nvPr/>
          </p:nvSpPr>
          <p:spPr bwMode="auto">
            <a:xfrm>
              <a:off x="2189" y="373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7" name="Freeform 209"/>
            <p:cNvSpPr>
              <a:spLocks/>
            </p:cNvSpPr>
            <p:nvPr/>
          </p:nvSpPr>
          <p:spPr bwMode="auto">
            <a:xfrm>
              <a:off x="2201" y="374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8" name="Freeform 210"/>
            <p:cNvSpPr>
              <a:spLocks/>
            </p:cNvSpPr>
            <p:nvPr/>
          </p:nvSpPr>
          <p:spPr bwMode="auto">
            <a:xfrm>
              <a:off x="2214" y="37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9" name="Freeform 211"/>
            <p:cNvSpPr>
              <a:spLocks/>
            </p:cNvSpPr>
            <p:nvPr/>
          </p:nvSpPr>
          <p:spPr bwMode="auto">
            <a:xfrm>
              <a:off x="2225" y="3761"/>
              <a:ext cx="9" cy="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</a:cxnLst>
              <a:rect l="0" t="0" r="r" b="b"/>
              <a:pathLst>
                <a:path w="9" h="8">
                  <a:moveTo>
                    <a:pt x="8" y="2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0" name="Freeform 212"/>
            <p:cNvSpPr>
              <a:spLocks/>
            </p:cNvSpPr>
            <p:nvPr/>
          </p:nvSpPr>
          <p:spPr bwMode="auto">
            <a:xfrm>
              <a:off x="2238" y="3772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1" name="Freeform 213"/>
            <p:cNvSpPr>
              <a:spLocks/>
            </p:cNvSpPr>
            <p:nvPr/>
          </p:nvSpPr>
          <p:spPr bwMode="auto">
            <a:xfrm>
              <a:off x="2251" y="378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2" name="Freeform 214"/>
            <p:cNvSpPr>
              <a:spLocks/>
            </p:cNvSpPr>
            <p:nvPr/>
          </p:nvSpPr>
          <p:spPr bwMode="auto">
            <a:xfrm>
              <a:off x="2264" y="379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3" name="Freeform 215"/>
            <p:cNvSpPr>
              <a:spLocks/>
            </p:cNvSpPr>
            <p:nvPr/>
          </p:nvSpPr>
          <p:spPr bwMode="auto">
            <a:xfrm>
              <a:off x="2276" y="3805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4" name="Freeform 216"/>
            <p:cNvSpPr>
              <a:spLocks/>
            </p:cNvSpPr>
            <p:nvPr/>
          </p:nvSpPr>
          <p:spPr bwMode="auto">
            <a:xfrm>
              <a:off x="2288" y="3816"/>
              <a:ext cx="8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5" name="Freeform 217"/>
            <p:cNvSpPr>
              <a:spLocks/>
            </p:cNvSpPr>
            <p:nvPr/>
          </p:nvSpPr>
          <p:spPr bwMode="auto">
            <a:xfrm>
              <a:off x="2300" y="3826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6" name="Freeform 218"/>
            <p:cNvSpPr>
              <a:spLocks/>
            </p:cNvSpPr>
            <p:nvPr/>
          </p:nvSpPr>
          <p:spPr bwMode="auto">
            <a:xfrm>
              <a:off x="2313" y="383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7" name="Freeform 219"/>
            <p:cNvSpPr>
              <a:spLocks/>
            </p:cNvSpPr>
            <p:nvPr/>
          </p:nvSpPr>
          <p:spPr bwMode="auto">
            <a:xfrm>
              <a:off x="2326" y="3847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8" name="Freeform 220"/>
            <p:cNvSpPr>
              <a:spLocks/>
            </p:cNvSpPr>
            <p:nvPr/>
          </p:nvSpPr>
          <p:spPr bwMode="auto">
            <a:xfrm>
              <a:off x="2339" y="3859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9" name="Freeform 221"/>
            <p:cNvSpPr>
              <a:spLocks/>
            </p:cNvSpPr>
            <p:nvPr/>
          </p:nvSpPr>
          <p:spPr bwMode="auto">
            <a:xfrm>
              <a:off x="2351" y="387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0" name="Freeform 222"/>
            <p:cNvSpPr>
              <a:spLocks/>
            </p:cNvSpPr>
            <p:nvPr/>
          </p:nvSpPr>
          <p:spPr bwMode="auto">
            <a:xfrm>
              <a:off x="2363" y="3880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1" name="Freeform 223"/>
            <p:cNvSpPr>
              <a:spLocks/>
            </p:cNvSpPr>
            <p:nvPr/>
          </p:nvSpPr>
          <p:spPr bwMode="auto">
            <a:xfrm>
              <a:off x="2375" y="3891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2" name="Freeform 224"/>
            <p:cNvSpPr>
              <a:spLocks/>
            </p:cNvSpPr>
            <p:nvPr/>
          </p:nvSpPr>
          <p:spPr bwMode="auto">
            <a:xfrm>
              <a:off x="2388" y="390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3" name="Freeform 225"/>
            <p:cNvSpPr>
              <a:spLocks/>
            </p:cNvSpPr>
            <p:nvPr/>
          </p:nvSpPr>
          <p:spPr bwMode="auto">
            <a:xfrm>
              <a:off x="2401" y="391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4" name="Freeform 226"/>
            <p:cNvSpPr>
              <a:spLocks/>
            </p:cNvSpPr>
            <p:nvPr/>
          </p:nvSpPr>
          <p:spPr bwMode="auto">
            <a:xfrm>
              <a:off x="2414" y="3922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5" name="Freeform 227"/>
            <p:cNvSpPr>
              <a:spLocks/>
            </p:cNvSpPr>
            <p:nvPr/>
          </p:nvSpPr>
          <p:spPr bwMode="auto">
            <a:xfrm>
              <a:off x="2425" y="393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6" name="Freeform 228"/>
            <p:cNvSpPr>
              <a:spLocks/>
            </p:cNvSpPr>
            <p:nvPr/>
          </p:nvSpPr>
          <p:spPr bwMode="auto">
            <a:xfrm>
              <a:off x="2438" y="394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7" name="Freeform 229"/>
            <p:cNvSpPr>
              <a:spLocks/>
            </p:cNvSpPr>
            <p:nvPr/>
          </p:nvSpPr>
          <p:spPr bwMode="auto">
            <a:xfrm>
              <a:off x="2450" y="3955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8" name="Freeform 230"/>
            <p:cNvSpPr>
              <a:spLocks/>
            </p:cNvSpPr>
            <p:nvPr/>
          </p:nvSpPr>
          <p:spPr bwMode="auto">
            <a:xfrm>
              <a:off x="2463" y="396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9" name="Freeform 231"/>
            <p:cNvSpPr>
              <a:spLocks/>
            </p:cNvSpPr>
            <p:nvPr/>
          </p:nvSpPr>
          <p:spPr bwMode="auto">
            <a:xfrm>
              <a:off x="2476" y="3977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40" name="Group 232"/>
          <p:cNvGrpSpPr>
            <a:grpSpLocks/>
          </p:cNvGrpSpPr>
          <p:nvPr/>
        </p:nvGrpSpPr>
        <p:grpSpPr bwMode="auto">
          <a:xfrm>
            <a:off x="3927475" y="4140200"/>
            <a:ext cx="577850" cy="517525"/>
            <a:chOff x="2474" y="2608"/>
            <a:chExt cx="364" cy="326"/>
          </a:xfrm>
        </p:grpSpPr>
        <p:sp>
          <p:nvSpPr>
            <p:cNvPr id="94441" name="Freeform 233"/>
            <p:cNvSpPr>
              <a:spLocks/>
            </p:cNvSpPr>
            <p:nvPr/>
          </p:nvSpPr>
          <p:spPr bwMode="auto">
            <a:xfrm>
              <a:off x="2474" y="2608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2" name="Freeform 234"/>
            <p:cNvSpPr>
              <a:spLocks/>
            </p:cNvSpPr>
            <p:nvPr/>
          </p:nvSpPr>
          <p:spPr bwMode="auto">
            <a:xfrm>
              <a:off x="2487" y="2618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3" name="Freeform 235"/>
            <p:cNvSpPr>
              <a:spLocks/>
            </p:cNvSpPr>
            <p:nvPr/>
          </p:nvSpPr>
          <p:spPr bwMode="auto">
            <a:xfrm>
              <a:off x="2498" y="2630"/>
              <a:ext cx="9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</a:cxnLst>
              <a:rect l="0" t="0" r="r" b="b"/>
              <a:pathLst>
                <a:path w="9" h="8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4" name="Freeform 236"/>
            <p:cNvSpPr>
              <a:spLocks/>
            </p:cNvSpPr>
            <p:nvPr/>
          </p:nvSpPr>
          <p:spPr bwMode="auto">
            <a:xfrm>
              <a:off x="2511" y="2641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5" name="Freeform 237"/>
            <p:cNvSpPr>
              <a:spLocks/>
            </p:cNvSpPr>
            <p:nvPr/>
          </p:nvSpPr>
          <p:spPr bwMode="auto">
            <a:xfrm>
              <a:off x="2524" y="2651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6" name="Freeform 238"/>
            <p:cNvSpPr>
              <a:spLocks/>
            </p:cNvSpPr>
            <p:nvPr/>
          </p:nvSpPr>
          <p:spPr bwMode="auto">
            <a:xfrm>
              <a:off x="2535" y="2663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7" name="Freeform 239"/>
            <p:cNvSpPr>
              <a:spLocks/>
            </p:cNvSpPr>
            <p:nvPr/>
          </p:nvSpPr>
          <p:spPr bwMode="auto">
            <a:xfrm>
              <a:off x="2548" y="267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8" name="Freeform 240"/>
            <p:cNvSpPr>
              <a:spLocks/>
            </p:cNvSpPr>
            <p:nvPr/>
          </p:nvSpPr>
          <p:spPr bwMode="auto">
            <a:xfrm>
              <a:off x="2561" y="2684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9" name="Freeform 241"/>
            <p:cNvSpPr>
              <a:spLocks/>
            </p:cNvSpPr>
            <p:nvPr/>
          </p:nvSpPr>
          <p:spPr bwMode="auto">
            <a:xfrm>
              <a:off x="2572" y="269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0" name="Freeform 242"/>
            <p:cNvSpPr>
              <a:spLocks/>
            </p:cNvSpPr>
            <p:nvPr/>
          </p:nvSpPr>
          <p:spPr bwMode="auto">
            <a:xfrm>
              <a:off x="2585" y="2707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1" name="Freeform 243"/>
            <p:cNvSpPr>
              <a:spLocks/>
            </p:cNvSpPr>
            <p:nvPr/>
          </p:nvSpPr>
          <p:spPr bwMode="auto">
            <a:xfrm>
              <a:off x="2597" y="2717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2" name="Freeform 244"/>
            <p:cNvSpPr>
              <a:spLocks/>
            </p:cNvSpPr>
            <p:nvPr/>
          </p:nvSpPr>
          <p:spPr bwMode="auto">
            <a:xfrm>
              <a:off x="2609" y="272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3" name="Freeform 245"/>
            <p:cNvSpPr>
              <a:spLocks/>
            </p:cNvSpPr>
            <p:nvPr/>
          </p:nvSpPr>
          <p:spPr bwMode="auto">
            <a:xfrm>
              <a:off x="2622" y="274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4" name="Freeform 246"/>
            <p:cNvSpPr>
              <a:spLocks/>
            </p:cNvSpPr>
            <p:nvPr/>
          </p:nvSpPr>
          <p:spPr bwMode="auto">
            <a:xfrm>
              <a:off x="2633" y="275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5" name="Freeform 247"/>
            <p:cNvSpPr>
              <a:spLocks/>
            </p:cNvSpPr>
            <p:nvPr/>
          </p:nvSpPr>
          <p:spPr bwMode="auto">
            <a:xfrm>
              <a:off x="2646" y="2761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6" name="Freeform 248"/>
            <p:cNvSpPr>
              <a:spLocks/>
            </p:cNvSpPr>
            <p:nvPr/>
          </p:nvSpPr>
          <p:spPr bwMode="auto">
            <a:xfrm>
              <a:off x="2658" y="277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7" name="Freeform 249"/>
            <p:cNvSpPr>
              <a:spLocks/>
            </p:cNvSpPr>
            <p:nvPr/>
          </p:nvSpPr>
          <p:spPr bwMode="auto">
            <a:xfrm>
              <a:off x="2670" y="27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8" name="Freeform 250"/>
            <p:cNvSpPr>
              <a:spLocks/>
            </p:cNvSpPr>
            <p:nvPr/>
          </p:nvSpPr>
          <p:spPr bwMode="auto">
            <a:xfrm>
              <a:off x="2682" y="2794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9" name="Freeform 251"/>
            <p:cNvSpPr>
              <a:spLocks/>
            </p:cNvSpPr>
            <p:nvPr/>
          </p:nvSpPr>
          <p:spPr bwMode="auto">
            <a:xfrm>
              <a:off x="2695" y="280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0" name="Freeform 252"/>
            <p:cNvSpPr>
              <a:spLocks/>
            </p:cNvSpPr>
            <p:nvPr/>
          </p:nvSpPr>
          <p:spPr bwMode="auto">
            <a:xfrm>
              <a:off x="2706" y="281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1" name="Freeform 253"/>
            <p:cNvSpPr>
              <a:spLocks/>
            </p:cNvSpPr>
            <p:nvPr/>
          </p:nvSpPr>
          <p:spPr bwMode="auto">
            <a:xfrm>
              <a:off x="2719" y="282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2" name="Freeform 254"/>
            <p:cNvSpPr>
              <a:spLocks/>
            </p:cNvSpPr>
            <p:nvPr/>
          </p:nvSpPr>
          <p:spPr bwMode="auto">
            <a:xfrm>
              <a:off x="2732" y="2839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3" name="Freeform 255"/>
            <p:cNvSpPr>
              <a:spLocks/>
            </p:cNvSpPr>
            <p:nvPr/>
          </p:nvSpPr>
          <p:spPr bwMode="auto">
            <a:xfrm>
              <a:off x="2743" y="284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4" name="Freeform 256"/>
            <p:cNvSpPr>
              <a:spLocks/>
            </p:cNvSpPr>
            <p:nvPr/>
          </p:nvSpPr>
          <p:spPr bwMode="auto">
            <a:xfrm>
              <a:off x="2756" y="2860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5" name="Freeform 257"/>
            <p:cNvSpPr>
              <a:spLocks/>
            </p:cNvSpPr>
            <p:nvPr/>
          </p:nvSpPr>
          <p:spPr bwMode="auto">
            <a:xfrm>
              <a:off x="2769" y="2872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6" name="Freeform 258"/>
            <p:cNvSpPr>
              <a:spLocks/>
            </p:cNvSpPr>
            <p:nvPr/>
          </p:nvSpPr>
          <p:spPr bwMode="auto">
            <a:xfrm>
              <a:off x="2780" y="2882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7" name="Freeform 259"/>
            <p:cNvSpPr>
              <a:spLocks/>
            </p:cNvSpPr>
            <p:nvPr/>
          </p:nvSpPr>
          <p:spPr bwMode="auto">
            <a:xfrm>
              <a:off x="2793" y="289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8" name="Freeform 260"/>
            <p:cNvSpPr>
              <a:spLocks/>
            </p:cNvSpPr>
            <p:nvPr/>
          </p:nvSpPr>
          <p:spPr bwMode="auto">
            <a:xfrm>
              <a:off x="2805" y="2903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9" name="Freeform 261"/>
            <p:cNvSpPr>
              <a:spLocks/>
            </p:cNvSpPr>
            <p:nvPr/>
          </p:nvSpPr>
          <p:spPr bwMode="auto">
            <a:xfrm>
              <a:off x="2817" y="291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0" name="Freeform 262"/>
            <p:cNvSpPr>
              <a:spLocks/>
            </p:cNvSpPr>
            <p:nvPr/>
          </p:nvSpPr>
          <p:spPr bwMode="auto">
            <a:xfrm>
              <a:off x="2829" y="292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471" name="Freeform 263"/>
          <p:cNvSpPr>
            <a:spLocks/>
          </p:cNvSpPr>
          <p:nvPr/>
        </p:nvSpPr>
        <p:spPr bwMode="auto">
          <a:xfrm>
            <a:off x="4557713" y="4692650"/>
            <a:ext cx="554037" cy="4905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9" y="0"/>
              </a:cxn>
            </a:cxnLst>
            <a:rect l="0" t="0" r="r" b="b"/>
            <a:pathLst>
              <a:path w="349" h="309">
                <a:moveTo>
                  <a:pt x="9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472" name="Group 264"/>
          <p:cNvGrpSpPr>
            <a:grpSpLocks/>
          </p:cNvGrpSpPr>
          <p:nvPr/>
        </p:nvGrpSpPr>
        <p:grpSpPr bwMode="auto">
          <a:xfrm>
            <a:off x="4568825" y="5216525"/>
            <a:ext cx="542925" cy="549275"/>
            <a:chOff x="2878" y="3286"/>
            <a:chExt cx="342" cy="346"/>
          </a:xfrm>
        </p:grpSpPr>
        <p:sp>
          <p:nvSpPr>
            <p:cNvPr id="94473" name="Freeform 265"/>
            <p:cNvSpPr>
              <a:spLocks/>
            </p:cNvSpPr>
            <p:nvPr/>
          </p:nvSpPr>
          <p:spPr bwMode="auto">
            <a:xfrm>
              <a:off x="2878" y="3624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4" name="Freeform 266"/>
            <p:cNvSpPr>
              <a:spLocks/>
            </p:cNvSpPr>
            <p:nvPr/>
          </p:nvSpPr>
          <p:spPr bwMode="auto">
            <a:xfrm>
              <a:off x="2889" y="3612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5" name="Freeform 267"/>
            <p:cNvSpPr>
              <a:spLocks/>
            </p:cNvSpPr>
            <p:nvPr/>
          </p:nvSpPr>
          <p:spPr bwMode="auto">
            <a:xfrm>
              <a:off x="2900" y="3600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6" name="Freeform 268"/>
            <p:cNvSpPr>
              <a:spLocks/>
            </p:cNvSpPr>
            <p:nvPr/>
          </p:nvSpPr>
          <p:spPr bwMode="auto">
            <a:xfrm>
              <a:off x="2912" y="359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7" name="Freeform 269"/>
            <p:cNvSpPr>
              <a:spLocks/>
            </p:cNvSpPr>
            <p:nvPr/>
          </p:nvSpPr>
          <p:spPr bwMode="auto">
            <a:xfrm>
              <a:off x="2924" y="3578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8" name="Freeform 270"/>
            <p:cNvSpPr>
              <a:spLocks/>
            </p:cNvSpPr>
            <p:nvPr/>
          </p:nvSpPr>
          <p:spPr bwMode="auto">
            <a:xfrm>
              <a:off x="2936" y="3566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9" name="Freeform 271"/>
            <p:cNvSpPr>
              <a:spLocks/>
            </p:cNvSpPr>
            <p:nvPr/>
          </p:nvSpPr>
          <p:spPr bwMode="auto">
            <a:xfrm>
              <a:off x="2947" y="355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0" name="Freeform 272"/>
            <p:cNvSpPr>
              <a:spLocks/>
            </p:cNvSpPr>
            <p:nvPr/>
          </p:nvSpPr>
          <p:spPr bwMode="auto">
            <a:xfrm>
              <a:off x="2958" y="3542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1" name="Freeform 273"/>
            <p:cNvSpPr>
              <a:spLocks/>
            </p:cNvSpPr>
            <p:nvPr/>
          </p:nvSpPr>
          <p:spPr bwMode="auto">
            <a:xfrm>
              <a:off x="2970" y="3530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2" name="Freeform 274"/>
            <p:cNvSpPr>
              <a:spLocks/>
            </p:cNvSpPr>
            <p:nvPr/>
          </p:nvSpPr>
          <p:spPr bwMode="auto">
            <a:xfrm>
              <a:off x="2981" y="352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3" name="Freeform 275"/>
            <p:cNvSpPr>
              <a:spLocks/>
            </p:cNvSpPr>
            <p:nvPr/>
          </p:nvSpPr>
          <p:spPr bwMode="auto">
            <a:xfrm>
              <a:off x="2992" y="350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4" name="Freeform 276"/>
            <p:cNvSpPr>
              <a:spLocks/>
            </p:cNvSpPr>
            <p:nvPr/>
          </p:nvSpPr>
          <p:spPr bwMode="auto">
            <a:xfrm>
              <a:off x="3005" y="3496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5" name="Freeform 277"/>
            <p:cNvSpPr>
              <a:spLocks/>
            </p:cNvSpPr>
            <p:nvPr/>
          </p:nvSpPr>
          <p:spPr bwMode="auto">
            <a:xfrm>
              <a:off x="3016" y="3484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6" name="Freeform 278"/>
            <p:cNvSpPr>
              <a:spLocks/>
            </p:cNvSpPr>
            <p:nvPr/>
          </p:nvSpPr>
          <p:spPr bwMode="auto">
            <a:xfrm>
              <a:off x="3028" y="347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7" name="Freeform 279"/>
            <p:cNvSpPr>
              <a:spLocks/>
            </p:cNvSpPr>
            <p:nvPr/>
          </p:nvSpPr>
          <p:spPr bwMode="auto">
            <a:xfrm>
              <a:off x="3039" y="3462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8" name="Freeform 280"/>
            <p:cNvSpPr>
              <a:spLocks/>
            </p:cNvSpPr>
            <p:nvPr/>
          </p:nvSpPr>
          <p:spPr bwMode="auto">
            <a:xfrm>
              <a:off x="3050" y="3450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9" name="Freeform 281"/>
            <p:cNvSpPr>
              <a:spLocks/>
            </p:cNvSpPr>
            <p:nvPr/>
          </p:nvSpPr>
          <p:spPr bwMode="auto">
            <a:xfrm>
              <a:off x="3061" y="343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0" name="Freeform 282"/>
            <p:cNvSpPr>
              <a:spLocks/>
            </p:cNvSpPr>
            <p:nvPr/>
          </p:nvSpPr>
          <p:spPr bwMode="auto">
            <a:xfrm>
              <a:off x="3073" y="3426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1" name="Freeform 283"/>
            <p:cNvSpPr>
              <a:spLocks/>
            </p:cNvSpPr>
            <p:nvPr/>
          </p:nvSpPr>
          <p:spPr bwMode="auto">
            <a:xfrm>
              <a:off x="3086" y="341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2" name="Freeform 284"/>
            <p:cNvSpPr>
              <a:spLocks/>
            </p:cNvSpPr>
            <p:nvPr/>
          </p:nvSpPr>
          <p:spPr bwMode="auto">
            <a:xfrm>
              <a:off x="3097" y="340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3" name="Freeform 285"/>
            <p:cNvSpPr>
              <a:spLocks/>
            </p:cNvSpPr>
            <p:nvPr/>
          </p:nvSpPr>
          <p:spPr bwMode="auto">
            <a:xfrm>
              <a:off x="3108" y="339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4" name="Freeform 286"/>
            <p:cNvSpPr>
              <a:spLocks/>
            </p:cNvSpPr>
            <p:nvPr/>
          </p:nvSpPr>
          <p:spPr bwMode="auto">
            <a:xfrm>
              <a:off x="3119" y="3380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5" name="Freeform 287"/>
            <p:cNvSpPr>
              <a:spLocks/>
            </p:cNvSpPr>
            <p:nvPr/>
          </p:nvSpPr>
          <p:spPr bwMode="auto">
            <a:xfrm>
              <a:off x="3131" y="3368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6" name="Freeform 288"/>
            <p:cNvSpPr>
              <a:spLocks/>
            </p:cNvSpPr>
            <p:nvPr/>
          </p:nvSpPr>
          <p:spPr bwMode="auto">
            <a:xfrm>
              <a:off x="3142" y="335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7" name="Freeform 289"/>
            <p:cNvSpPr>
              <a:spLocks/>
            </p:cNvSpPr>
            <p:nvPr/>
          </p:nvSpPr>
          <p:spPr bwMode="auto">
            <a:xfrm>
              <a:off x="3153" y="3344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8" name="Freeform 290"/>
            <p:cNvSpPr>
              <a:spLocks/>
            </p:cNvSpPr>
            <p:nvPr/>
          </p:nvSpPr>
          <p:spPr bwMode="auto">
            <a:xfrm>
              <a:off x="3165" y="3334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9" name="Freeform 291"/>
            <p:cNvSpPr>
              <a:spLocks/>
            </p:cNvSpPr>
            <p:nvPr/>
          </p:nvSpPr>
          <p:spPr bwMode="auto">
            <a:xfrm>
              <a:off x="3177" y="332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0" name="Freeform 292"/>
            <p:cNvSpPr>
              <a:spLocks/>
            </p:cNvSpPr>
            <p:nvPr/>
          </p:nvSpPr>
          <p:spPr bwMode="auto">
            <a:xfrm>
              <a:off x="3189" y="3310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1" name="Freeform 293"/>
            <p:cNvSpPr>
              <a:spLocks/>
            </p:cNvSpPr>
            <p:nvPr/>
          </p:nvSpPr>
          <p:spPr bwMode="auto">
            <a:xfrm>
              <a:off x="3200" y="3298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2" name="Freeform 294"/>
            <p:cNvSpPr>
              <a:spLocks/>
            </p:cNvSpPr>
            <p:nvPr/>
          </p:nvSpPr>
          <p:spPr bwMode="auto">
            <a:xfrm>
              <a:off x="3211" y="328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03" name="Freeform 295"/>
          <p:cNvSpPr>
            <a:spLocks/>
          </p:cNvSpPr>
          <p:nvPr/>
        </p:nvSpPr>
        <p:spPr bwMode="auto">
          <a:xfrm>
            <a:off x="4006850" y="5816600"/>
            <a:ext cx="531813" cy="500063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3"/>
              </a:cxn>
            </a:cxnLst>
            <a:rect l="0" t="0" r="r" b="b"/>
            <a:pathLst>
              <a:path w="335" h="315">
                <a:moveTo>
                  <a:pt x="0" y="303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4" name="Rectangle 296"/>
          <p:cNvSpPr>
            <a:spLocks noChangeArrowheads="1"/>
          </p:cNvSpPr>
          <p:nvPr/>
        </p:nvSpPr>
        <p:spPr bwMode="auto">
          <a:xfrm>
            <a:off x="3697288" y="5089525"/>
            <a:ext cx="26987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3767138" y="5033963"/>
            <a:ext cx="32543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06" name="Group 298"/>
          <p:cNvGrpSpPr>
            <a:grpSpLocks/>
          </p:cNvGrpSpPr>
          <p:nvPr/>
        </p:nvGrpSpPr>
        <p:grpSpPr bwMode="auto">
          <a:xfrm>
            <a:off x="4119563" y="5083175"/>
            <a:ext cx="12700" cy="314325"/>
            <a:chOff x="2595" y="3202"/>
            <a:chExt cx="8" cy="198"/>
          </a:xfrm>
        </p:grpSpPr>
        <p:sp>
          <p:nvSpPr>
            <p:cNvPr id="94507" name="Freeform 299"/>
            <p:cNvSpPr>
              <a:spLocks/>
            </p:cNvSpPr>
            <p:nvPr/>
          </p:nvSpPr>
          <p:spPr bwMode="auto">
            <a:xfrm>
              <a:off x="2595" y="3202"/>
              <a:ext cx="8" cy="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8" name="Freeform 300"/>
            <p:cNvSpPr>
              <a:spLocks/>
            </p:cNvSpPr>
            <p:nvPr/>
          </p:nvSpPr>
          <p:spPr bwMode="auto">
            <a:xfrm>
              <a:off x="2595" y="321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9" name="Freeform 301"/>
            <p:cNvSpPr>
              <a:spLocks/>
            </p:cNvSpPr>
            <p:nvPr/>
          </p:nvSpPr>
          <p:spPr bwMode="auto">
            <a:xfrm>
              <a:off x="2595" y="323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0" name="Freeform 302"/>
            <p:cNvSpPr>
              <a:spLocks/>
            </p:cNvSpPr>
            <p:nvPr/>
          </p:nvSpPr>
          <p:spPr bwMode="auto">
            <a:xfrm>
              <a:off x="2595" y="3249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1" name="Freeform 303"/>
            <p:cNvSpPr>
              <a:spLocks/>
            </p:cNvSpPr>
            <p:nvPr/>
          </p:nvSpPr>
          <p:spPr bwMode="auto">
            <a:xfrm>
              <a:off x="2595" y="3265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2" name="Freeform 304"/>
            <p:cNvSpPr>
              <a:spLocks/>
            </p:cNvSpPr>
            <p:nvPr/>
          </p:nvSpPr>
          <p:spPr bwMode="auto">
            <a:xfrm>
              <a:off x="2595" y="3281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3" name="Freeform 305"/>
            <p:cNvSpPr>
              <a:spLocks/>
            </p:cNvSpPr>
            <p:nvPr/>
          </p:nvSpPr>
          <p:spPr bwMode="auto">
            <a:xfrm>
              <a:off x="2595" y="3297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4" name="Freeform 306"/>
            <p:cNvSpPr>
              <a:spLocks/>
            </p:cNvSpPr>
            <p:nvPr/>
          </p:nvSpPr>
          <p:spPr bwMode="auto">
            <a:xfrm>
              <a:off x="2595" y="331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5" name="Freeform 307"/>
            <p:cNvSpPr>
              <a:spLocks/>
            </p:cNvSpPr>
            <p:nvPr/>
          </p:nvSpPr>
          <p:spPr bwMode="auto">
            <a:xfrm>
              <a:off x="2595" y="332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6" name="Freeform 308"/>
            <p:cNvSpPr>
              <a:spLocks/>
            </p:cNvSpPr>
            <p:nvPr/>
          </p:nvSpPr>
          <p:spPr bwMode="auto">
            <a:xfrm>
              <a:off x="2595" y="3344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7" name="Freeform 309"/>
            <p:cNvSpPr>
              <a:spLocks/>
            </p:cNvSpPr>
            <p:nvPr/>
          </p:nvSpPr>
          <p:spPr bwMode="auto">
            <a:xfrm>
              <a:off x="2595" y="3360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8" name="Freeform 310"/>
            <p:cNvSpPr>
              <a:spLocks/>
            </p:cNvSpPr>
            <p:nvPr/>
          </p:nvSpPr>
          <p:spPr bwMode="auto">
            <a:xfrm>
              <a:off x="2595" y="3376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9" name="Freeform 311"/>
            <p:cNvSpPr>
              <a:spLocks/>
            </p:cNvSpPr>
            <p:nvPr/>
          </p:nvSpPr>
          <p:spPr bwMode="auto">
            <a:xfrm>
              <a:off x="2595" y="3392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520" name="Group 312"/>
          <p:cNvGrpSpPr>
            <a:grpSpLocks/>
          </p:cNvGrpSpPr>
          <p:nvPr/>
        </p:nvGrpSpPr>
        <p:grpSpPr bwMode="auto">
          <a:xfrm>
            <a:off x="3759200" y="5418138"/>
            <a:ext cx="338138" cy="12700"/>
            <a:chOff x="2368" y="3413"/>
            <a:chExt cx="213" cy="8"/>
          </a:xfrm>
        </p:grpSpPr>
        <p:sp>
          <p:nvSpPr>
            <p:cNvPr id="94521" name="Freeform 313"/>
            <p:cNvSpPr>
              <a:spLocks/>
            </p:cNvSpPr>
            <p:nvPr/>
          </p:nvSpPr>
          <p:spPr bwMode="auto">
            <a:xfrm>
              <a:off x="2368" y="341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2" name="Freeform 314"/>
            <p:cNvSpPr>
              <a:spLocks/>
            </p:cNvSpPr>
            <p:nvPr/>
          </p:nvSpPr>
          <p:spPr bwMode="auto">
            <a:xfrm>
              <a:off x="2385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3" name="Freeform 315"/>
            <p:cNvSpPr>
              <a:spLocks/>
            </p:cNvSpPr>
            <p:nvPr/>
          </p:nvSpPr>
          <p:spPr bwMode="auto">
            <a:xfrm>
              <a:off x="2402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4" name="Freeform 316"/>
            <p:cNvSpPr>
              <a:spLocks/>
            </p:cNvSpPr>
            <p:nvPr/>
          </p:nvSpPr>
          <p:spPr bwMode="auto">
            <a:xfrm>
              <a:off x="2419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5" name="Freeform 317"/>
            <p:cNvSpPr>
              <a:spLocks/>
            </p:cNvSpPr>
            <p:nvPr/>
          </p:nvSpPr>
          <p:spPr bwMode="auto">
            <a:xfrm>
              <a:off x="2436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6" name="Freeform 318"/>
            <p:cNvSpPr>
              <a:spLocks/>
            </p:cNvSpPr>
            <p:nvPr/>
          </p:nvSpPr>
          <p:spPr bwMode="auto">
            <a:xfrm>
              <a:off x="2453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7" name="Freeform 319"/>
            <p:cNvSpPr>
              <a:spLocks/>
            </p:cNvSpPr>
            <p:nvPr/>
          </p:nvSpPr>
          <p:spPr bwMode="auto">
            <a:xfrm>
              <a:off x="2470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8" name="Freeform 320"/>
            <p:cNvSpPr>
              <a:spLocks/>
            </p:cNvSpPr>
            <p:nvPr/>
          </p:nvSpPr>
          <p:spPr bwMode="auto">
            <a:xfrm>
              <a:off x="2487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9" name="Freeform 321"/>
            <p:cNvSpPr>
              <a:spLocks/>
            </p:cNvSpPr>
            <p:nvPr/>
          </p:nvSpPr>
          <p:spPr bwMode="auto">
            <a:xfrm>
              <a:off x="2504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0" name="Freeform 322"/>
            <p:cNvSpPr>
              <a:spLocks/>
            </p:cNvSpPr>
            <p:nvPr/>
          </p:nvSpPr>
          <p:spPr bwMode="auto">
            <a:xfrm>
              <a:off x="2521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1" name="Freeform 323"/>
            <p:cNvSpPr>
              <a:spLocks/>
            </p:cNvSpPr>
            <p:nvPr/>
          </p:nvSpPr>
          <p:spPr bwMode="auto">
            <a:xfrm>
              <a:off x="2538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2" name="Freeform 324"/>
            <p:cNvSpPr>
              <a:spLocks/>
            </p:cNvSpPr>
            <p:nvPr/>
          </p:nvSpPr>
          <p:spPr bwMode="auto">
            <a:xfrm>
              <a:off x="2555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3" name="Freeform 325"/>
            <p:cNvSpPr>
              <a:spLocks/>
            </p:cNvSpPr>
            <p:nvPr/>
          </p:nvSpPr>
          <p:spPr bwMode="auto">
            <a:xfrm>
              <a:off x="2572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34" name="Freeform 326"/>
          <p:cNvSpPr>
            <a:spLocks/>
          </p:cNvSpPr>
          <p:nvPr/>
        </p:nvSpPr>
        <p:spPr bwMode="auto">
          <a:xfrm>
            <a:off x="3344863" y="4737100"/>
            <a:ext cx="352425" cy="3127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35" name="Group 327"/>
          <p:cNvGrpSpPr>
            <a:grpSpLocks/>
          </p:cNvGrpSpPr>
          <p:nvPr/>
        </p:nvGrpSpPr>
        <p:grpSpPr bwMode="auto">
          <a:xfrm>
            <a:off x="4152900" y="4716463"/>
            <a:ext cx="373063" cy="315912"/>
            <a:chOff x="2616" y="2971"/>
            <a:chExt cx="235" cy="199"/>
          </a:xfrm>
        </p:grpSpPr>
        <p:sp>
          <p:nvSpPr>
            <p:cNvPr id="94536" name="Freeform 328"/>
            <p:cNvSpPr>
              <a:spLocks/>
            </p:cNvSpPr>
            <p:nvPr/>
          </p:nvSpPr>
          <p:spPr bwMode="auto">
            <a:xfrm>
              <a:off x="2616" y="3162"/>
              <a:ext cx="8" cy="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7" name="Freeform 329"/>
            <p:cNvSpPr>
              <a:spLocks/>
            </p:cNvSpPr>
            <p:nvPr/>
          </p:nvSpPr>
          <p:spPr bwMode="auto">
            <a:xfrm>
              <a:off x="2629" y="3152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8" name="Freeform 330"/>
            <p:cNvSpPr>
              <a:spLocks/>
            </p:cNvSpPr>
            <p:nvPr/>
          </p:nvSpPr>
          <p:spPr bwMode="auto">
            <a:xfrm>
              <a:off x="2641" y="314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9" name="Freeform 331"/>
            <p:cNvSpPr>
              <a:spLocks/>
            </p:cNvSpPr>
            <p:nvPr/>
          </p:nvSpPr>
          <p:spPr bwMode="auto">
            <a:xfrm>
              <a:off x="2654" y="3130"/>
              <a:ext cx="9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0" name="Freeform 332"/>
            <p:cNvSpPr>
              <a:spLocks/>
            </p:cNvSpPr>
            <p:nvPr/>
          </p:nvSpPr>
          <p:spPr bwMode="auto">
            <a:xfrm>
              <a:off x="2667" y="3120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1" name="Freeform 333"/>
            <p:cNvSpPr>
              <a:spLocks/>
            </p:cNvSpPr>
            <p:nvPr/>
          </p:nvSpPr>
          <p:spPr bwMode="auto">
            <a:xfrm>
              <a:off x="2678" y="3109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2" name="Freeform 334"/>
            <p:cNvSpPr>
              <a:spLocks/>
            </p:cNvSpPr>
            <p:nvPr/>
          </p:nvSpPr>
          <p:spPr bwMode="auto">
            <a:xfrm>
              <a:off x="2691" y="3099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3" name="Freeform 335"/>
            <p:cNvSpPr>
              <a:spLocks/>
            </p:cNvSpPr>
            <p:nvPr/>
          </p:nvSpPr>
          <p:spPr bwMode="auto">
            <a:xfrm>
              <a:off x="2704" y="3087"/>
              <a:ext cx="8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4" name="Freeform 336"/>
            <p:cNvSpPr>
              <a:spLocks/>
            </p:cNvSpPr>
            <p:nvPr/>
          </p:nvSpPr>
          <p:spPr bwMode="auto">
            <a:xfrm>
              <a:off x="2716" y="3076"/>
              <a:ext cx="9" cy="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5" name="Freeform 337"/>
            <p:cNvSpPr>
              <a:spLocks/>
            </p:cNvSpPr>
            <p:nvPr/>
          </p:nvSpPr>
          <p:spPr bwMode="auto">
            <a:xfrm>
              <a:off x="2729" y="3066"/>
              <a:ext cx="9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9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6" name="Freeform 338"/>
            <p:cNvSpPr>
              <a:spLocks/>
            </p:cNvSpPr>
            <p:nvPr/>
          </p:nvSpPr>
          <p:spPr bwMode="auto">
            <a:xfrm>
              <a:off x="2742" y="3055"/>
              <a:ext cx="8" cy="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7" name="Freeform 339"/>
            <p:cNvSpPr>
              <a:spLocks/>
            </p:cNvSpPr>
            <p:nvPr/>
          </p:nvSpPr>
          <p:spPr bwMode="auto">
            <a:xfrm>
              <a:off x="2755" y="3045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8" name="Freeform 340"/>
            <p:cNvSpPr>
              <a:spLocks/>
            </p:cNvSpPr>
            <p:nvPr/>
          </p:nvSpPr>
          <p:spPr bwMode="auto">
            <a:xfrm>
              <a:off x="2767" y="3034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9" name="Freeform 341"/>
            <p:cNvSpPr>
              <a:spLocks/>
            </p:cNvSpPr>
            <p:nvPr/>
          </p:nvSpPr>
          <p:spPr bwMode="auto">
            <a:xfrm>
              <a:off x="2779" y="3024"/>
              <a:ext cx="8" cy="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7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0" name="Freeform 342"/>
            <p:cNvSpPr>
              <a:spLocks/>
            </p:cNvSpPr>
            <p:nvPr/>
          </p:nvSpPr>
          <p:spPr bwMode="auto">
            <a:xfrm>
              <a:off x="2791" y="3013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1" name="Freeform 343"/>
            <p:cNvSpPr>
              <a:spLocks/>
            </p:cNvSpPr>
            <p:nvPr/>
          </p:nvSpPr>
          <p:spPr bwMode="auto">
            <a:xfrm>
              <a:off x="2804" y="3002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2" name="Freeform 344"/>
            <p:cNvSpPr>
              <a:spLocks/>
            </p:cNvSpPr>
            <p:nvPr/>
          </p:nvSpPr>
          <p:spPr bwMode="auto">
            <a:xfrm>
              <a:off x="2817" y="2992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3" name="Freeform 345"/>
            <p:cNvSpPr>
              <a:spLocks/>
            </p:cNvSpPr>
            <p:nvPr/>
          </p:nvSpPr>
          <p:spPr bwMode="auto">
            <a:xfrm>
              <a:off x="2829" y="298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4" name="Freeform 346"/>
            <p:cNvSpPr>
              <a:spLocks/>
            </p:cNvSpPr>
            <p:nvPr/>
          </p:nvSpPr>
          <p:spPr bwMode="auto">
            <a:xfrm>
              <a:off x="2842" y="297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55" name="Freeform 347"/>
          <p:cNvSpPr>
            <a:spLocks/>
          </p:cNvSpPr>
          <p:nvPr/>
        </p:nvSpPr>
        <p:spPr bwMode="auto">
          <a:xfrm>
            <a:off x="3363913" y="5457825"/>
            <a:ext cx="330200" cy="312738"/>
          </a:xfrm>
          <a:custGeom>
            <a:avLst/>
            <a:gdLst/>
            <a:ahLst/>
            <a:cxnLst>
              <a:cxn ang="0">
                <a:pos x="208" y="12"/>
              </a:cxn>
              <a:cxn ang="0">
                <a:pos x="198" y="0"/>
              </a:cxn>
              <a:cxn ang="0">
                <a:pos x="0" y="185"/>
              </a:cxn>
              <a:cxn ang="0">
                <a:pos x="10" y="197"/>
              </a:cxn>
              <a:cxn ang="0">
                <a:pos x="208" y="12"/>
              </a:cxn>
            </a:cxnLst>
            <a:rect l="0" t="0" r="r" b="b"/>
            <a:pathLst>
              <a:path w="208" h="197">
                <a:moveTo>
                  <a:pt x="208" y="12"/>
                </a:moveTo>
                <a:lnTo>
                  <a:pt x="198" y="0"/>
                </a:lnTo>
                <a:lnTo>
                  <a:pt x="0" y="185"/>
                </a:lnTo>
                <a:lnTo>
                  <a:pt x="10" y="197"/>
                </a:lnTo>
                <a:lnTo>
                  <a:pt x="20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6" name="Freeform 348"/>
          <p:cNvSpPr>
            <a:spLocks/>
          </p:cNvSpPr>
          <p:nvPr/>
        </p:nvSpPr>
        <p:spPr bwMode="auto">
          <a:xfrm>
            <a:off x="4164013" y="5426075"/>
            <a:ext cx="363537" cy="344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7"/>
              </a:cxn>
              <a:cxn ang="0">
                <a:pos x="229" y="205"/>
              </a:cxn>
              <a:cxn ang="0">
                <a:pos x="10" y="0"/>
              </a:cxn>
            </a:cxnLst>
            <a:rect l="0" t="0" r="r" b="b"/>
            <a:pathLst>
              <a:path w="229" h="217">
                <a:moveTo>
                  <a:pt x="10" y="0"/>
                </a:moveTo>
                <a:lnTo>
                  <a:pt x="0" y="12"/>
                </a:lnTo>
                <a:lnTo>
                  <a:pt x="219" y="217"/>
                </a:lnTo>
                <a:lnTo>
                  <a:pt x="229" y="20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7" name="Oval 349"/>
          <p:cNvSpPr>
            <a:spLocks noChangeArrowheads="1"/>
          </p:cNvSpPr>
          <p:nvPr/>
        </p:nvSpPr>
        <p:spPr bwMode="auto">
          <a:xfrm>
            <a:off x="5338763" y="2689225"/>
            <a:ext cx="107950" cy="1016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8" name="Oval 350"/>
          <p:cNvSpPr>
            <a:spLocks noChangeArrowheads="1"/>
          </p:cNvSpPr>
          <p:nvPr/>
        </p:nvSpPr>
        <p:spPr bwMode="auto">
          <a:xfrm>
            <a:off x="4181475" y="383222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9" name="Oval 351"/>
          <p:cNvSpPr>
            <a:spLocks noChangeArrowheads="1"/>
          </p:cNvSpPr>
          <p:nvPr/>
        </p:nvSpPr>
        <p:spPr bwMode="auto">
          <a:xfrm>
            <a:off x="6573838" y="37480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0" name="Oval 352"/>
          <p:cNvSpPr>
            <a:spLocks noChangeArrowheads="1"/>
          </p:cNvSpPr>
          <p:nvPr/>
        </p:nvSpPr>
        <p:spPr bwMode="auto">
          <a:xfrm>
            <a:off x="5416550" y="49006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1" name="Oval 353"/>
          <p:cNvSpPr>
            <a:spLocks noChangeArrowheads="1"/>
          </p:cNvSpPr>
          <p:nvPr/>
        </p:nvSpPr>
        <p:spPr bwMode="auto">
          <a:xfrm>
            <a:off x="4765675" y="326548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2" name="Oval 354"/>
          <p:cNvSpPr>
            <a:spLocks noChangeArrowheads="1"/>
          </p:cNvSpPr>
          <p:nvPr/>
        </p:nvSpPr>
        <p:spPr bwMode="auto">
          <a:xfrm>
            <a:off x="5978525" y="32448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3" name="Oval 355"/>
          <p:cNvSpPr>
            <a:spLocks noChangeArrowheads="1"/>
          </p:cNvSpPr>
          <p:nvPr/>
        </p:nvSpPr>
        <p:spPr bwMode="auto">
          <a:xfrm>
            <a:off x="598963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4" name="Oval 356"/>
          <p:cNvSpPr>
            <a:spLocks noChangeArrowheads="1"/>
          </p:cNvSpPr>
          <p:nvPr/>
        </p:nvSpPr>
        <p:spPr bwMode="auto">
          <a:xfrm>
            <a:off x="477678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5" name="Oval 357"/>
          <p:cNvSpPr>
            <a:spLocks noChangeArrowheads="1"/>
          </p:cNvSpPr>
          <p:nvPr/>
        </p:nvSpPr>
        <p:spPr bwMode="auto">
          <a:xfrm>
            <a:off x="5159375" y="361156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6" name="Oval 358"/>
          <p:cNvSpPr>
            <a:spLocks noChangeArrowheads="1"/>
          </p:cNvSpPr>
          <p:nvPr/>
        </p:nvSpPr>
        <p:spPr bwMode="auto">
          <a:xfrm>
            <a:off x="5573713" y="360203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7" name="Oval 359"/>
          <p:cNvSpPr>
            <a:spLocks noChangeArrowheads="1"/>
          </p:cNvSpPr>
          <p:nvPr/>
        </p:nvSpPr>
        <p:spPr bwMode="auto">
          <a:xfrm>
            <a:off x="5159375" y="3989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8" name="Oval 360"/>
          <p:cNvSpPr>
            <a:spLocks noChangeArrowheads="1"/>
          </p:cNvSpPr>
          <p:nvPr/>
        </p:nvSpPr>
        <p:spPr bwMode="auto">
          <a:xfrm>
            <a:off x="5573713" y="3978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9" name="Line 361"/>
          <p:cNvSpPr>
            <a:spLocks noChangeShapeType="1"/>
          </p:cNvSpPr>
          <p:nvPr/>
        </p:nvSpPr>
        <p:spPr bwMode="auto">
          <a:xfrm>
            <a:off x="4856163" y="3317875"/>
            <a:ext cx="114458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0" name="Line 362"/>
          <p:cNvSpPr>
            <a:spLocks noChangeShapeType="1"/>
          </p:cNvSpPr>
          <p:nvPr/>
        </p:nvSpPr>
        <p:spPr bwMode="auto">
          <a:xfrm>
            <a:off x="4878388" y="4397375"/>
            <a:ext cx="1122362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1" name="Rectangle 363"/>
          <p:cNvSpPr>
            <a:spLocks noChangeArrowheads="1"/>
          </p:cNvSpPr>
          <p:nvPr/>
        </p:nvSpPr>
        <p:spPr bwMode="auto">
          <a:xfrm>
            <a:off x="4808538" y="3360738"/>
            <a:ext cx="26987" cy="1004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2" name="Rectangle 364"/>
          <p:cNvSpPr>
            <a:spLocks noChangeArrowheads="1"/>
          </p:cNvSpPr>
          <p:nvPr/>
        </p:nvSpPr>
        <p:spPr bwMode="auto">
          <a:xfrm>
            <a:off x="6021388" y="3328988"/>
            <a:ext cx="26987" cy="1036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3" name="Freeform 365"/>
          <p:cNvSpPr>
            <a:spLocks/>
          </p:cNvSpPr>
          <p:nvPr/>
        </p:nvSpPr>
        <p:spPr bwMode="auto">
          <a:xfrm>
            <a:off x="4837113" y="2765425"/>
            <a:ext cx="522287" cy="522288"/>
          </a:xfrm>
          <a:custGeom>
            <a:avLst/>
            <a:gdLst/>
            <a:ahLst/>
            <a:cxnLst>
              <a:cxn ang="0">
                <a:pos x="329" y="12"/>
              </a:cxn>
              <a:cxn ang="0">
                <a:pos x="319" y="0"/>
              </a:cxn>
              <a:cxn ang="0">
                <a:pos x="0" y="317"/>
              </a:cxn>
              <a:cxn ang="0">
                <a:pos x="10" y="329"/>
              </a:cxn>
              <a:cxn ang="0">
                <a:pos x="329" y="12"/>
              </a:cxn>
            </a:cxnLst>
            <a:rect l="0" t="0" r="r" b="b"/>
            <a:pathLst>
              <a:path w="329" h="329">
                <a:moveTo>
                  <a:pt x="329" y="12"/>
                </a:moveTo>
                <a:lnTo>
                  <a:pt x="319" y="0"/>
                </a:lnTo>
                <a:lnTo>
                  <a:pt x="0" y="317"/>
                </a:lnTo>
                <a:lnTo>
                  <a:pt x="10" y="329"/>
                </a:lnTo>
                <a:lnTo>
                  <a:pt x="329" y="12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4" name="Freeform 366"/>
          <p:cNvSpPr>
            <a:spLocks/>
          </p:cNvSpPr>
          <p:nvPr/>
        </p:nvSpPr>
        <p:spPr bwMode="auto">
          <a:xfrm>
            <a:off x="4254500" y="3321050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9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9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5" name="Line 367"/>
          <p:cNvSpPr>
            <a:spLocks noChangeShapeType="1"/>
          </p:cNvSpPr>
          <p:nvPr/>
        </p:nvSpPr>
        <p:spPr bwMode="auto">
          <a:xfrm>
            <a:off x="4249738" y="3916363"/>
            <a:ext cx="549275" cy="4603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6" name="Freeform 368"/>
          <p:cNvSpPr>
            <a:spLocks/>
          </p:cNvSpPr>
          <p:nvPr/>
        </p:nvSpPr>
        <p:spPr bwMode="auto">
          <a:xfrm>
            <a:off x="4848225" y="4421188"/>
            <a:ext cx="600075" cy="5207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8"/>
              </a:cxn>
              <a:cxn ang="0">
                <a:pos x="378" y="316"/>
              </a:cxn>
              <a:cxn ang="0">
                <a:pos x="10" y="0"/>
              </a:cxn>
            </a:cxnLst>
            <a:rect l="0" t="0" r="r" b="b"/>
            <a:pathLst>
              <a:path w="378" h="328">
                <a:moveTo>
                  <a:pt x="10" y="0"/>
                </a:moveTo>
                <a:lnTo>
                  <a:pt x="0" y="12"/>
                </a:lnTo>
                <a:lnTo>
                  <a:pt x="368" y="328"/>
                </a:lnTo>
                <a:lnTo>
                  <a:pt x="378" y="316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7" name="Freeform 369"/>
          <p:cNvSpPr>
            <a:spLocks/>
          </p:cNvSpPr>
          <p:nvPr/>
        </p:nvSpPr>
        <p:spPr bwMode="auto">
          <a:xfrm>
            <a:off x="5421313" y="2741613"/>
            <a:ext cx="588962" cy="5334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1" y="336"/>
              </a:cxn>
              <a:cxn ang="0">
                <a:pos x="371" y="324"/>
              </a:cxn>
              <a:cxn ang="0">
                <a:pos x="10" y="0"/>
              </a:cxn>
            </a:cxnLst>
            <a:rect l="0" t="0" r="r" b="b"/>
            <a:pathLst>
              <a:path w="371" h="336">
                <a:moveTo>
                  <a:pt x="10" y="0"/>
                </a:moveTo>
                <a:lnTo>
                  <a:pt x="0" y="12"/>
                </a:lnTo>
                <a:lnTo>
                  <a:pt x="361" y="336"/>
                </a:lnTo>
                <a:lnTo>
                  <a:pt x="371" y="324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8" name="Freeform 370"/>
          <p:cNvSpPr>
            <a:spLocks/>
          </p:cNvSpPr>
          <p:nvPr/>
        </p:nvSpPr>
        <p:spPr bwMode="auto">
          <a:xfrm>
            <a:off x="6049963" y="3298825"/>
            <a:ext cx="555625" cy="4905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0" y="309"/>
              </a:cxn>
              <a:cxn ang="0">
                <a:pos x="350" y="297"/>
              </a:cxn>
              <a:cxn ang="0">
                <a:pos x="10" y="0"/>
              </a:cxn>
            </a:cxnLst>
            <a:rect l="0" t="0" r="r" b="b"/>
            <a:pathLst>
              <a:path w="350" h="309">
                <a:moveTo>
                  <a:pt x="10" y="0"/>
                </a:moveTo>
                <a:lnTo>
                  <a:pt x="0" y="12"/>
                </a:lnTo>
                <a:lnTo>
                  <a:pt x="340" y="309"/>
                </a:lnTo>
                <a:lnTo>
                  <a:pt x="350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9" name="Line 371"/>
          <p:cNvSpPr>
            <a:spLocks noChangeShapeType="1"/>
          </p:cNvSpPr>
          <p:nvPr/>
        </p:nvSpPr>
        <p:spPr bwMode="auto">
          <a:xfrm flipV="1">
            <a:off x="6069013" y="3821113"/>
            <a:ext cx="538162" cy="5445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0" name="Line 372"/>
          <p:cNvSpPr>
            <a:spLocks noChangeShapeType="1"/>
          </p:cNvSpPr>
          <p:nvPr/>
        </p:nvSpPr>
        <p:spPr bwMode="auto">
          <a:xfrm flipV="1">
            <a:off x="5507038" y="4429125"/>
            <a:ext cx="515937" cy="4826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1" name="Rectangle 373"/>
          <p:cNvSpPr>
            <a:spLocks noChangeArrowheads="1"/>
          </p:cNvSpPr>
          <p:nvPr/>
        </p:nvSpPr>
        <p:spPr bwMode="auto">
          <a:xfrm>
            <a:off x="5189538" y="3695700"/>
            <a:ext cx="26987" cy="314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2" name="Line 374"/>
          <p:cNvSpPr>
            <a:spLocks noChangeShapeType="1"/>
          </p:cNvSpPr>
          <p:nvPr/>
        </p:nvSpPr>
        <p:spPr bwMode="auto">
          <a:xfrm>
            <a:off x="5259388" y="3654425"/>
            <a:ext cx="32543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3" name="Rectangle 375"/>
          <p:cNvSpPr>
            <a:spLocks noChangeArrowheads="1"/>
          </p:cNvSpPr>
          <p:nvPr/>
        </p:nvSpPr>
        <p:spPr bwMode="auto">
          <a:xfrm>
            <a:off x="5605463" y="3695700"/>
            <a:ext cx="26987" cy="303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4" name="Line 376"/>
          <p:cNvSpPr>
            <a:spLocks noChangeShapeType="1"/>
          </p:cNvSpPr>
          <p:nvPr/>
        </p:nvSpPr>
        <p:spPr bwMode="auto">
          <a:xfrm>
            <a:off x="5259388" y="4030663"/>
            <a:ext cx="325437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5" name="Freeform 377"/>
          <p:cNvSpPr>
            <a:spLocks/>
          </p:cNvSpPr>
          <p:nvPr/>
        </p:nvSpPr>
        <p:spPr bwMode="auto">
          <a:xfrm>
            <a:off x="4837113" y="3341688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3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3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6" name="Freeform 378"/>
          <p:cNvSpPr>
            <a:spLocks/>
          </p:cNvSpPr>
          <p:nvPr/>
        </p:nvSpPr>
        <p:spPr bwMode="auto">
          <a:xfrm>
            <a:off x="5646738" y="3309938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7" name="Line 379"/>
          <p:cNvSpPr>
            <a:spLocks noChangeShapeType="1"/>
          </p:cNvSpPr>
          <p:nvPr/>
        </p:nvSpPr>
        <p:spPr bwMode="auto">
          <a:xfrm flipH="1">
            <a:off x="4867275" y="4073525"/>
            <a:ext cx="314325" cy="2921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8" name="Line 380"/>
          <p:cNvSpPr>
            <a:spLocks noChangeShapeType="1"/>
          </p:cNvSpPr>
          <p:nvPr/>
        </p:nvSpPr>
        <p:spPr bwMode="auto">
          <a:xfrm>
            <a:off x="5664200" y="4041775"/>
            <a:ext cx="347663" cy="3238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9" name="Rectangle 381"/>
          <p:cNvSpPr>
            <a:spLocks noChangeArrowheads="1"/>
          </p:cNvSpPr>
          <p:nvPr/>
        </p:nvSpPr>
        <p:spPr bwMode="auto">
          <a:xfrm>
            <a:off x="2058988" y="5697538"/>
            <a:ext cx="10588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0" name="Rectangle 382"/>
          <p:cNvSpPr>
            <a:spLocks noChangeArrowheads="1"/>
          </p:cNvSpPr>
          <p:nvPr/>
        </p:nvSpPr>
        <p:spPr bwMode="auto">
          <a:xfrm>
            <a:off x="2979738" y="579596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1" name="Rectangle 383"/>
          <p:cNvSpPr>
            <a:spLocks noChangeArrowheads="1"/>
          </p:cNvSpPr>
          <p:nvPr/>
        </p:nvSpPr>
        <p:spPr bwMode="auto">
          <a:xfrm>
            <a:off x="3935413" y="2909888"/>
            <a:ext cx="105727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2" name="Rectangle 384"/>
          <p:cNvSpPr>
            <a:spLocks noChangeArrowheads="1"/>
          </p:cNvSpPr>
          <p:nvPr/>
        </p:nvSpPr>
        <p:spPr bwMode="auto">
          <a:xfrm>
            <a:off x="4856163" y="300831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3" name="Rectangle 385"/>
          <p:cNvSpPr>
            <a:spLocks noChangeArrowheads="1"/>
          </p:cNvSpPr>
          <p:nvPr/>
        </p:nvSpPr>
        <p:spPr bwMode="auto">
          <a:xfrm>
            <a:off x="5327650" y="5622925"/>
            <a:ext cx="10572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4" name="Rectangle 386"/>
          <p:cNvSpPr>
            <a:spLocks noChangeArrowheads="1"/>
          </p:cNvSpPr>
          <p:nvPr/>
        </p:nvSpPr>
        <p:spPr bwMode="auto">
          <a:xfrm>
            <a:off x="6248400" y="5721350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5" name="Text Box 387"/>
          <p:cNvSpPr txBox="1">
            <a:spLocks noChangeArrowheads="1"/>
          </p:cNvSpPr>
          <p:nvPr/>
        </p:nvSpPr>
        <p:spPr bwMode="auto">
          <a:xfrm>
            <a:off x="1371600" y="5638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Breaking cycles</a:t>
            </a:r>
          </a:p>
        </p:txBody>
      </p:sp>
      <p:sp>
        <p:nvSpPr>
          <p:cNvPr id="94596" name="Text Box 388"/>
          <p:cNvSpPr txBox="1">
            <a:spLocks noChangeArrowheads="1"/>
          </p:cNvSpPr>
          <p:nvPr/>
        </p:nvSpPr>
        <p:spPr bwMode="auto">
          <a:xfrm>
            <a:off x="5791200" y="2743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Breadth first</a:t>
            </a:r>
          </a:p>
        </p:txBody>
      </p:sp>
      <p:sp>
        <p:nvSpPr>
          <p:cNvPr id="94597" name="Text Box 389"/>
          <p:cNvSpPr txBox="1">
            <a:spLocks noChangeArrowheads="1"/>
          </p:cNvSpPr>
          <p:nvPr/>
        </p:nvSpPr>
        <p:spPr bwMode="auto">
          <a:xfrm>
            <a:off x="5105400" y="5791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41886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 </a:t>
            </a:r>
            <a:r>
              <a:rPr lang="en-US" altLang="zh-CN" dirty="0" smtClean="0"/>
              <a:t>MST </a:t>
            </a:r>
            <a:br>
              <a:rPr lang="en-US" altLang="zh-CN" dirty="0" smtClean="0"/>
            </a:br>
            <a:r>
              <a:rPr lang="en-US" altLang="zh-CN" dirty="0" smtClean="0"/>
              <a:t>Minimum Spanning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考虑边有权重的连通无向图。其生成树可能不唯一。定义生成树的权重为其所含各边之和。一个带权连通图的最小生成树是其权重最小的生成树。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注意，这里的最小</a:t>
            </a:r>
            <a:r>
              <a:rPr lang="en-US" altLang="zh-CN" dirty="0" smtClean="0"/>
              <a:t>(Minimum)</a:t>
            </a:r>
            <a:r>
              <a:rPr lang="zh-CN" altLang="en-US" dirty="0" smtClean="0"/>
              <a:t>并不意味着唯一。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最小生成树有广泛的应用。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63" name="Text Box 59" descr="白色大理石"/>
          <p:cNvSpPr txBox="1">
            <a:spLocks noChangeArrowheads="1"/>
          </p:cNvSpPr>
          <p:nvPr/>
        </p:nvSpPr>
        <p:spPr bwMode="auto">
          <a:xfrm>
            <a:off x="2268538" y="2205038"/>
            <a:ext cx="4391025" cy="32321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E={e}, 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是权最小的边</a:t>
            </a:r>
            <a:endParaRPr kumimoji="1" lang="en-US" altLang="zh-CN" sz="2400" b="1" dirty="0">
              <a:solidFill>
                <a:srgbClr val="990000"/>
              </a:solidFill>
              <a:latin typeface="Times New Roman" pitchFamily="18" charset="0"/>
            </a:endParaRP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里顶点关联，又不会与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0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0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4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1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0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1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2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2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398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6399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3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4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 </a:t>
            </a:r>
            <a:r>
              <a:rPr lang="zh-CN" altLang="en-US" dirty="0" smtClean="0"/>
              <a:t>算法的正确性</a:t>
            </a:r>
            <a:endParaRPr lang="en-US" altLang="zh-CN" dirty="0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533400" y="1525588"/>
          <a:ext cx="8153400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公式" r:id="rId4" imgW="4114800" imgH="2527200" progId="Equation.3">
                  <p:embed/>
                </p:oleObj>
              </mc:Choice>
              <mc:Fallback>
                <p:oleObj name="公式" r:id="rId4" imgW="4114800" imgH="25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5588"/>
                        <a:ext cx="8153400" cy="502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 descr="蓝色砂纸"/>
          <p:cNvSpPr>
            <a:spLocks noChangeArrowheads="1"/>
          </p:cNvSpPr>
          <p:nvPr/>
        </p:nvSpPr>
        <p:spPr bwMode="auto">
          <a:xfrm>
            <a:off x="4495800" y="990600"/>
            <a:ext cx="3886200" cy="2438400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5257800" y="1905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5257800" y="27432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6096000" y="1371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7086600" y="1676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248400" y="3048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5334000" y="2047875"/>
            <a:ext cx="0" cy="714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5391150" y="1504950"/>
            <a:ext cx="7286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5405438" y="2847975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7086600" y="2895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7467600" y="2438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6391275" y="2990850"/>
            <a:ext cx="714375" cy="12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6219825" y="1447800"/>
            <a:ext cx="885825" cy="271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>
            <a:off x="7219950" y="2562225"/>
            <a:ext cx="271463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7219950" y="1790700"/>
            <a:ext cx="300038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4876800" y="220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t</a:t>
            </a:r>
            <a:r>
              <a:rPr kumimoji="1" lang="en-US" altLang="zh-CN" sz="2000" baseline="-25000">
                <a:latin typeface="Times New Roman" pitchFamily="18" charset="0"/>
              </a:rPr>
              <a:t>k+1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410200" y="137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7315200" y="1752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l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6629400" y="2971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r-1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5638800" y="2895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2362200" y="4267200"/>
            <a:ext cx="320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299" grpId="0" animBg="1"/>
      <p:bldP spid="97300" grpId="0"/>
      <p:bldP spid="97301" grpId="0"/>
      <p:bldP spid="97303" grpId="0"/>
      <p:bldP spid="97304" grpId="0"/>
      <p:bldP spid="97305" grpId="0"/>
      <p:bldP spid="97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101435" name="Text Box 59" descr="白色大理石"/>
          <p:cNvSpPr txBox="1">
            <a:spLocks noChangeArrowheads="1"/>
          </p:cNvSpPr>
          <p:nvPr/>
        </p:nvSpPr>
        <p:spPr bwMode="auto">
          <a:xfrm>
            <a:off x="2411413" y="2276475"/>
            <a:ext cx="4176712" cy="32321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 }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8436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8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8455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9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0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1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2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3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4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5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6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7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6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8447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1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2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3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7750" y="2011363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493963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3587750" y="5375275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6719888" y="3130550"/>
            <a:ext cx="147637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Oval 12"/>
          <p:cNvSpPr>
            <a:spLocks noChangeArrowheads="1"/>
          </p:cNvSpPr>
          <p:nvPr/>
        </p:nvSpPr>
        <p:spPr bwMode="auto">
          <a:xfrm>
            <a:off x="5626100" y="3727450"/>
            <a:ext cx="146050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 flipV="1">
            <a:off x="2608263" y="2174875"/>
            <a:ext cx="99695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 flipH="1">
            <a:off x="2565400" y="3328988"/>
            <a:ext cx="1588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3724275" y="2174875"/>
            <a:ext cx="1003300" cy="101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2619375" y="4398963"/>
            <a:ext cx="1006475" cy="98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724275" y="4411663"/>
            <a:ext cx="1017588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H="1" flipV="1">
            <a:off x="4762500" y="3305175"/>
            <a:ext cx="1588" cy="1030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>
            <a:off x="2647950" y="3281363"/>
            <a:ext cx="977900" cy="417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V="1">
            <a:off x="2619375" y="3821113"/>
            <a:ext cx="1006475" cy="477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V="1">
            <a:off x="3724275" y="3281363"/>
            <a:ext cx="1017588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3724275" y="3821113"/>
            <a:ext cx="99695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3663950" y="2198688"/>
            <a:ext cx="1588" cy="1504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24"/>
          <p:cNvSpPr>
            <a:spLocks noChangeShapeType="1"/>
          </p:cNvSpPr>
          <p:nvPr/>
        </p:nvSpPr>
        <p:spPr bwMode="auto">
          <a:xfrm>
            <a:off x="4837113" y="3235325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4857750" y="4362450"/>
            <a:ext cx="18796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V="1">
            <a:off x="6794500" y="3328988"/>
            <a:ext cx="3175" cy="917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4837113" y="3276600"/>
            <a:ext cx="817562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8"/>
          <p:cNvSpPr>
            <a:spLocks noChangeShapeType="1"/>
          </p:cNvSpPr>
          <p:nvPr/>
        </p:nvSpPr>
        <p:spPr bwMode="auto">
          <a:xfrm flipV="1">
            <a:off x="5751513" y="3305175"/>
            <a:ext cx="1004887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5784850" y="3860800"/>
            <a:ext cx="971550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30"/>
          <p:cNvSpPr>
            <a:spLocks/>
          </p:cNvSpPr>
          <p:nvPr/>
        </p:nvSpPr>
        <p:spPr bwMode="auto">
          <a:xfrm>
            <a:off x="3738563" y="3916363"/>
            <a:ext cx="1960562" cy="1554162"/>
          </a:xfrm>
          <a:custGeom>
            <a:avLst/>
            <a:gdLst>
              <a:gd name="T0" fmla="*/ 2147483647 w 1235"/>
              <a:gd name="T1" fmla="*/ 0 h 979"/>
              <a:gd name="T2" fmla="*/ 2147483647 w 1235"/>
              <a:gd name="T3" fmla="*/ 2147483647 h 979"/>
              <a:gd name="T4" fmla="*/ 2147483647 w 1235"/>
              <a:gd name="T5" fmla="*/ 2147483647 h 979"/>
              <a:gd name="T6" fmla="*/ 2147483647 w 1235"/>
              <a:gd name="T7" fmla="*/ 2147483647 h 979"/>
              <a:gd name="T8" fmla="*/ 2147483647 w 1235"/>
              <a:gd name="T9" fmla="*/ 2147483647 h 979"/>
              <a:gd name="T10" fmla="*/ 2147483647 w 1235"/>
              <a:gd name="T11" fmla="*/ 2147483647 h 979"/>
              <a:gd name="T12" fmla="*/ 0 w 1235"/>
              <a:gd name="T13" fmla="*/ 2147483647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5"/>
              <a:gd name="T22" fmla="*/ 0 h 979"/>
              <a:gd name="T23" fmla="*/ 1235 w 1235"/>
              <a:gd name="T24" fmla="*/ 979 h 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2819400" y="2417763"/>
            <a:ext cx="4159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4013200" y="2270125"/>
            <a:ext cx="903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5503863" y="2911475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3621088" y="2659063"/>
            <a:ext cx="1030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5678488" y="3954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21(5)</a:t>
            </a:r>
          </a:p>
        </p:txBody>
      </p:sp>
      <p:sp>
        <p:nvSpPr>
          <p:cNvPr id="19487" name="Text Box 36"/>
          <p:cNvSpPr txBox="1">
            <a:spLocks noChangeArrowheads="1"/>
          </p:cNvSpPr>
          <p:nvPr/>
        </p:nvSpPr>
        <p:spPr bwMode="auto">
          <a:xfrm>
            <a:off x="5022850" y="5011738"/>
            <a:ext cx="458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5691188" y="4341813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25(7)</a:t>
            </a:r>
          </a:p>
        </p:txBody>
      </p: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446588" y="3554413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9490" name="Text Box 39"/>
          <p:cNvSpPr txBox="1">
            <a:spLocks noChangeArrowheads="1"/>
          </p:cNvSpPr>
          <p:nvPr/>
        </p:nvSpPr>
        <p:spPr bwMode="auto">
          <a:xfrm>
            <a:off x="4002088" y="4564063"/>
            <a:ext cx="395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3956050" y="3205163"/>
            <a:ext cx="4191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9492" name="Text Box 41"/>
          <p:cNvSpPr txBox="1">
            <a:spLocks noChangeArrowheads="1"/>
          </p:cNvSpPr>
          <p:nvPr/>
        </p:nvSpPr>
        <p:spPr bwMode="auto">
          <a:xfrm>
            <a:off x="3082925" y="3994150"/>
            <a:ext cx="690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18(3)</a:t>
            </a:r>
          </a:p>
        </p:txBody>
      </p:sp>
      <p:sp>
        <p:nvSpPr>
          <p:cNvPr id="19493" name="Text Box 42"/>
          <p:cNvSpPr txBox="1">
            <a:spLocks noChangeArrowheads="1"/>
          </p:cNvSpPr>
          <p:nvPr/>
        </p:nvSpPr>
        <p:spPr bwMode="auto">
          <a:xfrm>
            <a:off x="2554288" y="4792663"/>
            <a:ext cx="8112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17(2)</a:t>
            </a:r>
          </a:p>
        </p:txBody>
      </p:sp>
      <p:sp>
        <p:nvSpPr>
          <p:cNvPr id="19494" name="Text Box 43"/>
          <p:cNvSpPr txBox="1">
            <a:spLocks noChangeArrowheads="1"/>
          </p:cNvSpPr>
          <p:nvPr/>
        </p:nvSpPr>
        <p:spPr bwMode="auto">
          <a:xfrm>
            <a:off x="2206625" y="3497263"/>
            <a:ext cx="388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9495" name="Text Box 44"/>
          <p:cNvSpPr txBox="1">
            <a:spLocks noChangeArrowheads="1"/>
          </p:cNvSpPr>
          <p:nvPr/>
        </p:nvSpPr>
        <p:spPr bwMode="auto">
          <a:xfrm>
            <a:off x="4945063" y="3430588"/>
            <a:ext cx="7635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6148388" y="3502025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2278063" y="2903538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98" name="Text Box 48"/>
          <p:cNvSpPr txBox="1">
            <a:spLocks noChangeArrowheads="1"/>
          </p:cNvSpPr>
          <p:nvPr/>
        </p:nvSpPr>
        <p:spPr bwMode="auto">
          <a:xfrm>
            <a:off x="2162175" y="41640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499" name="Text Box 49"/>
          <p:cNvSpPr txBox="1">
            <a:spLocks noChangeArrowheads="1"/>
          </p:cNvSpPr>
          <p:nvPr/>
        </p:nvSpPr>
        <p:spPr bwMode="auto">
          <a:xfrm>
            <a:off x="4764088" y="4411663"/>
            <a:ext cx="3000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500" name="Text Box 50"/>
          <p:cNvSpPr txBox="1">
            <a:spLocks noChangeArrowheads="1"/>
          </p:cNvSpPr>
          <p:nvPr/>
        </p:nvSpPr>
        <p:spPr bwMode="auto">
          <a:xfrm>
            <a:off x="6577013" y="2857500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01" name="Text Box 51"/>
          <p:cNvSpPr txBox="1">
            <a:spLocks noChangeArrowheads="1"/>
          </p:cNvSpPr>
          <p:nvPr/>
        </p:nvSpPr>
        <p:spPr bwMode="auto">
          <a:xfrm>
            <a:off x="4683125" y="2813050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2" name="Text Box 52"/>
          <p:cNvSpPr txBox="1">
            <a:spLocks noChangeArrowheads="1"/>
          </p:cNvSpPr>
          <p:nvPr/>
        </p:nvSpPr>
        <p:spPr bwMode="auto">
          <a:xfrm>
            <a:off x="3354388" y="1668463"/>
            <a:ext cx="6318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503" name="Text Box 53"/>
          <p:cNvSpPr txBox="1">
            <a:spLocks noChangeArrowheads="1"/>
          </p:cNvSpPr>
          <p:nvPr/>
        </p:nvSpPr>
        <p:spPr bwMode="auto">
          <a:xfrm>
            <a:off x="3378200" y="5402263"/>
            <a:ext cx="242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504" name="Text Box 54"/>
          <p:cNvSpPr txBox="1">
            <a:spLocks noChangeArrowheads="1"/>
          </p:cNvSpPr>
          <p:nvPr/>
        </p:nvSpPr>
        <p:spPr bwMode="auto">
          <a:xfrm>
            <a:off x="6840538" y="4244975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505" name="Text Box 55"/>
          <p:cNvSpPr txBox="1">
            <a:spLocks noChangeArrowheads="1"/>
          </p:cNvSpPr>
          <p:nvPr/>
        </p:nvSpPr>
        <p:spPr bwMode="auto">
          <a:xfrm>
            <a:off x="5583238" y="3411538"/>
            <a:ext cx="400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506" name="Text Box 56"/>
          <p:cNvSpPr txBox="1">
            <a:spLocks noChangeArrowheads="1"/>
          </p:cNvSpPr>
          <p:nvPr/>
        </p:nvSpPr>
        <p:spPr bwMode="auto">
          <a:xfrm>
            <a:off x="6745288" y="3725863"/>
            <a:ext cx="7477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16(1)</a:t>
            </a:r>
          </a:p>
        </p:txBody>
      </p:sp>
      <p:sp>
        <p:nvSpPr>
          <p:cNvPr id="19507" name="Text Box 57"/>
          <p:cNvSpPr txBox="1">
            <a:spLocks noChangeArrowheads="1"/>
          </p:cNvSpPr>
          <p:nvPr/>
        </p:nvSpPr>
        <p:spPr bwMode="auto">
          <a:xfrm>
            <a:off x="3849688" y="4106863"/>
            <a:ext cx="685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21(6)</a:t>
            </a:r>
          </a:p>
        </p:txBody>
      </p:sp>
      <p:sp>
        <p:nvSpPr>
          <p:cNvPr id="19508" name="Text Box 58"/>
          <p:cNvSpPr txBox="1">
            <a:spLocks noChangeArrowheads="1"/>
          </p:cNvSpPr>
          <p:nvPr/>
        </p:nvSpPr>
        <p:spPr bwMode="auto">
          <a:xfrm>
            <a:off x="2706688" y="3497263"/>
            <a:ext cx="6365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25(8)</a:t>
            </a:r>
          </a:p>
        </p:txBody>
      </p:sp>
      <p:sp>
        <p:nvSpPr>
          <p:cNvPr id="19509" name="Text Box 47"/>
          <p:cNvSpPr txBox="1">
            <a:spLocks noChangeArrowheads="1"/>
          </p:cNvSpPr>
          <p:nvPr/>
        </p:nvSpPr>
        <p:spPr bwMode="auto">
          <a:xfrm>
            <a:off x="3554413" y="37988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510" name="Oval 9"/>
          <p:cNvSpPr>
            <a:spLocks noChangeArrowheads="1"/>
          </p:cNvSpPr>
          <p:nvPr/>
        </p:nvSpPr>
        <p:spPr bwMode="auto">
          <a:xfrm>
            <a:off x="3587750" y="3679825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1" name="Oval 7"/>
          <p:cNvSpPr>
            <a:spLocks noChangeArrowheads="1"/>
          </p:cNvSpPr>
          <p:nvPr/>
        </p:nvSpPr>
        <p:spPr bwMode="auto">
          <a:xfrm>
            <a:off x="4721225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2" name="Oval 5"/>
          <p:cNvSpPr>
            <a:spLocks noChangeArrowheads="1"/>
          </p:cNvSpPr>
          <p:nvPr/>
        </p:nvSpPr>
        <p:spPr bwMode="auto">
          <a:xfrm>
            <a:off x="4702175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Oval 11"/>
          <p:cNvSpPr>
            <a:spLocks noChangeArrowheads="1"/>
          </p:cNvSpPr>
          <p:nvPr/>
        </p:nvSpPr>
        <p:spPr bwMode="auto">
          <a:xfrm>
            <a:off x="6719888" y="4252913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4" name="Oval 6"/>
          <p:cNvSpPr>
            <a:spLocks noChangeArrowheads="1"/>
          </p:cNvSpPr>
          <p:nvPr/>
        </p:nvSpPr>
        <p:spPr bwMode="auto">
          <a:xfrm>
            <a:off x="2493963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067175" y="5876925"/>
            <a:ext cx="4826000" cy="6477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后面证明：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08963" cy="854075"/>
          </a:xfrm>
        </p:spPr>
        <p:txBody>
          <a:bodyPr/>
          <a:lstStyle/>
          <a:p>
            <a:pPr algn="ctr" eaLnBrk="1" hangingPunct="1"/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引理（</a:t>
            </a:r>
            <a:r>
              <a:rPr lang="zh-CN" altLang="en-US" sz="3200" u="sng" smtClean="0"/>
              <a:t>更换生成树的边</a:t>
            </a:r>
            <a:r>
              <a:rPr lang="zh-CN" altLang="en-US" sz="3200" smtClean="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7888" cy="3527425"/>
          </a:xfrm>
        </p:spPr>
        <p:txBody>
          <a:bodyPr/>
          <a:lstStyle/>
          <a:p>
            <a:pPr algn="just" eaLnBrk="1" hangingPunct="1"/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T‘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均是图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的生成树，若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且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，则必有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e'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T’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e'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且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T-{e}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{e'}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T'-{e'}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均是</a:t>
            </a: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的生成树。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e=uv, T-{e}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必含两个连通分支，设为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。因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T'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是连通图，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T'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中有</a:t>
            </a:r>
            <a:r>
              <a:rPr lang="en-US" altLang="zh-CN" sz="2400" b="1" smtClean="0">
                <a:latin typeface="Times New Roman" panose="02020603050405020304" pitchFamily="18" charset="0"/>
              </a:rPr>
              <a:t>uv-</a:t>
            </a:r>
            <a:r>
              <a:rPr lang="zh-CN" altLang="en-US" sz="2400" b="1" smtClean="0">
                <a:latin typeface="Times New Roman" panose="02020603050405020304" pitchFamily="18" charset="0"/>
              </a:rPr>
              <a:t>通路，其中必有一边满足其两个端点</a:t>
            </a:r>
            <a:r>
              <a:rPr lang="en-US" altLang="zh-CN" sz="2400" b="1" smtClean="0">
                <a:latin typeface="Times New Roman" panose="02020603050405020304" pitchFamily="18" charset="0"/>
              </a:rPr>
              <a:t>x,y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分别在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中，设其为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e'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，显然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T-{e}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{e'}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是生成树。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     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T’-{e’}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</a:t>
            </a:r>
            <a:r>
              <a:rPr lang="en-US" altLang="zh-CN" sz="2400" b="1" smtClean="0">
                <a:latin typeface="Times New Roman" panose="02020603050405020304" pitchFamily="18" charset="0"/>
              </a:rPr>
              <a:t>x,y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分属两个不同的连通分支，但在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中，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xu-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+e+vy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是一条</a:t>
            </a:r>
            <a:r>
              <a:rPr lang="en-US" altLang="zh-CN" sz="2400" b="1" smtClean="0">
                <a:latin typeface="Times New Roman" panose="02020603050405020304" pitchFamily="18" charset="0"/>
              </a:rPr>
              <a:t>xy-</a:t>
            </a:r>
            <a:r>
              <a:rPr lang="zh-CN" altLang="en-US" sz="2400" b="1" smtClean="0">
                <a:latin typeface="Times New Roman" panose="02020603050405020304" pitchFamily="18" charset="0"/>
              </a:rPr>
              <a:t>通路，因此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T’-{e’}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连通，从而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T'-{e'}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组合 41"/>
          <p:cNvGrpSpPr>
            <a:grpSpLocks/>
          </p:cNvGrpSpPr>
          <p:nvPr/>
        </p:nvGrpSpPr>
        <p:grpSpPr bwMode="auto">
          <a:xfrm>
            <a:off x="2268538" y="5229225"/>
            <a:ext cx="4791075" cy="1223963"/>
            <a:chOff x="2226531" y="5319428"/>
            <a:chExt cx="4793741" cy="989892"/>
          </a:xfrm>
        </p:grpSpPr>
        <p:sp>
          <p:nvSpPr>
            <p:cNvPr id="20485" name="Oval 8"/>
            <p:cNvSpPr>
              <a:spLocks noChangeArrowheads="1"/>
            </p:cNvSpPr>
            <p:nvPr/>
          </p:nvSpPr>
          <p:spPr bwMode="auto">
            <a:xfrm>
              <a:off x="4981468" y="5661248"/>
              <a:ext cx="74612" cy="777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2665509" y="5373216"/>
              <a:ext cx="1590327" cy="93610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7" name="Text Box 11"/>
            <p:cNvSpPr txBox="1">
              <a:spLocks noChangeArrowheads="1"/>
            </p:cNvSpPr>
            <p:nvPr/>
          </p:nvSpPr>
          <p:spPr bwMode="auto">
            <a:xfrm>
              <a:off x="2226531" y="566124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4788024" y="5373216"/>
              <a:ext cx="1584176" cy="8640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6444208" y="5589240"/>
              <a:ext cx="57606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0490" name="组合 25"/>
            <p:cNvGrpSpPr>
              <a:grpSpLocks/>
            </p:cNvGrpSpPr>
            <p:nvPr/>
          </p:nvGrpSpPr>
          <p:grpSpPr bwMode="auto">
            <a:xfrm>
              <a:off x="3457597" y="5445224"/>
              <a:ext cx="540496" cy="625951"/>
              <a:chOff x="1403648" y="5354996"/>
              <a:chExt cx="432048" cy="625951"/>
            </a:xfrm>
          </p:grpSpPr>
          <p:grpSp>
            <p:nvGrpSpPr>
              <p:cNvPr id="20504" name="组合 21"/>
              <p:cNvGrpSpPr>
                <a:grpSpLocks/>
              </p:cNvGrpSpPr>
              <p:nvPr/>
            </p:nvGrpSpPr>
            <p:grpSpPr bwMode="auto">
              <a:xfrm>
                <a:off x="1403648" y="5354996"/>
                <a:ext cx="432048" cy="288032"/>
                <a:chOff x="1403648" y="5301208"/>
                <a:chExt cx="432048" cy="288032"/>
              </a:xfrm>
            </p:grpSpPr>
            <p:sp>
              <p:nvSpPr>
                <p:cNvPr id="20508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301208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u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5" name="组合 22"/>
              <p:cNvGrpSpPr>
                <a:grpSpLocks/>
              </p:cNvGrpSpPr>
              <p:nvPr/>
            </p:nvGrpSpPr>
            <p:grpSpPr bwMode="auto">
              <a:xfrm>
                <a:off x="1403648" y="5679468"/>
                <a:ext cx="432048" cy="301479"/>
                <a:chOff x="1403648" y="5247420"/>
                <a:chExt cx="432048" cy="301479"/>
              </a:xfrm>
            </p:grpSpPr>
            <p:sp>
              <p:nvSpPr>
                <p:cNvPr id="20506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04883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247420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x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491" name="组合 28"/>
            <p:cNvGrpSpPr>
              <a:grpSpLocks/>
            </p:cNvGrpSpPr>
            <p:nvPr/>
          </p:nvGrpSpPr>
          <p:grpSpPr bwMode="auto">
            <a:xfrm>
              <a:off x="5035256" y="5355868"/>
              <a:ext cx="284131" cy="715307"/>
              <a:chOff x="1691680" y="5252193"/>
              <a:chExt cx="284131" cy="715307"/>
            </a:xfrm>
          </p:grpSpPr>
          <p:grpSp>
            <p:nvGrpSpPr>
              <p:cNvPr id="20498" name="组合 29"/>
              <p:cNvGrpSpPr>
                <a:grpSpLocks/>
              </p:cNvGrpSpPr>
              <p:nvPr/>
            </p:nvGrpSpPr>
            <p:grpSpPr bwMode="auto">
              <a:xfrm>
                <a:off x="1691680" y="5252193"/>
                <a:ext cx="225570" cy="390835"/>
                <a:chOff x="1691680" y="5198405"/>
                <a:chExt cx="225570" cy="390835"/>
              </a:xfrm>
            </p:grpSpPr>
            <p:sp>
              <p:nvSpPr>
                <p:cNvPr id="20502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01226" y="519840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v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9" name="组合 30"/>
              <p:cNvGrpSpPr>
                <a:grpSpLocks/>
              </p:cNvGrpSpPr>
              <p:nvPr/>
            </p:nvGrpSpPr>
            <p:grpSpPr bwMode="auto">
              <a:xfrm>
                <a:off x="1691680" y="5612233"/>
                <a:ext cx="284131" cy="355267"/>
                <a:chOff x="1691680" y="5180185"/>
                <a:chExt cx="284131" cy="355267"/>
              </a:xfrm>
            </p:grpSpPr>
            <p:sp>
              <p:nvSpPr>
                <p:cNvPr id="20500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391436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59787" y="518018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y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001993" y="5674695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 flipH="1">
              <a:off x="4006767" y="5994394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4351203" y="531942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55976" y="5967500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e'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任意多边形 39"/>
            <p:cNvSpPr>
              <a:spLocks/>
            </p:cNvSpPr>
            <p:nvPr/>
          </p:nvSpPr>
          <p:spPr bwMode="auto">
            <a:xfrm>
              <a:off x="3177988" y="5688106"/>
              <a:ext cx="681318" cy="468406"/>
            </a:xfrm>
            <a:custGeom>
              <a:avLst/>
              <a:gdLst>
                <a:gd name="T0" fmla="*/ 654424 w 681318"/>
                <a:gd name="T1" fmla="*/ 0 h 468406"/>
                <a:gd name="T2" fmla="*/ 103094 w 681318"/>
                <a:gd name="T3" fmla="*/ 80682 h 468406"/>
                <a:gd name="T4" fmla="*/ 35859 w 681318"/>
                <a:gd name="T5" fmla="*/ 309282 h 468406"/>
                <a:gd name="T6" fmla="*/ 143436 w 681318"/>
                <a:gd name="T7" fmla="*/ 457200 h 468406"/>
                <a:gd name="T8" fmla="*/ 681318 w 681318"/>
                <a:gd name="T9" fmla="*/ 376518 h 468406"/>
                <a:gd name="T10" fmla="*/ 681318 w 681318"/>
                <a:gd name="T11" fmla="*/ 376518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任意多边形 40"/>
            <p:cNvSpPr>
              <a:spLocks/>
            </p:cNvSpPr>
            <p:nvPr/>
          </p:nvSpPr>
          <p:spPr bwMode="auto">
            <a:xfrm rot="-10076614">
              <a:off x="5207474" y="5591480"/>
              <a:ext cx="611485" cy="535522"/>
            </a:xfrm>
            <a:custGeom>
              <a:avLst/>
              <a:gdLst>
                <a:gd name="T0" fmla="*/ 115993 w 681318"/>
                <a:gd name="T1" fmla="*/ 0 h 468406"/>
                <a:gd name="T2" fmla="*/ 18272 w 681318"/>
                <a:gd name="T3" fmla="*/ 687476 h 468406"/>
                <a:gd name="T4" fmla="*/ 6356 w 681318"/>
                <a:gd name="T5" fmla="*/ 2635313 h 468406"/>
                <a:gd name="T6" fmla="*/ 25424 w 681318"/>
                <a:gd name="T7" fmla="*/ 3895685 h 468406"/>
                <a:gd name="T8" fmla="*/ 120760 w 681318"/>
                <a:gd name="T9" fmla="*/ 3208216 h 468406"/>
                <a:gd name="T10" fmla="*/ 120760 w 681318"/>
                <a:gd name="T11" fmla="*/ 3208216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4038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129462" cy="812800"/>
          </a:xfrm>
        </p:spPr>
        <p:txBody>
          <a:bodyPr/>
          <a:lstStyle/>
          <a:p>
            <a:pPr eaLnBrk="1" hangingPunct="1"/>
            <a:r>
              <a:rPr lang="zh-CN" altLang="en-US" smtClean="0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5905500" cy="37433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生成树</a:t>
            </a:r>
            <a:endParaRPr lang="en-US" altLang="zh-CN" sz="2600" b="1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深度优先搜索</a:t>
            </a:r>
            <a:endParaRPr lang="en-US" altLang="zh-CN" sz="2600" b="1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广度优先搜索</a:t>
            </a:r>
            <a:endParaRPr lang="en-US" altLang="zh-CN" sz="2600" b="1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有向图的深度优先搜索</a:t>
            </a:r>
            <a:endParaRPr lang="en-US" altLang="zh-CN" sz="2600" b="1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回溯</a:t>
            </a:r>
            <a:endParaRPr lang="en-US" altLang="zh-CN" sz="2600" b="1" smtClean="0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smtClean="0"/>
              <a:t>最小生成树算法</a:t>
            </a:r>
            <a:endParaRPr lang="en-US" altLang="zh-CN" sz="2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显然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按在算法中加边顺序，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中边是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smtClean="0">
                <a:solidFill>
                  <a:srgbClr val="0000CC"/>
                </a:solidFill>
              </a:rPr>
              <a:t>…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smtClean="0"/>
              <a:t>…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n-1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  <a:endParaRPr lang="en-US" altLang="zh-CN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u="sng" smtClean="0">
                <a:latin typeface="Times New Roman" panose="02020603050405020304" pitchFamily="18" charset="0"/>
              </a:rPr>
              <a:t>假设</a:t>
            </a:r>
            <a:r>
              <a:rPr lang="en-US" altLang="zh-CN" sz="2400" b="1" u="sng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u="sng" smtClean="0">
                <a:latin typeface="Times New Roman" panose="02020603050405020304" pitchFamily="18" charset="0"/>
              </a:rPr>
              <a:t>不是最小生成树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。对于任意给定的一棵最小生成树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T’,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存在唯一的</a:t>
            </a:r>
            <a:r>
              <a:rPr lang="en-US" altLang="zh-CN" sz="2400" b="1" smtClean="0">
                <a:latin typeface="Times New Roman" panose="02020603050405020304" pitchFamily="18" charset="0"/>
              </a:rPr>
              <a:t>k,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使得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 ，且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使得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(1</a:t>
            </a:r>
            <a:r>
              <a:rPr lang="zh-CN" altLang="en-US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i</a:t>
            </a:r>
            <a:r>
              <a:rPr lang="zh-CN" altLang="en-US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k). </a:t>
            </a:r>
            <a:r>
              <a:rPr lang="zh-CN" altLang="en-US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是这样的一棵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最小生成树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使得上述的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达到最大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  <a:endParaRPr lang="en-US" altLang="zh-CN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根据前述引理，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中存在边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e’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不属于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T,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使得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smtClean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也是生成树。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e’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T’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smtClean="0">
                <a:solidFill>
                  <a:srgbClr val="0000CC"/>
                </a:solidFill>
              </a:rPr>
              <a:t>…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不会构成回路，因此</a:t>
            </a:r>
            <a:r>
              <a:rPr lang="en-US" altLang="zh-CN" sz="2400" b="1" smtClean="0">
                <a:latin typeface="Times New Roman" panose="02020603050405020304" pitchFamily="18" charset="0"/>
              </a:rPr>
              <a:t>w(e’)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smtClean="0">
                <a:latin typeface="Times New Roman" panose="02020603050405020304" pitchFamily="18" charset="0"/>
              </a:rPr>
              <a:t>w(e</a:t>
            </a:r>
            <a:r>
              <a:rPr lang="en-US" altLang="zh-CN" sz="2400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smtClean="0">
                <a:latin typeface="Times New Roman" panose="02020603050405020304" pitchFamily="18" charset="0"/>
              </a:rPr>
              <a:t>).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所以</a:t>
            </a:r>
            <a:r>
              <a:rPr lang="en-US" altLang="zh-CN" sz="2400" b="1" smtClean="0">
                <a:latin typeface="Times New Roman" panose="02020603050405020304" pitchFamily="18" charset="0"/>
              </a:rPr>
              <a:t>w(T*)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smtClean="0">
                <a:latin typeface="Times New Roman" panose="02020603050405020304" pitchFamily="18" charset="0"/>
              </a:rPr>
              <a:t>w(T’),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即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T*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也是最小生成树。但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T*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包含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smtClean="0">
                <a:solidFill>
                  <a:srgbClr val="0000CC"/>
                </a:solidFill>
              </a:rPr>
              <a:t>…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2400" b="1" u="sng" smtClean="0">
                <a:latin typeface="Times New Roman" panose="02020603050405020304" pitchFamily="18" charset="0"/>
              </a:rPr>
              <a:t>矛盾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  <a:r>
              <a:rPr lang="zh-CN" altLang="en-US" sz="24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Generic Algorithm for MST Problem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5867400" cy="26479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8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Generic-MST(</a:t>
            </a:r>
            <a:r>
              <a:rPr kumimoji="1" lang="en-US" altLang="zh-CN" sz="2400" i="1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1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0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2   </a:t>
            </a:r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does not form a spanning tree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3       </a:t>
            </a:r>
            <a:r>
              <a:rPr kumimoji="1" lang="en-US" altLang="zh-CN" sz="2400" b="1">
                <a:latin typeface="Times New Roman" pitchFamily="18" charset="0"/>
              </a:rPr>
              <a:t>do</a:t>
            </a:r>
            <a:r>
              <a:rPr kumimoji="1" lang="en-US" altLang="zh-CN" sz="2400">
                <a:latin typeface="Times New Roman" pitchFamily="18" charset="0"/>
              </a:rPr>
              <a:t> find an edge (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v</a:t>
            </a:r>
            <a:r>
              <a:rPr kumimoji="1" lang="en-US" altLang="zh-CN" sz="2400">
                <a:latin typeface="Times New Roman" pitchFamily="18" charset="0"/>
              </a:rPr>
              <a:t>) that is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safe</a:t>
            </a:r>
            <a:r>
              <a:rPr kumimoji="1" lang="en-US" altLang="zh-CN" sz="2400">
                <a:latin typeface="Times New Roman" pitchFamily="18" charset="0"/>
              </a:rPr>
              <a:t> for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4    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{(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)}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5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kumimoji="1"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Input: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: a connected, undirected graph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</a:t>
            </a:r>
            <a:r>
              <a:rPr kumimoji="1" lang="en-US" altLang="zh-CN" sz="2000" i="1">
                <a:latin typeface="Times New Roman" pitchFamily="18" charset="0"/>
              </a:rPr>
              <a:t>w</a:t>
            </a:r>
            <a:r>
              <a:rPr kumimoji="1" lang="en-US" altLang="zh-CN" sz="2000">
                <a:latin typeface="Times New Roman" pitchFamily="18" charset="0"/>
              </a:rPr>
              <a:t>: a function from 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2000" baseline="-25000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 to the set of real number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35052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Output: a minimal spanning tree of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2133600" y="5638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3400" y="4343400"/>
            <a:ext cx="7400925" cy="482600"/>
          </a:xfrm>
          <a:prstGeom prst="rect">
            <a:avLst/>
          </a:prstGeom>
          <a:noFill/>
          <a:ln w="28575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391400" cy="685800"/>
          </a:xfrm>
        </p:spPr>
        <p:txBody>
          <a:bodyPr/>
          <a:lstStyle/>
          <a:p>
            <a:r>
              <a:rPr lang="zh-CN" altLang="en-US" sz="4000" smtClean="0">
                <a:latin typeface="Times New Roman" panose="02020603050405020304" pitchFamily="18" charset="0"/>
              </a:rPr>
              <a:t>“避圈法”与“</a:t>
            </a:r>
            <a:r>
              <a:rPr lang="zh-CN" altLang="en-US" smtClean="0">
                <a:latin typeface="宋体" panose="02010600030101010101" pitchFamily="2" charset="-122"/>
              </a:rPr>
              <a:t>破圈法”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135938" cy="4624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 smtClean="0">
                <a:latin typeface="Times New Roman" panose="02020603050405020304" pitchFamily="18" charset="0"/>
              </a:rPr>
              <a:t>上述算法都是贪心地增加不构成回路的边，以求得最优树，通常称为“避圈法”；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 smtClean="0">
                <a:latin typeface="Times New Roman" panose="02020603050405020304" pitchFamily="18" charset="0"/>
              </a:rPr>
              <a:t>从另一个角度来考虑最优树问题，在原连通带权图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中逐步删除构成回路中权最大的边，最后剩下的无回路的子图为最优树。我们把这种方法称为“破圈法”。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见课程网站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生成树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定义：若图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的生成子图是树，则该子图称为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生成树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无向图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连通 当且仅当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有生成树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充分性显然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注意：若</a:t>
            </a:r>
            <a:r>
              <a:rPr lang="en-US" altLang="zh-CN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是有简单回路的连通图，删除回路上的一条边，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中的回路一定减少。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因此，用</a:t>
            </a:r>
            <a:r>
              <a:rPr lang="zh-CN" altLang="en-US" b="1" dirty="0" smtClean="0"/>
              <a:t>“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破圈法</a:t>
            </a:r>
            <a:r>
              <a:rPr lang="zh-CN" altLang="en-US" b="1" dirty="0" smtClean="0"/>
              <a:t>”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总可以构造连通图的生成树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简单无向图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是树 当且仅当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有唯一的生成树。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注意：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中任一简单回路至少有三条不同的边。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构造生成树：深度优先搜索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 flipH="1" flipV="1">
            <a:off x="5265738" y="2636838"/>
            <a:ext cx="0" cy="7318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859338" y="3213100"/>
            <a:ext cx="5365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292725" y="2565400"/>
            <a:ext cx="1458913" cy="8763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 flipH="1">
            <a:off x="5146675" y="3348038"/>
            <a:ext cx="230188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 flipH="1">
            <a:off x="6643688" y="3348038"/>
            <a:ext cx="231775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 flipH="1">
            <a:off x="5148263" y="2420938"/>
            <a:ext cx="215900" cy="231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588125" y="2852738"/>
            <a:ext cx="46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76825" y="1989138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" name="组合 64"/>
          <p:cNvGrpSpPr>
            <a:grpSpLocks/>
          </p:cNvGrpSpPr>
          <p:nvPr/>
        </p:nvGrpSpPr>
        <p:grpSpPr bwMode="auto">
          <a:xfrm>
            <a:off x="5038725" y="3500438"/>
            <a:ext cx="1693863" cy="2136775"/>
            <a:chOff x="5039057" y="3501008"/>
            <a:chExt cx="1693183" cy="2135958"/>
          </a:xfrm>
        </p:grpSpPr>
        <p:sp>
          <p:nvSpPr>
            <p:cNvPr id="6184" name="Oval 9"/>
            <p:cNvSpPr>
              <a:spLocks noChangeArrowheads="1"/>
            </p:cNvSpPr>
            <p:nvPr/>
          </p:nvSpPr>
          <p:spPr bwMode="auto">
            <a:xfrm flipH="1">
              <a:off x="5129454" y="4908755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85" name="组合 63"/>
            <p:cNvGrpSpPr>
              <a:grpSpLocks/>
            </p:cNvGrpSpPr>
            <p:nvPr/>
          </p:nvGrpSpPr>
          <p:grpSpPr bwMode="auto">
            <a:xfrm>
              <a:off x="5039057" y="3501008"/>
              <a:ext cx="1693183" cy="2135958"/>
              <a:chOff x="5039057" y="3501008"/>
              <a:chExt cx="1712284" cy="2135958"/>
            </a:xfrm>
          </p:grpSpPr>
          <p:sp>
            <p:nvSpPr>
              <p:cNvPr id="6186" name="Line 6"/>
              <p:cNvSpPr>
                <a:spLocks noChangeShapeType="1"/>
              </p:cNvSpPr>
              <p:nvPr/>
            </p:nvSpPr>
            <p:spPr bwMode="auto">
              <a:xfrm flipH="1">
                <a:off x="5294934" y="3501008"/>
                <a:ext cx="1456407" cy="15121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Text Box 11"/>
              <p:cNvSpPr txBox="1">
                <a:spLocks noChangeArrowheads="1"/>
              </p:cNvSpPr>
              <p:nvPr/>
            </p:nvSpPr>
            <p:spPr bwMode="auto">
              <a:xfrm>
                <a:off x="5039057" y="5035647"/>
                <a:ext cx="535089" cy="60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</p:grpSp>
      <p:grpSp>
        <p:nvGrpSpPr>
          <p:cNvPr id="6156" name="组合 62"/>
          <p:cNvGrpSpPr>
            <a:grpSpLocks/>
          </p:cNvGrpSpPr>
          <p:nvPr/>
        </p:nvGrpSpPr>
        <p:grpSpPr bwMode="auto">
          <a:xfrm>
            <a:off x="6430963" y="3535363"/>
            <a:ext cx="534987" cy="2101850"/>
            <a:chOff x="6430289" y="3535001"/>
            <a:chExt cx="535089" cy="2101965"/>
          </a:xfrm>
        </p:grpSpPr>
        <p:grpSp>
          <p:nvGrpSpPr>
            <p:cNvPr id="6180" name="组合 60"/>
            <p:cNvGrpSpPr>
              <a:grpSpLocks/>
            </p:cNvGrpSpPr>
            <p:nvPr/>
          </p:nvGrpSpPr>
          <p:grpSpPr bwMode="auto">
            <a:xfrm>
              <a:off x="6644324" y="3535001"/>
              <a:ext cx="230657" cy="1592510"/>
              <a:chOff x="6644324" y="3535001"/>
              <a:chExt cx="230657" cy="1592510"/>
            </a:xfrm>
          </p:grpSpPr>
          <p:sp>
            <p:nvSpPr>
              <p:cNvPr id="6182" name="Line 6"/>
              <p:cNvSpPr>
                <a:spLocks noChangeShapeType="1"/>
              </p:cNvSpPr>
              <p:nvPr/>
            </p:nvSpPr>
            <p:spPr bwMode="auto">
              <a:xfrm flipH="1">
                <a:off x="6751342" y="3535001"/>
                <a:ext cx="0" cy="14068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3" name="Oval 9"/>
              <p:cNvSpPr>
                <a:spLocks noChangeArrowheads="1"/>
              </p:cNvSpPr>
              <p:nvPr/>
            </p:nvSpPr>
            <p:spPr bwMode="auto">
              <a:xfrm flipH="1">
                <a:off x="6644324" y="4906828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81" name="Text Box 11"/>
            <p:cNvSpPr txBox="1">
              <a:spLocks noChangeArrowheads="1"/>
            </p:cNvSpPr>
            <p:nvPr/>
          </p:nvSpPr>
          <p:spPr bwMode="auto">
            <a:xfrm>
              <a:off x="6430289" y="5035647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" name="组合 61"/>
          <p:cNvGrpSpPr>
            <a:grpSpLocks/>
          </p:cNvGrpSpPr>
          <p:nvPr/>
        </p:nvGrpSpPr>
        <p:grpSpPr bwMode="auto">
          <a:xfrm>
            <a:off x="5364163" y="1989138"/>
            <a:ext cx="1614487" cy="652462"/>
            <a:chOff x="5364086" y="1988840"/>
            <a:chExt cx="1615211" cy="652733"/>
          </a:xfrm>
        </p:grpSpPr>
        <p:sp>
          <p:nvSpPr>
            <p:cNvPr id="6177" name="Line 6"/>
            <p:cNvSpPr>
              <a:spLocks noChangeShapeType="1"/>
            </p:cNvSpPr>
            <p:nvPr/>
          </p:nvSpPr>
          <p:spPr bwMode="auto">
            <a:xfrm flipH="1">
              <a:off x="5364086" y="2492896"/>
              <a:ext cx="136815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11"/>
            <p:cNvSpPr txBox="1">
              <a:spLocks noChangeArrowheads="1"/>
            </p:cNvSpPr>
            <p:nvPr/>
          </p:nvSpPr>
          <p:spPr bwMode="auto">
            <a:xfrm>
              <a:off x="6516216" y="1988840"/>
              <a:ext cx="463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9" name="Oval 9"/>
            <p:cNvSpPr>
              <a:spLocks noChangeArrowheads="1"/>
            </p:cNvSpPr>
            <p:nvPr/>
          </p:nvSpPr>
          <p:spPr bwMode="auto">
            <a:xfrm flipH="1">
              <a:off x="6660231" y="2420890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58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6159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61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71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74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5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6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深度优先搜索算法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Procedure DFS(G: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带顶点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的连通图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	T:=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只包含顶点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的树；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	visit(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；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Procedure visit(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smtClean="0">
                <a:latin typeface="Times New Roman" panose="02020603050405020304" pitchFamily="18" charset="0"/>
              </a:rPr>
              <a:t>: G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的顶点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	for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v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每个邻居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w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zh-CN" sz="2400" b="1" i="1" smtClean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不在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中 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加入顶点</a:t>
            </a:r>
            <a:r>
              <a:rPr lang="en-US" altLang="zh-CN" sz="2400" b="1" i="1" smtClean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和边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 smtClean="0">
                <a:solidFill>
                  <a:srgbClr val="0033CC"/>
                </a:solidFill>
                <a:latin typeface="Times New Roman" panose="02020603050405020304" pitchFamily="18" charset="0"/>
              </a:rPr>
              <a:t>v, w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		      visit(</a:t>
            </a:r>
            <a:r>
              <a:rPr lang="en-US" altLang="zh-CN" sz="2400" b="1" i="1" smtClean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	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构造生成树：广度优先搜索</a:t>
            </a:r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 flipV="1">
            <a:off x="4765675" y="2946400"/>
            <a:ext cx="620713" cy="7921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81575" y="3522663"/>
            <a:ext cx="5349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7" name="Oval 9"/>
          <p:cNvSpPr>
            <a:spLocks noChangeArrowheads="1"/>
          </p:cNvSpPr>
          <p:nvPr/>
        </p:nvSpPr>
        <p:spPr bwMode="auto">
          <a:xfrm flipH="1">
            <a:off x="4621213" y="3665538"/>
            <a:ext cx="230187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 flipH="1">
            <a:off x="5340350" y="2730500"/>
            <a:ext cx="21748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197475" y="22987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 flipH="1">
            <a:off x="5413375" y="4530725"/>
            <a:ext cx="230188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1" name="组合 63"/>
          <p:cNvGrpSpPr>
            <a:grpSpLocks/>
          </p:cNvGrpSpPr>
          <p:nvPr/>
        </p:nvGrpSpPr>
        <p:grpSpPr bwMode="auto">
          <a:xfrm>
            <a:off x="4810125" y="3878263"/>
            <a:ext cx="1420813" cy="1149350"/>
            <a:chOff x="5157505" y="3631451"/>
            <a:chExt cx="1436129" cy="1078011"/>
          </a:xfrm>
        </p:grpSpPr>
        <p:sp>
          <p:nvSpPr>
            <p:cNvPr id="8234" name="Line 6"/>
            <p:cNvSpPr>
              <a:spLocks noChangeShapeType="1"/>
            </p:cNvSpPr>
            <p:nvPr/>
          </p:nvSpPr>
          <p:spPr bwMode="auto">
            <a:xfrm>
              <a:off x="5157505" y="3631451"/>
              <a:ext cx="655383" cy="67459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Text Box 11"/>
            <p:cNvSpPr txBox="1">
              <a:spLocks noChangeArrowheads="1"/>
            </p:cNvSpPr>
            <p:nvPr/>
          </p:nvSpPr>
          <p:spPr bwMode="auto">
            <a:xfrm>
              <a:off x="6058546" y="4108143"/>
              <a:ext cx="535088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6924675" y="3284538"/>
            <a:ext cx="1711325" cy="601662"/>
            <a:chOff x="6925271" y="3284984"/>
            <a:chExt cx="1710210" cy="601319"/>
          </a:xfrm>
        </p:grpSpPr>
        <p:sp>
          <p:nvSpPr>
            <p:cNvPr id="8231" name="Line 6"/>
            <p:cNvSpPr>
              <a:spLocks noChangeShapeType="1"/>
            </p:cNvSpPr>
            <p:nvPr/>
          </p:nvSpPr>
          <p:spPr bwMode="auto">
            <a:xfrm>
              <a:off x="6925271" y="3500136"/>
              <a:ext cx="10081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2" name="Oval 9"/>
            <p:cNvSpPr>
              <a:spLocks noChangeArrowheads="1"/>
            </p:cNvSpPr>
            <p:nvPr/>
          </p:nvSpPr>
          <p:spPr bwMode="auto">
            <a:xfrm flipH="1">
              <a:off x="7861375" y="3378241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Text Box 11"/>
            <p:cNvSpPr txBox="1">
              <a:spLocks noChangeArrowheads="1"/>
            </p:cNvSpPr>
            <p:nvPr/>
          </p:nvSpPr>
          <p:spPr bwMode="auto">
            <a:xfrm>
              <a:off x="8100392" y="3284984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5484813" y="2154238"/>
            <a:ext cx="1687512" cy="1444625"/>
            <a:chOff x="5292080" y="1844824"/>
            <a:chExt cx="1687217" cy="1444819"/>
          </a:xfrm>
        </p:grpSpPr>
        <p:grpSp>
          <p:nvGrpSpPr>
            <p:cNvPr id="8223" name="组合 60"/>
            <p:cNvGrpSpPr>
              <a:grpSpLocks/>
            </p:cNvGrpSpPr>
            <p:nvPr/>
          </p:nvGrpSpPr>
          <p:grpSpPr bwMode="auto">
            <a:xfrm>
              <a:off x="5292080" y="2564904"/>
              <a:ext cx="1687216" cy="724739"/>
              <a:chOff x="5292080" y="2564904"/>
              <a:chExt cx="1687216" cy="724739"/>
            </a:xfrm>
          </p:grpSpPr>
          <p:sp>
            <p:nvSpPr>
              <p:cNvPr id="8228" name="Line 6"/>
              <p:cNvSpPr>
                <a:spLocks noChangeShapeType="1"/>
              </p:cNvSpPr>
              <p:nvPr/>
            </p:nvSpPr>
            <p:spPr bwMode="auto">
              <a:xfrm>
                <a:off x="5292080" y="2564904"/>
                <a:ext cx="1296144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9" name="Oval 9"/>
              <p:cNvSpPr>
                <a:spLocks noChangeArrowheads="1"/>
              </p:cNvSpPr>
              <p:nvPr/>
            </p:nvSpPr>
            <p:spPr bwMode="auto">
              <a:xfrm flipH="1">
                <a:off x="6516215" y="3068960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Text Box 11"/>
              <p:cNvSpPr txBox="1">
                <a:spLocks noChangeArrowheads="1"/>
              </p:cNvSpPr>
              <p:nvPr/>
            </p:nvSpPr>
            <p:spPr bwMode="auto">
              <a:xfrm>
                <a:off x="6516215" y="2636912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8224" name="组合 61"/>
            <p:cNvGrpSpPr>
              <a:grpSpLocks/>
            </p:cNvGrpSpPr>
            <p:nvPr/>
          </p:nvGrpSpPr>
          <p:grpSpPr bwMode="auto">
            <a:xfrm>
              <a:off x="5364085" y="1844824"/>
              <a:ext cx="1615212" cy="648072"/>
              <a:chOff x="5364085" y="1844824"/>
              <a:chExt cx="1615212" cy="648072"/>
            </a:xfrm>
          </p:grpSpPr>
          <p:sp>
            <p:nvSpPr>
              <p:cNvPr id="8225" name="Line 6"/>
              <p:cNvSpPr>
                <a:spLocks noChangeShapeType="1"/>
              </p:cNvSpPr>
              <p:nvPr/>
            </p:nvSpPr>
            <p:spPr bwMode="auto">
              <a:xfrm flipH="1">
                <a:off x="5364085" y="1988840"/>
                <a:ext cx="1152129" cy="5040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6" name="Text Box 11"/>
              <p:cNvSpPr txBox="1">
                <a:spLocks noChangeArrowheads="1"/>
              </p:cNvSpPr>
              <p:nvPr/>
            </p:nvSpPr>
            <p:spPr bwMode="auto">
              <a:xfrm>
                <a:off x="6516216" y="1988840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227" name="Oval 9"/>
              <p:cNvSpPr>
                <a:spLocks noChangeArrowheads="1"/>
              </p:cNvSpPr>
              <p:nvPr/>
            </p:nvSpPr>
            <p:spPr bwMode="auto">
              <a:xfrm flipH="1">
                <a:off x="6444207" y="1844824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204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8205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17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8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20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1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22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eaLnBrk="1" hangingPunct="1"/>
            <a:r>
              <a:rPr lang="zh-CN" altLang="en-US" smtClean="0"/>
              <a:t>广度优先搜索算法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Procedure BFS(G: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带顶点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</a:rPr>
              <a:t>, …,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的连通图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T:=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只包含顶点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的树</a:t>
            </a:r>
            <a:r>
              <a:rPr lang="en-US" altLang="zh-CN" sz="2400" b="1" smtClean="0">
                <a:latin typeface="Times New Roman" panose="02020603050405020304" pitchFamily="18" charset="0"/>
              </a:rPr>
              <a:t>;  L:=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空表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;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把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放入表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L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</a:t>
            </a:r>
            <a:endParaRPr lang="en-US" altLang="zh-CN" sz="2400" b="1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While L</a:t>
            </a:r>
            <a:r>
              <a:rPr lang="zh-CN" altLang="en-US" sz="2400" b="1" smtClean="0">
                <a:latin typeface="Times New Roman" panose="02020603050405020304" pitchFamily="18" charset="0"/>
              </a:rPr>
              <a:t>非空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删除</a:t>
            </a:r>
            <a:r>
              <a:rPr lang="en-US" altLang="zh-CN" sz="2400" b="1" smtClean="0">
                <a:latin typeface="Times New Roman" panose="02020603050405020304" pitchFamily="18" charset="0"/>
              </a:rPr>
              <a:t>L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中的第一个顶点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="1" smtClean="0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for 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的每个邻居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w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	if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w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既不在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L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中也不在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 	   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加入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w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到</a:t>
            </a:r>
            <a:r>
              <a:rPr lang="en-US" altLang="zh-CN" sz="2400" b="1" smtClean="0">
                <a:latin typeface="Times New Roman" panose="02020603050405020304" pitchFamily="18" charset="0"/>
              </a:rPr>
              <a:t>L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的末尾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	   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加入顶点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w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和边</a:t>
            </a:r>
            <a:r>
              <a:rPr lang="en-US" altLang="zh-CN" sz="2400" b="1" smtClean="0">
                <a:latin typeface="Times New Roman" panose="02020603050405020304" pitchFamily="18" charset="0"/>
              </a:rPr>
              <a:t>{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v, w</a:t>
            </a: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到</a:t>
            </a:r>
            <a:r>
              <a:rPr lang="en-US" altLang="zh-CN" sz="2400" b="1" smtClean="0">
                <a:latin typeface="Times New Roman" panose="02020603050405020304" pitchFamily="18" charset="0"/>
              </a:rPr>
              <a:t>T;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回溯（八</a:t>
            </a:r>
            <a:r>
              <a:rPr lang="zh-CN" altLang="en-US" sz="4000" smtClean="0">
                <a:latin typeface="Times New Roman" panose="02020603050405020304" pitchFamily="18" charset="0"/>
              </a:rPr>
              <a:t>皇后）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762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2400" b="1" smtClean="0">
                <a:latin typeface="Times New Roman" panose="02020603050405020304" pitchFamily="18" charset="0"/>
              </a:rPr>
              <a:t>n×n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格的棋盘上放置彼此不受攻击的</a:t>
            </a:r>
            <a:r>
              <a:rPr lang="en-US" altLang="zh-CN" sz="2400" b="1" smtClean="0">
                <a:latin typeface="Times New Roman" panose="02020603050405020304" pitchFamily="18" charset="0"/>
              </a:rPr>
              <a:t>n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个皇后。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  <p:pic>
        <p:nvPicPr>
          <p:cNvPr id="12292" name="Picture 2" descr="http://poj.org/images/323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57438"/>
            <a:ext cx="25209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565400"/>
            <a:ext cx="44656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从空棋盘开始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2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….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k+1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回溯（子集和</a:t>
            </a:r>
            <a:r>
              <a:rPr lang="zh-CN" altLang="en-US" sz="3600" smtClean="0">
                <a:latin typeface="Times New Roman" panose="02020603050405020304" pitchFamily="18" charset="0"/>
              </a:rPr>
              <a:t>）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给定一组正整数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n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，和为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M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的一个子集？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349500"/>
            <a:ext cx="57610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从空子集开始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尝试添加一项，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和等于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，结束；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和不超过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，子集包含它；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没有合适添加项，去掉和的最后一项，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11221</TotalTime>
  <Words>1289</Words>
  <Application>Microsoft Macintosh PowerPoint</Application>
  <PresentationFormat>全屏显示(4:3)</PresentationFormat>
  <Paragraphs>265</Paragraphs>
  <Slides>23</Slides>
  <Notes>18</Notes>
  <HiddenSlides>3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MS PMincho</vt:lpstr>
      <vt:lpstr>Symbol</vt:lpstr>
      <vt:lpstr>Times New Roman</vt:lpstr>
      <vt:lpstr>Wingdings</vt:lpstr>
      <vt:lpstr>宋体</vt:lpstr>
      <vt:lpstr>Network</vt:lpstr>
      <vt:lpstr>公式</vt:lpstr>
      <vt:lpstr>生成树</vt:lpstr>
      <vt:lpstr>内容提要</vt:lpstr>
      <vt:lpstr>生成树</vt:lpstr>
      <vt:lpstr>构造生成树：深度优先搜索</vt:lpstr>
      <vt:lpstr>深度优先搜索算法</vt:lpstr>
      <vt:lpstr>构造生成树：广度优先搜索</vt:lpstr>
      <vt:lpstr>广度优先搜索算法</vt:lpstr>
      <vt:lpstr>回溯（八皇后）</vt:lpstr>
      <vt:lpstr>回溯（子集和）</vt:lpstr>
      <vt:lpstr>回溯（子集和）</vt:lpstr>
      <vt:lpstr>Spanning Tree: Examples</vt:lpstr>
      <vt:lpstr>最小生成树 MST  Minimum Spanning Tree</vt:lpstr>
      <vt:lpstr>Prim算法（求最小生成树）</vt:lpstr>
      <vt:lpstr>Prim算法（举例）</vt:lpstr>
      <vt:lpstr>Prim 算法的正确性</vt:lpstr>
      <vt:lpstr>Kruskal算法（求最小生成树）</vt:lpstr>
      <vt:lpstr>Kruskal算法（举例）</vt:lpstr>
      <vt:lpstr>Kruskal算法（举例）</vt:lpstr>
      <vt:lpstr>引理（更换生成树的边）</vt:lpstr>
      <vt:lpstr>Kruskal算法的正确性</vt:lpstr>
      <vt:lpstr>Generic Algorithm for MST Problem</vt:lpstr>
      <vt:lpstr>“避圈法”与“破圈法”</vt:lpstr>
      <vt:lpstr>作业</vt:lpstr>
    </vt:vector>
  </TitlesOfParts>
  <Company>Nanjing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111</cp:revision>
  <dcterms:created xsi:type="dcterms:W3CDTF">2001-02-08T13:36:53Z</dcterms:created>
  <dcterms:modified xsi:type="dcterms:W3CDTF">2017-06-05T01:32:42Z</dcterms:modified>
</cp:coreProperties>
</file>