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4070" r:id="rId2"/>
  </p:sldMasterIdLst>
  <p:notesMasterIdLst>
    <p:notesMasterId r:id="rId54"/>
  </p:notesMasterIdLst>
  <p:sldIdLst>
    <p:sldId id="331" r:id="rId3"/>
    <p:sldId id="396" r:id="rId4"/>
    <p:sldId id="264" r:id="rId5"/>
    <p:sldId id="266" r:id="rId6"/>
    <p:sldId id="267" r:id="rId7"/>
    <p:sldId id="268" r:id="rId8"/>
    <p:sldId id="269" r:id="rId9"/>
    <p:sldId id="270" r:id="rId10"/>
    <p:sldId id="387" r:id="rId11"/>
    <p:sldId id="282" r:id="rId12"/>
    <p:sldId id="278" r:id="rId13"/>
    <p:sldId id="298" r:id="rId14"/>
    <p:sldId id="388" r:id="rId15"/>
    <p:sldId id="279" r:id="rId16"/>
    <p:sldId id="317" r:id="rId17"/>
    <p:sldId id="417" r:id="rId18"/>
    <p:sldId id="318" r:id="rId19"/>
    <p:sldId id="413" r:id="rId20"/>
    <p:sldId id="414" r:id="rId21"/>
    <p:sldId id="423" r:id="rId22"/>
    <p:sldId id="434" r:id="rId23"/>
    <p:sldId id="438" r:id="rId24"/>
    <p:sldId id="419" r:id="rId25"/>
    <p:sldId id="439" r:id="rId26"/>
    <p:sldId id="319" r:id="rId27"/>
    <p:sldId id="320" r:id="rId28"/>
    <p:sldId id="443" r:id="rId29"/>
    <p:sldId id="418" r:id="rId30"/>
    <p:sldId id="420" r:id="rId31"/>
    <p:sldId id="422" r:id="rId32"/>
    <p:sldId id="444" r:id="rId33"/>
    <p:sldId id="424" r:id="rId34"/>
    <p:sldId id="400" r:id="rId35"/>
    <p:sldId id="425" r:id="rId36"/>
    <p:sldId id="426" r:id="rId37"/>
    <p:sldId id="427" r:id="rId38"/>
    <p:sldId id="452" r:id="rId39"/>
    <p:sldId id="429" r:id="rId40"/>
    <p:sldId id="430" r:id="rId41"/>
    <p:sldId id="297" r:id="rId42"/>
    <p:sldId id="446" r:id="rId43"/>
    <p:sldId id="447" r:id="rId44"/>
    <p:sldId id="455" r:id="rId45"/>
    <p:sldId id="456" r:id="rId46"/>
    <p:sldId id="457" r:id="rId47"/>
    <p:sldId id="458" r:id="rId48"/>
    <p:sldId id="459" r:id="rId49"/>
    <p:sldId id="453" r:id="rId50"/>
    <p:sldId id="448" r:id="rId51"/>
    <p:sldId id="449" r:id="rId52"/>
    <p:sldId id="462"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009CD"/>
    <a:srgbClr val="FF0000"/>
    <a:srgbClr val="000066"/>
    <a:srgbClr val="1D08B8"/>
    <a:srgbClr val="1B14AC"/>
    <a:srgbClr val="251BE3"/>
    <a:srgbClr val="008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57" autoAdjust="0"/>
    <p:restoredTop sz="81664" autoAdjust="0"/>
  </p:normalViewPr>
  <p:slideViewPr>
    <p:cSldViewPr>
      <p:cViewPr varScale="1">
        <p:scale>
          <a:sx n="55" d="100"/>
          <a:sy n="55" d="100"/>
        </p:scale>
        <p:origin x="308" y="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zh-CN" altLang="en-US"/>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30486AF2-4F85-4960-9A7F-0E0054DF1152}" type="slidenum">
              <a:rPr lang="zh-CN" altLang="en-US"/>
              <a:pPr>
                <a:defRPr/>
              </a:pPr>
              <a:t>‹#›</a:t>
            </a:fld>
            <a:endParaRPr lang="en-US" altLang="zh-CN"/>
          </a:p>
        </p:txBody>
      </p:sp>
    </p:spTree>
    <p:extLst>
      <p:ext uri="{BB962C8B-B14F-4D97-AF65-F5344CB8AC3E}">
        <p14:creationId xmlns:p14="http://schemas.microsoft.com/office/powerpoint/2010/main" val="40044762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4D4AD19-2BD2-41B7-B0A0-3753445423F1}" type="slidenum">
              <a:rPr lang="zh-CN" altLang="en-US" smtClean="0"/>
              <a:pPr>
                <a:spcBef>
                  <a:spcPct val="0"/>
                </a:spcBef>
              </a:pPr>
              <a:t>1</a:t>
            </a:fld>
            <a:endParaRPr lang="en-US" altLang="zh-CN"/>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14907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82488AB-424A-4793-B254-B4F1021F89BA}" type="slidenum">
              <a:rPr lang="zh-CN" altLang="en-US" smtClean="0"/>
              <a:pPr>
                <a:spcBef>
                  <a:spcPct val="0"/>
                </a:spcBef>
              </a:pPr>
              <a:t>14</a:t>
            </a:fld>
            <a:endParaRPr lang="en-US" altLang="zh-CN"/>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683343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B5096BC-4431-4AC8-9A32-F8BBC219FF4D}" type="slidenum">
              <a:rPr lang="zh-CN" altLang="en-US" smtClean="0"/>
              <a:pPr>
                <a:spcBef>
                  <a:spcPct val="0"/>
                </a:spcBef>
              </a:pPr>
              <a:t>15</a:t>
            </a:fld>
            <a:endParaRPr lang="en-US" altLang="zh-CN"/>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9386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4FD3EEC-509D-4D99-BC48-1ADC34A62199}" type="slidenum">
              <a:rPr lang="zh-CN" altLang="en-US" smtClean="0"/>
              <a:pPr>
                <a:spcBef>
                  <a:spcPct val="0"/>
                </a:spcBef>
              </a:pPr>
              <a:t>16</a:t>
            </a:fld>
            <a:endParaRPr lang="en-US" altLang="zh-CN"/>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52425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BBD46A9-493D-45CD-B2BF-A951FBDF1E1B}" type="slidenum">
              <a:rPr lang="zh-CN" altLang="en-US" smtClean="0"/>
              <a:pPr>
                <a:spcBef>
                  <a:spcPct val="0"/>
                </a:spcBef>
              </a:pPr>
              <a:t>17</a:t>
            </a:fld>
            <a:endParaRPr lang="en-US" altLang="zh-CN"/>
          </a:p>
        </p:txBody>
      </p:sp>
      <p:sp>
        <p:nvSpPr>
          <p:cNvPr id="39939" name="Rectangle 2"/>
          <p:cNvSpPr>
            <a:spLocks noGrp="1" noRot="1" noChangeAspect="1" noChangeArrowheads="1" noTextEdit="1"/>
          </p:cNvSpPr>
          <p:nvPr>
            <p:ph type="sldImg"/>
          </p:nvPr>
        </p:nvSpPr>
        <p:spPr>
          <a:xfrm>
            <a:off x="381000" y="685800"/>
            <a:ext cx="6096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85411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6D8FC32-2730-452C-9F4A-BD757BF8864A}" type="slidenum">
              <a:rPr lang="zh-CN" altLang="en-US" smtClean="0"/>
              <a:pPr>
                <a:spcBef>
                  <a:spcPct val="0"/>
                </a:spcBef>
              </a:pPr>
              <a:t>18</a:t>
            </a:fld>
            <a:endParaRPr lang="en-US" altLang="zh-CN"/>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00320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23B8150-3579-48B0-BF5C-6DBCBF7DA660}" type="slidenum">
              <a:rPr lang="zh-CN" altLang="en-US" smtClean="0"/>
              <a:pPr>
                <a:spcBef>
                  <a:spcPct val="0"/>
                </a:spcBef>
              </a:pPr>
              <a:t>19</a:t>
            </a:fld>
            <a:endParaRPr lang="en-US" altLang="zh-CN"/>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02789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834170A-304B-7745-A316-5886D7075A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0F7C60E-4121-BA4C-B595-56F8604E716B}"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507" name="Rectangle 2">
            <a:extLst>
              <a:ext uri="{FF2B5EF4-FFF2-40B4-BE49-F238E27FC236}">
                <a16:creationId xmlns:a16="http://schemas.microsoft.com/office/drawing/2014/main" id="{3EDD635E-2824-BA44-8A09-CE5AA7750C83}"/>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F684A3EF-1A14-B24E-B18B-B16FC8FD99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686590C-95D4-4046-941D-0A013BF50E82}" type="slidenum">
              <a:rPr lang="zh-CN" altLang="en-US" smtClean="0"/>
              <a:pPr>
                <a:spcBef>
                  <a:spcPct val="0"/>
                </a:spcBef>
              </a:pPr>
              <a:t>21</a:t>
            </a:fld>
            <a:endParaRPr lang="en-US" altLang="zh-CN"/>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26528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A3C0E06-C5E2-714D-907D-BA3F9D8AC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EDAE415-D06F-214F-8D7C-9233A39F4678}" type="slidenum">
              <a:rPr lang="zh-CN" altLang="en-US"/>
              <a:pPr>
                <a:spcBef>
                  <a:spcPct val="0"/>
                </a:spcBef>
              </a:pPr>
              <a:t>22</a:t>
            </a:fld>
            <a:endParaRPr lang="en-US" altLang="zh-CN"/>
          </a:p>
        </p:txBody>
      </p:sp>
      <p:sp>
        <p:nvSpPr>
          <p:cNvPr id="25603" name="Rectangle 2">
            <a:extLst>
              <a:ext uri="{FF2B5EF4-FFF2-40B4-BE49-F238E27FC236}">
                <a16:creationId xmlns:a16="http://schemas.microsoft.com/office/drawing/2014/main" id="{06D56BE5-BF93-5747-BFD3-1FFD3592D6AB}"/>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7AFB3861-062F-9246-B7D7-4159ED9F3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7C794B9-DB6A-9342-A272-F2D9704E6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07179CF-606A-8249-A456-BB614C79D119}" type="slidenum">
              <a:rPr lang="zh-CN" altLang="en-US"/>
              <a:pPr>
                <a:spcBef>
                  <a:spcPct val="0"/>
                </a:spcBef>
              </a:pPr>
              <a:t>23</a:t>
            </a:fld>
            <a:endParaRPr lang="en-US" altLang="zh-CN"/>
          </a:p>
        </p:txBody>
      </p:sp>
      <p:sp>
        <p:nvSpPr>
          <p:cNvPr id="27651" name="Rectangle 2">
            <a:extLst>
              <a:ext uri="{FF2B5EF4-FFF2-40B4-BE49-F238E27FC236}">
                <a16:creationId xmlns:a16="http://schemas.microsoft.com/office/drawing/2014/main" id="{0CFAD629-2231-BF44-A94A-B55855CB156C}"/>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5A209B87-2164-A047-876F-EA7F8B999F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B02A9A8-08EF-4B89-B32A-A7CE74788071}" type="slidenum">
              <a:rPr lang="zh-CN" altLang="en-US" smtClean="0"/>
              <a:pPr>
                <a:spcBef>
                  <a:spcPct val="0"/>
                </a:spcBef>
              </a:pPr>
              <a:t>3</a:t>
            </a:fld>
            <a:endParaRPr lang="en-US" altLang="zh-CN"/>
          </a:p>
        </p:txBody>
      </p:sp>
      <p:sp>
        <p:nvSpPr>
          <p:cNvPr id="15363" name="Rectangle 2"/>
          <p:cNvSpPr>
            <a:spLocks noGrp="1" noRot="1" noChangeAspect="1" noChangeArrowheads="1" noTextEdit="1"/>
          </p:cNvSpPr>
          <p:nvPr>
            <p:ph type="sldImg"/>
          </p:nvPr>
        </p:nvSpPr>
        <p:spPr>
          <a:xfrm>
            <a:off x="381000" y="685800"/>
            <a:ext cx="6096000" cy="34290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08863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725D421-DDC9-344E-B9FB-72245EA331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805D707-B2F5-9045-ABEF-47FE10E70D35}" type="slidenum">
              <a:rPr lang="zh-CN" altLang="en-US"/>
              <a:pPr>
                <a:spcBef>
                  <a:spcPct val="0"/>
                </a:spcBef>
              </a:pPr>
              <a:t>24</a:t>
            </a:fld>
            <a:endParaRPr lang="en-US" altLang="zh-CN"/>
          </a:p>
        </p:txBody>
      </p:sp>
      <p:sp>
        <p:nvSpPr>
          <p:cNvPr id="29699" name="Rectangle 2">
            <a:extLst>
              <a:ext uri="{FF2B5EF4-FFF2-40B4-BE49-F238E27FC236}">
                <a16:creationId xmlns:a16="http://schemas.microsoft.com/office/drawing/2014/main" id="{DCDBCC00-912F-AD47-91F0-8365CEC42DC7}"/>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5654C701-BE44-654A-9FCE-3CFD799FDE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3BCC7E6-838F-4A6E-A5A7-B9BAA38635BE}" type="slidenum">
              <a:rPr lang="zh-CN" altLang="en-US" smtClean="0"/>
              <a:pPr>
                <a:spcBef>
                  <a:spcPct val="0"/>
                </a:spcBef>
              </a:pPr>
              <a:t>25</a:t>
            </a:fld>
            <a:endParaRPr lang="en-US" altLang="zh-CN"/>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494775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C9D5B87-D647-46AC-A425-207228B4F095}" type="slidenum">
              <a:rPr lang="zh-CN" altLang="en-US" smtClean="0"/>
              <a:pPr>
                <a:spcBef>
                  <a:spcPct val="0"/>
                </a:spcBef>
              </a:pPr>
              <a:t>26</a:t>
            </a:fld>
            <a:endParaRPr lang="en-US" altLang="zh-CN"/>
          </a:p>
        </p:txBody>
      </p:sp>
      <p:sp>
        <p:nvSpPr>
          <p:cNvPr id="21507" name="Rectangle 2"/>
          <p:cNvSpPr>
            <a:spLocks noGrp="1" noRot="1" noChangeAspect="1" noChangeArrowheads="1" noTextEdit="1"/>
          </p:cNvSpPr>
          <p:nvPr>
            <p:ph type="sldImg"/>
          </p:nvPr>
        </p:nvSpPr>
        <p:spPr>
          <a:xfrm>
            <a:off x="381000" y="685800"/>
            <a:ext cx="6096000" cy="34290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16169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Times New Roman" pitchFamily="18" charset="0"/>
                <a:ea typeface="宋体" pitchFamily="2" charset="-122"/>
                <a:cs typeface="+mn-cs"/>
              </a:rPr>
              <a:t>比较、分类和研究</a:t>
            </a:r>
            <a:endParaRPr lang="zh-CN" altLang="en-US" dirty="0"/>
          </a:p>
        </p:txBody>
      </p:sp>
      <p:sp>
        <p:nvSpPr>
          <p:cNvPr id="4" name="灯片编号占位符 3"/>
          <p:cNvSpPr>
            <a:spLocks noGrp="1"/>
          </p:cNvSpPr>
          <p:nvPr>
            <p:ph type="sldNum" sz="quarter" idx="5"/>
          </p:nvPr>
        </p:nvSpPr>
        <p:spPr/>
        <p:txBody>
          <a:bodyPr/>
          <a:lstStyle/>
          <a:p>
            <a:pPr>
              <a:defRPr/>
            </a:pPr>
            <a:fld id="{30486AF2-4F85-4960-9A7F-0E0054DF1152}" type="slidenum">
              <a:rPr lang="zh-CN" altLang="en-US" smtClean="0"/>
              <a:pPr>
                <a:defRPr/>
              </a:pPr>
              <a:t>27</a:t>
            </a:fld>
            <a:endParaRPr lang="en-US" altLang="zh-CN"/>
          </a:p>
        </p:txBody>
      </p:sp>
    </p:spTree>
    <p:extLst>
      <p:ext uri="{BB962C8B-B14F-4D97-AF65-F5344CB8AC3E}">
        <p14:creationId xmlns:p14="http://schemas.microsoft.com/office/powerpoint/2010/main" val="865459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29</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charset="-122"/>
              </a:rPr>
              <a:t>①</a:t>
            </a:r>
            <a:r>
              <a:rPr lang="zh-CN" altLang="en-US" sz="1000" b="1" dirty="0">
                <a:ea typeface="黑体" charset="-122"/>
              </a:rPr>
              <a:t>：</a:t>
            </a:r>
            <a:r>
              <a:rPr lang="en-US" altLang="zh-CN" sz="1000" b="1" dirty="0">
                <a:ea typeface="黑体" charset="-122"/>
              </a:rPr>
              <a:t>P</a:t>
            </a:r>
            <a:r>
              <a:rPr lang="zh-CN" altLang="en-US" sz="1000" b="1" dirty="0">
                <a:ea typeface="黑体" charset="-122"/>
              </a:rPr>
              <a:t>，</a:t>
            </a:r>
            <a:r>
              <a:rPr lang="en-US" altLang="zh-CN" sz="1000" b="1" dirty="0">
                <a:latin typeface="Times New Roman" charset="0"/>
                <a:ea typeface="黑体" charset="-122"/>
              </a:rPr>
              <a:t>¬</a:t>
            </a:r>
            <a:r>
              <a:rPr lang="en-US" altLang="zh-CN" sz="1000" b="1" dirty="0">
                <a:ea typeface="黑体" charset="-122"/>
              </a:rPr>
              <a:t>P </a:t>
            </a:r>
            <a:r>
              <a:rPr lang="zh-CN" altLang="en-US" sz="1000" b="1" dirty="0">
                <a:ea typeface="黑体" charset="-122"/>
              </a:rPr>
              <a:t>是文字，简单析取式，简单合取式，析取范式，合取范式；</a:t>
            </a:r>
          </a:p>
          <a:p>
            <a:pPr eaLnBrk="1" hangingPunct="1"/>
            <a:r>
              <a:rPr lang="zh-CN" altLang="en-US" sz="1000" b="1" dirty="0">
                <a:ea typeface="黑体" charset="-122"/>
              </a:rPr>
              <a:t>②：</a:t>
            </a:r>
            <a:r>
              <a:rPr lang="en-US" altLang="zh-CN" sz="1000" b="1" dirty="0" err="1">
                <a:ea typeface="黑体" charset="-122"/>
              </a:rPr>
              <a:t>P∨Q</a:t>
            </a:r>
            <a:r>
              <a:rPr lang="en-US" altLang="zh-CN" sz="1000" b="1" dirty="0">
                <a:ea typeface="黑体" charset="-122"/>
              </a:rPr>
              <a:t>∨ </a:t>
            </a:r>
            <a:r>
              <a:rPr lang="en-US" altLang="zh-CN" sz="1000" b="1" dirty="0">
                <a:latin typeface="Times New Roman" charset="0"/>
                <a:ea typeface="黑体" charset="-122"/>
              </a:rPr>
              <a:t>¬</a:t>
            </a:r>
            <a:r>
              <a:rPr lang="en-US" altLang="zh-CN" sz="1000" b="1" dirty="0">
                <a:ea typeface="黑体" charset="-122"/>
              </a:rPr>
              <a:t>R</a:t>
            </a:r>
            <a:r>
              <a:rPr lang="zh-CN" altLang="en-US" sz="1000" b="1" dirty="0">
                <a:ea typeface="黑体" charset="-122"/>
              </a:rPr>
              <a:t>是简单析取式，析取范式，合取范式；</a:t>
            </a:r>
          </a:p>
          <a:p>
            <a:pPr eaLnBrk="1" hangingPunct="1"/>
            <a:r>
              <a:rPr lang="zh-CN" altLang="en-US" b="1" dirty="0">
                <a:solidFill>
                  <a:srgbClr val="0000FF"/>
                </a:solidFill>
                <a:ea typeface="黑体" charset="-122"/>
                <a:sym typeface="Wingdings" charset="2"/>
              </a:rPr>
              <a:t>③：</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P∧Q∧R</a:t>
            </a:r>
            <a:r>
              <a:rPr lang="zh-CN" altLang="en-US" b="1" dirty="0">
                <a:solidFill>
                  <a:srgbClr val="0000FF"/>
                </a:solidFill>
                <a:ea typeface="黑体" charset="-122"/>
                <a:sym typeface="Wingdings" charset="2"/>
              </a:rPr>
              <a:t>是简单合取式，析取范式，合取范式；</a:t>
            </a:r>
          </a:p>
          <a:p>
            <a:pPr eaLnBrk="1" hangingPunct="1"/>
            <a:r>
              <a:rPr lang="zh-CN" altLang="en-US" b="1" dirty="0">
                <a:solidFill>
                  <a:srgbClr val="0000FF"/>
                </a:solidFill>
                <a:ea typeface="黑体" charset="-122"/>
                <a:sym typeface="Wingdings" charset="2"/>
              </a:rPr>
              <a:t> ④：</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是析取范式；</a:t>
            </a:r>
          </a:p>
          <a:p>
            <a:pPr eaLnBrk="1" hangingPunct="1"/>
            <a:r>
              <a:rPr lang="zh-CN" altLang="en-US" b="1" dirty="0">
                <a:solidFill>
                  <a:srgbClr val="0000FF"/>
                </a:solidFill>
                <a:ea typeface="黑体" charset="-122"/>
                <a:sym typeface="Wingdings" charset="2"/>
              </a:rPr>
              <a:t> ⑤：</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是合取范式。</a:t>
            </a:r>
          </a:p>
        </p:txBody>
      </p:sp>
    </p:spTree>
    <p:extLst>
      <p:ext uri="{BB962C8B-B14F-4D97-AF65-F5344CB8AC3E}">
        <p14:creationId xmlns:p14="http://schemas.microsoft.com/office/powerpoint/2010/main" val="1566589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30</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charset="-122"/>
              </a:rPr>
              <a:t>①</a:t>
            </a:r>
            <a:r>
              <a:rPr lang="zh-CN" altLang="en-US" sz="1000" b="1" dirty="0">
                <a:ea typeface="黑体" charset="-122"/>
              </a:rPr>
              <a:t>：</a:t>
            </a:r>
            <a:r>
              <a:rPr lang="en-US" altLang="zh-CN" sz="1000" b="1" dirty="0">
                <a:ea typeface="黑体" charset="-122"/>
              </a:rPr>
              <a:t>P</a:t>
            </a:r>
            <a:r>
              <a:rPr lang="zh-CN" altLang="en-US" sz="1000" b="1" dirty="0">
                <a:ea typeface="黑体" charset="-122"/>
              </a:rPr>
              <a:t>，</a:t>
            </a:r>
            <a:r>
              <a:rPr lang="en-US" altLang="zh-CN" sz="1000" b="1" dirty="0">
                <a:latin typeface="Times New Roman" charset="0"/>
                <a:ea typeface="黑体" charset="-122"/>
              </a:rPr>
              <a:t>¬</a:t>
            </a:r>
            <a:r>
              <a:rPr lang="en-US" altLang="zh-CN" sz="1000" b="1" dirty="0">
                <a:ea typeface="黑体" charset="-122"/>
              </a:rPr>
              <a:t>P </a:t>
            </a:r>
            <a:r>
              <a:rPr lang="zh-CN" altLang="en-US" sz="1000" b="1" dirty="0">
                <a:ea typeface="黑体" charset="-122"/>
              </a:rPr>
              <a:t>是文字，简单析取式，简单合取式，析取范式，合取范式；</a:t>
            </a:r>
          </a:p>
          <a:p>
            <a:pPr eaLnBrk="1" hangingPunct="1"/>
            <a:r>
              <a:rPr lang="zh-CN" altLang="en-US" sz="1000" b="1" dirty="0">
                <a:ea typeface="黑体" charset="-122"/>
              </a:rPr>
              <a:t>②：</a:t>
            </a:r>
            <a:r>
              <a:rPr lang="en-US" altLang="zh-CN" sz="1000" b="1" dirty="0" err="1">
                <a:ea typeface="黑体" charset="-122"/>
              </a:rPr>
              <a:t>P∨Q</a:t>
            </a:r>
            <a:r>
              <a:rPr lang="en-US" altLang="zh-CN" sz="1000" b="1" dirty="0">
                <a:ea typeface="黑体" charset="-122"/>
              </a:rPr>
              <a:t>∨ </a:t>
            </a:r>
            <a:r>
              <a:rPr lang="en-US" altLang="zh-CN" sz="1000" b="1" dirty="0">
                <a:latin typeface="Times New Roman" charset="0"/>
                <a:ea typeface="黑体" charset="-122"/>
              </a:rPr>
              <a:t>¬</a:t>
            </a:r>
            <a:r>
              <a:rPr lang="en-US" altLang="zh-CN" sz="1000" b="1" dirty="0">
                <a:ea typeface="黑体" charset="-122"/>
              </a:rPr>
              <a:t>R</a:t>
            </a:r>
            <a:r>
              <a:rPr lang="zh-CN" altLang="en-US" sz="1000" b="1" dirty="0">
                <a:ea typeface="黑体" charset="-122"/>
              </a:rPr>
              <a:t>是简单析取式，析取范式，合取范式；</a:t>
            </a:r>
          </a:p>
          <a:p>
            <a:pPr eaLnBrk="1" hangingPunct="1"/>
            <a:r>
              <a:rPr lang="zh-CN" altLang="en-US" b="1" dirty="0">
                <a:solidFill>
                  <a:srgbClr val="0000FF"/>
                </a:solidFill>
                <a:ea typeface="黑体" charset="-122"/>
                <a:sym typeface="Wingdings" charset="2"/>
              </a:rPr>
              <a:t>③：</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P∧Q∧R</a:t>
            </a:r>
            <a:r>
              <a:rPr lang="zh-CN" altLang="en-US" b="1" dirty="0">
                <a:solidFill>
                  <a:srgbClr val="0000FF"/>
                </a:solidFill>
                <a:ea typeface="黑体" charset="-122"/>
                <a:sym typeface="Wingdings" charset="2"/>
              </a:rPr>
              <a:t>是简单合取式，析取范式，合取范式；</a:t>
            </a:r>
          </a:p>
          <a:p>
            <a:pPr eaLnBrk="1" hangingPunct="1"/>
            <a:r>
              <a:rPr lang="zh-CN" altLang="en-US" b="1" dirty="0">
                <a:solidFill>
                  <a:srgbClr val="0000FF"/>
                </a:solidFill>
                <a:ea typeface="黑体" charset="-122"/>
                <a:sym typeface="Wingdings" charset="2"/>
              </a:rPr>
              <a:t> ④：</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是析取范式；</a:t>
            </a:r>
          </a:p>
          <a:p>
            <a:pPr eaLnBrk="1" hangingPunct="1"/>
            <a:r>
              <a:rPr lang="zh-CN" altLang="en-US" b="1" dirty="0">
                <a:solidFill>
                  <a:srgbClr val="0000FF"/>
                </a:solidFill>
                <a:ea typeface="黑体" charset="-122"/>
                <a:sym typeface="Wingdings" charset="2"/>
              </a:rPr>
              <a:t> ⑤：</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en-US" altLang="zh-CN" b="1" dirty="0" err="1">
                <a:solidFill>
                  <a:srgbClr val="0000FF"/>
                </a:solidFill>
                <a:ea typeface="黑体" charset="-122"/>
                <a:sym typeface="Wingdings" charset="2"/>
              </a:rPr>
              <a:t>P∨Q</a:t>
            </a:r>
            <a:r>
              <a:rPr lang="en-US" altLang="zh-CN" b="1" dirty="0">
                <a:solidFill>
                  <a:srgbClr val="0000FF"/>
                </a:solidFill>
                <a:ea typeface="黑体" charset="-122"/>
                <a:sym typeface="Wingdings" charset="2"/>
              </a:rPr>
              <a:t>)</a:t>
            </a:r>
            <a:r>
              <a:rPr lang="zh-CN" altLang="en-US" b="1" dirty="0">
                <a:solidFill>
                  <a:srgbClr val="0000FF"/>
                </a:solidFill>
                <a:ea typeface="黑体" charset="-122"/>
                <a:sym typeface="Wingdings" charset="2"/>
              </a:rPr>
              <a:t>是合取范式。</a:t>
            </a:r>
          </a:p>
        </p:txBody>
      </p:sp>
    </p:spTree>
    <p:extLst>
      <p:ext uri="{BB962C8B-B14F-4D97-AF65-F5344CB8AC3E}">
        <p14:creationId xmlns:p14="http://schemas.microsoft.com/office/powerpoint/2010/main" val="1781335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2A9C07CF-2E63-2E4F-B271-D879312DE394}" type="slidenum">
              <a:rPr lang="en-US" altLang="zh-CN" sz="1200">
                <a:solidFill>
                  <a:schemeClr val="tx1"/>
                </a:solidFill>
                <a:latin typeface="Arial" charset="0"/>
                <a:ea typeface="宋体" charset="-122"/>
              </a:rPr>
              <a:pPr/>
              <a:t>31</a:t>
            </a:fld>
            <a:endParaRPr lang="en-US" altLang="zh-CN" sz="1200">
              <a:solidFill>
                <a:schemeClr val="tx1"/>
              </a:solidFill>
              <a:latin typeface="Arial" charset="0"/>
              <a:ea typeface="宋体" charset="-122"/>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rgbClr val="0000FF"/>
              </a:solidFill>
              <a:ea typeface="黑体" charset="-122"/>
              <a:sym typeface="Wingdings" charset="2"/>
            </a:endParaRPr>
          </a:p>
        </p:txBody>
      </p:sp>
    </p:spTree>
    <p:extLst>
      <p:ext uri="{BB962C8B-B14F-4D97-AF65-F5344CB8AC3E}">
        <p14:creationId xmlns:p14="http://schemas.microsoft.com/office/powerpoint/2010/main" val="1333059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charset="0"/>
                <a:ea typeface="黑体" charset="-122"/>
              </a:defRPr>
            </a:lvl1pPr>
            <a:lvl2pPr marL="742950" indent="-285750">
              <a:defRPr sz="2400">
                <a:solidFill>
                  <a:schemeClr val="bg2"/>
                </a:solidFill>
                <a:latin typeface="Comic Sans MS" charset="0"/>
                <a:ea typeface="黑体" charset="-122"/>
              </a:defRPr>
            </a:lvl2pPr>
            <a:lvl3pPr marL="1143000" indent="-228600">
              <a:defRPr sz="2400">
                <a:solidFill>
                  <a:schemeClr val="bg2"/>
                </a:solidFill>
                <a:latin typeface="Comic Sans MS" charset="0"/>
                <a:ea typeface="黑体" charset="-122"/>
              </a:defRPr>
            </a:lvl3pPr>
            <a:lvl4pPr marL="1600200" indent="-228600">
              <a:defRPr sz="2400">
                <a:solidFill>
                  <a:schemeClr val="bg2"/>
                </a:solidFill>
                <a:latin typeface="Comic Sans MS" charset="0"/>
                <a:ea typeface="黑体" charset="-122"/>
              </a:defRPr>
            </a:lvl4pPr>
            <a:lvl5pPr marL="2057400" indent="-228600">
              <a:defRPr sz="2400">
                <a:solidFill>
                  <a:schemeClr val="bg2"/>
                </a:solidFill>
                <a:latin typeface="Comic Sans MS" charset="0"/>
                <a:ea typeface="黑体" charset="-122"/>
              </a:defRPr>
            </a:lvl5pPr>
            <a:lvl6pPr marL="2514600" indent="-228600" eaLnBrk="0" fontAlgn="base" hangingPunct="0">
              <a:spcBef>
                <a:spcPct val="0"/>
              </a:spcBef>
              <a:spcAft>
                <a:spcPct val="0"/>
              </a:spcAft>
              <a:defRPr sz="2400">
                <a:solidFill>
                  <a:schemeClr val="bg2"/>
                </a:solidFill>
                <a:latin typeface="Comic Sans MS" charset="0"/>
                <a:ea typeface="黑体" charset="-122"/>
              </a:defRPr>
            </a:lvl6pPr>
            <a:lvl7pPr marL="2971800" indent="-228600" eaLnBrk="0" fontAlgn="base" hangingPunct="0">
              <a:spcBef>
                <a:spcPct val="0"/>
              </a:spcBef>
              <a:spcAft>
                <a:spcPct val="0"/>
              </a:spcAft>
              <a:defRPr sz="2400">
                <a:solidFill>
                  <a:schemeClr val="bg2"/>
                </a:solidFill>
                <a:latin typeface="Comic Sans MS" charset="0"/>
                <a:ea typeface="黑体" charset="-122"/>
              </a:defRPr>
            </a:lvl7pPr>
            <a:lvl8pPr marL="3429000" indent="-228600" eaLnBrk="0" fontAlgn="base" hangingPunct="0">
              <a:spcBef>
                <a:spcPct val="0"/>
              </a:spcBef>
              <a:spcAft>
                <a:spcPct val="0"/>
              </a:spcAft>
              <a:defRPr sz="2400">
                <a:solidFill>
                  <a:schemeClr val="bg2"/>
                </a:solidFill>
                <a:latin typeface="Comic Sans MS" charset="0"/>
                <a:ea typeface="黑体" charset="-122"/>
              </a:defRPr>
            </a:lvl8pPr>
            <a:lvl9pPr marL="3886200" indent="-228600" eaLnBrk="0" fontAlgn="base" hangingPunct="0">
              <a:spcBef>
                <a:spcPct val="0"/>
              </a:spcBef>
              <a:spcAft>
                <a:spcPct val="0"/>
              </a:spcAft>
              <a:defRPr sz="2400">
                <a:solidFill>
                  <a:schemeClr val="bg2"/>
                </a:solidFill>
                <a:latin typeface="Comic Sans MS" charset="0"/>
                <a:ea typeface="黑体" charset="-122"/>
              </a:defRPr>
            </a:lvl9pPr>
          </a:lstStyle>
          <a:p>
            <a:fld id="{BC9BC9D7-9F03-6441-9D1B-D5DBE8A0E6D2}" type="slidenum">
              <a:rPr lang="en-US" altLang="zh-CN" sz="1200">
                <a:solidFill>
                  <a:schemeClr val="tx1"/>
                </a:solidFill>
                <a:latin typeface="Arial" charset="0"/>
                <a:ea typeface="宋体" charset="-122"/>
              </a:rPr>
              <a:pPr/>
              <a:t>38</a:t>
            </a:fld>
            <a:endParaRPr lang="en-US" altLang="zh-CN" sz="1200">
              <a:solidFill>
                <a:schemeClr val="tx1"/>
              </a:solidFill>
              <a:latin typeface="Arial" charset="0"/>
              <a:ea typeface="宋体" charset="-122"/>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a:solidFill>
                  <a:srgbClr val="0000FF"/>
                </a:solidFill>
                <a:ea typeface="黑体" charset="-122"/>
                <a:sym typeface="Wingdings" charset="2"/>
              </a:rPr>
              <a:t>证明：</a:t>
            </a:r>
            <a:r>
              <a:rPr lang="en-US" altLang="zh-CN" sz="1000" b="1">
                <a:solidFill>
                  <a:srgbClr val="0000FF"/>
                </a:solidFill>
                <a:ea typeface="黑体" charset="-122"/>
                <a:sym typeface="Wingdings" charset="2"/>
              </a:rPr>
              <a:t>(</a:t>
            </a:r>
            <a:r>
              <a:rPr lang="zh-CN" altLang="en-US" sz="1000" b="1">
                <a:solidFill>
                  <a:srgbClr val="0000FF"/>
                </a:solidFill>
                <a:ea typeface="黑体" charset="-122"/>
                <a:sym typeface="Wingdings" charset="2"/>
              </a:rPr>
              <a:t>证明该定理的方法与过程实际也就是求一个公式的主析取范式和主合取范式的方法，主要有两种不同的方法，一是真值表技术，一是公式转换法</a:t>
            </a:r>
            <a:r>
              <a:rPr lang="en-US" altLang="zh-CN" sz="1000" b="1">
                <a:solidFill>
                  <a:srgbClr val="0000FF"/>
                </a:solidFill>
                <a:ea typeface="黑体" charset="-122"/>
                <a:sym typeface="Wingdings" charset="2"/>
              </a:rPr>
              <a:t>)</a:t>
            </a:r>
          </a:p>
          <a:p>
            <a:pPr eaLnBrk="1" hangingPunct="1"/>
            <a:r>
              <a:rPr lang="en-US" altLang="zh-CN" sz="1000" b="1">
                <a:solidFill>
                  <a:srgbClr val="0000FF"/>
                </a:solidFill>
                <a:ea typeface="黑体" charset="-122"/>
                <a:sym typeface="Wingdings" charset="2"/>
              </a:rPr>
              <a:t>[</a:t>
            </a:r>
            <a:r>
              <a:rPr lang="zh-CN" altLang="en-US" sz="1000" b="1">
                <a:solidFill>
                  <a:srgbClr val="0000FF"/>
                </a:solidFill>
                <a:ea typeface="黑体" charset="-122"/>
                <a:sym typeface="Wingdings" charset="2"/>
              </a:rPr>
              <a:t>真值表技术</a:t>
            </a:r>
            <a:r>
              <a:rPr lang="en-US" altLang="zh-CN" sz="1000" b="1">
                <a:solidFill>
                  <a:srgbClr val="0000FF"/>
                </a:solidFill>
                <a:ea typeface="黑体" charset="-122"/>
                <a:sym typeface="Wingdings" charset="2"/>
              </a:rPr>
              <a:t>]</a:t>
            </a:r>
          </a:p>
          <a:p>
            <a:pPr eaLnBrk="1" hangingPunct="1"/>
            <a:r>
              <a:rPr lang="zh-CN" altLang="en-US" sz="1000" b="1">
                <a:solidFill>
                  <a:srgbClr val="0000FF"/>
                </a:solidFill>
                <a:ea typeface="黑体" charset="-122"/>
                <a:sym typeface="Wingdings" charset="2"/>
              </a:rPr>
              <a:t>根据极小项的性质，任何一个极小项的真值解释中仅有一种解释使得其真值为真，而主析取范式是由一些极小项的析取构成，因此考虑命题公式的真值表，对命题公式的每一个为真的解释，存在且唯一存在一个对应的极小项，将所有真值解释对应的极大项做析取，得到主析取范式，由极小项的性质知，在所有解释下，该主析取范式与原命题公式的真值相同，即等价。由主析取范式的构造方式知，该主析取范式存在且唯一存在。同理，主合取范式也存在且唯一存在。</a:t>
            </a:r>
          </a:p>
          <a:p>
            <a:pPr eaLnBrk="1" hangingPunct="1"/>
            <a:r>
              <a:rPr lang="zh-CN" altLang="en-US" sz="1000" b="1">
                <a:solidFill>
                  <a:srgbClr val="0000FF"/>
                </a:solidFill>
                <a:ea typeface="黑体" charset="-122"/>
                <a:sym typeface="Wingdings" charset="2"/>
              </a:rPr>
              <a:t>解：首先看该命题公式的真值表：</a:t>
            </a:r>
          </a:p>
          <a:p>
            <a:pPr eaLnBrk="1" hangingPunct="1">
              <a:spcBef>
                <a:spcPct val="0"/>
              </a:spcBef>
            </a:pPr>
            <a:r>
              <a:rPr lang="en-US" altLang="zh-CN" sz="600" b="1">
                <a:solidFill>
                  <a:srgbClr val="0000FF"/>
                </a:solidFill>
                <a:ea typeface="黑体" charset="-122"/>
                <a:sym typeface="Wingdings" charset="2"/>
              </a:rPr>
              <a:t>P	Q	R	((P∧Q)→R)∧(P↔Q)</a:t>
            </a:r>
          </a:p>
          <a:p>
            <a:pPr eaLnBrk="1" hangingPunct="1">
              <a:spcBef>
                <a:spcPct val="0"/>
              </a:spcBef>
            </a:pPr>
            <a:r>
              <a:rPr lang="en-US" altLang="zh-CN" sz="600" b="1">
                <a:solidFill>
                  <a:srgbClr val="0000FF"/>
                </a:solidFill>
                <a:ea typeface="黑体" charset="-122"/>
                <a:sym typeface="Wingdings" charset="2"/>
              </a:rPr>
              <a:t>0	0	0	1</a:t>
            </a:r>
          </a:p>
          <a:p>
            <a:pPr eaLnBrk="1" hangingPunct="1">
              <a:spcBef>
                <a:spcPct val="0"/>
              </a:spcBef>
            </a:pPr>
            <a:r>
              <a:rPr lang="en-US" altLang="zh-CN" sz="600" b="1">
                <a:solidFill>
                  <a:srgbClr val="0000FF"/>
                </a:solidFill>
                <a:ea typeface="黑体" charset="-122"/>
                <a:sym typeface="Wingdings" charset="2"/>
              </a:rPr>
              <a:t>0	0	1	1</a:t>
            </a:r>
          </a:p>
          <a:p>
            <a:pPr eaLnBrk="1" hangingPunct="1">
              <a:spcBef>
                <a:spcPct val="0"/>
              </a:spcBef>
            </a:pPr>
            <a:r>
              <a:rPr lang="en-US" altLang="zh-CN" sz="600" b="1">
                <a:solidFill>
                  <a:srgbClr val="0000FF"/>
                </a:solidFill>
                <a:ea typeface="黑体" charset="-122"/>
                <a:sym typeface="Wingdings" charset="2"/>
              </a:rPr>
              <a:t>1	1	1	1</a:t>
            </a:r>
          </a:p>
          <a:p>
            <a:pPr eaLnBrk="1" hangingPunct="1">
              <a:spcBef>
                <a:spcPct val="0"/>
              </a:spcBef>
            </a:pPr>
            <a:r>
              <a:rPr lang="zh-CN" altLang="en-US" sz="600" b="1">
                <a:solidFill>
                  <a:srgbClr val="0000FF"/>
                </a:solidFill>
                <a:ea typeface="黑体" charset="-122"/>
                <a:sym typeface="Wingdings" charset="2"/>
              </a:rPr>
              <a:t>其余			</a:t>
            </a:r>
            <a:r>
              <a:rPr lang="en-US" altLang="zh-CN" sz="600" b="1">
                <a:solidFill>
                  <a:srgbClr val="0000FF"/>
                </a:solidFill>
                <a:ea typeface="黑体" charset="-122"/>
                <a:sym typeface="Wingdings" charset="2"/>
              </a:rPr>
              <a:t>0</a:t>
            </a:r>
            <a:endParaRPr lang="en-US" altLang="zh-CN" sz="1000" b="1">
              <a:solidFill>
                <a:srgbClr val="0000FF"/>
              </a:solidFill>
              <a:ea typeface="黑体" charset="-122"/>
              <a:sym typeface="Wingdings" charset="2"/>
            </a:endParaRPr>
          </a:p>
          <a:p>
            <a:pPr eaLnBrk="1" hangingPunct="1"/>
            <a:r>
              <a:rPr lang="zh-CN" altLang="en-US" sz="1000" b="1">
                <a:solidFill>
                  <a:srgbClr val="0000FF"/>
                </a:solidFill>
                <a:ea typeface="黑体" charset="-122"/>
                <a:sym typeface="Wingdings" charset="2"/>
              </a:rPr>
              <a:t>考虑三种真值的解释，对应的极小项分别为</a:t>
            </a:r>
            <a:r>
              <a:rPr lang="en-US" altLang="zh-CN" sz="1000" b="1">
                <a:solidFill>
                  <a:srgbClr val="0000FF"/>
                </a:solidFill>
                <a:ea typeface="黑体" charset="-122"/>
                <a:sym typeface="Wingdings" charset="2"/>
              </a:rPr>
              <a:t>m0</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m1</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m7</a:t>
            </a:r>
            <a:r>
              <a:rPr lang="zh-CN" altLang="en-US" sz="1000" b="1">
                <a:solidFill>
                  <a:srgbClr val="0000FF"/>
                </a:solidFill>
                <a:ea typeface="黑体" charset="-122"/>
                <a:sym typeface="Wingdings" charset="2"/>
              </a:rPr>
              <a:t>，即</a:t>
            </a:r>
            <a:r>
              <a:rPr lang="en-US" altLang="zh-CN" sz="1000" b="1">
                <a:solidFill>
                  <a:srgbClr val="0000FF"/>
                </a:solidFill>
                <a:ea typeface="黑体" charset="-122"/>
                <a:sym typeface="Wingdings" charset="2"/>
              </a:rPr>
              <a:t>¬P∧¬Q∧¬R</a:t>
            </a:r>
            <a:r>
              <a:rPr lang="zh-CN" altLang="en-US" sz="1000" b="1">
                <a:solidFill>
                  <a:srgbClr val="0000FF"/>
                </a:solidFill>
                <a:ea typeface="黑体" charset="-122"/>
                <a:sym typeface="Wingdings" charset="2"/>
              </a:rPr>
              <a:t>， </a:t>
            </a:r>
            <a:r>
              <a:rPr lang="en-US" altLang="zh-CN" sz="1000" b="1">
                <a:solidFill>
                  <a:srgbClr val="0000FF"/>
                </a:solidFill>
                <a:ea typeface="黑体" charset="-122"/>
                <a:sym typeface="Wingdings" charset="2"/>
              </a:rPr>
              <a:t>¬P∧¬Q∧R</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P∧Q∧R</a:t>
            </a:r>
            <a:r>
              <a:rPr lang="zh-CN" altLang="en-US" sz="1000" b="1">
                <a:solidFill>
                  <a:srgbClr val="0000FF"/>
                </a:solidFill>
                <a:ea typeface="黑体" charset="-122"/>
                <a:sym typeface="Wingdings" charset="2"/>
              </a:rPr>
              <a:t>， ∴其主析取范式为： </a:t>
            </a:r>
            <a:r>
              <a:rPr lang="en-US" altLang="zh-CN" sz="1000" b="1">
                <a:solidFill>
                  <a:srgbClr val="0000FF"/>
                </a:solidFill>
                <a:ea typeface="黑体" charset="-122"/>
                <a:sym typeface="Wingdings" charset="2"/>
              </a:rPr>
              <a:t>(¬P∧¬Q∧¬R)∨(¬P∧¬Q∧R) ∨ (P∧Q∧R)</a:t>
            </a:r>
            <a:r>
              <a:rPr lang="zh-CN" altLang="en-US" sz="1000" b="1">
                <a:solidFill>
                  <a:srgbClr val="0000FF"/>
                </a:solidFill>
                <a:ea typeface="黑体" charset="-122"/>
                <a:sym typeface="Wingdings" charset="2"/>
              </a:rPr>
              <a:t>。</a:t>
            </a:r>
          </a:p>
          <a:p>
            <a:pPr eaLnBrk="1" hangingPunct="1"/>
            <a:r>
              <a:rPr lang="zh-CN" altLang="en-US" sz="1000" b="1">
                <a:solidFill>
                  <a:srgbClr val="0000FF"/>
                </a:solidFill>
                <a:ea typeface="黑体" charset="-122"/>
                <a:sym typeface="Wingdings" charset="2"/>
              </a:rPr>
              <a:t>解：其真值表如下：</a:t>
            </a:r>
          </a:p>
          <a:p>
            <a:pPr eaLnBrk="1" hangingPunct="1">
              <a:spcBef>
                <a:spcPct val="0"/>
              </a:spcBef>
            </a:pPr>
            <a:r>
              <a:rPr lang="en-US" altLang="zh-CN" sz="600" b="1">
                <a:solidFill>
                  <a:srgbClr val="0000FF"/>
                </a:solidFill>
                <a:ea typeface="黑体" charset="-122"/>
                <a:sym typeface="Wingdings" charset="2"/>
              </a:rPr>
              <a:t>P	Q	R	(P→Q)↔R</a:t>
            </a:r>
          </a:p>
          <a:p>
            <a:pPr eaLnBrk="1" hangingPunct="1">
              <a:spcBef>
                <a:spcPct val="0"/>
              </a:spcBef>
            </a:pPr>
            <a:r>
              <a:rPr lang="en-US" altLang="zh-CN" sz="600" b="1">
                <a:solidFill>
                  <a:srgbClr val="0000FF"/>
                </a:solidFill>
                <a:ea typeface="黑体" charset="-122"/>
                <a:sym typeface="Wingdings" charset="2"/>
              </a:rPr>
              <a:t>0	0	0	0</a:t>
            </a:r>
          </a:p>
          <a:p>
            <a:pPr eaLnBrk="1" hangingPunct="1">
              <a:spcBef>
                <a:spcPct val="0"/>
              </a:spcBef>
            </a:pPr>
            <a:r>
              <a:rPr lang="en-US" altLang="zh-CN" sz="600" b="1">
                <a:solidFill>
                  <a:srgbClr val="0000FF"/>
                </a:solidFill>
                <a:ea typeface="黑体" charset="-122"/>
                <a:sym typeface="Wingdings" charset="2"/>
              </a:rPr>
              <a:t>0	1	0	0</a:t>
            </a:r>
          </a:p>
          <a:p>
            <a:pPr eaLnBrk="1" hangingPunct="1">
              <a:spcBef>
                <a:spcPct val="0"/>
              </a:spcBef>
            </a:pPr>
            <a:r>
              <a:rPr lang="en-US" altLang="zh-CN" sz="600" b="1">
                <a:solidFill>
                  <a:srgbClr val="0000FF"/>
                </a:solidFill>
                <a:ea typeface="黑体" charset="-122"/>
                <a:sym typeface="Wingdings" charset="2"/>
              </a:rPr>
              <a:t>1	0	1	0</a:t>
            </a:r>
          </a:p>
          <a:p>
            <a:pPr eaLnBrk="1" hangingPunct="1">
              <a:spcBef>
                <a:spcPct val="0"/>
              </a:spcBef>
            </a:pPr>
            <a:r>
              <a:rPr lang="en-US" altLang="zh-CN" sz="600" b="1">
                <a:solidFill>
                  <a:srgbClr val="0000FF"/>
                </a:solidFill>
                <a:ea typeface="黑体" charset="-122"/>
                <a:sym typeface="Wingdings" charset="2"/>
              </a:rPr>
              <a:t>1	1	0	0</a:t>
            </a:r>
          </a:p>
          <a:p>
            <a:pPr eaLnBrk="1" hangingPunct="1">
              <a:spcBef>
                <a:spcPct val="0"/>
              </a:spcBef>
            </a:pPr>
            <a:r>
              <a:rPr lang="zh-CN" altLang="en-US" sz="600" b="1">
                <a:solidFill>
                  <a:srgbClr val="0000FF"/>
                </a:solidFill>
                <a:ea typeface="黑体" charset="-122"/>
                <a:sym typeface="Wingdings" charset="2"/>
              </a:rPr>
              <a:t>其余			</a:t>
            </a:r>
            <a:r>
              <a:rPr lang="en-US" altLang="zh-CN" sz="600" b="1">
                <a:solidFill>
                  <a:srgbClr val="0000FF"/>
                </a:solidFill>
                <a:ea typeface="黑体" charset="-122"/>
                <a:sym typeface="Wingdings" charset="2"/>
              </a:rPr>
              <a:t>1</a:t>
            </a:r>
            <a:endParaRPr lang="en-US" altLang="zh-CN" sz="1000" b="1">
              <a:solidFill>
                <a:srgbClr val="0000FF"/>
              </a:solidFill>
              <a:ea typeface="黑体" charset="-122"/>
              <a:sym typeface="Wingdings" charset="2"/>
            </a:endParaRPr>
          </a:p>
          <a:p>
            <a:pPr eaLnBrk="1" hangingPunct="1"/>
            <a:r>
              <a:rPr lang="zh-CN" altLang="en-US" sz="1000" b="1">
                <a:solidFill>
                  <a:srgbClr val="0000FF"/>
                </a:solidFill>
                <a:ea typeface="黑体" charset="-122"/>
                <a:sym typeface="Wingdings" charset="2"/>
              </a:rPr>
              <a:t>考虑四种真值为假的解释，对应的极大项为</a:t>
            </a:r>
            <a:r>
              <a:rPr lang="en-US" altLang="zh-CN" sz="1000" b="1">
                <a:solidFill>
                  <a:srgbClr val="0000FF"/>
                </a:solidFill>
                <a:ea typeface="黑体" charset="-122"/>
                <a:sym typeface="Wingdings" charset="2"/>
              </a:rPr>
              <a:t>M0</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M2</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M5</a:t>
            </a:r>
            <a:r>
              <a:rPr lang="zh-CN" altLang="en-US" sz="1000" b="1">
                <a:solidFill>
                  <a:srgbClr val="0000FF"/>
                </a:solidFill>
                <a:ea typeface="黑体" charset="-122"/>
                <a:sym typeface="Wingdings" charset="2"/>
              </a:rPr>
              <a:t>，</a:t>
            </a:r>
            <a:r>
              <a:rPr lang="en-US" altLang="zh-CN" sz="1000" b="1">
                <a:solidFill>
                  <a:srgbClr val="0000FF"/>
                </a:solidFill>
                <a:ea typeface="黑体" charset="-122"/>
                <a:sym typeface="Wingdings" charset="2"/>
              </a:rPr>
              <a:t>M6 </a:t>
            </a:r>
            <a:r>
              <a:rPr lang="zh-CN" altLang="en-US" sz="1000" b="1">
                <a:solidFill>
                  <a:srgbClr val="0000FF"/>
                </a:solidFill>
                <a:ea typeface="黑体" charset="-122"/>
                <a:sym typeface="Wingdings" charset="2"/>
              </a:rPr>
              <a:t>所以其主合取范式为：</a:t>
            </a:r>
            <a:r>
              <a:rPr lang="en-US" altLang="zh-CN" sz="1000" b="1">
                <a:solidFill>
                  <a:srgbClr val="0000FF"/>
                </a:solidFill>
                <a:ea typeface="黑体" charset="-122"/>
                <a:sym typeface="Wingdings" charset="2"/>
              </a:rPr>
              <a:t>(P∨Q∨R) ∧(P∨¬Q∨R) ∧(¬P∨Q∨¬R) ∧( ¬P∨¬Q∨R)</a:t>
            </a:r>
            <a:endParaRPr lang="zh-CN" altLang="zh-CN" sz="1000" b="1">
              <a:solidFill>
                <a:srgbClr val="0000FF"/>
              </a:solidFill>
              <a:ea typeface="黑体" charset="-122"/>
              <a:sym typeface="Wingdings" charset="2"/>
            </a:endParaRPr>
          </a:p>
          <a:p>
            <a:pPr eaLnBrk="1" hangingPunct="1"/>
            <a:endParaRPr lang="en-US" altLang="zh-CN" sz="1000">
              <a:ea typeface="宋体" charset="-122"/>
            </a:endParaRPr>
          </a:p>
        </p:txBody>
      </p:sp>
    </p:spTree>
    <p:extLst>
      <p:ext uri="{BB962C8B-B14F-4D97-AF65-F5344CB8AC3E}">
        <p14:creationId xmlns:p14="http://schemas.microsoft.com/office/powerpoint/2010/main" val="1666459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18254A59-33F0-414E-BC9C-41DF69258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FEEF70-CB65-41B2-BAEA-143171A7FAF5}" type="slidenum">
              <a:rPr lang="en-US" altLang="zh-CN">
                <a:latin typeface="Times New Roman" panose="02020603050405020304" pitchFamily="18" charset="0"/>
              </a:rPr>
              <a:pPr eaLnBrk="1" hangingPunct="1"/>
              <a:t>40</a:t>
            </a:fld>
            <a:endParaRPr lang="en-US" altLang="zh-CN">
              <a:latin typeface="Times New Roman" panose="02020603050405020304" pitchFamily="18" charset="0"/>
            </a:endParaRPr>
          </a:p>
        </p:txBody>
      </p:sp>
      <p:sp>
        <p:nvSpPr>
          <p:cNvPr id="97283" name="Rectangle 2">
            <a:extLst>
              <a:ext uri="{FF2B5EF4-FFF2-40B4-BE49-F238E27FC236}">
                <a16:creationId xmlns:a16="http://schemas.microsoft.com/office/drawing/2014/main" id="{E32B8FB0-4C58-4437-B8D7-F6203E89DF7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B403F4FB-72DB-45AA-811D-90DD674C1C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60753A4-D157-DE44-885A-BC2DED55D5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DAFC4E3-46BB-9647-8D36-0804ACBB1E89}" type="slidenum">
              <a:rPr lang="zh-CN" altLang="en-US"/>
              <a:pPr>
                <a:spcBef>
                  <a:spcPct val="0"/>
                </a:spcBef>
              </a:pPr>
              <a:t>42</a:t>
            </a:fld>
            <a:endParaRPr lang="en-US" altLang="zh-CN"/>
          </a:p>
        </p:txBody>
      </p:sp>
      <p:sp>
        <p:nvSpPr>
          <p:cNvPr id="47107" name="Rectangle 2">
            <a:extLst>
              <a:ext uri="{FF2B5EF4-FFF2-40B4-BE49-F238E27FC236}">
                <a16:creationId xmlns:a16="http://schemas.microsoft.com/office/drawing/2014/main" id="{859C8443-7345-1D42-8A05-270A6153F80C}"/>
              </a:ext>
            </a:extLst>
          </p:cNvPr>
          <p:cNvSpPr>
            <a:spLocks noGrp="1" noRot="1" noChangeAspect="1" noChangeArrowheads="1" noTextEdit="1"/>
          </p:cNvSpPr>
          <p:nvPr>
            <p:ph type="sldImg"/>
          </p:nvPr>
        </p:nvSpPr>
        <p:spPr>
          <a:xfrm>
            <a:off x="381000" y="685800"/>
            <a:ext cx="6096000" cy="3429000"/>
          </a:xfrm>
          <a:ln/>
        </p:spPr>
      </p:sp>
      <p:sp>
        <p:nvSpPr>
          <p:cNvPr id="47108" name="Rectangle 3">
            <a:extLst>
              <a:ext uri="{FF2B5EF4-FFF2-40B4-BE49-F238E27FC236}">
                <a16:creationId xmlns:a16="http://schemas.microsoft.com/office/drawing/2014/main" id="{DF21F48B-4AC8-004F-BFCA-32918B5E9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1A09ADF-6FA3-4629-ADEB-2DEB6F605C51}" type="slidenum">
              <a:rPr lang="zh-CN" altLang="en-US" smtClean="0"/>
              <a:pPr>
                <a:spcBef>
                  <a:spcPct val="0"/>
                </a:spcBef>
              </a:pPr>
              <a:t>4</a:t>
            </a:fld>
            <a:endParaRPr lang="en-US" altLang="zh-CN"/>
          </a:p>
        </p:txBody>
      </p:sp>
      <p:sp>
        <p:nvSpPr>
          <p:cNvPr id="17411" name="Rectangle 2"/>
          <p:cNvSpPr>
            <a:spLocks noGrp="1" noRot="1" noChangeAspect="1" noChangeArrowheads="1" noTextEdit="1"/>
          </p:cNvSpPr>
          <p:nvPr>
            <p:ph type="sldImg"/>
          </p:nvPr>
        </p:nvSpPr>
        <p:spPr>
          <a:xfrm>
            <a:off x="381000" y="685800"/>
            <a:ext cx="6096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60787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0486AF2-4F85-4960-9A7F-0E0054DF1152}" type="slidenum">
              <a:rPr lang="zh-CN" altLang="en-US" smtClean="0"/>
              <a:pPr>
                <a:defRPr/>
              </a:pPr>
              <a:t>48</a:t>
            </a:fld>
            <a:endParaRPr lang="en-US" altLang="zh-CN"/>
          </a:p>
        </p:txBody>
      </p:sp>
    </p:spTree>
    <p:extLst>
      <p:ext uri="{BB962C8B-B14F-4D97-AF65-F5344CB8AC3E}">
        <p14:creationId xmlns:p14="http://schemas.microsoft.com/office/powerpoint/2010/main" val="3236455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0A573BF-F847-423C-BD86-2C81EB42DA28}" type="slidenum">
              <a:rPr lang="zh-CN" altLang="en-US" smtClean="0"/>
              <a:pPr>
                <a:spcBef>
                  <a:spcPct val="0"/>
                </a:spcBef>
              </a:pPr>
              <a:t>49</a:t>
            </a:fld>
            <a:endParaRPr lang="en-US" altLang="zh-CN"/>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60733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570987B-1F6E-4B2A-8B1B-B88E647A335B}" type="slidenum">
              <a:rPr lang="zh-CN" altLang="en-US" smtClean="0"/>
              <a:pPr>
                <a:spcBef>
                  <a:spcPct val="0"/>
                </a:spcBef>
              </a:pPr>
              <a:t>50</a:t>
            </a:fld>
            <a:endParaRPr lang="en-US" altLang="zh-CN"/>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5742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FCBB5A7-CED7-4FE8-A28E-B13A02B04973}" type="slidenum">
              <a:rPr lang="zh-CN" altLang="en-US" smtClean="0"/>
              <a:pPr>
                <a:spcBef>
                  <a:spcPct val="0"/>
                </a:spcBef>
              </a:pPr>
              <a:t>5</a:t>
            </a:fld>
            <a:endParaRPr lang="en-US" altLang="zh-CN"/>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4294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38C8C80-38D4-41A9-A76D-F887D43AB76B}" type="slidenum">
              <a:rPr lang="zh-CN" altLang="en-US" smtClean="0"/>
              <a:pPr>
                <a:spcBef>
                  <a:spcPct val="0"/>
                </a:spcBef>
              </a:pPr>
              <a:t>6</a:t>
            </a:fld>
            <a:endParaRPr lang="en-US" altLang="zh-CN"/>
          </a:p>
        </p:txBody>
      </p:sp>
      <p:sp>
        <p:nvSpPr>
          <p:cNvPr id="21507" name="Rectangle 2"/>
          <p:cNvSpPr>
            <a:spLocks noGrp="1" noRot="1" noChangeAspect="1" noChangeArrowheads="1" noTextEdit="1"/>
          </p:cNvSpPr>
          <p:nvPr>
            <p:ph type="sldImg"/>
          </p:nvPr>
        </p:nvSpPr>
        <p:spPr>
          <a:xfrm>
            <a:off x="381000" y="685800"/>
            <a:ext cx="6096000" cy="34290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455861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826A16C-4B3B-4803-A115-F725461E1293}" type="slidenum">
              <a:rPr lang="zh-CN" altLang="en-US" smtClean="0"/>
              <a:pPr>
                <a:spcBef>
                  <a:spcPct val="0"/>
                </a:spcBef>
              </a:pPr>
              <a:t>7</a:t>
            </a:fld>
            <a:endParaRPr lang="en-US" altLang="zh-CN"/>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2779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70756C5-0041-4F20-8D9B-8A3E22B0ECFC}" type="slidenum">
              <a:rPr lang="zh-CN" altLang="en-US" smtClean="0"/>
              <a:pPr>
                <a:spcBef>
                  <a:spcPct val="0"/>
                </a:spcBef>
              </a:pPr>
              <a:t>8</a:t>
            </a:fld>
            <a:endParaRPr lang="en-US" altLang="zh-CN"/>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63504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B5C4237-CEB1-48C3-B443-C5D6124F0ED7}" type="slidenum">
              <a:rPr lang="zh-CN" altLang="en-US" smtClean="0"/>
              <a:pPr>
                <a:spcBef>
                  <a:spcPct val="0"/>
                </a:spcBef>
              </a:pPr>
              <a:t>11</a:t>
            </a:fld>
            <a:endParaRPr lang="en-US" altLang="zh-CN"/>
          </a:p>
        </p:txBody>
      </p:sp>
      <p:sp>
        <p:nvSpPr>
          <p:cNvPr id="27651" name="Rectangle 2"/>
          <p:cNvSpPr>
            <a:spLocks noGrp="1" noRot="1" noChangeAspect="1" noChangeArrowheads="1" noTextEdit="1"/>
          </p:cNvSpPr>
          <p:nvPr>
            <p:ph type="sldImg"/>
          </p:nvPr>
        </p:nvSpPr>
        <p:spPr>
          <a:xfrm>
            <a:off x="381000" y="685800"/>
            <a:ext cx="6096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27833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E9308AD-D19B-4E15-AADC-91B1B863C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F18FF8-EE45-4C67-A58D-6A0B74C1ACEC}" type="slidenum">
              <a:rPr lang="zh-CN" altLang="en-US">
                <a:latin typeface="Times New Roman" panose="02020603050405020304" pitchFamily="18" charset="0"/>
              </a:rPr>
              <a:pPr eaLnBrk="1" hangingPunct="1"/>
              <a:t>12</a:t>
            </a:fld>
            <a:endParaRPr lang="en-US" altLang="zh-CN">
              <a:latin typeface="Times New Roman" panose="02020603050405020304" pitchFamily="18" charset="0"/>
            </a:endParaRPr>
          </a:p>
        </p:txBody>
      </p:sp>
      <p:sp>
        <p:nvSpPr>
          <p:cNvPr id="92163" name="Rectangle 2">
            <a:extLst>
              <a:ext uri="{FF2B5EF4-FFF2-40B4-BE49-F238E27FC236}">
                <a16:creationId xmlns:a16="http://schemas.microsoft.com/office/drawing/2014/main" id="{099FF1A8-ABAE-4EC0-B5E3-22065951EDFA}"/>
              </a:ext>
            </a:extLst>
          </p:cNvPr>
          <p:cNvSpPr>
            <a:spLocks noGrp="1" noRot="1" noChangeAspect="1" noChangeArrowheads="1" noTextEdit="1"/>
          </p:cNvSpPr>
          <p:nvPr>
            <p:ph type="sldImg"/>
          </p:nvPr>
        </p:nvSpPr>
        <p:spPr>
          <a:xfrm>
            <a:off x="381000" y="685800"/>
            <a:ext cx="6096000" cy="3429000"/>
          </a:xfrm>
          <a:ln/>
        </p:spPr>
      </p:sp>
      <p:sp>
        <p:nvSpPr>
          <p:cNvPr id="92164" name="Rectangle 3">
            <a:extLst>
              <a:ext uri="{FF2B5EF4-FFF2-40B4-BE49-F238E27FC236}">
                <a16:creationId xmlns:a16="http://schemas.microsoft.com/office/drawing/2014/main" id="{4A7694E1-F997-4866-84C8-31D560D885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31" name="Rectangle 3"/>
          <p:cNvSpPr>
            <a:spLocks noGrp="1" noChangeArrowheads="1"/>
          </p:cNvSpPr>
          <p:nvPr>
            <p:ph type="ctrTitle"/>
          </p:nvPr>
        </p:nvSpPr>
        <p:spPr>
          <a:xfrm>
            <a:off x="421217" y="466725"/>
            <a:ext cx="9042400" cy="2133600"/>
          </a:xfrm>
        </p:spPr>
        <p:txBody>
          <a:bodyPr/>
          <a:lstStyle>
            <a:lvl1pPr algn="r">
              <a:defRPr sz="4800"/>
            </a:lvl1pPr>
          </a:lstStyle>
          <a:p>
            <a:r>
              <a:rPr lang="en-US" altLang="zh-CN"/>
              <a:t>单击此处编辑母版标题样式</a:t>
            </a:r>
          </a:p>
        </p:txBody>
      </p:sp>
      <p:sp>
        <p:nvSpPr>
          <p:cNvPr id="176132"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962AEE88-4023-49A9-B30F-BD1890661B58}" type="slidenum">
              <a:rPr lang="en-US" altLang="zh-CN"/>
              <a:pPr>
                <a:defRPr/>
              </a:pPr>
              <a:t>‹#›</a:t>
            </a:fld>
            <a:endParaRPr lang="en-US" altLang="zh-CN"/>
          </a:p>
        </p:txBody>
      </p:sp>
    </p:spTree>
    <p:extLst>
      <p:ext uri="{BB962C8B-B14F-4D97-AF65-F5344CB8AC3E}">
        <p14:creationId xmlns:p14="http://schemas.microsoft.com/office/powerpoint/2010/main" val="70216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AA76E57-458B-485B-8D29-3B8B987A770C}" type="slidenum">
              <a:rPr lang="en-US" altLang="zh-CN"/>
              <a:pPr>
                <a:defRPr/>
              </a:pPr>
              <a:t>‹#›</a:t>
            </a:fld>
            <a:endParaRPr lang="en-US" altLang="zh-CN"/>
          </a:p>
        </p:txBody>
      </p:sp>
    </p:spTree>
    <p:extLst>
      <p:ext uri="{BB962C8B-B14F-4D97-AF65-F5344CB8AC3E}">
        <p14:creationId xmlns:p14="http://schemas.microsoft.com/office/powerpoint/2010/main" val="189628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9"/>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9"/>
            <a:ext cx="80264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AD24C57-D273-41A4-9F4F-7C4E4E61C08C}" type="slidenum">
              <a:rPr lang="en-US" altLang="zh-CN"/>
              <a:pPr>
                <a:defRPr/>
              </a:pPr>
              <a:t>‹#›</a:t>
            </a:fld>
            <a:endParaRPr lang="en-US" altLang="zh-CN"/>
          </a:p>
        </p:txBody>
      </p:sp>
    </p:spTree>
    <p:extLst>
      <p:ext uri="{BB962C8B-B14F-4D97-AF65-F5344CB8AC3E}">
        <p14:creationId xmlns:p14="http://schemas.microsoft.com/office/powerpoint/2010/main" val="249548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22238"/>
            <a:ext cx="100584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CFC50BC-D2AC-4C48-9A84-8910F31DC892}" type="slidenum">
              <a:rPr lang="en-US" altLang="zh-CN"/>
              <a:pPr>
                <a:defRPr/>
              </a:pPr>
              <a:t>‹#›</a:t>
            </a:fld>
            <a:endParaRPr lang="en-US" altLang="zh-CN"/>
          </a:p>
        </p:txBody>
      </p:sp>
    </p:spTree>
    <p:extLst>
      <p:ext uri="{BB962C8B-B14F-4D97-AF65-F5344CB8AC3E}">
        <p14:creationId xmlns:p14="http://schemas.microsoft.com/office/powerpoint/2010/main" val="3284789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40">
            <a:extLst>
              <a:ext uri="{FF2B5EF4-FFF2-40B4-BE49-F238E27FC236}">
                <a16:creationId xmlns:a16="http://schemas.microsoft.com/office/drawing/2014/main" id="{9F48F6A8-4061-4C4F-978D-AE37A0B3DFE3}"/>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31" name="Rectangle 3"/>
          <p:cNvSpPr>
            <a:spLocks noGrp="1" noChangeArrowheads="1"/>
          </p:cNvSpPr>
          <p:nvPr>
            <p:ph type="ctrTitle"/>
          </p:nvPr>
        </p:nvSpPr>
        <p:spPr>
          <a:xfrm>
            <a:off x="421217" y="466725"/>
            <a:ext cx="9042400" cy="2133600"/>
          </a:xfrm>
        </p:spPr>
        <p:txBody>
          <a:bodyPr/>
          <a:lstStyle>
            <a:lvl1pPr algn="r">
              <a:defRPr sz="4800"/>
            </a:lvl1pPr>
          </a:lstStyle>
          <a:p>
            <a:r>
              <a:rPr lang="en-US" altLang="zh-CN"/>
              <a:t>单击此处编辑母版标题样式</a:t>
            </a:r>
          </a:p>
        </p:txBody>
      </p:sp>
      <p:sp>
        <p:nvSpPr>
          <p:cNvPr id="176132"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5" name="Rectangle 5">
            <a:extLst>
              <a:ext uri="{FF2B5EF4-FFF2-40B4-BE49-F238E27FC236}">
                <a16:creationId xmlns:a16="http://schemas.microsoft.com/office/drawing/2014/main" id="{2D3D5292-AE85-7248-AA9D-AE5881CFAD36}"/>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955681-26B5-CC46-A68D-D0614B9E7684}"/>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a:extLst>
              <a:ext uri="{FF2B5EF4-FFF2-40B4-BE49-F238E27FC236}">
                <a16:creationId xmlns:a16="http://schemas.microsoft.com/office/drawing/2014/main" id="{4F0DC5D7-A77F-EA4B-9E93-580AD7E90C62}"/>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DC04C12-7FA6-D74A-8755-8D1158C0B4FC}" type="slidenum">
              <a:rPr lang="en-US" altLang="zh-CN"/>
              <a:pPr/>
              <a:t>‹#›</a:t>
            </a:fld>
            <a:endParaRPr lang="en-US" altLang="zh-CN"/>
          </a:p>
        </p:txBody>
      </p:sp>
    </p:spTree>
    <p:extLst>
      <p:ext uri="{BB962C8B-B14F-4D97-AF65-F5344CB8AC3E}">
        <p14:creationId xmlns:p14="http://schemas.microsoft.com/office/powerpoint/2010/main" val="68806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774A077-2CFC-BE46-A424-A1F2D273EF73}"/>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F760027-F9DA-FC4A-B3FC-16AD18FD3482}"/>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a:extLst>
              <a:ext uri="{FF2B5EF4-FFF2-40B4-BE49-F238E27FC236}">
                <a16:creationId xmlns:a16="http://schemas.microsoft.com/office/drawing/2014/main" id="{518C4A6E-C5AE-5940-8EE5-0D7EE64970E7}"/>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0C638D1-A891-5041-B9C1-9C5598190901}" type="slidenum">
              <a:rPr lang="en-US" altLang="zh-CN"/>
              <a:pPr/>
              <a:t>‹#›</a:t>
            </a:fld>
            <a:endParaRPr lang="en-US" altLang="zh-CN"/>
          </a:p>
        </p:txBody>
      </p:sp>
    </p:spTree>
    <p:extLst>
      <p:ext uri="{BB962C8B-B14F-4D97-AF65-F5344CB8AC3E}">
        <p14:creationId xmlns:p14="http://schemas.microsoft.com/office/powerpoint/2010/main" val="1568960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A35AF7F4-B1EB-1346-89EC-7F319035A668}"/>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C363276-8E29-0141-AE04-4436CDB24818}"/>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a:extLst>
              <a:ext uri="{FF2B5EF4-FFF2-40B4-BE49-F238E27FC236}">
                <a16:creationId xmlns:a16="http://schemas.microsoft.com/office/drawing/2014/main" id="{74E75407-A8BF-4C4D-88F1-C2628E95360E}"/>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616CC5F-C426-4B4D-8E12-52E21A47867C}" type="slidenum">
              <a:rPr lang="en-US" altLang="zh-CN"/>
              <a:pPr/>
              <a:t>‹#›</a:t>
            </a:fld>
            <a:endParaRPr lang="en-US" altLang="zh-CN"/>
          </a:p>
        </p:txBody>
      </p:sp>
    </p:spTree>
    <p:extLst>
      <p:ext uri="{BB962C8B-B14F-4D97-AF65-F5344CB8AC3E}">
        <p14:creationId xmlns:p14="http://schemas.microsoft.com/office/powerpoint/2010/main" val="401113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E91D679A-D223-8C45-8E2F-8B10DF0D76E5}"/>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38A6F13-43A6-EE40-810C-639696B139AC}"/>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a:extLst>
              <a:ext uri="{FF2B5EF4-FFF2-40B4-BE49-F238E27FC236}">
                <a16:creationId xmlns:a16="http://schemas.microsoft.com/office/drawing/2014/main" id="{BAF59103-B0F6-5D4B-9999-BE4761D1A552}"/>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62CFCF6-6ED5-E647-85BB-6585ECC51CBF}" type="slidenum">
              <a:rPr lang="en-US" altLang="zh-CN"/>
              <a:pPr/>
              <a:t>‹#›</a:t>
            </a:fld>
            <a:endParaRPr lang="en-US" altLang="zh-CN"/>
          </a:p>
        </p:txBody>
      </p:sp>
    </p:spTree>
    <p:extLst>
      <p:ext uri="{BB962C8B-B14F-4D97-AF65-F5344CB8AC3E}">
        <p14:creationId xmlns:p14="http://schemas.microsoft.com/office/powerpoint/2010/main" val="4074767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22BCA02-82A0-6E49-B1AC-C67F6C9B5719}"/>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245CE08F-3381-6A40-A8B1-C3CBDA8E30E6}"/>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9" name="Rectangle 7">
            <a:extLst>
              <a:ext uri="{FF2B5EF4-FFF2-40B4-BE49-F238E27FC236}">
                <a16:creationId xmlns:a16="http://schemas.microsoft.com/office/drawing/2014/main" id="{1CF330EF-A840-D849-B00F-E2E2A80D8C5C}"/>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026892A-B824-004E-9177-311DCCBAD510}" type="slidenum">
              <a:rPr lang="en-US" altLang="zh-CN"/>
              <a:pPr/>
              <a:t>‹#›</a:t>
            </a:fld>
            <a:endParaRPr lang="en-US" altLang="zh-CN"/>
          </a:p>
        </p:txBody>
      </p:sp>
    </p:spTree>
    <p:extLst>
      <p:ext uri="{BB962C8B-B14F-4D97-AF65-F5344CB8AC3E}">
        <p14:creationId xmlns:p14="http://schemas.microsoft.com/office/powerpoint/2010/main" val="2335762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77FC1B2D-607E-3D47-98DC-08FC1B598E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AAF6832-13F1-F844-8389-98C2CC716890}"/>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5" name="Rectangle 7">
            <a:extLst>
              <a:ext uri="{FF2B5EF4-FFF2-40B4-BE49-F238E27FC236}">
                <a16:creationId xmlns:a16="http://schemas.microsoft.com/office/drawing/2014/main" id="{1508328D-C5C5-DD42-AB7E-27BD02A6C8EB}"/>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35DE33D-C024-3240-97F7-09B855956D0A}" type="slidenum">
              <a:rPr lang="en-US" altLang="zh-CN"/>
              <a:pPr/>
              <a:t>‹#›</a:t>
            </a:fld>
            <a:endParaRPr lang="en-US" altLang="zh-CN"/>
          </a:p>
        </p:txBody>
      </p:sp>
    </p:spTree>
    <p:extLst>
      <p:ext uri="{BB962C8B-B14F-4D97-AF65-F5344CB8AC3E}">
        <p14:creationId xmlns:p14="http://schemas.microsoft.com/office/powerpoint/2010/main" val="71266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BE1A33-C450-5240-9BDA-1D11DBA2BB4C}"/>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B75779DD-70D2-6A46-840B-EC1C0971C5BB}"/>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 name="Rectangle 7">
            <a:extLst>
              <a:ext uri="{FF2B5EF4-FFF2-40B4-BE49-F238E27FC236}">
                <a16:creationId xmlns:a16="http://schemas.microsoft.com/office/drawing/2014/main" id="{4D288177-5846-024A-B5E2-5FF9BFC3D22C}"/>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CE7C47D-88AB-8A4E-B47E-6FBCE9833A10}" type="slidenum">
              <a:rPr lang="en-US" altLang="zh-CN"/>
              <a:pPr/>
              <a:t>‹#›</a:t>
            </a:fld>
            <a:endParaRPr lang="en-US" altLang="zh-CN"/>
          </a:p>
        </p:txBody>
      </p:sp>
    </p:spTree>
    <p:extLst>
      <p:ext uri="{BB962C8B-B14F-4D97-AF65-F5344CB8AC3E}">
        <p14:creationId xmlns:p14="http://schemas.microsoft.com/office/powerpoint/2010/main" val="146180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39AA6A5-DDA2-4240-B6F5-FAEE601BBEE1}" type="slidenum">
              <a:rPr lang="en-US" altLang="zh-CN"/>
              <a:pPr>
                <a:defRPr/>
              </a:pPr>
              <a:t>‹#›</a:t>
            </a:fld>
            <a:endParaRPr lang="en-US" altLang="zh-CN"/>
          </a:p>
        </p:txBody>
      </p:sp>
    </p:spTree>
    <p:extLst>
      <p:ext uri="{BB962C8B-B14F-4D97-AF65-F5344CB8AC3E}">
        <p14:creationId xmlns:p14="http://schemas.microsoft.com/office/powerpoint/2010/main" val="1319535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2AEDBF2C-3F68-C049-85FC-38364A9232A6}"/>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E644EB5-4902-D648-AD19-66C4B9CE0772}"/>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a:extLst>
              <a:ext uri="{FF2B5EF4-FFF2-40B4-BE49-F238E27FC236}">
                <a16:creationId xmlns:a16="http://schemas.microsoft.com/office/drawing/2014/main" id="{A8E5EB78-55F5-D442-AE00-993B7735F4B5}"/>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1699012-0657-6C41-B871-E3B0AD58786A}" type="slidenum">
              <a:rPr lang="en-US" altLang="zh-CN"/>
              <a:pPr/>
              <a:t>‹#›</a:t>
            </a:fld>
            <a:endParaRPr lang="en-US" altLang="zh-CN"/>
          </a:p>
        </p:txBody>
      </p:sp>
    </p:spTree>
    <p:extLst>
      <p:ext uri="{BB962C8B-B14F-4D97-AF65-F5344CB8AC3E}">
        <p14:creationId xmlns:p14="http://schemas.microsoft.com/office/powerpoint/2010/main" val="3477600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47E12A3-04B3-7C47-8E90-1128F280804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6A6D189-6515-8342-9096-82AA052F94E5}"/>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a:extLst>
              <a:ext uri="{FF2B5EF4-FFF2-40B4-BE49-F238E27FC236}">
                <a16:creationId xmlns:a16="http://schemas.microsoft.com/office/drawing/2014/main" id="{AAEF99F2-F035-A748-8C96-7155A024E79C}"/>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9337330D-1D5E-D84B-A641-084CDB18ADBC}" type="slidenum">
              <a:rPr lang="en-US" altLang="zh-CN"/>
              <a:pPr/>
              <a:t>‹#›</a:t>
            </a:fld>
            <a:endParaRPr lang="en-US" altLang="zh-CN"/>
          </a:p>
        </p:txBody>
      </p:sp>
    </p:spTree>
    <p:extLst>
      <p:ext uri="{BB962C8B-B14F-4D97-AF65-F5344CB8AC3E}">
        <p14:creationId xmlns:p14="http://schemas.microsoft.com/office/powerpoint/2010/main" val="1253602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BE8211C-1B71-2D43-A348-AF37F377485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3B0659D-A9B3-1D4D-A35D-F0D9BC3F5C0E}"/>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a:extLst>
              <a:ext uri="{FF2B5EF4-FFF2-40B4-BE49-F238E27FC236}">
                <a16:creationId xmlns:a16="http://schemas.microsoft.com/office/drawing/2014/main" id="{1E46CC05-F4AB-2343-9015-C16E4AAC5407}"/>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99CE51F-A139-9A46-A890-AC4FC123FEFE}" type="slidenum">
              <a:rPr lang="en-US" altLang="zh-CN"/>
              <a:pPr/>
              <a:t>‹#›</a:t>
            </a:fld>
            <a:endParaRPr lang="en-US" altLang="zh-CN"/>
          </a:p>
        </p:txBody>
      </p:sp>
    </p:spTree>
    <p:extLst>
      <p:ext uri="{BB962C8B-B14F-4D97-AF65-F5344CB8AC3E}">
        <p14:creationId xmlns:p14="http://schemas.microsoft.com/office/powerpoint/2010/main" val="1517230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9"/>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9"/>
            <a:ext cx="80264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1C3FD405-A64B-9F46-BA33-27E8A6A4B255}"/>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8562FE6-E39D-2D4B-95DC-0266EC171879}"/>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7">
            <a:extLst>
              <a:ext uri="{FF2B5EF4-FFF2-40B4-BE49-F238E27FC236}">
                <a16:creationId xmlns:a16="http://schemas.microsoft.com/office/drawing/2014/main" id="{CC0EDD03-587B-3141-80E9-9222A42F9FF7}"/>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18E06D5-15CE-0444-9A82-DF675C28E12B}" type="slidenum">
              <a:rPr lang="en-US" altLang="zh-CN"/>
              <a:pPr/>
              <a:t>‹#›</a:t>
            </a:fld>
            <a:endParaRPr lang="en-US" altLang="zh-CN"/>
          </a:p>
        </p:txBody>
      </p:sp>
    </p:spTree>
    <p:extLst>
      <p:ext uri="{BB962C8B-B14F-4D97-AF65-F5344CB8AC3E}">
        <p14:creationId xmlns:p14="http://schemas.microsoft.com/office/powerpoint/2010/main" val="361044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22238"/>
            <a:ext cx="100584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F908DB1-DEE1-8B49-9C62-96177111CBDD}"/>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F06E11-BC41-CB44-AFD1-7B25A077802B}"/>
              </a:ext>
            </a:extLst>
          </p:cNvPr>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7">
            <a:extLst>
              <a:ext uri="{FF2B5EF4-FFF2-40B4-BE49-F238E27FC236}">
                <a16:creationId xmlns:a16="http://schemas.microsoft.com/office/drawing/2014/main" id="{FC391E89-7C1A-F14A-807A-E859FDA3EF22}"/>
              </a:ext>
            </a:extLst>
          </p:cNvPr>
          <p:cNvSpPr>
            <a:spLocks noGrp="1" noChangeArrowheads="1"/>
          </p:cNvSpPr>
          <p:nvPr>
            <p:ph type="sldNum" sz="quarter" idx="12"/>
          </p:nvPr>
        </p:nvSpPr>
        <p:spPr>
          <a:xfrm>
            <a:off x="8737600" y="6248400"/>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BD8011C-D63D-5D42-BCB5-8D9B1D74DEEE}" type="slidenum">
              <a:rPr lang="en-US" altLang="zh-CN"/>
              <a:pPr/>
              <a:t>‹#›</a:t>
            </a:fld>
            <a:endParaRPr lang="en-US" altLang="zh-CN"/>
          </a:p>
        </p:txBody>
      </p:sp>
    </p:spTree>
    <p:extLst>
      <p:ext uri="{BB962C8B-B14F-4D97-AF65-F5344CB8AC3E}">
        <p14:creationId xmlns:p14="http://schemas.microsoft.com/office/powerpoint/2010/main" val="3422362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1"/>
            <a:ext cx="10972800" cy="639763"/>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43000"/>
            <a:ext cx="53848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43000"/>
            <a:ext cx="53848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62400"/>
            <a:ext cx="53848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3055670"/>
      </p:ext>
    </p:extLst>
  </p:cSld>
  <p:clrMapOvr>
    <a:masterClrMapping/>
  </p:clrMapOvr>
  <p:transition spd="med" advTm="5486"/>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FA21D7C-9002-4B64-A10D-B2E876D84518}" type="slidenum">
              <a:rPr lang="en-US" altLang="zh-CN"/>
              <a:pPr>
                <a:defRPr/>
              </a:pPr>
              <a:t>‹#›</a:t>
            </a:fld>
            <a:endParaRPr lang="en-US" altLang="zh-CN"/>
          </a:p>
        </p:txBody>
      </p:sp>
    </p:spTree>
    <p:extLst>
      <p:ext uri="{BB962C8B-B14F-4D97-AF65-F5344CB8AC3E}">
        <p14:creationId xmlns:p14="http://schemas.microsoft.com/office/powerpoint/2010/main" val="79145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A2A8911-C0BD-484C-BE6E-6BE6FFB34BD9}" type="slidenum">
              <a:rPr lang="en-US" altLang="zh-CN"/>
              <a:pPr>
                <a:defRPr/>
              </a:pPr>
              <a:t>‹#›</a:t>
            </a:fld>
            <a:endParaRPr lang="en-US" altLang="zh-CN"/>
          </a:p>
        </p:txBody>
      </p:sp>
    </p:spTree>
    <p:extLst>
      <p:ext uri="{BB962C8B-B14F-4D97-AF65-F5344CB8AC3E}">
        <p14:creationId xmlns:p14="http://schemas.microsoft.com/office/powerpoint/2010/main" val="337831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39807A-304E-4ACC-9A13-04B167F3B406}" type="slidenum">
              <a:rPr lang="en-US" altLang="zh-CN"/>
              <a:pPr>
                <a:defRPr/>
              </a:pPr>
              <a:t>‹#›</a:t>
            </a:fld>
            <a:endParaRPr lang="en-US" altLang="zh-CN"/>
          </a:p>
        </p:txBody>
      </p:sp>
    </p:spTree>
    <p:extLst>
      <p:ext uri="{BB962C8B-B14F-4D97-AF65-F5344CB8AC3E}">
        <p14:creationId xmlns:p14="http://schemas.microsoft.com/office/powerpoint/2010/main" val="244238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F02ABC-1C06-4015-A6F3-EFE84C4E5DE7}" type="slidenum">
              <a:rPr lang="en-US" altLang="zh-CN"/>
              <a:pPr>
                <a:defRPr/>
              </a:pPr>
              <a:t>‹#›</a:t>
            </a:fld>
            <a:endParaRPr lang="en-US" altLang="zh-CN"/>
          </a:p>
        </p:txBody>
      </p:sp>
    </p:spTree>
    <p:extLst>
      <p:ext uri="{BB962C8B-B14F-4D97-AF65-F5344CB8AC3E}">
        <p14:creationId xmlns:p14="http://schemas.microsoft.com/office/powerpoint/2010/main" val="149024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068D61A8-5ECE-4B6B-97DD-8D80A0FCA0DC}" type="slidenum">
              <a:rPr lang="en-US" altLang="zh-CN"/>
              <a:pPr>
                <a:defRPr/>
              </a:pPr>
              <a:t>‹#›</a:t>
            </a:fld>
            <a:endParaRPr lang="en-US" altLang="zh-CN"/>
          </a:p>
        </p:txBody>
      </p:sp>
    </p:spTree>
    <p:extLst>
      <p:ext uri="{BB962C8B-B14F-4D97-AF65-F5344CB8AC3E}">
        <p14:creationId xmlns:p14="http://schemas.microsoft.com/office/powerpoint/2010/main" val="341617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13BF69CC-0A59-4F87-9F61-3A673AB0EBB9}" type="slidenum">
              <a:rPr lang="en-US" altLang="zh-CN"/>
              <a:pPr>
                <a:defRPr/>
              </a:pPr>
              <a:t>‹#›</a:t>
            </a:fld>
            <a:endParaRPr lang="en-US" altLang="zh-CN"/>
          </a:p>
        </p:txBody>
      </p:sp>
    </p:spTree>
    <p:extLst>
      <p:ext uri="{BB962C8B-B14F-4D97-AF65-F5344CB8AC3E}">
        <p14:creationId xmlns:p14="http://schemas.microsoft.com/office/powerpoint/2010/main" val="194938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524FF65-6A44-4E0C-A7ED-60EACB050D45}" type="slidenum">
              <a:rPr lang="en-US" altLang="zh-CN"/>
              <a:pPr>
                <a:defRPr/>
              </a:pPr>
              <a:t>‹#›</a:t>
            </a:fld>
            <a:endParaRPr lang="en-US" altLang="zh-CN"/>
          </a:p>
        </p:txBody>
      </p:sp>
    </p:spTree>
    <p:extLst>
      <p:ext uri="{BB962C8B-B14F-4D97-AF65-F5344CB8AC3E}">
        <p14:creationId xmlns:p14="http://schemas.microsoft.com/office/powerpoint/2010/main" val="221076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609600" y="122238"/>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028" name="Rectangle 4"/>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75109" name="Rectangle 5"/>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pitchFamily="2" charset="-122"/>
              </a:defRPr>
            </a:lvl1pPr>
          </a:lstStyle>
          <a:p>
            <a:pPr>
              <a:defRPr/>
            </a:pPr>
            <a:endParaRPr lang="en-US" altLang="zh-CN"/>
          </a:p>
        </p:txBody>
      </p:sp>
      <p:sp>
        <p:nvSpPr>
          <p:cNvPr id="175110"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宋体" pitchFamily="2" charset="-122"/>
              </a:defRPr>
            </a:lvl1pPr>
          </a:lstStyle>
          <a:p>
            <a:pPr>
              <a:defRPr/>
            </a:pPr>
            <a:endParaRPr lang="en-US" altLang="zh-CN"/>
          </a:p>
        </p:txBody>
      </p:sp>
      <p:sp>
        <p:nvSpPr>
          <p:cNvPr id="175111" name="Rectangle 7"/>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0682C745-0363-41F6-8203-530B1B921437}" type="slidenum">
              <a:rPr lang="en-US" altLang="zh-CN"/>
              <a:pPr>
                <a:defRPr/>
              </a:pPr>
              <a:t>‹#›</a:t>
            </a:fld>
            <a:endParaRPr lang="en-US" altLang="zh-CN"/>
          </a:p>
        </p:txBody>
      </p:sp>
      <p:grpSp>
        <p:nvGrpSpPr>
          <p:cNvPr id="1032" name="Group 8"/>
          <p:cNvGrpSpPr>
            <a:grpSpLocks/>
          </p:cNvGrpSpPr>
          <p:nvPr/>
        </p:nvGrpSpPr>
        <p:grpSpPr bwMode="auto">
          <a:xfrm>
            <a:off x="10871201" y="152400"/>
            <a:ext cx="1056217"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4069"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73EACE74-B339-2443-94B4-31C6E4367EAE}"/>
              </a:ext>
            </a:extLst>
          </p:cNvPr>
          <p:cNvSpPr>
            <a:spLocks noChangeShapeType="1"/>
          </p:cNvSpPr>
          <p:nvPr/>
        </p:nvSpPr>
        <p:spPr bwMode="auto">
          <a:xfrm>
            <a:off x="106172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a:extLst>
              <a:ext uri="{FF2B5EF4-FFF2-40B4-BE49-F238E27FC236}">
                <a16:creationId xmlns:a16="http://schemas.microsoft.com/office/drawing/2014/main" id="{00C08B07-744C-2B47-94F4-DA257261D3EA}"/>
              </a:ext>
            </a:extLst>
          </p:cNvPr>
          <p:cNvSpPr>
            <a:spLocks noGrp="1" noChangeArrowheads="1"/>
          </p:cNvSpPr>
          <p:nvPr>
            <p:ph type="title"/>
          </p:nvPr>
        </p:nvSpPr>
        <p:spPr bwMode="auto">
          <a:xfrm>
            <a:off x="609600" y="122238"/>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028" name="Rectangle 4">
            <a:extLst>
              <a:ext uri="{FF2B5EF4-FFF2-40B4-BE49-F238E27FC236}">
                <a16:creationId xmlns:a16="http://schemas.microsoft.com/office/drawing/2014/main" id="{C6B49C30-A239-C941-B193-DFA7B0D1C2B0}"/>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75109" name="Rectangle 5">
            <a:extLst>
              <a:ext uri="{FF2B5EF4-FFF2-40B4-BE49-F238E27FC236}">
                <a16:creationId xmlns:a16="http://schemas.microsoft.com/office/drawing/2014/main" id="{94A50A5B-CFB7-1046-8F00-DED4F5A2E11D}"/>
              </a:ext>
            </a:extLst>
          </p:cNvPr>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pitchFamily="2" charset="-122"/>
              </a:defRPr>
            </a:lvl1pPr>
          </a:lstStyle>
          <a:p>
            <a:pPr>
              <a:defRPr/>
            </a:pPr>
            <a:r>
              <a:rPr lang="en-US" altLang="zh-CN"/>
              <a:t>February 28, 2013</a:t>
            </a:r>
          </a:p>
        </p:txBody>
      </p:sp>
      <p:sp>
        <p:nvSpPr>
          <p:cNvPr id="175110" name="Rectangle 6">
            <a:extLst>
              <a:ext uri="{FF2B5EF4-FFF2-40B4-BE49-F238E27FC236}">
                <a16:creationId xmlns:a16="http://schemas.microsoft.com/office/drawing/2014/main" id="{B565F017-3D98-BD4C-B337-450FC95EDCCC}"/>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fld id="{E9B9CD91-ADFF-984F-B9FA-4CDF85CF3089}" type="slidenum">
              <a:rPr lang="en-US" altLang="zh-CN"/>
              <a:pPr/>
              <a:t>‹#›</a:t>
            </a:fld>
            <a:endParaRPr lang="en-US" altLang="zh-CN"/>
          </a:p>
        </p:txBody>
      </p:sp>
      <p:grpSp>
        <p:nvGrpSpPr>
          <p:cNvPr id="1031" name="Group 8">
            <a:extLst>
              <a:ext uri="{FF2B5EF4-FFF2-40B4-BE49-F238E27FC236}">
                <a16:creationId xmlns:a16="http://schemas.microsoft.com/office/drawing/2014/main" id="{1C30FB71-BA94-1641-BB8F-E70F3C1A2621}"/>
              </a:ext>
            </a:extLst>
          </p:cNvPr>
          <p:cNvGrpSpPr>
            <a:grpSpLocks/>
          </p:cNvGrpSpPr>
          <p:nvPr/>
        </p:nvGrpSpPr>
        <p:grpSpPr bwMode="auto">
          <a:xfrm>
            <a:off x="10871201" y="152400"/>
            <a:ext cx="1056217" cy="1295400"/>
            <a:chOff x="5136" y="960"/>
            <a:chExt cx="528" cy="864"/>
          </a:xfrm>
        </p:grpSpPr>
        <p:sp>
          <p:nvSpPr>
            <p:cNvPr id="1032" name="Oval 9">
              <a:extLst>
                <a:ext uri="{FF2B5EF4-FFF2-40B4-BE49-F238E27FC236}">
                  <a16:creationId xmlns:a16="http://schemas.microsoft.com/office/drawing/2014/main" id="{881B1D5F-286F-8A47-B7A9-7738A3AAB0E6}"/>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3" name="Oval 10">
              <a:extLst>
                <a:ext uri="{FF2B5EF4-FFF2-40B4-BE49-F238E27FC236}">
                  <a16:creationId xmlns:a16="http://schemas.microsoft.com/office/drawing/2014/main" id="{E76AFAC9-9193-CF48-AB8B-B8B9F488EF74}"/>
                </a:ext>
              </a:extLst>
            </p:cNvPr>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1">
              <a:extLst>
                <a:ext uri="{FF2B5EF4-FFF2-40B4-BE49-F238E27FC236}">
                  <a16:creationId xmlns:a16="http://schemas.microsoft.com/office/drawing/2014/main" id="{BF0A9B52-4A1D-6046-B6F5-7B57F73831CD}"/>
                </a:ext>
              </a:extLst>
            </p:cNvPr>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2">
              <a:extLst>
                <a:ext uri="{FF2B5EF4-FFF2-40B4-BE49-F238E27FC236}">
                  <a16:creationId xmlns:a16="http://schemas.microsoft.com/office/drawing/2014/main" id="{C4B04A19-1D00-B14D-BFA3-E056EEBDCEFF}"/>
                </a:ext>
              </a:extLst>
            </p:cNvPr>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3">
              <a:extLst>
                <a:ext uri="{FF2B5EF4-FFF2-40B4-BE49-F238E27FC236}">
                  <a16:creationId xmlns:a16="http://schemas.microsoft.com/office/drawing/2014/main" id="{E07E0C25-78D0-D743-8ABF-D0F8F6A62645}"/>
                </a:ext>
              </a:extLst>
            </p:cNvPr>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4">
              <a:extLst>
                <a:ext uri="{FF2B5EF4-FFF2-40B4-BE49-F238E27FC236}">
                  <a16:creationId xmlns:a16="http://schemas.microsoft.com/office/drawing/2014/main" id="{FD286F1C-4415-0445-88CE-746B3C5402D4}"/>
                </a:ext>
              </a:extLst>
            </p:cNvPr>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5">
              <a:extLst>
                <a:ext uri="{FF2B5EF4-FFF2-40B4-BE49-F238E27FC236}">
                  <a16:creationId xmlns:a16="http://schemas.microsoft.com/office/drawing/2014/main" id="{E336E171-0C83-0942-AC84-9A39DDAE6641}"/>
                </a:ext>
              </a:extLst>
            </p:cNvPr>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6">
              <a:extLst>
                <a:ext uri="{FF2B5EF4-FFF2-40B4-BE49-F238E27FC236}">
                  <a16:creationId xmlns:a16="http://schemas.microsoft.com/office/drawing/2014/main" id="{09876BB4-46FA-1540-8DA8-259A71BF71F0}"/>
                </a:ext>
              </a:extLst>
            </p:cNvPr>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7">
              <a:extLst>
                <a:ext uri="{FF2B5EF4-FFF2-40B4-BE49-F238E27FC236}">
                  <a16:creationId xmlns:a16="http://schemas.microsoft.com/office/drawing/2014/main" id="{B6D11A85-9016-A944-96AE-0AEF5ED49E61}"/>
                </a:ext>
              </a:extLst>
            </p:cNvPr>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8">
              <a:extLst>
                <a:ext uri="{FF2B5EF4-FFF2-40B4-BE49-F238E27FC236}">
                  <a16:creationId xmlns:a16="http://schemas.microsoft.com/office/drawing/2014/main" id="{50D12391-2A04-B146-A39B-FC4D2E4482F1}"/>
                </a:ext>
              </a:extLst>
            </p:cNvPr>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9">
              <a:extLst>
                <a:ext uri="{FF2B5EF4-FFF2-40B4-BE49-F238E27FC236}">
                  <a16:creationId xmlns:a16="http://schemas.microsoft.com/office/drawing/2014/main" id="{8DA3FFB1-C0FC-FC4D-993B-9F41AA24B16C}"/>
                </a:ext>
              </a:extLst>
            </p:cNvPr>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20">
              <a:extLst>
                <a:ext uri="{FF2B5EF4-FFF2-40B4-BE49-F238E27FC236}">
                  <a16:creationId xmlns:a16="http://schemas.microsoft.com/office/drawing/2014/main" id="{C5FD4CF9-9D31-194B-86A2-5E8DBF781307}"/>
                </a:ext>
              </a:extLst>
            </p:cNvPr>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1">
              <a:extLst>
                <a:ext uri="{FF2B5EF4-FFF2-40B4-BE49-F238E27FC236}">
                  <a16:creationId xmlns:a16="http://schemas.microsoft.com/office/drawing/2014/main" id="{592758FB-EB73-C746-8FFD-BA62E0F0D754}"/>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2">
              <a:extLst>
                <a:ext uri="{FF2B5EF4-FFF2-40B4-BE49-F238E27FC236}">
                  <a16:creationId xmlns:a16="http://schemas.microsoft.com/office/drawing/2014/main" id="{1125BFEC-E382-D944-BBAD-46ECAE14DC72}"/>
                </a:ext>
              </a:extLst>
            </p:cNvPr>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3">
              <a:extLst>
                <a:ext uri="{FF2B5EF4-FFF2-40B4-BE49-F238E27FC236}">
                  <a16:creationId xmlns:a16="http://schemas.microsoft.com/office/drawing/2014/main" id="{93A001DA-7383-FD4B-B9E8-717ECA9843F1}"/>
                </a:ext>
              </a:extLst>
            </p:cNvPr>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4">
              <a:extLst>
                <a:ext uri="{FF2B5EF4-FFF2-40B4-BE49-F238E27FC236}">
                  <a16:creationId xmlns:a16="http://schemas.microsoft.com/office/drawing/2014/main" id="{035C742D-AF21-644C-8204-1DC4C6952183}"/>
                </a:ext>
              </a:extLst>
            </p:cNvPr>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5">
              <a:extLst>
                <a:ext uri="{FF2B5EF4-FFF2-40B4-BE49-F238E27FC236}">
                  <a16:creationId xmlns:a16="http://schemas.microsoft.com/office/drawing/2014/main" id="{578D460E-CDA2-AF4C-87DE-635E75E29980}"/>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6">
              <a:extLst>
                <a:ext uri="{FF2B5EF4-FFF2-40B4-BE49-F238E27FC236}">
                  <a16:creationId xmlns:a16="http://schemas.microsoft.com/office/drawing/2014/main" id="{312D8EEC-86E7-994B-B85E-302B70B91AF6}"/>
                </a:ext>
              </a:extLst>
            </p:cNvPr>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7">
              <a:extLst>
                <a:ext uri="{FF2B5EF4-FFF2-40B4-BE49-F238E27FC236}">
                  <a16:creationId xmlns:a16="http://schemas.microsoft.com/office/drawing/2014/main" id="{65EBE8FD-5B73-574C-B917-526F88B24996}"/>
                </a:ext>
              </a:extLst>
            </p:cNvPr>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8">
              <a:extLst>
                <a:ext uri="{FF2B5EF4-FFF2-40B4-BE49-F238E27FC236}">
                  <a16:creationId xmlns:a16="http://schemas.microsoft.com/office/drawing/2014/main" id="{0A1B577D-2B93-2645-99E0-5A4232E1E500}"/>
                </a:ext>
              </a:extLst>
            </p:cNvPr>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9">
              <a:extLst>
                <a:ext uri="{FF2B5EF4-FFF2-40B4-BE49-F238E27FC236}">
                  <a16:creationId xmlns:a16="http://schemas.microsoft.com/office/drawing/2014/main" id="{571E2D0B-C4F5-A64A-9146-B5365021FE7A}"/>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30">
              <a:extLst>
                <a:ext uri="{FF2B5EF4-FFF2-40B4-BE49-F238E27FC236}">
                  <a16:creationId xmlns:a16="http://schemas.microsoft.com/office/drawing/2014/main" id="{5373031B-1810-F64D-8D69-7112885604AE}"/>
                </a:ext>
              </a:extLst>
            </p:cNvPr>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1">
              <a:extLst>
                <a:ext uri="{FF2B5EF4-FFF2-40B4-BE49-F238E27FC236}">
                  <a16:creationId xmlns:a16="http://schemas.microsoft.com/office/drawing/2014/main" id="{DDB70FF6-5087-B24F-9B91-EED3087D87AC}"/>
                </a:ext>
              </a:extLst>
            </p:cNvPr>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2">
              <a:extLst>
                <a:ext uri="{FF2B5EF4-FFF2-40B4-BE49-F238E27FC236}">
                  <a16:creationId xmlns:a16="http://schemas.microsoft.com/office/drawing/2014/main" id="{6535189A-DFAB-7E4B-BB64-799BB3CF72D8}"/>
                </a:ext>
              </a:extLst>
            </p:cNvPr>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3">
              <a:extLst>
                <a:ext uri="{FF2B5EF4-FFF2-40B4-BE49-F238E27FC236}">
                  <a16:creationId xmlns:a16="http://schemas.microsoft.com/office/drawing/2014/main" id="{FAA97AA3-A852-7149-9770-16391F3FE672}"/>
                </a:ext>
              </a:extLst>
            </p:cNvPr>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4">
              <a:extLst>
                <a:ext uri="{FF2B5EF4-FFF2-40B4-BE49-F238E27FC236}">
                  <a16:creationId xmlns:a16="http://schemas.microsoft.com/office/drawing/2014/main" id="{2C5A2035-0166-F745-806F-82441D90F8E0}"/>
                </a:ext>
              </a:extLst>
            </p:cNvPr>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5">
              <a:extLst>
                <a:ext uri="{FF2B5EF4-FFF2-40B4-BE49-F238E27FC236}">
                  <a16:creationId xmlns:a16="http://schemas.microsoft.com/office/drawing/2014/main" id="{6644B906-894A-BB4B-A761-8526250C475C}"/>
                </a:ext>
              </a:extLst>
            </p:cNvPr>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6">
              <a:extLst>
                <a:ext uri="{FF2B5EF4-FFF2-40B4-BE49-F238E27FC236}">
                  <a16:creationId xmlns:a16="http://schemas.microsoft.com/office/drawing/2014/main" id="{A9E6E50F-6FCD-5A49-BBFB-1F77D64FE77F}"/>
                </a:ext>
              </a:extLst>
            </p:cNvPr>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7">
              <a:extLst>
                <a:ext uri="{FF2B5EF4-FFF2-40B4-BE49-F238E27FC236}">
                  <a16:creationId xmlns:a16="http://schemas.microsoft.com/office/drawing/2014/main" id="{648DF7C2-E1CF-8949-A58D-60C1D2267B96}"/>
                </a:ext>
              </a:extLst>
            </p:cNvPr>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8">
              <a:extLst>
                <a:ext uri="{FF2B5EF4-FFF2-40B4-BE49-F238E27FC236}">
                  <a16:creationId xmlns:a16="http://schemas.microsoft.com/office/drawing/2014/main" id="{3FEADBAF-022E-524B-9275-796EC40960C3}"/>
                </a:ext>
              </a:extLst>
            </p:cNvPr>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9">
              <a:extLst>
                <a:ext uri="{FF2B5EF4-FFF2-40B4-BE49-F238E27FC236}">
                  <a16:creationId xmlns:a16="http://schemas.microsoft.com/office/drawing/2014/main" id="{0CC49E8A-713F-4D49-A344-F84A07EDBF70}"/>
                </a:ext>
              </a:extLst>
            </p:cNvPr>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extLst>
      <p:ext uri="{BB962C8B-B14F-4D97-AF65-F5344CB8AC3E}">
        <p14:creationId xmlns:p14="http://schemas.microsoft.com/office/powerpoint/2010/main" val="2998949149"/>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2.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7.tmp"/><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19.tm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32.xml"/><Relationship Id="rId1" Type="http://schemas.openxmlformats.org/officeDocument/2006/relationships/slideLayout" Target="../slideLayouts/slideLayout19.xml"/><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8" Type="http://schemas.openxmlformats.org/officeDocument/2006/relationships/image" Target="../media/image34.tmp"/><Relationship Id="rId3" Type="http://schemas.openxmlformats.org/officeDocument/2006/relationships/image" Target="../media/image29.tmp"/><Relationship Id="rId7" Type="http://schemas.openxmlformats.org/officeDocument/2006/relationships/image" Target="../media/image33.tmp"/><Relationship Id="rId2" Type="http://schemas.openxmlformats.org/officeDocument/2006/relationships/image" Target="../media/image28.tmp"/><Relationship Id="rId1" Type="http://schemas.openxmlformats.org/officeDocument/2006/relationships/slideLayout" Target="../slideLayouts/slideLayout14.xml"/><Relationship Id="rId6" Type="http://schemas.openxmlformats.org/officeDocument/2006/relationships/image" Target="../media/image32.tmp"/><Relationship Id="rId5" Type="http://schemas.openxmlformats.org/officeDocument/2006/relationships/image" Target="../media/image31.tmp"/><Relationship Id="rId4" Type="http://schemas.openxmlformats.org/officeDocument/2006/relationships/image" Target="../media/image30.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640014" y="1125538"/>
            <a:ext cx="6002337" cy="1516062"/>
          </a:xfrm>
        </p:spPr>
        <p:txBody>
          <a:bodyPr/>
          <a:lstStyle/>
          <a:p>
            <a:pPr eaLnBrk="1" hangingPunct="1"/>
            <a:r>
              <a:rPr lang="zh-CN" altLang="en-US" sz="5400" b="0">
                <a:ea typeface="华文新魏" panose="02010800040101010101" pitchFamily="2" charset="-122"/>
              </a:rPr>
              <a:t>命题逻辑</a:t>
            </a:r>
          </a:p>
        </p:txBody>
      </p:sp>
      <p:sp>
        <p:nvSpPr>
          <p:cNvPr id="4099" name="Rectangle 3"/>
          <p:cNvSpPr>
            <a:spLocks noGrp="1" noChangeArrowheads="1"/>
          </p:cNvSpPr>
          <p:nvPr>
            <p:ph type="subTitle" idx="1"/>
          </p:nvPr>
        </p:nvSpPr>
        <p:spPr>
          <a:xfrm>
            <a:off x="2424113" y="3284538"/>
            <a:ext cx="6273800" cy="1752600"/>
          </a:xfrm>
        </p:spPr>
        <p:txBody>
          <a:bodyPr/>
          <a:lstStyle/>
          <a:p>
            <a:pPr eaLnBrk="1" hangingPunct="1"/>
            <a:r>
              <a:rPr lang="zh-CN" altLang="en-US" b="1" dirty="0"/>
              <a:t>离散数学</a:t>
            </a:r>
            <a:r>
              <a:rPr lang="zh-CN" altLang="en-US" b="1" dirty="0">
                <a:latin typeface="仿宋" panose="02010609060101010101" pitchFamily="49" charset="-122"/>
                <a:ea typeface="仿宋" panose="02010609060101010101" pitchFamily="49" charset="-122"/>
              </a:rPr>
              <a:t>─</a:t>
            </a:r>
            <a:r>
              <a:rPr lang="zh-CN" altLang="en-US" b="1" dirty="0"/>
              <a:t>逻辑和证明</a:t>
            </a:r>
            <a:endParaRPr lang="en-US" altLang="zh-CN"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a:extLst>
              <a:ext uri="{FF2B5EF4-FFF2-40B4-BE49-F238E27FC236}">
                <a16:creationId xmlns:a16="http://schemas.microsoft.com/office/drawing/2014/main" id="{A2D2D75E-40C2-4804-BA2A-2288B91B600C}"/>
              </a:ext>
            </a:extLst>
          </p:cNvPr>
          <p:cNvSpPr>
            <a:spLocks noGrp="1" noChangeArrowheads="1"/>
          </p:cNvSpPr>
          <p:nvPr>
            <p:ph type="title"/>
          </p:nvPr>
        </p:nvSpPr>
        <p:spPr/>
        <p:txBody>
          <a:bodyPr/>
          <a:lstStyle/>
          <a:p>
            <a:pPr eaLnBrk="1" hangingPunct="1"/>
            <a:r>
              <a:rPr lang="zh-CN" altLang="en-US" dirty="0"/>
              <a:t>互斥析取</a:t>
            </a:r>
            <a:endParaRPr lang="en-US" altLang="zh-CN" dirty="0"/>
          </a:p>
        </p:txBody>
      </p:sp>
      <p:sp>
        <p:nvSpPr>
          <p:cNvPr id="15" name="日期占位符 1">
            <a:extLst>
              <a:ext uri="{FF2B5EF4-FFF2-40B4-BE49-F238E27FC236}">
                <a16:creationId xmlns:a16="http://schemas.microsoft.com/office/drawing/2014/main" id="{04E478B2-A411-4ED3-8342-03F9DD4E66F9}"/>
              </a:ext>
            </a:extLst>
          </p:cNvPr>
          <p:cNvSpPr>
            <a:spLocks noGrp="1"/>
          </p:cNvSpPr>
          <p:nvPr>
            <p:ph type="dt" sz="half" idx="10"/>
          </p:nvPr>
        </p:nvSpPr>
        <p:spPr/>
        <p:txBody>
          <a:bodyPr/>
          <a:lstStyle/>
          <a:p>
            <a:pPr>
              <a:defRPr/>
            </a:pPr>
            <a:fld id="{3C4C2C6F-C893-4AC0-9108-54FB63C421FA}" type="datetime1">
              <a:rPr lang="zh-CN" altLang="en-US"/>
              <a:pPr>
                <a:defRPr/>
              </a:pPr>
              <a:t>2023/2/14</a:t>
            </a:fld>
            <a:endParaRPr lang="en-US" altLang="zh-CN"/>
          </a:p>
        </p:txBody>
      </p:sp>
      <p:sp>
        <p:nvSpPr>
          <p:cNvPr id="17" name="灯片编号占位符 3">
            <a:extLst>
              <a:ext uri="{FF2B5EF4-FFF2-40B4-BE49-F238E27FC236}">
                <a16:creationId xmlns:a16="http://schemas.microsoft.com/office/drawing/2014/main" id="{812CC454-74B3-4B35-9100-A4489BA71382}"/>
              </a:ext>
            </a:extLst>
          </p:cNvPr>
          <p:cNvSpPr>
            <a:spLocks noGrp="1"/>
          </p:cNvSpPr>
          <p:nvPr>
            <p:ph type="sldNum" sz="quarter" idx="12"/>
          </p:nvPr>
        </p:nvSpPr>
        <p:spPr>
          <a:xfrm>
            <a:off x="8737600" y="6248400"/>
            <a:ext cx="2844800" cy="457200"/>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AE4006-F43B-4617-A99C-E3427E89BEA4}" type="slidenum">
              <a:rPr lang="zh-CN" altLang="en-US">
                <a:solidFill>
                  <a:srgbClr val="636363"/>
                </a:solidFill>
              </a:rPr>
              <a:pPr eaLnBrk="1" hangingPunct="1"/>
              <a:t>10</a:t>
            </a:fld>
            <a:endParaRPr lang="en-US" altLang="zh-CN">
              <a:solidFill>
                <a:srgbClr val="636363"/>
              </a:solidFill>
            </a:endParaRPr>
          </a:p>
        </p:txBody>
      </p:sp>
      <p:sp>
        <p:nvSpPr>
          <p:cNvPr id="27653" name="Text Box 5">
            <a:extLst>
              <a:ext uri="{FF2B5EF4-FFF2-40B4-BE49-F238E27FC236}">
                <a16:creationId xmlns:a16="http://schemas.microsoft.com/office/drawing/2014/main" id="{A6A72CEF-B213-42AE-900F-4C592CA34758}"/>
              </a:ext>
            </a:extLst>
          </p:cNvPr>
          <p:cNvSpPr txBox="1">
            <a:spLocks noChangeArrowheads="1"/>
          </p:cNvSpPr>
          <p:nvPr/>
        </p:nvSpPr>
        <p:spPr bwMode="auto">
          <a:xfrm>
            <a:off x="979984" y="1965054"/>
            <a:ext cx="4171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dirty="0">
                <a:latin typeface="Times New Roman" panose="02020603050405020304" pitchFamily="18" charset="0"/>
              </a:rPr>
              <a:t>“</a:t>
            </a:r>
            <a:r>
              <a:rPr kumimoji="1" lang="zh-CN" altLang="en-US" sz="3200" dirty="0">
                <a:latin typeface="Times New Roman" panose="02020603050405020304" pitchFamily="18" charset="0"/>
              </a:rPr>
              <a:t>互斥</a:t>
            </a:r>
            <a:r>
              <a:rPr kumimoji="1" lang="en-US" altLang="zh-CN" sz="3200" dirty="0">
                <a:latin typeface="Times New Roman" panose="02020603050405020304" pitchFamily="18" charset="0"/>
              </a:rPr>
              <a:t>” </a:t>
            </a:r>
            <a:r>
              <a:rPr kumimoji="1" lang="zh-CN" altLang="en-US" sz="3200" dirty="0">
                <a:latin typeface="Times New Roman" panose="02020603050405020304" pitchFamily="18" charset="0"/>
              </a:rPr>
              <a:t>：只有一个</a:t>
            </a:r>
            <a:endParaRPr kumimoji="1" lang="en-US" altLang="zh-CN" sz="3200" i="1" dirty="0">
              <a:solidFill>
                <a:srgbClr val="0000CC"/>
              </a:solidFill>
              <a:latin typeface="Times New Roman" panose="02020603050405020304" pitchFamily="18" charset="0"/>
            </a:endParaRPr>
          </a:p>
        </p:txBody>
      </p:sp>
      <p:sp>
        <p:nvSpPr>
          <p:cNvPr id="27654" name="Line 6">
            <a:extLst>
              <a:ext uri="{FF2B5EF4-FFF2-40B4-BE49-F238E27FC236}">
                <a16:creationId xmlns:a16="http://schemas.microsoft.com/office/drawing/2014/main" id="{868D19E1-A499-4D58-B6A5-7304E905A305}"/>
              </a:ext>
            </a:extLst>
          </p:cNvPr>
          <p:cNvSpPr>
            <a:spLocks noChangeShapeType="1"/>
          </p:cNvSpPr>
          <p:nvPr/>
        </p:nvSpPr>
        <p:spPr bwMode="auto">
          <a:xfrm>
            <a:off x="2694484" y="2953603"/>
            <a:ext cx="2571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5" name="Line 7">
            <a:extLst>
              <a:ext uri="{FF2B5EF4-FFF2-40B4-BE49-F238E27FC236}">
                <a16:creationId xmlns:a16="http://schemas.microsoft.com/office/drawing/2014/main" id="{EF6A6CB2-BD5A-4728-91AD-EEBB1F4FD6ED}"/>
              </a:ext>
            </a:extLst>
          </p:cNvPr>
          <p:cNvSpPr>
            <a:spLocks noChangeShapeType="1"/>
          </p:cNvSpPr>
          <p:nvPr/>
        </p:nvSpPr>
        <p:spPr bwMode="auto">
          <a:xfrm>
            <a:off x="2694484" y="5182453"/>
            <a:ext cx="2571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6" name="Line 8">
            <a:extLst>
              <a:ext uri="{FF2B5EF4-FFF2-40B4-BE49-F238E27FC236}">
                <a16:creationId xmlns:a16="http://schemas.microsoft.com/office/drawing/2014/main" id="{6FF973DE-EBB9-4516-AA04-A21243288DB4}"/>
              </a:ext>
            </a:extLst>
          </p:cNvPr>
          <p:cNvSpPr>
            <a:spLocks noChangeShapeType="1"/>
          </p:cNvSpPr>
          <p:nvPr/>
        </p:nvSpPr>
        <p:spPr bwMode="auto">
          <a:xfrm>
            <a:off x="2751634" y="3410803"/>
            <a:ext cx="2400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7" name="Line 9">
            <a:extLst>
              <a:ext uri="{FF2B5EF4-FFF2-40B4-BE49-F238E27FC236}">
                <a16:creationId xmlns:a16="http://schemas.microsoft.com/office/drawing/2014/main" id="{30228894-FA7D-4319-AF9C-F0FE407E9925}"/>
              </a:ext>
            </a:extLst>
          </p:cNvPr>
          <p:cNvSpPr>
            <a:spLocks noChangeShapeType="1"/>
          </p:cNvSpPr>
          <p:nvPr/>
        </p:nvSpPr>
        <p:spPr bwMode="auto">
          <a:xfrm>
            <a:off x="4180384" y="2953603"/>
            <a:ext cx="0" cy="222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8" name="Text Box 10">
            <a:extLst>
              <a:ext uri="{FF2B5EF4-FFF2-40B4-BE49-F238E27FC236}">
                <a16:creationId xmlns:a16="http://schemas.microsoft.com/office/drawing/2014/main" id="{AEA33656-3401-40E6-9DE2-F61705ADF603}"/>
              </a:ext>
            </a:extLst>
          </p:cNvPr>
          <p:cNvSpPr txBox="1">
            <a:spLocks noChangeArrowheads="1"/>
          </p:cNvSpPr>
          <p:nvPr/>
        </p:nvSpPr>
        <p:spPr bwMode="auto">
          <a:xfrm>
            <a:off x="2980234" y="3010753"/>
            <a:ext cx="114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p        q</a:t>
            </a:r>
          </a:p>
        </p:txBody>
      </p:sp>
      <p:sp>
        <p:nvSpPr>
          <p:cNvPr id="27659" name="Text Box 11">
            <a:extLst>
              <a:ext uri="{FF2B5EF4-FFF2-40B4-BE49-F238E27FC236}">
                <a16:creationId xmlns:a16="http://schemas.microsoft.com/office/drawing/2014/main" id="{67BAD214-CDD9-422D-888B-1A6F99FF1431}"/>
              </a:ext>
            </a:extLst>
          </p:cNvPr>
          <p:cNvSpPr txBox="1">
            <a:spLocks noChangeArrowheads="1"/>
          </p:cNvSpPr>
          <p:nvPr/>
        </p:nvSpPr>
        <p:spPr bwMode="auto">
          <a:xfrm>
            <a:off x="2980234" y="3582254"/>
            <a:ext cx="1085850" cy="178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kumimoji="1" lang="en-US" altLang="zh-CN">
                <a:latin typeface="Times New Roman" panose="02020603050405020304" pitchFamily="18" charset="0"/>
              </a:rPr>
              <a:t>T       T</a:t>
            </a:r>
          </a:p>
          <a:p>
            <a:pPr eaLnBrk="1" hangingPunct="1">
              <a:spcBef>
                <a:spcPct val="30000"/>
              </a:spcBef>
            </a:pPr>
            <a:r>
              <a:rPr kumimoji="1" lang="en-US" altLang="zh-CN">
                <a:latin typeface="Times New Roman" panose="02020603050405020304" pitchFamily="18" charset="0"/>
              </a:rPr>
              <a:t>T       F</a:t>
            </a:r>
          </a:p>
          <a:p>
            <a:pPr eaLnBrk="1" hangingPunct="1">
              <a:spcBef>
                <a:spcPct val="30000"/>
              </a:spcBef>
            </a:pPr>
            <a:r>
              <a:rPr kumimoji="1" lang="en-US" altLang="zh-CN">
                <a:latin typeface="Times New Roman" panose="02020603050405020304" pitchFamily="18" charset="0"/>
              </a:rPr>
              <a:t>F       T</a:t>
            </a:r>
          </a:p>
          <a:p>
            <a:pPr eaLnBrk="1" hangingPunct="1">
              <a:spcBef>
                <a:spcPct val="30000"/>
              </a:spcBef>
            </a:pPr>
            <a:r>
              <a:rPr kumimoji="1" lang="en-US" altLang="zh-CN">
                <a:latin typeface="Times New Roman" panose="02020603050405020304" pitchFamily="18" charset="0"/>
              </a:rPr>
              <a:t>F       F</a:t>
            </a:r>
          </a:p>
          <a:p>
            <a:pPr eaLnBrk="1" hangingPunct="1">
              <a:spcBef>
                <a:spcPct val="20000"/>
              </a:spcBef>
            </a:pPr>
            <a:endParaRPr kumimoji="1" lang="en-US" altLang="zh-CN">
              <a:latin typeface="Times New Roman" panose="02020603050405020304" pitchFamily="18" charset="0"/>
            </a:endParaRPr>
          </a:p>
        </p:txBody>
      </p:sp>
      <p:sp>
        <p:nvSpPr>
          <p:cNvPr id="27660" name="Text Box 12">
            <a:extLst>
              <a:ext uri="{FF2B5EF4-FFF2-40B4-BE49-F238E27FC236}">
                <a16:creationId xmlns:a16="http://schemas.microsoft.com/office/drawing/2014/main" id="{14C1039C-9D7C-4F9F-B628-9E77F4DA5CE7}"/>
              </a:ext>
            </a:extLst>
          </p:cNvPr>
          <p:cNvSpPr txBox="1">
            <a:spLocks noChangeArrowheads="1"/>
          </p:cNvSpPr>
          <p:nvPr/>
        </p:nvSpPr>
        <p:spPr bwMode="auto">
          <a:xfrm>
            <a:off x="4294684" y="3010753"/>
            <a:ext cx="857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p</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q</a:t>
            </a:r>
            <a:r>
              <a:rPr kumimoji="1" lang="en-US" altLang="zh-CN">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27661" name="Text Box 13">
            <a:extLst>
              <a:ext uri="{FF2B5EF4-FFF2-40B4-BE49-F238E27FC236}">
                <a16:creationId xmlns:a16="http://schemas.microsoft.com/office/drawing/2014/main" id="{36AD90FC-05BA-4621-AD95-DBF077082487}"/>
              </a:ext>
            </a:extLst>
          </p:cNvPr>
          <p:cNvSpPr txBox="1">
            <a:spLocks noChangeArrowheads="1"/>
          </p:cNvSpPr>
          <p:nvPr/>
        </p:nvSpPr>
        <p:spPr bwMode="auto">
          <a:xfrm>
            <a:off x="4523284" y="3582254"/>
            <a:ext cx="457200" cy="178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kumimoji="1" lang="en-US" altLang="zh-CN">
                <a:solidFill>
                  <a:srgbClr val="FF0000"/>
                </a:solidFill>
                <a:latin typeface="Times New Roman" panose="02020603050405020304" pitchFamily="18" charset="0"/>
              </a:rPr>
              <a:t>F</a:t>
            </a:r>
          </a:p>
          <a:p>
            <a:pPr eaLnBrk="1" hangingPunct="1">
              <a:spcBef>
                <a:spcPct val="30000"/>
              </a:spcBef>
            </a:pPr>
            <a:r>
              <a:rPr kumimoji="1" lang="en-US" altLang="zh-CN">
                <a:latin typeface="Times New Roman" panose="02020603050405020304" pitchFamily="18" charset="0"/>
              </a:rPr>
              <a:t>T</a:t>
            </a:r>
          </a:p>
          <a:p>
            <a:pPr eaLnBrk="1" hangingPunct="1">
              <a:spcBef>
                <a:spcPct val="30000"/>
              </a:spcBef>
            </a:pPr>
            <a:r>
              <a:rPr kumimoji="1" lang="en-US" altLang="zh-CN">
                <a:latin typeface="Times New Roman" panose="02020603050405020304" pitchFamily="18" charset="0"/>
              </a:rPr>
              <a:t>T </a:t>
            </a:r>
          </a:p>
          <a:p>
            <a:pPr eaLnBrk="1" hangingPunct="1">
              <a:spcBef>
                <a:spcPct val="30000"/>
              </a:spcBef>
            </a:pPr>
            <a:r>
              <a:rPr kumimoji="1" lang="en-US" altLang="zh-CN">
                <a:latin typeface="Times New Roman" panose="02020603050405020304" pitchFamily="18" charset="0"/>
              </a:rPr>
              <a:t>F</a:t>
            </a:r>
          </a:p>
          <a:p>
            <a:pPr eaLnBrk="1" hangingPunct="1">
              <a:spcBef>
                <a:spcPct val="20000"/>
              </a:spcBef>
            </a:pPr>
            <a:endParaRPr kumimoji="1" lang="en-US" altLang="zh-CN">
              <a:latin typeface="Times New Roman" panose="02020603050405020304" pitchFamily="18" charset="0"/>
            </a:endParaRPr>
          </a:p>
        </p:txBody>
      </p:sp>
      <p:sp>
        <p:nvSpPr>
          <p:cNvPr id="27662" name="Oval 18">
            <a:extLst>
              <a:ext uri="{FF2B5EF4-FFF2-40B4-BE49-F238E27FC236}">
                <a16:creationId xmlns:a16="http://schemas.microsoft.com/office/drawing/2014/main" id="{9121D8C8-1AC0-4498-AD8E-EE765F2EA112}"/>
              </a:ext>
            </a:extLst>
          </p:cNvPr>
          <p:cNvSpPr>
            <a:spLocks noChangeArrowheads="1"/>
          </p:cNvSpPr>
          <p:nvPr/>
        </p:nvSpPr>
        <p:spPr bwMode="auto">
          <a:xfrm>
            <a:off x="2351584" y="3925153"/>
            <a:ext cx="3028950" cy="742950"/>
          </a:xfrm>
          <a:prstGeom prst="ellipse">
            <a:avLst/>
          </a:prstGeom>
          <a:noFill/>
          <a:ln w="57150" cmpd="thickThin">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31" name="Text Box 19">
            <a:extLst>
              <a:ext uri="{FF2B5EF4-FFF2-40B4-BE49-F238E27FC236}">
                <a16:creationId xmlns:a16="http://schemas.microsoft.com/office/drawing/2014/main" id="{CB788125-7A18-49E2-A5A1-828219925D2D}"/>
              </a:ext>
            </a:extLst>
          </p:cNvPr>
          <p:cNvSpPr txBox="1">
            <a:spLocks noChangeArrowheads="1"/>
          </p:cNvSpPr>
          <p:nvPr/>
        </p:nvSpPr>
        <p:spPr bwMode="auto">
          <a:xfrm>
            <a:off x="6312024" y="3140968"/>
            <a:ext cx="2232248" cy="461665"/>
          </a:xfrm>
          <a:prstGeom prst="rect">
            <a:avLst/>
          </a:prstGeom>
          <a:solidFill>
            <a:srgbClr val="FFFF99"/>
          </a:solidFill>
          <a:ln w="57150" cmpd="thickThin">
            <a:solidFill>
              <a:srgbClr val="FFCC00"/>
            </a:solidFill>
            <a:miter lim="800000"/>
            <a:headEnd/>
            <a:tailEnd/>
          </a:ln>
          <a:effectLst>
            <a:outerShdw dist="107763" dir="2700000" algn="ctr" rotWithShape="0">
              <a:schemeClr val="bg2"/>
            </a:outerShdw>
          </a:effectLst>
        </p:spPr>
        <p:txBody>
          <a:bodyPr wrap="square">
            <a:spAutoFit/>
          </a:bodyPr>
          <a:lstStyle/>
          <a:p>
            <a:pPr>
              <a:spcBef>
                <a:spcPct val="50000"/>
              </a:spcBef>
              <a:defRPr/>
            </a:pPr>
            <a:r>
              <a:rPr kumimoji="1" lang="en-US" altLang="zh-CN" sz="2400" b="1">
                <a:solidFill>
                  <a:srgbClr val="0000CC"/>
                </a:solidFill>
                <a:latin typeface="Times New Roman" pitchFamily="18" charset="0"/>
              </a:rPr>
              <a:t>(</a:t>
            </a:r>
            <a:r>
              <a:rPr kumimoji="1" lang="en-US" altLang="zh-CN" sz="2400" b="1" i="1">
                <a:solidFill>
                  <a:srgbClr val="0000CC"/>
                </a:solidFill>
                <a:latin typeface="Times New Roman" pitchFamily="18" charset="0"/>
              </a:rPr>
              <a:t>p</a:t>
            </a:r>
            <a:r>
              <a:rPr kumimoji="1" lang="en-US" altLang="zh-CN" sz="2400" b="1">
                <a:solidFill>
                  <a:srgbClr val="0000CC"/>
                </a:solidFill>
                <a:latin typeface="Times New Roman" pitchFamily="18" charset="0"/>
                <a:sym typeface="Symbol" pitchFamily="18" charset="2"/>
              </a:rPr>
              <a:t>~</a:t>
            </a:r>
            <a:r>
              <a:rPr kumimoji="1" lang="en-US" altLang="zh-CN" sz="2400" b="1" i="1">
                <a:solidFill>
                  <a:srgbClr val="0000CC"/>
                </a:solidFill>
                <a:latin typeface="Times New Roman" pitchFamily="18" charset="0"/>
                <a:sym typeface="Symbol" pitchFamily="18" charset="2"/>
              </a:rPr>
              <a:t>q</a:t>
            </a:r>
            <a:r>
              <a:rPr kumimoji="1" lang="en-US" altLang="zh-CN" sz="2400" b="1">
                <a:solidFill>
                  <a:srgbClr val="0000CC"/>
                </a:solidFill>
                <a:latin typeface="Times New Roman" pitchFamily="18" charset="0"/>
                <a:sym typeface="Symbol" pitchFamily="18" charset="2"/>
              </a:rPr>
              <a:t>)(~</a:t>
            </a:r>
            <a:r>
              <a:rPr kumimoji="1" lang="en-US" altLang="zh-CN" sz="2400" b="1" i="1">
                <a:solidFill>
                  <a:srgbClr val="0000CC"/>
                </a:solidFill>
                <a:latin typeface="Times New Roman" pitchFamily="18" charset="0"/>
                <a:sym typeface="Symbol" pitchFamily="18" charset="2"/>
              </a:rPr>
              <a:t>p</a:t>
            </a:r>
            <a:r>
              <a:rPr kumimoji="1" lang="en-US" altLang="zh-CN" sz="2400" b="1">
                <a:solidFill>
                  <a:srgbClr val="0000CC"/>
                </a:solidFill>
                <a:latin typeface="Times New Roman" pitchFamily="18" charset="0"/>
                <a:sym typeface="Symbol" pitchFamily="18" charset="2"/>
              </a:rPr>
              <a:t></a:t>
            </a:r>
            <a:r>
              <a:rPr kumimoji="1" lang="en-US" altLang="zh-CN" sz="2400" b="1" i="1">
                <a:solidFill>
                  <a:srgbClr val="0000CC"/>
                </a:solidFill>
                <a:latin typeface="Times New Roman" pitchFamily="18" charset="0"/>
                <a:sym typeface="Symbol" pitchFamily="18" charset="2"/>
              </a:rPr>
              <a:t>q</a:t>
            </a:r>
            <a:r>
              <a:rPr kumimoji="1" lang="en-US" altLang="zh-CN" sz="2400" b="1">
                <a:solidFill>
                  <a:srgbClr val="0000CC"/>
                </a:solidFill>
                <a:latin typeface="Times New Roman" pitchFamily="18" charset="0"/>
                <a:sym typeface="Symbol" pitchFamily="18" charset="2"/>
              </a:rPr>
              <a:t>)</a:t>
            </a:r>
            <a:endParaRPr kumimoji="1" lang="en-US" altLang="zh-CN" sz="2400" b="1">
              <a:solidFill>
                <a:srgbClr val="0000CC"/>
              </a:solidFill>
              <a:latin typeface="Times New Roman" pitchFamily="18" charset="0"/>
            </a:endParaRPr>
          </a:p>
        </p:txBody>
      </p:sp>
      <p:sp>
        <p:nvSpPr>
          <p:cNvPr id="38933" name="Text Box 21">
            <a:extLst>
              <a:ext uri="{FF2B5EF4-FFF2-40B4-BE49-F238E27FC236}">
                <a16:creationId xmlns:a16="http://schemas.microsoft.com/office/drawing/2014/main" id="{A93E9B88-1E7C-4AC4-825E-A0F2DD327193}"/>
              </a:ext>
            </a:extLst>
          </p:cNvPr>
          <p:cNvSpPr txBox="1">
            <a:spLocks noChangeArrowheads="1"/>
          </p:cNvSpPr>
          <p:nvPr/>
        </p:nvSpPr>
        <p:spPr bwMode="auto">
          <a:xfrm>
            <a:off x="6202486" y="4007744"/>
            <a:ext cx="34939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通常情况下，析取符号</a:t>
            </a:r>
            <a:r>
              <a:rPr kumimoji="1" lang="en-US" altLang="zh-CN" sz="2400" dirty="0">
                <a:sym typeface="Symbol" panose="05050102010706020507" pitchFamily="18" charset="2"/>
              </a:rPr>
              <a:t></a:t>
            </a:r>
            <a:r>
              <a:rPr lang="zh-CN" altLang="en-US" sz="2400" b="1" dirty="0"/>
              <a:t>被理解为兼容析取而非互斥析取</a:t>
            </a:r>
            <a:r>
              <a:rPr lang="en-US" altLang="zh-CN"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31"/>
                                        </p:tgtEl>
                                        <p:attrNameLst>
                                          <p:attrName>style.visibility</p:attrName>
                                        </p:attrNameLst>
                                      </p:cBhvr>
                                      <p:to>
                                        <p:strVal val="visible"/>
                                      </p:to>
                                    </p:set>
                                    <p:anim calcmode="lin" valueType="num">
                                      <p:cBhvr additive="base">
                                        <p:cTn id="7" dur="500" fill="hold"/>
                                        <p:tgtEl>
                                          <p:spTgt spid="38931"/>
                                        </p:tgtEl>
                                        <p:attrNameLst>
                                          <p:attrName>ppt_x</p:attrName>
                                        </p:attrNameLst>
                                      </p:cBhvr>
                                      <p:tavLst>
                                        <p:tav tm="0">
                                          <p:val>
                                            <p:strVal val="#ppt_x"/>
                                          </p:val>
                                        </p:tav>
                                        <p:tav tm="100000">
                                          <p:val>
                                            <p:strVal val="#ppt_x"/>
                                          </p:val>
                                        </p:tav>
                                      </p:tavLst>
                                    </p:anim>
                                    <p:anim calcmode="lin" valueType="num">
                                      <p:cBhvr additive="base">
                                        <p:cTn id="8" dur="500" fill="hold"/>
                                        <p:tgtEl>
                                          <p:spTgt spid="389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1" grpId="0" animBg="1" autoUpdateAnimBg="0"/>
      <p:bldP spid="389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79376" y="331294"/>
            <a:ext cx="8637587" cy="762000"/>
          </a:xfrm>
        </p:spPr>
        <p:txBody>
          <a:bodyPr/>
          <a:lstStyle/>
          <a:p>
            <a:pPr eaLnBrk="1" hangingPunct="1"/>
            <a:r>
              <a:rPr lang="zh-CN" altLang="en-US" dirty="0"/>
              <a:t>蕴涵（运算符，联接词）</a:t>
            </a:r>
          </a:p>
        </p:txBody>
      </p:sp>
      <p:sp>
        <p:nvSpPr>
          <p:cNvPr id="26627" name="Text Box 3"/>
          <p:cNvSpPr txBox="1">
            <a:spLocks noChangeArrowheads="1"/>
          </p:cNvSpPr>
          <p:nvPr/>
        </p:nvSpPr>
        <p:spPr bwMode="auto">
          <a:xfrm>
            <a:off x="911425" y="1556693"/>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若 </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，则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（条件语句）</a:t>
            </a:r>
            <a:endParaRPr kumimoji="1" lang="en-US" altLang="zh-CN" sz="2400" b="1" i="1">
              <a:solidFill>
                <a:srgbClr val="0000CC"/>
              </a:solidFill>
              <a:latin typeface="Times New Roman" panose="02020603050405020304" pitchFamily="18" charset="0"/>
            </a:endParaRPr>
          </a:p>
        </p:txBody>
      </p:sp>
      <p:sp>
        <p:nvSpPr>
          <p:cNvPr id="26628" name="Line 4"/>
          <p:cNvSpPr>
            <a:spLocks noChangeShapeType="1"/>
          </p:cNvSpPr>
          <p:nvPr/>
        </p:nvSpPr>
        <p:spPr bwMode="auto">
          <a:xfrm>
            <a:off x="1374974" y="2386955"/>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29" name="Line 5"/>
          <p:cNvSpPr>
            <a:spLocks noChangeShapeType="1"/>
          </p:cNvSpPr>
          <p:nvPr/>
        </p:nvSpPr>
        <p:spPr bwMode="auto">
          <a:xfrm>
            <a:off x="1374974" y="5358755"/>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0" name="Line 6"/>
          <p:cNvSpPr>
            <a:spLocks noChangeShapeType="1"/>
          </p:cNvSpPr>
          <p:nvPr/>
        </p:nvSpPr>
        <p:spPr bwMode="auto">
          <a:xfrm>
            <a:off x="1451174" y="2996555"/>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1" name="Line 7"/>
          <p:cNvSpPr>
            <a:spLocks noChangeShapeType="1"/>
          </p:cNvSpPr>
          <p:nvPr/>
        </p:nvSpPr>
        <p:spPr bwMode="auto">
          <a:xfrm>
            <a:off x="3356174" y="2386955"/>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2" name="Text Box 8"/>
          <p:cNvSpPr txBox="1">
            <a:spLocks noChangeArrowheads="1"/>
          </p:cNvSpPr>
          <p:nvPr/>
        </p:nvSpPr>
        <p:spPr bwMode="auto">
          <a:xfrm>
            <a:off x="1755974" y="246315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p>
        </p:txBody>
      </p:sp>
      <p:sp>
        <p:nvSpPr>
          <p:cNvPr id="26633" name="Text Box 9"/>
          <p:cNvSpPr txBox="1">
            <a:spLocks noChangeArrowheads="1"/>
          </p:cNvSpPr>
          <p:nvPr/>
        </p:nvSpPr>
        <p:spPr bwMode="auto">
          <a:xfrm>
            <a:off x="1755974" y="3225155"/>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p>
          <a:p>
            <a:pPr eaLnBrk="1" hangingPunct="1">
              <a:spcBef>
                <a:spcPct val="30000"/>
              </a:spcBef>
              <a:buClrTx/>
              <a:buSzTx/>
              <a:buFontTx/>
              <a:buNone/>
            </a:pPr>
            <a:r>
              <a:rPr kumimoji="1" lang="en-US" altLang="zh-CN" sz="2400" b="1">
                <a:latin typeface="Times New Roman" panose="02020603050405020304" pitchFamily="18" charset="0"/>
              </a:rPr>
              <a:t>0       1</a:t>
            </a:r>
          </a:p>
          <a:p>
            <a:pPr eaLnBrk="1" hangingPunct="1">
              <a:spcBef>
                <a:spcPct val="30000"/>
              </a:spcBef>
              <a:buClrTx/>
              <a:buSzTx/>
              <a:buFontTx/>
              <a:buNone/>
            </a:pPr>
            <a:r>
              <a:rPr kumimoji="1" lang="en-US" altLang="zh-CN" sz="2400" b="1">
                <a:latin typeface="Times New Roman" panose="02020603050405020304" pitchFamily="18" charset="0"/>
              </a:rPr>
              <a:t>1       0</a:t>
            </a:r>
          </a:p>
          <a:p>
            <a:pPr eaLnBrk="1" hangingPunct="1">
              <a:spcBef>
                <a:spcPct val="30000"/>
              </a:spcBef>
              <a:buClrTx/>
              <a:buSzTx/>
              <a:buFontTx/>
              <a:buNone/>
            </a:pPr>
            <a:r>
              <a:rPr kumimoji="1" lang="en-US" altLang="zh-CN" sz="2400" b="1">
                <a:latin typeface="Times New Roman" panose="02020603050405020304" pitchFamily="18" charset="0"/>
              </a:rPr>
              <a:t>1       1</a:t>
            </a:r>
          </a:p>
          <a:p>
            <a:pPr eaLnBrk="1" hangingPunct="1">
              <a:buClrTx/>
              <a:buSzTx/>
              <a:buFontTx/>
              <a:buNone/>
            </a:pPr>
            <a:endParaRPr kumimoji="1" lang="en-US" altLang="zh-CN" sz="2400" b="1">
              <a:latin typeface="Times New Roman" panose="02020603050405020304" pitchFamily="18" charset="0"/>
            </a:endParaRPr>
          </a:p>
        </p:txBody>
      </p:sp>
      <p:sp>
        <p:nvSpPr>
          <p:cNvPr id="26634" name="Text Box 10"/>
          <p:cNvSpPr txBox="1">
            <a:spLocks noChangeArrowheads="1"/>
          </p:cNvSpPr>
          <p:nvPr/>
        </p:nvSpPr>
        <p:spPr bwMode="auto">
          <a:xfrm>
            <a:off x="3508574" y="24631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dirty="0" err="1">
                <a:latin typeface="Times New Roman" panose="02020603050405020304" pitchFamily="18" charset="0"/>
              </a:rPr>
              <a:t>p</a:t>
            </a:r>
            <a:r>
              <a:rPr kumimoji="1" lang="en-US" altLang="zh-CN" sz="2400" b="1" dirty="0" err="1">
                <a:latin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sym typeface="Symbol" panose="05050102010706020507" pitchFamily="18" charset="2"/>
            </a:endParaRPr>
          </a:p>
        </p:txBody>
      </p:sp>
      <p:sp>
        <p:nvSpPr>
          <p:cNvPr id="26635" name="Text Box 11"/>
          <p:cNvSpPr txBox="1">
            <a:spLocks noChangeArrowheads="1"/>
          </p:cNvSpPr>
          <p:nvPr/>
        </p:nvSpPr>
        <p:spPr bwMode="auto">
          <a:xfrm>
            <a:off x="3813374" y="3225155"/>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 </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buClrTx/>
              <a:buSzTx/>
              <a:buFontTx/>
              <a:buNone/>
            </a:pPr>
            <a:endParaRPr kumimoji="1" lang="en-US" altLang="zh-CN" sz="2400" b="1">
              <a:latin typeface="Times New Roman" panose="02020603050405020304" pitchFamily="18" charset="0"/>
            </a:endParaRPr>
          </a:p>
        </p:txBody>
      </p:sp>
      <p:sp>
        <p:nvSpPr>
          <p:cNvPr id="26636" name="TextBox 12"/>
          <p:cNvSpPr txBox="1">
            <a:spLocks noChangeArrowheads="1"/>
          </p:cNvSpPr>
          <p:nvPr/>
        </p:nvSpPr>
        <p:spPr bwMode="auto">
          <a:xfrm>
            <a:off x="5664399" y="1556693"/>
            <a:ext cx="332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i="1">
                <a:latin typeface="Times New Roman" panose="02020603050405020304" pitchFamily="18" charset="0"/>
              </a:rPr>
              <a:t>p</a:t>
            </a:r>
            <a:r>
              <a:rPr lang="zh-CN" altLang="en-US" sz="2400" b="1">
                <a:latin typeface="Times New Roman" panose="02020603050405020304" pitchFamily="18" charset="0"/>
                <a:cs typeface="Times New Roman" panose="02020603050405020304" pitchFamily="18" charset="0"/>
              </a:rPr>
              <a:t>称为假设，</a:t>
            </a:r>
            <a:r>
              <a:rPr lang="en-US" altLang="zh-CN" sz="2400" b="1" i="1">
                <a:latin typeface="Times New Roman" panose="02020603050405020304" pitchFamily="18" charset="0"/>
                <a:cs typeface="Times New Roman" panose="02020603050405020304" pitchFamily="18" charset="0"/>
              </a:rPr>
              <a:t>q</a:t>
            </a:r>
            <a:r>
              <a:rPr lang="zh-CN" altLang="en-US" sz="2400" b="1">
                <a:latin typeface="Times New Roman" panose="02020603050405020304" pitchFamily="18" charset="0"/>
                <a:cs typeface="Times New Roman" panose="02020603050405020304" pitchFamily="18" charset="0"/>
              </a:rPr>
              <a:t>称为结论</a:t>
            </a:r>
            <a:endParaRPr lang="en-US" altLang="zh-CN" sz="2400" b="1">
              <a:latin typeface="Times New Roman" panose="02020603050405020304" pitchFamily="18" charset="0"/>
              <a:cs typeface="Times New Roman" panose="02020603050405020304" pitchFamily="18" charset="0"/>
            </a:endParaRPr>
          </a:p>
        </p:txBody>
      </p:sp>
      <p:sp>
        <p:nvSpPr>
          <p:cNvPr id="24589" name="Rectangle 3"/>
          <p:cNvSpPr>
            <a:spLocks noChangeArrowheads="1"/>
          </p:cNvSpPr>
          <p:nvPr/>
        </p:nvSpPr>
        <p:spPr bwMode="auto">
          <a:xfrm>
            <a:off x="911424" y="4149080"/>
            <a:ext cx="5181600" cy="5334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solidFill>
                <a:srgbClr val="FF0000"/>
              </a:solidFill>
            </a:endParaRPr>
          </a:p>
        </p:txBody>
      </p:sp>
      <p:sp>
        <p:nvSpPr>
          <p:cNvPr id="14" name="Text Box 16"/>
          <p:cNvSpPr txBox="1">
            <a:spLocks noChangeArrowheads="1"/>
          </p:cNvSpPr>
          <p:nvPr/>
        </p:nvSpPr>
        <p:spPr bwMode="auto">
          <a:xfrm>
            <a:off x="6456561" y="2348855"/>
            <a:ext cx="3757611" cy="461665"/>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dirty="0" err="1">
                <a:latin typeface="Times New Roman" panose="02020603050405020304" pitchFamily="18" charset="0"/>
              </a:rPr>
              <a:t>p</a:t>
            </a:r>
            <a:r>
              <a:rPr kumimoji="1" lang="en-US" altLang="zh-CN" sz="2400" b="1" dirty="0" err="1">
                <a:latin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sym typeface="Symbol" panose="05050102010706020507" pitchFamily="18" charset="2"/>
              </a:rPr>
              <a:t>q</a:t>
            </a:r>
            <a:r>
              <a:rPr kumimoji="1" lang="en-US" altLang="zh-CN" sz="2400" b="1" i="1" dirty="0">
                <a:latin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0</a:t>
            </a:r>
            <a:r>
              <a:rPr kumimoji="1" lang="en-US" altLang="zh-CN" sz="2400" b="1" i="1" dirty="0">
                <a:latin typeface="Times New Roman" panose="02020603050405020304" pitchFamily="18" charset="0"/>
                <a:sym typeface="Symbol" panose="05050102010706020507" pitchFamily="18" charset="2"/>
              </a:rPr>
              <a:t> </a:t>
            </a:r>
            <a:r>
              <a:rPr kumimoji="1" lang="en-US" altLang="zh-CN" sz="2400" b="1" dirty="0" err="1">
                <a:latin typeface="Times New Roman" panose="02020603050405020304" pitchFamily="18" charset="0"/>
                <a:sym typeface="Symbol" panose="05050102010706020507" pitchFamily="18" charset="2"/>
              </a:rPr>
              <a:t>iff</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p</a:t>
            </a:r>
            <a:r>
              <a:rPr kumimoji="1" lang="zh-CN" altLang="en-US" sz="2400" b="1" dirty="0">
                <a:latin typeface="Times New Roman" panose="02020603050405020304" pitchFamily="18" charset="0"/>
                <a:sym typeface="Symbol" panose="05050102010706020507" pitchFamily="18" charset="2"/>
              </a:rPr>
              <a:t>为</a:t>
            </a:r>
            <a:r>
              <a:rPr kumimoji="1" lang="en-US" altLang="zh-CN" sz="2400" b="1" dirty="0">
                <a:latin typeface="Times New Roman" panose="02020603050405020304" pitchFamily="18" charset="0"/>
                <a:sym typeface="Symbol" panose="05050102010706020507" pitchFamily="18" charset="2"/>
              </a:rPr>
              <a:t>1</a:t>
            </a:r>
            <a:r>
              <a:rPr kumimoji="1" lang="zh-CN" altLang="en-US" sz="2400" b="1" dirty="0">
                <a:latin typeface="Times New Roman" panose="02020603050405020304" pitchFamily="18" charset="0"/>
                <a:sym typeface="Symbol" panose="05050102010706020507" pitchFamily="18" charset="2"/>
              </a:rPr>
              <a:t>而</a:t>
            </a:r>
            <a:r>
              <a:rPr kumimoji="1" lang="en-US" altLang="zh-CN" sz="2400" b="1" i="1" dirty="0">
                <a:latin typeface="Times New Roman" panose="02020603050405020304" pitchFamily="18" charset="0"/>
                <a:sym typeface="Symbol" panose="05050102010706020507" pitchFamily="18" charset="2"/>
              </a:rPr>
              <a:t>q</a:t>
            </a:r>
            <a:r>
              <a:rPr kumimoji="1" lang="zh-CN" altLang="en-US" sz="2400" b="1" dirty="0">
                <a:latin typeface="Times New Roman" panose="02020603050405020304" pitchFamily="18" charset="0"/>
                <a:sym typeface="Symbol" panose="05050102010706020507" pitchFamily="18" charset="2"/>
              </a:rPr>
              <a:t>为</a:t>
            </a:r>
            <a:r>
              <a:rPr kumimoji="1" lang="en-US" altLang="zh-CN" sz="2400" b="1" dirty="0">
                <a:latin typeface="Times New Roman" panose="02020603050405020304" pitchFamily="18" charset="0"/>
                <a:sym typeface="Symbol" panose="05050102010706020507" pitchFamily="18" charset="2"/>
              </a:rPr>
              <a:t>0</a:t>
            </a:r>
          </a:p>
        </p:txBody>
      </p:sp>
      <p:sp>
        <p:nvSpPr>
          <p:cNvPr id="15" name="Line 17"/>
          <p:cNvSpPr>
            <a:spLocks noChangeShapeType="1"/>
          </p:cNvSpPr>
          <p:nvPr/>
        </p:nvSpPr>
        <p:spPr bwMode="auto">
          <a:xfrm flipH="1">
            <a:off x="4367741" y="2601267"/>
            <a:ext cx="2038815" cy="1691405"/>
          </a:xfrm>
          <a:prstGeom prst="line">
            <a:avLst/>
          </a:prstGeom>
          <a:noFill/>
          <a:ln w="1905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a:xfrm>
            <a:off x="7369374" y="5815955"/>
            <a:ext cx="2844800" cy="457200"/>
          </a:xfrm>
        </p:spPr>
        <p:txBody>
          <a:bodyPr/>
          <a:lstStyle/>
          <a:p>
            <a:pPr>
              <a:defRPr/>
            </a:pPr>
            <a:fld id="{068D61A8-5ECE-4B6B-97DD-8D80A0FCA0DC}" type="slidenum">
              <a:rPr lang="en-US" altLang="zh-CN" smtClean="0"/>
              <a:pPr>
                <a:defRPr/>
              </a:pPr>
              <a:t>11</a:t>
            </a:fld>
            <a:endParaRPr lang="en-US" altLang="zh-CN"/>
          </a:p>
        </p:txBody>
      </p:sp>
      <p:sp>
        <p:nvSpPr>
          <p:cNvPr id="17" name="Text Box 14">
            <a:extLst>
              <a:ext uri="{FF2B5EF4-FFF2-40B4-BE49-F238E27FC236}">
                <a16:creationId xmlns:a16="http://schemas.microsoft.com/office/drawing/2014/main" id="{1CFAAD7A-1610-47E2-AEFF-7DAC9FCD47A3}"/>
              </a:ext>
            </a:extLst>
          </p:cNvPr>
          <p:cNvSpPr txBox="1">
            <a:spLocks noChangeArrowheads="1"/>
          </p:cNvSpPr>
          <p:nvPr/>
        </p:nvSpPr>
        <p:spPr bwMode="auto">
          <a:xfrm>
            <a:off x="6456560" y="3110386"/>
            <a:ext cx="4896023" cy="3046988"/>
          </a:xfrm>
          <a:prstGeom prst="rect">
            <a:avLst/>
          </a:prstGeom>
          <a:solidFill>
            <a:srgbClr val="CCFFCC"/>
          </a:solidFill>
          <a:ln w="57150" cmpd="thickThin">
            <a:solidFill>
              <a:srgbClr val="99CC00"/>
            </a:solidFill>
            <a:miter lim="800000"/>
            <a:headEnd/>
            <a:tailEnd/>
          </a:ln>
          <a:effectLst>
            <a:outerShdw dist="107763" dir="2700000" algn="ctr" rotWithShape="0">
              <a:schemeClr val="bg2"/>
            </a:outerShdw>
          </a:effectLst>
        </p:spPr>
        <p:txBody>
          <a:bodyPr wrap="square">
            <a:spAutoFit/>
          </a:bodyPr>
          <a:lstStyle/>
          <a:p>
            <a:pPr>
              <a:spcBef>
                <a:spcPct val="50000"/>
              </a:spcBef>
              <a:defRPr/>
            </a:pPr>
            <a:r>
              <a:rPr kumimoji="1" lang="en-US" altLang="zh-CN" sz="2400" dirty="0">
                <a:latin typeface="Times New Roman" pitchFamily="18" charset="0"/>
              </a:rPr>
              <a:t>However, “</a:t>
            </a:r>
            <a:r>
              <a:rPr kumimoji="1" lang="en-US" altLang="zh-CN" sz="2400" dirty="0">
                <a:latin typeface="Times New Roman" pitchFamily="18" charset="0"/>
                <a:sym typeface="Symbol" pitchFamily="18" charset="2"/>
              </a:rPr>
              <a:t>” </a:t>
            </a:r>
            <a:r>
              <a:rPr kumimoji="1" lang="en-US" altLang="zh-CN" sz="2400" b="1" dirty="0">
                <a:solidFill>
                  <a:srgbClr val="FF0000"/>
                </a:solidFill>
                <a:latin typeface="Times New Roman" pitchFamily="18" charset="0"/>
                <a:sym typeface="Symbol" pitchFamily="18" charset="2"/>
              </a:rPr>
              <a:t>doesn’t</a:t>
            </a:r>
            <a:r>
              <a:rPr kumimoji="1" lang="en-US" altLang="zh-CN" sz="2400" dirty="0">
                <a:latin typeface="Times New Roman" pitchFamily="18" charset="0"/>
                <a:sym typeface="Symbol" pitchFamily="18" charset="2"/>
              </a:rPr>
              <a:t> exactly mean “if...then...”:</a:t>
            </a:r>
          </a:p>
          <a:p>
            <a:pPr>
              <a:spcBef>
                <a:spcPct val="50000"/>
              </a:spcBef>
              <a:defRPr/>
            </a:pPr>
            <a:r>
              <a:rPr kumimoji="1" lang="en-US" altLang="zh-CN" sz="2400" i="1" dirty="0">
                <a:latin typeface="Times New Roman" pitchFamily="18" charset="0"/>
              </a:rPr>
              <a:t>p</a:t>
            </a:r>
            <a:r>
              <a:rPr kumimoji="1" lang="en-US" altLang="zh-CN" sz="2400" dirty="0">
                <a:latin typeface="Times New Roman" pitchFamily="18" charset="0"/>
                <a:sym typeface="Symbol" pitchFamily="18" charset="2"/>
              </a:rPr>
              <a:t>  </a:t>
            </a:r>
            <a:r>
              <a:rPr kumimoji="1" lang="en-US" altLang="zh-CN" sz="2400" i="1" dirty="0">
                <a:latin typeface="Times New Roman" pitchFamily="18" charset="0"/>
                <a:sym typeface="Symbol" pitchFamily="18" charset="2"/>
              </a:rPr>
              <a:t>q </a:t>
            </a:r>
            <a:r>
              <a:rPr kumimoji="1" lang="en-US" altLang="zh-CN" sz="2400" dirty="0">
                <a:latin typeface="Times New Roman" pitchFamily="18" charset="0"/>
                <a:sym typeface="Symbol" pitchFamily="18" charset="2"/>
              </a:rPr>
              <a:t>is true has nothing to do with the connection between </a:t>
            </a:r>
            <a:r>
              <a:rPr kumimoji="1" lang="en-US" altLang="zh-CN" sz="2400" i="1" dirty="0">
                <a:latin typeface="Times New Roman" pitchFamily="18" charset="0"/>
                <a:sym typeface="Symbol" pitchFamily="18" charset="2"/>
              </a:rPr>
              <a:t>p </a:t>
            </a:r>
            <a:r>
              <a:rPr kumimoji="1" lang="en-US" altLang="zh-CN" sz="2400" dirty="0">
                <a:latin typeface="Times New Roman" pitchFamily="18" charset="0"/>
                <a:sym typeface="Symbol" pitchFamily="18" charset="2"/>
              </a:rPr>
              <a:t>and </a:t>
            </a:r>
            <a:r>
              <a:rPr kumimoji="1" lang="en-US" altLang="zh-CN" sz="2400" i="1" dirty="0">
                <a:latin typeface="Times New Roman" pitchFamily="18" charset="0"/>
                <a:sym typeface="Symbol" pitchFamily="18" charset="2"/>
              </a:rPr>
              <a:t>q</a:t>
            </a:r>
            <a:r>
              <a:rPr kumimoji="1" lang="en-US" altLang="zh-CN" sz="2400" dirty="0">
                <a:latin typeface="Times New Roman" pitchFamily="18" charset="0"/>
                <a:sym typeface="Symbol" pitchFamily="18" charset="2"/>
              </a:rPr>
              <a:t> in common sense.</a:t>
            </a:r>
          </a:p>
          <a:p>
            <a:pPr>
              <a:spcBef>
                <a:spcPct val="50000"/>
              </a:spcBef>
              <a:defRPr/>
            </a:pPr>
            <a:r>
              <a:rPr kumimoji="1" lang="en-US" altLang="zh-CN" sz="2400" dirty="0">
                <a:latin typeface="Times New Roman" pitchFamily="18" charset="0"/>
                <a:sym typeface="Symbol" pitchFamily="18" charset="2"/>
              </a:rPr>
              <a:t>In fact, a false hypothesis </a:t>
            </a:r>
            <a:r>
              <a:rPr kumimoji="1" lang="en-US" altLang="zh-CN" sz="2400" dirty="0">
                <a:solidFill>
                  <a:srgbClr val="FF0000"/>
                </a:solidFill>
                <a:latin typeface="Times New Roman" pitchFamily="18" charset="0"/>
                <a:sym typeface="Symbol" pitchFamily="18" charset="2"/>
              </a:rPr>
              <a:t>implies</a:t>
            </a:r>
            <a:r>
              <a:rPr kumimoji="1" lang="en-US" altLang="zh-CN" sz="2400" dirty="0">
                <a:latin typeface="Times New Roman" pitchFamily="18" charset="0"/>
                <a:sym typeface="Symbol" pitchFamily="18" charset="2"/>
              </a:rPr>
              <a:t> </a:t>
            </a:r>
            <a:r>
              <a:rPr kumimoji="1" lang="en-US" altLang="zh-CN" sz="2400" b="1" dirty="0">
                <a:solidFill>
                  <a:srgbClr val="7030A0"/>
                </a:solidFill>
                <a:latin typeface="Times New Roman" pitchFamily="18" charset="0"/>
                <a:sym typeface="Symbol" pitchFamily="18" charset="2"/>
              </a:rPr>
              <a:t>any</a:t>
            </a:r>
            <a:r>
              <a:rPr kumimoji="1" lang="en-US" altLang="zh-CN" sz="2400" dirty="0">
                <a:latin typeface="Times New Roman" pitchFamily="18" charset="0"/>
                <a:sym typeface="Symbol" pitchFamily="18" charset="2"/>
              </a:rPr>
              <a:t> </a:t>
            </a:r>
            <a:r>
              <a:rPr kumimoji="1" lang="en-US" altLang="zh-CN" sz="2400" dirty="0">
                <a:solidFill>
                  <a:srgbClr val="0000CC"/>
                </a:solidFill>
                <a:latin typeface="Times New Roman" pitchFamily="18" charset="0"/>
                <a:sym typeface="Symbol" pitchFamily="18" charset="2"/>
              </a:rPr>
              <a:t>conclusion</a:t>
            </a:r>
            <a:r>
              <a:rPr kumimoji="1" lang="en-US" altLang="zh-CN" sz="2400" dirty="0">
                <a:latin typeface="Times New Roman" pitchFamily="18" charset="0"/>
                <a:sym typeface="Symbol" pitchFamily="18" charset="2"/>
              </a:rPr>
              <a:t>.</a:t>
            </a:r>
            <a:endParaRPr kumimoji="1" lang="en-US" altLang="zh-CN" sz="2400" i="1"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animEffect transition="in" filter="box(in)">
                                      <p:cBhvr>
                                        <p:cTn id="7" dur="500"/>
                                        <p:tgtEl>
                                          <p:spTgt spid="2458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
                                  </p:iterate>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animBg="1"/>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805453A-43C2-4E85-86D5-CED7F73167A2}"/>
              </a:ext>
            </a:extLst>
          </p:cNvPr>
          <p:cNvSpPr>
            <a:spLocks noGrp="1" noChangeArrowheads="1"/>
          </p:cNvSpPr>
          <p:nvPr>
            <p:ph type="title"/>
          </p:nvPr>
        </p:nvSpPr>
        <p:spPr/>
        <p:txBody>
          <a:bodyPr/>
          <a:lstStyle/>
          <a:p>
            <a:pPr eaLnBrk="1" hangingPunct="1"/>
            <a:r>
              <a:rPr lang="zh-CN" altLang="en-US" dirty="0"/>
              <a:t>蕴涵连接符</a:t>
            </a:r>
            <a:endParaRPr lang="en-US" altLang="zh-CN" dirty="0"/>
          </a:p>
        </p:txBody>
      </p:sp>
      <p:sp>
        <p:nvSpPr>
          <p:cNvPr id="33795" name="Rectangle 3">
            <a:extLst>
              <a:ext uri="{FF2B5EF4-FFF2-40B4-BE49-F238E27FC236}">
                <a16:creationId xmlns:a16="http://schemas.microsoft.com/office/drawing/2014/main" id="{150C3979-8311-4ECB-B420-A60631BEA7A2}"/>
              </a:ext>
            </a:extLst>
          </p:cNvPr>
          <p:cNvSpPr>
            <a:spLocks noGrp="1" noChangeArrowheads="1"/>
          </p:cNvSpPr>
          <p:nvPr>
            <p:ph idx="1"/>
          </p:nvPr>
        </p:nvSpPr>
        <p:spPr>
          <a:xfrm>
            <a:off x="695400" y="1600201"/>
            <a:ext cx="10801200" cy="4492625"/>
          </a:xfrm>
        </p:spPr>
        <p:txBody>
          <a:bodyPr/>
          <a:lstStyle/>
          <a:p>
            <a:pPr eaLnBrk="1" hangingPunct="1"/>
            <a:r>
              <a:rPr lang="zh-CN" altLang="en-US" dirty="0"/>
              <a:t>下列表达式等价：</a:t>
            </a:r>
            <a:endParaRPr lang="en-US" altLang="zh-CN" dirty="0"/>
          </a:p>
          <a:p>
            <a:pPr lvl="1" eaLnBrk="1" hangingPunct="1"/>
            <a:r>
              <a:rPr lang="en-US" altLang="zh-CN" dirty="0"/>
              <a:t>P</a:t>
            </a:r>
            <a:r>
              <a:rPr lang="en-US" altLang="zh-CN" dirty="0">
                <a:sym typeface="Symbol" panose="05050102010706020507" pitchFamily="18" charset="2"/>
              </a:rPr>
              <a:t></a:t>
            </a:r>
            <a:r>
              <a:rPr lang="en-US" altLang="zh-CN" dirty="0"/>
              <a:t>Q</a:t>
            </a:r>
            <a:r>
              <a:rPr lang="zh-CN" altLang="en-US" dirty="0"/>
              <a:t>；</a:t>
            </a:r>
            <a:r>
              <a:rPr lang="en-US" altLang="zh-CN" dirty="0"/>
              <a:t>P </a:t>
            </a:r>
            <a:r>
              <a:rPr lang="zh-CN" altLang="en-US" dirty="0"/>
              <a:t>蕴涵</a:t>
            </a:r>
            <a:r>
              <a:rPr lang="en-US" altLang="zh-CN" dirty="0"/>
              <a:t> Q</a:t>
            </a:r>
            <a:r>
              <a:rPr lang="zh-CN" altLang="en-US" dirty="0"/>
              <a:t>；</a:t>
            </a:r>
            <a:r>
              <a:rPr lang="en-US" altLang="zh-CN" dirty="0"/>
              <a:t>Q, </a:t>
            </a:r>
            <a:r>
              <a:rPr lang="zh-CN" altLang="en-US" dirty="0"/>
              <a:t>如果</a:t>
            </a:r>
            <a:r>
              <a:rPr lang="en-US" altLang="zh-CN" dirty="0"/>
              <a:t> P</a:t>
            </a:r>
            <a:r>
              <a:rPr lang="zh-CN" altLang="en-US" dirty="0"/>
              <a:t>；</a:t>
            </a:r>
            <a:r>
              <a:rPr lang="en-US" altLang="zh-CN" dirty="0"/>
              <a:t>P </a:t>
            </a:r>
            <a:r>
              <a:rPr lang="zh-CN" altLang="en-US" dirty="0"/>
              <a:t>仅当</a:t>
            </a:r>
            <a:r>
              <a:rPr lang="en-US" altLang="zh-CN" dirty="0"/>
              <a:t>/</a:t>
            </a:r>
            <a:r>
              <a:rPr lang="zh-CN" altLang="en-US" dirty="0"/>
              <a:t>只有</a:t>
            </a:r>
            <a:r>
              <a:rPr lang="en-US" altLang="zh-CN" dirty="0"/>
              <a:t>/…Q</a:t>
            </a:r>
          </a:p>
          <a:p>
            <a:pPr lvl="1" eaLnBrk="1" hangingPunct="1"/>
            <a:r>
              <a:rPr lang="en-US" altLang="zh-CN" dirty="0"/>
              <a:t>P </a:t>
            </a:r>
            <a:r>
              <a:rPr lang="zh-CN" altLang="en-US" dirty="0"/>
              <a:t>是</a:t>
            </a:r>
            <a:r>
              <a:rPr lang="en-US" altLang="zh-CN" dirty="0"/>
              <a:t>Q</a:t>
            </a:r>
            <a:r>
              <a:rPr lang="zh-CN" altLang="en-US" dirty="0"/>
              <a:t>的充分条件</a:t>
            </a:r>
            <a:endParaRPr lang="en-US" altLang="zh-CN" dirty="0"/>
          </a:p>
          <a:p>
            <a:pPr lvl="2" eaLnBrk="1" hangingPunct="1"/>
            <a:r>
              <a:rPr lang="zh-CN" altLang="en-US" sz="2000" dirty="0"/>
              <a:t>所谓充分条件就是指：</a:t>
            </a:r>
          </a:p>
          <a:p>
            <a:pPr lvl="3" eaLnBrk="1" hangingPunct="1"/>
            <a:r>
              <a:rPr lang="zh-CN" altLang="en-US" sz="1800" dirty="0"/>
              <a:t>如果有了</a:t>
            </a:r>
            <a:r>
              <a:rPr lang="en-US" altLang="zh-CN" sz="1800" dirty="0"/>
              <a:t>P</a:t>
            </a:r>
            <a:r>
              <a:rPr lang="zh-CN" altLang="en-US" sz="1800" dirty="0"/>
              <a:t>条件，则必然有结果</a:t>
            </a:r>
            <a:r>
              <a:rPr lang="en-US" altLang="zh-CN" sz="1800" dirty="0"/>
              <a:t>Q</a:t>
            </a:r>
            <a:r>
              <a:rPr lang="zh-CN" altLang="en-US" sz="1800" dirty="0"/>
              <a:t>，并且</a:t>
            </a:r>
          </a:p>
          <a:p>
            <a:pPr lvl="3" eaLnBrk="1" hangingPunct="1"/>
            <a:r>
              <a:rPr lang="zh-CN" altLang="en-US" sz="1800" dirty="0"/>
              <a:t>如果没有条件</a:t>
            </a:r>
            <a:r>
              <a:rPr lang="en-US" altLang="zh-CN" sz="1800" dirty="0"/>
              <a:t>P</a:t>
            </a:r>
            <a:r>
              <a:rPr lang="zh-CN" altLang="en-US" sz="1800" dirty="0"/>
              <a:t>，则不一定有结果</a:t>
            </a:r>
            <a:r>
              <a:rPr lang="en-US" altLang="zh-CN" sz="1800" dirty="0"/>
              <a:t>Q</a:t>
            </a:r>
          </a:p>
          <a:p>
            <a:pPr lvl="1" eaLnBrk="1" hangingPunct="1"/>
            <a:r>
              <a:rPr lang="en-US" altLang="zh-CN" dirty="0"/>
              <a:t>Q </a:t>
            </a:r>
            <a:r>
              <a:rPr lang="zh-CN" altLang="en-US" dirty="0"/>
              <a:t>是</a:t>
            </a:r>
            <a:r>
              <a:rPr lang="en-US" altLang="zh-CN" dirty="0"/>
              <a:t>P</a:t>
            </a:r>
            <a:r>
              <a:rPr lang="zh-CN" altLang="en-US" dirty="0"/>
              <a:t>的必要条件</a:t>
            </a:r>
            <a:endParaRPr lang="en-US" altLang="zh-CN" dirty="0"/>
          </a:p>
          <a:p>
            <a:pPr lvl="2" eaLnBrk="1" hangingPunct="1"/>
            <a:r>
              <a:rPr lang="zh-CN" altLang="en-US" sz="2000" dirty="0"/>
              <a:t>所谓必要条件就是指：</a:t>
            </a:r>
          </a:p>
          <a:p>
            <a:pPr lvl="3" eaLnBrk="1" hangingPunct="1"/>
            <a:r>
              <a:rPr lang="zh-CN" altLang="en-US" sz="1800" dirty="0"/>
              <a:t>如果没有条件</a:t>
            </a:r>
            <a:r>
              <a:rPr lang="en-US" altLang="zh-CN" sz="1800" dirty="0"/>
              <a:t>Q</a:t>
            </a:r>
            <a:r>
              <a:rPr lang="zh-CN" altLang="en-US" sz="1800" dirty="0"/>
              <a:t>，则必然没有结果</a:t>
            </a:r>
            <a:r>
              <a:rPr lang="en-US" altLang="zh-CN" sz="1800" dirty="0"/>
              <a:t>P</a:t>
            </a:r>
            <a:r>
              <a:rPr lang="zh-CN" altLang="en-US" sz="1800" dirty="0"/>
              <a:t>，并且</a:t>
            </a:r>
          </a:p>
          <a:p>
            <a:pPr lvl="3" eaLnBrk="1" hangingPunct="1"/>
            <a:r>
              <a:rPr lang="zh-CN" altLang="en-US" sz="1800" dirty="0"/>
              <a:t>如果有了条件</a:t>
            </a:r>
            <a:r>
              <a:rPr lang="en-US" altLang="zh-CN" sz="1800" dirty="0"/>
              <a:t>Q</a:t>
            </a:r>
            <a:r>
              <a:rPr lang="zh-CN" altLang="en-US" sz="1800" dirty="0"/>
              <a:t>，则未必有结果</a:t>
            </a:r>
            <a:r>
              <a:rPr lang="en-US" altLang="zh-CN" sz="1800" dirty="0"/>
              <a:t>P</a:t>
            </a:r>
            <a:endParaRPr lang="zh-CN" altLang="en-US" sz="1800" dirty="0"/>
          </a:p>
        </p:txBody>
      </p:sp>
      <p:sp>
        <p:nvSpPr>
          <p:cNvPr id="4" name="日期占位符 3">
            <a:extLst>
              <a:ext uri="{FF2B5EF4-FFF2-40B4-BE49-F238E27FC236}">
                <a16:creationId xmlns:a16="http://schemas.microsoft.com/office/drawing/2014/main" id="{70CF60CA-A691-41C7-A614-A8A0FD701D17}"/>
              </a:ext>
            </a:extLst>
          </p:cNvPr>
          <p:cNvSpPr>
            <a:spLocks noGrp="1"/>
          </p:cNvSpPr>
          <p:nvPr>
            <p:ph type="dt" sz="half" idx="10"/>
          </p:nvPr>
        </p:nvSpPr>
        <p:spPr/>
        <p:txBody>
          <a:bodyPr/>
          <a:lstStyle/>
          <a:p>
            <a:pPr>
              <a:defRPr/>
            </a:pPr>
            <a:fld id="{27579E3D-1830-4077-A413-130FD2D6DDEE}" type="datetime1">
              <a:rPr lang="zh-CN" altLang="en-US"/>
              <a:pPr>
                <a:defRPr/>
              </a:pPr>
              <a:t>2023/2/14</a:t>
            </a:fld>
            <a:endParaRPr lang="en-US" altLang="zh-CN"/>
          </a:p>
        </p:txBody>
      </p:sp>
      <p:sp>
        <p:nvSpPr>
          <p:cNvPr id="6" name="灯片编号占位符 5">
            <a:extLst>
              <a:ext uri="{FF2B5EF4-FFF2-40B4-BE49-F238E27FC236}">
                <a16:creationId xmlns:a16="http://schemas.microsoft.com/office/drawing/2014/main" id="{91D85103-4AE0-487D-B7D7-DE132A84B44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01B708-4A5C-485D-943C-831DF12D627A}" type="slidenum">
              <a:rPr lang="zh-CN" altLang="en-US">
                <a:solidFill>
                  <a:srgbClr val="636363"/>
                </a:solidFill>
              </a:rPr>
              <a:pPr eaLnBrk="1" hangingPunct="1"/>
              <a:t>12</a:t>
            </a:fld>
            <a:endParaRPr lang="en-US" altLang="zh-CN">
              <a:solidFill>
                <a:srgbClr val="63636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031A-1B66-4AB3-BFF1-6ED154EB0DFF}"/>
              </a:ext>
            </a:extLst>
          </p:cNvPr>
          <p:cNvSpPr>
            <a:spLocks noGrp="1"/>
          </p:cNvSpPr>
          <p:nvPr>
            <p:ph type="title"/>
          </p:nvPr>
        </p:nvSpPr>
        <p:spPr/>
        <p:txBody>
          <a:bodyPr/>
          <a:lstStyle/>
          <a:p>
            <a:pPr algn="l"/>
            <a:r>
              <a:rPr lang="zh-CN" altLang="en-US" dirty="0"/>
              <a:t>严谨的语言表达！</a:t>
            </a:r>
          </a:p>
        </p:txBody>
      </p:sp>
      <p:sp>
        <p:nvSpPr>
          <p:cNvPr id="3" name="内容占位符 2">
            <a:extLst>
              <a:ext uri="{FF2B5EF4-FFF2-40B4-BE49-F238E27FC236}">
                <a16:creationId xmlns:a16="http://schemas.microsoft.com/office/drawing/2014/main" id="{AA45F0CA-CCA0-47A7-A811-C01676BE590A}"/>
              </a:ext>
            </a:extLst>
          </p:cNvPr>
          <p:cNvSpPr>
            <a:spLocks noGrp="1"/>
          </p:cNvSpPr>
          <p:nvPr>
            <p:ph idx="1"/>
          </p:nvPr>
        </p:nvSpPr>
        <p:spPr>
          <a:xfrm>
            <a:off x="609600" y="1600200"/>
            <a:ext cx="10887000" cy="4686300"/>
          </a:xfrm>
        </p:spPr>
        <p:txBody>
          <a:bodyPr/>
          <a:lstStyle/>
          <a:p>
            <a:r>
              <a:rPr lang="zh-CN" altLang="en-US" dirty="0"/>
              <a:t>没有共产党就没有新中国</a:t>
            </a:r>
            <a:endParaRPr lang="en-US" altLang="zh-CN" dirty="0"/>
          </a:p>
          <a:p>
            <a:pPr lvl="1"/>
            <a:r>
              <a:rPr lang="zh-CN" altLang="en-US" dirty="0"/>
              <a:t>新中国</a:t>
            </a:r>
            <a:r>
              <a:rPr lang="zh-CN" altLang="en-US" dirty="0">
                <a:sym typeface="Symbol" panose="05050102010706020507" pitchFamily="18" charset="2"/>
              </a:rPr>
              <a:t>共产党</a:t>
            </a:r>
            <a:endParaRPr lang="en-US" altLang="zh-CN" dirty="0"/>
          </a:p>
          <a:p>
            <a:r>
              <a:rPr lang="zh-CN" altLang="en-US" dirty="0"/>
              <a:t>坚持中国共产党的领导，中华民族伟大复兴一定能实现</a:t>
            </a:r>
            <a:endParaRPr lang="en-US" altLang="zh-CN" dirty="0"/>
          </a:p>
          <a:p>
            <a:pPr lvl="1"/>
            <a:r>
              <a:rPr lang="zh-CN" altLang="en-US" dirty="0"/>
              <a:t>坚持中国共产党的领导</a:t>
            </a:r>
            <a:r>
              <a:rPr lang="zh-CN" altLang="en-US" dirty="0">
                <a:sym typeface="Symbol" panose="05050102010706020507" pitchFamily="18" charset="2"/>
              </a:rPr>
              <a:t></a:t>
            </a:r>
            <a:r>
              <a:rPr lang="zh-CN" altLang="en-US" dirty="0"/>
              <a:t>中华民族伟大复兴</a:t>
            </a:r>
            <a:endParaRPr lang="en-US" altLang="zh-CN" dirty="0"/>
          </a:p>
          <a:p>
            <a:pPr lvl="2"/>
            <a:r>
              <a:rPr lang="zh-CN" altLang="en-US" dirty="0"/>
              <a:t>这句话，并不准确！</a:t>
            </a:r>
            <a:endParaRPr lang="en-US" altLang="zh-CN" dirty="0"/>
          </a:p>
          <a:p>
            <a:r>
              <a:rPr lang="zh-CN" altLang="en-US" dirty="0"/>
              <a:t>这句话的更准确的表达应该是什么？</a:t>
            </a:r>
            <a:endParaRPr lang="en-US" altLang="zh-CN" dirty="0"/>
          </a:p>
          <a:p>
            <a:pPr lvl="1"/>
            <a:r>
              <a:rPr lang="zh-CN" altLang="en-US" dirty="0"/>
              <a:t>只有坚持中国共产党的领导，中华民族伟大复兴才能实现</a:t>
            </a:r>
            <a:endParaRPr lang="en-US" altLang="zh-CN" dirty="0"/>
          </a:p>
          <a:p>
            <a:pPr lvl="1"/>
            <a:r>
              <a:rPr lang="zh-CN" altLang="en-US" dirty="0"/>
              <a:t>中华民族伟大复兴</a:t>
            </a:r>
            <a:r>
              <a:rPr lang="en-US" altLang="zh-CN" dirty="0"/>
              <a:t>=》</a:t>
            </a:r>
            <a:r>
              <a:rPr lang="zh-CN" altLang="en-US" dirty="0"/>
              <a:t>坚持中国共产党的领导</a:t>
            </a:r>
            <a:endParaRPr lang="en-US" altLang="zh-CN" dirty="0"/>
          </a:p>
          <a:p>
            <a:pPr lvl="1"/>
            <a:r>
              <a:rPr kumimoji="1" lang="zh-CN" altLang="en-US" dirty="0">
                <a:latin typeface="Times New Roman" panose="02020603050405020304" pitchFamily="18" charset="0"/>
              </a:rPr>
              <a:t>~</a:t>
            </a:r>
            <a:r>
              <a:rPr lang="zh-CN" altLang="en-US" dirty="0"/>
              <a:t>中国共产党的领导 </a:t>
            </a:r>
            <a:r>
              <a:rPr lang="en-US" altLang="zh-CN" dirty="0"/>
              <a:t>=》~</a:t>
            </a:r>
            <a:r>
              <a:rPr lang="zh-CN" altLang="en-US" dirty="0"/>
              <a:t>中华民族伟大复兴</a:t>
            </a:r>
          </a:p>
        </p:txBody>
      </p:sp>
      <p:sp>
        <p:nvSpPr>
          <p:cNvPr id="4" name="日期占位符 3">
            <a:extLst>
              <a:ext uri="{FF2B5EF4-FFF2-40B4-BE49-F238E27FC236}">
                <a16:creationId xmlns:a16="http://schemas.microsoft.com/office/drawing/2014/main" id="{B54123BD-84FA-4C2B-8606-E81B506BA9D2}"/>
              </a:ext>
            </a:extLst>
          </p:cNvPr>
          <p:cNvSpPr>
            <a:spLocks noGrp="1"/>
          </p:cNvSpPr>
          <p:nvPr>
            <p:ph type="dt" sz="half" idx="10"/>
          </p:nvPr>
        </p:nvSpPr>
        <p:spPr/>
        <p:txBody>
          <a:bodyPr/>
          <a:lstStyle/>
          <a:p>
            <a:pPr>
              <a:defRPr/>
            </a:pPr>
            <a:fld id="{22C28745-23CF-41AD-BFA7-97BDA088D9AC}" type="datetime1">
              <a:rPr lang="zh-CN" altLang="en-US" smtClean="0"/>
              <a:pPr>
                <a:defRPr/>
              </a:pPr>
              <a:t>2023/2/14</a:t>
            </a:fld>
            <a:endParaRPr lang="en-US" altLang="zh-CN"/>
          </a:p>
        </p:txBody>
      </p:sp>
      <p:sp>
        <p:nvSpPr>
          <p:cNvPr id="5" name="灯片编号占位符 4">
            <a:extLst>
              <a:ext uri="{FF2B5EF4-FFF2-40B4-BE49-F238E27FC236}">
                <a16:creationId xmlns:a16="http://schemas.microsoft.com/office/drawing/2014/main" id="{FCA8ECC6-4D86-402C-9584-58B04252CC11}"/>
              </a:ext>
            </a:extLst>
          </p:cNvPr>
          <p:cNvSpPr>
            <a:spLocks noGrp="1"/>
          </p:cNvSpPr>
          <p:nvPr>
            <p:ph type="sldNum" sz="quarter" idx="12"/>
          </p:nvPr>
        </p:nvSpPr>
        <p:spPr/>
        <p:txBody>
          <a:bodyPr/>
          <a:lstStyle/>
          <a:p>
            <a:fld id="{64B25043-40EB-47F7-B658-3F78ACFD4C0D}" type="slidenum">
              <a:rPr lang="zh-CN" altLang="en-US" smtClean="0"/>
              <a:pPr/>
              <a:t>13</a:t>
            </a:fld>
            <a:endParaRPr lang="en-US" altLang="zh-CN"/>
          </a:p>
        </p:txBody>
      </p:sp>
    </p:spTree>
    <p:extLst>
      <p:ext uri="{BB962C8B-B14F-4D97-AF65-F5344CB8AC3E}">
        <p14:creationId xmlns:p14="http://schemas.microsoft.com/office/powerpoint/2010/main" val="67311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idx="4294967295"/>
          </p:nvPr>
        </p:nvSpPr>
        <p:spPr>
          <a:xfrm>
            <a:off x="2030414" y="722313"/>
            <a:ext cx="8637587" cy="762000"/>
          </a:xfrm>
        </p:spPr>
        <p:txBody>
          <a:bodyPr/>
          <a:lstStyle/>
          <a:p>
            <a:pPr eaLnBrk="1" hangingPunct="1"/>
            <a:r>
              <a:rPr lang="zh-CN" altLang="en-US" dirty="0"/>
              <a:t>双蕴涵（运算符，联接词）</a:t>
            </a:r>
          </a:p>
        </p:txBody>
      </p:sp>
      <p:sp>
        <p:nvSpPr>
          <p:cNvPr id="30723" name="Text Box 5"/>
          <p:cNvSpPr txBox="1">
            <a:spLocks noChangeArrowheads="1"/>
          </p:cNvSpPr>
          <p:nvPr/>
        </p:nvSpPr>
        <p:spPr bwMode="auto">
          <a:xfrm>
            <a:off x="2286000" y="1981201"/>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p</a:t>
            </a:r>
            <a:r>
              <a:rPr kumimoji="1" lang="zh-CN" altLang="en-US" sz="2400" b="1">
                <a:latin typeface="Times New Roman" panose="02020603050405020304" pitchFamily="18" charset="0"/>
              </a:rPr>
              <a:t>当且仅当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”（双条件语句）</a:t>
            </a:r>
            <a:endParaRPr kumimoji="1" lang="zh-CN" altLang="en-US" sz="2400" b="1" i="1">
              <a:solidFill>
                <a:srgbClr val="0000CC"/>
              </a:solidFill>
              <a:latin typeface="Times New Roman" panose="02020603050405020304" pitchFamily="18" charset="0"/>
            </a:endParaRPr>
          </a:p>
        </p:txBody>
      </p:sp>
      <p:sp>
        <p:nvSpPr>
          <p:cNvPr id="30724" name="Line 6"/>
          <p:cNvSpPr>
            <a:spLocks noChangeShapeType="1"/>
          </p:cNvSpPr>
          <p:nvPr/>
        </p:nvSpPr>
        <p:spPr bwMode="auto">
          <a:xfrm>
            <a:off x="4114800" y="27432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5" name="Line 7"/>
          <p:cNvSpPr>
            <a:spLocks noChangeShapeType="1"/>
          </p:cNvSpPr>
          <p:nvPr/>
        </p:nvSpPr>
        <p:spPr bwMode="auto">
          <a:xfrm>
            <a:off x="4114800" y="57150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6" name="Line 8"/>
          <p:cNvSpPr>
            <a:spLocks noChangeShapeType="1"/>
          </p:cNvSpPr>
          <p:nvPr/>
        </p:nvSpPr>
        <p:spPr bwMode="auto">
          <a:xfrm>
            <a:off x="4191000" y="3352800"/>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7" name="Line 9"/>
          <p:cNvSpPr>
            <a:spLocks noChangeShapeType="1"/>
          </p:cNvSpPr>
          <p:nvPr/>
        </p:nvSpPr>
        <p:spPr bwMode="auto">
          <a:xfrm>
            <a:off x="6096000" y="27432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28" name="Text Box 10"/>
          <p:cNvSpPr txBox="1">
            <a:spLocks noChangeArrowheads="1"/>
          </p:cNvSpPr>
          <p:nvPr/>
        </p:nvSpPr>
        <p:spPr bwMode="auto">
          <a:xfrm>
            <a:off x="4495800" y="2819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p>
        </p:txBody>
      </p:sp>
      <p:sp>
        <p:nvSpPr>
          <p:cNvPr id="30729" name="Text Box 11"/>
          <p:cNvSpPr txBox="1">
            <a:spLocks noChangeArrowheads="1"/>
          </p:cNvSpPr>
          <p:nvPr/>
        </p:nvSpPr>
        <p:spPr bwMode="auto">
          <a:xfrm>
            <a:off x="4495800" y="35814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p>
          <a:p>
            <a:pPr eaLnBrk="1" hangingPunct="1">
              <a:spcBef>
                <a:spcPct val="30000"/>
              </a:spcBef>
              <a:buClrTx/>
              <a:buSzTx/>
              <a:buFontTx/>
              <a:buNone/>
            </a:pPr>
            <a:r>
              <a:rPr kumimoji="1" lang="en-US" altLang="zh-CN" sz="2400" b="1">
                <a:latin typeface="Times New Roman" panose="02020603050405020304" pitchFamily="18" charset="0"/>
              </a:rPr>
              <a:t>0       1</a:t>
            </a:r>
          </a:p>
          <a:p>
            <a:pPr eaLnBrk="1" hangingPunct="1">
              <a:spcBef>
                <a:spcPct val="30000"/>
              </a:spcBef>
              <a:buClrTx/>
              <a:buSzTx/>
              <a:buFontTx/>
              <a:buNone/>
            </a:pPr>
            <a:r>
              <a:rPr kumimoji="1" lang="en-US" altLang="zh-CN" sz="2400" b="1">
                <a:latin typeface="Times New Roman" panose="02020603050405020304" pitchFamily="18" charset="0"/>
              </a:rPr>
              <a:t>1       0</a:t>
            </a:r>
          </a:p>
          <a:p>
            <a:pPr eaLnBrk="1" hangingPunct="1">
              <a:spcBef>
                <a:spcPct val="30000"/>
              </a:spcBef>
              <a:buClrTx/>
              <a:buSzTx/>
              <a:buFontTx/>
              <a:buNone/>
            </a:pPr>
            <a:r>
              <a:rPr kumimoji="1" lang="en-US" altLang="zh-CN" sz="2400" b="1">
                <a:latin typeface="Times New Roman" panose="02020603050405020304" pitchFamily="18" charset="0"/>
              </a:rPr>
              <a:t>1       1</a:t>
            </a:r>
          </a:p>
          <a:p>
            <a:pPr eaLnBrk="1" hangingPunct="1">
              <a:buClrTx/>
              <a:buSzTx/>
              <a:buFontTx/>
              <a:buNone/>
            </a:pPr>
            <a:endParaRPr kumimoji="1" lang="en-US" altLang="zh-CN" sz="2400" b="1">
              <a:latin typeface="Times New Roman" panose="02020603050405020304" pitchFamily="18" charset="0"/>
            </a:endParaRPr>
          </a:p>
        </p:txBody>
      </p:sp>
      <p:sp>
        <p:nvSpPr>
          <p:cNvPr id="30730" name="Text Box 12"/>
          <p:cNvSpPr txBox="1">
            <a:spLocks noChangeArrowheads="1"/>
          </p:cNvSpPr>
          <p:nvPr/>
        </p:nvSpPr>
        <p:spPr bwMode="auto">
          <a:xfrm>
            <a:off x="6248400" y="2819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rPr>
              <a:t> </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rPr>
              <a:t> </a:t>
            </a:r>
          </a:p>
        </p:txBody>
      </p:sp>
      <p:sp>
        <p:nvSpPr>
          <p:cNvPr id="30731" name="Text Box 13"/>
          <p:cNvSpPr txBox="1">
            <a:spLocks noChangeArrowheads="1"/>
          </p:cNvSpPr>
          <p:nvPr/>
        </p:nvSpPr>
        <p:spPr bwMode="auto">
          <a:xfrm>
            <a:off x="6553200" y="35814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buClrTx/>
              <a:buSzTx/>
              <a:buFontTx/>
              <a:buNone/>
            </a:pPr>
            <a:endParaRPr kumimoji="1" lang="en-US" altLang="zh-CN" sz="2400" b="1">
              <a:latin typeface="Times New Roman" panose="02020603050405020304" pitchFamily="18" charset="0"/>
            </a:endParaRPr>
          </a:p>
        </p:txBody>
      </p:sp>
      <p:sp>
        <p:nvSpPr>
          <p:cNvPr id="12" name="Text Box 16"/>
          <p:cNvSpPr txBox="1">
            <a:spLocks noChangeArrowheads="1"/>
          </p:cNvSpPr>
          <p:nvPr/>
        </p:nvSpPr>
        <p:spPr bwMode="auto">
          <a:xfrm>
            <a:off x="7680325" y="3933826"/>
            <a:ext cx="2808288" cy="1014413"/>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1</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p>
          <a:p>
            <a:pPr eaLnBrk="1" hangingPunct="1">
              <a:spcBef>
                <a:spcPct val="50000"/>
              </a:spcBef>
            </a:pPr>
            <a:r>
              <a:rPr kumimoji="1" lang="en-US" altLang="zh-CN" sz="2400" b="1" i="1">
                <a:latin typeface="Times New Roman" panose="02020603050405020304" pitchFamily="18" charset="0"/>
                <a:sym typeface="Symbol" panose="05050102010706020507" pitchFamily="18" charset="2"/>
              </a:rPr>
              <a:t>p</a:t>
            </a:r>
            <a:r>
              <a:rPr kumimoji="1" lang="zh-CN" altLang="en-US" sz="2400" b="1">
                <a:latin typeface="Times New Roman" panose="02020603050405020304" pitchFamily="18" charset="0"/>
                <a:sym typeface="Symbol" panose="05050102010706020507" pitchFamily="18" charset="2"/>
              </a:rPr>
              <a:t>和</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有相同的真值</a:t>
            </a:r>
            <a:endParaRPr kumimoji="1" lang="en-US" altLang="zh-CN" sz="2400" b="1">
              <a:latin typeface="Times New Roman" panose="02020603050405020304" pitchFamily="18" charset="0"/>
              <a:sym typeface="Symbol" panose="05050102010706020507" pitchFamily="18" charset="2"/>
            </a:endParaRPr>
          </a:p>
        </p:txBody>
      </p:sp>
      <p:sp>
        <p:nvSpPr>
          <p:cNvPr id="13" name="Rectangle 3"/>
          <p:cNvSpPr>
            <a:spLocks noChangeArrowheads="1"/>
          </p:cNvSpPr>
          <p:nvPr/>
        </p:nvSpPr>
        <p:spPr bwMode="auto">
          <a:xfrm>
            <a:off x="4008438" y="5013325"/>
            <a:ext cx="3600450" cy="503238"/>
          </a:xfrm>
          <a:prstGeom prst="rect">
            <a:avLst/>
          </a:prstGeom>
          <a:noFill/>
          <a:ln w="19050">
            <a:solidFill>
              <a:srgbClr val="2009C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4" name="Rectangle 3"/>
          <p:cNvSpPr>
            <a:spLocks noChangeArrowheads="1"/>
          </p:cNvSpPr>
          <p:nvPr/>
        </p:nvSpPr>
        <p:spPr bwMode="auto">
          <a:xfrm>
            <a:off x="4008438" y="3568701"/>
            <a:ext cx="3600450" cy="504825"/>
          </a:xfrm>
          <a:prstGeom prst="rect">
            <a:avLst/>
          </a:prstGeom>
          <a:noFill/>
          <a:ln w="19050">
            <a:solidFill>
              <a:srgbClr val="2009C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122238"/>
            <a:ext cx="10058400" cy="1002506"/>
          </a:xfrm>
        </p:spPr>
        <p:txBody>
          <a:bodyPr/>
          <a:lstStyle/>
          <a:p>
            <a:pPr eaLnBrk="1" hangingPunct="1"/>
            <a:r>
              <a:rPr lang="zh-CN" altLang="en-US" dirty="0">
                <a:ea typeface="华文楷体" panose="02010600040101010101" pitchFamily="2" charset="-122"/>
              </a:rPr>
              <a:t>命题表达式</a:t>
            </a:r>
            <a:r>
              <a:rPr lang="en-US" altLang="zh-CN" dirty="0">
                <a:ea typeface="华文楷体" panose="02010600040101010101" pitchFamily="2" charset="-122"/>
              </a:rPr>
              <a:t>(</a:t>
            </a:r>
            <a:r>
              <a:rPr lang="zh-CN" altLang="en-US" dirty="0">
                <a:ea typeface="华文楷体" panose="02010600040101010101" pitchFamily="2" charset="-122"/>
              </a:rPr>
              <a:t>命题逻辑公式</a:t>
            </a:r>
            <a:r>
              <a:rPr lang="en-US" altLang="zh-CN" dirty="0">
                <a:ea typeface="华文楷体" panose="02010600040101010101" pitchFamily="2" charset="-122"/>
              </a:rPr>
              <a:t>)</a:t>
            </a:r>
            <a:r>
              <a:rPr lang="zh-CN" altLang="en-US" dirty="0">
                <a:ea typeface="华文楷体" panose="02010600040101010101" pitchFamily="2" charset="-122"/>
              </a:rPr>
              <a:t>的递归定义</a:t>
            </a:r>
          </a:p>
        </p:txBody>
      </p:sp>
      <p:sp>
        <p:nvSpPr>
          <p:cNvPr id="32771" name="Rectangle 3"/>
          <p:cNvSpPr>
            <a:spLocks noGrp="1" noChangeArrowheads="1"/>
          </p:cNvSpPr>
          <p:nvPr>
            <p:ph type="body" idx="1"/>
          </p:nvPr>
        </p:nvSpPr>
        <p:spPr>
          <a:xfrm>
            <a:off x="839416" y="1412776"/>
            <a:ext cx="10009112" cy="4733925"/>
          </a:xfrm>
        </p:spPr>
        <p:txBody>
          <a:bodyPr/>
          <a:lstStyle/>
          <a:p>
            <a:pPr eaLnBrk="1" hangingPunct="1">
              <a:lnSpc>
                <a:spcPct val="110000"/>
              </a:lnSpc>
              <a:spcBef>
                <a:spcPts val="600"/>
              </a:spcBef>
              <a:spcAft>
                <a:spcPts val="600"/>
              </a:spcAft>
            </a:pPr>
            <a:r>
              <a:rPr lang="zh-CN" altLang="en-US" sz="2400" b="1" dirty="0">
                <a:latin typeface="Times New Roman" panose="02020603050405020304" pitchFamily="18" charset="0"/>
                <a:cs typeface="Times New Roman" panose="02020603050405020304" pitchFamily="18" charset="0"/>
              </a:rPr>
              <a:t>定义：</a:t>
            </a:r>
            <a:endParaRPr lang="en-US" altLang="zh-CN" sz="2400" b="1" dirty="0">
              <a:latin typeface="Times New Roman" panose="02020603050405020304" pitchFamily="18" charset="0"/>
              <a:cs typeface="Times New Roman" panose="02020603050405020304" pitchFamily="18" charset="0"/>
            </a:endParaRPr>
          </a:p>
          <a:p>
            <a:pPr lvl="1" eaLnBrk="1" hangingPunct="1">
              <a:lnSpc>
                <a:spcPct val="110000"/>
              </a:lnSpc>
              <a:spcBef>
                <a:spcPts val="600"/>
              </a:spcBef>
              <a:spcAft>
                <a:spcPts val="600"/>
              </a:spcAft>
            </a:pPr>
            <a:r>
              <a:rPr lang="zh-CN" altLang="en-US" sz="2000" b="1" dirty="0">
                <a:latin typeface="Times New Roman" panose="02020603050405020304" pitchFamily="18" charset="0"/>
                <a:cs typeface="Times New Roman" panose="02020603050405020304" pitchFamily="18" charset="0"/>
              </a:rPr>
              <a:t>命题变元是命题表达式；</a:t>
            </a:r>
          </a:p>
          <a:p>
            <a:pPr lvl="1" eaLnBrk="1" hangingPunct="1">
              <a:lnSpc>
                <a:spcPct val="110000"/>
              </a:lnSpc>
              <a:spcBef>
                <a:spcPts val="600"/>
              </a:spcBef>
              <a:spcAft>
                <a:spcPts val="600"/>
              </a:spcAft>
            </a:pPr>
            <a:r>
              <a:rPr lang="zh-CN" altLang="en-US" sz="2000" b="1" dirty="0">
                <a:latin typeface="Times New Roman" panose="02020603050405020304" pitchFamily="18" charset="0"/>
                <a:cs typeface="Times New Roman" panose="02020603050405020304" pitchFamily="18" charset="0"/>
              </a:rPr>
              <a:t>若</a:t>
            </a:r>
            <a:r>
              <a:rPr lang="en-US" altLang="zh-CN" sz="2000" b="1" i="1" dirty="0">
                <a:latin typeface="Times New Roman" panose="02020603050405020304" pitchFamily="18" charset="0"/>
                <a:cs typeface="Times New Roman" panose="02020603050405020304" pitchFamily="18" charset="0"/>
              </a:rPr>
              <a:t>p</a:t>
            </a:r>
            <a:r>
              <a:rPr lang="zh-CN" altLang="en-US" sz="2000" b="1" dirty="0">
                <a:latin typeface="Times New Roman" panose="02020603050405020304" pitchFamily="18" charset="0"/>
                <a:cs typeface="Times New Roman" panose="02020603050405020304" pitchFamily="18" charset="0"/>
              </a:rPr>
              <a:t>是命题表达式，则（</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 p</a:t>
            </a:r>
            <a:r>
              <a:rPr lang="zh-CN" altLang="en-US" sz="2000" b="1" dirty="0">
                <a:latin typeface="Times New Roman" panose="02020603050405020304" pitchFamily="18" charset="0"/>
                <a:cs typeface="Times New Roman" panose="02020603050405020304" pitchFamily="18" charset="0"/>
              </a:rPr>
              <a:t>）也是；</a:t>
            </a:r>
          </a:p>
          <a:p>
            <a:pPr lvl="1" eaLnBrk="1" hangingPunct="1">
              <a:lnSpc>
                <a:spcPct val="110000"/>
              </a:lnSpc>
              <a:spcBef>
                <a:spcPts val="600"/>
              </a:spcBef>
              <a:spcAft>
                <a:spcPts val="600"/>
              </a:spcAft>
            </a:pPr>
            <a:r>
              <a:rPr lang="zh-CN" altLang="en-US" sz="2000" b="1" dirty="0">
                <a:latin typeface="Times New Roman" panose="02020603050405020304" pitchFamily="18" charset="0"/>
                <a:cs typeface="Times New Roman" panose="02020603050405020304" pitchFamily="18" charset="0"/>
              </a:rPr>
              <a:t>若</a:t>
            </a:r>
            <a:r>
              <a:rPr lang="en-US" altLang="zh-CN" sz="2000" b="1" i="1" dirty="0">
                <a:latin typeface="Times New Roman" panose="02020603050405020304" pitchFamily="18" charset="0"/>
                <a:cs typeface="Times New Roman" panose="02020603050405020304" pitchFamily="18" charset="0"/>
              </a:rPr>
              <a:t>p</a:t>
            </a:r>
            <a:r>
              <a:rPr lang="zh-CN" altLang="en-US" sz="2000" b="1" dirty="0">
                <a:latin typeface="Times New Roman" panose="02020603050405020304" pitchFamily="18" charset="0"/>
                <a:cs typeface="Times New Roman" panose="02020603050405020304" pitchFamily="18" charset="0"/>
              </a:rPr>
              <a:t>和</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q</a:t>
            </a:r>
            <a:r>
              <a:rPr lang="zh-CN" altLang="en-US" sz="2000" b="1" dirty="0">
                <a:latin typeface="Times New Roman" panose="02020603050405020304" pitchFamily="18" charset="0"/>
                <a:cs typeface="Times New Roman" panose="02020603050405020304" pitchFamily="18" charset="0"/>
              </a:rPr>
              <a:t>是命题表达式，则</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rPr>
              <a:t>p</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i="1" dirty="0" err="1">
                <a:latin typeface="Times New Roman" panose="02020603050405020304" pitchFamily="18" charset="0"/>
                <a:cs typeface="Times New Roman" panose="02020603050405020304" pitchFamily="18" charset="0"/>
              </a:rPr>
              <a:t>p</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i="1" dirty="0">
                <a:latin typeface="Times New Roman" panose="02020603050405020304" pitchFamily="18" charset="0"/>
                <a:cs typeface="Times New Roman" panose="02020603050405020304" pitchFamily="18" charset="0"/>
              </a:rPr>
              <a:t>p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 q</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i="1" dirty="0" err="1">
                <a:latin typeface="Times New Roman" panose="02020603050405020304" pitchFamily="18" charset="0"/>
                <a:cs typeface="Times New Roman" panose="02020603050405020304" pitchFamily="18" charset="0"/>
              </a:rPr>
              <a:t>p</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也是；</a:t>
            </a:r>
          </a:p>
          <a:p>
            <a:pPr lvl="1" eaLnBrk="1" hangingPunct="1">
              <a:lnSpc>
                <a:spcPct val="110000"/>
              </a:lnSpc>
              <a:spcBef>
                <a:spcPts val="600"/>
              </a:spcBef>
              <a:spcAft>
                <a:spcPts val="600"/>
              </a:spcAft>
            </a:pP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只有有限次应用上述规则形成的符号串才是命题</a:t>
            </a:r>
            <a:r>
              <a:rPr lang="zh-CN" altLang="en-US" sz="2000" b="1" dirty="0">
                <a:latin typeface="Times New Roman" panose="02020603050405020304" pitchFamily="18" charset="0"/>
                <a:cs typeface="Times New Roman" panose="02020603050405020304" pitchFamily="18" charset="0"/>
              </a:rPr>
              <a:t>表达式</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110000"/>
              </a:lnSpc>
              <a:spcBef>
                <a:spcPts val="600"/>
              </a:spcBef>
              <a:spcAft>
                <a:spcPts val="600"/>
              </a:spcAft>
            </a:pP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运算符的优先级：</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p>
          <a:p>
            <a:pPr eaLnBrk="1" hangingPunct="1">
              <a:lnSpc>
                <a:spcPct val="110000"/>
              </a:lnSpc>
              <a:spcBef>
                <a:spcPts val="600"/>
              </a:spcBef>
              <a:spcAft>
                <a:spcPts val="600"/>
              </a:spcAft>
            </a:pP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例：</a:t>
            </a: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10000"/>
              </a:lnSpc>
              <a:spcBef>
                <a:spcPts val="600"/>
              </a:spcBef>
              <a:spcAft>
                <a:spcPts val="600"/>
              </a:spcAft>
            </a:pP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是命题公式（省略了外层括号）。</a:t>
            </a:r>
          </a:p>
          <a:p>
            <a:pPr lvl="1" eaLnBrk="1" hangingPunct="1">
              <a:lnSpc>
                <a:spcPct val="110000"/>
              </a:lnSpc>
              <a:spcBef>
                <a:spcPts val="600"/>
              </a:spcBef>
              <a:spcAft>
                <a:spcPts val="600"/>
              </a:spcAft>
            </a:pP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pqr</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以及</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pq</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都不是命题公式。</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10000"/>
              </a:lnSpc>
              <a:spcBef>
                <a:spcPts val="600"/>
              </a:spcBef>
              <a:spcAft>
                <a:spcPts val="600"/>
              </a:spcAft>
            </a:pPr>
            <a:r>
              <a:rPr lang="en-US" altLang="zh-CN" sz="2000" b="1" dirty="0" err="1">
                <a:latin typeface="Times New Roman" panose="02020603050405020304" pitchFamily="18" charset="0"/>
                <a:cs typeface="Times New Roman" panose="02020603050405020304" pitchFamily="18" charset="0"/>
              </a:rPr>
              <a:t>p</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r</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p</a:t>
            </a:r>
            <a:r>
              <a:rPr lang="en-US" altLang="zh-CN" sz="2000" b="1" dirty="0" err="1">
                <a:latin typeface="Times New Roman" panose="02020603050405020304" pitchFamily="18" charset="0"/>
                <a:cs typeface="Times New Roman" panose="02020603050405020304" pitchFamily="18" charset="0"/>
                <a:sym typeface="Symbol" panose="05050102010706020507" pitchFamily="18" charset="2"/>
              </a:rPr>
              <a:t>q</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cs typeface="Times New Roman" panose="02020603050405020304" pitchFamily="18" charset="0"/>
              </a:rPr>
              <a:t> (¬ p)</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q</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是命题公式</a:t>
            </a:r>
            <a:endParaRPr lang="en-US" altLang="zh-CN" sz="20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847850" y="122238"/>
            <a:ext cx="7677150" cy="1295400"/>
          </a:xfrm>
        </p:spPr>
        <p:txBody>
          <a:bodyPr/>
          <a:lstStyle/>
          <a:p>
            <a:pPr eaLnBrk="1" hangingPunct="1"/>
            <a:r>
              <a:rPr lang="zh-CN" altLang="en-US" sz="3600" dirty="0">
                <a:ea typeface="华文楷体" panose="02010600040101010101" pitchFamily="2" charset="-122"/>
              </a:rPr>
              <a:t>命题逻辑公式（定义为一个形式语言）</a:t>
            </a:r>
          </a:p>
        </p:txBody>
      </p:sp>
      <p:sp>
        <p:nvSpPr>
          <p:cNvPr id="21507" name="Rectangle 3"/>
          <p:cNvSpPr>
            <a:spLocks noGrp="1" noRot="1" noChangeAspect="1" noMove="1" noResize="1" noEditPoints="1" noAdjustHandles="1" noChangeArrowheads="1" noChangeShapeType="1" noTextEdit="1"/>
          </p:cNvSpPr>
          <p:nvPr>
            <p:ph type="body" idx="1"/>
          </p:nvPr>
        </p:nvSpPr>
        <p:spPr>
          <a:xfrm>
            <a:off x="2135561" y="2132857"/>
            <a:ext cx="8353053" cy="4158407"/>
          </a:xfrm>
          <a:blipFill rotWithShape="0">
            <a:blip r:embed="rId3"/>
            <a:stretch>
              <a:fillRect l="-1459" t="-1466"/>
            </a:stretch>
          </a:blipFill>
        </p:spPr>
        <p:txBody>
          <a:bodyPr/>
          <a:lstStyle/>
          <a:p>
            <a:r>
              <a:rPr lang="zh-CN" altLang="en-US" sz="3200">
                <a:noFill/>
              </a:rPr>
              <a:t> </a:t>
            </a: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5675" y="415131"/>
            <a:ext cx="7543800" cy="868363"/>
          </a:xfrm>
        </p:spPr>
        <p:txBody>
          <a:bodyPr/>
          <a:lstStyle/>
          <a:p>
            <a:pPr eaLnBrk="1" hangingPunct="1"/>
            <a:r>
              <a:rPr lang="zh-CN" altLang="en-US" dirty="0">
                <a:ea typeface="华文楷体" panose="02010600040101010101" pitchFamily="2" charset="-122"/>
              </a:rPr>
              <a:t>命题表达式的</a:t>
            </a:r>
            <a:r>
              <a:rPr lang="zh-CN" altLang="en-US" dirty="0"/>
              <a:t>真值表</a:t>
            </a:r>
            <a:endParaRPr lang="zh-CN" altLang="en-US" dirty="0">
              <a:ea typeface="华文楷体" panose="02010600040101010101" pitchFamily="2" charset="-122"/>
            </a:endParaRPr>
          </a:p>
        </p:txBody>
      </p:sp>
      <p:sp>
        <p:nvSpPr>
          <p:cNvPr id="38916" name="Line 7"/>
          <p:cNvSpPr>
            <a:spLocks noChangeShapeType="1"/>
          </p:cNvSpPr>
          <p:nvPr/>
        </p:nvSpPr>
        <p:spPr bwMode="auto">
          <a:xfrm>
            <a:off x="1754188" y="1748235"/>
            <a:ext cx="784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17" name="Line 8"/>
          <p:cNvSpPr>
            <a:spLocks noChangeShapeType="1"/>
          </p:cNvSpPr>
          <p:nvPr/>
        </p:nvSpPr>
        <p:spPr bwMode="auto">
          <a:xfrm>
            <a:off x="1751013" y="6093222"/>
            <a:ext cx="784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18" name="Line 9"/>
          <p:cNvSpPr>
            <a:spLocks noChangeShapeType="1"/>
          </p:cNvSpPr>
          <p:nvPr/>
        </p:nvSpPr>
        <p:spPr bwMode="auto">
          <a:xfrm>
            <a:off x="1825625" y="228163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19" name="Line 10"/>
          <p:cNvSpPr>
            <a:spLocks noChangeShapeType="1"/>
          </p:cNvSpPr>
          <p:nvPr/>
        </p:nvSpPr>
        <p:spPr bwMode="auto">
          <a:xfrm flipH="1">
            <a:off x="3119439" y="1773635"/>
            <a:ext cx="9525" cy="4310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0" name="Line 11"/>
          <p:cNvSpPr>
            <a:spLocks noChangeShapeType="1"/>
          </p:cNvSpPr>
          <p:nvPr/>
        </p:nvSpPr>
        <p:spPr bwMode="auto">
          <a:xfrm>
            <a:off x="4343400" y="1773636"/>
            <a:ext cx="1588" cy="435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1" name="Line 13"/>
          <p:cNvSpPr>
            <a:spLocks noChangeShapeType="1"/>
          </p:cNvSpPr>
          <p:nvPr/>
        </p:nvSpPr>
        <p:spPr bwMode="auto">
          <a:xfrm flipH="1">
            <a:off x="5927726" y="1773636"/>
            <a:ext cx="3175" cy="4308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2" name="Line 14"/>
          <p:cNvSpPr>
            <a:spLocks noChangeShapeType="1"/>
          </p:cNvSpPr>
          <p:nvPr/>
        </p:nvSpPr>
        <p:spPr bwMode="auto">
          <a:xfrm flipH="1">
            <a:off x="7296150" y="1773635"/>
            <a:ext cx="20638" cy="438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923" name="Text Box 15"/>
          <p:cNvSpPr txBox="1">
            <a:spLocks noChangeArrowheads="1"/>
          </p:cNvSpPr>
          <p:nvPr/>
        </p:nvSpPr>
        <p:spPr bwMode="auto">
          <a:xfrm>
            <a:off x="1768476" y="1778397"/>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    r</a:t>
            </a:r>
          </a:p>
        </p:txBody>
      </p:sp>
      <p:sp>
        <p:nvSpPr>
          <p:cNvPr id="38924" name="Text Box 16"/>
          <p:cNvSpPr txBox="1">
            <a:spLocks noChangeArrowheads="1"/>
          </p:cNvSpPr>
          <p:nvPr/>
        </p:nvSpPr>
        <p:spPr bwMode="auto">
          <a:xfrm>
            <a:off x="1838326" y="2307035"/>
            <a:ext cx="1223963"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0   0   0</a:t>
            </a:r>
          </a:p>
          <a:p>
            <a:pPr eaLnBrk="1" hangingPunct="1">
              <a:spcBef>
                <a:spcPct val="30000"/>
              </a:spcBef>
              <a:buClrTx/>
              <a:buSzTx/>
              <a:buFontTx/>
              <a:buNone/>
            </a:pPr>
            <a:r>
              <a:rPr kumimoji="1" lang="en-US" altLang="zh-CN" sz="2400" b="1">
                <a:latin typeface="Times New Roman" panose="02020603050405020304" pitchFamily="18" charset="0"/>
              </a:rPr>
              <a:t>0   0   1</a:t>
            </a:r>
          </a:p>
          <a:p>
            <a:pPr eaLnBrk="1" hangingPunct="1">
              <a:spcBef>
                <a:spcPct val="30000"/>
              </a:spcBef>
              <a:buClrTx/>
              <a:buSzTx/>
              <a:buFontTx/>
              <a:buNone/>
            </a:pPr>
            <a:r>
              <a:rPr kumimoji="1" lang="en-US" altLang="zh-CN" sz="2400" b="1">
                <a:latin typeface="Times New Roman" panose="02020603050405020304" pitchFamily="18" charset="0"/>
              </a:rPr>
              <a:t>0   1   0</a:t>
            </a:r>
          </a:p>
          <a:p>
            <a:pPr eaLnBrk="1" hangingPunct="1">
              <a:spcBef>
                <a:spcPct val="30000"/>
              </a:spcBef>
              <a:buClrTx/>
              <a:buSzTx/>
              <a:buFontTx/>
              <a:buNone/>
            </a:pPr>
            <a:r>
              <a:rPr kumimoji="1" lang="en-US" altLang="zh-CN" sz="2400" b="1">
                <a:latin typeface="Times New Roman" panose="02020603050405020304" pitchFamily="18" charset="0"/>
              </a:rPr>
              <a:t>0   1   1</a:t>
            </a:r>
          </a:p>
          <a:p>
            <a:pPr eaLnBrk="1" hangingPunct="1">
              <a:spcBef>
                <a:spcPct val="30000"/>
              </a:spcBef>
              <a:buClrTx/>
              <a:buSzTx/>
              <a:buFontTx/>
              <a:buNone/>
            </a:pPr>
            <a:r>
              <a:rPr kumimoji="1" lang="en-US" altLang="zh-CN" sz="2400" b="1">
                <a:latin typeface="Times New Roman" panose="02020603050405020304" pitchFamily="18" charset="0"/>
              </a:rPr>
              <a:t>1   0   0</a:t>
            </a:r>
          </a:p>
          <a:p>
            <a:pPr eaLnBrk="1" hangingPunct="1">
              <a:spcBef>
                <a:spcPct val="30000"/>
              </a:spcBef>
              <a:buClrTx/>
              <a:buSzTx/>
              <a:buFontTx/>
              <a:buNone/>
            </a:pPr>
            <a:r>
              <a:rPr kumimoji="1" lang="en-US" altLang="zh-CN" sz="2400" b="1">
                <a:latin typeface="Times New Roman" panose="02020603050405020304" pitchFamily="18" charset="0"/>
              </a:rPr>
              <a:t>1   0   1</a:t>
            </a:r>
          </a:p>
          <a:p>
            <a:pPr eaLnBrk="1" hangingPunct="1">
              <a:spcBef>
                <a:spcPct val="30000"/>
              </a:spcBef>
              <a:buClrTx/>
              <a:buSzTx/>
              <a:buFontTx/>
              <a:buNone/>
            </a:pPr>
            <a:r>
              <a:rPr kumimoji="1" lang="en-US" altLang="zh-CN" sz="2400" b="1">
                <a:latin typeface="Times New Roman" panose="02020603050405020304" pitchFamily="18" charset="0"/>
              </a:rPr>
              <a:t>1   1   0</a:t>
            </a:r>
          </a:p>
          <a:p>
            <a:pPr eaLnBrk="1" hangingPunct="1">
              <a:spcBef>
                <a:spcPct val="30000"/>
              </a:spcBef>
              <a:buClrTx/>
              <a:buSzTx/>
              <a:buFontTx/>
              <a:buNone/>
            </a:pPr>
            <a:r>
              <a:rPr kumimoji="1" lang="en-US" altLang="zh-CN" sz="2400" b="1">
                <a:latin typeface="Times New Roman" panose="02020603050405020304" pitchFamily="18" charset="0"/>
              </a:rPr>
              <a:t>1   1   1                      </a:t>
            </a:r>
          </a:p>
        </p:txBody>
      </p:sp>
      <p:sp>
        <p:nvSpPr>
          <p:cNvPr id="38925" name="Text Box 17"/>
          <p:cNvSpPr txBox="1">
            <a:spLocks noChangeArrowheads="1"/>
          </p:cNvSpPr>
          <p:nvPr/>
        </p:nvSpPr>
        <p:spPr bwMode="auto">
          <a:xfrm>
            <a:off x="3579813" y="2310210"/>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   </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a:t>
            </a:r>
          </a:p>
        </p:txBody>
      </p:sp>
      <p:sp>
        <p:nvSpPr>
          <p:cNvPr id="38926" name="Text Box 18"/>
          <p:cNvSpPr txBox="1">
            <a:spLocks noChangeArrowheads="1"/>
          </p:cNvSpPr>
          <p:nvPr/>
        </p:nvSpPr>
        <p:spPr bwMode="auto">
          <a:xfrm>
            <a:off x="3435351" y="1759347"/>
            <a:ext cx="65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cs typeface="Arial" panose="020B0604020202020204" pitchFamily="34" charset="0"/>
              </a:rPr>
              <a:t>¬ </a:t>
            </a:r>
            <a:r>
              <a:rPr kumimoji="1" lang="en-US" altLang="zh-CN" sz="2400" b="1" i="1">
                <a:latin typeface="Times New Roman" panose="02020603050405020304" pitchFamily="18" charset="0"/>
              </a:rPr>
              <a:t>p                              </a:t>
            </a:r>
          </a:p>
        </p:txBody>
      </p:sp>
      <p:sp>
        <p:nvSpPr>
          <p:cNvPr id="38927" name="Text Box 19"/>
          <p:cNvSpPr txBox="1">
            <a:spLocks noChangeArrowheads="1"/>
          </p:cNvSpPr>
          <p:nvPr/>
        </p:nvSpPr>
        <p:spPr bwMode="auto">
          <a:xfrm>
            <a:off x="4664075" y="1787922"/>
            <a:ext cx="116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a:t>
            </a:r>
            <a:r>
              <a:rPr lang="en-US" altLang="zh-CN" sz="2400" b="1" i="1">
                <a:latin typeface="Times New Roman" panose="02020603050405020304" pitchFamily="18" charset="0"/>
              </a:rPr>
              <a:t>p</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q</a:t>
            </a:r>
            <a:endParaRPr lang="en-US" altLang="zh-CN" sz="2400" b="1">
              <a:latin typeface="Times New Roman" panose="02020603050405020304" pitchFamily="18" charset="0"/>
              <a:sym typeface="Symbol" panose="05050102010706020507" pitchFamily="18" charset="2"/>
            </a:endParaRPr>
          </a:p>
        </p:txBody>
      </p:sp>
      <p:sp>
        <p:nvSpPr>
          <p:cNvPr id="38928" name="Text Box 22"/>
          <p:cNvSpPr txBox="1">
            <a:spLocks noChangeArrowheads="1"/>
          </p:cNvSpPr>
          <p:nvPr/>
        </p:nvSpPr>
        <p:spPr bwMode="auto">
          <a:xfrm>
            <a:off x="4991100" y="2276872"/>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   </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a:t>
            </a:r>
          </a:p>
        </p:txBody>
      </p:sp>
      <p:sp>
        <p:nvSpPr>
          <p:cNvPr id="38929" name="Text Box 23"/>
          <p:cNvSpPr txBox="1">
            <a:spLocks noChangeArrowheads="1"/>
          </p:cNvSpPr>
          <p:nvPr/>
        </p:nvSpPr>
        <p:spPr bwMode="auto">
          <a:xfrm>
            <a:off x="6216651" y="1773635"/>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i="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r</a:t>
            </a:r>
          </a:p>
        </p:txBody>
      </p:sp>
      <p:sp>
        <p:nvSpPr>
          <p:cNvPr id="38930" name="Text Box 24"/>
          <p:cNvSpPr txBox="1">
            <a:spLocks noChangeArrowheads="1"/>
          </p:cNvSpPr>
          <p:nvPr/>
        </p:nvSpPr>
        <p:spPr bwMode="auto">
          <a:xfrm>
            <a:off x="6289675" y="2295922"/>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  </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a:t>
            </a:r>
          </a:p>
        </p:txBody>
      </p:sp>
      <p:sp>
        <p:nvSpPr>
          <p:cNvPr id="38931" name="Text Box 25"/>
          <p:cNvSpPr txBox="1">
            <a:spLocks noChangeArrowheads="1"/>
          </p:cNvSpPr>
          <p:nvPr/>
        </p:nvSpPr>
        <p:spPr bwMode="auto">
          <a:xfrm>
            <a:off x="7512050" y="1773635"/>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q</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r</a:t>
            </a:r>
            <a:endParaRPr lang="en-US" altLang="zh-CN" sz="2400" b="1" i="1">
              <a:latin typeface="Times New Roman" panose="02020603050405020304" pitchFamily="18" charset="0"/>
              <a:sym typeface="Symbol" panose="05050102010706020507" pitchFamily="18" charset="2"/>
            </a:endParaRPr>
          </a:p>
        </p:txBody>
      </p:sp>
      <p:sp>
        <p:nvSpPr>
          <p:cNvPr id="38932" name="Text Box 26"/>
          <p:cNvSpPr txBox="1">
            <a:spLocks noChangeArrowheads="1"/>
          </p:cNvSpPr>
          <p:nvPr/>
        </p:nvSpPr>
        <p:spPr bwMode="auto">
          <a:xfrm>
            <a:off x="8232775" y="2276872"/>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  </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a:t>
            </a:r>
          </a:p>
        </p:txBody>
      </p:sp>
      <p:grpSp>
        <p:nvGrpSpPr>
          <p:cNvPr id="38933" name="组合 25"/>
          <p:cNvGrpSpPr>
            <a:grpSpLocks/>
          </p:cNvGrpSpPr>
          <p:nvPr/>
        </p:nvGrpSpPr>
        <p:grpSpPr bwMode="auto">
          <a:xfrm>
            <a:off x="1608138" y="2060973"/>
            <a:ext cx="5472112" cy="4543425"/>
            <a:chOff x="468313" y="2276475"/>
            <a:chExt cx="5472112" cy="4543425"/>
          </a:xfrm>
        </p:grpSpPr>
        <p:sp>
          <p:nvSpPr>
            <p:cNvPr id="38938" name="Oval 27"/>
            <p:cNvSpPr>
              <a:spLocks noChangeArrowheads="1"/>
            </p:cNvSpPr>
            <p:nvPr/>
          </p:nvSpPr>
          <p:spPr bwMode="auto">
            <a:xfrm>
              <a:off x="468313" y="2276475"/>
              <a:ext cx="1655762" cy="4321175"/>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8939" name="Text Box 28"/>
            <p:cNvSpPr txBox="1">
              <a:spLocks noChangeArrowheads="1"/>
            </p:cNvSpPr>
            <p:nvPr/>
          </p:nvSpPr>
          <p:spPr bwMode="auto">
            <a:xfrm>
              <a:off x="1835150" y="6453188"/>
              <a:ext cx="410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latin typeface="Times New Roman" panose="02020603050405020304" pitchFamily="18" charset="0"/>
                </a:rPr>
                <a:t>该命题表达式的</a:t>
              </a:r>
              <a:r>
                <a:rPr lang="zh-CN" altLang="en-US" sz="1800" b="1" dirty="0">
                  <a:latin typeface="Times New Roman" panose="02020603050405020304" pitchFamily="18" charset="0"/>
                  <a:ea typeface="华文楷体" panose="02010600040101010101" pitchFamily="2" charset="-122"/>
                </a:rPr>
                <a:t>所有指派</a:t>
              </a:r>
            </a:p>
          </p:txBody>
        </p:sp>
        <p:sp>
          <p:nvSpPr>
            <p:cNvPr id="38940" name="Line 29"/>
            <p:cNvSpPr>
              <a:spLocks noChangeShapeType="1"/>
            </p:cNvSpPr>
            <p:nvPr/>
          </p:nvSpPr>
          <p:spPr bwMode="auto">
            <a:xfrm flipH="1" flipV="1">
              <a:off x="1403350" y="6381750"/>
              <a:ext cx="5048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 name="组合 26"/>
          <p:cNvGrpSpPr>
            <a:grpSpLocks/>
          </p:cNvGrpSpPr>
          <p:nvPr/>
        </p:nvGrpSpPr>
        <p:grpSpPr bwMode="auto">
          <a:xfrm>
            <a:off x="1463675" y="3661172"/>
            <a:ext cx="5761038" cy="1136650"/>
            <a:chOff x="323528" y="2492896"/>
            <a:chExt cx="5760369" cy="1135482"/>
          </a:xfrm>
        </p:grpSpPr>
        <p:sp>
          <p:nvSpPr>
            <p:cNvPr id="38936" name="椭圆 23"/>
            <p:cNvSpPr>
              <a:spLocks noChangeArrowheads="1"/>
            </p:cNvSpPr>
            <p:nvPr/>
          </p:nvSpPr>
          <p:spPr bwMode="auto">
            <a:xfrm>
              <a:off x="323528" y="2492896"/>
              <a:ext cx="1728192" cy="504056"/>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8937" name="圆角矩形标注 24"/>
            <p:cNvSpPr>
              <a:spLocks noChangeArrowheads="1"/>
            </p:cNvSpPr>
            <p:nvPr/>
          </p:nvSpPr>
          <p:spPr bwMode="auto">
            <a:xfrm>
              <a:off x="3275856" y="2996951"/>
              <a:ext cx="2808041" cy="631427"/>
            </a:xfrm>
            <a:prstGeom prst="wedgeRoundRectCallout">
              <a:avLst>
                <a:gd name="adj1" fmla="val -103417"/>
                <a:gd name="adj2" fmla="val -73338"/>
                <a:gd name="adj3" fmla="val 16667"/>
              </a:avLst>
            </a:prstGeom>
            <a:solidFill>
              <a:schemeClr val="accent1"/>
            </a:solidFill>
            <a:ln w="9525" algn="ctr">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一种“成假”指派</a:t>
              </a:r>
            </a:p>
          </p:txBody>
        </p:sp>
      </p:grpSp>
      <p:sp>
        <p:nvSpPr>
          <p:cNvPr id="29" name="Rectangle 3"/>
          <p:cNvSpPr>
            <a:spLocks noChangeArrowheads="1"/>
          </p:cNvSpPr>
          <p:nvPr/>
        </p:nvSpPr>
        <p:spPr bwMode="auto">
          <a:xfrm>
            <a:off x="1608139" y="3670697"/>
            <a:ext cx="7343775" cy="5334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solidFill>
                <a:srgbClr val="FF0000"/>
              </a:solidFill>
            </a:endParaRPr>
          </a:p>
        </p:txBody>
      </p:sp>
      <p:sp>
        <p:nvSpPr>
          <p:cNvPr id="2" name="灯片编号占位符 1"/>
          <p:cNvSpPr>
            <a:spLocks noGrp="1"/>
          </p:cNvSpPr>
          <p:nvPr>
            <p:ph type="sldNum" sz="quarter" idx="12"/>
          </p:nvPr>
        </p:nvSpPr>
        <p:spPr>
          <a:xfrm>
            <a:off x="8904312" y="6274198"/>
            <a:ext cx="2844800" cy="457200"/>
          </a:xfrm>
        </p:spPr>
        <p:txBody>
          <a:bodyPr/>
          <a:lstStyle/>
          <a:p>
            <a:pPr>
              <a:defRPr/>
            </a:pPr>
            <a:fld id="{E39AA6A5-DDA2-4240-B6F5-FAEE601BBEE1}" type="slidenum">
              <a:rPr lang="en-US" altLang="zh-CN" smtClean="0"/>
              <a:pPr>
                <a:defRPr/>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idx="4294967295"/>
          </p:nvPr>
        </p:nvSpPr>
        <p:spPr>
          <a:xfrm>
            <a:off x="2030414" y="722313"/>
            <a:ext cx="7018337" cy="762000"/>
          </a:xfrm>
        </p:spPr>
        <p:txBody>
          <a:bodyPr/>
          <a:lstStyle/>
          <a:p>
            <a:pPr eaLnBrk="1" hangingPunct="1"/>
            <a:r>
              <a:rPr lang="zh-CN" altLang="en-US"/>
              <a:t>命题表达式的真值表</a:t>
            </a:r>
          </a:p>
        </p:txBody>
      </p:sp>
      <p:sp>
        <p:nvSpPr>
          <p:cNvPr id="40963" name="Line 14"/>
          <p:cNvSpPr>
            <a:spLocks noChangeShapeType="1"/>
          </p:cNvSpPr>
          <p:nvPr/>
        </p:nvSpPr>
        <p:spPr bwMode="auto">
          <a:xfrm>
            <a:off x="1760538" y="2509839"/>
            <a:ext cx="8716962" cy="20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64" name="Line 15"/>
          <p:cNvSpPr>
            <a:spLocks noChangeShapeType="1"/>
          </p:cNvSpPr>
          <p:nvPr/>
        </p:nvSpPr>
        <p:spPr bwMode="auto">
          <a:xfrm flipV="1">
            <a:off x="1760538" y="4619626"/>
            <a:ext cx="8716962" cy="23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65" name="Line 16"/>
          <p:cNvSpPr>
            <a:spLocks noChangeShapeType="1"/>
          </p:cNvSpPr>
          <p:nvPr/>
        </p:nvSpPr>
        <p:spPr bwMode="auto">
          <a:xfrm>
            <a:off x="1836739" y="2890838"/>
            <a:ext cx="8461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66" name="Line 17"/>
          <p:cNvSpPr>
            <a:spLocks noChangeShapeType="1"/>
          </p:cNvSpPr>
          <p:nvPr/>
        </p:nvSpPr>
        <p:spPr bwMode="auto">
          <a:xfrm>
            <a:off x="2598738" y="2509838"/>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67" name="Line 18"/>
          <p:cNvSpPr>
            <a:spLocks noChangeShapeType="1"/>
          </p:cNvSpPr>
          <p:nvPr/>
        </p:nvSpPr>
        <p:spPr bwMode="auto">
          <a:xfrm>
            <a:off x="3589338" y="2509838"/>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68" name="Line 19"/>
          <p:cNvSpPr>
            <a:spLocks noChangeShapeType="1"/>
          </p:cNvSpPr>
          <p:nvPr/>
        </p:nvSpPr>
        <p:spPr bwMode="auto">
          <a:xfrm>
            <a:off x="4579938" y="2509838"/>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69" name="Text Box 20"/>
          <p:cNvSpPr txBox="1">
            <a:spLocks noChangeArrowheads="1"/>
          </p:cNvSpPr>
          <p:nvPr/>
        </p:nvSpPr>
        <p:spPr bwMode="auto">
          <a:xfrm>
            <a:off x="1836738" y="25098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p    q</a:t>
            </a:r>
          </a:p>
        </p:txBody>
      </p:sp>
      <p:sp>
        <p:nvSpPr>
          <p:cNvPr id="40970" name="Text Box 21"/>
          <p:cNvSpPr txBox="1">
            <a:spLocks noChangeArrowheads="1"/>
          </p:cNvSpPr>
          <p:nvPr/>
        </p:nvSpPr>
        <p:spPr bwMode="auto">
          <a:xfrm>
            <a:off x="1760538" y="2967038"/>
            <a:ext cx="83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0     0</a:t>
            </a:r>
          </a:p>
          <a:p>
            <a:pPr eaLnBrk="1" hangingPunct="1">
              <a:spcBef>
                <a:spcPct val="30000"/>
              </a:spcBef>
              <a:buClrTx/>
              <a:buSzTx/>
              <a:buFontTx/>
              <a:buNone/>
            </a:pPr>
            <a:r>
              <a:rPr kumimoji="1" lang="en-US" altLang="zh-CN" sz="2000" b="1">
                <a:latin typeface="Times New Roman" panose="02020603050405020304" pitchFamily="18" charset="0"/>
              </a:rPr>
              <a:t>0     1</a:t>
            </a:r>
          </a:p>
          <a:p>
            <a:pPr eaLnBrk="1" hangingPunct="1">
              <a:spcBef>
                <a:spcPct val="30000"/>
              </a:spcBef>
              <a:buClrTx/>
              <a:buSzTx/>
              <a:buFontTx/>
              <a:buNone/>
            </a:pPr>
            <a:r>
              <a:rPr kumimoji="1" lang="en-US" altLang="zh-CN" sz="2000" b="1">
                <a:latin typeface="Times New Roman" panose="02020603050405020304" pitchFamily="18" charset="0"/>
              </a:rPr>
              <a:t>1     0</a:t>
            </a:r>
          </a:p>
          <a:p>
            <a:pPr eaLnBrk="1" hangingPunct="1">
              <a:spcBef>
                <a:spcPct val="30000"/>
              </a:spcBef>
              <a:buClrTx/>
              <a:buSzTx/>
              <a:buFontTx/>
              <a:buNone/>
            </a:pPr>
            <a:r>
              <a:rPr kumimoji="1" lang="en-US" altLang="zh-CN" sz="2000" b="1">
                <a:latin typeface="Times New Roman" panose="02020603050405020304" pitchFamily="18" charset="0"/>
              </a:rPr>
              <a:t>1     1</a:t>
            </a:r>
          </a:p>
        </p:txBody>
      </p:sp>
      <p:sp>
        <p:nvSpPr>
          <p:cNvPr id="40971" name="Text Box 22"/>
          <p:cNvSpPr txBox="1">
            <a:spLocks noChangeArrowheads="1"/>
          </p:cNvSpPr>
          <p:nvPr/>
        </p:nvSpPr>
        <p:spPr bwMode="auto">
          <a:xfrm>
            <a:off x="2751138" y="25098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p</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q</a:t>
            </a:r>
            <a:endParaRPr kumimoji="1" lang="en-US" altLang="zh-CN" sz="1800" b="1" i="1">
              <a:latin typeface="Times New Roman" panose="02020603050405020304" pitchFamily="18" charset="0"/>
            </a:endParaRPr>
          </a:p>
        </p:txBody>
      </p:sp>
      <p:sp>
        <p:nvSpPr>
          <p:cNvPr id="40972" name="Text Box 23"/>
          <p:cNvSpPr txBox="1">
            <a:spLocks noChangeArrowheads="1"/>
          </p:cNvSpPr>
          <p:nvPr/>
        </p:nvSpPr>
        <p:spPr bwMode="auto">
          <a:xfrm>
            <a:off x="3741738" y="25098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q</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p</a:t>
            </a:r>
            <a:endParaRPr kumimoji="1" lang="en-US" altLang="zh-CN" sz="1800" b="1" i="1">
              <a:latin typeface="Times New Roman" panose="02020603050405020304" pitchFamily="18" charset="0"/>
            </a:endParaRPr>
          </a:p>
        </p:txBody>
      </p:sp>
      <p:sp>
        <p:nvSpPr>
          <p:cNvPr id="40973" name="Text Box 24"/>
          <p:cNvSpPr txBox="1">
            <a:spLocks noChangeArrowheads="1"/>
          </p:cNvSpPr>
          <p:nvPr/>
        </p:nvSpPr>
        <p:spPr bwMode="auto">
          <a:xfrm>
            <a:off x="2903538" y="2967038"/>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 </a:t>
            </a:r>
          </a:p>
          <a:p>
            <a:pPr eaLnBrk="1" hangingPunct="1">
              <a:spcBef>
                <a:spcPct val="30000"/>
              </a:spcBef>
              <a:buClrTx/>
              <a:buSzTx/>
              <a:buFontTx/>
              <a:buNone/>
            </a:pPr>
            <a:r>
              <a:rPr kumimoji="1" lang="en-US" altLang="zh-CN" sz="2000" b="1">
                <a:latin typeface="Times New Roman" panose="02020603050405020304" pitchFamily="18" charset="0"/>
              </a:rPr>
              <a:t>1</a:t>
            </a:r>
          </a:p>
          <a:p>
            <a:pPr eaLnBrk="1" hangingPunct="1">
              <a:spcBef>
                <a:spcPct val="30000"/>
              </a:spcBef>
              <a:buClrTx/>
              <a:buSzTx/>
              <a:buFontTx/>
              <a:buNone/>
            </a:pPr>
            <a:r>
              <a:rPr kumimoji="1" lang="en-US" altLang="zh-CN" sz="2000" b="1">
                <a:latin typeface="Times New Roman" panose="02020603050405020304" pitchFamily="18" charset="0"/>
              </a:rPr>
              <a:t>0</a:t>
            </a:r>
          </a:p>
          <a:p>
            <a:pPr eaLnBrk="1" hangingPunct="1">
              <a:spcBef>
                <a:spcPct val="30000"/>
              </a:spcBef>
              <a:buClrTx/>
              <a:buSzTx/>
              <a:buFontTx/>
              <a:buNone/>
            </a:pPr>
            <a:r>
              <a:rPr kumimoji="1" lang="en-US" altLang="zh-CN" sz="2000" b="1">
                <a:latin typeface="Times New Roman" panose="02020603050405020304" pitchFamily="18" charset="0"/>
              </a:rPr>
              <a:t>1</a:t>
            </a:r>
          </a:p>
        </p:txBody>
      </p:sp>
      <p:sp>
        <p:nvSpPr>
          <p:cNvPr id="40974" name="Text Box 25"/>
          <p:cNvSpPr txBox="1">
            <a:spLocks noChangeArrowheads="1"/>
          </p:cNvSpPr>
          <p:nvPr/>
        </p:nvSpPr>
        <p:spPr bwMode="auto">
          <a:xfrm>
            <a:off x="3894138" y="2967038"/>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 </a:t>
            </a:r>
          </a:p>
          <a:p>
            <a:pPr eaLnBrk="1" hangingPunct="1">
              <a:spcBef>
                <a:spcPct val="30000"/>
              </a:spcBef>
              <a:buClrTx/>
              <a:buSzTx/>
              <a:buFontTx/>
              <a:buNone/>
            </a:pPr>
            <a:r>
              <a:rPr kumimoji="1" lang="en-US" altLang="zh-CN" sz="2000" b="1">
                <a:latin typeface="Times New Roman" panose="02020603050405020304" pitchFamily="18" charset="0"/>
              </a:rPr>
              <a:t>0</a:t>
            </a:r>
          </a:p>
          <a:p>
            <a:pPr eaLnBrk="1" hangingPunct="1">
              <a:spcBef>
                <a:spcPct val="30000"/>
              </a:spcBef>
              <a:buClrTx/>
              <a:buSzTx/>
              <a:buFontTx/>
              <a:buNone/>
            </a:pPr>
            <a:r>
              <a:rPr kumimoji="1" lang="en-US" altLang="zh-CN" sz="2000" b="1">
                <a:latin typeface="Times New Roman" panose="02020603050405020304" pitchFamily="18" charset="0"/>
              </a:rPr>
              <a:t>1</a:t>
            </a:r>
          </a:p>
          <a:p>
            <a:pPr eaLnBrk="1" hangingPunct="1">
              <a:spcBef>
                <a:spcPct val="30000"/>
              </a:spcBef>
              <a:buClrTx/>
              <a:buSzTx/>
              <a:buFontTx/>
              <a:buNone/>
            </a:pPr>
            <a:r>
              <a:rPr kumimoji="1" lang="en-US" altLang="zh-CN" sz="2000" b="1">
                <a:latin typeface="Times New Roman" panose="02020603050405020304" pitchFamily="18" charset="0"/>
              </a:rPr>
              <a:t>1</a:t>
            </a:r>
          </a:p>
        </p:txBody>
      </p:sp>
      <p:sp>
        <p:nvSpPr>
          <p:cNvPr id="40975" name="Text Box 26"/>
          <p:cNvSpPr txBox="1">
            <a:spLocks noChangeArrowheads="1"/>
          </p:cNvSpPr>
          <p:nvPr/>
        </p:nvSpPr>
        <p:spPr bwMode="auto">
          <a:xfrm>
            <a:off x="4656139" y="2509838"/>
            <a:ext cx="160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a:latin typeface="Times New Roman" panose="02020603050405020304" pitchFamily="18" charset="0"/>
              </a:rPr>
              <a:t>(</a:t>
            </a:r>
            <a:r>
              <a:rPr kumimoji="1" lang="en-US" altLang="zh-CN" sz="1800" b="1" i="1">
                <a:latin typeface="Times New Roman" panose="02020603050405020304" pitchFamily="18" charset="0"/>
              </a:rPr>
              <a:t>p</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q</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rPr>
              <a:t>q</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p</a:t>
            </a:r>
            <a:r>
              <a:rPr kumimoji="1" lang="en-US" altLang="zh-CN" sz="1800" b="1">
                <a:latin typeface="Times New Roman" panose="02020603050405020304" pitchFamily="18" charset="0"/>
                <a:sym typeface="Symbol" panose="05050102010706020507" pitchFamily="18" charset="2"/>
              </a:rPr>
              <a:t>)</a:t>
            </a:r>
          </a:p>
        </p:txBody>
      </p:sp>
      <p:sp>
        <p:nvSpPr>
          <p:cNvPr id="40976" name="Text Box 27"/>
          <p:cNvSpPr txBox="1">
            <a:spLocks noChangeArrowheads="1"/>
          </p:cNvSpPr>
          <p:nvPr/>
        </p:nvSpPr>
        <p:spPr bwMode="auto">
          <a:xfrm>
            <a:off x="5257800" y="2962275"/>
            <a:ext cx="381000"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a:t>
            </a:r>
          </a:p>
          <a:p>
            <a:pPr eaLnBrk="1" hangingPunct="1">
              <a:spcBef>
                <a:spcPct val="30000"/>
              </a:spcBef>
              <a:buClrTx/>
              <a:buSzTx/>
              <a:buFontTx/>
              <a:buNone/>
            </a:pPr>
            <a:r>
              <a:rPr kumimoji="1" lang="en-US" altLang="zh-CN" sz="2000" b="1">
                <a:latin typeface="Times New Roman" panose="02020603050405020304" pitchFamily="18" charset="0"/>
              </a:rPr>
              <a:t>0</a:t>
            </a:r>
          </a:p>
          <a:p>
            <a:pPr eaLnBrk="1" hangingPunct="1">
              <a:spcBef>
                <a:spcPct val="30000"/>
              </a:spcBef>
              <a:buClrTx/>
              <a:buSzTx/>
              <a:buFontTx/>
              <a:buNone/>
            </a:pPr>
            <a:r>
              <a:rPr kumimoji="1" lang="en-US" altLang="zh-CN" sz="2000" b="1">
                <a:latin typeface="Times New Roman" panose="02020603050405020304" pitchFamily="18" charset="0"/>
              </a:rPr>
              <a:t>0</a:t>
            </a:r>
          </a:p>
          <a:p>
            <a:pPr eaLnBrk="1" hangingPunct="1">
              <a:spcBef>
                <a:spcPct val="30000"/>
              </a:spcBef>
              <a:buClrTx/>
              <a:buSzTx/>
              <a:buFontTx/>
              <a:buNone/>
            </a:pPr>
            <a:r>
              <a:rPr kumimoji="1" lang="en-US" altLang="zh-CN" sz="2000" b="1">
                <a:latin typeface="Times New Roman" panose="02020603050405020304" pitchFamily="18" charset="0"/>
              </a:rPr>
              <a:t>1</a:t>
            </a:r>
          </a:p>
        </p:txBody>
      </p:sp>
      <p:sp>
        <p:nvSpPr>
          <p:cNvPr id="40977" name="Text Box 29"/>
          <p:cNvSpPr txBox="1">
            <a:spLocks noChangeArrowheads="1"/>
          </p:cNvSpPr>
          <p:nvPr/>
        </p:nvSpPr>
        <p:spPr bwMode="auto">
          <a:xfrm>
            <a:off x="4151313" y="1700213"/>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p</a:t>
            </a:r>
            <a:r>
              <a:rPr kumimoji="1" lang="en-US" altLang="zh-CN" sz="2400" b="1">
                <a:latin typeface="Times New Roman" panose="02020603050405020304" pitchFamily="18" charset="0"/>
                <a:sym typeface="Symbol" panose="05050102010706020507" pitchFamily="18" charset="2"/>
              </a:rPr>
              <a:t>))</a:t>
            </a:r>
          </a:p>
        </p:txBody>
      </p:sp>
      <p:sp>
        <p:nvSpPr>
          <p:cNvPr id="40978" name="Line 19"/>
          <p:cNvSpPr>
            <a:spLocks noChangeShapeType="1"/>
          </p:cNvSpPr>
          <p:nvPr/>
        </p:nvSpPr>
        <p:spPr bwMode="auto">
          <a:xfrm>
            <a:off x="6192838" y="2509838"/>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79" name="Text Box 26"/>
          <p:cNvSpPr txBox="1">
            <a:spLocks noChangeArrowheads="1"/>
          </p:cNvSpPr>
          <p:nvPr/>
        </p:nvSpPr>
        <p:spPr bwMode="auto">
          <a:xfrm>
            <a:off x="6265863" y="2509839"/>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p</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q</a:t>
            </a:r>
            <a:endParaRPr kumimoji="1" lang="en-US" altLang="zh-CN" sz="1800" b="1">
              <a:latin typeface="Times New Roman" panose="02020603050405020304" pitchFamily="18" charset="0"/>
              <a:sym typeface="Symbol" panose="05050102010706020507" pitchFamily="18" charset="2"/>
            </a:endParaRPr>
          </a:p>
        </p:txBody>
      </p:sp>
      <p:sp>
        <p:nvSpPr>
          <p:cNvPr id="40980" name="Line 19"/>
          <p:cNvSpPr>
            <a:spLocks noChangeShapeType="1"/>
          </p:cNvSpPr>
          <p:nvPr/>
        </p:nvSpPr>
        <p:spPr bwMode="auto">
          <a:xfrm>
            <a:off x="6964363" y="2530475"/>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981" name="Text Box 27"/>
          <p:cNvSpPr txBox="1">
            <a:spLocks noChangeArrowheads="1"/>
          </p:cNvSpPr>
          <p:nvPr/>
        </p:nvSpPr>
        <p:spPr bwMode="auto">
          <a:xfrm>
            <a:off x="6410325" y="2962275"/>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a:t>
            </a:r>
          </a:p>
          <a:p>
            <a:pPr eaLnBrk="1" hangingPunct="1">
              <a:spcBef>
                <a:spcPct val="30000"/>
              </a:spcBef>
              <a:buClrTx/>
              <a:buSzTx/>
              <a:buFontTx/>
              <a:buNone/>
            </a:pPr>
            <a:r>
              <a:rPr kumimoji="1" lang="en-US" altLang="zh-CN" sz="2000" b="1">
                <a:latin typeface="Times New Roman" panose="02020603050405020304" pitchFamily="18" charset="0"/>
              </a:rPr>
              <a:t>0</a:t>
            </a:r>
          </a:p>
          <a:p>
            <a:pPr eaLnBrk="1" hangingPunct="1">
              <a:spcBef>
                <a:spcPct val="30000"/>
              </a:spcBef>
              <a:buClrTx/>
              <a:buSzTx/>
              <a:buFontTx/>
              <a:buNone/>
            </a:pPr>
            <a:r>
              <a:rPr kumimoji="1" lang="en-US" altLang="zh-CN" sz="2000" b="1">
                <a:latin typeface="Times New Roman" panose="02020603050405020304" pitchFamily="18" charset="0"/>
              </a:rPr>
              <a:t>0</a:t>
            </a:r>
          </a:p>
          <a:p>
            <a:pPr eaLnBrk="1" hangingPunct="1">
              <a:spcBef>
                <a:spcPct val="30000"/>
              </a:spcBef>
              <a:buClrTx/>
              <a:buSzTx/>
              <a:buFontTx/>
              <a:buNone/>
            </a:pPr>
            <a:r>
              <a:rPr kumimoji="1" lang="en-US" altLang="zh-CN" sz="2000" b="1">
                <a:latin typeface="Times New Roman" panose="02020603050405020304" pitchFamily="18" charset="0"/>
              </a:rPr>
              <a:t>1</a:t>
            </a:r>
          </a:p>
        </p:txBody>
      </p:sp>
      <p:sp>
        <p:nvSpPr>
          <p:cNvPr id="40982" name="Text Box 29"/>
          <p:cNvSpPr txBox="1">
            <a:spLocks noChangeArrowheads="1"/>
          </p:cNvSpPr>
          <p:nvPr/>
        </p:nvSpPr>
        <p:spPr bwMode="auto">
          <a:xfrm>
            <a:off x="6991350" y="2433638"/>
            <a:ext cx="348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 </a:t>
            </a:r>
            <a:r>
              <a:rPr kumimoji="1" lang="en-US" altLang="zh-CN" sz="2400" b="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p</a:t>
            </a:r>
            <a:r>
              <a:rPr kumimoji="1" lang="en-US" altLang="zh-CN" sz="2400" b="1">
                <a:latin typeface="Times New Roman" panose="02020603050405020304" pitchFamily="18" charset="0"/>
                <a:sym typeface="Symbol" panose="05050102010706020507" pitchFamily="18" charset="2"/>
              </a:rPr>
              <a:t>))</a:t>
            </a:r>
          </a:p>
        </p:txBody>
      </p:sp>
      <p:sp>
        <p:nvSpPr>
          <p:cNvPr id="40983" name="Text Box 27"/>
          <p:cNvSpPr txBox="1">
            <a:spLocks noChangeArrowheads="1"/>
          </p:cNvSpPr>
          <p:nvPr/>
        </p:nvSpPr>
        <p:spPr bwMode="auto">
          <a:xfrm>
            <a:off x="8332788" y="2962275"/>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a:t>
            </a:r>
          </a:p>
          <a:p>
            <a:pPr eaLnBrk="1" hangingPunct="1">
              <a:spcBef>
                <a:spcPct val="30000"/>
              </a:spcBef>
              <a:buClrTx/>
              <a:buSzTx/>
              <a:buFontTx/>
              <a:buNone/>
            </a:pPr>
            <a:r>
              <a:rPr kumimoji="1" lang="en-US" altLang="zh-CN" sz="2000" b="1">
                <a:latin typeface="Times New Roman" panose="02020603050405020304" pitchFamily="18" charset="0"/>
              </a:rPr>
              <a:t>1</a:t>
            </a:r>
          </a:p>
          <a:p>
            <a:pPr eaLnBrk="1" hangingPunct="1">
              <a:spcBef>
                <a:spcPct val="30000"/>
              </a:spcBef>
              <a:buClrTx/>
              <a:buSzTx/>
              <a:buFontTx/>
              <a:buNone/>
            </a:pPr>
            <a:r>
              <a:rPr kumimoji="1" lang="en-US" altLang="zh-CN" sz="2000" b="1">
                <a:latin typeface="Times New Roman" panose="02020603050405020304" pitchFamily="18" charset="0"/>
              </a:rPr>
              <a:t>1</a:t>
            </a:r>
          </a:p>
          <a:p>
            <a:pPr eaLnBrk="1" hangingPunct="1">
              <a:spcBef>
                <a:spcPct val="30000"/>
              </a:spcBef>
              <a:buClrTx/>
              <a:buSzTx/>
              <a:buFontTx/>
              <a:buNone/>
            </a:pPr>
            <a:r>
              <a:rPr kumimoji="1" lang="en-US" altLang="zh-CN" sz="2000" b="1">
                <a:latin typeface="Times New Roman" panose="02020603050405020304" pitchFamily="18" charset="0"/>
              </a:rPr>
              <a:t>1</a:t>
            </a:r>
          </a:p>
        </p:txBody>
      </p:sp>
      <p:sp>
        <p:nvSpPr>
          <p:cNvPr id="26" name="Oval 2"/>
          <p:cNvSpPr>
            <a:spLocks noChangeArrowheads="1"/>
          </p:cNvSpPr>
          <p:nvPr/>
        </p:nvSpPr>
        <p:spPr bwMode="auto">
          <a:xfrm>
            <a:off x="5016500" y="2852739"/>
            <a:ext cx="863600"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7" name="Oval 2"/>
          <p:cNvSpPr>
            <a:spLocks noChangeArrowheads="1"/>
          </p:cNvSpPr>
          <p:nvPr/>
        </p:nvSpPr>
        <p:spPr bwMode="auto">
          <a:xfrm>
            <a:off x="6167439" y="2852739"/>
            <a:ext cx="865187"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8" name="Oval 2"/>
          <p:cNvSpPr>
            <a:spLocks noChangeArrowheads="1"/>
          </p:cNvSpPr>
          <p:nvPr/>
        </p:nvSpPr>
        <p:spPr bwMode="auto">
          <a:xfrm>
            <a:off x="8040688" y="2852739"/>
            <a:ext cx="863600" cy="1800225"/>
          </a:xfrm>
          <a:prstGeom prst="ellipse">
            <a:avLst/>
          </a:prstGeom>
          <a:solidFill>
            <a:srgbClr val="FFC000">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ox(in)">
                                      <p:cBhvr>
                                        <p:cTn id="11" dur="500"/>
                                        <p:tgtEl>
                                          <p:spTgt spid="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ox(in)">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51384" y="534703"/>
            <a:ext cx="7561065" cy="641350"/>
          </a:xfrm>
        </p:spPr>
        <p:txBody>
          <a:bodyPr/>
          <a:lstStyle/>
          <a:p>
            <a:pPr eaLnBrk="1" hangingPunct="1"/>
            <a:r>
              <a:rPr lang="zh-CN" altLang="en-US" sz="4400" dirty="0">
                <a:ea typeface="华文楷体" panose="02010600040101010101" pitchFamily="2" charset="-122"/>
              </a:rPr>
              <a:t>永真式、矛盾式与可能式</a:t>
            </a:r>
          </a:p>
        </p:txBody>
      </p:sp>
      <p:sp>
        <p:nvSpPr>
          <p:cNvPr id="43011" name="Rectangle 3"/>
          <p:cNvSpPr>
            <a:spLocks noGrp="1" noChangeArrowheads="1"/>
          </p:cNvSpPr>
          <p:nvPr>
            <p:ph type="body" idx="1"/>
          </p:nvPr>
        </p:nvSpPr>
        <p:spPr>
          <a:xfrm>
            <a:off x="1125452" y="1431301"/>
            <a:ext cx="8930981" cy="2747027"/>
          </a:xfrm>
        </p:spPr>
        <p:txBody>
          <a:bodyPr/>
          <a:lstStyle/>
          <a:p>
            <a:pPr eaLnBrk="1" hangingPunct="1">
              <a:lnSpc>
                <a:spcPct val="110000"/>
              </a:lnSpc>
              <a:spcBef>
                <a:spcPct val="40000"/>
              </a:spcBef>
            </a:pPr>
            <a:r>
              <a:rPr lang="zh-CN" altLang="en-US" sz="2400" b="1" dirty="0">
                <a:latin typeface="Times New Roman" panose="02020603050405020304" pitchFamily="18" charset="0"/>
              </a:rPr>
              <a:t>永真式（重言式）：总是真的，无论其中出现的命题变元如何取值。比如：</a:t>
            </a:r>
            <a:r>
              <a:rPr lang="en-US" altLang="zh-CN" sz="2400" b="1" i="1" dirty="0">
                <a:solidFill>
                  <a:srgbClr val="2009CD"/>
                </a:solidFill>
                <a:latin typeface="Times New Roman" panose="02020603050405020304" pitchFamily="18" charset="0"/>
                <a:sym typeface="Symbol" panose="05050102010706020507" pitchFamily="18" charset="2"/>
              </a:rPr>
              <a:t>p</a:t>
            </a:r>
            <a:r>
              <a:rPr lang="en-US" altLang="zh-CN" sz="2400" b="1" dirty="0">
                <a:solidFill>
                  <a:srgbClr val="2009CD"/>
                </a:solidFill>
                <a:latin typeface="Times New Roman" panose="02020603050405020304" pitchFamily="18" charset="0"/>
                <a:sym typeface="Symbol" panose="05050102010706020507" pitchFamily="18" charset="2"/>
              </a:rPr>
              <a:t></a:t>
            </a:r>
            <a:r>
              <a:rPr lang="en-US" altLang="zh-CN" sz="2400" b="1" dirty="0">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2009CD"/>
                </a:solidFill>
                <a:latin typeface="Times New Roman" panose="02020603050405020304" pitchFamily="18" charset="0"/>
                <a:sym typeface="Symbol" panose="05050102010706020507" pitchFamily="18" charset="2"/>
              </a:rPr>
              <a:t>p</a:t>
            </a:r>
            <a:endParaRPr kumimoji="1" lang="en-US" altLang="zh-CN" sz="2400" b="1" i="1" dirty="0">
              <a:solidFill>
                <a:srgbClr val="2009CD"/>
              </a:solidFill>
              <a:latin typeface="Times New Roman" panose="02020603050405020304" pitchFamily="18" charset="0"/>
            </a:endParaRPr>
          </a:p>
          <a:p>
            <a:pPr eaLnBrk="1" hangingPunct="1">
              <a:lnSpc>
                <a:spcPct val="110000"/>
              </a:lnSpc>
              <a:spcBef>
                <a:spcPct val="40000"/>
              </a:spcBef>
            </a:pPr>
            <a:r>
              <a:rPr lang="zh-CN" altLang="en-US" sz="2400" b="1" dirty="0">
                <a:latin typeface="Times New Roman" panose="02020603050405020304" pitchFamily="18" charset="0"/>
                <a:sym typeface="Symbol" panose="05050102010706020507" pitchFamily="18" charset="2"/>
              </a:rPr>
              <a:t>矛盾式：</a:t>
            </a:r>
            <a:r>
              <a:rPr lang="zh-CN" altLang="en-US" sz="2400" b="1" dirty="0">
                <a:latin typeface="Times New Roman" panose="02020603050405020304" pitchFamily="18" charset="0"/>
              </a:rPr>
              <a:t>总是假的，无论其中出现的命题变元如何取值。比如： </a:t>
            </a:r>
            <a:r>
              <a:rPr lang="en-US" altLang="zh-CN" sz="2400" b="1" i="1" dirty="0">
                <a:solidFill>
                  <a:srgbClr val="FF0000"/>
                </a:solidFill>
                <a:latin typeface="Times New Roman" panose="02020603050405020304" pitchFamily="18" charset="0"/>
                <a:sym typeface="Symbol" panose="05050102010706020507" pitchFamily="18" charset="2"/>
              </a:rPr>
              <a:t>p</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FF0000"/>
                </a:solidFill>
                <a:latin typeface="Times New Roman" panose="02020603050405020304" pitchFamily="18" charset="0"/>
                <a:sym typeface="Symbol" panose="05050102010706020507" pitchFamily="18" charset="2"/>
              </a:rPr>
              <a:t>p</a:t>
            </a:r>
            <a:endParaRPr lang="zh-CN" altLang="en-US" sz="2400" b="1" dirty="0">
              <a:solidFill>
                <a:srgbClr val="FF0000"/>
              </a:solidFill>
              <a:ea typeface="华文楷体" panose="02010600040101010101" pitchFamily="2" charset="-122"/>
              <a:sym typeface="Symbol" panose="05050102010706020507" pitchFamily="18" charset="2"/>
            </a:endParaRPr>
          </a:p>
          <a:p>
            <a:pPr eaLnBrk="1" hangingPunct="1">
              <a:lnSpc>
                <a:spcPct val="110000"/>
              </a:lnSpc>
              <a:spcBef>
                <a:spcPct val="40000"/>
              </a:spcBef>
            </a:pPr>
            <a:r>
              <a:rPr lang="zh-CN" altLang="en-US" sz="2600" b="1" dirty="0">
                <a:latin typeface="Times New Roman" panose="02020603050405020304" pitchFamily="18" charset="0"/>
                <a:sym typeface="Symbol" panose="05050102010706020507" pitchFamily="18" charset="2"/>
              </a:rPr>
              <a:t>可能式：既不是永真式又不是矛盾式。</a:t>
            </a:r>
            <a:r>
              <a:rPr lang="zh-CN" altLang="en-US" sz="2400" b="1" dirty="0">
                <a:latin typeface="Times New Roman" panose="02020603050405020304" pitchFamily="18" charset="0"/>
              </a:rPr>
              <a:t>比如：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p</a:t>
            </a:r>
            <a:endParaRPr lang="en-US" altLang="zh-CN" sz="2400" b="1" dirty="0">
              <a:latin typeface="Times New Roman" panose="02020603050405020304" pitchFamily="18" charset="0"/>
              <a:sym typeface="Symbol" panose="05050102010706020507" pitchFamily="18" charset="2"/>
            </a:endParaRPr>
          </a:p>
        </p:txBody>
      </p:sp>
      <p:grpSp>
        <p:nvGrpSpPr>
          <p:cNvPr id="43012" name="组合 30"/>
          <p:cNvGrpSpPr>
            <a:grpSpLocks/>
          </p:cNvGrpSpPr>
          <p:nvPr/>
        </p:nvGrpSpPr>
        <p:grpSpPr bwMode="auto">
          <a:xfrm>
            <a:off x="3071664" y="4433576"/>
            <a:ext cx="4608513" cy="1744662"/>
            <a:chOff x="3059832" y="4276204"/>
            <a:chExt cx="4608512" cy="1745084"/>
          </a:xfrm>
        </p:grpSpPr>
        <p:sp>
          <p:nvSpPr>
            <p:cNvPr id="43013" name="Line 5"/>
            <p:cNvSpPr>
              <a:spLocks noChangeShapeType="1"/>
            </p:cNvSpPr>
            <p:nvPr/>
          </p:nvSpPr>
          <p:spPr bwMode="auto">
            <a:xfrm>
              <a:off x="3148732" y="4293096"/>
              <a:ext cx="44644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14" name="Line 6"/>
            <p:cNvSpPr>
              <a:spLocks noChangeShapeType="1"/>
            </p:cNvSpPr>
            <p:nvPr/>
          </p:nvSpPr>
          <p:spPr bwMode="auto">
            <a:xfrm>
              <a:off x="3059832" y="6021288"/>
              <a:ext cx="46085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15" name="Line 7"/>
            <p:cNvSpPr>
              <a:spLocks noChangeShapeType="1"/>
            </p:cNvSpPr>
            <p:nvPr/>
          </p:nvSpPr>
          <p:spPr bwMode="auto">
            <a:xfrm>
              <a:off x="4139952" y="4293096"/>
              <a:ext cx="0" cy="1728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16" name="Line 8"/>
            <p:cNvSpPr>
              <a:spLocks noChangeShapeType="1"/>
            </p:cNvSpPr>
            <p:nvPr/>
          </p:nvSpPr>
          <p:spPr bwMode="auto">
            <a:xfrm>
              <a:off x="3131840" y="4869160"/>
              <a:ext cx="4464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17" name="Text Box 9"/>
            <p:cNvSpPr txBox="1">
              <a:spLocks noChangeArrowheads="1"/>
            </p:cNvSpPr>
            <p:nvPr/>
          </p:nvSpPr>
          <p:spPr bwMode="auto">
            <a:xfrm>
              <a:off x="3491880" y="4293096"/>
              <a:ext cx="6858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p>
          </p:txBody>
        </p:sp>
        <p:sp>
          <p:nvSpPr>
            <p:cNvPr id="43018" name="Text Box 10"/>
            <p:cNvSpPr txBox="1">
              <a:spLocks noChangeArrowheads="1"/>
            </p:cNvSpPr>
            <p:nvPr/>
          </p:nvSpPr>
          <p:spPr bwMode="auto">
            <a:xfrm>
              <a:off x="4355976" y="4348212"/>
              <a:ext cx="724272"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cs typeface="Times New Roman" panose="02020603050405020304" pitchFamily="18" charset="0"/>
                </a:rPr>
                <a:t>¬ </a:t>
              </a:r>
              <a:r>
                <a:rPr kumimoji="1" lang="en-US" altLang="zh-CN" sz="2400" b="1" i="1">
                  <a:latin typeface="Times New Roman" panose="02020603050405020304" pitchFamily="18" charset="0"/>
                </a:rPr>
                <a:t>p</a:t>
              </a:r>
            </a:p>
          </p:txBody>
        </p:sp>
        <p:grpSp>
          <p:nvGrpSpPr>
            <p:cNvPr id="43019" name="组合 15"/>
            <p:cNvGrpSpPr>
              <a:grpSpLocks/>
            </p:cNvGrpSpPr>
            <p:nvPr/>
          </p:nvGrpSpPr>
          <p:grpSpPr bwMode="auto">
            <a:xfrm>
              <a:off x="4538092" y="4949676"/>
              <a:ext cx="648072" cy="1012441"/>
              <a:chOff x="4499992" y="5038576"/>
              <a:chExt cx="914400" cy="1012441"/>
            </a:xfrm>
          </p:grpSpPr>
          <p:sp>
            <p:nvSpPr>
              <p:cNvPr id="43033" name="Text Box 13"/>
              <p:cNvSpPr txBox="1">
                <a:spLocks noChangeArrowheads="1"/>
              </p:cNvSpPr>
              <p:nvPr/>
            </p:nvSpPr>
            <p:spPr bwMode="auto">
              <a:xfrm>
                <a:off x="4499992" y="5038576"/>
                <a:ext cx="9144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sp>
            <p:nvSpPr>
              <p:cNvPr id="43034" name="Text Box 14"/>
              <p:cNvSpPr txBox="1">
                <a:spLocks noChangeArrowheads="1"/>
              </p:cNvSpPr>
              <p:nvPr/>
            </p:nvSpPr>
            <p:spPr bwMode="auto">
              <a:xfrm>
                <a:off x="4499992" y="5589240"/>
                <a:ext cx="6858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grpSp>
        <p:grpSp>
          <p:nvGrpSpPr>
            <p:cNvPr id="43020" name="组合 16"/>
            <p:cNvGrpSpPr>
              <a:grpSpLocks/>
            </p:cNvGrpSpPr>
            <p:nvPr/>
          </p:nvGrpSpPr>
          <p:grpSpPr bwMode="auto">
            <a:xfrm>
              <a:off x="3483372" y="4941168"/>
              <a:ext cx="648072" cy="999741"/>
              <a:chOff x="4499992" y="5013176"/>
              <a:chExt cx="914400" cy="999741"/>
            </a:xfrm>
          </p:grpSpPr>
          <p:sp>
            <p:nvSpPr>
              <p:cNvPr id="43031" name="Text Box 13"/>
              <p:cNvSpPr txBox="1">
                <a:spLocks noChangeArrowheads="1"/>
              </p:cNvSpPr>
              <p:nvPr/>
            </p:nvSpPr>
            <p:spPr bwMode="auto">
              <a:xfrm>
                <a:off x="4499992" y="5013176"/>
                <a:ext cx="9144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sp>
            <p:nvSpPr>
              <p:cNvPr id="43032" name="Text Box 14"/>
              <p:cNvSpPr txBox="1">
                <a:spLocks noChangeArrowheads="1"/>
              </p:cNvSpPr>
              <p:nvPr/>
            </p:nvSpPr>
            <p:spPr bwMode="auto">
              <a:xfrm>
                <a:off x="4511996" y="5551140"/>
                <a:ext cx="6858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grpSp>
        <p:sp>
          <p:nvSpPr>
            <p:cNvPr id="43021" name="Line 7"/>
            <p:cNvSpPr>
              <a:spLocks noChangeShapeType="1"/>
            </p:cNvSpPr>
            <p:nvPr/>
          </p:nvSpPr>
          <p:spPr bwMode="auto">
            <a:xfrm>
              <a:off x="5292080" y="4293096"/>
              <a:ext cx="0" cy="1728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22" name="Line 7"/>
            <p:cNvSpPr>
              <a:spLocks noChangeShapeType="1"/>
            </p:cNvSpPr>
            <p:nvPr/>
          </p:nvSpPr>
          <p:spPr bwMode="auto">
            <a:xfrm>
              <a:off x="6444208" y="4276204"/>
              <a:ext cx="0" cy="1728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023" name="Text Box 10"/>
            <p:cNvSpPr txBox="1">
              <a:spLocks noChangeArrowheads="1"/>
            </p:cNvSpPr>
            <p:nvPr/>
          </p:nvSpPr>
          <p:spPr bwMode="auto">
            <a:xfrm>
              <a:off x="5364088" y="43651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i="1">
                  <a:solidFill>
                    <a:srgbClr val="2009CD"/>
                  </a:solidFill>
                  <a:latin typeface="Times New Roman" panose="02020603050405020304" pitchFamily="18" charset="0"/>
                  <a:sym typeface="Symbol" panose="05050102010706020507" pitchFamily="18" charset="2"/>
                </a:rPr>
                <a:t>p</a:t>
              </a:r>
              <a:r>
                <a:rPr lang="en-US" altLang="zh-CN" sz="2400" b="1">
                  <a:solidFill>
                    <a:srgbClr val="2009CD"/>
                  </a:solidFill>
                  <a:latin typeface="Times New Roman" panose="02020603050405020304" pitchFamily="18" charset="0"/>
                  <a:sym typeface="Symbol" panose="05050102010706020507" pitchFamily="18" charset="2"/>
                </a:rPr>
                <a:t></a:t>
              </a:r>
              <a:r>
                <a:rPr lang="en-US" altLang="zh-CN" sz="2400" b="1">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2009CD"/>
                  </a:solidFill>
                  <a:latin typeface="Times New Roman" panose="02020603050405020304" pitchFamily="18" charset="0"/>
                  <a:sym typeface="Symbol" panose="05050102010706020507" pitchFamily="18" charset="2"/>
                </a:rPr>
                <a:t>p</a:t>
              </a:r>
              <a:endParaRPr kumimoji="1" lang="en-US" altLang="zh-CN" sz="2400" b="1" i="1">
                <a:solidFill>
                  <a:srgbClr val="2009CD"/>
                </a:solidFill>
                <a:latin typeface="Times New Roman" panose="02020603050405020304" pitchFamily="18" charset="0"/>
              </a:endParaRPr>
            </a:p>
          </p:txBody>
        </p:sp>
        <p:sp>
          <p:nvSpPr>
            <p:cNvPr id="43024" name="Text Box 10"/>
            <p:cNvSpPr txBox="1">
              <a:spLocks noChangeArrowheads="1"/>
            </p:cNvSpPr>
            <p:nvPr/>
          </p:nvSpPr>
          <p:spPr bwMode="auto">
            <a:xfrm>
              <a:off x="6516216" y="43651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i="1">
                  <a:solidFill>
                    <a:srgbClr val="FF0000"/>
                  </a:solidFill>
                  <a:latin typeface="Times New Roman" panose="02020603050405020304" pitchFamily="18" charset="0"/>
                  <a:sym typeface="Symbol" panose="05050102010706020507" pitchFamily="18" charset="2"/>
                </a:rPr>
                <a:t>p</a:t>
              </a:r>
              <a:r>
                <a:rPr lang="en-US" altLang="zh-CN" sz="2400" b="1">
                  <a:solidFill>
                    <a:srgbClr val="FF0000"/>
                  </a:solidFill>
                  <a:latin typeface="Times New Roman" panose="02020603050405020304" pitchFamily="18" charset="0"/>
                  <a:sym typeface="Symbol" panose="05050102010706020507" pitchFamily="18" charset="2"/>
                </a:rPr>
                <a:t></a:t>
              </a:r>
              <a:r>
                <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FF0000"/>
                  </a:solidFill>
                  <a:latin typeface="Times New Roman" panose="02020603050405020304" pitchFamily="18" charset="0"/>
                  <a:sym typeface="Symbol" panose="05050102010706020507" pitchFamily="18" charset="2"/>
                </a:rPr>
                <a:t>p</a:t>
              </a:r>
              <a:endParaRPr kumimoji="1" lang="en-US" altLang="zh-CN" sz="2400" b="1" i="1">
                <a:solidFill>
                  <a:srgbClr val="FF0000"/>
                </a:solidFill>
                <a:latin typeface="Times New Roman" panose="02020603050405020304" pitchFamily="18" charset="0"/>
              </a:endParaRPr>
            </a:p>
          </p:txBody>
        </p:sp>
        <p:grpSp>
          <p:nvGrpSpPr>
            <p:cNvPr id="43025" name="组合 24"/>
            <p:cNvGrpSpPr>
              <a:grpSpLocks/>
            </p:cNvGrpSpPr>
            <p:nvPr/>
          </p:nvGrpSpPr>
          <p:grpSpPr bwMode="auto">
            <a:xfrm>
              <a:off x="5580112" y="4928468"/>
              <a:ext cx="504056" cy="1025141"/>
              <a:chOff x="4499992" y="5000476"/>
              <a:chExt cx="711200" cy="1025141"/>
            </a:xfrm>
          </p:grpSpPr>
          <p:sp>
            <p:nvSpPr>
              <p:cNvPr id="43029" name="Text Box 13"/>
              <p:cNvSpPr txBox="1">
                <a:spLocks noChangeArrowheads="1"/>
              </p:cNvSpPr>
              <p:nvPr/>
            </p:nvSpPr>
            <p:spPr bwMode="auto">
              <a:xfrm>
                <a:off x="4499992" y="5000476"/>
                <a:ext cx="7112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2009CD"/>
                    </a:solidFill>
                    <a:latin typeface="Times New Roman" panose="02020603050405020304" pitchFamily="18" charset="0"/>
                  </a:rPr>
                  <a:t>1</a:t>
                </a:r>
              </a:p>
            </p:txBody>
          </p:sp>
          <p:sp>
            <p:nvSpPr>
              <p:cNvPr id="43030" name="Text Box 14"/>
              <p:cNvSpPr txBox="1">
                <a:spLocks noChangeArrowheads="1"/>
              </p:cNvSpPr>
              <p:nvPr/>
            </p:nvSpPr>
            <p:spPr bwMode="auto">
              <a:xfrm>
                <a:off x="4499992" y="5563840"/>
                <a:ext cx="6858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2009CD"/>
                    </a:solidFill>
                    <a:latin typeface="Times New Roman" panose="02020603050405020304" pitchFamily="18" charset="0"/>
                  </a:rPr>
                  <a:t>1</a:t>
                </a:r>
              </a:p>
            </p:txBody>
          </p:sp>
        </p:grpSp>
        <p:grpSp>
          <p:nvGrpSpPr>
            <p:cNvPr id="43026" name="组合 27"/>
            <p:cNvGrpSpPr>
              <a:grpSpLocks/>
            </p:cNvGrpSpPr>
            <p:nvPr/>
          </p:nvGrpSpPr>
          <p:grpSpPr bwMode="auto">
            <a:xfrm>
              <a:off x="6660232" y="4911576"/>
              <a:ext cx="648072" cy="1037841"/>
              <a:chOff x="4499992" y="5013176"/>
              <a:chExt cx="914400" cy="1037841"/>
            </a:xfrm>
          </p:grpSpPr>
          <p:sp>
            <p:nvSpPr>
              <p:cNvPr id="43027" name="Text Box 13"/>
              <p:cNvSpPr txBox="1">
                <a:spLocks noChangeArrowheads="1"/>
              </p:cNvSpPr>
              <p:nvPr/>
            </p:nvSpPr>
            <p:spPr bwMode="auto">
              <a:xfrm>
                <a:off x="4499992" y="5013176"/>
                <a:ext cx="9144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00"/>
                    </a:solidFill>
                    <a:latin typeface="Times New Roman" panose="02020603050405020304" pitchFamily="18" charset="0"/>
                  </a:rPr>
                  <a:t>0</a:t>
                </a:r>
              </a:p>
            </p:txBody>
          </p:sp>
          <p:sp>
            <p:nvSpPr>
              <p:cNvPr id="43028" name="Text Box 14"/>
              <p:cNvSpPr txBox="1">
                <a:spLocks noChangeArrowheads="1"/>
              </p:cNvSpPr>
              <p:nvPr/>
            </p:nvSpPr>
            <p:spPr bwMode="auto">
              <a:xfrm>
                <a:off x="4499992" y="5589240"/>
                <a:ext cx="685800" cy="4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00"/>
                    </a:solidFill>
                    <a:latin typeface="Times New Roman" panose="02020603050405020304" pitchFamily="18" charset="0"/>
                  </a:rPr>
                  <a:t>0</a:t>
                </a:r>
              </a:p>
            </p:txBody>
          </p:sp>
        </p:grpSp>
      </p:gr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pPr>
                <a:defRPr/>
              </a:pPr>
              <a:t>19</a:t>
            </a:fld>
            <a:endParaRPr lang="en-US" altLang="zh-CN"/>
          </a:p>
        </p:txBody>
      </p:sp>
      <p:sp>
        <p:nvSpPr>
          <p:cNvPr id="3" name="文本框 2">
            <a:extLst>
              <a:ext uri="{FF2B5EF4-FFF2-40B4-BE49-F238E27FC236}">
                <a16:creationId xmlns:a16="http://schemas.microsoft.com/office/drawing/2014/main" id="{76B641C9-B265-B844-A125-11B03B54D999}"/>
              </a:ext>
            </a:extLst>
          </p:cNvPr>
          <p:cNvSpPr txBox="1"/>
          <p:nvPr/>
        </p:nvSpPr>
        <p:spPr>
          <a:xfrm>
            <a:off x="5459992" y="1848801"/>
            <a:ext cx="1708225" cy="523220"/>
          </a:xfrm>
          <a:prstGeom prst="rect">
            <a:avLst/>
          </a:prstGeom>
          <a:noFill/>
        </p:spPr>
        <p:txBody>
          <a:bodyPr wrap="none" rtlCol="0">
            <a:spAutoFit/>
          </a:bodyPr>
          <a:lstStyle/>
          <a:p>
            <a:r>
              <a:rPr kumimoji="1" lang="en-US" altLang="zh-CN" sz="2800" b="1" dirty="0">
                <a:solidFill>
                  <a:srgbClr val="C00000"/>
                </a:solidFill>
                <a:latin typeface="Times New Roman" panose="02020603050405020304" pitchFamily="18" charset="0"/>
                <a:cs typeface="Times New Roman" panose="02020603050405020304" pitchFamily="18" charset="0"/>
              </a:rPr>
              <a:t>Tautology</a:t>
            </a:r>
            <a:endParaRPr kumimoji="1"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4EFF3F02-B146-3F4A-9F40-F963EEBBD124}"/>
              </a:ext>
            </a:extLst>
          </p:cNvPr>
          <p:cNvSpPr txBox="1"/>
          <p:nvPr/>
        </p:nvSpPr>
        <p:spPr>
          <a:xfrm>
            <a:off x="5491224" y="2819745"/>
            <a:ext cx="2031325" cy="461665"/>
          </a:xfrm>
          <a:prstGeom prst="rect">
            <a:avLst/>
          </a:prstGeom>
          <a:noFill/>
        </p:spPr>
        <p:txBody>
          <a:bodyPr wrap="none" rtlCol="0">
            <a:spAutoFit/>
          </a:bodyPr>
          <a:lstStyle/>
          <a:p>
            <a:r>
              <a:rPr kumimoji="1" lang="en-US" altLang="zh-CN" sz="2400" b="1" dirty="0">
                <a:solidFill>
                  <a:srgbClr val="C00000"/>
                </a:solidFill>
                <a:latin typeface="Times New Roman" panose="02020603050405020304" pitchFamily="18" charset="0"/>
                <a:cs typeface="Times New Roman" panose="02020603050405020304" pitchFamily="18" charset="0"/>
              </a:rPr>
              <a:t>Contradiction</a:t>
            </a:r>
            <a:endParaRPr kumimoji="1" lang="zh-CN" altLang="en-US" sz="2400" b="1" dirty="0">
              <a:solidFill>
                <a:srgbClr val="C00000"/>
              </a:solidFill>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4CB86162-3D67-6C49-BB18-DB5043F2E00E}"/>
              </a:ext>
            </a:extLst>
          </p:cNvPr>
          <p:cNvSpPr txBox="1"/>
          <p:nvPr/>
        </p:nvSpPr>
        <p:spPr>
          <a:xfrm>
            <a:off x="5491224" y="3795106"/>
            <a:ext cx="1843774" cy="461665"/>
          </a:xfrm>
          <a:prstGeom prst="rect">
            <a:avLst/>
          </a:prstGeom>
          <a:noFill/>
        </p:spPr>
        <p:txBody>
          <a:bodyPr wrap="none" rtlCol="0">
            <a:spAutoFit/>
          </a:bodyPr>
          <a:lstStyle/>
          <a:p>
            <a:r>
              <a:rPr kumimoji="1" lang="en-US" altLang="zh-CN" sz="2400" b="1" dirty="0">
                <a:solidFill>
                  <a:srgbClr val="C00000"/>
                </a:solidFill>
                <a:latin typeface="Times New Roman" panose="02020603050405020304" pitchFamily="18" charset="0"/>
                <a:cs typeface="Times New Roman" panose="02020603050405020304" pitchFamily="18" charset="0"/>
              </a:rPr>
              <a:t>Contingency</a:t>
            </a:r>
            <a:endParaRPr kumimoji="1" lang="zh-CN" altLang="en-US"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BD00028_"/>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456040" y="1772816"/>
            <a:ext cx="38989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a:xfrm>
            <a:off x="695400" y="411584"/>
            <a:ext cx="7772400" cy="930275"/>
          </a:xfrm>
        </p:spPr>
        <p:txBody>
          <a:bodyPr/>
          <a:lstStyle/>
          <a:p>
            <a:pPr eaLnBrk="1" hangingPunct="1"/>
            <a:r>
              <a:rPr lang="zh-CN" altLang="en-US" sz="4400" dirty="0"/>
              <a:t>内容提要</a:t>
            </a:r>
          </a:p>
        </p:txBody>
      </p:sp>
      <p:sp>
        <p:nvSpPr>
          <p:cNvPr id="6148" name="Rectangle 3"/>
          <p:cNvSpPr>
            <a:spLocks noGrp="1" noChangeArrowheads="1"/>
          </p:cNvSpPr>
          <p:nvPr>
            <p:ph type="body" idx="1"/>
          </p:nvPr>
        </p:nvSpPr>
        <p:spPr>
          <a:xfrm>
            <a:off x="1415480" y="2348880"/>
            <a:ext cx="7267575" cy="3455962"/>
          </a:xfrm>
        </p:spPr>
        <p:txBody>
          <a:bodyPr/>
          <a:lstStyle/>
          <a:p>
            <a:pPr eaLnBrk="1" hangingPunct="1">
              <a:spcBef>
                <a:spcPct val="35000"/>
              </a:spcBef>
            </a:pPr>
            <a:r>
              <a:rPr lang="zh-CN" altLang="en-US" sz="2600" b="1" dirty="0">
                <a:latin typeface="Times New Roman" panose="02020603050405020304" pitchFamily="18" charset="0"/>
              </a:rPr>
              <a:t>逻辑运算符</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命题表达式</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命题的真值表</a:t>
            </a:r>
            <a:endParaRPr lang="en-US" altLang="zh-CN" sz="2600" b="1" dirty="0">
              <a:latin typeface="Times New Roman" panose="02020603050405020304" pitchFamily="18" charset="0"/>
            </a:endParaRPr>
          </a:p>
          <a:p>
            <a:pPr eaLnBrk="1" hangingPunct="1">
              <a:spcBef>
                <a:spcPct val="35000"/>
              </a:spcBef>
            </a:pPr>
            <a:r>
              <a:rPr lang="zh-CN" altLang="en-US" sz="2600" b="1" dirty="0">
                <a:latin typeface="Times New Roman" panose="02020603050405020304" pitchFamily="18" charset="0"/>
              </a:rPr>
              <a:t>重言蕴涵</a:t>
            </a:r>
            <a:endParaRPr lang="en-US" altLang="zh-CN" sz="2600" b="1" dirty="0">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56CB5B88-E97B-4F4D-AEB3-1FA63A3564F4}"/>
              </a:ext>
            </a:extLst>
          </p:cNvPr>
          <p:cNvSpPr>
            <a:spLocks noGrp="1" noChangeArrowheads="1"/>
          </p:cNvSpPr>
          <p:nvPr>
            <p:ph type="title" idx="4294967295"/>
          </p:nvPr>
        </p:nvSpPr>
        <p:spPr>
          <a:xfrm>
            <a:off x="623392" y="374750"/>
            <a:ext cx="8637587" cy="762000"/>
          </a:xfrm>
        </p:spPr>
        <p:txBody>
          <a:bodyPr/>
          <a:lstStyle/>
          <a:p>
            <a:pPr eaLnBrk="1" hangingPunct="1"/>
            <a:r>
              <a:rPr lang="zh-CN" altLang="en-US" dirty="0">
                <a:latin typeface="Times New Roman" panose="02020603050405020304" pitchFamily="18" charset="0"/>
                <a:cs typeface="Times New Roman" panose="02020603050405020304" pitchFamily="18" charset="0"/>
              </a:rPr>
              <a:t>重言蕴涵</a:t>
            </a:r>
          </a:p>
        </p:txBody>
      </p:sp>
      <p:sp>
        <p:nvSpPr>
          <p:cNvPr id="26" name="Rectangle 3">
            <a:extLst>
              <a:ext uri="{FF2B5EF4-FFF2-40B4-BE49-F238E27FC236}">
                <a16:creationId xmlns:a16="http://schemas.microsoft.com/office/drawing/2014/main" id="{D0AB9E49-3604-B247-AAA0-34A22B582375}"/>
              </a:ext>
            </a:extLst>
          </p:cNvPr>
          <p:cNvSpPr txBox="1">
            <a:spLocks noRot="1" noChangeAspect="1" noMove="1" noResize="1" noEditPoints="1" noAdjustHandles="1" noChangeArrowheads="1" noChangeShapeType="1" noTextEdit="1"/>
          </p:cNvSpPr>
          <p:nvPr/>
        </p:nvSpPr>
        <p:spPr>
          <a:xfrm>
            <a:off x="1992314" y="1603018"/>
            <a:ext cx="8136135" cy="576089"/>
          </a:xfrm>
          <a:prstGeom prst="rect">
            <a:avLst/>
          </a:prstGeom>
          <a:blipFill rotWithShape="0">
            <a:blip r:embed="rId3"/>
            <a:stretch>
              <a:fillRect l="-375" t="-6383" r="-150" b="-459574"/>
            </a:stretch>
          </a:blipFill>
        </p:spPr>
        <p:txBody>
          <a:bodyPr/>
          <a:lstStyle/>
          <a:p>
            <a:pPr>
              <a:defRPr/>
            </a:pPr>
            <a:r>
              <a:rPr lang="zh-CN" altLang="en-US">
                <a:noFill/>
              </a:rPr>
              <a:t> </a:t>
            </a:r>
          </a:p>
        </p:txBody>
      </p:sp>
      <p:pic>
        <p:nvPicPr>
          <p:cNvPr id="20484" name="图片 2">
            <a:extLst>
              <a:ext uri="{FF2B5EF4-FFF2-40B4-BE49-F238E27FC236}">
                <a16:creationId xmlns:a16="http://schemas.microsoft.com/office/drawing/2014/main" id="{3C5F6D83-776D-3745-803D-FC9280A85A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76551" y="1723878"/>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39">
            <a:extLst>
              <a:ext uri="{FF2B5EF4-FFF2-40B4-BE49-F238E27FC236}">
                <a16:creationId xmlns:a16="http://schemas.microsoft.com/office/drawing/2014/main" id="{43EC06F4-0CF3-8546-915F-58CB317C93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2354" y="2784102"/>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02A0EAB7-F9B0-F342-B883-87A4279A29A5}"/>
              </a:ext>
            </a:extLst>
          </p:cNvPr>
          <p:cNvSpPr txBox="1">
            <a:spLocks noRot="1" noChangeAspect="1" noMove="1" noResize="1" noEditPoints="1" noAdjustHandles="1" noChangeArrowheads="1" noChangeShapeType="1" noTextEdit="1"/>
          </p:cNvSpPr>
          <p:nvPr/>
        </p:nvSpPr>
        <p:spPr>
          <a:xfrm>
            <a:off x="1992314" y="2655453"/>
            <a:ext cx="7488237" cy="517502"/>
          </a:xfrm>
          <a:prstGeom prst="rect">
            <a:avLst/>
          </a:prstGeom>
          <a:blipFill rotWithShape="0">
            <a:blip r:embed="rId5"/>
            <a:stretch>
              <a:fillRect l="-407" t="-11905" b="-19048"/>
            </a:stretch>
          </a:blipFill>
        </p:spPr>
        <p:txBody>
          <a:bodyPr/>
          <a:lstStyle/>
          <a:p>
            <a:pPr>
              <a:defRPr/>
            </a:pPr>
            <a:r>
              <a:rPr lang="zh-CN" altLang="en-US">
                <a:noFill/>
              </a:rPr>
              <a:t> </a:t>
            </a:r>
          </a:p>
        </p:txBody>
      </p:sp>
      <p:sp>
        <p:nvSpPr>
          <p:cNvPr id="7" name="Rectangle 3">
            <a:extLst>
              <a:ext uri="{FF2B5EF4-FFF2-40B4-BE49-F238E27FC236}">
                <a16:creationId xmlns:a16="http://schemas.microsoft.com/office/drawing/2014/main" id="{3C92C18F-273D-D446-92EB-F19413F34860}"/>
              </a:ext>
            </a:extLst>
          </p:cNvPr>
          <p:cNvSpPr txBox="1">
            <a:spLocks noChangeArrowheads="1"/>
          </p:cNvSpPr>
          <p:nvPr/>
        </p:nvSpPr>
        <p:spPr>
          <a:xfrm>
            <a:off x="1992314" y="2236789"/>
            <a:ext cx="7488237" cy="504825"/>
          </a:xfrm>
          <a:prstGeom prst="rect">
            <a:avLst/>
          </a:prstGeom>
        </p:spPr>
        <p:txBody>
          <a:bodyPr/>
          <a:lstStyle/>
          <a:p>
            <a:pPr eaLnBrk="1" hangingPunct="1">
              <a:lnSpc>
                <a:spcPct val="110000"/>
              </a:lnSpc>
              <a:spcBef>
                <a:spcPct val="40000"/>
              </a:spcBef>
              <a:buClr>
                <a:srgbClr val="330066"/>
              </a:buClr>
              <a:buSzPct val="70000"/>
              <a:defRPr/>
            </a:pPr>
            <a:r>
              <a:rPr lang="zh-CN" altLang="en-US" sz="2400" b="1" dirty="0">
                <a:solidFill>
                  <a:srgbClr val="000000"/>
                </a:solidFill>
                <a:latin typeface="Times New Roman" pitchFamily="18" charset="0"/>
                <a:ea typeface="楷体_GB2312" pitchFamily="49" charset="-122"/>
                <a:sym typeface="Symbol" pitchFamily="18" charset="2"/>
              </a:rPr>
              <a:t>一般情形</a:t>
            </a:r>
            <a:endParaRPr lang="en-US" altLang="zh-CN" sz="2400" b="1" kern="0" dirty="0">
              <a:solidFill>
                <a:srgbClr val="000000"/>
              </a:solidFill>
              <a:latin typeface="Times New Roman" pitchFamily="18" charset="0"/>
              <a:ea typeface="宋体" charset="-122"/>
            </a:endParaRPr>
          </a:p>
        </p:txBody>
      </p:sp>
      <p:sp>
        <p:nvSpPr>
          <p:cNvPr id="8" name="Rectangle 3">
            <a:extLst>
              <a:ext uri="{FF2B5EF4-FFF2-40B4-BE49-F238E27FC236}">
                <a16:creationId xmlns:a16="http://schemas.microsoft.com/office/drawing/2014/main" id="{E84600BB-1ADA-D243-91C0-D45F992D73FE}"/>
              </a:ext>
            </a:extLst>
          </p:cNvPr>
          <p:cNvSpPr txBox="1">
            <a:spLocks noChangeArrowheads="1"/>
          </p:cNvSpPr>
          <p:nvPr/>
        </p:nvSpPr>
        <p:spPr>
          <a:xfrm>
            <a:off x="1991841" y="3287067"/>
            <a:ext cx="7488237" cy="571500"/>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rgbClr val="330066"/>
              </a:buClr>
              <a:buSzPct val="70000"/>
              <a:buFont typeface="Wingdings" pitchFamily="2" charset="2"/>
              <a:buChar char="l"/>
              <a:defRPr/>
            </a:pPr>
            <a:r>
              <a:rPr lang="zh-CN" altLang="en-US" sz="2400" b="1" dirty="0">
                <a:solidFill>
                  <a:srgbClr val="FF0000"/>
                </a:solidFill>
                <a:latin typeface="Times New Roman" panose="02020603050405020304" pitchFamily="18" charset="0"/>
                <a:ea typeface="楷体_GB2312" pitchFamily="49" charset="-122"/>
                <a:sym typeface="Symbol" pitchFamily="2" charset="2"/>
              </a:rPr>
              <a:t>重言蕴涵可归结为</a:t>
            </a:r>
            <a:r>
              <a:rPr lang="en-US" altLang="zh-CN" sz="2400" b="1" dirty="0">
                <a:solidFill>
                  <a:srgbClr val="FF0000"/>
                </a:solidFill>
                <a:latin typeface="Times New Roman" panose="02020603050405020304" pitchFamily="18" charset="0"/>
                <a:ea typeface="楷体_GB2312" pitchFamily="49" charset="-122"/>
                <a:sym typeface="Symbol" pitchFamily="2" charset="2"/>
              </a:rPr>
              <a:t> “</a:t>
            </a:r>
            <a:r>
              <a:rPr lang="zh-CN" altLang="en-US" sz="2400" b="1" dirty="0">
                <a:solidFill>
                  <a:srgbClr val="FF0000"/>
                </a:solidFill>
                <a:latin typeface="Times New Roman" panose="02020603050405020304" pitchFamily="18" charset="0"/>
                <a:ea typeface="楷体_GB2312" pitchFamily="49" charset="-122"/>
                <a:sym typeface="Symbol" pitchFamily="2" charset="2"/>
              </a:rPr>
              <a:t>判断某个蕴涵命题是否永真</a:t>
            </a:r>
            <a:r>
              <a:rPr lang="en-US" altLang="zh-CN" sz="2400" b="1" dirty="0">
                <a:solidFill>
                  <a:srgbClr val="FF0000"/>
                </a:solidFill>
                <a:latin typeface="Times New Roman" panose="02020603050405020304" pitchFamily="18" charset="0"/>
                <a:ea typeface="楷体_GB2312" pitchFamily="49" charset="-122"/>
                <a:sym typeface="Symbol" pitchFamily="2" charset="2"/>
              </a:rPr>
              <a:t>”</a:t>
            </a:r>
          </a:p>
        </p:txBody>
      </p:sp>
      <p:sp>
        <p:nvSpPr>
          <p:cNvPr id="9" name="Text Box 19">
            <a:extLst>
              <a:ext uri="{FF2B5EF4-FFF2-40B4-BE49-F238E27FC236}">
                <a16:creationId xmlns:a16="http://schemas.microsoft.com/office/drawing/2014/main" id="{EB84013B-DD22-4C42-9BE0-185D31E31D0C}"/>
              </a:ext>
            </a:extLst>
          </p:cNvPr>
          <p:cNvSpPr txBox="1">
            <a:spLocks noChangeArrowheads="1"/>
          </p:cNvSpPr>
          <p:nvPr/>
        </p:nvSpPr>
        <p:spPr bwMode="auto">
          <a:xfrm>
            <a:off x="5931223" y="4122092"/>
            <a:ext cx="1163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defRPr/>
            </a:pP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p</a:t>
            </a:r>
            <a:r>
              <a:rPr lang="en-US" altLang="zh-CN" sz="2400" b="1" dirty="0">
                <a:solidFill>
                  <a:srgbClr val="000000"/>
                </a:solidFill>
                <a:latin typeface="Times New Roman" panose="02020603050405020304" pitchFamily="18" charset="0"/>
                <a:cs typeface="Times New Roman" panose="02020603050405020304" pitchFamily="18" charset="0"/>
                <a:sym typeface="Symbol" pitchFamily="2" charset="2"/>
              </a:rPr>
              <a:t> </a:t>
            </a:r>
            <a:r>
              <a:rPr kumimoji="1" lang="en-US" altLang="zh-CN" sz="2400" b="1" dirty="0">
                <a:solidFill>
                  <a:srgbClr val="000000"/>
                </a:solidFill>
                <a:latin typeface="Times New Roman" panose="02020603050405020304" pitchFamily="18" charset="0"/>
                <a:sym typeface="Symbol" pitchFamily="2" charset="2"/>
              </a:rPr>
              <a:t></a:t>
            </a:r>
            <a:r>
              <a:rPr lang="en-US" altLang="zh-CN" sz="2400" b="1" dirty="0">
                <a:solidFill>
                  <a:srgbClr val="000000"/>
                </a:solidFill>
                <a:latin typeface="Times New Roman" panose="02020603050405020304" pitchFamily="18" charset="0"/>
                <a:cs typeface="Times New Roman" panose="02020603050405020304" pitchFamily="18" charset="0"/>
                <a:sym typeface="Symbol" pitchFamily="2" charset="2"/>
              </a:rPr>
              <a:t> </a:t>
            </a:r>
            <a:r>
              <a:rPr lang="en-US" altLang="zh-CN" sz="2400" b="1" i="1" dirty="0">
                <a:solidFill>
                  <a:srgbClr val="000000"/>
                </a:solidFill>
                <a:latin typeface="Times New Roman" panose="02020603050405020304" pitchFamily="18" charset="0"/>
                <a:sym typeface="Symbol" pitchFamily="2" charset="2"/>
              </a:rPr>
              <a:t>q</a:t>
            </a:r>
            <a:endParaRPr lang="en-US" altLang="zh-CN" sz="2400" b="1" dirty="0">
              <a:solidFill>
                <a:srgbClr val="000000"/>
              </a:solidFill>
              <a:latin typeface="Times New Roman" panose="02020603050405020304" pitchFamily="18" charset="0"/>
              <a:sym typeface="Symbol" pitchFamily="2" charset="2"/>
            </a:endParaRPr>
          </a:p>
        </p:txBody>
      </p:sp>
      <p:sp>
        <p:nvSpPr>
          <p:cNvPr id="10" name="Text Box 25">
            <a:extLst>
              <a:ext uri="{FF2B5EF4-FFF2-40B4-BE49-F238E27FC236}">
                <a16:creationId xmlns:a16="http://schemas.microsoft.com/office/drawing/2014/main" id="{B95B09A9-A4E2-452D-B397-7324A2E227AF}"/>
              </a:ext>
            </a:extLst>
          </p:cNvPr>
          <p:cNvSpPr txBox="1">
            <a:spLocks noChangeArrowheads="1"/>
          </p:cNvSpPr>
          <p:nvPr/>
        </p:nvSpPr>
        <p:spPr bwMode="auto">
          <a:xfrm>
            <a:off x="7459984" y="4090342"/>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defRPr/>
            </a:pPr>
            <a:r>
              <a:rPr lang="en-US" altLang="zh-CN" sz="2400" b="1" i="1">
                <a:solidFill>
                  <a:srgbClr val="000000"/>
                </a:solidFill>
                <a:latin typeface="Times New Roman" panose="02020603050405020304" pitchFamily="18" charset="0"/>
                <a:cs typeface="Arial" panose="020B0604020202020204" pitchFamily="34" charset="0"/>
              </a:rPr>
              <a:t>p</a:t>
            </a:r>
            <a:r>
              <a:rPr lang="en-US" altLang="zh-CN" sz="2400" b="1">
                <a:solidFill>
                  <a:srgbClr val="000000"/>
                </a:solidFill>
                <a:latin typeface="Times New Roman" panose="02020603050405020304" pitchFamily="18" charset="0"/>
                <a:cs typeface="Arial" panose="020B0604020202020204" pitchFamily="34" charset="0"/>
                <a:sym typeface="Symbol" pitchFamily="2" charset="2"/>
              </a:rPr>
              <a:t></a:t>
            </a:r>
            <a:r>
              <a:rPr lang="en-US" altLang="zh-CN" sz="2400" b="1" i="1">
                <a:solidFill>
                  <a:srgbClr val="000000"/>
                </a:solidFill>
                <a:latin typeface="Times New Roman" panose="02020603050405020304" pitchFamily="18" charset="0"/>
                <a:cs typeface="Arial" panose="020B0604020202020204" pitchFamily="34" charset="0"/>
                <a:sym typeface="Symbol" pitchFamily="2" charset="2"/>
              </a:rPr>
              <a:t>q</a:t>
            </a:r>
            <a:endParaRPr lang="en-US" altLang="zh-CN" sz="2400" b="1" i="1">
              <a:solidFill>
                <a:srgbClr val="000000"/>
              </a:solidFill>
              <a:latin typeface="Times New Roman" panose="02020603050405020304" pitchFamily="18" charset="0"/>
              <a:sym typeface="Symbol" pitchFamily="2" charset="2"/>
            </a:endParaRPr>
          </a:p>
        </p:txBody>
      </p:sp>
      <p:sp>
        <p:nvSpPr>
          <p:cNvPr id="11" name="Line 7">
            <a:extLst>
              <a:ext uri="{FF2B5EF4-FFF2-40B4-BE49-F238E27FC236}">
                <a16:creationId xmlns:a16="http://schemas.microsoft.com/office/drawing/2014/main" id="{0DFA72FA-74A4-4CC4-907C-1B9B22C777E1}"/>
              </a:ext>
            </a:extLst>
          </p:cNvPr>
          <p:cNvSpPr>
            <a:spLocks noChangeShapeType="1"/>
          </p:cNvSpPr>
          <p:nvPr/>
        </p:nvSpPr>
        <p:spPr bwMode="auto">
          <a:xfrm flipV="1">
            <a:off x="3157859" y="4096693"/>
            <a:ext cx="5462588" cy="79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rgbClr val="000000"/>
              </a:solidFill>
            </a:endParaRPr>
          </a:p>
        </p:txBody>
      </p:sp>
      <p:sp>
        <p:nvSpPr>
          <p:cNvPr id="12" name="Line 8">
            <a:extLst>
              <a:ext uri="{FF2B5EF4-FFF2-40B4-BE49-F238E27FC236}">
                <a16:creationId xmlns:a16="http://schemas.microsoft.com/office/drawing/2014/main" id="{08F43457-58C1-4DC4-AA13-D8BE9324867D}"/>
              </a:ext>
            </a:extLst>
          </p:cNvPr>
          <p:cNvSpPr>
            <a:spLocks noChangeShapeType="1"/>
          </p:cNvSpPr>
          <p:nvPr/>
        </p:nvSpPr>
        <p:spPr bwMode="auto">
          <a:xfrm>
            <a:off x="3172147" y="6563668"/>
            <a:ext cx="5448300"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rgbClr val="000000"/>
              </a:solidFill>
            </a:endParaRPr>
          </a:p>
        </p:txBody>
      </p:sp>
      <p:sp>
        <p:nvSpPr>
          <p:cNvPr id="13" name="Line 9">
            <a:extLst>
              <a:ext uri="{FF2B5EF4-FFF2-40B4-BE49-F238E27FC236}">
                <a16:creationId xmlns:a16="http://schemas.microsoft.com/office/drawing/2014/main" id="{2E61AA04-A3BE-48AC-874A-5588728813A6}"/>
              </a:ext>
            </a:extLst>
          </p:cNvPr>
          <p:cNvSpPr>
            <a:spLocks noChangeShapeType="1"/>
          </p:cNvSpPr>
          <p:nvPr/>
        </p:nvSpPr>
        <p:spPr bwMode="auto">
          <a:xfrm>
            <a:off x="3229297" y="4625330"/>
            <a:ext cx="5391150"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rgbClr val="000000"/>
              </a:solidFill>
            </a:endParaRPr>
          </a:p>
        </p:txBody>
      </p:sp>
      <p:sp>
        <p:nvSpPr>
          <p:cNvPr id="14" name="Line 10">
            <a:extLst>
              <a:ext uri="{FF2B5EF4-FFF2-40B4-BE49-F238E27FC236}">
                <a16:creationId xmlns:a16="http://schemas.microsoft.com/office/drawing/2014/main" id="{89D853B5-9A8A-4FAD-B2C5-886B0D4C9F61}"/>
              </a:ext>
            </a:extLst>
          </p:cNvPr>
          <p:cNvSpPr>
            <a:spLocks noChangeShapeType="1"/>
          </p:cNvSpPr>
          <p:nvPr/>
        </p:nvSpPr>
        <p:spPr bwMode="auto">
          <a:xfrm flipH="1">
            <a:off x="4519934" y="4117330"/>
            <a:ext cx="12700" cy="2436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rgbClr val="000000"/>
              </a:solidFill>
            </a:endParaRPr>
          </a:p>
        </p:txBody>
      </p:sp>
      <p:sp>
        <p:nvSpPr>
          <p:cNvPr id="15" name="Line 11">
            <a:extLst>
              <a:ext uri="{FF2B5EF4-FFF2-40B4-BE49-F238E27FC236}">
                <a16:creationId xmlns:a16="http://schemas.microsoft.com/office/drawing/2014/main" id="{39229FD7-175C-4A86-AE45-2876FE3DEA9F}"/>
              </a:ext>
            </a:extLst>
          </p:cNvPr>
          <p:cNvSpPr>
            <a:spLocks noChangeShapeType="1"/>
          </p:cNvSpPr>
          <p:nvPr/>
        </p:nvSpPr>
        <p:spPr bwMode="auto">
          <a:xfrm>
            <a:off x="5735960" y="4149080"/>
            <a:ext cx="9525" cy="2436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rgbClr val="000000"/>
              </a:solidFill>
            </a:endParaRPr>
          </a:p>
        </p:txBody>
      </p:sp>
      <p:sp>
        <p:nvSpPr>
          <p:cNvPr id="16" name="Line 13">
            <a:extLst>
              <a:ext uri="{FF2B5EF4-FFF2-40B4-BE49-F238E27FC236}">
                <a16:creationId xmlns:a16="http://schemas.microsoft.com/office/drawing/2014/main" id="{097C8CD7-D299-4D46-81EB-69E9B0E860FC}"/>
              </a:ext>
            </a:extLst>
          </p:cNvPr>
          <p:cNvSpPr>
            <a:spLocks noChangeShapeType="1"/>
          </p:cNvSpPr>
          <p:nvPr/>
        </p:nvSpPr>
        <p:spPr bwMode="auto">
          <a:xfrm>
            <a:off x="7118672" y="4063354"/>
            <a:ext cx="19050" cy="2457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rgbClr val="000000"/>
              </a:solidFill>
            </a:endParaRPr>
          </a:p>
        </p:txBody>
      </p:sp>
      <p:sp>
        <p:nvSpPr>
          <p:cNvPr id="17" name="Text Box 15">
            <a:extLst>
              <a:ext uri="{FF2B5EF4-FFF2-40B4-BE49-F238E27FC236}">
                <a16:creationId xmlns:a16="http://schemas.microsoft.com/office/drawing/2014/main" id="{F84D1485-D070-40DC-8043-93CE38ABB927}"/>
              </a:ext>
            </a:extLst>
          </p:cNvPr>
          <p:cNvSpPr txBox="1">
            <a:spLocks noChangeArrowheads="1"/>
          </p:cNvSpPr>
          <p:nvPr/>
        </p:nvSpPr>
        <p:spPr bwMode="auto">
          <a:xfrm>
            <a:off x="3495998" y="4098709"/>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defRPr/>
            </a:pPr>
            <a:r>
              <a:rPr kumimoji="1" lang="en-US" altLang="zh-CN" sz="2400" b="1" i="1" dirty="0">
                <a:solidFill>
                  <a:srgbClr val="000000"/>
                </a:solidFill>
                <a:latin typeface="Times New Roman" panose="02020603050405020304" pitchFamily="18" charset="0"/>
              </a:rPr>
              <a:t>p    q</a:t>
            </a:r>
          </a:p>
        </p:txBody>
      </p:sp>
      <p:sp>
        <p:nvSpPr>
          <p:cNvPr id="18" name="Text Box 16">
            <a:extLst>
              <a:ext uri="{FF2B5EF4-FFF2-40B4-BE49-F238E27FC236}">
                <a16:creationId xmlns:a16="http://schemas.microsoft.com/office/drawing/2014/main" id="{A585F176-2164-4A47-BFCA-21D0194D97F0}"/>
              </a:ext>
            </a:extLst>
          </p:cNvPr>
          <p:cNvSpPr txBox="1">
            <a:spLocks noChangeArrowheads="1"/>
          </p:cNvSpPr>
          <p:nvPr/>
        </p:nvSpPr>
        <p:spPr bwMode="auto">
          <a:xfrm>
            <a:off x="3476948" y="4644380"/>
            <a:ext cx="871537"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0    0</a:t>
            </a:r>
          </a:p>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0    1   </a:t>
            </a:r>
          </a:p>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1    0   </a:t>
            </a:r>
          </a:p>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1    1   </a:t>
            </a:r>
          </a:p>
        </p:txBody>
      </p:sp>
      <p:sp>
        <p:nvSpPr>
          <p:cNvPr id="19" name="Text Box 18">
            <a:extLst>
              <a:ext uri="{FF2B5EF4-FFF2-40B4-BE49-F238E27FC236}">
                <a16:creationId xmlns:a16="http://schemas.microsoft.com/office/drawing/2014/main" id="{2D078FB4-488B-41B3-9D71-639B7AB97CD3}"/>
              </a:ext>
            </a:extLst>
          </p:cNvPr>
          <p:cNvSpPr txBox="1">
            <a:spLocks noChangeArrowheads="1"/>
          </p:cNvSpPr>
          <p:nvPr/>
        </p:nvSpPr>
        <p:spPr bwMode="auto">
          <a:xfrm>
            <a:off x="4869185" y="4096692"/>
            <a:ext cx="65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defRPr/>
            </a:pPr>
            <a:r>
              <a:rPr lang="en-US" altLang="zh-CN" sz="2400" b="1">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p</a:t>
            </a:r>
            <a:r>
              <a:rPr kumimoji="1" lang="en-US" altLang="zh-CN" sz="2400" b="1" i="1">
                <a:solidFill>
                  <a:srgbClr val="000000"/>
                </a:solidFill>
                <a:latin typeface="Times New Roman" panose="02020603050405020304" pitchFamily="18" charset="0"/>
              </a:rPr>
              <a:t>                              </a:t>
            </a:r>
          </a:p>
        </p:txBody>
      </p:sp>
      <p:sp>
        <p:nvSpPr>
          <p:cNvPr id="20" name="Text Box 19">
            <a:extLst>
              <a:ext uri="{FF2B5EF4-FFF2-40B4-BE49-F238E27FC236}">
                <a16:creationId xmlns:a16="http://schemas.microsoft.com/office/drawing/2014/main" id="{B514CB4B-18A8-4ED8-A5E0-FDCAF9EAEDA5}"/>
              </a:ext>
            </a:extLst>
          </p:cNvPr>
          <p:cNvSpPr txBox="1">
            <a:spLocks noChangeArrowheads="1"/>
          </p:cNvSpPr>
          <p:nvPr/>
        </p:nvSpPr>
        <p:spPr bwMode="auto">
          <a:xfrm>
            <a:off x="5931223" y="4122092"/>
            <a:ext cx="1163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defRPr/>
            </a:pP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p</a:t>
            </a:r>
            <a:r>
              <a:rPr lang="en-US" altLang="zh-CN" sz="2400" b="1" dirty="0">
                <a:solidFill>
                  <a:srgbClr val="000000"/>
                </a:solidFill>
                <a:latin typeface="Times New Roman" panose="02020603050405020304" pitchFamily="18" charset="0"/>
                <a:cs typeface="Times New Roman" panose="02020603050405020304" pitchFamily="18" charset="0"/>
                <a:sym typeface="Symbol" pitchFamily="2" charset="2"/>
              </a:rPr>
              <a:t> </a:t>
            </a:r>
            <a:r>
              <a:rPr kumimoji="1" lang="en-US" altLang="zh-CN" sz="2400" b="1" dirty="0">
                <a:solidFill>
                  <a:srgbClr val="000000"/>
                </a:solidFill>
                <a:latin typeface="Times New Roman" panose="02020603050405020304" pitchFamily="18" charset="0"/>
                <a:sym typeface="Symbol" pitchFamily="2" charset="2"/>
              </a:rPr>
              <a:t></a:t>
            </a:r>
            <a:r>
              <a:rPr lang="en-US" altLang="zh-CN" sz="2400" b="1" dirty="0">
                <a:solidFill>
                  <a:srgbClr val="000000"/>
                </a:solidFill>
                <a:latin typeface="Times New Roman" panose="02020603050405020304" pitchFamily="18" charset="0"/>
                <a:cs typeface="Times New Roman" panose="02020603050405020304" pitchFamily="18" charset="0"/>
                <a:sym typeface="Symbol" pitchFamily="2" charset="2"/>
              </a:rPr>
              <a:t> </a:t>
            </a:r>
            <a:r>
              <a:rPr lang="en-US" altLang="zh-CN" sz="2400" b="1" i="1" dirty="0">
                <a:solidFill>
                  <a:srgbClr val="000000"/>
                </a:solidFill>
                <a:latin typeface="Times New Roman" panose="02020603050405020304" pitchFamily="18" charset="0"/>
                <a:sym typeface="Symbol" pitchFamily="2" charset="2"/>
              </a:rPr>
              <a:t>q</a:t>
            </a:r>
            <a:endParaRPr lang="en-US" altLang="zh-CN" sz="2400" b="1" dirty="0">
              <a:solidFill>
                <a:srgbClr val="000000"/>
              </a:solidFill>
              <a:latin typeface="Times New Roman" panose="02020603050405020304" pitchFamily="18" charset="0"/>
              <a:sym typeface="Symbol" pitchFamily="2" charset="2"/>
            </a:endParaRPr>
          </a:p>
        </p:txBody>
      </p:sp>
      <p:sp>
        <p:nvSpPr>
          <p:cNvPr id="21" name="Text Box 22">
            <a:extLst>
              <a:ext uri="{FF2B5EF4-FFF2-40B4-BE49-F238E27FC236}">
                <a16:creationId xmlns:a16="http://schemas.microsoft.com/office/drawing/2014/main" id="{E1A66C22-5B37-471C-86E5-7DF6579776CA}"/>
              </a:ext>
            </a:extLst>
          </p:cNvPr>
          <p:cNvSpPr txBox="1">
            <a:spLocks noChangeArrowheads="1"/>
          </p:cNvSpPr>
          <p:nvPr/>
        </p:nvSpPr>
        <p:spPr bwMode="auto">
          <a:xfrm>
            <a:off x="6323334" y="4641205"/>
            <a:ext cx="5334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0</a:t>
            </a:r>
          </a:p>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1   </a:t>
            </a:r>
          </a:p>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0</a:t>
            </a:r>
          </a:p>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0</a:t>
            </a:r>
          </a:p>
        </p:txBody>
      </p:sp>
      <p:sp>
        <p:nvSpPr>
          <p:cNvPr id="22" name="Text Box 25">
            <a:extLst>
              <a:ext uri="{FF2B5EF4-FFF2-40B4-BE49-F238E27FC236}">
                <a16:creationId xmlns:a16="http://schemas.microsoft.com/office/drawing/2014/main" id="{4C7842A4-0383-428A-8751-F2AAE609B548}"/>
              </a:ext>
            </a:extLst>
          </p:cNvPr>
          <p:cNvSpPr txBox="1">
            <a:spLocks noChangeArrowheads="1"/>
          </p:cNvSpPr>
          <p:nvPr/>
        </p:nvSpPr>
        <p:spPr bwMode="auto">
          <a:xfrm>
            <a:off x="7459984" y="4090342"/>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defRPr/>
            </a:pPr>
            <a:r>
              <a:rPr lang="en-US" altLang="zh-CN" sz="2400" b="1" i="1">
                <a:solidFill>
                  <a:srgbClr val="000000"/>
                </a:solidFill>
                <a:latin typeface="Times New Roman" panose="02020603050405020304" pitchFamily="18" charset="0"/>
                <a:cs typeface="Arial" panose="020B0604020202020204" pitchFamily="34" charset="0"/>
              </a:rPr>
              <a:t>p</a:t>
            </a:r>
            <a:r>
              <a:rPr lang="en-US" altLang="zh-CN" sz="2400" b="1">
                <a:solidFill>
                  <a:srgbClr val="000000"/>
                </a:solidFill>
                <a:latin typeface="Times New Roman" panose="02020603050405020304" pitchFamily="18" charset="0"/>
                <a:cs typeface="Arial" panose="020B0604020202020204" pitchFamily="34" charset="0"/>
                <a:sym typeface="Symbol" pitchFamily="2" charset="2"/>
              </a:rPr>
              <a:t></a:t>
            </a:r>
            <a:r>
              <a:rPr lang="en-US" altLang="zh-CN" sz="2400" b="1" i="1">
                <a:solidFill>
                  <a:srgbClr val="000000"/>
                </a:solidFill>
                <a:latin typeface="Times New Roman" panose="02020603050405020304" pitchFamily="18" charset="0"/>
                <a:cs typeface="Arial" panose="020B0604020202020204" pitchFamily="34" charset="0"/>
                <a:sym typeface="Symbol" pitchFamily="2" charset="2"/>
              </a:rPr>
              <a:t>q</a:t>
            </a:r>
            <a:endParaRPr lang="en-US" altLang="zh-CN" sz="2400" b="1" i="1">
              <a:solidFill>
                <a:srgbClr val="000000"/>
              </a:solidFill>
              <a:latin typeface="Times New Roman" panose="02020603050405020304" pitchFamily="18" charset="0"/>
              <a:sym typeface="Symbol" pitchFamily="2" charset="2"/>
            </a:endParaRPr>
          </a:p>
        </p:txBody>
      </p:sp>
      <p:sp>
        <p:nvSpPr>
          <p:cNvPr id="23" name="Text Box 26">
            <a:extLst>
              <a:ext uri="{FF2B5EF4-FFF2-40B4-BE49-F238E27FC236}">
                <a16:creationId xmlns:a16="http://schemas.microsoft.com/office/drawing/2014/main" id="{91431C61-6A0F-40B3-B4A2-C427365C38BC}"/>
              </a:ext>
            </a:extLst>
          </p:cNvPr>
          <p:cNvSpPr txBox="1">
            <a:spLocks noChangeArrowheads="1"/>
          </p:cNvSpPr>
          <p:nvPr/>
        </p:nvSpPr>
        <p:spPr bwMode="auto">
          <a:xfrm>
            <a:off x="7698109" y="4618980"/>
            <a:ext cx="5334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1  </a:t>
            </a:r>
          </a:p>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1</a:t>
            </a:r>
          </a:p>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0</a:t>
            </a:r>
          </a:p>
          <a:p>
            <a:pPr eaLnBrk="1" hangingPunct="1">
              <a:spcBef>
                <a:spcPct val="30000"/>
              </a:spcBef>
              <a:buClrTx/>
              <a:buSzTx/>
              <a:buNone/>
              <a:defRPr/>
            </a:pPr>
            <a:r>
              <a:rPr kumimoji="1" lang="en-US" altLang="zh-CN" sz="2400" b="1">
                <a:solidFill>
                  <a:srgbClr val="000000"/>
                </a:solidFill>
                <a:latin typeface="Times New Roman" panose="02020603050405020304" pitchFamily="18" charset="0"/>
              </a:rPr>
              <a:t>1</a:t>
            </a:r>
          </a:p>
        </p:txBody>
      </p:sp>
      <p:sp>
        <p:nvSpPr>
          <p:cNvPr id="28" name="Text Box 17">
            <a:extLst>
              <a:ext uri="{FF2B5EF4-FFF2-40B4-BE49-F238E27FC236}">
                <a16:creationId xmlns:a16="http://schemas.microsoft.com/office/drawing/2014/main" id="{D4C09809-145E-459A-895E-107337AA0C12}"/>
              </a:ext>
            </a:extLst>
          </p:cNvPr>
          <p:cNvSpPr txBox="1">
            <a:spLocks noChangeArrowheads="1"/>
          </p:cNvSpPr>
          <p:nvPr/>
        </p:nvSpPr>
        <p:spPr bwMode="auto">
          <a:xfrm>
            <a:off x="4926334" y="4602726"/>
            <a:ext cx="520703"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1   </a:t>
            </a:r>
          </a:p>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1</a:t>
            </a:r>
          </a:p>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0</a:t>
            </a:r>
          </a:p>
          <a:p>
            <a:pPr eaLnBrk="1" hangingPunct="1">
              <a:spcBef>
                <a:spcPct val="30000"/>
              </a:spcBef>
              <a:buClrTx/>
              <a:buSzTx/>
              <a:buNone/>
              <a:defRPr/>
            </a:pPr>
            <a:r>
              <a:rPr kumimoji="1" lang="en-US" altLang="zh-CN" sz="2400" b="1" dirty="0">
                <a:solidFill>
                  <a:srgbClr val="000000"/>
                </a:solidFill>
                <a:latin typeface="Times New Roman" panose="02020603050405020304" pitchFamily="18" charset="0"/>
              </a:rPr>
              <a:t>0</a:t>
            </a:r>
          </a:p>
        </p:txBody>
      </p:sp>
      <p:grpSp>
        <p:nvGrpSpPr>
          <p:cNvPr id="29" name="组合 28">
            <a:extLst>
              <a:ext uri="{FF2B5EF4-FFF2-40B4-BE49-F238E27FC236}">
                <a16:creationId xmlns:a16="http://schemas.microsoft.com/office/drawing/2014/main" id="{AC1D8E9C-2377-46D9-B0F4-E801CDD6183C}"/>
              </a:ext>
            </a:extLst>
          </p:cNvPr>
          <p:cNvGrpSpPr/>
          <p:nvPr/>
        </p:nvGrpSpPr>
        <p:grpSpPr>
          <a:xfrm>
            <a:off x="8736334" y="5065118"/>
            <a:ext cx="2619448" cy="477839"/>
            <a:chOff x="2684465" y="5168900"/>
            <a:chExt cx="2619448" cy="477839"/>
          </a:xfrm>
        </p:grpSpPr>
        <p:sp>
          <p:nvSpPr>
            <p:cNvPr id="30" name="Rectangle 3">
              <a:extLst>
                <a:ext uri="{FF2B5EF4-FFF2-40B4-BE49-F238E27FC236}">
                  <a16:creationId xmlns:a16="http://schemas.microsoft.com/office/drawing/2014/main" id="{5A85ECED-830A-4BC7-93A0-D6678EF27365}"/>
                </a:ext>
              </a:extLst>
            </p:cNvPr>
            <p:cNvSpPr txBox="1">
              <a:spLocks noChangeArrowheads="1"/>
            </p:cNvSpPr>
            <p:nvPr/>
          </p:nvSpPr>
          <p:spPr bwMode="auto">
            <a:xfrm>
              <a:off x="2684465" y="5168900"/>
              <a:ext cx="2619448" cy="47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rgbClr val="330066"/>
                </a:buClr>
                <a:buSzPct val="70000"/>
                <a:defRPr/>
              </a:pPr>
              <a:r>
                <a:rPr lang="en-US" altLang="zh-CN" sz="2400" b="1"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p</a:t>
              </a:r>
              <a:r>
                <a:rPr lang="en-US" altLang="zh-CN" sz="2400" b="1" dirty="0">
                  <a:solidFill>
                    <a:srgbClr val="000000"/>
                  </a:solidFill>
                  <a:latin typeface="Times New Roman" panose="02020603050405020304" pitchFamily="18" charset="0"/>
                  <a:cs typeface="Times New Roman" panose="02020603050405020304" pitchFamily="18" charset="0"/>
                  <a:sym typeface="Symbol" pitchFamily="2" charset="2"/>
                </a:rPr>
                <a:t> </a:t>
              </a:r>
              <a:r>
                <a:rPr kumimoji="1" lang="en-US" altLang="zh-CN" sz="2400" b="1" dirty="0">
                  <a:solidFill>
                    <a:srgbClr val="000000"/>
                  </a:solidFill>
                  <a:latin typeface="Times New Roman" panose="02020603050405020304" pitchFamily="18" charset="0"/>
                  <a:sym typeface="Symbol" pitchFamily="2" charset="2"/>
                </a:rPr>
                <a:t></a:t>
              </a:r>
              <a:r>
                <a:rPr lang="en-US" altLang="zh-CN" sz="2400" b="1" dirty="0">
                  <a:solidFill>
                    <a:srgbClr val="000000"/>
                  </a:solidFill>
                  <a:latin typeface="Times New Roman" panose="02020603050405020304" pitchFamily="18" charset="0"/>
                  <a:cs typeface="Times New Roman" panose="02020603050405020304" pitchFamily="18" charset="0"/>
                  <a:sym typeface="Symbol" pitchFamily="2" charset="2"/>
                </a:rPr>
                <a:t> </a:t>
              </a:r>
              <a:r>
                <a:rPr lang="en-US" altLang="zh-CN" sz="2400" b="1" i="1" dirty="0">
                  <a:solidFill>
                    <a:srgbClr val="000000"/>
                  </a:solidFill>
                  <a:latin typeface="Times New Roman" panose="02020603050405020304" pitchFamily="18" charset="0"/>
                  <a:sym typeface="Symbol" pitchFamily="2" charset="2"/>
                </a:rPr>
                <a:t>q       </a:t>
              </a:r>
              <a:r>
                <a:rPr lang="en-US" altLang="zh-CN" sz="2400" b="1" i="1" dirty="0" err="1">
                  <a:solidFill>
                    <a:srgbClr val="000000"/>
                  </a:solidFill>
                  <a:latin typeface="Times New Roman" panose="02020603050405020304" pitchFamily="18" charset="0"/>
                  <a:cs typeface="Arial" panose="020B0604020202020204" pitchFamily="34" charset="0"/>
                </a:rPr>
                <a:t>p</a:t>
              </a:r>
              <a:r>
                <a:rPr lang="en-US" altLang="zh-CN" sz="2400" b="1" dirty="0" err="1">
                  <a:solidFill>
                    <a:srgbClr val="000000"/>
                  </a:solidFill>
                  <a:latin typeface="Times New Roman" panose="02020603050405020304" pitchFamily="18" charset="0"/>
                  <a:cs typeface="Arial" panose="020B0604020202020204" pitchFamily="34" charset="0"/>
                  <a:sym typeface="Symbol" pitchFamily="2" charset="2"/>
                </a:rPr>
                <a:t></a:t>
              </a:r>
              <a:r>
                <a:rPr lang="en-US" altLang="zh-CN" sz="2400" b="1" i="1" dirty="0" err="1">
                  <a:solidFill>
                    <a:srgbClr val="000000"/>
                  </a:solidFill>
                  <a:latin typeface="Times New Roman" panose="02020603050405020304" pitchFamily="18" charset="0"/>
                  <a:cs typeface="Arial" panose="020B0604020202020204" pitchFamily="34" charset="0"/>
                  <a:sym typeface="Symbol" pitchFamily="2" charset="2"/>
                </a:rPr>
                <a:t>q</a:t>
              </a:r>
              <a:endParaRPr lang="en-US" altLang="zh-CN" sz="2400" b="1" i="1" dirty="0">
                <a:solidFill>
                  <a:srgbClr val="000000"/>
                </a:solidFill>
                <a:latin typeface="Times New Roman" panose="02020603050405020304" pitchFamily="18" charset="0"/>
                <a:sym typeface="Symbol" pitchFamily="2" charset="2"/>
              </a:endParaRPr>
            </a:p>
          </p:txBody>
        </p:sp>
        <p:pic>
          <p:nvPicPr>
            <p:cNvPr id="31" name="图片 8">
              <a:extLst>
                <a:ext uri="{FF2B5EF4-FFF2-40B4-BE49-F238E27FC236}">
                  <a16:creationId xmlns:a16="http://schemas.microsoft.com/office/drawing/2014/main" id="{8371A814-8C2E-4770-8266-0426F9535B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7163" y="5286376"/>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idx="4294967295"/>
          </p:nvPr>
        </p:nvSpPr>
        <p:spPr>
          <a:xfrm>
            <a:off x="2030414" y="722313"/>
            <a:ext cx="8637587" cy="762000"/>
          </a:xfrm>
        </p:spPr>
        <p:txBody>
          <a:bodyPr/>
          <a:lstStyle/>
          <a:p>
            <a:pPr eaLnBrk="1" hangingPunct="1"/>
            <a:r>
              <a:rPr lang="zh-CN" altLang="en-US"/>
              <a:t>逻辑等价</a:t>
            </a:r>
          </a:p>
        </p:txBody>
      </p:sp>
      <p:sp>
        <p:nvSpPr>
          <p:cNvPr id="45059" name="Text Box 29"/>
          <p:cNvSpPr txBox="1">
            <a:spLocks noChangeArrowheads="1"/>
          </p:cNvSpPr>
          <p:nvPr/>
        </p:nvSpPr>
        <p:spPr bwMode="auto">
          <a:xfrm>
            <a:off x="3719513" y="3933825"/>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dirty="0" err="1">
                <a:solidFill>
                  <a:srgbClr val="2009CD"/>
                </a:solidFill>
                <a:latin typeface="Times New Roman" panose="02020603050405020304" pitchFamily="18" charset="0"/>
              </a:rPr>
              <a:t>p</a:t>
            </a:r>
            <a:r>
              <a:rPr kumimoji="1" lang="en-US" altLang="zh-CN" sz="2400" b="1" dirty="0" err="1">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sym typeface="Symbol" panose="05050102010706020507" pitchFamily="18" charset="2"/>
              </a:rPr>
              <a:t>q</a:t>
            </a:r>
            <a:r>
              <a:rPr kumimoji="1" lang="en-US" altLang="zh-CN" sz="2400" b="1" dirty="0">
                <a:solidFill>
                  <a:srgbClr val="2009CD"/>
                </a:solidFill>
                <a:latin typeface="Times New Roman" panose="02020603050405020304" pitchFamily="18" charset="0"/>
                <a:sym typeface="Symbol" panose="05050102010706020507" pitchFamily="18" charset="2"/>
              </a:rPr>
              <a:t>  </a:t>
            </a:r>
            <a:r>
              <a:rPr lang="en-US" altLang="zh-CN" sz="2400" b="1" dirty="0">
                <a:solidFill>
                  <a:srgbClr val="2009CD"/>
                </a:solidFill>
                <a:latin typeface="Times New Roman" panose="02020603050405020304" pitchFamily="18" charset="0"/>
                <a:ea typeface="华文楷体" panose="02010600040101010101" pitchFamily="2" charset="-122"/>
                <a:sym typeface="Symbol" panose="05050102010706020507" pitchFamily="18" charset="2"/>
              </a:rPr>
              <a:t>  </a:t>
            </a:r>
            <a:r>
              <a:rPr kumimoji="1" lang="en-US" altLang="zh-CN" sz="2400" b="1" dirty="0">
                <a:solidFill>
                  <a:srgbClr val="2009CD"/>
                </a:solidFill>
                <a:latin typeface="Times New Roman" panose="02020603050405020304" pitchFamily="18" charset="0"/>
              </a:rPr>
              <a:t>(</a:t>
            </a:r>
            <a:r>
              <a:rPr kumimoji="1" lang="en-US" altLang="zh-CN" sz="2400" b="1" i="1" dirty="0" err="1">
                <a:solidFill>
                  <a:srgbClr val="2009CD"/>
                </a:solidFill>
                <a:latin typeface="Times New Roman" panose="02020603050405020304" pitchFamily="18" charset="0"/>
              </a:rPr>
              <a:t>p</a:t>
            </a:r>
            <a:r>
              <a:rPr kumimoji="1" lang="en-US" altLang="zh-CN" sz="2400" b="1" dirty="0" err="1">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sym typeface="Symbol" panose="05050102010706020507" pitchFamily="18" charset="2"/>
              </a:rPr>
              <a:t>q</a:t>
            </a:r>
            <a:r>
              <a:rPr kumimoji="1" lang="en-US" altLang="zh-CN" sz="2400" b="1" dirty="0">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rPr>
              <a:t>q</a:t>
            </a:r>
            <a:r>
              <a:rPr kumimoji="1" lang="en-US" altLang="zh-CN" sz="2400" b="1" dirty="0" err="1">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sym typeface="Symbol" panose="05050102010706020507" pitchFamily="18" charset="2"/>
              </a:rPr>
              <a:t>p</a:t>
            </a:r>
            <a:r>
              <a:rPr kumimoji="1" lang="en-US" altLang="zh-CN" sz="2400" b="1" dirty="0">
                <a:solidFill>
                  <a:srgbClr val="2009CD"/>
                </a:solidFill>
                <a:latin typeface="Times New Roman" panose="02020603050405020304" pitchFamily="18" charset="0"/>
                <a:sym typeface="Symbol" panose="05050102010706020507" pitchFamily="18" charset="2"/>
              </a:rPr>
              <a:t>)</a:t>
            </a:r>
          </a:p>
        </p:txBody>
      </p:sp>
      <p:sp>
        <p:nvSpPr>
          <p:cNvPr id="26" name="Rectangle 3"/>
          <p:cNvSpPr txBox="1">
            <a:spLocks noChangeArrowheads="1"/>
          </p:cNvSpPr>
          <p:nvPr/>
        </p:nvSpPr>
        <p:spPr>
          <a:xfrm>
            <a:off x="1992313" y="1773238"/>
            <a:ext cx="8229600" cy="1655762"/>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kumimoji="1" lang="zh-CN" altLang="en-US" sz="2400" b="1" dirty="0">
                <a:latin typeface="Times New Roman" pitchFamily="18" charset="0"/>
                <a:ea typeface="宋体" charset="-122"/>
              </a:rPr>
              <a:t>命题逻辑公式 </a:t>
            </a:r>
            <a:r>
              <a:rPr kumimoji="1" lang="en-US" altLang="zh-CN" sz="2400" b="1" i="1" dirty="0">
                <a:latin typeface="Times New Roman" pitchFamily="18" charset="0"/>
                <a:ea typeface="宋体" charset="-122"/>
              </a:rPr>
              <a:t>p</a:t>
            </a:r>
            <a:r>
              <a:rPr kumimoji="1" lang="zh-CN" altLang="en-US" sz="2400" b="1" i="1" dirty="0">
                <a:latin typeface="Times New Roman" pitchFamily="18" charset="0"/>
                <a:ea typeface="宋体" charset="-122"/>
              </a:rPr>
              <a:t> </a:t>
            </a:r>
            <a:r>
              <a:rPr lang="zh-CN" altLang="en-US" sz="2400" b="1" kern="0" dirty="0">
                <a:latin typeface="Times New Roman" pitchFamily="18" charset="0"/>
                <a:ea typeface="宋体" charset="-122"/>
              </a:rPr>
              <a:t>和 </a:t>
            </a:r>
            <a:r>
              <a:rPr kumimoji="1" lang="en-US" altLang="zh-CN" sz="2400" b="1" i="1" dirty="0">
                <a:latin typeface="Times New Roman" pitchFamily="18" charset="0"/>
                <a:ea typeface="宋体" charset="-122"/>
                <a:sym typeface="Symbol" pitchFamily="18" charset="2"/>
              </a:rPr>
              <a:t>q</a:t>
            </a:r>
            <a:r>
              <a:rPr kumimoji="1" lang="zh-CN" altLang="en-US" sz="2400" b="1" i="1" dirty="0">
                <a:latin typeface="Times New Roman" pitchFamily="18" charset="0"/>
                <a:ea typeface="宋体" charset="-122"/>
                <a:sym typeface="Symbol" pitchFamily="18" charset="2"/>
              </a:rPr>
              <a:t> </a:t>
            </a:r>
            <a:r>
              <a:rPr lang="zh-CN" altLang="en-US" sz="2400" b="1" kern="0" dirty="0">
                <a:latin typeface="Times New Roman" pitchFamily="18" charset="0"/>
                <a:ea typeface="宋体" charset="-122"/>
              </a:rPr>
              <a:t>逻辑等价：</a:t>
            </a:r>
            <a:r>
              <a:rPr lang="zh-CN" altLang="en-US" sz="2400" b="1" kern="0" dirty="0">
                <a:latin typeface="Times New Roman" pitchFamily="18" charset="0"/>
                <a:ea typeface="+mn-ea"/>
              </a:rPr>
              <a:t>在所有可能情况下 </a:t>
            </a:r>
            <a:r>
              <a:rPr kumimoji="1" lang="en-US" altLang="zh-CN" sz="2400" b="1" i="1" dirty="0">
                <a:latin typeface="Times New Roman" pitchFamily="18" charset="0"/>
                <a:ea typeface="宋体" charset="-122"/>
              </a:rPr>
              <a:t>p</a:t>
            </a:r>
            <a:r>
              <a:rPr kumimoji="1" lang="zh-CN" altLang="en-US" sz="2400" b="1" i="1" dirty="0">
                <a:latin typeface="Times New Roman" pitchFamily="18" charset="0"/>
                <a:ea typeface="宋体" charset="-122"/>
              </a:rPr>
              <a:t> </a:t>
            </a:r>
            <a:r>
              <a:rPr lang="zh-CN" altLang="en-US" sz="2400" b="1" kern="0" dirty="0">
                <a:latin typeface="Times New Roman" pitchFamily="18" charset="0"/>
                <a:ea typeface="宋体" charset="-122"/>
              </a:rPr>
              <a:t>和 </a:t>
            </a:r>
            <a:r>
              <a:rPr kumimoji="1" lang="en-US" altLang="zh-CN" sz="2400" b="1" i="1" dirty="0">
                <a:latin typeface="Times New Roman" pitchFamily="18" charset="0"/>
                <a:ea typeface="宋体" charset="-122"/>
                <a:sym typeface="Symbol" pitchFamily="18" charset="2"/>
              </a:rPr>
              <a:t>q</a:t>
            </a:r>
            <a:r>
              <a:rPr lang="zh-CN" altLang="en-US" sz="2400" b="1" kern="0" dirty="0">
                <a:latin typeface="Times New Roman" pitchFamily="18" charset="0"/>
                <a:ea typeface="+mn-ea"/>
              </a:rPr>
              <a:t>都有相同的真值。</a:t>
            </a:r>
            <a:endParaRPr kumimoji="1" lang="en-US" altLang="zh-CN" sz="2400" b="1" i="1" kern="0" dirty="0">
              <a:solidFill>
                <a:srgbClr val="2009CD"/>
              </a:solidFill>
              <a:latin typeface="Times New Roman" pitchFamily="18" charset="0"/>
              <a:ea typeface="+mn-ea"/>
            </a:endParaRPr>
          </a:p>
          <a:p>
            <a:pPr marL="800100" lvl="1" indent="-342900" eaLnBrk="1" hangingPunct="1">
              <a:lnSpc>
                <a:spcPct val="110000"/>
              </a:lnSpc>
              <a:spcBef>
                <a:spcPct val="40000"/>
              </a:spcBef>
              <a:buClr>
                <a:schemeClr val="tx2"/>
              </a:buClr>
              <a:buSzPct val="70000"/>
              <a:buFont typeface="Wingdings" pitchFamily="2" charset="2"/>
              <a:buChar char="l"/>
              <a:defRPr/>
            </a:pPr>
            <a:r>
              <a:rPr lang="zh-CN" altLang="en-US" sz="2400" b="1" kern="0" dirty="0">
                <a:latin typeface="Times New Roman" pitchFamily="18" charset="0"/>
                <a:ea typeface="+mn-ea"/>
                <a:sym typeface="Symbol" pitchFamily="18" charset="2"/>
              </a:rPr>
              <a:t>也就是说，</a:t>
            </a:r>
            <a:r>
              <a:rPr kumimoji="1" lang="en-US" altLang="zh-CN" sz="2400" b="1" i="1" dirty="0" err="1">
                <a:latin typeface="Times New Roman" pitchFamily="18" charset="0"/>
                <a:ea typeface="宋体" charset="-122"/>
              </a:rPr>
              <a:t>p</a:t>
            </a:r>
            <a:r>
              <a:rPr kumimoji="1" lang="en-US" altLang="zh-CN" sz="2400" b="1" dirty="0" err="1">
                <a:latin typeface="Times New Roman" pitchFamily="18" charset="0"/>
                <a:ea typeface="宋体" charset="-122"/>
                <a:sym typeface="Symbol" pitchFamily="18" charset="2"/>
              </a:rPr>
              <a:t></a:t>
            </a:r>
            <a:r>
              <a:rPr kumimoji="1" lang="en-US" altLang="zh-CN" sz="2400" b="1" i="1" dirty="0" err="1">
                <a:latin typeface="Times New Roman" pitchFamily="18" charset="0"/>
                <a:ea typeface="宋体" charset="-122"/>
                <a:sym typeface="Symbol" pitchFamily="18" charset="2"/>
              </a:rPr>
              <a:t>q</a:t>
            </a:r>
            <a:r>
              <a:rPr lang="zh-CN" altLang="en-US" sz="2400" b="1" kern="0" dirty="0">
                <a:latin typeface="Times New Roman" pitchFamily="18" charset="0"/>
                <a:ea typeface="+mn-ea"/>
                <a:sym typeface="Symbol" pitchFamily="18" charset="2"/>
              </a:rPr>
              <a:t>是永真式 </a:t>
            </a:r>
            <a:r>
              <a:rPr lang="en-US" altLang="zh-CN" sz="2400" b="1" kern="0" dirty="0">
                <a:latin typeface="Times New Roman" pitchFamily="18" charset="0"/>
                <a:ea typeface="+mn-ea"/>
                <a:sym typeface="Symbol" pitchFamily="18" charset="2"/>
              </a:rPr>
              <a:t>    </a:t>
            </a:r>
            <a:r>
              <a:rPr lang="zh-CN" altLang="en-US" sz="2400" b="1" kern="0" dirty="0">
                <a:latin typeface="Times New Roman" pitchFamily="18" charset="0"/>
                <a:ea typeface="+mn-ea"/>
                <a:sym typeface="Symbol" pitchFamily="18" charset="2"/>
              </a:rPr>
              <a:t>（亦即       </a:t>
            </a:r>
            <a:r>
              <a:rPr lang="en-US" altLang="zh-CN" sz="2400" b="1" kern="0" dirty="0">
                <a:latin typeface="Times New Roman" pitchFamily="18" charset="0"/>
                <a:ea typeface="+mn-ea"/>
                <a:sym typeface="Symbol" pitchFamily="18" charset="2"/>
              </a:rPr>
              <a:t>                  </a:t>
            </a:r>
            <a:r>
              <a:rPr lang="zh-CN" altLang="en-US" sz="2400" b="1" kern="0" dirty="0">
                <a:latin typeface="Times New Roman" pitchFamily="18" charset="0"/>
                <a:ea typeface="+mn-ea"/>
                <a:sym typeface="Symbol" pitchFamily="18" charset="2"/>
              </a:rPr>
              <a:t>）</a:t>
            </a:r>
            <a:endParaRPr lang="en-US" altLang="zh-CN" sz="2400" b="1" kern="0" dirty="0">
              <a:latin typeface="Times New Roman" pitchFamily="18" charset="0"/>
              <a:ea typeface="+mn-ea"/>
              <a:sym typeface="Symbol" pitchFamily="18" charset="2"/>
            </a:endParaRPr>
          </a:p>
          <a:p>
            <a:pPr marL="800100" lvl="1" indent="-342900" eaLnBrk="1" hangingPunct="1">
              <a:lnSpc>
                <a:spcPct val="110000"/>
              </a:lnSpc>
              <a:spcBef>
                <a:spcPct val="40000"/>
              </a:spcBef>
              <a:buClr>
                <a:schemeClr val="tx2"/>
              </a:buClr>
              <a:buSzPct val="70000"/>
              <a:buFont typeface="Wingdings" pitchFamily="2" charset="2"/>
              <a:buChar char="l"/>
              <a:defRPr/>
            </a:pPr>
            <a:r>
              <a:rPr lang="zh-CN" altLang="en-US" sz="2400" b="1" kern="0" dirty="0">
                <a:latin typeface="Times New Roman" pitchFamily="18" charset="0"/>
                <a:ea typeface="+mn-ea"/>
                <a:sym typeface="Symbol" pitchFamily="18" charset="2"/>
              </a:rPr>
              <a:t>记法：</a:t>
            </a:r>
            <a:r>
              <a:rPr kumimoji="1" lang="en-US" altLang="zh-CN" sz="2400" b="1" i="1" dirty="0">
                <a:latin typeface="Times New Roman" pitchFamily="18" charset="0"/>
                <a:ea typeface="宋体" charset="-122"/>
              </a:rPr>
              <a:t>p </a:t>
            </a:r>
            <a:r>
              <a:rPr kumimoji="1" lang="en-US" altLang="zh-CN" sz="2400" b="1" dirty="0">
                <a:latin typeface="Times New Roman" pitchFamily="18" charset="0"/>
                <a:ea typeface="宋体" charset="-122"/>
                <a:sym typeface="Symbol"/>
              </a:rPr>
              <a:t> </a:t>
            </a:r>
            <a:r>
              <a:rPr kumimoji="1" lang="en-US" altLang="zh-CN" sz="2400" b="1" i="1" dirty="0">
                <a:latin typeface="Times New Roman" pitchFamily="18" charset="0"/>
                <a:ea typeface="宋体" charset="-122"/>
                <a:sym typeface="Symbol" pitchFamily="18" charset="2"/>
              </a:rPr>
              <a:t>q</a:t>
            </a:r>
            <a:endParaRPr lang="en-US" altLang="zh-CN" sz="2400" b="1" kern="0" dirty="0">
              <a:latin typeface="Times New Roman" pitchFamily="18" charset="0"/>
              <a:ea typeface="+mn-ea"/>
              <a:sym typeface="Symbol" pitchFamily="18" charset="2"/>
            </a:endParaRPr>
          </a:p>
        </p:txBody>
      </p:sp>
      <p:sp>
        <p:nvSpPr>
          <p:cNvPr id="45061" name="矩形 27"/>
          <p:cNvSpPr>
            <a:spLocks noChangeArrowheads="1"/>
          </p:cNvSpPr>
          <p:nvPr/>
        </p:nvSpPr>
        <p:spPr bwMode="auto">
          <a:xfrm>
            <a:off x="3359151" y="4664076"/>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kumimoji="1" lang="en-US" altLang="zh-CN" sz="2400" b="1">
                <a:solidFill>
                  <a:srgbClr val="2009CD"/>
                </a:solidFill>
                <a:latin typeface="Times New Roman" panose="02020603050405020304" pitchFamily="18" charset="0"/>
                <a:sym typeface="Symbol" panose="05050102010706020507" pitchFamily="18" charset="2"/>
              </a:rPr>
              <a:t> T  </a:t>
            </a:r>
            <a:r>
              <a:rPr lang="en-US" altLang="zh-CN" sz="2400" b="1" i="1">
                <a:solidFill>
                  <a:srgbClr val="2009CD"/>
                </a:solidFill>
                <a:latin typeface="Times New Roman" panose="02020603050405020304" pitchFamily="18" charset="0"/>
                <a:sym typeface="Symbol" panose="05050102010706020507" pitchFamily="18" charset="2"/>
              </a:rPr>
              <a:t>p</a:t>
            </a:r>
            <a:r>
              <a:rPr lang="en-US" altLang="zh-CN" sz="2400" b="1">
                <a:solidFill>
                  <a:srgbClr val="2009CD"/>
                </a:solidFill>
                <a:latin typeface="Times New Roman" panose="02020603050405020304" pitchFamily="18" charset="0"/>
                <a:sym typeface="Symbol" panose="05050102010706020507" pitchFamily="18" charset="2"/>
              </a:rPr>
              <a:t></a:t>
            </a:r>
            <a:r>
              <a:rPr lang="en-US" altLang="zh-CN" sz="2400" b="1">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2009CD"/>
                </a:solidFill>
                <a:latin typeface="Times New Roman" panose="02020603050405020304" pitchFamily="18" charset="0"/>
                <a:sym typeface="Symbol" panose="05050102010706020507" pitchFamily="18" charset="2"/>
              </a:rPr>
              <a:t>p</a:t>
            </a:r>
            <a:endParaRPr kumimoji="1" lang="en-US" altLang="zh-CN" sz="2400" b="1" i="1">
              <a:solidFill>
                <a:srgbClr val="2009CD"/>
              </a:solidFill>
              <a:latin typeface="Times New Roman" panose="02020603050405020304" pitchFamily="18" charset="0"/>
            </a:endParaRPr>
          </a:p>
        </p:txBody>
      </p:sp>
      <p:sp>
        <p:nvSpPr>
          <p:cNvPr id="45062" name="矩形 28"/>
          <p:cNvSpPr>
            <a:spLocks noChangeArrowheads="1"/>
          </p:cNvSpPr>
          <p:nvPr/>
        </p:nvSpPr>
        <p:spPr bwMode="auto">
          <a:xfrm>
            <a:off x="5422901" y="4664076"/>
            <a:ext cx="160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kumimoji="1" lang="en-US" altLang="zh-CN" sz="2400" b="1">
                <a:solidFill>
                  <a:srgbClr val="2009CD"/>
                </a:solidFill>
                <a:latin typeface="Times New Roman" panose="02020603050405020304" pitchFamily="18" charset="0"/>
                <a:sym typeface="Symbol" panose="05050102010706020507" pitchFamily="18" charset="2"/>
              </a:rPr>
              <a:t>F  </a:t>
            </a:r>
            <a:r>
              <a:rPr lang="en-US" altLang="zh-CN" sz="2400" b="1" i="1">
                <a:solidFill>
                  <a:srgbClr val="2009CD"/>
                </a:solidFill>
                <a:latin typeface="Times New Roman" panose="02020603050405020304" pitchFamily="18" charset="0"/>
                <a:sym typeface="Symbol" panose="05050102010706020507" pitchFamily="18" charset="2"/>
              </a:rPr>
              <a:t>p</a:t>
            </a:r>
            <a:r>
              <a:rPr lang="en-US" altLang="zh-CN" sz="2400" b="1">
                <a:solidFill>
                  <a:srgbClr val="2009CD"/>
                </a:solidFill>
                <a:latin typeface="Times New Roman" panose="02020603050405020304" pitchFamily="18" charset="0"/>
                <a:sym typeface="Symbol" panose="05050102010706020507" pitchFamily="18" charset="2"/>
              </a:rPr>
              <a:t></a:t>
            </a:r>
            <a:r>
              <a:rPr lang="en-US" altLang="zh-CN" sz="2400" b="1">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2009CD"/>
                </a:solidFill>
                <a:latin typeface="Times New Roman" panose="02020603050405020304" pitchFamily="18" charset="0"/>
                <a:sym typeface="Symbol" panose="05050102010706020507" pitchFamily="18" charset="2"/>
              </a:rPr>
              <a:t>p</a:t>
            </a:r>
            <a:endParaRPr kumimoji="1" lang="en-US" altLang="zh-CN" sz="2400" b="1" i="1">
              <a:solidFill>
                <a:srgbClr val="2009CD"/>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pPr>
                <a:defRPr/>
              </a:pPr>
              <a:t>21</a:t>
            </a:fld>
            <a:endParaRPr lang="en-US" altLang="zh-CN"/>
          </a:p>
        </p:txBody>
      </p:sp>
      <p:pic>
        <p:nvPicPr>
          <p:cNvPr id="3" name="图片 2">
            <a:extLst>
              <a:ext uri="{FF2B5EF4-FFF2-40B4-BE49-F238E27FC236}">
                <a16:creationId xmlns:a16="http://schemas.microsoft.com/office/drawing/2014/main" id="{FEFDB90E-F275-6547-85ED-2AFCFCEE39BC}"/>
              </a:ext>
            </a:extLst>
          </p:cNvPr>
          <p:cNvPicPr>
            <a:picLocks noChangeAspect="1"/>
          </p:cNvPicPr>
          <p:nvPr/>
        </p:nvPicPr>
        <p:blipFill>
          <a:blip r:embed="rId3"/>
          <a:stretch>
            <a:fillRect/>
          </a:stretch>
        </p:blipFill>
        <p:spPr>
          <a:xfrm>
            <a:off x="7817256" y="2730562"/>
            <a:ext cx="1326745" cy="3835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A34F6169-0262-EC46-B448-0C8120FD4CC1}"/>
              </a:ext>
            </a:extLst>
          </p:cNvPr>
          <p:cNvSpPr>
            <a:spLocks noGrp="1" noChangeArrowheads="1"/>
          </p:cNvSpPr>
          <p:nvPr>
            <p:ph type="title" idx="4294967295"/>
          </p:nvPr>
        </p:nvSpPr>
        <p:spPr>
          <a:xfrm>
            <a:off x="2030414" y="722313"/>
            <a:ext cx="8637587" cy="762000"/>
          </a:xfrm>
        </p:spPr>
        <p:txBody>
          <a:bodyPr/>
          <a:lstStyle/>
          <a:p>
            <a:pPr eaLnBrk="1" hangingPunct="1"/>
            <a:r>
              <a:rPr lang="zh-CN" altLang="en-US"/>
              <a:t>命题逻辑的推理问题</a:t>
            </a:r>
          </a:p>
        </p:txBody>
      </p:sp>
      <p:sp>
        <p:nvSpPr>
          <p:cNvPr id="26" name="Rectangle 3">
            <a:extLst>
              <a:ext uri="{FF2B5EF4-FFF2-40B4-BE49-F238E27FC236}">
                <a16:creationId xmlns:a16="http://schemas.microsoft.com/office/drawing/2014/main" id="{6C5F2616-731F-F448-B14C-B3AA84CF802A}"/>
              </a:ext>
            </a:extLst>
          </p:cNvPr>
          <p:cNvSpPr txBox="1">
            <a:spLocks noChangeArrowheads="1"/>
          </p:cNvSpPr>
          <p:nvPr/>
        </p:nvSpPr>
        <p:spPr>
          <a:xfrm>
            <a:off x="2063750" y="1687514"/>
            <a:ext cx="7488238" cy="517525"/>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itchFamily="2" charset="2"/>
              <a:buChar char="l"/>
            </a:pPr>
            <a:r>
              <a:rPr lang="zh-CN" altLang="en-US" sz="2400" dirty="0">
                <a:latin typeface="Times New Roman" panose="02020603050405020304" pitchFamily="18" charset="0"/>
                <a:ea typeface="KaiTi" panose="02010609060101010101" pitchFamily="49" charset="-122"/>
                <a:sym typeface="Symbol" pitchFamily="2" charset="2"/>
              </a:rPr>
              <a:t>给定两个命题，它们是否有重言蕴涵关系？</a:t>
            </a:r>
            <a:endParaRPr lang="en-US" altLang="zh-CN" sz="2400" dirty="0">
              <a:latin typeface="Times New Roman" panose="02020603050405020304" pitchFamily="18" charset="0"/>
              <a:ea typeface="KaiTi" panose="02010609060101010101" pitchFamily="49" charset="-122"/>
              <a:sym typeface="Symbol" pitchFamily="2" charset="2"/>
            </a:endParaRPr>
          </a:p>
        </p:txBody>
      </p:sp>
      <p:sp>
        <p:nvSpPr>
          <p:cNvPr id="4" name="Rectangle 3">
            <a:extLst>
              <a:ext uri="{FF2B5EF4-FFF2-40B4-BE49-F238E27FC236}">
                <a16:creationId xmlns:a16="http://schemas.microsoft.com/office/drawing/2014/main" id="{B78C0336-4875-6B4E-AB81-10FE037969A2}"/>
              </a:ext>
            </a:extLst>
          </p:cNvPr>
          <p:cNvSpPr txBox="1">
            <a:spLocks noChangeArrowheads="1"/>
          </p:cNvSpPr>
          <p:nvPr/>
        </p:nvSpPr>
        <p:spPr>
          <a:xfrm>
            <a:off x="2030414" y="5233988"/>
            <a:ext cx="7488237" cy="571500"/>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itchFamily="2" charset="2"/>
              <a:buChar char="l"/>
            </a:pPr>
            <a:r>
              <a:rPr lang="zh-CN" altLang="en-US" sz="2400" dirty="0">
                <a:solidFill>
                  <a:srgbClr val="FF0000"/>
                </a:solidFill>
                <a:latin typeface="Times New Roman" panose="02020603050405020304" pitchFamily="18" charset="0"/>
                <a:ea typeface="KaiTi" panose="02010609060101010101" pitchFamily="49" charset="-122"/>
                <a:sym typeface="Symbol" pitchFamily="2" charset="2"/>
              </a:rPr>
              <a:t>上述问题，均可归结为</a:t>
            </a:r>
            <a:r>
              <a:rPr lang="en-US" altLang="zh-CN" sz="2400" dirty="0">
                <a:solidFill>
                  <a:srgbClr val="FF0000"/>
                </a:solidFill>
                <a:latin typeface="Times New Roman" panose="02020603050405020304" pitchFamily="18" charset="0"/>
                <a:ea typeface="KaiTi" panose="02010609060101010101" pitchFamily="49" charset="-122"/>
                <a:sym typeface="Symbol" pitchFamily="2" charset="2"/>
              </a:rPr>
              <a:t> “</a:t>
            </a:r>
            <a:r>
              <a:rPr lang="zh-CN" altLang="en-US" sz="2400" dirty="0">
                <a:solidFill>
                  <a:srgbClr val="FF0000"/>
                </a:solidFill>
                <a:latin typeface="Times New Roman" panose="02020603050405020304" pitchFamily="18" charset="0"/>
                <a:ea typeface="KaiTi" panose="02010609060101010101" pitchFamily="49" charset="-122"/>
                <a:sym typeface="Symbol" pitchFamily="2" charset="2"/>
              </a:rPr>
              <a:t>判断某个命题是否永真</a:t>
            </a:r>
            <a:r>
              <a:rPr lang="en-US" altLang="zh-CN" sz="2400" dirty="0">
                <a:solidFill>
                  <a:srgbClr val="FF0000"/>
                </a:solidFill>
                <a:latin typeface="Times New Roman" panose="02020603050405020304" pitchFamily="18" charset="0"/>
                <a:ea typeface="KaiTi" panose="02010609060101010101" pitchFamily="49" charset="-122"/>
                <a:sym typeface="Symbol" pitchFamily="2" charset="2"/>
              </a:rPr>
              <a:t>”</a:t>
            </a:r>
          </a:p>
          <a:p>
            <a:pPr eaLnBrk="1" hangingPunct="1">
              <a:lnSpc>
                <a:spcPct val="110000"/>
              </a:lnSpc>
              <a:spcBef>
                <a:spcPct val="40000"/>
              </a:spcBef>
              <a:buClr>
                <a:schemeClr val="tx2"/>
              </a:buClr>
              <a:buSzPct val="70000"/>
              <a:buFont typeface="Wingdings" pitchFamily="2" charset="2"/>
              <a:buChar char="l"/>
            </a:pPr>
            <a:endParaRPr lang="en-US" altLang="zh-CN" sz="2400" b="1" dirty="0">
              <a:latin typeface="Times New Roman" panose="02020603050405020304" pitchFamily="18" charset="0"/>
            </a:endParaRPr>
          </a:p>
        </p:txBody>
      </p:sp>
      <p:sp>
        <p:nvSpPr>
          <p:cNvPr id="24581" name="Rectangle 3">
            <a:extLst>
              <a:ext uri="{FF2B5EF4-FFF2-40B4-BE49-F238E27FC236}">
                <a16:creationId xmlns:a16="http://schemas.microsoft.com/office/drawing/2014/main" id="{7FF03B7A-B48B-3340-8F0C-2B80DB9189C0}"/>
              </a:ext>
            </a:extLst>
          </p:cNvPr>
          <p:cNvSpPr txBox="1">
            <a:spLocks noChangeArrowheads="1"/>
          </p:cNvSpPr>
          <p:nvPr/>
        </p:nvSpPr>
        <p:spPr bwMode="auto">
          <a:xfrm>
            <a:off x="2076450" y="4046538"/>
            <a:ext cx="748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itchFamily="2" charset="2"/>
              <a:buChar char="l"/>
            </a:pPr>
            <a:r>
              <a:rPr lang="zh-CN" altLang="en-US" sz="2400" dirty="0">
                <a:latin typeface="Times New Roman" panose="02020603050405020304" pitchFamily="18" charset="0"/>
                <a:ea typeface="KaiTi" panose="02010609060101010101" pitchFamily="49" charset="-122"/>
                <a:sym typeface="Symbol" pitchFamily="2" charset="2"/>
              </a:rPr>
              <a:t>给定命题表达式，它是否可满足？</a:t>
            </a:r>
            <a:endParaRPr lang="en-US" altLang="zh-CN" sz="2400" dirty="0">
              <a:latin typeface="Times New Roman" panose="02020603050405020304" pitchFamily="18" charset="0"/>
              <a:ea typeface="KaiTi" panose="02010609060101010101" pitchFamily="49" charset="-122"/>
              <a:sym typeface="Symbol" pitchFamily="2" charset="2"/>
            </a:endParaRPr>
          </a:p>
        </p:txBody>
      </p:sp>
      <p:sp>
        <p:nvSpPr>
          <p:cNvPr id="7" name="Rectangle 3">
            <a:extLst>
              <a:ext uri="{FF2B5EF4-FFF2-40B4-BE49-F238E27FC236}">
                <a16:creationId xmlns:a16="http://schemas.microsoft.com/office/drawing/2014/main" id="{2B9BB189-3C99-A241-8028-20439AC8E7E1}"/>
              </a:ext>
            </a:extLst>
          </p:cNvPr>
          <p:cNvSpPr txBox="1">
            <a:spLocks noRot="1" noChangeAspect="1" noMove="1" noResize="1" noEditPoints="1" noAdjustHandles="1" noChangeArrowheads="1" noChangeShapeType="1" noTextEdit="1"/>
          </p:cNvSpPr>
          <p:nvPr/>
        </p:nvSpPr>
        <p:spPr>
          <a:xfrm>
            <a:off x="3005214" y="2246359"/>
            <a:ext cx="5544616" cy="519057"/>
          </a:xfrm>
          <a:prstGeom prst="rect">
            <a:avLst/>
          </a:prstGeom>
          <a:blipFill rotWithShape="0">
            <a:blip r:embed="rId3"/>
            <a:stretch>
              <a:fillRect l="-440" t="-11628" b="-16279"/>
            </a:stretch>
          </a:blipFill>
        </p:spPr>
        <p:txBody>
          <a:bodyPr/>
          <a:lstStyle/>
          <a:p>
            <a:pPr>
              <a:defRPr/>
            </a:pPr>
            <a:r>
              <a:rPr lang="zh-CN" altLang="en-US">
                <a:noFill/>
              </a:rPr>
              <a:t> </a:t>
            </a:r>
          </a:p>
        </p:txBody>
      </p:sp>
      <p:sp>
        <p:nvSpPr>
          <p:cNvPr id="8" name="Rectangle 3">
            <a:extLst>
              <a:ext uri="{FF2B5EF4-FFF2-40B4-BE49-F238E27FC236}">
                <a16:creationId xmlns:a16="http://schemas.microsoft.com/office/drawing/2014/main" id="{C555D5BC-BBBB-EC4F-BACB-7E46AE2FEA53}"/>
              </a:ext>
            </a:extLst>
          </p:cNvPr>
          <p:cNvSpPr txBox="1">
            <a:spLocks noChangeArrowheads="1"/>
          </p:cNvSpPr>
          <p:nvPr/>
        </p:nvSpPr>
        <p:spPr>
          <a:xfrm>
            <a:off x="2076450" y="2873376"/>
            <a:ext cx="7488238" cy="519113"/>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itchFamily="2" charset="2"/>
              <a:buChar char="l"/>
            </a:pPr>
            <a:r>
              <a:rPr lang="zh-CN" altLang="en-US" sz="2400" dirty="0">
                <a:latin typeface="Times New Roman" panose="02020603050405020304" pitchFamily="18" charset="0"/>
                <a:ea typeface="KaiTi" panose="02010609060101010101" pitchFamily="49" charset="-122"/>
                <a:sym typeface="Symbol" pitchFamily="2" charset="2"/>
              </a:rPr>
              <a:t>给定两个命题，它们是否逻辑等价？</a:t>
            </a:r>
            <a:endParaRPr lang="en-US" altLang="zh-CN" sz="2400" dirty="0">
              <a:latin typeface="Times New Roman" panose="02020603050405020304" pitchFamily="18" charset="0"/>
              <a:ea typeface="KaiTi" panose="02010609060101010101" pitchFamily="49" charset="-122"/>
              <a:sym typeface="Symbol" pitchFamily="2" charset="2"/>
            </a:endParaRPr>
          </a:p>
        </p:txBody>
      </p:sp>
      <p:sp>
        <p:nvSpPr>
          <p:cNvPr id="9" name="Rectangle 3">
            <a:extLst>
              <a:ext uri="{FF2B5EF4-FFF2-40B4-BE49-F238E27FC236}">
                <a16:creationId xmlns:a16="http://schemas.microsoft.com/office/drawing/2014/main" id="{8B898384-6698-B440-B4BA-279517CD025E}"/>
              </a:ext>
            </a:extLst>
          </p:cNvPr>
          <p:cNvSpPr txBox="1">
            <a:spLocks noRot="1" noChangeAspect="1" noMove="1" noResize="1" noEditPoints="1" noAdjustHandles="1" noChangeArrowheads="1" noChangeShapeType="1" noTextEdit="1"/>
          </p:cNvSpPr>
          <p:nvPr/>
        </p:nvSpPr>
        <p:spPr>
          <a:xfrm>
            <a:off x="3020785" y="4589707"/>
            <a:ext cx="5235456" cy="519057"/>
          </a:xfrm>
          <a:prstGeom prst="rect">
            <a:avLst/>
          </a:prstGeom>
          <a:blipFill rotWithShape="0">
            <a:blip r:embed="rId4"/>
            <a:stretch>
              <a:fillRect l="-466" t="-11765" b="-17647"/>
            </a:stretch>
          </a:blipFill>
        </p:spPr>
        <p:txBody>
          <a:bodyPr/>
          <a:lstStyle/>
          <a:p>
            <a:pPr>
              <a:defRPr/>
            </a:pPr>
            <a:r>
              <a:rPr lang="zh-CN" altLang="en-US">
                <a:noFill/>
              </a:rPr>
              <a:t> </a:t>
            </a:r>
          </a:p>
        </p:txBody>
      </p:sp>
      <p:sp>
        <p:nvSpPr>
          <p:cNvPr id="11" name="Rectangle 3">
            <a:extLst>
              <a:ext uri="{FF2B5EF4-FFF2-40B4-BE49-F238E27FC236}">
                <a16:creationId xmlns:a16="http://schemas.microsoft.com/office/drawing/2014/main" id="{B2C6D332-CCC1-414F-90C7-3C9D2CE54A4A}"/>
              </a:ext>
            </a:extLst>
          </p:cNvPr>
          <p:cNvSpPr txBox="1">
            <a:spLocks noRot="1" noChangeAspect="1" noMove="1" noResize="1" noEditPoints="1" noAdjustHandles="1" noChangeArrowheads="1" noChangeShapeType="1" noTextEdit="1"/>
          </p:cNvSpPr>
          <p:nvPr/>
        </p:nvSpPr>
        <p:spPr>
          <a:xfrm>
            <a:off x="3005214" y="3369817"/>
            <a:ext cx="6513436" cy="519057"/>
          </a:xfrm>
          <a:prstGeom prst="rect">
            <a:avLst/>
          </a:prstGeom>
          <a:blipFill rotWithShape="0">
            <a:blip r:embed="rId5"/>
            <a:stretch>
              <a:fillRect l="-375" t="-11765" b="-17647"/>
            </a:stretch>
          </a:blipFill>
        </p:spPr>
        <p:txBody>
          <a:bodyPr/>
          <a:lstStyle/>
          <a:p>
            <a:pPr>
              <a:defRPr/>
            </a:pPr>
            <a:r>
              <a:rPr lang="zh-CN" altLang="en-US">
                <a:noFill/>
              </a:rPr>
              <a:t> </a:t>
            </a:r>
          </a:p>
        </p:txBody>
      </p:sp>
      <p:pic>
        <p:nvPicPr>
          <p:cNvPr id="24586" name="图片 2">
            <a:extLst>
              <a:ext uri="{FF2B5EF4-FFF2-40B4-BE49-F238E27FC236}">
                <a16:creationId xmlns:a16="http://schemas.microsoft.com/office/drawing/2014/main" id="{C60ACDFE-650A-7A49-A78A-83BB8B5BFF3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63926" y="2343151"/>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A8A62415-BA56-D542-88C0-546452839D85}"/>
              </a:ext>
            </a:extLst>
          </p:cNvPr>
          <p:cNvSpPr>
            <a:spLocks noGrp="1" noChangeArrowheads="1"/>
          </p:cNvSpPr>
          <p:nvPr>
            <p:ph type="title" idx="4294967295"/>
          </p:nvPr>
        </p:nvSpPr>
        <p:spPr>
          <a:xfrm>
            <a:off x="2024064" y="620713"/>
            <a:ext cx="8637587" cy="762000"/>
          </a:xfrm>
        </p:spPr>
        <p:txBody>
          <a:bodyPr/>
          <a:lstStyle/>
          <a:p>
            <a:pPr eaLnBrk="1" hangingPunct="1"/>
            <a:r>
              <a:rPr lang="zh-CN" altLang="en-US"/>
              <a:t>命题逻辑推理（举例）</a:t>
            </a:r>
          </a:p>
        </p:txBody>
      </p:sp>
      <p:sp>
        <p:nvSpPr>
          <p:cNvPr id="26" name="Rectangle 3">
            <a:extLst>
              <a:ext uri="{FF2B5EF4-FFF2-40B4-BE49-F238E27FC236}">
                <a16:creationId xmlns:a16="http://schemas.microsoft.com/office/drawing/2014/main" id="{FBE57F8D-90A3-4847-9BFA-F85C41B113D4}"/>
              </a:ext>
            </a:extLst>
          </p:cNvPr>
          <p:cNvSpPr txBox="1">
            <a:spLocks noChangeArrowheads="1"/>
          </p:cNvSpPr>
          <p:nvPr/>
        </p:nvSpPr>
        <p:spPr>
          <a:xfrm>
            <a:off x="2030413" y="4292601"/>
            <a:ext cx="6297612" cy="2232025"/>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itchFamily="2" charset="2"/>
              <a:buChar char="l"/>
            </a:pPr>
            <a:r>
              <a:rPr lang="en-US" altLang="zh-CN" sz="2400" dirty="0">
                <a:latin typeface="Times New Roman" panose="02020603050405020304" pitchFamily="18" charset="0"/>
                <a:ea typeface="KaiTi" panose="02010609060101010101" pitchFamily="49" charset="-122"/>
                <a:sym typeface="Symbol" pitchFamily="2" charset="2"/>
              </a:rPr>
              <a:t> </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dirty="0">
                <a:latin typeface="Times New Roman" panose="02020603050405020304" pitchFamily="18" charset="0"/>
              </a:rPr>
              <a:t>(</a:t>
            </a:r>
            <a:r>
              <a:rPr kumimoji="1" lang="en-US" altLang="zh-CN" sz="2400" b="1" i="1" dirty="0" err="1">
                <a:latin typeface="Times New Roman" panose="02020603050405020304" pitchFamily="18" charset="0"/>
              </a:rPr>
              <a:t>p</a:t>
            </a:r>
            <a:r>
              <a:rPr kumimoji="1" lang="en-US" altLang="zh-CN" sz="2400" b="1" dirty="0" err="1">
                <a:latin typeface="Times New Roman" panose="02020603050405020304" pitchFamily="18" charset="0"/>
                <a:sym typeface="Symbol" pitchFamily="2" charset="2"/>
              </a:rPr>
              <a:t></a:t>
            </a:r>
            <a:r>
              <a:rPr kumimoji="1" lang="en-US" altLang="zh-CN" sz="2400" b="1" i="1" dirty="0" err="1">
                <a:latin typeface="Times New Roman" panose="02020603050405020304" pitchFamily="18" charset="0"/>
                <a:sym typeface="Symbol" pitchFamily="2" charset="2"/>
              </a:rPr>
              <a:t>q</a:t>
            </a:r>
            <a:r>
              <a:rPr kumimoji="1" lang="en-US" altLang="zh-CN" sz="2400" b="1" dirty="0">
                <a:latin typeface="Times New Roman" panose="02020603050405020304" pitchFamily="18" charset="0"/>
                <a:sym typeface="Symbol" pitchFamily="2" charset="2"/>
              </a:rPr>
              <a:t>)</a:t>
            </a:r>
            <a:r>
              <a:rPr lang="zh-CN" altLang="en-US" sz="2400" b="1" dirty="0">
                <a:latin typeface="Times New Roman" panose="02020603050405020304" pitchFamily="18" charset="0"/>
              </a:rPr>
              <a:t>和</a:t>
            </a:r>
            <a:r>
              <a:rPr lang="en-US" altLang="zh-CN" sz="2400" b="1" i="1" dirty="0">
                <a:latin typeface="Times New Roman" panose="02020603050405020304" pitchFamily="18" charset="0"/>
                <a:sym typeface="Symbol" pitchFamily="2" charset="2"/>
              </a:rPr>
              <a:t>p</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cs typeface="Arial" panose="020B0604020202020204" pitchFamily="34" charset="0"/>
                <a:sym typeface="Symbol" pitchFamily="2" charset="2"/>
              </a:rPr>
              <a:t>¬</a:t>
            </a:r>
            <a:r>
              <a:rPr lang="en-US" altLang="zh-CN" sz="2400" b="1" i="1" dirty="0">
                <a:latin typeface="Times New Roman" panose="02020603050405020304" pitchFamily="18" charset="0"/>
                <a:sym typeface="Symbol" pitchFamily="2" charset="2"/>
              </a:rPr>
              <a:t>q </a:t>
            </a:r>
            <a:r>
              <a:rPr lang="zh-CN" altLang="en-US" sz="2400" b="1" dirty="0">
                <a:latin typeface="Times New Roman" panose="02020603050405020304" pitchFamily="18" charset="0"/>
              </a:rPr>
              <a:t>是否逻辑等价？</a:t>
            </a:r>
            <a:endParaRPr lang="en-US" altLang="zh-CN" sz="2400" b="1" dirty="0">
              <a:latin typeface="Times New Roman" panose="02020603050405020304" pitchFamily="18" charset="0"/>
            </a:endParaRPr>
          </a:p>
          <a:p>
            <a:pPr eaLnBrk="1" hangingPunct="1">
              <a:lnSpc>
                <a:spcPct val="110000"/>
              </a:lnSpc>
              <a:spcBef>
                <a:spcPct val="40000"/>
              </a:spcBef>
              <a:buClr>
                <a:schemeClr val="tx2"/>
              </a:buClr>
              <a:buSzPct val="70000"/>
            </a:pPr>
            <a:r>
              <a:rPr lang="en-US" altLang="zh-CN" sz="2400" b="1" dirty="0">
                <a:latin typeface="Times New Roman" panose="02020603050405020304" pitchFamily="18" charset="0"/>
                <a:cs typeface="Arial" panose="020B0604020202020204" pitchFamily="34" charset="0"/>
                <a:sym typeface="Symbol" pitchFamily="2" charset="2"/>
              </a:rPr>
              <a:t>     ¬</a:t>
            </a:r>
            <a:r>
              <a:rPr kumimoji="1" lang="en-US" altLang="zh-CN" sz="2400" b="1" dirty="0">
                <a:latin typeface="Times New Roman" panose="02020603050405020304" pitchFamily="18" charset="0"/>
              </a:rPr>
              <a:t>(</a:t>
            </a:r>
            <a:r>
              <a:rPr kumimoji="1" lang="en-US" altLang="zh-CN" sz="2400" b="1" i="1" dirty="0" err="1">
                <a:latin typeface="Times New Roman" panose="02020603050405020304" pitchFamily="18" charset="0"/>
              </a:rPr>
              <a:t>p</a:t>
            </a:r>
            <a:r>
              <a:rPr kumimoji="1" lang="en-US" altLang="zh-CN" sz="2400" b="1" dirty="0" err="1">
                <a:latin typeface="Times New Roman" panose="02020603050405020304" pitchFamily="18" charset="0"/>
                <a:sym typeface="Symbol" pitchFamily="2" charset="2"/>
              </a:rPr>
              <a:t></a:t>
            </a:r>
            <a:r>
              <a:rPr kumimoji="1" lang="en-US" altLang="zh-CN" sz="2400" b="1" i="1" dirty="0" err="1">
                <a:latin typeface="Times New Roman" panose="02020603050405020304" pitchFamily="18" charset="0"/>
                <a:sym typeface="Symbol" pitchFamily="2" charset="2"/>
              </a:rPr>
              <a:t>q</a:t>
            </a:r>
            <a:r>
              <a:rPr kumimoji="1" lang="en-US" altLang="zh-CN" sz="2400" b="1" dirty="0">
                <a:latin typeface="Times New Roman" panose="02020603050405020304" pitchFamily="18" charset="0"/>
                <a:sym typeface="Symbol" pitchFamily="2" charset="2"/>
              </a:rPr>
              <a:t>)  </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i="1" dirty="0" err="1">
                <a:latin typeface="Times New Roman" panose="02020603050405020304" pitchFamily="18" charset="0"/>
              </a:rPr>
              <a:t>p</a:t>
            </a:r>
            <a:r>
              <a:rPr lang="en-US" altLang="zh-CN" sz="2400" b="1" dirty="0" err="1">
                <a:latin typeface="Times New Roman" panose="02020603050405020304" pitchFamily="18" charset="0"/>
                <a:sym typeface="Symbol" pitchFamily="2" charset="2"/>
              </a:rPr>
              <a:t></a:t>
            </a:r>
            <a:r>
              <a:rPr kumimoji="1" lang="en-US" altLang="zh-CN" sz="2400" b="1" i="1" dirty="0" err="1">
                <a:latin typeface="Times New Roman" panose="02020603050405020304" pitchFamily="18" charset="0"/>
                <a:sym typeface="Symbol" pitchFamily="2" charset="2"/>
              </a:rPr>
              <a:t>q</a:t>
            </a:r>
            <a:r>
              <a:rPr kumimoji="1" lang="en-US" altLang="zh-CN" sz="2400" b="1" dirty="0">
                <a:latin typeface="Times New Roman" panose="02020603050405020304" pitchFamily="18" charset="0"/>
                <a:sym typeface="Symbol" pitchFamily="2" charset="2"/>
              </a:rPr>
              <a:t>) </a:t>
            </a:r>
          </a:p>
          <a:p>
            <a:pPr eaLnBrk="1" hangingPunct="1">
              <a:lnSpc>
                <a:spcPct val="110000"/>
              </a:lnSpc>
              <a:spcBef>
                <a:spcPct val="40000"/>
              </a:spcBef>
              <a:buClr>
                <a:schemeClr val="tx2"/>
              </a:buClr>
              <a:buSzPct val="70000"/>
            </a:pPr>
            <a:r>
              <a:rPr kumimoji="1" lang="en-US" altLang="zh-CN" sz="2400" b="1" i="1" dirty="0">
                <a:latin typeface="Times New Roman" panose="02020603050405020304" pitchFamily="18" charset="0"/>
                <a:sym typeface="Symbol" pitchFamily="2" charset="2"/>
              </a:rPr>
              <a:t>                   </a:t>
            </a:r>
            <a:r>
              <a:rPr kumimoji="1" lang="en-US" altLang="zh-CN" sz="2400" b="1" dirty="0">
                <a:latin typeface="Times New Roman" panose="02020603050405020304" pitchFamily="18" charset="0"/>
                <a:sym typeface="Symbol" pitchFamily="2" charset="2"/>
              </a:rPr>
              <a:t> </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i="1" dirty="0">
                <a:latin typeface="Times New Roman" panose="02020603050405020304" pitchFamily="18" charset="0"/>
              </a:rPr>
              <a:t>p</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itchFamily="2" charset="2"/>
              </a:rPr>
              <a:t> </a:t>
            </a:r>
            <a:r>
              <a:rPr lang="en-US" altLang="zh-CN" sz="2400" b="1" dirty="0">
                <a:solidFill>
                  <a:srgbClr val="FF0000"/>
                </a:solidFill>
                <a:latin typeface="Times New Roman" panose="02020603050405020304" pitchFamily="18" charset="0"/>
                <a:sym typeface="Symbol" pitchFamily="2" charset="2"/>
              </a:rPr>
              <a:t></a:t>
            </a:r>
            <a:r>
              <a:rPr lang="en-US" altLang="zh-CN" sz="2400" b="1" dirty="0">
                <a:latin typeface="Times New Roman" panose="02020603050405020304" pitchFamily="18" charset="0"/>
                <a:cs typeface="Arial" panose="020B0604020202020204" pitchFamily="34" charset="0"/>
                <a:sym typeface="Symbol" pitchFamily="2" charset="2"/>
              </a:rPr>
              <a:t> ¬</a:t>
            </a:r>
            <a:r>
              <a:rPr lang="en-US" altLang="zh-CN" sz="2400" b="1" i="1" dirty="0">
                <a:latin typeface="Times New Roman" panose="02020603050405020304" pitchFamily="18" charset="0"/>
                <a:sym typeface="Symbol" pitchFamily="2" charset="2"/>
              </a:rPr>
              <a:t>q</a:t>
            </a:r>
          </a:p>
          <a:p>
            <a:pPr eaLnBrk="1" hangingPunct="1">
              <a:lnSpc>
                <a:spcPct val="110000"/>
              </a:lnSpc>
              <a:spcBef>
                <a:spcPct val="40000"/>
              </a:spcBef>
              <a:buClr>
                <a:schemeClr val="tx2"/>
              </a:buClr>
              <a:buSzPct val="70000"/>
            </a:pPr>
            <a:r>
              <a:rPr kumimoji="1" lang="en-US" altLang="zh-CN" sz="2400" b="1" dirty="0">
                <a:latin typeface="Times New Roman" panose="02020603050405020304" pitchFamily="18" charset="0"/>
                <a:sym typeface="Symbol" pitchFamily="2" charset="2"/>
              </a:rPr>
              <a:t>                    </a:t>
            </a:r>
            <a:r>
              <a:rPr lang="en-US" altLang="zh-CN" sz="2400" b="1" dirty="0">
                <a:latin typeface="Times New Roman" panose="02020603050405020304" pitchFamily="18" charset="0"/>
                <a:cs typeface="Arial" panose="020B0604020202020204" pitchFamily="34" charset="0"/>
                <a:sym typeface="Symbol" pitchFamily="2" charset="2"/>
              </a:rPr>
              <a:t> </a:t>
            </a:r>
            <a:r>
              <a:rPr kumimoji="1" lang="en-US" altLang="zh-CN" sz="2400" b="1" i="1" dirty="0">
                <a:latin typeface="Times New Roman" panose="02020603050405020304" pitchFamily="18" charset="0"/>
              </a:rPr>
              <a:t>p</a:t>
            </a:r>
            <a:r>
              <a:rPr kumimoji="1"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sym typeface="Symbol" pitchFamily="2" charset="2"/>
              </a:rPr>
              <a:t></a:t>
            </a:r>
            <a:r>
              <a:rPr lang="en-US" altLang="zh-CN" sz="2400" b="1" dirty="0">
                <a:latin typeface="Times New Roman" panose="02020603050405020304" pitchFamily="18" charset="0"/>
                <a:cs typeface="Arial" panose="020B0604020202020204" pitchFamily="34" charset="0"/>
                <a:sym typeface="Symbol" pitchFamily="2" charset="2"/>
              </a:rPr>
              <a:t> ¬</a:t>
            </a:r>
            <a:r>
              <a:rPr lang="en-US" altLang="zh-CN" sz="2400" b="1" i="1" dirty="0">
                <a:latin typeface="Times New Roman" panose="02020603050405020304" pitchFamily="18" charset="0"/>
                <a:sym typeface="Symbol" pitchFamily="2" charset="2"/>
              </a:rPr>
              <a:t>q</a:t>
            </a:r>
            <a:endParaRPr kumimoji="1" lang="en-US" altLang="zh-CN" sz="2400" b="1" i="1" dirty="0">
              <a:latin typeface="Times New Roman" panose="02020603050405020304" pitchFamily="18" charset="0"/>
            </a:endParaRPr>
          </a:p>
        </p:txBody>
      </p:sp>
      <p:sp>
        <p:nvSpPr>
          <p:cNvPr id="8" name="Rectangle 3">
            <a:extLst>
              <a:ext uri="{FF2B5EF4-FFF2-40B4-BE49-F238E27FC236}">
                <a16:creationId xmlns:a16="http://schemas.microsoft.com/office/drawing/2014/main" id="{17DC4E91-374E-7749-A57C-209067813E71}"/>
              </a:ext>
            </a:extLst>
          </p:cNvPr>
          <p:cNvSpPr txBox="1">
            <a:spLocks noChangeArrowheads="1"/>
          </p:cNvSpPr>
          <p:nvPr/>
        </p:nvSpPr>
        <p:spPr>
          <a:xfrm>
            <a:off x="2030414" y="1628775"/>
            <a:ext cx="5254625" cy="2590800"/>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en-US" altLang="zh-CN" sz="2400" dirty="0">
                <a:latin typeface="Times New Roman" pitchFamily="18" charset="0"/>
                <a:ea typeface="KaiTi" panose="02010609060101010101" pitchFamily="49"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lang="zh-CN" altLang="en-US" sz="2400" b="1" kern="0" dirty="0">
                <a:latin typeface="Times New Roman" pitchFamily="18" charset="0"/>
                <a:ea typeface="宋体" charset="-122"/>
              </a:rPr>
              <a:t>是否永真？</a:t>
            </a:r>
            <a:endParaRPr lang="en-US" altLang="zh-CN" sz="2400" b="1" kern="0" dirty="0">
              <a:latin typeface="Times New Roman" pitchFamily="18" charset="0"/>
              <a:ea typeface="宋体"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itchFamily="18" charset="0"/>
                <a:ea typeface="宋体" charset="-122"/>
                <a:cs typeface="Arial" charset="0"/>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pitchFamily="18" charset="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sym typeface="Symbol"/>
              </a:rPr>
              <a:t> </a:t>
            </a:r>
            <a:r>
              <a:rPr lang="en-US" altLang="zh-CN" sz="2400" b="1" dirty="0">
                <a:latin typeface="Times New Roman" pitchFamily="18" charset="0"/>
                <a:ea typeface="宋体" charset="-122"/>
                <a:cs typeface="Arial" charset="0"/>
                <a:sym typeface="Symbol" pitchFamily="18" charset="2"/>
              </a:rPr>
              <a:t>¬</a:t>
            </a:r>
            <a:r>
              <a:rPr kumimoji="1" lang="en-US" altLang="zh-CN" sz="2400" b="1" dirty="0">
                <a:latin typeface="Times New Roman" pitchFamily="18" charset="0"/>
                <a:ea typeface="宋体" charset="-122"/>
              </a:rPr>
              <a:t>(</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sym typeface="Symbol" pitchFamily="18" charset="2"/>
              </a:rPr>
              <a:t>)</a:t>
            </a:r>
            <a:r>
              <a:rPr lang="en-US" altLang="zh-CN" sz="2400" b="1" i="1" dirty="0">
                <a:latin typeface="Times New Roman" pitchFamily="18" charset="0"/>
                <a:ea typeface="宋体" charset="-122"/>
                <a:sym typeface="Symbol" pitchFamily="18" charset="2"/>
              </a:rPr>
              <a:t> </a:t>
            </a:r>
            <a:r>
              <a:rPr lang="en-US" altLang="zh-CN" sz="2400" b="1" dirty="0">
                <a:latin typeface="Times New Roman" pitchFamily="18" charset="0"/>
                <a:ea typeface="宋体" charset="-122"/>
                <a:sym typeface="Symbol" pitchFamily="18" charset="2"/>
              </a:rPr>
              <a:t></a:t>
            </a:r>
            <a:r>
              <a:rPr lang="en-US" altLang="zh-CN" sz="2400" b="1" i="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rPr>
              <a:t>(</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p>
          <a:p>
            <a:pPr marL="342900" indent="-342900" eaLnBrk="1" hangingPunct="1">
              <a:lnSpc>
                <a:spcPct val="110000"/>
              </a:lnSpc>
              <a:spcBef>
                <a:spcPct val="40000"/>
              </a:spcBef>
              <a:buClr>
                <a:schemeClr val="tx2"/>
              </a:buClr>
              <a:buSzPct val="70000"/>
              <a:defRPr/>
            </a:pPr>
            <a:r>
              <a:rPr kumimoji="1" lang="en-US" altLang="zh-CN" sz="2400" b="1" i="1" dirty="0">
                <a:latin typeface="Times New Roman" pitchFamily="18" charset="0"/>
                <a:ea typeface="宋体" charset="-122"/>
                <a:sym typeface="Symbol"/>
              </a:rPr>
              <a:t>                          </a:t>
            </a:r>
            <a:r>
              <a:rPr kumimoji="1" lang="en-US" altLang="zh-CN" sz="2400" b="1" dirty="0">
                <a:latin typeface="Times New Roman" pitchFamily="18" charset="0"/>
                <a:ea typeface="宋体" charset="-122"/>
                <a:sym typeface="Symbol"/>
              </a:rPr>
              <a:t> </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cs typeface="Arial" charset="0"/>
                <a:sym typeface="Symbol" pitchFamily="18" charset="2"/>
              </a:rPr>
              <a:t>¬</a:t>
            </a:r>
            <a:r>
              <a:rPr kumimoji="1" lang="en-US" altLang="zh-CN" sz="2400" b="1" i="1" dirty="0">
                <a:latin typeface="Times New Roman" pitchFamily="18" charset="0"/>
                <a:ea typeface="宋体" charset="-122"/>
              </a:rPr>
              <a:t>p</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 ¬</a:t>
            </a:r>
            <a:r>
              <a:rPr lang="en-US" altLang="zh-CN" sz="2400" b="1" i="1" dirty="0">
                <a:latin typeface="Times New Roman" pitchFamily="18" charset="0"/>
                <a:ea typeface="宋体" charset="-122"/>
                <a:sym typeface="Symbol" pitchFamily="18" charset="2"/>
              </a:rPr>
              <a:t>q</a:t>
            </a:r>
            <a:r>
              <a:rPr kumimoji="1" lang="en-US" altLang="zh-CN" sz="2400" b="1" dirty="0">
                <a:latin typeface="Times New Roman" pitchFamily="18" charset="0"/>
                <a:ea typeface="宋体" charset="-122"/>
              </a:rPr>
              <a:t>)</a:t>
            </a:r>
            <a:r>
              <a:rPr lang="en-US" altLang="zh-CN" sz="2400" b="1" dirty="0">
                <a:latin typeface="Times New Roman" pitchFamily="18" charset="0"/>
                <a:ea typeface="宋体" charset="-122"/>
                <a:sym typeface="Symbol" pitchFamily="18" charset="2"/>
              </a:rPr>
              <a:t> </a:t>
            </a:r>
            <a:r>
              <a:rPr kumimoji="1" lang="en-US" altLang="zh-CN" sz="2400" b="1" dirty="0">
                <a:latin typeface="Times New Roman" pitchFamily="18" charset="0"/>
                <a:ea typeface="宋体" charset="-122"/>
              </a:rPr>
              <a:t> (</a:t>
            </a:r>
            <a:r>
              <a:rPr lang="en-US" altLang="zh-CN" sz="2400" b="1" i="1" dirty="0" err="1">
                <a:latin typeface="Times New Roman" pitchFamily="18" charset="0"/>
                <a:ea typeface="宋体" charset="-122"/>
                <a:sym typeface="Symbol" pitchFamily="18" charset="2"/>
              </a:rPr>
              <a:t>p</a:t>
            </a:r>
            <a:r>
              <a:rPr lang="en-US" altLang="zh-CN" sz="2400" b="1" dirty="0" err="1">
                <a:latin typeface="Times New Roman" pitchFamily="18" charset="0"/>
                <a:ea typeface="宋体" charset="-122"/>
                <a:sym typeface="Symbol" pitchFamily="18" charset="2"/>
              </a:rPr>
              <a:t></a:t>
            </a:r>
            <a:r>
              <a:rPr lang="en-US" altLang="zh-CN" sz="2400" b="1" i="1" dirty="0" err="1">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a:t>
            </a:r>
            <a:r>
              <a:rPr kumimoji="1" lang="en-US" altLang="zh-CN" sz="2400" b="1" dirty="0">
                <a:latin typeface="Times New Roman" pitchFamily="18" charset="0"/>
                <a:ea typeface="宋体" charset="-122"/>
                <a:sym typeface="Symbol"/>
              </a:rPr>
              <a:t> </a:t>
            </a:r>
            <a:endParaRPr lang="en-US" altLang="zh-CN" sz="2400" b="1" i="1" dirty="0">
              <a:latin typeface="Times New Roman" pitchFamily="18" charset="0"/>
              <a:ea typeface="宋体" charset="-122"/>
              <a:sym typeface="Symbol"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a:t>
            </a:r>
            <a:r>
              <a:rPr lang="en-US" altLang="zh-CN" sz="2400" b="1" dirty="0">
                <a:latin typeface="Times New Roman" pitchFamily="18" charset="0"/>
                <a:ea typeface="宋体" charset="-122"/>
                <a:cs typeface="Arial" charset="0"/>
                <a:sym typeface="Symbol" pitchFamily="18" charset="2"/>
              </a:rPr>
              <a:t> ¬</a:t>
            </a:r>
            <a:r>
              <a:rPr kumimoji="1" lang="en-US" altLang="zh-CN" sz="2400" b="1" i="1" dirty="0">
                <a:latin typeface="Times New Roman" pitchFamily="18" charset="0"/>
                <a:ea typeface="宋体" charset="-122"/>
              </a:rPr>
              <a:t>p </a:t>
            </a:r>
            <a:r>
              <a:rPr lang="en-US" altLang="zh-CN" sz="2400" b="1" dirty="0">
                <a:latin typeface="Times New Roman" pitchFamily="18" charset="0"/>
                <a:ea typeface="宋体" charset="-122"/>
                <a:sym typeface="Symbol" pitchFamily="18" charset="2"/>
              </a:rPr>
              <a:t> </a:t>
            </a:r>
            <a:r>
              <a:rPr lang="en-US" altLang="zh-CN" sz="2400" b="1" i="1" dirty="0">
                <a:latin typeface="Times New Roman" pitchFamily="18" charset="0"/>
                <a:ea typeface="宋体" charset="-122"/>
                <a:sym typeface="Symbol" pitchFamily="18" charset="2"/>
              </a:rPr>
              <a:t>p</a:t>
            </a:r>
            <a:r>
              <a:rPr lang="en-US" altLang="zh-CN" sz="2400" b="1" dirty="0">
                <a:latin typeface="Times New Roman" pitchFamily="18" charset="0"/>
                <a:ea typeface="宋体" charset="-122"/>
                <a:cs typeface="Arial" charset="0"/>
                <a:sym typeface="Symbol" pitchFamily="18" charset="2"/>
              </a:rPr>
              <a:t> </a:t>
            </a:r>
            <a:r>
              <a:rPr lang="en-US" altLang="zh-CN" sz="2400" b="1" dirty="0">
                <a:latin typeface="Times New Roman" pitchFamily="18" charset="0"/>
                <a:ea typeface="宋体" charset="-122"/>
                <a:sym typeface="Symbol" pitchFamily="18" charset="2"/>
              </a:rPr>
              <a:t></a:t>
            </a:r>
            <a:r>
              <a:rPr lang="en-US" altLang="zh-CN" sz="2400" b="1" dirty="0">
                <a:latin typeface="Times New Roman" pitchFamily="18" charset="0"/>
                <a:ea typeface="宋体" charset="-122"/>
                <a:cs typeface="Arial" charset="0"/>
                <a:sym typeface="Symbol" pitchFamily="18" charset="2"/>
              </a:rPr>
              <a:t>¬</a:t>
            </a:r>
            <a:r>
              <a:rPr lang="en-US" altLang="zh-CN" sz="2400" b="1" i="1" dirty="0">
                <a:latin typeface="Times New Roman" pitchFamily="18" charset="0"/>
                <a:ea typeface="宋体" charset="-122"/>
                <a:sym typeface="Symbol" pitchFamily="18" charset="2"/>
              </a:rPr>
              <a:t>q</a:t>
            </a:r>
            <a:r>
              <a:rPr lang="en-US" altLang="zh-CN" sz="2400" b="1" dirty="0">
                <a:latin typeface="Times New Roman" pitchFamily="18" charset="0"/>
                <a:ea typeface="宋体" charset="-122"/>
                <a:sym typeface="Symbol" pitchFamily="18" charset="2"/>
              </a:rPr>
              <a:t> </a:t>
            </a:r>
            <a:r>
              <a:rPr lang="en-US" altLang="zh-CN" sz="2400" b="1" i="1" dirty="0">
                <a:latin typeface="Times New Roman" pitchFamily="18" charset="0"/>
                <a:ea typeface="宋体" charset="-122"/>
                <a:sym typeface="Symbol" pitchFamily="18" charset="2"/>
              </a:rPr>
              <a:t>q </a:t>
            </a:r>
          </a:p>
          <a:p>
            <a:pPr marL="342900" indent="-342900" eaLnBrk="1" hangingPunct="1">
              <a:lnSpc>
                <a:spcPct val="110000"/>
              </a:lnSpc>
              <a:spcBef>
                <a:spcPct val="40000"/>
              </a:spcBef>
              <a:buClr>
                <a:schemeClr val="tx2"/>
              </a:buClr>
              <a:buSzPct val="70000"/>
              <a:defRPr/>
            </a:pPr>
            <a:r>
              <a:rPr kumimoji="1" lang="en-US" altLang="zh-CN" sz="2400" b="1" dirty="0">
                <a:latin typeface="Times New Roman" pitchFamily="18" charset="0"/>
                <a:ea typeface="宋体" charset="-122"/>
                <a:sym typeface="Symbol"/>
              </a:rPr>
              <a:t>                           T</a:t>
            </a:r>
            <a:endParaRPr kumimoji="1" lang="en-US" altLang="zh-CN" sz="2400" b="1" i="1" kern="0" dirty="0">
              <a:latin typeface="Times New Roman" pitchFamily="18" charset="0"/>
              <a:ea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94C94DA3-B0AE-6C44-8BD7-299976B3122A}"/>
              </a:ext>
            </a:extLst>
          </p:cNvPr>
          <p:cNvSpPr>
            <a:spLocks noGrp="1" noChangeArrowheads="1"/>
          </p:cNvSpPr>
          <p:nvPr>
            <p:ph type="title" idx="4294967295"/>
          </p:nvPr>
        </p:nvSpPr>
        <p:spPr>
          <a:xfrm>
            <a:off x="983432" y="404664"/>
            <a:ext cx="8637587" cy="762000"/>
          </a:xfrm>
        </p:spPr>
        <p:txBody>
          <a:bodyPr/>
          <a:lstStyle/>
          <a:p>
            <a:pPr eaLnBrk="1" hangingPunct="1"/>
            <a:r>
              <a:rPr lang="en-US" altLang="zh-CN" dirty="0">
                <a:latin typeface="Times New Roman" panose="02020603050405020304" pitchFamily="18" charset="0"/>
                <a:cs typeface="Times New Roman" panose="02020603050405020304" pitchFamily="18" charset="0"/>
              </a:rPr>
              <a:t>SAT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a:t>
            </a:r>
            <a:r>
              <a:rPr lang="en-US" altLang="zh-CN" u="sng" dirty="0">
                <a:latin typeface="Times New Roman" panose="02020603050405020304" pitchFamily="18" charset="0"/>
                <a:cs typeface="Times New Roman" panose="02020603050405020304" pitchFamily="18" charset="0"/>
              </a:rPr>
              <a:t>Sat</a:t>
            </a:r>
            <a:r>
              <a:rPr lang="en-US" altLang="zh-CN" dirty="0">
                <a:latin typeface="Times New Roman" panose="02020603050405020304" pitchFamily="18" charset="0"/>
                <a:cs typeface="Times New Roman" panose="02020603050405020304" pitchFamily="18" charset="0"/>
              </a:rPr>
              <a:t>isfiability Problem</a:t>
            </a:r>
            <a:r>
              <a:rPr lang="zh-CN" altLang="en-US" dirty="0">
                <a:latin typeface="Times New Roman" panose="02020603050405020304" pitchFamily="18" charset="0"/>
                <a:cs typeface="Times New Roman" panose="02020603050405020304" pitchFamily="18" charset="0"/>
              </a:rPr>
              <a:t>）</a:t>
            </a:r>
          </a:p>
        </p:txBody>
      </p:sp>
      <p:sp>
        <p:nvSpPr>
          <p:cNvPr id="8" name="Rectangle 3">
            <a:extLst>
              <a:ext uri="{FF2B5EF4-FFF2-40B4-BE49-F238E27FC236}">
                <a16:creationId xmlns:a16="http://schemas.microsoft.com/office/drawing/2014/main" id="{C405A2F9-14AB-E543-BEB3-7E8F1C6DC1F5}"/>
              </a:ext>
            </a:extLst>
          </p:cNvPr>
          <p:cNvSpPr txBox="1">
            <a:spLocks noChangeArrowheads="1"/>
          </p:cNvSpPr>
          <p:nvPr/>
        </p:nvSpPr>
        <p:spPr>
          <a:xfrm>
            <a:off x="1253360" y="1474856"/>
            <a:ext cx="9091112" cy="4968552"/>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itchFamily="2" charset="2"/>
              <a:buChar char="l"/>
            </a:pPr>
            <a:r>
              <a:rPr kumimoji="1" lang="en-US" altLang="zh-CN" sz="2400" b="1" dirty="0">
                <a:latin typeface="Times New Roman" panose="02020603050405020304" pitchFamily="18" charset="0"/>
              </a:rPr>
              <a:t>(</a:t>
            </a:r>
            <a:r>
              <a:rPr lang="en-US" altLang="zh-CN" sz="2400" b="1" i="1" dirty="0" err="1">
                <a:latin typeface="Times New Roman" panose="02020603050405020304" pitchFamily="18" charset="0"/>
                <a:sym typeface="Symbol" pitchFamily="2" charset="2"/>
              </a:rPr>
              <a:t>p</a:t>
            </a:r>
            <a:r>
              <a:rPr lang="en-US" altLang="zh-CN" sz="2400" b="1" dirty="0" err="1">
                <a:latin typeface="Times New Roman" panose="02020603050405020304" pitchFamily="18" charset="0"/>
                <a:sym typeface="Symbol" pitchFamily="2" charset="2"/>
              </a:rPr>
              <a:t></a:t>
            </a:r>
            <a:r>
              <a:rPr lang="en-US" altLang="zh-CN" sz="2400" b="1" i="1" dirty="0" err="1">
                <a:latin typeface="Times New Roman" panose="02020603050405020304" pitchFamily="18" charset="0"/>
                <a:sym typeface="Symbol" pitchFamily="2" charset="2"/>
              </a:rPr>
              <a:t>q</a:t>
            </a:r>
            <a:r>
              <a:rPr kumimoji="1"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 </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i="1" dirty="0">
                <a:latin typeface="Times New Roman" panose="02020603050405020304" pitchFamily="18" charset="0"/>
              </a:rPr>
              <a:t>p</a:t>
            </a:r>
            <a:r>
              <a:rPr lang="en-US" altLang="zh-CN" sz="2400" b="1" dirty="0">
                <a:latin typeface="Times New Roman" panose="02020603050405020304" pitchFamily="18" charset="0"/>
                <a:sym typeface="Symbol" pitchFamily="2" charset="2"/>
              </a:rPr>
              <a:t></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i="1" dirty="0">
                <a:latin typeface="Times New Roman" panose="02020603050405020304" pitchFamily="18" charset="0"/>
                <a:sym typeface="Symbol" pitchFamily="2" charset="2"/>
              </a:rPr>
              <a:t>q</a:t>
            </a:r>
            <a:r>
              <a:rPr kumimoji="1" lang="en-US" altLang="zh-CN" sz="2400" b="1" dirty="0">
                <a:latin typeface="Times New Roman" panose="02020603050405020304" pitchFamily="18" charset="0"/>
                <a:sym typeface="Symbol" pitchFamily="2" charset="2"/>
              </a:rPr>
              <a:t>) </a:t>
            </a:r>
            <a:r>
              <a:rPr lang="en-US" altLang="zh-CN" sz="2400" b="1" i="1" dirty="0">
                <a:latin typeface="Times New Roman" panose="02020603050405020304" pitchFamily="18" charset="0"/>
                <a:sym typeface="Symbol" pitchFamily="2" charset="2"/>
              </a:rPr>
              <a:t> </a:t>
            </a:r>
            <a:r>
              <a:rPr lang="zh-CN" altLang="en-US" sz="2400" b="1" dirty="0">
                <a:latin typeface="Times New Roman" panose="02020603050405020304" pitchFamily="18" charset="0"/>
              </a:rPr>
              <a:t>是否可满足？若可满足，求成真指派。</a:t>
            </a:r>
            <a:endParaRPr lang="en-US" altLang="zh-CN" sz="2400" b="1" dirty="0">
              <a:latin typeface="Times New Roman" panose="02020603050405020304" pitchFamily="18" charset="0"/>
            </a:endParaRPr>
          </a:p>
          <a:p>
            <a:pPr eaLnBrk="1" hangingPunct="1">
              <a:lnSpc>
                <a:spcPct val="110000"/>
              </a:lnSpc>
              <a:spcBef>
                <a:spcPct val="40000"/>
              </a:spcBef>
              <a:buClr>
                <a:schemeClr val="tx2"/>
              </a:buClr>
              <a:buSzPct val="70000"/>
            </a:pPr>
            <a:r>
              <a:rPr lang="en-US" altLang="zh-CN" sz="2400" b="1" dirty="0">
                <a:latin typeface="Times New Roman" panose="02020603050405020304" pitchFamily="18" charset="0"/>
                <a:cs typeface="Arial" panose="020B0604020202020204" pitchFamily="34" charset="0"/>
                <a:sym typeface="Symbol" pitchFamily="2" charset="2"/>
              </a:rPr>
              <a:t>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sym typeface="Symbol" pitchFamily="2" charset="2"/>
              </a:rPr>
              <a:t>pq</a:t>
            </a:r>
            <a:r>
              <a:rPr lang="en-US" altLang="zh-CN" sz="2000" dirty="0">
                <a:latin typeface="Calibri" panose="020F0502020204030204" pitchFamily="34" charset="0"/>
                <a:cs typeface="Calibri" panose="020F0502020204030204" pitchFamily="34" charset="0"/>
                <a:sym typeface="Symbol" pitchFamily="2" charset="2"/>
              </a:rPr>
              <a:t>)  </a:t>
            </a:r>
            <a:r>
              <a:rPr lang="en-US" altLang="zh-CN"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sym typeface="Symbol" pitchFamily="2" charset="2"/>
              </a:rPr>
              <a:t>¬</a:t>
            </a:r>
            <a:r>
              <a:rPr lang="en-US" altLang="zh-CN" sz="2000" dirty="0">
                <a:latin typeface="Calibri" panose="020F0502020204030204" pitchFamily="34" charset="0"/>
                <a:cs typeface="Calibri" panose="020F0502020204030204" pitchFamily="34" charset="0"/>
              </a:rPr>
              <a:t>p</a:t>
            </a:r>
            <a:r>
              <a:rPr lang="en-US" altLang="zh-CN" sz="2000" dirty="0">
                <a:latin typeface="Calibri" panose="020F0502020204030204" pitchFamily="34" charset="0"/>
                <a:cs typeface="Calibri" panose="020F0502020204030204" pitchFamily="34" charset="0"/>
                <a:sym typeface="Symbol" pitchFamily="2" charset="2"/>
              </a:rPr>
              <a:t>¬q) 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sym typeface="Symbol" pitchFamily="2" charset="2"/>
              </a:rPr>
              <a:t>pq</a:t>
            </a:r>
            <a:r>
              <a:rPr lang="en-US" altLang="zh-CN" sz="2000" dirty="0">
                <a:latin typeface="Calibri" panose="020F0502020204030204" pitchFamily="34" charset="0"/>
                <a:cs typeface="Calibri" panose="020F0502020204030204" pitchFamily="34" charset="0"/>
                <a:sym typeface="Symbol" pitchFamily="2" charset="2"/>
              </a:rPr>
              <a:t>) ¬p) 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sym typeface="Symbol" pitchFamily="2" charset="2"/>
              </a:rPr>
              <a:t>pq</a:t>
            </a:r>
            <a:r>
              <a:rPr lang="en-US" altLang="zh-CN" sz="2000" dirty="0">
                <a:latin typeface="Calibri" panose="020F0502020204030204" pitchFamily="34" charset="0"/>
                <a:cs typeface="Calibri" panose="020F0502020204030204" pitchFamily="34" charset="0"/>
                <a:sym typeface="Symbol" pitchFamily="2" charset="2"/>
              </a:rPr>
              <a:t>) ¬q) </a:t>
            </a:r>
          </a:p>
          <a:p>
            <a:pPr eaLnBrk="1" hangingPunct="1">
              <a:lnSpc>
                <a:spcPct val="110000"/>
              </a:lnSpc>
              <a:spcBef>
                <a:spcPct val="40000"/>
              </a:spcBef>
              <a:buClr>
                <a:schemeClr val="tx2"/>
              </a:buClr>
              <a:buSzPct val="70000"/>
            </a:pPr>
            <a:r>
              <a:rPr lang="en-US" altLang="zh-CN" sz="2000" dirty="0">
                <a:latin typeface="Calibri" panose="020F0502020204030204" pitchFamily="34" charset="0"/>
                <a:cs typeface="Calibri" panose="020F0502020204030204" pitchFamily="34" charset="0"/>
                <a:sym typeface="Symbol" pitchFamily="2" charset="2"/>
              </a:rPr>
              <a:t>                                 </a:t>
            </a:r>
            <a:r>
              <a:rPr lang="en-US" altLang="zh-CN"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sym typeface="Symbol" pitchFamily="2" charset="2"/>
              </a:rPr>
              <a:t>¬</a:t>
            </a:r>
            <a:r>
              <a:rPr lang="en-US" altLang="zh-CN" sz="2000" dirty="0" err="1">
                <a:latin typeface="Calibri" panose="020F0502020204030204" pitchFamily="34" charset="0"/>
                <a:cs typeface="Calibri" panose="020F0502020204030204" pitchFamily="34" charset="0"/>
              </a:rPr>
              <a:t>p</a:t>
            </a:r>
            <a:r>
              <a:rPr lang="en-US" altLang="zh-CN" sz="2000" dirty="0" err="1">
                <a:latin typeface="Calibri" panose="020F0502020204030204" pitchFamily="34" charset="0"/>
                <a:cs typeface="Calibri" panose="020F0502020204030204" pitchFamily="34" charset="0"/>
                <a:sym typeface="Symbol" pitchFamily="2" charset="2"/>
              </a:rPr>
              <a:t>q</a:t>
            </a:r>
            <a:r>
              <a:rPr lang="en-US" altLang="zh-CN" sz="2000" dirty="0">
                <a:latin typeface="Calibri" panose="020F0502020204030204" pitchFamily="34" charset="0"/>
                <a:cs typeface="Calibri" panose="020F0502020204030204" pitchFamily="34" charset="0"/>
              </a:rPr>
              <a:t> ) </a:t>
            </a:r>
            <a:r>
              <a:rPr lang="en-US" altLang="zh-CN" sz="2000" dirty="0">
                <a:latin typeface="Calibri" panose="020F0502020204030204" pitchFamily="34" charset="0"/>
                <a:cs typeface="Calibri" panose="020F0502020204030204" pitchFamily="34" charset="0"/>
                <a:sym typeface="Symbol" pitchFamily="2" charset="2"/>
              </a:rPr>
              <a:t> </a:t>
            </a:r>
            <a:r>
              <a:rPr lang="en-US" altLang="zh-CN"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sym typeface="Symbol" pitchFamily="2" charset="2"/>
              </a:rPr>
              <a:t>p ¬q)   //</a:t>
            </a:r>
            <a:r>
              <a:rPr lang="zh-CN" altLang="en-US" sz="2000" dirty="0">
                <a:latin typeface="Calibri" panose="020F0502020204030204" pitchFamily="34" charset="0"/>
                <a:cs typeface="Calibri" panose="020F0502020204030204" pitchFamily="34" charset="0"/>
                <a:sym typeface="Symbol" pitchFamily="2" charset="2"/>
              </a:rPr>
              <a:t>析取范式</a:t>
            </a:r>
            <a:endParaRPr lang="en-US" altLang="zh-CN" sz="2000" dirty="0">
              <a:latin typeface="Calibri" panose="020F0502020204030204" pitchFamily="34" charset="0"/>
              <a:cs typeface="Calibri" panose="020F0502020204030204" pitchFamily="34" charset="0"/>
              <a:sym typeface="Symbol" pitchFamily="2" charset="2"/>
            </a:endParaRPr>
          </a:p>
          <a:p>
            <a:pPr eaLnBrk="1" hangingPunct="1">
              <a:lnSpc>
                <a:spcPct val="110000"/>
              </a:lnSpc>
              <a:spcBef>
                <a:spcPct val="40000"/>
              </a:spcBef>
              <a:buClr>
                <a:schemeClr val="tx2"/>
              </a:buClr>
              <a:buSzPct val="70000"/>
            </a:pP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答案：可满足，当</a:t>
            </a:r>
            <a:r>
              <a:rPr lang="en-US" altLang="zh-CN" sz="2000" dirty="0">
                <a:latin typeface="Calibri" panose="020F0502020204030204" pitchFamily="34" charset="0"/>
                <a:cs typeface="Calibri" panose="020F0502020204030204" pitchFamily="34" charset="0"/>
              </a:rPr>
              <a:t>p =0, q=1; </a:t>
            </a:r>
            <a:r>
              <a:rPr lang="zh-CN" altLang="en-US" sz="2000" dirty="0">
                <a:latin typeface="Calibri" panose="020F0502020204030204" pitchFamily="34" charset="0"/>
                <a:cs typeface="Calibri" panose="020F0502020204030204" pitchFamily="34" charset="0"/>
              </a:rPr>
              <a:t>或</a:t>
            </a:r>
            <a:r>
              <a:rPr lang="en-US" altLang="zh-CN" sz="2000" dirty="0">
                <a:latin typeface="Calibri" panose="020F0502020204030204" pitchFamily="34" charset="0"/>
                <a:cs typeface="Calibri" panose="020F0502020204030204" pitchFamily="34" charset="0"/>
              </a:rPr>
              <a:t>p =1, q=0 </a:t>
            </a:r>
            <a:r>
              <a:rPr lang="zh-CN" altLang="en-US" sz="2000" dirty="0">
                <a:latin typeface="Calibri" panose="020F0502020204030204" pitchFamily="34" charset="0"/>
                <a:cs typeface="Calibri" panose="020F0502020204030204" pitchFamily="34" charset="0"/>
              </a:rPr>
              <a:t>时，该命题为真</a:t>
            </a:r>
            <a:endParaRPr lang="en-US" altLang="zh-CN" sz="2000" dirty="0">
              <a:latin typeface="Calibri" panose="020F0502020204030204" pitchFamily="34" charset="0"/>
              <a:cs typeface="Calibri" panose="020F0502020204030204" pitchFamily="34" charset="0"/>
            </a:endParaRPr>
          </a:p>
          <a:p>
            <a:pPr eaLnBrk="1" hangingPunct="1">
              <a:lnSpc>
                <a:spcPct val="110000"/>
              </a:lnSpc>
              <a:spcBef>
                <a:spcPct val="40000"/>
              </a:spcBef>
              <a:buClr>
                <a:schemeClr val="tx2"/>
              </a:buClr>
              <a:buSzPct val="70000"/>
              <a:buFont typeface="Wingdings" panose="05000000000000000000" pitchFamily="2" charset="2"/>
              <a:buChar char="l"/>
            </a:pPr>
            <a:r>
              <a:rPr lang="zh-CN" altLang="en-US" sz="2400" dirty="0"/>
              <a:t>给定命题</a:t>
            </a:r>
            <a:r>
              <a:rPr lang="el-GR" altLang="zh-CN" sz="2400" dirty="0">
                <a:latin typeface="Calibri" panose="020F0502020204030204" pitchFamily="34" charset="0"/>
                <a:cs typeface="Calibri" panose="020F0502020204030204" pitchFamily="34" charset="0"/>
              </a:rPr>
              <a:t>φ</a:t>
            </a:r>
            <a:r>
              <a:rPr lang="zh-CN" altLang="en-US" sz="2400" dirty="0">
                <a:latin typeface="Calibri" panose="020F0502020204030204" pitchFamily="34" charset="0"/>
                <a:cs typeface="Calibri" panose="020F0502020204030204" pitchFamily="34" charset="0"/>
              </a:rPr>
              <a:t>，它是否可满足？</a:t>
            </a:r>
            <a:endParaRPr lang="en-US" altLang="zh-CN" sz="2400" dirty="0">
              <a:latin typeface="Calibri" panose="020F0502020204030204" pitchFamily="34" charset="0"/>
              <a:cs typeface="Calibri" panose="020F0502020204030204" pitchFamily="34" charset="0"/>
            </a:endParaRPr>
          </a:p>
          <a:p>
            <a:pPr lvl="1" eaLnBrk="1" hangingPunct="1">
              <a:lnSpc>
                <a:spcPct val="110000"/>
              </a:lnSpc>
              <a:spcBef>
                <a:spcPct val="40000"/>
              </a:spcBef>
              <a:buClr>
                <a:schemeClr val="tx2"/>
              </a:buClr>
              <a:buSzPct val="70000"/>
              <a:buFont typeface="Wingdings" panose="05000000000000000000" pitchFamily="2" charset="2"/>
              <a:buChar char="l"/>
            </a:pPr>
            <a:r>
              <a:rPr lang="zh-CN" altLang="en-US" sz="2000" dirty="0">
                <a:latin typeface="Calibri" panose="020F0502020204030204" pitchFamily="34" charset="0"/>
                <a:cs typeface="Calibri" panose="020F0502020204030204" pitchFamily="34" charset="0"/>
              </a:rPr>
              <a:t>可以暴力求解：列举所有赋值，检查命题是否可满足</a:t>
            </a:r>
            <a:endParaRPr lang="en-US" altLang="zh-CN" sz="2000" dirty="0">
              <a:latin typeface="Calibri" panose="020F0502020204030204" pitchFamily="34" charset="0"/>
              <a:cs typeface="Calibri" panose="020F0502020204030204" pitchFamily="34" charset="0"/>
            </a:endParaRPr>
          </a:p>
          <a:p>
            <a:pPr lvl="2" eaLnBrk="1" hangingPunct="1">
              <a:lnSpc>
                <a:spcPct val="110000"/>
              </a:lnSpc>
              <a:spcBef>
                <a:spcPct val="40000"/>
              </a:spcBef>
              <a:buClr>
                <a:schemeClr val="tx2"/>
              </a:buClr>
              <a:buSzPct val="70000"/>
              <a:buFont typeface="Wingdings" panose="05000000000000000000" pitchFamily="2" charset="2"/>
              <a:buChar char="l"/>
            </a:pPr>
            <a:r>
              <a:rPr lang="zh-CN" altLang="en-US" sz="2000" b="1" dirty="0">
                <a:latin typeface="Calibri" panose="020F0502020204030204" pitchFamily="34" charset="0"/>
                <a:cs typeface="Calibri" panose="020F0502020204030204" pitchFamily="34" charset="0"/>
                <a:sym typeface="Symbol" pitchFamily="2" charset="2"/>
              </a:rPr>
              <a:t>复杂度：指数时间</a:t>
            </a:r>
            <a:endParaRPr lang="en-US" altLang="zh-CN" sz="2000" b="1" dirty="0">
              <a:latin typeface="Calibri" panose="020F0502020204030204" pitchFamily="34" charset="0"/>
              <a:cs typeface="Calibri" panose="020F0502020204030204" pitchFamily="34" charset="0"/>
              <a:sym typeface="Symbol" pitchFamily="2" charset="2"/>
            </a:endParaRPr>
          </a:p>
          <a:p>
            <a:pPr lvl="1" eaLnBrk="1" hangingPunct="1">
              <a:lnSpc>
                <a:spcPct val="110000"/>
              </a:lnSpc>
              <a:spcBef>
                <a:spcPct val="40000"/>
              </a:spcBef>
              <a:buClr>
                <a:schemeClr val="tx2"/>
              </a:buClr>
              <a:buSzPct val="70000"/>
              <a:buFont typeface="Wingdings" panose="05000000000000000000" pitchFamily="2" charset="2"/>
              <a:buChar char="l"/>
            </a:pPr>
            <a:r>
              <a:rPr lang="zh-CN" altLang="en-US" sz="2000" dirty="0">
                <a:latin typeface="Calibri" panose="020F0502020204030204" pitchFamily="34" charset="0"/>
                <a:cs typeface="Calibri" panose="020F0502020204030204" pitchFamily="34" charset="0"/>
                <a:sym typeface="Symbol" pitchFamily="2" charset="2"/>
              </a:rPr>
              <a:t>该问题是</a:t>
            </a:r>
            <a:r>
              <a:rPr lang="en-US" altLang="zh-CN" sz="2000" dirty="0">
                <a:latin typeface="Calibri" panose="020F0502020204030204" pitchFamily="34" charset="0"/>
                <a:cs typeface="Calibri" panose="020F0502020204030204" pitchFamily="34" charset="0"/>
                <a:sym typeface="Symbol" pitchFamily="2" charset="2"/>
              </a:rPr>
              <a:t>NPC</a:t>
            </a:r>
            <a:r>
              <a:rPr lang="zh-CN" altLang="en-US" sz="2000" dirty="0">
                <a:latin typeface="Calibri" panose="020F0502020204030204" pitchFamily="34" charset="0"/>
                <a:cs typeface="Calibri" panose="020F0502020204030204" pitchFamily="34" charset="0"/>
                <a:sym typeface="Symbol" pitchFamily="2" charset="2"/>
              </a:rPr>
              <a:t>问题</a:t>
            </a:r>
            <a:endParaRPr lang="en-US" altLang="zh-CN" sz="2000" dirty="0">
              <a:latin typeface="Calibri" panose="020F0502020204030204" pitchFamily="34" charset="0"/>
              <a:cs typeface="Calibri" panose="020F0502020204030204" pitchFamily="34" charset="0"/>
              <a:sym typeface="Symbol" pitchFamily="2" charset="2"/>
            </a:endParaRPr>
          </a:p>
          <a:p>
            <a:pPr lvl="2" eaLnBrk="1" hangingPunct="1">
              <a:lnSpc>
                <a:spcPct val="110000"/>
              </a:lnSpc>
              <a:spcBef>
                <a:spcPct val="40000"/>
              </a:spcBef>
              <a:buClr>
                <a:schemeClr val="tx2"/>
              </a:buClr>
              <a:buSzPct val="70000"/>
              <a:buFont typeface="Wingdings" panose="05000000000000000000" pitchFamily="2" charset="2"/>
              <a:buChar char="l"/>
            </a:pPr>
            <a:r>
              <a:rPr lang="zh-CN" altLang="en-US" sz="2000" b="1" dirty="0">
                <a:latin typeface="Calibri" panose="020F0502020204030204" pitchFamily="34" charset="0"/>
                <a:cs typeface="Calibri" panose="020F0502020204030204" pitchFamily="34" charset="0"/>
                <a:sym typeface="Symbol" pitchFamily="2" charset="2"/>
              </a:rPr>
              <a:t>给定一个赋值，可以在多项式时间内验证是否是成真赋值</a:t>
            </a:r>
            <a:endParaRPr lang="en-US" altLang="zh-CN" sz="2000" b="1" dirty="0">
              <a:latin typeface="Calibri" panose="020F0502020204030204" pitchFamily="34" charset="0"/>
              <a:cs typeface="Calibri" panose="020F0502020204030204" pitchFamily="34" charset="0"/>
              <a:sym typeface="Symbol" pitchFamily="2" charset="2"/>
            </a:endParaRPr>
          </a:p>
          <a:p>
            <a:pPr lvl="2" eaLnBrk="1" hangingPunct="1">
              <a:lnSpc>
                <a:spcPct val="110000"/>
              </a:lnSpc>
              <a:spcBef>
                <a:spcPct val="40000"/>
              </a:spcBef>
              <a:buClr>
                <a:schemeClr val="tx2"/>
              </a:buClr>
              <a:buSzPct val="70000"/>
              <a:buFont typeface="Wingdings" panose="05000000000000000000" pitchFamily="2" charset="2"/>
              <a:buChar char="l"/>
            </a:pPr>
            <a:r>
              <a:rPr lang="zh-CN" altLang="en-US" sz="2000" b="1" dirty="0">
                <a:latin typeface="Calibri" panose="020F0502020204030204" pitchFamily="34" charset="0"/>
                <a:cs typeface="Calibri" panose="020F0502020204030204" pitchFamily="34" charset="0"/>
                <a:sym typeface="Symbol" pitchFamily="2" charset="2"/>
              </a:rPr>
              <a:t>但尚未发现多项式时间内的求解方法</a:t>
            </a:r>
            <a:endParaRPr lang="en-US" altLang="zh-CN" sz="2000" b="1" dirty="0">
              <a:latin typeface="Calibri" panose="020F0502020204030204" pitchFamily="34" charset="0"/>
              <a:cs typeface="Calibri" panose="020F0502020204030204" pitchFamily="34" charset="0"/>
              <a:sym typeface="Symbol" pitchFamily="2"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a:spLocks noChangeArrowheads="1"/>
          </p:cNvSpPr>
          <p:nvPr/>
        </p:nvSpPr>
        <p:spPr bwMode="auto">
          <a:xfrm>
            <a:off x="3603626" y="4937126"/>
            <a:ext cx="4968875" cy="792163"/>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5" name="Rectangle 12"/>
          <p:cNvSpPr>
            <a:spLocks noChangeArrowheads="1"/>
          </p:cNvSpPr>
          <p:nvPr/>
        </p:nvSpPr>
        <p:spPr bwMode="auto">
          <a:xfrm>
            <a:off x="3603626" y="3313113"/>
            <a:ext cx="4968875" cy="792162"/>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6" name="Rectangle 11"/>
          <p:cNvSpPr>
            <a:spLocks noChangeArrowheads="1"/>
          </p:cNvSpPr>
          <p:nvPr/>
        </p:nvSpPr>
        <p:spPr bwMode="auto">
          <a:xfrm>
            <a:off x="3603626" y="2492376"/>
            <a:ext cx="4968875"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7" name="Rectangle 4"/>
          <p:cNvSpPr>
            <a:spLocks noGrp="1" noChangeArrowheads="1"/>
          </p:cNvSpPr>
          <p:nvPr>
            <p:ph type="title"/>
          </p:nvPr>
        </p:nvSpPr>
        <p:spPr>
          <a:xfrm>
            <a:off x="1981200" y="122239"/>
            <a:ext cx="7543800" cy="1146175"/>
          </a:xfrm>
        </p:spPr>
        <p:txBody>
          <a:bodyPr/>
          <a:lstStyle/>
          <a:p>
            <a:pPr eaLnBrk="1" hangingPunct="1"/>
            <a:r>
              <a:rPr lang="zh-CN" altLang="en-US" dirty="0">
                <a:latin typeface="+mn-ea"/>
                <a:ea typeface="+mn-ea"/>
                <a:cs typeface="Times New Roman" panose="02020603050405020304" pitchFamily="18" charset="0"/>
              </a:rPr>
              <a:t>常用的逻辑等价</a:t>
            </a:r>
            <a:r>
              <a:rPr lang="en-US" altLang="zh-CN" dirty="0">
                <a:latin typeface="+mn-ea"/>
                <a:ea typeface="+mn-ea"/>
                <a:cs typeface="Times New Roman" panose="02020603050405020304" pitchFamily="18" charset="0"/>
              </a:rPr>
              <a:t>(1)</a:t>
            </a:r>
          </a:p>
        </p:txBody>
      </p:sp>
      <p:sp>
        <p:nvSpPr>
          <p:cNvPr id="18438" name="Rectangle 5"/>
          <p:cNvSpPr>
            <a:spLocks noGrp="1" noChangeArrowheads="1"/>
          </p:cNvSpPr>
          <p:nvPr>
            <p:ph type="body" idx="1"/>
          </p:nvPr>
        </p:nvSpPr>
        <p:spPr>
          <a:xfrm>
            <a:off x="3622676" y="1484314"/>
            <a:ext cx="6797675" cy="5113337"/>
          </a:xfrm>
        </p:spPr>
        <p:txBody>
          <a:bodyPr/>
          <a:lstStyle/>
          <a:p>
            <a:pPr eaLnBrk="1" hangingPunct="1">
              <a:buFont typeface="Wingdings" panose="05000000000000000000" pitchFamily="2" charset="2"/>
              <a:buNone/>
            </a:pPr>
            <a:r>
              <a:rPr lang="zh-CN" altLang="en-US" b="1" dirty="0"/>
              <a:t>  </a:t>
            </a:r>
            <a:r>
              <a:rPr lang="zh-CN" altLang="en-US" sz="2200" b="1" dirty="0">
                <a:latin typeface="KaiTi" panose="02010609060101010101" pitchFamily="49" charset="-122"/>
                <a:ea typeface="KaiTi" panose="02010609060101010101" pitchFamily="49" charset="-122"/>
              </a:rPr>
              <a:t>名称		      等价</a:t>
            </a:r>
          </a:p>
          <a:p>
            <a:pPr eaLnBrk="1" hangingPunct="1">
              <a:spcBef>
                <a:spcPct val="40000"/>
              </a:spcBef>
              <a:buFont typeface="Wingdings" panose="05000000000000000000" pitchFamily="2" charset="2"/>
              <a:buNone/>
            </a:pPr>
            <a:r>
              <a:rPr lang="zh-CN" altLang="en-US" sz="2200" b="1" dirty="0">
                <a:latin typeface="KaiTi" panose="02010609060101010101" pitchFamily="49" charset="-122"/>
                <a:ea typeface="KaiTi" panose="02010609060101010101" pitchFamily="49" charset="-122"/>
              </a:rPr>
              <a:t>双重否定律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p</a:t>
            </a:r>
            <a:r>
              <a:rPr lang="en-US" altLang="zh-CN" sz="2200" dirty="0">
                <a:latin typeface="Times New Roman" panose="02020603050405020304" pitchFamily="18" charset="0"/>
                <a:ea typeface="KaiTi" panose="02010609060101010101" pitchFamily="49" charset="-122"/>
              </a:rPr>
              <a:t> </a:t>
            </a:r>
            <a:r>
              <a:rPr kumimoji="1" lang="en-US" altLang="zh-CN" sz="20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 p</a:t>
            </a:r>
            <a:r>
              <a:rPr lang="en-US" altLang="zh-CN" sz="2200" dirty="0">
                <a:latin typeface="Times New Roman" panose="02020603050405020304" pitchFamily="18" charset="0"/>
                <a:ea typeface="KaiTi" panose="02010609060101010101" pitchFamily="49" charset="-12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幂等律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p</a:t>
            </a:r>
            <a:r>
              <a:rPr kumimoji="1" lang="en-US" altLang="zh-CN" sz="2000"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p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 p</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 p </a:t>
            </a:r>
            <a:r>
              <a:rPr kumimoji="1" lang="en-US" altLang="zh-CN" sz="2000" dirty="0">
                <a:latin typeface="Times New Roman" panose="02020603050405020304" pitchFamily="18"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交换律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q</a:t>
            </a:r>
            <a:r>
              <a:rPr kumimoji="1" lang="en-US" altLang="zh-CN" sz="2000" dirty="0">
                <a:latin typeface="Times New Roman" panose="02020603050405020304" pitchFamily="18" charset="0"/>
                <a:sym typeface="Symbol" panose="05050102010706020507" pitchFamily="18" charset="2"/>
              </a:rPr>
              <a:t> 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 </a:t>
            </a:r>
            <a:r>
              <a:rPr kumimoji="1" lang="en-US" altLang="zh-CN" sz="2000" dirty="0">
                <a:latin typeface="Times New Roman" panose="02020603050405020304" pitchFamily="18"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endParaRPr lang="en-US" altLang="zh-CN" sz="2200" i="1"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结合律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r</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r</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分配律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德摩根律 </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吸收律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p:txBody>
      </p:sp>
      <p:sp>
        <p:nvSpPr>
          <p:cNvPr id="18439" name="Line 8"/>
          <p:cNvSpPr>
            <a:spLocks noChangeShapeType="1"/>
          </p:cNvSpPr>
          <p:nvPr/>
        </p:nvSpPr>
        <p:spPr bwMode="auto">
          <a:xfrm>
            <a:off x="3560764" y="2051051"/>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0" name="Line 9"/>
          <p:cNvSpPr>
            <a:spLocks noChangeShapeType="1"/>
          </p:cNvSpPr>
          <p:nvPr/>
        </p:nvSpPr>
        <p:spPr bwMode="auto">
          <a:xfrm>
            <a:off x="52609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1" name="Line 10"/>
          <p:cNvSpPr>
            <a:spLocks noChangeShapeType="1"/>
          </p:cNvSpPr>
          <p:nvPr/>
        </p:nvSpPr>
        <p:spPr bwMode="auto">
          <a:xfrm>
            <a:off x="35464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2" name="Line 8"/>
          <p:cNvSpPr>
            <a:spLocks noChangeShapeType="1"/>
          </p:cNvSpPr>
          <p:nvPr/>
        </p:nvSpPr>
        <p:spPr bwMode="auto">
          <a:xfrm>
            <a:off x="3533775" y="1557339"/>
            <a:ext cx="5011738"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3" name="Line 9"/>
          <p:cNvSpPr>
            <a:spLocks noChangeShapeType="1"/>
          </p:cNvSpPr>
          <p:nvPr/>
        </p:nvSpPr>
        <p:spPr bwMode="auto">
          <a:xfrm>
            <a:off x="854392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4" name="Line 8"/>
          <p:cNvSpPr>
            <a:spLocks noChangeShapeType="1"/>
          </p:cNvSpPr>
          <p:nvPr/>
        </p:nvSpPr>
        <p:spPr bwMode="auto">
          <a:xfrm>
            <a:off x="3529014" y="6669089"/>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Oval 2"/>
          <p:cNvSpPr>
            <a:spLocks noChangeArrowheads="1"/>
          </p:cNvSpPr>
          <p:nvPr/>
        </p:nvSpPr>
        <p:spPr bwMode="auto">
          <a:xfrm rot="5400000">
            <a:off x="3935414" y="4365626"/>
            <a:ext cx="936625"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
          <p:cNvSpPr>
            <a:spLocks noChangeArrowheads="1"/>
          </p:cNvSpPr>
          <p:nvPr/>
        </p:nvSpPr>
        <p:spPr bwMode="auto">
          <a:xfrm>
            <a:off x="3006725" y="5462588"/>
            <a:ext cx="5257800" cy="431800"/>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3" name="Rectangle 2"/>
          <p:cNvSpPr>
            <a:spLocks noChangeArrowheads="1"/>
          </p:cNvSpPr>
          <p:nvPr/>
        </p:nvSpPr>
        <p:spPr bwMode="auto">
          <a:xfrm>
            <a:off x="3006725" y="4454525"/>
            <a:ext cx="5257800" cy="431800"/>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4" name="Rectangle 3"/>
          <p:cNvSpPr>
            <a:spLocks noChangeArrowheads="1"/>
          </p:cNvSpPr>
          <p:nvPr/>
        </p:nvSpPr>
        <p:spPr bwMode="auto">
          <a:xfrm>
            <a:off x="3006725" y="3517901"/>
            <a:ext cx="5257800" cy="403225"/>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5" name="Rectangle 4"/>
          <p:cNvSpPr>
            <a:spLocks noChangeArrowheads="1"/>
          </p:cNvSpPr>
          <p:nvPr/>
        </p:nvSpPr>
        <p:spPr bwMode="auto">
          <a:xfrm>
            <a:off x="3006725" y="2654301"/>
            <a:ext cx="5257800"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6" name="Rectangle 5"/>
          <p:cNvSpPr>
            <a:spLocks noGrp="1" noChangeArrowheads="1"/>
          </p:cNvSpPr>
          <p:nvPr>
            <p:ph type="title"/>
          </p:nvPr>
        </p:nvSpPr>
        <p:spPr>
          <a:xfrm>
            <a:off x="1981200" y="122238"/>
            <a:ext cx="7543800" cy="1219200"/>
          </a:xfrm>
        </p:spPr>
        <p:txBody>
          <a:bodyPr/>
          <a:lstStyle/>
          <a:p>
            <a:pPr eaLnBrk="1" hangingPunct="1"/>
            <a:r>
              <a:rPr lang="zh-CN" altLang="en-US" dirty="0">
                <a:latin typeface="+mn-ea"/>
                <a:ea typeface="+mn-ea"/>
                <a:cs typeface="Times New Roman" panose="02020603050405020304" pitchFamily="18" charset="0"/>
              </a:rPr>
              <a:t>常用的逻辑等价</a:t>
            </a:r>
            <a:r>
              <a:rPr lang="en-US" altLang="zh-CN" dirty="0">
                <a:latin typeface="+mn-ea"/>
                <a:ea typeface="+mn-ea"/>
                <a:cs typeface="Times New Roman" panose="02020603050405020304" pitchFamily="18" charset="0"/>
              </a:rPr>
              <a:t>(2)</a:t>
            </a:r>
          </a:p>
        </p:txBody>
      </p:sp>
      <p:sp>
        <p:nvSpPr>
          <p:cNvPr id="20487" name="Rectangle 6"/>
          <p:cNvSpPr>
            <a:spLocks noGrp="1" noChangeArrowheads="1"/>
          </p:cNvSpPr>
          <p:nvPr>
            <p:ph type="body" idx="1"/>
          </p:nvPr>
        </p:nvSpPr>
        <p:spPr>
          <a:xfrm>
            <a:off x="2927350" y="1611314"/>
            <a:ext cx="5976938" cy="5113337"/>
          </a:xfrm>
        </p:spPr>
        <p:txBody>
          <a:bodyPr/>
          <a:lstStyle/>
          <a:p>
            <a:pPr eaLnBrk="1" hangingPunct="1">
              <a:buFont typeface="Wingdings" panose="05000000000000000000" pitchFamily="2" charset="2"/>
              <a:buNone/>
            </a:pPr>
            <a:r>
              <a:rPr lang="zh-CN" altLang="en-US" b="1" dirty="0"/>
              <a:t>     </a:t>
            </a:r>
            <a:r>
              <a:rPr lang="zh-CN" altLang="en-US" sz="2200" b="1" dirty="0">
                <a:latin typeface="KaiTi" panose="02010609060101010101" pitchFamily="49" charset="-122"/>
                <a:ea typeface="KaiTi" panose="02010609060101010101" pitchFamily="49" charset="-122"/>
              </a:rPr>
              <a:t>名称		  等价</a:t>
            </a:r>
          </a:p>
          <a:p>
            <a:pPr eaLnBrk="1" hangingPunct="1">
              <a:lnSpc>
                <a:spcPct val="110000"/>
              </a:lnSpc>
              <a:spcBef>
                <a:spcPct val="30000"/>
              </a:spcBef>
              <a:buNone/>
            </a:pPr>
            <a:r>
              <a:rPr lang="zh-CN" altLang="en-US" sz="2200" b="1" dirty="0">
                <a:latin typeface="KaiTi" panose="02010609060101010101" pitchFamily="49" charset="-122"/>
                <a:ea typeface="KaiTi" panose="02010609060101010101" pitchFamily="49" charset="-122"/>
              </a:rPr>
              <a:t>   支配律</a:t>
            </a:r>
            <a:r>
              <a:rPr lang="en-US" altLang="zh-CN" sz="2200" dirty="0">
                <a:latin typeface="KaiTi" panose="02010609060101010101" pitchFamily="49" charset="-122"/>
                <a:ea typeface="KaiTi" panose="02010609060101010101" pitchFamily="49" charset="-122"/>
              </a:rPr>
              <a:t>   </a:t>
            </a:r>
            <a:r>
              <a:rPr lang="zh-CN" altLang="en-US" sz="2200" dirty="0">
                <a:latin typeface="KaiTi" panose="02010609060101010101" pitchFamily="49" charset="-122"/>
                <a:ea typeface="KaiTi" panose="02010609060101010101" pitchFamily="49" charset="-122"/>
              </a:rPr>
              <a:t>    </a:t>
            </a:r>
            <a:r>
              <a:rPr lang="en-US" altLang="zh-CN" sz="2200" i="1" dirty="0" err="1">
                <a:latin typeface="Times New Roman" panose="02020603050405020304" pitchFamily="18" charset="0"/>
                <a:ea typeface="KaiTi" panose="02010609060101010101" pitchFamily="49" charset="-12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T</a:t>
            </a:r>
            <a:r>
              <a:rPr kumimoji="1" lang="en-US" altLang="zh-CN" sz="24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F</a:t>
            </a:r>
            <a:r>
              <a:rPr kumimoji="1" lang="en-US" altLang="zh-CN" sz="24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F</a:t>
            </a:r>
            <a:r>
              <a:rPr lang="en-US" altLang="zh-CN"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rPr>
              <a:t> 	   </a:t>
            </a:r>
            <a:r>
              <a:rPr lang="en-US" altLang="zh-CN" sz="2200" dirty="0">
                <a:latin typeface="KaiTi" panose="02010609060101010101" pitchFamily="49" charset="-122"/>
                <a:ea typeface="KaiTi" panose="02010609060101010101" pitchFamily="49" charset="-122"/>
              </a:rPr>
              <a:t> </a:t>
            </a:r>
            <a:endParaRPr lang="en-US" altLang="zh-CN"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rPr>
              <a:t>      </a:t>
            </a:r>
            <a:r>
              <a:rPr lang="zh-CN" altLang="en-US" sz="2200" b="1" dirty="0">
                <a:latin typeface="KaiTi" panose="02010609060101010101" pitchFamily="49" charset="-122"/>
                <a:ea typeface="KaiTi" panose="02010609060101010101" pitchFamily="49" charset="-122"/>
                <a:cs typeface="Arial" panose="020B0604020202020204" pitchFamily="34" charset="0"/>
                <a:sym typeface="Symbol" panose="05050102010706020507" pitchFamily="18" charset="2"/>
              </a:rPr>
              <a:t>恒等律</a:t>
            </a:r>
            <a:r>
              <a:rPr lang="zh-CN" altLang="en-US"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F</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T</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kumimoji="1" lang="en-US" altLang="zh-CN" sz="2000" b="1" dirty="0">
                <a:latin typeface="Times New Roman" panose="02020603050405020304" pitchFamily="18" charset="0"/>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p>
          <a:p>
            <a:pPr eaLnBrk="1" hangingPunct="1">
              <a:lnSpc>
                <a:spcPct val="110000"/>
              </a:lnSpc>
              <a:spcBef>
                <a:spcPct val="30000"/>
              </a:spcBef>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b="1" dirty="0">
                <a:latin typeface="KaiTi" panose="02010609060101010101" pitchFamily="49" charset="-122"/>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排中律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i="1"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T	</a:t>
            </a: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 矛盾律 </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F	</a:t>
            </a: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假言易位</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归缪论</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i="1" dirty="0">
                <a:latin typeface="Times New Roman" panose="02020603050405020304" pitchFamily="18" charset="0"/>
                <a:sym typeface="Symbol" panose="05050102010706020507" pitchFamily="18" charset="2"/>
              </a:rPr>
              <a:t> </a:t>
            </a:r>
            <a:r>
              <a:rPr kumimoji="1" lang="en-US" altLang="zh-CN" sz="2000" b="1" dirty="0">
                <a:latin typeface="Times New Roman" panose="02020603050405020304" pitchFamily="18" charset="0"/>
                <a:sym typeface="Symbol" panose="05050102010706020507" pitchFamily="18" charset="2"/>
              </a:rPr>
              <a:t></a:t>
            </a:r>
            <a:r>
              <a:rPr kumimoji="1" lang="en-US" altLang="zh-CN" sz="2000" b="1" i="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p>
        </p:txBody>
      </p:sp>
      <p:sp>
        <p:nvSpPr>
          <p:cNvPr id="20488" name="Line 7"/>
          <p:cNvSpPr>
            <a:spLocks noChangeShapeType="1"/>
          </p:cNvSpPr>
          <p:nvPr/>
        </p:nvSpPr>
        <p:spPr bwMode="auto">
          <a:xfrm>
            <a:off x="2989263" y="2139951"/>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9" name="Line 9"/>
          <p:cNvSpPr>
            <a:spLocks noChangeShapeType="1"/>
          </p:cNvSpPr>
          <p:nvPr/>
        </p:nvSpPr>
        <p:spPr bwMode="auto">
          <a:xfrm>
            <a:off x="3000375" y="1649413"/>
            <a:ext cx="0" cy="47228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0" name="Line 7"/>
          <p:cNvSpPr>
            <a:spLocks noChangeShapeType="1"/>
          </p:cNvSpPr>
          <p:nvPr/>
        </p:nvSpPr>
        <p:spPr bwMode="auto">
          <a:xfrm>
            <a:off x="2978150" y="1646239"/>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1" name="Line 8"/>
          <p:cNvSpPr>
            <a:spLocks noChangeShapeType="1"/>
          </p:cNvSpPr>
          <p:nvPr/>
        </p:nvSpPr>
        <p:spPr bwMode="auto">
          <a:xfrm flipH="1">
            <a:off x="4800600" y="1646239"/>
            <a:ext cx="0" cy="47513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2" name="Line 8"/>
          <p:cNvSpPr>
            <a:spLocks noChangeShapeType="1"/>
          </p:cNvSpPr>
          <p:nvPr/>
        </p:nvSpPr>
        <p:spPr bwMode="auto">
          <a:xfrm>
            <a:off x="8328025" y="1620838"/>
            <a:ext cx="0" cy="48244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93" name="Line 7"/>
          <p:cNvSpPr>
            <a:spLocks noChangeShapeType="1"/>
          </p:cNvSpPr>
          <p:nvPr/>
        </p:nvSpPr>
        <p:spPr bwMode="auto">
          <a:xfrm>
            <a:off x="3000375" y="6410326"/>
            <a:ext cx="5334000" cy="1111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Oval 2"/>
          <p:cNvSpPr>
            <a:spLocks noChangeArrowheads="1"/>
          </p:cNvSpPr>
          <p:nvPr/>
        </p:nvSpPr>
        <p:spPr bwMode="auto">
          <a:xfrm rot="5400000">
            <a:off x="3432176" y="2581276"/>
            <a:ext cx="936625"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95" name="Text Box 28"/>
          <p:cNvSpPr txBox="1">
            <a:spLocks noChangeArrowheads="1"/>
          </p:cNvSpPr>
          <p:nvPr/>
        </p:nvSpPr>
        <p:spPr bwMode="auto">
          <a:xfrm>
            <a:off x="2063750" y="3302000"/>
            <a:ext cx="111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latin typeface="KaiTi" panose="02010609060101010101" pitchFamily="49" charset="-122"/>
                <a:ea typeface="KaiTi" panose="02010609060101010101" pitchFamily="49" charset="-122"/>
              </a:rPr>
              <a:t>否定律</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26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命题逻辑公式的范式</a:t>
            </a:r>
            <a:endParaRPr lang="en-US" dirty="0"/>
          </a:p>
        </p:txBody>
      </p:sp>
      <p:sp>
        <p:nvSpPr>
          <p:cNvPr id="4" name="Content Placeholder 3"/>
          <p:cNvSpPr>
            <a:spLocks noGrp="1"/>
          </p:cNvSpPr>
          <p:nvPr>
            <p:ph idx="1"/>
          </p:nvPr>
        </p:nvSpPr>
        <p:spPr/>
        <p:txBody>
          <a:bodyPr/>
          <a:lstStyle/>
          <a:p>
            <a:r>
              <a:rPr lang="zh-CN" altLang="en-US" sz="2800" b="1" dirty="0"/>
              <a:t> 命题表达式数量众多，它们是否是等价的？</a:t>
            </a:r>
            <a:endParaRPr lang="en-US" altLang="zh-CN" sz="2800" b="1" dirty="0"/>
          </a:p>
          <a:p>
            <a:endParaRPr lang="en-US" altLang="zh-CN" sz="2800" b="1" dirty="0"/>
          </a:p>
          <a:p>
            <a:endParaRPr lang="en-US" altLang="zh-CN" sz="2800" b="1" dirty="0"/>
          </a:p>
          <a:p>
            <a:r>
              <a:rPr lang="zh-CN" altLang="en-US" sz="2800" b="1" dirty="0"/>
              <a:t>一个复杂的命题逻辑公式，是否可满足？</a:t>
            </a:r>
            <a:endParaRPr lang="en-US" altLang="zh-CN" sz="2800" b="1" dirty="0"/>
          </a:p>
          <a:p>
            <a:pPr lvl="1"/>
            <a:r>
              <a:rPr lang="zh-CN" altLang="en-US" sz="2400" b="1" dirty="0"/>
              <a:t>真值表方式：最基本，但繁琐；</a:t>
            </a:r>
            <a:endParaRPr lang="en-US" altLang="zh-CN" sz="2400" b="1" dirty="0"/>
          </a:p>
          <a:p>
            <a:pPr lvl="1"/>
            <a:r>
              <a:rPr lang="zh-CN" altLang="en-US" sz="2400" b="1" dirty="0"/>
              <a:t>等值演算法：需要技巧，变元不能多；</a:t>
            </a:r>
            <a:endParaRPr lang="en-US" altLang="zh-CN" sz="2400" b="1" dirty="0"/>
          </a:p>
          <a:p>
            <a:pPr lvl="1"/>
            <a:r>
              <a:rPr lang="zh-CN" altLang="en-US" sz="2400" b="1" dirty="0"/>
              <a:t>还有其它方式吗？</a:t>
            </a:r>
            <a:endParaRPr lang="en-US" altLang="zh-CN" sz="2400" b="1"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pPr>
                <a:defRPr/>
              </a:pPr>
              <a:t>27</a:t>
            </a:fld>
            <a:endParaRPr lang="en-US" altLang="zh-CN"/>
          </a:p>
        </p:txBody>
      </p:sp>
      <p:pic>
        <p:nvPicPr>
          <p:cNvPr id="7" name="图片 6">
            <a:extLst>
              <a:ext uri="{FF2B5EF4-FFF2-40B4-BE49-F238E27FC236}">
                <a16:creationId xmlns:a16="http://schemas.microsoft.com/office/drawing/2014/main" id="{833F8C4E-C781-42D4-958D-7BB672EEE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2348880"/>
            <a:ext cx="2829911" cy="648072"/>
          </a:xfrm>
          <a:prstGeom prst="rect">
            <a:avLst/>
          </a:prstGeom>
        </p:spPr>
      </p:pic>
      <p:pic>
        <p:nvPicPr>
          <p:cNvPr id="9" name="图片 8">
            <a:extLst>
              <a:ext uri="{FF2B5EF4-FFF2-40B4-BE49-F238E27FC236}">
                <a16:creationId xmlns:a16="http://schemas.microsoft.com/office/drawing/2014/main" id="{14C5BEAD-C4FA-4EF6-B7BB-60A897DB7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3872" y="2420888"/>
            <a:ext cx="3601784" cy="648072"/>
          </a:xfrm>
          <a:prstGeom prst="rect">
            <a:avLst/>
          </a:prstGeom>
        </p:spPr>
      </p:pic>
      <p:sp>
        <p:nvSpPr>
          <p:cNvPr id="10" name="文本框 9">
            <a:extLst>
              <a:ext uri="{FF2B5EF4-FFF2-40B4-BE49-F238E27FC236}">
                <a16:creationId xmlns:a16="http://schemas.microsoft.com/office/drawing/2014/main" id="{D4B5EE3E-F173-40C4-82F4-3844FF748150}"/>
              </a:ext>
            </a:extLst>
          </p:cNvPr>
          <p:cNvSpPr txBox="1"/>
          <p:nvPr/>
        </p:nvSpPr>
        <p:spPr>
          <a:xfrm>
            <a:off x="1991544" y="5229200"/>
            <a:ext cx="7443063" cy="1384995"/>
          </a:xfrm>
          <a:prstGeom prst="rect">
            <a:avLst/>
          </a:prstGeom>
          <a:noFill/>
        </p:spPr>
        <p:txBody>
          <a:bodyPr wrap="none" rtlCol="0">
            <a:spAutoFit/>
          </a:bodyPr>
          <a:lstStyle/>
          <a:p>
            <a:r>
              <a:rPr lang="zh-CN" altLang="en-US" sz="2800" dirty="0"/>
              <a:t>构造这个表达式的范式：</a:t>
            </a:r>
            <a:endParaRPr lang="en-US" altLang="zh-CN" sz="2800" dirty="0"/>
          </a:p>
          <a:p>
            <a:r>
              <a:rPr lang="en-US" altLang="zh-CN" sz="2800" dirty="0"/>
              <a:t>        </a:t>
            </a:r>
            <a:r>
              <a:rPr lang="zh-CN" altLang="en-US" sz="2800" dirty="0"/>
              <a:t>通过范式对等价表达式进行比较、分类；</a:t>
            </a:r>
            <a:endParaRPr lang="en-US" altLang="zh-CN" sz="2800" dirty="0"/>
          </a:p>
          <a:p>
            <a:r>
              <a:rPr lang="zh-CN" altLang="en-US" sz="2800" dirty="0"/>
              <a:t>        通过范式去判定该表达式的可满足性</a:t>
            </a:r>
          </a:p>
        </p:txBody>
      </p:sp>
    </p:spTree>
    <p:extLst>
      <p:ext uri="{BB962C8B-B14F-4D97-AF65-F5344CB8AC3E}">
        <p14:creationId xmlns:p14="http://schemas.microsoft.com/office/powerpoint/2010/main" val="42252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3392" y="-34059"/>
            <a:ext cx="10058400" cy="1295400"/>
          </a:xfrm>
        </p:spPr>
        <p:txBody>
          <a:bodyPr/>
          <a:lstStyle/>
          <a:p>
            <a:r>
              <a:rPr lang="zh-CN" altLang="en-US" dirty="0"/>
              <a:t>命题逻辑公式的范式</a:t>
            </a:r>
            <a:endParaRPr lang="en-US" dirty="0"/>
          </a:p>
        </p:txBody>
      </p:sp>
      <p:sp>
        <p:nvSpPr>
          <p:cNvPr id="4" name="Content Placeholder 3"/>
          <p:cNvSpPr>
            <a:spLocks noGrp="1"/>
          </p:cNvSpPr>
          <p:nvPr>
            <p:ph idx="1"/>
          </p:nvPr>
        </p:nvSpPr>
        <p:spPr>
          <a:xfrm>
            <a:off x="407368" y="1340768"/>
            <a:ext cx="11377264" cy="4411662"/>
          </a:xfrm>
        </p:spPr>
        <p:txBody>
          <a:bodyPr/>
          <a:lstStyle/>
          <a:p>
            <a:pPr lvl="1"/>
            <a:r>
              <a:rPr lang="zh-CN" altLang="en-US" dirty="0"/>
              <a:t>命题</a:t>
            </a:r>
            <a:r>
              <a:rPr lang="zh-CN" altLang="en-US" dirty="0">
                <a:solidFill>
                  <a:srgbClr val="FF0000"/>
                </a:solidFill>
              </a:rPr>
              <a:t>变元</a:t>
            </a:r>
            <a:r>
              <a:rPr lang="zh-CN" altLang="en-US" dirty="0"/>
              <a:t>或命题</a:t>
            </a:r>
            <a:r>
              <a:rPr lang="zh-CN" altLang="en-US" dirty="0">
                <a:solidFill>
                  <a:srgbClr val="FF0000"/>
                </a:solidFill>
              </a:rPr>
              <a:t>变元的否定</a:t>
            </a:r>
            <a:r>
              <a:rPr lang="zh-CN" altLang="en-US" dirty="0"/>
              <a:t>称为</a:t>
            </a:r>
            <a:r>
              <a:rPr lang="zh-CN" altLang="en-US" b="1" dirty="0">
                <a:solidFill>
                  <a:srgbClr val="FF0000"/>
                </a:solidFill>
              </a:rPr>
              <a:t>文字</a:t>
            </a:r>
            <a:r>
              <a:rPr lang="zh-CN" altLang="en-US" dirty="0"/>
              <a:t>；</a:t>
            </a:r>
            <a:endParaRPr lang="en-US" altLang="zh-CN" dirty="0"/>
          </a:p>
          <a:p>
            <a:pPr lvl="2"/>
            <a:r>
              <a:rPr lang="en-US" altLang="zh-CN" dirty="0"/>
              <a:t>p, </a:t>
            </a:r>
            <a:r>
              <a:rPr lang="en-US" altLang="zh-CN" sz="2400" i="1"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ea typeface="KaiTi" panose="02010609060101010101" pitchFamily="49" charset="-122"/>
                <a:cs typeface="Times New Roman" panose="02020603050405020304" pitchFamily="18" charset="0"/>
              </a:rPr>
              <a:t> p</a:t>
            </a:r>
            <a:endParaRPr lang="zh-CN" altLang="en-US" dirty="0"/>
          </a:p>
          <a:p>
            <a:pPr lvl="1"/>
            <a:r>
              <a:rPr lang="zh-CN" altLang="en-US" dirty="0"/>
              <a:t>有限个文字的析取式称为简单析取式</a:t>
            </a:r>
            <a:r>
              <a:rPr lang="en-US" altLang="zh-CN" dirty="0"/>
              <a:t>(</a:t>
            </a:r>
            <a:r>
              <a:rPr lang="zh-CN" altLang="en-US" dirty="0"/>
              <a:t>基本和</a:t>
            </a:r>
            <a:r>
              <a:rPr lang="en-US" altLang="zh-CN" dirty="0"/>
              <a:t>)</a:t>
            </a:r>
          </a:p>
          <a:p>
            <a:pPr lvl="2"/>
            <a:r>
              <a:rPr lang="en-US" altLang="zh-CN" sz="2100" dirty="0">
                <a:latin typeface="Times New Roman" charset="0"/>
                <a:ea typeface="Times New Roman" charset="0"/>
                <a:cs typeface="Times New Roman" charset="0"/>
              </a:rPr>
              <a:t>(</a:t>
            </a:r>
            <a:r>
              <a:rPr lang="en-US" altLang="zh-CN" sz="2100" i="1" dirty="0" err="1">
                <a:latin typeface="Times New Roman" charset="0"/>
                <a:ea typeface="Times New Roman" charset="0"/>
                <a:cs typeface="Times New Roman" charset="0"/>
              </a:rPr>
              <a:t>p</a:t>
            </a:r>
            <a:r>
              <a:rPr lang="en-US" altLang="zh-CN" sz="2100" dirty="0" err="1">
                <a:latin typeface="Times New Roman" charset="0"/>
                <a:ea typeface="Times New Roman" charset="0"/>
                <a:cs typeface="Times New Roman" charset="0"/>
              </a:rPr>
              <a:t>∨</a:t>
            </a:r>
            <a:r>
              <a:rPr lang="en-US" altLang="zh-CN" sz="2100" i="1" dirty="0" err="1">
                <a:latin typeface="Times New Roman" charset="0"/>
                <a:ea typeface="Times New Roman" charset="0"/>
                <a:cs typeface="Times New Roman" charset="0"/>
              </a:rPr>
              <a:t>q</a:t>
            </a:r>
            <a:r>
              <a:rPr lang="en-US" altLang="zh-CN" sz="2100" dirty="0">
                <a:latin typeface="Times New Roman" charset="0"/>
                <a:ea typeface="Times New Roman" charset="0"/>
                <a:cs typeface="Times New Roman" charset="0"/>
              </a:rPr>
              <a:t>), (¬</a:t>
            </a:r>
            <a:r>
              <a:rPr lang="en-US" altLang="zh-CN" sz="2100" i="1" dirty="0" err="1">
                <a:latin typeface="Times New Roman" charset="0"/>
                <a:ea typeface="Times New Roman" charset="0"/>
                <a:cs typeface="Times New Roman" charset="0"/>
              </a:rPr>
              <a:t>p</a:t>
            </a:r>
            <a:r>
              <a:rPr lang="en-US" altLang="zh-CN" sz="2100" dirty="0" err="1">
                <a:latin typeface="Times New Roman" charset="0"/>
                <a:ea typeface="Times New Roman" charset="0"/>
                <a:cs typeface="Times New Roman" charset="0"/>
              </a:rPr>
              <a:t>∨</a:t>
            </a:r>
            <a:r>
              <a:rPr lang="en-US" altLang="zh-CN" sz="2100" i="1" dirty="0" err="1">
                <a:latin typeface="Times New Roman" charset="0"/>
                <a:ea typeface="Times New Roman" charset="0"/>
                <a:cs typeface="Times New Roman" charset="0"/>
              </a:rPr>
              <a:t>q</a:t>
            </a:r>
            <a:r>
              <a:rPr lang="en-US" altLang="zh-CN" sz="2100" dirty="0">
                <a:latin typeface="Times New Roman" charset="0"/>
                <a:ea typeface="Times New Roman" charset="0"/>
                <a:cs typeface="Times New Roman" charset="0"/>
              </a:rPr>
              <a:t>)</a:t>
            </a:r>
            <a:endParaRPr lang="en-US" altLang="zh-CN" dirty="0"/>
          </a:p>
          <a:p>
            <a:pPr lvl="1"/>
            <a:r>
              <a:rPr lang="zh-CN" altLang="en-US" dirty="0"/>
              <a:t>有限个文字的合取式称为简单合取式</a:t>
            </a:r>
            <a:r>
              <a:rPr lang="en-US" altLang="zh-CN" dirty="0"/>
              <a:t>(</a:t>
            </a:r>
            <a:r>
              <a:rPr lang="zh-CN" altLang="en-US" dirty="0"/>
              <a:t>基本积</a:t>
            </a:r>
            <a:r>
              <a:rPr lang="en-US" altLang="zh-CN" dirty="0"/>
              <a:t>)</a:t>
            </a:r>
            <a:r>
              <a:rPr lang="zh-CN" altLang="en-US" dirty="0"/>
              <a:t>；</a:t>
            </a:r>
          </a:p>
          <a:p>
            <a:pPr lvl="2"/>
            <a:r>
              <a:rPr lang="en-US" altLang="zh-CN" sz="2100" dirty="0">
                <a:latin typeface="Times New Roman" charset="0"/>
                <a:ea typeface="Times New Roman" charset="0"/>
                <a:cs typeface="Times New Roman" charset="0"/>
              </a:rPr>
              <a:t>(</a:t>
            </a:r>
            <a:r>
              <a:rPr lang="en-US" altLang="zh-CN" sz="2100" i="1" dirty="0" err="1">
                <a:latin typeface="Times New Roman" charset="0"/>
                <a:ea typeface="Times New Roman" charset="0"/>
                <a:cs typeface="Times New Roman" charset="0"/>
              </a:rPr>
              <a:t>p</a:t>
            </a:r>
            <a:r>
              <a:rPr lang="en-US" altLang="zh-CN" sz="2100" dirty="0" err="1">
                <a:latin typeface="Times New Roman" charset="0"/>
                <a:ea typeface="Times New Roman" charset="0"/>
                <a:cs typeface="Times New Roman" charset="0"/>
              </a:rPr>
              <a:t>∧</a:t>
            </a:r>
            <a:r>
              <a:rPr lang="en-US" altLang="zh-CN" sz="2100" i="1" dirty="0" err="1">
                <a:latin typeface="Times New Roman" charset="0"/>
                <a:ea typeface="Times New Roman" charset="0"/>
                <a:cs typeface="Times New Roman" charset="0"/>
              </a:rPr>
              <a:t>q</a:t>
            </a:r>
            <a:r>
              <a:rPr lang="en-US" altLang="zh-CN" sz="2100" dirty="0">
                <a:latin typeface="Times New Roman" charset="0"/>
                <a:ea typeface="Times New Roman" charset="0"/>
                <a:cs typeface="Times New Roman" charset="0"/>
              </a:rPr>
              <a:t>)  ,  (¬</a:t>
            </a:r>
            <a:r>
              <a:rPr lang="en-US" altLang="zh-CN" sz="2100" i="1" dirty="0" err="1">
                <a:latin typeface="Times New Roman" charset="0"/>
                <a:ea typeface="Times New Roman" charset="0"/>
                <a:cs typeface="Times New Roman" charset="0"/>
              </a:rPr>
              <a:t>p</a:t>
            </a:r>
            <a:r>
              <a:rPr lang="en-US" altLang="zh-CN" sz="2100" dirty="0" err="1">
                <a:latin typeface="Times New Roman" charset="0"/>
                <a:ea typeface="Times New Roman" charset="0"/>
                <a:cs typeface="Times New Roman" charset="0"/>
              </a:rPr>
              <a:t>∧</a:t>
            </a:r>
            <a:r>
              <a:rPr lang="en-US" altLang="zh-CN" sz="2100" i="1" dirty="0" err="1">
                <a:latin typeface="Times New Roman" charset="0"/>
                <a:ea typeface="Times New Roman" charset="0"/>
                <a:cs typeface="Times New Roman" charset="0"/>
              </a:rPr>
              <a:t>q</a:t>
            </a:r>
            <a:r>
              <a:rPr lang="en-US" altLang="zh-CN" sz="2100" dirty="0">
                <a:latin typeface="Times New Roman" charset="0"/>
                <a:ea typeface="Times New Roman" charset="0"/>
                <a:cs typeface="Times New Roman" charset="0"/>
              </a:rPr>
              <a:t>)</a:t>
            </a:r>
          </a:p>
          <a:p>
            <a:pPr lvl="1"/>
            <a:r>
              <a:rPr lang="zh-CN" altLang="en-US" dirty="0"/>
              <a:t>由有限个简单合取式构成的析取式称为</a:t>
            </a:r>
            <a:r>
              <a:rPr lang="zh-CN" altLang="en-US" b="1" dirty="0">
                <a:solidFill>
                  <a:srgbClr val="FF0000"/>
                </a:solidFill>
              </a:rPr>
              <a:t>析取范式</a:t>
            </a:r>
            <a:r>
              <a:rPr lang="en-US" altLang="zh-CN" dirty="0"/>
              <a:t>(</a:t>
            </a:r>
            <a:r>
              <a:rPr lang="en-US" altLang="zh-CN" dirty="0" err="1">
                <a:latin typeface="Times New Roman" panose="02020603050405020304" pitchFamily="18" charset="0"/>
                <a:cs typeface="Times New Roman" panose="02020603050405020304" pitchFamily="18" charset="0"/>
              </a:rPr>
              <a:t>DNF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Disjunctive Normal From</a:t>
            </a:r>
            <a:r>
              <a:rPr lang="en-US" altLang="zh-CN" dirty="0"/>
              <a:t>)</a:t>
            </a:r>
          </a:p>
          <a:p>
            <a:pPr lvl="2"/>
            <a:r>
              <a:rPr lang="en-US" altLang="zh-CN" sz="2400" dirty="0">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p</a:t>
            </a:r>
            <a:r>
              <a:rPr lang="en-US" altLang="zh-CN" sz="2400" dirty="0" err="1">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q</a:t>
            </a:r>
            <a:r>
              <a:rPr lang="en-US" altLang="zh-CN" sz="2400" dirty="0">
                <a:latin typeface="Times New Roman" charset="0"/>
                <a:ea typeface="Times New Roman" charset="0"/>
                <a:cs typeface="Times New Roman" charset="0"/>
              </a:rPr>
              <a:t>)∨ (¬</a:t>
            </a:r>
            <a:r>
              <a:rPr lang="en-US" altLang="zh-CN" sz="2400" i="1" dirty="0" err="1">
                <a:latin typeface="Times New Roman" charset="0"/>
                <a:ea typeface="Times New Roman" charset="0"/>
                <a:cs typeface="Times New Roman" charset="0"/>
              </a:rPr>
              <a:t>p</a:t>
            </a:r>
            <a:r>
              <a:rPr lang="en-US" altLang="zh-CN" sz="2400" dirty="0" err="1">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q</a:t>
            </a:r>
            <a:r>
              <a:rPr lang="en-US" altLang="zh-CN" sz="2400" dirty="0">
                <a:latin typeface="Times New Roman" charset="0"/>
                <a:ea typeface="Times New Roman" charset="0"/>
                <a:cs typeface="Times New Roman" charset="0"/>
              </a:rPr>
              <a:t>)</a:t>
            </a:r>
          </a:p>
          <a:p>
            <a:pPr lvl="1"/>
            <a:r>
              <a:rPr lang="zh-CN" altLang="en-US" dirty="0"/>
              <a:t>由有限个简单析取式构成的合取式称为</a:t>
            </a:r>
            <a:r>
              <a:rPr lang="zh-CN" altLang="en-US" b="1" dirty="0">
                <a:solidFill>
                  <a:srgbClr val="FF0000"/>
                </a:solidFill>
              </a:rPr>
              <a:t>合取范式 </a:t>
            </a:r>
            <a:r>
              <a:rPr lang="en-US" altLang="zh-CN" dirty="0"/>
              <a:t>(</a:t>
            </a:r>
            <a:r>
              <a:rPr lang="en-US" altLang="zh-CN" dirty="0">
                <a:latin typeface="Times New Roman" panose="02020603050405020304" pitchFamily="18" charset="0"/>
                <a:cs typeface="Times New Roman" panose="02020603050405020304" pitchFamily="18" charset="0"/>
              </a:rPr>
              <a:t>CNF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Conjunctive Normal From</a:t>
            </a:r>
            <a:r>
              <a:rPr lang="en-US" altLang="zh-CN" dirty="0"/>
              <a:t>)</a:t>
            </a:r>
          </a:p>
          <a:p>
            <a:pPr lvl="2"/>
            <a:r>
              <a:rPr lang="en-US" altLang="zh-CN" sz="2500" dirty="0">
                <a:latin typeface="Times New Roman" charset="0"/>
                <a:ea typeface="Times New Roman" charset="0"/>
                <a:cs typeface="Times New Roman" charset="0"/>
              </a:rPr>
              <a:t>(</a:t>
            </a:r>
            <a:r>
              <a:rPr lang="en-US" altLang="zh-CN" sz="2500" i="1" dirty="0" err="1">
                <a:latin typeface="Times New Roman" charset="0"/>
                <a:ea typeface="Times New Roman" charset="0"/>
                <a:cs typeface="Times New Roman" charset="0"/>
              </a:rPr>
              <a:t>p</a:t>
            </a:r>
            <a:r>
              <a:rPr lang="en-US" altLang="zh-CN" sz="2500" dirty="0" err="1">
                <a:latin typeface="Times New Roman" charset="0"/>
                <a:ea typeface="Times New Roman" charset="0"/>
                <a:cs typeface="Times New Roman" charset="0"/>
              </a:rPr>
              <a:t>∨</a:t>
            </a:r>
            <a:r>
              <a:rPr lang="en-US" altLang="zh-CN" sz="2500" i="1" dirty="0" err="1">
                <a:latin typeface="Times New Roman" charset="0"/>
                <a:ea typeface="Times New Roman" charset="0"/>
                <a:cs typeface="Times New Roman" charset="0"/>
              </a:rPr>
              <a:t>q</a:t>
            </a:r>
            <a:r>
              <a:rPr lang="en-US" altLang="zh-CN" sz="2500" dirty="0">
                <a:latin typeface="Times New Roman" charset="0"/>
                <a:ea typeface="Times New Roman" charset="0"/>
                <a:cs typeface="Times New Roman" charset="0"/>
              </a:rPr>
              <a:t>) ∧ (¬</a:t>
            </a:r>
            <a:r>
              <a:rPr lang="en-US" altLang="zh-CN" sz="2500" i="1" dirty="0" err="1">
                <a:latin typeface="Times New Roman" charset="0"/>
                <a:ea typeface="Times New Roman" charset="0"/>
                <a:cs typeface="Times New Roman" charset="0"/>
              </a:rPr>
              <a:t>p</a:t>
            </a:r>
            <a:r>
              <a:rPr lang="en-US" altLang="zh-CN" sz="2500" dirty="0" err="1">
                <a:latin typeface="Times New Roman" charset="0"/>
                <a:ea typeface="Times New Roman" charset="0"/>
                <a:cs typeface="Times New Roman" charset="0"/>
              </a:rPr>
              <a:t>∨</a:t>
            </a:r>
            <a:r>
              <a:rPr lang="en-US" altLang="zh-CN" sz="2500" i="1" dirty="0" err="1">
                <a:latin typeface="Times New Roman" charset="0"/>
                <a:ea typeface="Times New Roman" charset="0"/>
                <a:cs typeface="Times New Roman" charset="0"/>
              </a:rPr>
              <a:t>q</a:t>
            </a:r>
            <a:r>
              <a:rPr lang="en-US" altLang="zh-CN" sz="2500" dirty="0">
                <a:latin typeface="Times New Roman" charset="0"/>
                <a:ea typeface="Times New Roman" charset="0"/>
                <a:cs typeface="Times New Roman" charset="0"/>
              </a:rPr>
              <a:t>)</a:t>
            </a:r>
            <a:endParaRPr lang="en-US" altLang="zh-CN" dirty="0"/>
          </a:p>
          <a:p>
            <a:pPr lvl="1"/>
            <a:endParaRPr lang="en-US"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pPr>
                <a:defRPr/>
              </a:pPr>
              <a:t>28</a:t>
            </a:fld>
            <a:endParaRPr lang="en-US" altLang="zh-CN"/>
          </a:p>
        </p:txBody>
      </p:sp>
    </p:spTree>
    <p:extLst>
      <p:ext uri="{BB962C8B-B14F-4D97-AF65-F5344CB8AC3E}">
        <p14:creationId xmlns:p14="http://schemas.microsoft.com/office/powerpoint/2010/main" val="136521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a:latin typeface="Arial Black" pitchFamily="34" charset="0"/>
              <a:ea typeface="黑体" pitchFamily="2" charset="-122"/>
            </a:endParaRPr>
          </a:p>
        </p:txBody>
      </p:sp>
      <p:sp>
        <p:nvSpPr>
          <p:cNvPr id="78851" name="Rectangle 3"/>
          <p:cNvSpPr>
            <a:spLocks noGrp="1" noChangeArrowheads="1"/>
          </p:cNvSpPr>
          <p:nvPr>
            <p:ph type="body" idx="1"/>
          </p:nvPr>
        </p:nvSpPr>
        <p:spPr>
          <a:xfrm>
            <a:off x="1981200" y="1719263"/>
            <a:ext cx="8579296" cy="4411662"/>
          </a:xfrm>
        </p:spPr>
        <p:txBody>
          <a:bodyPr/>
          <a:lstStyle/>
          <a:p>
            <a:pPr eaLnBrk="1" hangingPunct="1">
              <a:lnSpc>
                <a:spcPct val="150000"/>
              </a:lnSpc>
            </a:pPr>
            <a:r>
              <a:rPr lang="zh-CN" altLang="en-US" sz="2800" dirty="0">
                <a:latin typeface="+mn-ea"/>
              </a:rPr>
              <a:t>例如， </a:t>
            </a:r>
            <a:r>
              <a:rPr lang="en-US" altLang="zh-CN" sz="2800" dirty="0">
                <a:latin typeface="+mn-ea"/>
              </a:rPr>
              <a:t>	</a:t>
            </a:r>
            <a:r>
              <a:rPr lang="zh-CN" altLang="en-US" sz="2800" dirty="0">
                <a:latin typeface="Times New Roman" charset="0"/>
                <a:ea typeface="Times New Roman" charset="0"/>
                <a:cs typeface="Times New Roman" charset="0"/>
              </a:rPr>
              <a:t>①：</a:t>
            </a:r>
            <a:r>
              <a:rPr lang="en-US" altLang="zh-CN" sz="2800" i="1" dirty="0">
                <a:latin typeface="Times New Roman" charset="0"/>
                <a:ea typeface="Times New Roman" charset="0"/>
                <a:cs typeface="Times New Roman" charset="0"/>
              </a:rPr>
              <a:t>p</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i="1" dirty="0">
                <a:latin typeface="Times New Roman" charset="0"/>
                <a:ea typeface="Times New Roman" charset="0"/>
                <a:cs typeface="Times New Roman" charset="0"/>
              </a:rPr>
              <a:t>p</a:t>
            </a: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②：</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 ¬</a:t>
            </a:r>
            <a:r>
              <a:rPr lang="en-US" altLang="zh-CN" sz="2800" i="1" dirty="0">
                <a:latin typeface="Times New Roman" charset="0"/>
                <a:ea typeface="Times New Roman" charset="0"/>
                <a:cs typeface="Times New Roman" charset="0"/>
              </a:rPr>
              <a:t>r</a:t>
            </a:r>
            <a:r>
              <a:rPr lang="zh-CN" altLang="en-US" sz="2800" dirty="0">
                <a:latin typeface="Times New Roman" charset="0"/>
                <a:ea typeface="Times New Roman" charset="0"/>
                <a:cs typeface="Times New Roman" charset="0"/>
              </a:rPr>
              <a:t>；</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③：</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r</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④：</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a:t>
            </a:r>
            <a:br>
              <a:rPr lang="en-US" altLang="zh-CN" sz="2800" dirty="0">
                <a:latin typeface="Times New Roman" charset="0"/>
                <a:ea typeface="Times New Roman" charset="0"/>
                <a:cs typeface="Times New Roman" charset="0"/>
              </a:rPr>
            </a:b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⑤：</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a:t>
            </a:r>
          </a:p>
          <a:p>
            <a:pPr eaLnBrk="1" hangingPunct="1"/>
            <a:endParaRPr lang="en-US" altLang="zh-CN" dirty="0">
              <a:latin typeface="+mn-ea"/>
            </a:endParaRPr>
          </a:p>
        </p:txBody>
      </p:sp>
    </p:spTree>
    <p:extLst>
      <p:ext uri="{BB962C8B-B14F-4D97-AF65-F5344CB8AC3E}">
        <p14:creationId xmlns:p14="http://schemas.microsoft.com/office/powerpoint/2010/main" val="2010092928"/>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95400" y="188640"/>
            <a:ext cx="7543800" cy="796925"/>
          </a:xfrm>
        </p:spPr>
        <p:txBody>
          <a:bodyPr/>
          <a:lstStyle/>
          <a:p>
            <a:pPr eaLnBrk="1" hangingPunct="1"/>
            <a:r>
              <a:rPr lang="zh-CN" altLang="en-US" sz="4400" dirty="0">
                <a:ea typeface="华文楷体" panose="02010600040101010101" pitchFamily="2" charset="-122"/>
              </a:rPr>
              <a:t>命题</a:t>
            </a:r>
          </a:p>
        </p:txBody>
      </p:sp>
      <p:sp>
        <p:nvSpPr>
          <p:cNvPr id="13315" name="Rectangle 3"/>
          <p:cNvSpPr>
            <a:spLocks noGrp="1" noChangeArrowheads="1"/>
          </p:cNvSpPr>
          <p:nvPr>
            <p:ph type="body" idx="1"/>
          </p:nvPr>
        </p:nvSpPr>
        <p:spPr>
          <a:xfrm>
            <a:off x="1271464" y="1196752"/>
            <a:ext cx="9145015" cy="5400675"/>
          </a:xfrm>
        </p:spPr>
        <p:txBody>
          <a:bodyPr/>
          <a:lstStyle/>
          <a:p>
            <a:pPr eaLnBrk="1" hangingPunct="1">
              <a:spcBef>
                <a:spcPct val="30000"/>
              </a:spcBef>
            </a:pPr>
            <a:r>
              <a:rPr lang="zh-CN" altLang="en-US" sz="2400" b="1" dirty="0">
                <a:latin typeface="Times New Roman" panose="02020603050405020304" pitchFamily="18" charset="0"/>
                <a:cs typeface="Times New Roman" panose="02020603050405020304" pitchFamily="18" charset="0"/>
              </a:rPr>
              <a:t>命题是一个陈述语句，即一个陈述事实的句子</a:t>
            </a:r>
            <a:endParaRPr lang="en-US" altLang="zh-CN" sz="2400" b="1" dirty="0">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dirty="0">
                <a:solidFill>
                  <a:srgbClr val="2009CD"/>
                </a:solidFill>
                <a:latin typeface="Times New Roman" panose="02020603050405020304" pitchFamily="18" charset="0"/>
                <a:cs typeface="Times New Roman" panose="02020603050405020304" pitchFamily="18" charset="0"/>
              </a:rPr>
              <a:t>要么真，要么假</a:t>
            </a:r>
            <a:endParaRPr lang="en-US" altLang="zh-CN" sz="2000" b="1" dirty="0">
              <a:solidFill>
                <a:srgbClr val="2009CD"/>
              </a:solidFill>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dirty="0">
                <a:solidFill>
                  <a:srgbClr val="FF0000"/>
                </a:solidFill>
                <a:latin typeface="Times New Roman" panose="02020603050405020304" pitchFamily="18" charset="0"/>
                <a:cs typeface="Times New Roman" panose="02020603050405020304" pitchFamily="18" charset="0"/>
              </a:rPr>
              <a:t>不能既真又假</a:t>
            </a:r>
          </a:p>
          <a:p>
            <a:pPr eaLnBrk="1" hangingPunct="1">
              <a:spcBef>
                <a:spcPct val="30000"/>
              </a:spcBef>
            </a:pPr>
            <a:r>
              <a:rPr lang="zh-CN" altLang="en-US" sz="2400" b="1" dirty="0">
                <a:latin typeface="Times New Roman" panose="02020603050405020304" pitchFamily="18" charset="0"/>
                <a:cs typeface="Times New Roman" panose="02020603050405020304" pitchFamily="18" charset="0"/>
              </a:rPr>
              <a:t>判断下列句子是否为命题</a:t>
            </a:r>
          </a:p>
          <a:p>
            <a:pPr lvl="1" eaLnBrk="1" hangingPunct="1">
              <a:spcBef>
                <a:spcPct val="30000"/>
              </a:spcBef>
            </a:pPr>
            <a:r>
              <a:rPr lang="zh-CN" altLang="en-US" sz="2000" b="1" dirty="0">
                <a:latin typeface="Times New Roman" panose="02020603050405020304" pitchFamily="18" charset="0"/>
                <a:cs typeface="Times New Roman" panose="02020603050405020304" pitchFamily="18" charset="0"/>
              </a:rPr>
              <a:t>税收下降了</a:t>
            </a:r>
            <a:r>
              <a:rPr lang="en-US" altLang="zh-CN" sz="2000" b="1" dirty="0">
                <a:latin typeface="Times New Roman" panose="02020603050405020304" pitchFamily="18" charset="0"/>
                <a:cs typeface="Times New Roman" panose="02020603050405020304" pitchFamily="18" charset="0"/>
              </a:rPr>
              <a:t> </a:t>
            </a:r>
          </a:p>
          <a:p>
            <a:pPr lvl="1" eaLnBrk="1" hangingPunct="1">
              <a:spcBef>
                <a:spcPct val="30000"/>
              </a:spcBef>
            </a:pPr>
            <a:r>
              <a:rPr lang="zh-CN" altLang="en-US" sz="2000" b="1" dirty="0">
                <a:latin typeface="Times New Roman" panose="02020603050405020304" pitchFamily="18" charset="0"/>
                <a:cs typeface="Times New Roman" panose="02020603050405020304" pitchFamily="18" charset="0"/>
              </a:rPr>
              <a:t>我的收入上升了</a:t>
            </a:r>
            <a:endParaRPr lang="en-US" altLang="zh-CN" sz="2000" b="1" dirty="0">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dirty="0">
                <a:latin typeface="Times New Roman" panose="02020603050405020304" pitchFamily="18" charset="0"/>
                <a:cs typeface="Times New Roman" panose="02020603050405020304" pitchFamily="18" charset="0"/>
              </a:rPr>
              <a:t>今天是星期五</a:t>
            </a:r>
          </a:p>
          <a:p>
            <a:pPr lvl="1" eaLnBrk="1" hangingPunct="1">
              <a:spcBef>
                <a:spcPct val="30000"/>
              </a:spcBef>
            </a:pPr>
            <a:r>
              <a:rPr lang="zh-CN" altLang="en-US" sz="2000" b="1" dirty="0">
                <a:latin typeface="Times New Roman" panose="02020603050405020304" pitchFamily="18" charset="0"/>
                <a:cs typeface="Times New Roman" panose="02020603050405020304" pitchFamily="18" charset="0"/>
              </a:rPr>
              <a:t>你会说英语吗</a:t>
            </a:r>
            <a:r>
              <a:rPr lang="en-US" altLang="zh-CN" sz="2000" b="1" dirty="0">
                <a:latin typeface="Times New Roman" panose="02020603050405020304" pitchFamily="18" charset="0"/>
                <a:cs typeface="Times New Roman" panose="02020603050405020304" pitchFamily="18" charset="0"/>
              </a:rPr>
              <a:t>?</a:t>
            </a:r>
          </a:p>
          <a:p>
            <a:pPr lvl="1" eaLnBrk="1" hangingPunct="1">
              <a:spcBef>
                <a:spcPct val="30000"/>
              </a:spcBef>
            </a:pPr>
            <a:r>
              <a:rPr lang="en-US" altLang="zh-CN" sz="2000" b="1" dirty="0">
                <a:latin typeface="Times New Roman" panose="02020603050405020304" pitchFamily="18" charset="0"/>
                <a:cs typeface="Times New Roman" panose="02020603050405020304" pitchFamily="18" charset="0"/>
              </a:rPr>
              <a:t>3-x=5</a:t>
            </a:r>
          </a:p>
          <a:p>
            <a:pPr lvl="1" eaLnBrk="1" hangingPunct="1">
              <a:spcBef>
                <a:spcPct val="30000"/>
              </a:spcBef>
            </a:pPr>
            <a:r>
              <a:rPr lang="zh-CN" altLang="en-US" sz="2000" b="1" dirty="0">
                <a:latin typeface="Times New Roman" panose="02020603050405020304" pitchFamily="18" charset="0"/>
                <a:cs typeface="Times New Roman" panose="02020603050405020304" pitchFamily="18" charset="0"/>
              </a:rPr>
              <a:t>我们走吧</a:t>
            </a:r>
            <a:r>
              <a:rPr lang="en-US" altLang="zh-CN" sz="2000" b="1" dirty="0">
                <a:latin typeface="Times New Roman" panose="02020603050405020304" pitchFamily="18" charset="0"/>
                <a:cs typeface="Times New Roman" panose="02020603050405020304" pitchFamily="18" charset="0"/>
              </a:rPr>
              <a:t>!</a:t>
            </a:r>
          </a:p>
          <a:p>
            <a:pPr lvl="1" eaLnBrk="1" hangingPunct="1">
              <a:spcBef>
                <a:spcPct val="30000"/>
              </a:spcBef>
            </a:pPr>
            <a:r>
              <a:rPr lang="zh-CN" altLang="en-US" sz="2000" b="1" dirty="0">
                <a:latin typeface="Times New Roman" panose="02020603050405020304" pitchFamily="18" charset="0"/>
                <a:cs typeface="Times New Roman" panose="02020603050405020304" pitchFamily="18" charset="0"/>
              </a:rPr>
              <a:t>任一足够大的偶数一定可以表示为两个素数之和。</a:t>
            </a:r>
            <a:endParaRPr lang="en-US" altLang="zh-CN" sz="2000" b="1" dirty="0">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dirty="0">
                <a:latin typeface="Times New Roman" panose="02020603050405020304" pitchFamily="18" charset="0"/>
                <a:cs typeface="Times New Roman" panose="02020603050405020304" pitchFamily="18" charset="0"/>
              </a:rPr>
              <a:t>他是个多好的人呀！</a:t>
            </a:r>
          </a:p>
          <a:p>
            <a:pPr lvl="1" eaLnBrk="1" hangingPunct="1">
              <a:spcBef>
                <a:spcPct val="30000"/>
              </a:spcBef>
            </a:pP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我现在说的是假话。”</a:t>
            </a:r>
            <a:endParaRPr lang="en-US" altLang="zh-CN" sz="1700" b="1" dirty="0">
              <a:latin typeface="Times New Roman" panose="02020603050405020304" pitchFamily="18" charset="0"/>
              <a:cs typeface="Times New Roman" panose="02020603050405020304" pitchFamily="18" charset="0"/>
            </a:endParaRPr>
          </a:p>
        </p:txBody>
      </p:sp>
      <p:sp>
        <p:nvSpPr>
          <p:cNvPr id="62468" name="Text Box 4"/>
          <p:cNvSpPr txBox="1">
            <a:spLocks noChangeArrowheads="1"/>
          </p:cNvSpPr>
          <p:nvPr/>
        </p:nvSpPr>
        <p:spPr bwMode="auto">
          <a:xfrm>
            <a:off x="1199456" y="2987452"/>
            <a:ext cx="79057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a:p>
            <a:pPr eaLnBrk="1" hangingPunct="1">
              <a:spcBef>
                <a:spcPct val="5000"/>
              </a:spcBef>
              <a:buClrTx/>
              <a:buSzTx/>
              <a:buFontTx/>
              <a:buNone/>
            </a:pPr>
            <a:r>
              <a:rPr lang="zh-CN" altLang="en-US" sz="2400" dirty="0">
                <a:solidFill>
                  <a:srgbClr val="FF0000"/>
                </a:solidFill>
                <a:sym typeface="Wingdings" panose="05000000000000000000" pitchFamily="2" charset="2"/>
              </a:rPr>
              <a:t></a:t>
            </a: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pPr>
                <a:defRPr/>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box(in)">
                                      <p:cBhvr>
                                        <p:cTn id="7" dur="500"/>
                                        <p:tgtEl>
                                          <p:spTgt spid="133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15">
                                            <p:txEl>
                                              <p:pRg st="4" end="4"/>
                                            </p:txEl>
                                          </p:spTgt>
                                        </p:tgtEl>
                                        <p:attrNameLst>
                                          <p:attrName>style.visibility</p:attrName>
                                        </p:attrNameLst>
                                      </p:cBhvr>
                                      <p:to>
                                        <p:strVal val="visible"/>
                                      </p:to>
                                    </p:set>
                                    <p:animEffect transition="in" filter="box(in)">
                                      <p:cBhvr>
                                        <p:cTn id="10" dur="500"/>
                                        <p:tgtEl>
                                          <p:spTgt spid="1331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Effect transition="in" filter="box(in)">
                                      <p:cBhvr>
                                        <p:cTn id="13" dur="500"/>
                                        <p:tgtEl>
                                          <p:spTgt spid="1331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315">
                                            <p:txEl>
                                              <p:pRg st="6" end="6"/>
                                            </p:txEl>
                                          </p:spTgt>
                                        </p:tgtEl>
                                        <p:attrNameLst>
                                          <p:attrName>style.visibility</p:attrName>
                                        </p:attrNameLst>
                                      </p:cBhvr>
                                      <p:to>
                                        <p:strVal val="visible"/>
                                      </p:to>
                                    </p:set>
                                    <p:animEffect transition="in" filter="box(in)">
                                      <p:cBhvr>
                                        <p:cTn id="16" dur="500"/>
                                        <p:tgtEl>
                                          <p:spTgt spid="13315">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3315">
                                            <p:txEl>
                                              <p:pRg st="7" end="7"/>
                                            </p:txEl>
                                          </p:spTgt>
                                        </p:tgtEl>
                                        <p:attrNameLst>
                                          <p:attrName>style.visibility</p:attrName>
                                        </p:attrNameLst>
                                      </p:cBhvr>
                                      <p:to>
                                        <p:strVal val="visible"/>
                                      </p:to>
                                    </p:set>
                                    <p:animEffect transition="in" filter="box(in)">
                                      <p:cBhvr>
                                        <p:cTn id="19" dur="500"/>
                                        <p:tgtEl>
                                          <p:spTgt spid="13315">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3315">
                                            <p:txEl>
                                              <p:pRg st="8" end="8"/>
                                            </p:txEl>
                                          </p:spTgt>
                                        </p:tgtEl>
                                        <p:attrNameLst>
                                          <p:attrName>style.visibility</p:attrName>
                                        </p:attrNameLst>
                                      </p:cBhvr>
                                      <p:to>
                                        <p:strVal val="visible"/>
                                      </p:to>
                                    </p:set>
                                    <p:animEffect transition="in" filter="box(in)">
                                      <p:cBhvr>
                                        <p:cTn id="22" dur="500"/>
                                        <p:tgtEl>
                                          <p:spTgt spid="13315">
                                            <p:txEl>
                                              <p:pRg st="8" end="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3315">
                                            <p:txEl>
                                              <p:pRg st="9" end="9"/>
                                            </p:txEl>
                                          </p:spTgt>
                                        </p:tgtEl>
                                        <p:attrNameLst>
                                          <p:attrName>style.visibility</p:attrName>
                                        </p:attrNameLst>
                                      </p:cBhvr>
                                      <p:to>
                                        <p:strVal val="visible"/>
                                      </p:to>
                                    </p:set>
                                    <p:animEffect transition="in" filter="box(in)">
                                      <p:cBhvr>
                                        <p:cTn id="25" dur="500"/>
                                        <p:tgtEl>
                                          <p:spTgt spid="13315">
                                            <p:txEl>
                                              <p:pRg st="9" end="9"/>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3315">
                                            <p:txEl>
                                              <p:pRg st="10" end="10"/>
                                            </p:txEl>
                                          </p:spTgt>
                                        </p:tgtEl>
                                        <p:attrNameLst>
                                          <p:attrName>style.visibility</p:attrName>
                                        </p:attrNameLst>
                                      </p:cBhvr>
                                      <p:to>
                                        <p:strVal val="visible"/>
                                      </p:to>
                                    </p:set>
                                    <p:animEffect transition="in" filter="box(in)">
                                      <p:cBhvr>
                                        <p:cTn id="28" dur="500"/>
                                        <p:tgtEl>
                                          <p:spTgt spid="13315">
                                            <p:txEl>
                                              <p:pRg st="10" end="10"/>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3315">
                                            <p:txEl>
                                              <p:pRg st="11" end="11"/>
                                            </p:txEl>
                                          </p:spTgt>
                                        </p:tgtEl>
                                        <p:attrNameLst>
                                          <p:attrName>style.visibility</p:attrName>
                                        </p:attrNameLst>
                                      </p:cBhvr>
                                      <p:to>
                                        <p:strVal val="visible"/>
                                      </p:to>
                                    </p:set>
                                    <p:animEffect transition="in" filter="box(in)">
                                      <p:cBhvr>
                                        <p:cTn id="31" dur="500"/>
                                        <p:tgtEl>
                                          <p:spTgt spid="13315">
                                            <p:txEl>
                                              <p:pRg st="11" end="11"/>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3315">
                                            <p:txEl>
                                              <p:pRg st="12" end="12"/>
                                            </p:txEl>
                                          </p:spTgt>
                                        </p:tgtEl>
                                        <p:attrNameLst>
                                          <p:attrName>style.visibility</p:attrName>
                                        </p:attrNameLst>
                                      </p:cBhvr>
                                      <p:to>
                                        <p:strVal val="visible"/>
                                      </p:to>
                                    </p:set>
                                    <p:animEffect transition="in" filter="box(in)">
                                      <p:cBhvr>
                                        <p:cTn id="34" dur="500"/>
                                        <p:tgtEl>
                                          <p:spTgt spid="13315">
                                            <p:txEl>
                                              <p:pRg st="12" end="1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62468"/>
                                        </p:tgtEl>
                                        <p:attrNameLst>
                                          <p:attrName>style.visibility</p:attrName>
                                        </p:attrNameLst>
                                      </p:cBhvr>
                                      <p:to>
                                        <p:strVal val="visible"/>
                                      </p:to>
                                    </p:set>
                                    <p:animEffect transition="in" filter="box(in)">
                                      <p:cBhvr>
                                        <p:cTn id="3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a:latin typeface="Arial Black" pitchFamily="34" charset="0"/>
              <a:ea typeface="黑体" pitchFamily="2" charset="-122"/>
            </a:endParaRPr>
          </a:p>
        </p:txBody>
      </p:sp>
      <p:sp>
        <p:nvSpPr>
          <p:cNvPr id="78851" name="Rectangle 3"/>
          <p:cNvSpPr>
            <a:spLocks noGrp="1" noChangeArrowheads="1"/>
          </p:cNvSpPr>
          <p:nvPr>
            <p:ph type="body" idx="1"/>
          </p:nvPr>
        </p:nvSpPr>
        <p:spPr>
          <a:xfrm>
            <a:off x="1127448" y="1719263"/>
            <a:ext cx="10441160" cy="4411662"/>
          </a:xfrm>
        </p:spPr>
        <p:txBody>
          <a:bodyPr/>
          <a:lstStyle/>
          <a:p>
            <a:pPr marL="457200" indent="-457200" eaLnBrk="1" hangingPunct="1">
              <a:spcBef>
                <a:spcPts val="1176"/>
              </a:spcBef>
            </a:pPr>
            <a:r>
              <a:rPr lang="zh-CN" altLang="en-US" sz="2800" b="1" dirty="0">
                <a:latin typeface="+mn-ea"/>
              </a:rPr>
              <a:t>范式在可满足判定上的应用：</a:t>
            </a:r>
          </a:p>
          <a:p>
            <a:pPr marL="806450" lvl="1" indent="-457200" eaLnBrk="1" hangingPunct="1">
              <a:spcBef>
                <a:spcPts val="1176"/>
              </a:spcBef>
            </a:pPr>
            <a:r>
              <a:rPr lang="zh-CN" altLang="en-US" sz="2400" b="1" dirty="0">
                <a:latin typeface="+mn-ea"/>
              </a:rPr>
              <a:t>一个析取范式为矛盾式，当且仅当它的每个简单合取式是矛盾式；</a:t>
            </a:r>
            <a:endParaRPr lang="en-US" altLang="zh-CN" sz="2400" b="1" dirty="0">
              <a:latin typeface="+mn-ea"/>
            </a:endParaRPr>
          </a:p>
          <a:p>
            <a:pPr marL="1101725" lvl="2" indent="-457200" eaLnBrk="1" hangingPunct="1">
              <a:spcBef>
                <a:spcPts val="1176"/>
              </a:spcBef>
            </a:pPr>
            <a:r>
              <a:rPr lang="en-US" altLang="zh-CN" sz="2400" dirty="0">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p</a:t>
            </a:r>
            <a:r>
              <a:rPr lang="en-US" altLang="zh-CN" sz="2400" dirty="0" err="1">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q</a:t>
            </a:r>
            <a:r>
              <a:rPr lang="en-US" altLang="zh-CN" sz="2400" dirty="0">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p</a:t>
            </a:r>
            <a:r>
              <a:rPr lang="en-US" altLang="zh-CN" sz="2400" dirty="0" err="1">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q</a:t>
            </a:r>
            <a:r>
              <a:rPr lang="en-US" altLang="zh-CN" sz="2400" dirty="0">
                <a:latin typeface="Times New Roman" charset="0"/>
                <a:ea typeface="Times New Roman" charset="0"/>
                <a:cs typeface="Times New Roman" charset="0"/>
              </a:rPr>
              <a:t>)</a:t>
            </a:r>
            <a:r>
              <a:rPr lang="en-US" altLang="zh-CN" sz="2000" dirty="0">
                <a:latin typeface="Times New Roman" charset="0"/>
                <a:ea typeface="Times New Roman" charset="0"/>
                <a:cs typeface="Times New Roman" charset="0"/>
              </a:rPr>
              <a:t> ∨……</a:t>
            </a:r>
            <a:endParaRPr lang="zh-CN" altLang="en-US" sz="2100" b="1" dirty="0">
              <a:latin typeface="+mn-ea"/>
            </a:endParaRPr>
          </a:p>
          <a:p>
            <a:pPr marL="806450" lvl="1" indent="-457200" eaLnBrk="1" hangingPunct="1">
              <a:spcBef>
                <a:spcPts val="1176"/>
              </a:spcBef>
            </a:pPr>
            <a:r>
              <a:rPr lang="zh-CN" altLang="en-US" sz="2400" b="1" dirty="0">
                <a:latin typeface="+mn-ea"/>
              </a:rPr>
              <a:t>一个析取范式为可满足式，当且仅当它的某个简单合取式是可满足式</a:t>
            </a:r>
            <a:endParaRPr lang="en-US" altLang="zh-CN" sz="2400" b="1" dirty="0">
              <a:latin typeface="+mn-ea"/>
            </a:endParaRPr>
          </a:p>
          <a:p>
            <a:pPr marL="1101725" lvl="2" indent="-457200" eaLnBrk="1" hangingPunct="1">
              <a:spcBef>
                <a:spcPts val="1176"/>
              </a:spcBef>
            </a:pPr>
            <a:r>
              <a:rPr lang="en-US" altLang="zh-CN" sz="2400" dirty="0">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p</a:t>
            </a:r>
            <a:r>
              <a:rPr lang="en-US" altLang="zh-CN" sz="2400" dirty="0" err="1">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q</a:t>
            </a:r>
            <a:r>
              <a:rPr lang="en-US" altLang="zh-CN" sz="2400" dirty="0">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p</a:t>
            </a:r>
            <a:r>
              <a:rPr lang="en-US" altLang="zh-CN" sz="2400" dirty="0" err="1">
                <a:latin typeface="Times New Roman" charset="0"/>
                <a:ea typeface="Times New Roman" charset="0"/>
                <a:cs typeface="Times New Roman" charset="0"/>
              </a:rPr>
              <a:t>∧</a:t>
            </a:r>
            <a:r>
              <a:rPr lang="en-US" altLang="zh-CN" sz="2400" i="1" dirty="0" err="1">
                <a:latin typeface="Times New Roman" charset="0"/>
                <a:ea typeface="Times New Roman" charset="0"/>
                <a:cs typeface="Times New Roman" charset="0"/>
              </a:rPr>
              <a:t>q</a:t>
            </a:r>
            <a:r>
              <a:rPr lang="en-US" altLang="zh-CN" sz="2400" dirty="0">
                <a:latin typeface="Times New Roman" charset="0"/>
                <a:ea typeface="Times New Roman" charset="0"/>
                <a:cs typeface="Times New Roman" charset="0"/>
              </a:rPr>
              <a:t>)</a:t>
            </a:r>
            <a:r>
              <a:rPr lang="en-US" altLang="zh-CN" sz="1800" dirty="0">
                <a:latin typeface="Times New Roman" charset="0"/>
                <a:ea typeface="Times New Roman" charset="0"/>
                <a:cs typeface="Times New Roman" charset="0"/>
              </a:rPr>
              <a:t> ∨……</a:t>
            </a:r>
          </a:p>
          <a:p>
            <a:pPr marL="806450" lvl="1" indent="-457200" eaLnBrk="1" hangingPunct="1">
              <a:spcBef>
                <a:spcPts val="1176"/>
              </a:spcBef>
            </a:pPr>
            <a:r>
              <a:rPr lang="en-US" altLang="zh-CN" sz="2300" b="1" dirty="0">
                <a:latin typeface="Times New Roman" charset="0"/>
                <a:cs typeface="Times New Roman" charset="0"/>
              </a:rPr>
              <a:t>……</a:t>
            </a:r>
            <a:endParaRPr lang="zh-CN" altLang="en-US" sz="2300" b="1" dirty="0">
              <a:latin typeface="+mn-ea"/>
            </a:endParaRPr>
          </a:p>
          <a:p>
            <a:pPr marL="806450" lvl="1" indent="-457200" eaLnBrk="1" hangingPunct="1">
              <a:spcBef>
                <a:spcPts val="1176"/>
              </a:spcBef>
            </a:pPr>
            <a:endParaRPr lang="en-US" altLang="zh-CN" sz="2400" b="1" dirty="0">
              <a:latin typeface="+mn-ea"/>
            </a:endParaRPr>
          </a:p>
          <a:p>
            <a:pPr marL="806450" lvl="1" indent="-457200" eaLnBrk="1" hangingPunct="1">
              <a:spcBef>
                <a:spcPts val="1176"/>
              </a:spcBef>
            </a:pPr>
            <a:endParaRPr lang="zh-CN" altLang="en-US" sz="2400" b="1" dirty="0">
              <a:latin typeface="+mn-ea"/>
            </a:endParaRPr>
          </a:p>
          <a:p>
            <a:pPr eaLnBrk="1" hangingPunct="1"/>
            <a:endParaRPr lang="en-US" altLang="zh-CN" dirty="0">
              <a:latin typeface="+mn-ea"/>
            </a:endParaRPr>
          </a:p>
        </p:txBody>
      </p:sp>
    </p:spTree>
    <p:extLst>
      <p:ext uri="{BB962C8B-B14F-4D97-AF65-F5344CB8AC3E}">
        <p14:creationId xmlns:p14="http://schemas.microsoft.com/office/powerpoint/2010/main" val="1776025260"/>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09600" y="122238"/>
            <a:ext cx="10058400" cy="1002506"/>
          </a:xfrm>
        </p:spPr>
        <p:txBody>
          <a:bodyPr/>
          <a:lstStyle/>
          <a:p>
            <a:pPr eaLnBrk="1" hangingPunct="1">
              <a:defRPr/>
            </a:pPr>
            <a:r>
              <a:rPr lang="zh-CN" altLang="en-US" dirty="0"/>
              <a:t>命题逻辑公式的范式</a:t>
            </a:r>
            <a:endParaRPr lang="zh-CN" altLang="en-US" dirty="0">
              <a:latin typeface="Arial Black" pitchFamily="34" charset="0"/>
              <a:ea typeface="黑体" pitchFamily="2" charset="-122"/>
            </a:endParaRPr>
          </a:p>
        </p:txBody>
      </p:sp>
      <p:sp>
        <p:nvSpPr>
          <p:cNvPr id="78851" name="Rectangle 3"/>
          <p:cNvSpPr>
            <a:spLocks noGrp="1" noChangeArrowheads="1"/>
          </p:cNvSpPr>
          <p:nvPr>
            <p:ph type="body" idx="1"/>
          </p:nvPr>
        </p:nvSpPr>
        <p:spPr>
          <a:xfrm>
            <a:off x="600672" y="1719263"/>
            <a:ext cx="10967936" cy="4411662"/>
          </a:xfrm>
        </p:spPr>
        <p:txBody>
          <a:bodyPr/>
          <a:lstStyle/>
          <a:p>
            <a:pPr eaLnBrk="1" hangingPunct="1"/>
            <a:r>
              <a:rPr lang="zh-CN" altLang="en-US" sz="3200" b="1" dirty="0">
                <a:latin typeface="+mn-ea"/>
              </a:rPr>
              <a:t>定理</a:t>
            </a:r>
            <a:r>
              <a:rPr lang="zh-CN" altLang="en-US" sz="3200" dirty="0">
                <a:latin typeface="+mn-ea"/>
              </a:rPr>
              <a:t>：</a:t>
            </a:r>
            <a:r>
              <a:rPr lang="zh-CN" altLang="en-US" sz="3200" b="1" dirty="0">
                <a:latin typeface="+mn-ea"/>
              </a:rPr>
              <a:t>任一命题公式都存在着与之等值的析取范式和合取范式。</a:t>
            </a:r>
          </a:p>
          <a:p>
            <a:pPr marL="349250" lvl="1" indent="0" eaLnBrk="1" hangingPunct="1">
              <a:buNone/>
            </a:pPr>
            <a:r>
              <a:rPr lang="zh-CN" altLang="en-US" sz="2400" dirty="0">
                <a:latin typeface="Times New Roman" panose="02020603050405020304" pitchFamily="18" charset="0"/>
                <a:cs typeface="Times New Roman" panose="02020603050405020304" pitchFamily="18" charset="0"/>
              </a:rPr>
              <a:t>证明：</a:t>
            </a:r>
            <a:r>
              <a:rPr lang="zh-CN" altLang="en-US" sz="2400" dirty="0">
                <a:latin typeface="Times New Roman" panose="02020603050405020304" pitchFamily="18" charset="0"/>
                <a:cs typeface="Times New Roman" panose="02020603050405020304" pitchFamily="18" charset="0"/>
                <a:sym typeface="Wingdings" charset="2"/>
              </a:rPr>
              <a:t>对于任一公式，可用下面的方法构造出与其等值的范式：</a:t>
            </a:r>
          </a:p>
          <a:p>
            <a:pPr marL="1096962" lvl="2" indent="-457200" eaLnBrk="1" hangingPunct="1">
              <a:buFont typeface="+mj-lt"/>
              <a:buAutoNum type="arabicPeriod"/>
            </a:pPr>
            <a:r>
              <a:rPr lang="zh-CN" altLang="en-US" sz="2400" dirty="0">
                <a:latin typeface="Times New Roman" panose="02020603050405020304" pitchFamily="18" charset="0"/>
                <a:cs typeface="Times New Roman" panose="02020603050405020304" pitchFamily="18" charset="0"/>
                <a:sym typeface="Wingdings" charset="2"/>
              </a:rPr>
              <a:t>利用等价公式：</a:t>
            </a:r>
            <a:r>
              <a:rPr lang="en-US" altLang="zh-CN" sz="2400" dirty="0">
                <a:latin typeface="Times New Roman" panose="02020603050405020304" pitchFamily="18" charset="0"/>
                <a:cs typeface="Times New Roman" panose="02020603050405020304" pitchFamily="18" charset="0"/>
                <a:sym typeface="Wingdings" charset="2"/>
              </a:rPr>
              <a:t>A </a:t>
            </a:r>
            <a:r>
              <a:rPr lang="en-US" altLang="zh-CN" sz="2400" dirty="0">
                <a:latin typeface="Calibri" panose="020F0502020204030204" pitchFamily="34" charset="0"/>
                <a:cs typeface="Calibri" panose="020F0502020204030204" pitchFamily="34"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Wingdings" pitchFamily="2" charset="2"/>
              </a:rPr>
              <a:t> </a:t>
            </a:r>
            <a:r>
              <a:rPr lang="en-US" altLang="zh-CN" sz="2400" dirty="0">
                <a:latin typeface="Times New Roman" panose="02020603050405020304" pitchFamily="18" charset="0"/>
                <a:cs typeface="Times New Roman" panose="02020603050405020304" pitchFamily="18" charset="0"/>
                <a:sym typeface="Wingdings" charset="2"/>
              </a:rPr>
              <a:t>B ≡(A→B)∧(B→A)</a:t>
            </a:r>
            <a:r>
              <a:rPr lang="zh-CN" altLang="en-US" sz="2400" dirty="0">
                <a:latin typeface="Times New Roman" panose="02020603050405020304" pitchFamily="18" charset="0"/>
                <a:cs typeface="Times New Roman" panose="02020603050405020304" pitchFamily="18" charset="0"/>
                <a:sym typeface="Wingdings" charset="2"/>
              </a:rPr>
              <a:t>以及</a:t>
            </a:r>
            <a:r>
              <a:rPr lang="en-US" altLang="zh-CN" sz="2400" dirty="0">
                <a:latin typeface="Times New Roman" panose="02020603050405020304" pitchFamily="18" charset="0"/>
                <a:cs typeface="Times New Roman" panose="02020603050405020304" pitchFamily="18" charset="0"/>
                <a:sym typeface="Wingdings" charset="2"/>
              </a:rPr>
              <a:t>A</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400" dirty="0">
                <a:latin typeface="Times New Roman" panose="02020603050405020304" pitchFamily="18" charset="0"/>
                <a:cs typeface="Times New Roman" panose="02020603050405020304" pitchFamily="18" charset="0"/>
                <a:sym typeface="Wingdings" charset="2"/>
              </a:rPr>
              <a:t> ≡ ¬A∨B</a:t>
            </a:r>
            <a:r>
              <a:rPr lang="zh-CN" altLang="en-US" sz="2400" dirty="0">
                <a:latin typeface="Times New Roman" panose="02020603050405020304" pitchFamily="18" charset="0"/>
                <a:cs typeface="Times New Roman" panose="02020603050405020304" pitchFamily="18" charset="0"/>
                <a:sym typeface="Wingdings" charset="2"/>
              </a:rPr>
              <a:t>，使公式中仅含联结词</a:t>
            </a:r>
            <a:r>
              <a:rPr lang="en-US" altLang="zh-CN" sz="2400" dirty="0">
                <a:latin typeface="Times New Roman" panose="02020603050405020304" pitchFamily="18" charset="0"/>
                <a:cs typeface="Times New Roman" panose="02020603050405020304" pitchFamily="18" charset="0"/>
                <a:sym typeface="Wingdings" charset="2"/>
              </a:rPr>
              <a:t>¬</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a:latin typeface="Times New Roman" panose="02020603050405020304" pitchFamily="18" charset="0"/>
                <a:cs typeface="Times New Roman" panose="02020603050405020304" pitchFamily="18" charset="0"/>
                <a:sym typeface="Wingdings" charset="2"/>
              </a:rPr>
              <a:t>//</a:t>
            </a:r>
            <a:r>
              <a:rPr lang="zh-CN" altLang="en-US" sz="2400" dirty="0">
                <a:latin typeface="Times New Roman" panose="02020603050405020304" pitchFamily="18" charset="0"/>
                <a:cs typeface="Times New Roman" panose="02020603050405020304" pitchFamily="18" charset="0"/>
                <a:sym typeface="Wingdings" charset="2"/>
              </a:rPr>
              <a:t>注意运算优先级</a:t>
            </a:r>
          </a:p>
          <a:p>
            <a:pPr marL="1096962" lvl="2" indent="-457200" eaLnBrk="1" hangingPunct="1">
              <a:buFont typeface="+mj-lt"/>
              <a:buAutoNum type="arabicPeriod"/>
            </a:pPr>
            <a:r>
              <a:rPr lang="zh-CN" altLang="en-US" sz="2400" dirty="0">
                <a:latin typeface="Times New Roman" panose="02020603050405020304" pitchFamily="18" charset="0"/>
                <a:cs typeface="Times New Roman" panose="02020603050405020304" pitchFamily="18" charset="0"/>
                <a:sym typeface="Wingdings" charset="2"/>
              </a:rPr>
              <a:t>利用德</a:t>
            </a:r>
            <a:r>
              <a:rPr lang="en-US" altLang="zh-CN" sz="2400" dirty="0">
                <a:latin typeface="Times New Roman" panose="02020603050405020304" pitchFamily="18" charset="0"/>
                <a:cs typeface="Times New Roman" panose="02020603050405020304" pitchFamily="18" charset="0"/>
                <a:sym typeface="Wingdings" charset="2"/>
              </a:rPr>
              <a:t>•</a:t>
            </a:r>
            <a:r>
              <a:rPr lang="zh-CN" altLang="en-US" sz="2400" dirty="0">
                <a:latin typeface="Times New Roman" panose="02020603050405020304" pitchFamily="18" charset="0"/>
                <a:cs typeface="Times New Roman" panose="02020603050405020304" pitchFamily="18" charset="0"/>
                <a:sym typeface="Wingdings" charset="2"/>
              </a:rPr>
              <a:t>摩根定律和双重否定律</a:t>
            </a:r>
            <a:r>
              <a:rPr lang="en-US" altLang="zh-CN" sz="2400" dirty="0">
                <a:latin typeface="Times New Roman" panose="02020603050405020304" pitchFamily="18" charset="0"/>
                <a:cs typeface="Times New Roman" panose="02020603050405020304" pitchFamily="18" charset="0"/>
                <a:sym typeface="Wingdings" charset="2"/>
              </a:rPr>
              <a:t>¬(A∨B) ≡ ¬A∧¬B</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a:latin typeface="Times New Roman" panose="02020603050405020304" pitchFamily="18" charset="0"/>
                <a:cs typeface="Times New Roman" panose="02020603050405020304" pitchFamily="18" charset="0"/>
                <a:sym typeface="Wingdings" charset="2"/>
              </a:rPr>
              <a:t>¬(A∧B) ≡ ¬A∨¬B</a:t>
            </a:r>
            <a:r>
              <a:rPr lang="zh-CN" altLang="en-US" sz="2400" dirty="0">
                <a:latin typeface="Times New Roman" panose="02020603050405020304" pitchFamily="18" charset="0"/>
                <a:cs typeface="Times New Roman" panose="02020603050405020304" pitchFamily="18" charset="0"/>
                <a:sym typeface="Wingdings" charset="2"/>
              </a:rPr>
              <a:t>， </a:t>
            </a:r>
            <a:r>
              <a:rPr lang="en-US" altLang="zh-CN" sz="2400" dirty="0">
                <a:latin typeface="Times New Roman" panose="02020603050405020304" pitchFamily="18" charset="0"/>
                <a:cs typeface="Times New Roman" panose="02020603050405020304" pitchFamily="18" charset="0"/>
                <a:sym typeface="Wingdings" charset="2"/>
              </a:rPr>
              <a:t>¬¬A ≡A</a:t>
            </a:r>
            <a:r>
              <a:rPr lang="zh-CN" altLang="en-US" sz="2400" dirty="0">
                <a:latin typeface="Times New Roman" panose="02020603050405020304" pitchFamily="18" charset="0"/>
                <a:cs typeface="Times New Roman" panose="02020603050405020304" pitchFamily="18" charset="0"/>
                <a:sym typeface="Wingdings" charset="2"/>
              </a:rPr>
              <a:t>将否定符</a:t>
            </a:r>
            <a:r>
              <a:rPr lang="en-US" altLang="zh-CN" sz="2400" dirty="0">
                <a:latin typeface="Times New Roman" panose="02020603050405020304" pitchFamily="18" charset="0"/>
                <a:cs typeface="Times New Roman" panose="02020603050405020304" pitchFamily="18" charset="0"/>
                <a:sym typeface="Wingdings" charset="2"/>
              </a:rPr>
              <a:t>¬</a:t>
            </a:r>
            <a:r>
              <a:rPr lang="zh-CN" altLang="en-US" sz="2400" dirty="0">
                <a:latin typeface="Times New Roman" panose="02020603050405020304" pitchFamily="18" charset="0"/>
                <a:cs typeface="Times New Roman" panose="02020603050405020304" pitchFamily="18" charset="0"/>
                <a:sym typeface="Wingdings" charset="2"/>
              </a:rPr>
              <a:t>移到命题变元前，并去掉多余的否定符；</a:t>
            </a:r>
          </a:p>
          <a:p>
            <a:pPr marL="1096962" lvl="2" indent="-457200" eaLnBrk="1" fontAlgn="t" hangingPunct="1">
              <a:buFont typeface="+mj-lt"/>
              <a:buAutoNum type="arabicPeriod"/>
            </a:pPr>
            <a:r>
              <a:rPr lang="zh-CN" altLang="en-US" sz="2400" dirty="0">
                <a:latin typeface="Times New Roman" panose="02020603050405020304" pitchFamily="18" charset="0"/>
                <a:cs typeface="Times New Roman" panose="02020603050405020304" pitchFamily="18" charset="0"/>
                <a:sym typeface="Wingdings" charset="2"/>
              </a:rPr>
              <a:t>利用分配律</a:t>
            </a:r>
            <a:r>
              <a:rPr lang="en-US" altLang="zh-CN" sz="2400" dirty="0">
                <a:latin typeface="Times New Roman" panose="02020603050405020304" pitchFamily="18" charset="0"/>
                <a:cs typeface="Times New Roman" panose="02020603050405020304" pitchFamily="18" charset="0"/>
                <a:sym typeface="Wingdings" charset="2"/>
              </a:rPr>
              <a:t>A∧(B∨C) ≡(A∧B)∨(A∧C)</a:t>
            </a:r>
            <a:r>
              <a:rPr lang="zh-CN" altLang="en-US" sz="2400" dirty="0">
                <a:latin typeface="Times New Roman" panose="02020603050405020304" pitchFamily="18" charset="0"/>
                <a:cs typeface="Times New Roman" panose="02020603050405020304" pitchFamily="18" charset="0"/>
                <a:sym typeface="Wingdings" charset="2"/>
              </a:rPr>
              <a:t>， </a:t>
            </a:r>
            <a:r>
              <a:rPr lang="en-US" altLang="zh-CN" sz="2400" dirty="0">
                <a:latin typeface="Times New Roman" panose="02020603050405020304" pitchFamily="18" charset="0"/>
                <a:cs typeface="Times New Roman" panose="02020603050405020304" pitchFamily="18" charset="0"/>
                <a:sym typeface="Wingdings" charset="2"/>
              </a:rPr>
              <a:t>A∨(B∧C) ≡(A∨B)∧(A∨C)</a:t>
            </a:r>
            <a:r>
              <a:rPr lang="zh-CN" altLang="en-US" sz="2400" dirty="0">
                <a:latin typeface="Times New Roman" panose="02020603050405020304" pitchFamily="18" charset="0"/>
                <a:cs typeface="Times New Roman" panose="02020603050405020304" pitchFamily="18" charset="0"/>
                <a:sym typeface="Wingdings" charset="2"/>
              </a:rPr>
              <a:t>将公式化成析取范式或合取范式，所得即与原公式等价。</a:t>
            </a:r>
            <a:endParaRPr lang="en-US" altLang="zh-CN" sz="2400" dirty="0">
              <a:latin typeface="Times New Roman" panose="02020603050405020304" pitchFamily="18" charset="0"/>
              <a:cs typeface="Times New Roman" panose="02020603050405020304" pitchFamily="18" charset="0"/>
              <a:sym typeface="Wingdings" charset="2"/>
            </a:endParaRPr>
          </a:p>
          <a:p>
            <a:pPr marL="349250" lvl="1" indent="0" eaLnBrk="1" fontAlgn="t" hangingPunct="1">
              <a:buNone/>
            </a:pPr>
            <a:r>
              <a:rPr lang="zh-CN" altLang="en-US" sz="2400" dirty="0">
                <a:latin typeface="Times New Roman" panose="02020603050405020304" pitchFamily="18" charset="0"/>
                <a:cs typeface="Times New Roman" panose="02020603050405020304" pitchFamily="18" charset="0"/>
                <a:sym typeface="Wingdings" charset="2"/>
              </a:rPr>
              <a:t>证毕</a:t>
            </a:r>
            <a:r>
              <a:rPr lang="en-US" altLang="zh-CN" sz="2400" dirty="0">
                <a:latin typeface="Times New Roman" panose="02020603050405020304" pitchFamily="18" charset="0"/>
                <a:cs typeface="Times New Roman" panose="02020603050405020304" pitchFamily="18" charset="0"/>
                <a:sym typeface="Wingdings" charset="2"/>
              </a:rPr>
              <a:t>.</a:t>
            </a:r>
            <a:endParaRPr lang="zh-CN" altLang="en-US" sz="2400" dirty="0">
              <a:latin typeface="Times New Roman" panose="02020603050405020304" pitchFamily="18" charset="0"/>
              <a:cs typeface="Times New Roman" panose="02020603050405020304" pitchFamily="18" charset="0"/>
              <a:sym typeface="Wingdings" charset="2"/>
            </a:endParaRPr>
          </a:p>
          <a:p>
            <a:pPr marL="0" indent="0" eaLnBrk="1" hangingPunct="1">
              <a:buNone/>
            </a:pPr>
            <a:endParaRPr lang="zh-CN" altLang="en-US" sz="3200" dirty="0">
              <a:latin typeface="+mn-ea"/>
            </a:endParaRPr>
          </a:p>
        </p:txBody>
      </p:sp>
    </p:spTree>
    <p:extLst>
      <p:ext uri="{BB962C8B-B14F-4D97-AF65-F5344CB8AC3E}">
        <p14:creationId xmlns:p14="http://schemas.microsoft.com/office/powerpoint/2010/main" val="2123541607"/>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命题逻辑公式的范式</a:t>
            </a:r>
            <a:endParaRPr lang="en-US" dirty="0"/>
          </a:p>
        </p:txBody>
      </p:sp>
      <p:sp>
        <p:nvSpPr>
          <p:cNvPr id="3" name="Content Placeholder 2"/>
          <p:cNvSpPr>
            <a:spLocks noGrp="1"/>
          </p:cNvSpPr>
          <p:nvPr>
            <p:ph idx="1"/>
          </p:nvPr>
        </p:nvSpPr>
        <p:spPr/>
        <p:txBody>
          <a:bodyPr/>
          <a:lstStyle/>
          <a:p>
            <a:pPr eaLnBrk="1" hangingPunct="1"/>
            <a:r>
              <a:rPr lang="zh-CN" altLang="en-US" sz="2800" b="1" dirty="0">
                <a:latin typeface="+mn-ea"/>
                <a:sym typeface="Wingdings" charset="2"/>
              </a:rPr>
              <a:t>范式概念下，一个公式的范式是不唯一的：</a:t>
            </a:r>
            <a:endParaRPr lang="en-US" altLang="zh-CN" sz="2800" b="1" dirty="0">
              <a:latin typeface="+mn-ea"/>
              <a:sym typeface="Wingdings" charset="2"/>
            </a:endParaRPr>
          </a:p>
          <a:p>
            <a:pPr lvl="1" eaLnBrk="1" hangingPunct="1"/>
            <a:r>
              <a:rPr lang="zh-CN" altLang="en-US" sz="2400" dirty="0">
                <a:latin typeface="Times New Roman" panose="02020603050405020304" pitchFamily="18" charset="0"/>
                <a:cs typeface="Times New Roman" panose="02020603050405020304" pitchFamily="18" charset="0"/>
                <a:sym typeface="Wingdings" charset="2"/>
              </a:rPr>
              <a:t>析取范式</a:t>
            </a:r>
            <a:r>
              <a:rPr lang="zh-CN" altLang="en-US" sz="2400" i="1" dirty="0">
                <a:latin typeface="Times New Roman" panose="02020603050405020304" pitchFamily="18" charset="0"/>
                <a:cs typeface="Times New Roman" panose="02020603050405020304" pitchFamily="18" charset="0"/>
                <a:sym typeface="Wingdings" charset="2"/>
              </a:rPr>
              <a:t> </a:t>
            </a:r>
            <a:r>
              <a:rPr lang="en-US" altLang="zh-CN" sz="2400" i="1" dirty="0">
                <a:latin typeface="Times New Roman" panose="02020603050405020304" pitchFamily="18" charset="0"/>
                <a:cs typeface="Times New Roman" panose="02020603050405020304" pitchFamily="18" charset="0"/>
                <a:sym typeface="Wingdings" charset="2"/>
              </a:rPr>
              <a:t>p</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q</a:t>
            </a:r>
            <a:r>
              <a:rPr lang="en-US" altLang="zh-CN" sz="2400" dirty="0" err="1">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r</a:t>
            </a:r>
            <a:r>
              <a:rPr lang="en-US" altLang="zh-CN" sz="2400" dirty="0">
                <a:latin typeface="Times New Roman" panose="02020603050405020304" pitchFamily="18" charset="0"/>
                <a:cs typeface="Times New Roman" panose="02020603050405020304" pitchFamily="18" charset="0"/>
                <a:sym typeface="Wingdings" charset="2"/>
              </a:rPr>
              <a:t>)</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p</a:t>
            </a:r>
            <a:r>
              <a:rPr lang="en-US" altLang="zh-CN" sz="2400" dirty="0" err="1">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p</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q</a:t>
            </a:r>
            <a:r>
              <a:rPr lang="en-US" altLang="zh-CN" sz="2400" dirty="0" err="1">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r</a:t>
            </a:r>
            <a:r>
              <a:rPr lang="en-US" altLang="zh-CN" sz="2400" dirty="0">
                <a:latin typeface="Times New Roman" panose="02020603050405020304" pitchFamily="18" charset="0"/>
                <a:cs typeface="Times New Roman" panose="02020603050405020304" pitchFamily="18" charset="0"/>
                <a:sym typeface="Wingdings" charset="2"/>
              </a:rPr>
              <a:t>) </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i="1" dirty="0">
                <a:latin typeface="Times New Roman" panose="02020603050405020304" pitchFamily="18" charset="0"/>
                <a:cs typeface="Times New Roman" panose="02020603050405020304" pitchFamily="18" charset="0"/>
                <a:sym typeface="Wingdings" charset="2"/>
              </a:rPr>
              <a:t>p</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a:latin typeface="Times New Roman" panose="02020603050405020304" pitchFamily="18" charset="0"/>
                <a:cs typeface="Times New Roman" panose="02020603050405020304" pitchFamily="18" charset="0"/>
                <a:sym typeface="Wingdings" charset="2"/>
              </a:rPr>
              <a:t>q</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a:latin typeface="Times New Roman" panose="02020603050405020304" pitchFamily="18" charset="0"/>
                <a:cs typeface="Times New Roman" panose="02020603050405020304" pitchFamily="18" charset="0"/>
                <a:sym typeface="Wingdings" charset="2"/>
              </a:rPr>
              <a:t>q</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q</a:t>
            </a:r>
            <a:r>
              <a:rPr lang="en-US" altLang="zh-CN" sz="2400" dirty="0" err="1">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r</a:t>
            </a:r>
            <a:r>
              <a:rPr lang="en-US" altLang="zh-CN" sz="2400" dirty="0">
                <a:latin typeface="Times New Roman" panose="02020603050405020304" pitchFamily="18" charset="0"/>
                <a:cs typeface="Times New Roman" panose="02020603050405020304" pitchFamily="18" charset="0"/>
                <a:sym typeface="Wingdings" charset="2"/>
              </a:rPr>
              <a:t>)</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i="1" dirty="0">
                <a:latin typeface="Times New Roman" panose="02020603050405020304" pitchFamily="18" charset="0"/>
                <a:cs typeface="Times New Roman" panose="02020603050405020304" pitchFamily="18" charset="0"/>
                <a:sym typeface="Wingdings" charset="2"/>
              </a:rPr>
              <a:t>p</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p</a:t>
            </a:r>
            <a:r>
              <a:rPr lang="en-US" altLang="zh-CN" sz="2400" dirty="0" err="1">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r</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q</a:t>
            </a:r>
            <a:r>
              <a:rPr lang="en-US" altLang="zh-CN" sz="2400" dirty="0" err="1">
                <a:latin typeface="Times New Roman" panose="02020603050405020304" pitchFamily="18" charset="0"/>
                <a:cs typeface="Times New Roman" panose="02020603050405020304" pitchFamily="18" charset="0"/>
                <a:sym typeface="Wingdings" charset="2"/>
              </a:rPr>
              <a:t>∧</a:t>
            </a:r>
            <a:r>
              <a:rPr lang="en-US" altLang="zh-CN" sz="2400" i="1" dirty="0" err="1">
                <a:latin typeface="Times New Roman" panose="02020603050405020304" pitchFamily="18" charset="0"/>
                <a:cs typeface="Times New Roman" panose="02020603050405020304" pitchFamily="18" charset="0"/>
                <a:sym typeface="Wingdings" charset="2"/>
              </a:rPr>
              <a:t>r</a:t>
            </a:r>
            <a:r>
              <a:rPr lang="en-US" altLang="zh-CN" sz="2400" dirty="0">
                <a:latin typeface="Times New Roman" panose="02020603050405020304" pitchFamily="18" charset="0"/>
                <a:cs typeface="Times New Roman" panose="02020603050405020304" pitchFamily="18" charset="0"/>
                <a:sym typeface="Wingdings" charset="2"/>
              </a:rPr>
              <a:t>)</a:t>
            </a:r>
            <a:r>
              <a:rPr lang="zh-CN" altLang="en-US" sz="2400" dirty="0">
                <a:latin typeface="Times New Roman" panose="02020603050405020304" pitchFamily="18" charset="0"/>
                <a:cs typeface="Times New Roman" panose="02020603050405020304" pitchFamily="18" charset="0"/>
                <a:sym typeface="Wingdings" charset="2"/>
              </a:rPr>
              <a:t>均等价</a:t>
            </a:r>
            <a:endParaRPr lang="en-US" altLang="zh-CN" sz="2400" dirty="0">
              <a:latin typeface="Times New Roman" panose="02020603050405020304" pitchFamily="18" charset="0"/>
              <a:cs typeface="Times New Roman" panose="02020603050405020304" pitchFamily="18" charset="0"/>
              <a:sym typeface="Wingdings" charset="2"/>
            </a:endParaRPr>
          </a:p>
          <a:p>
            <a:pPr eaLnBrk="1" hangingPunct="1"/>
            <a:r>
              <a:rPr lang="zh-CN" altLang="en-US" sz="2800" b="1" dirty="0">
                <a:latin typeface="+mn-ea"/>
                <a:sym typeface="Wingdings" charset="2"/>
              </a:rPr>
              <a:t>主析取范式和主合取范式：对简单式进一步约束</a:t>
            </a:r>
            <a:endParaRPr lang="zh-CN" altLang="en-US" sz="2400" dirty="0">
              <a:latin typeface="+mn-ea"/>
              <a:sym typeface="Wingdings" charset="2"/>
            </a:endParaRPr>
          </a:p>
          <a:p>
            <a:pPr lvl="1" eaLnBrk="1" hangingPunct="1"/>
            <a:r>
              <a:rPr lang="zh-CN" altLang="en-US" sz="2400" b="1" dirty="0">
                <a:solidFill>
                  <a:srgbClr val="C00000"/>
                </a:solidFill>
                <a:latin typeface="+mn-ea"/>
                <a:sym typeface="Wingdings" charset="2"/>
              </a:rPr>
              <a:t>极小项：</a:t>
            </a:r>
            <a:r>
              <a:rPr lang="zh-CN" altLang="en-US" sz="2400" dirty="0">
                <a:latin typeface="+mn-ea"/>
                <a:sym typeface="Wingdings" charset="2"/>
              </a:rPr>
              <a:t>包含所有命题变元或其否定一次仅一次的简单合取式</a:t>
            </a:r>
            <a:endParaRPr lang="en-US" altLang="zh-CN" sz="2400" dirty="0">
              <a:latin typeface="+mn-ea"/>
              <a:sym typeface="Wingdings" charset="2"/>
            </a:endParaRPr>
          </a:p>
          <a:p>
            <a:pPr lvl="1" eaLnBrk="1" hangingPunct="1"/>
            <a:r>
              <a:rPr lang="zh-CN" altLang="en-US" sz="2400" b="1" dirty="0">
                <a:solidFill>
                  <a:srgbClr val="C00000"/>
                </a:solidFill>
                <a:latin typeface="+mn-ea"/>
                <a:sym typeface="Wingdings" charset="2"/>
              </a:rPr>
              <a:t>极大项：</a:t>
            </a:r>
            <a:r>
              <a:rPr lang="zh-CN" altLang="en-US" sz="2400" dirty="0">
                <a:latin typeface="+mn-ea"/>
                <a:sym typeface="Wingdings" charset="2"/>
              </a:rPr>
              <a:t>包含所有命题变元或其否定一次仅一次的简单析取式</a:t>
            </a:r>
            <a:endParaRPr lang="en-US" altLang="zh-CN" sz="2400" dirty="0">
              <a:latin typeface="+mn-ea"/>
              <a:sym typeface="Wingdings" charset="2"/>
            </a:endParaRPr>
          </a:p>
          <a:p>
            <a:pPr lvl="1" eaLnBrk="1" hangingPunct="1"/>
            <a:r>
              <a:rPr lang="zh-CN" altLang="en-US" sz="2400" dirty="0">
                <a:latin typeface="+mn-ea"/>
                <a:sym typeface="Wingdings" charset="2"/>
              </a:rPr>
              <a:t>由有限个变元</a:t>
            </a:r>
            <a:r>
              <a:rPr lang="en-US" altLang="zh-CN" sz="2400" dirty="0">
                <a:latin typeface="+mn-ea"/>
                <a:sym typeface="Wingdings" charset="2"/>
              </a:rPr>
              <a:t>(</a:t>
            </a:r>
            <a:r>
              <a:rPr lang="zh-CN" altLang="en-US" sz="2400" dirty="0">
                <a:latin typeface="+mn-ea"/>
                <a:sym typeface="Wingdings" charset="2"/>
              </a:rPr>
              <a:t>出现顺序一致的</a:t>
            </a:r>
            <a:r>
              <a:rPr lang="en-US" altLang="zh-CN" sz="2400" dirty="0">
                <a:latin typeface="+mn-ea"/>
                <a:sym typeface="Wingdings" charset="2"/>
              </a:rPr>
              <a:t>)</a:t>
            </a:r>
            <a:r>
              <a:rPr lang="zh-CN" altLang="en-US" sz="2400" dirty="0">
                <a:latin typeface="+mn-ea"/>
                <a:sym typeface="Wingdings" charset="2"/>
              </a:rPr>
              <a:t>极小项组成的析取范式称为</a:t>
            </a:r>
            <a:r>
              <a:rPr lang="zh-CN" altLang="en-US" sz="2400" b="1" dirty="0">
                <a:solidFill>
                  <a:srgbClr val="C00000"/>
                </a:solidFill>
                <a:latin typeface="+mn-ea"/>
                <a:sym typeface="Wingdings" charset="2"/>
              </a:rPr>
              <a:t>主析取范式</a:t>
            </a:r>
            <a:r>
              <a:rPr lang="zh-CN" altLang="en-US" sz="2400" dirty="0">
                <a:latin typeface="+mn-ea"/>
                <a:sym typeface="Wingdings" charset="2"/>
              </a:rPr>
              <a:t>； </a:t>
            </a:r>
            <a:endParaRPr lang="en-US" altLang="zh-CN" sz="2400" dirty="0">
              <a:latin typeface="+mn-ea"/>
              <a:sym typeface="Wingdings" charset="2"/>
            </a:endParaRPr>
          </a:p>
          <a:p>
            <a:pPr lvl="1" eaLnBrk="1" hangingPunct="1"/>
            <a:r>
              <a:rPr lang="zh-CN" altLang="en-US" sz="2400" dirty="0">
                <a:latin typeface="+mn-ea"/>
                <a:sym typeface="Wingdings" charset="2"/>
              </a:rPr>
              <a:t>由有限个变元</a:t>
            </a:r>
            <a:r>
              <a:rPr lang="en-US" altLang="zh-CN" sz="2400" dirty="0">
                <a:latin typeface="+mn-ea"/>
                <a:sym typeface="Wingdings" charset="2"/>
              </a:rPr>
              <a:t>(</a:t>
            </a:r>
            <a:r>
              <a:rPr lang="zh-CN" altLang="en-US" sz="2400" dirty="0">
                <a:latin typeface="+mn-ea"/>
                <a:sym typeface="Wingdings" charset="2"/>
              </a:rPr>
              <a:t>出现顺序一致的</a:t>
            </a:r>
            <a:r>
              <a:rPr lang="en-US" altLang="zh-CN" sz="2400" dirty="0">
                <a:latin typeface="+mn-ea"/>
                <a:sym typeface="Wingdings" charset="2"/>
              </a:rPr>
              <a:t>)</a:t>
            </a:r>
            <a:r>
              <a:rPr lang="zh-CN" altLang="en-US" sz="2400" dirty="0">
                <a:latin typeface="+mn-ea"/>
                <a:sym typeface="Wingdings" charset="2"/>
              </a:rPr>
              <a:t>极大项组成的合取范式称为</a:t>
            </a:r>
            <a:r>
              <a:rPr lang="zh-CN" altLang="en-US" sz="2400" b="1" dirty="0">
                <a:solidFill>
                  <a:srgbClr val="C00000"/>
                </a:solidFill>
                <a:latin typeface="+mn-ea"/>
                <a:sym typeface="Wingdings" charset="2"/>
              </a:rPr>
              <a:t>主合取范式</a:t>
            </a:r>
            <a:r>
              <a:rPr lang="zh-CN" altLang="en-US" sz="2400" dirty="0">
                <a:latin typeface="+mn-ea"/>
                <a:sym typeface="Wingdings" charset="2"/>
              </a:rPr>
              <a:t>。</a:t>
            </a:r>
          </a:p>
          <a:p>
            <a:endParaRPr lang="en-US" sz="3200" dirty="0"/>
          </a:p>
        </p:txBody>
      </p:sp>
      <p:sp>
        <p:nvSpPr>
          <p:cNvPr id="4" name="Slide Number Placeholder 3"/>
          <p:cNvSpPr>
            <a:spLocks noGrp="1"/>
          </p:cNvSpPr>
          <p:nvPr>
            <p:ph type="sldNum" sz="quarter" idx="12"/>
          </p:nvPr>
        </p:nvSpPr>
        <p:spPr/>
        <p:txBody>
          <a:bodyPr/>
          <a:lstStyle/>
          <a:p>
            <a:pPr algn="r">
              <a:defRPr/>
            </a:pPr>
            <a:fld id="{9CA25C4E-FAF3-46D9-8743-E552264581ED}" type="slidenum">
              <a:rPr lang="en-US" altLang="zh-CN" smtClean="0"/>
              <a:pPr algn="r">
                <a:defRPr/>
              </a:pPr>
              <a:t>32</a:t>
            </a:fld>
            <a:endParaRPr lang="en-US" altLang="zh-CN" dirty="0"/>
          </a:p>
        </p:txBody>
      </p:sp>
    </p:spTree>
    <p:extLst>
      <p:ext uri="{BB962C8B-B14F-4D97-AF65-F5344CB8AC3E}">
        <p14:creationId xmlns:p14="http://schemas.microsoft.com/office/powerpoint/2010/main" val="2004516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981200" y="122238"/>
            <a:ext cx="7570788" cy="1295400"/>
          </a:xfrm>
        </p:spPr>
        <p:txBody>
          <a:bodyPr/>
          <a:lstStyle/>
          <a:p>
            <a:r>
              <a:rPr lang="zh-CN" altLang="en-US"/>
              <a:t>主析取（合取）范式的唯一性</a:t>
            </a:r>
          </a:p>
        </p:txBody>
      </p:sp>
      <p:sp>
        <p:nvSpPr>
          <p:cNvPr id="36867" name="内容占位符 2"/>
          <p:cNvSpPr>
            <a:spLocks noGrp="1"/>
          </p:cNvSpPr>
          <p:nvPr>
            <p:ph idx="1"/>
          </p:nvPr>
        </p:nvSpPr>
        <p:spPr>
          <a:xfrm>
            <a:off x="1703388" y="1719263"/>
            <a:ext cx="8964612" cy="4589462"/>
          </a:xfrm>
        </p:spPr>
        <p:txBody>
          <a:bodyPr/>
          <a:lstStyle/>
          <a:p>
            <a:r>
              <a:rPr lang="zh-CN" altLang="en-US" sz="2800" b="1" dirty="0">
                <a:latin typeface="Times New Roman" panose="02020603050405020304" pitchFamily="18" charset="0"/>
                <a:cs typeface="Times New Roman" panose="02020603050405020304" pitchFamily="18" charset="0"/>
              </a:rPr>
              <a:t>求 </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p</a:t>
            </a:r>
            <a:r>
              <a:rPr kumimoji="1" lang="en-US" altLang="zh-CN" sz="2800" b="1" dirty="0" err="1">
                <a:latin typeface="Times New Roman" panose="02020603050405020304" pitchFamily="18" charset="0"/>
                <a:sym typeface="Symbol" panose="05050102010706020507" pitchFamily="18" charset="2"/>
              </a:rPr>
              <a:t></a:t>
            </a:r>
            <a:r>
              <a:rPr kumimoji="1" lang="en-US" altLang="zh-CN" sz="2800" b="1" i="1" dirty="0" err="1">
                <a:latin typeface="Times New Roman" panose="02020603050405020304" pitchFamily="18" charset="0"/>
                <a:sym typeface="Symbol" panose="05050102010706020507" pitchFamily="18" charset="2"/>
              </a:rPr>
              <a:t>q</a:t>
            </a:r>
            <a:r>
              <a:rPr kumimoji="1" lang="en-US" altLang="zh-CN" sz="2800" b="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sym typeface="Symbol" panose="05050102010706020507" pitchFamily="18" charset="2"/>
              </a:rPr>
              <a:t> r</a:t>
            </a:r>
            <a:r>
              <a:rPr kumimoji="1" lang="en-US" altLang="zh-CN" sz="2800" b="1" dirty="0">
                <a:latin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sym typeface="Symbol" panose="05050102010706020507" pitchFamily="18" charset="2"/>
              </a:rPr>
              <a:t>的主析取范式</a:t>
            </a:r>
            <a:endParaRPr kumimoji="1" lang="en-US" altLang="zh-CN" sz="2800" b="1" dirty="0">
              <a:latin typeface="Times New Roman" panose="02020603050405020304" pitchFamily="18" charset="0"/>
              <a:sym typeface="Symbol" panose="05050102010706020507" pitchFamily="18" charset="2"/>
            </a:endParaRPr>
          </a:p>
          <a:p>
            <a:pPr lvl="1"/>
            <a:r>
              <a:rPr kumimoji="1"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FF0000"/>
                </a:solidFill>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（析取范式）</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p>
          <a:p>
            <a:r>
              <a:rPr lang="zh-CN" altLang="en-US" sz="2800" b="1" dirty="0">
                <a:latin typeface="Times New Roman" panose="02020603050405020304" pitchFamily="18" charset="0"/>
                <a:cs typeface="Arial" panose="020B0604020202020204" pitchFamily="34" charset="0"/>
              </a:rPr>
              <a:t>该主析取式和下列主析取式等价吗？</a:t>
            </a:r>
            <a:endParaRPr lang="en-US" altLang="zh-CN" sz="2800" b="1" dirty="0">
              <a:latin typeface="Times New Roman" panose="02020603050405020304" pitchFamily="18" charset="0"/>
              <a:cs typeface="Arial" panose="020B0604020202020204" pitchFamily="34" charset="0"/>
            </a:endParaRPr>
          </a:p>
          <a:p>
            <a:pPr lvl="1"/>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p>
        </p:txBody>
      </p:sp>
      <p:sp>
        <p:nvSpPr>
          <p:cNvPr id="4" name="矩形标注 3"/>
          <p:cNvSpPr>
            <a:spLocks noRot="1" noChangeAspect="1" noMove="1" noResize="1" noEditPoints="1" noAdjustHandles="1" noChangeArrowheads="1" noChangeShapeType="1" noTextEdit="1"/>
          </p:cNvSpPr>
          <p:nvPr/>
        </p:nvSpPr>
        <p:spPr bwMode="auto">
          <a:xfrm>
            <a:off x="2495551" y="3141663"/>
            <a:ext cx="6696075" cy="1223962"/>
          </a:xfrm>
          <a:prstGeom prst="wedgeRectCallout">
            <a:avLst>
              <a:gd name="adj1" fmla="val -29366"/>
              <a:gd name="adj2" fmla="val -70657"/>
            </a:avLst>
          </a:prstGeom>
          <a:blipFill rotWithShape="0">
            <a:blip r:embed="rId2"/>
            <a:stretch>
              <a:fillRect b="-6531"/>
            </a:stretch>
          </a:blipFill>
          <a:ln w="9525" algn="ctr">
            <a:solidFill>
              <a:schemeClr val="tx1"/>
            </a:solidFill>
            <a:round/>
            <a:headEnd/>
            <a:tailEnd/>
          </a:ln>
        </p:spPr>
        <p:txBody>
          <a:bodyPr/>
          <a:lstStyle/>
          <a:p>
            <a:r>
              <a:rPr lang="zh-CN" altLang="en-US">
                <a:noFill/>
              </a:rPr>
              <a:t> </a:t>
            </a: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7">
                                            <p:txEl>
                                              <p:pRg st="6" end="6"/>
                                            </p:txEl>
                                          </p:spTgt>
                                        </p:tgtEl>
                                        <p:attrNameLst>
                                          <p:attrName>style.visibility</p:attrName>
                                        </p:attrNameLst>
                                      </p:cBhvr>
                                      <p:to>
                                        <p:strVal val="visible"/>
                                      </p:to>
                                    </p:set>
                                    <p:animEffect transition="in" filter="box(in)">
                                      <p:cBhvr>
                                        <p:cTn id="12" dur="500"/>
                                        <p:tgtEl>
                                          <p:spTgt spid="3686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6867">
                                            <p:txEl>
                                              <p:pRg st="7" end="7"/>
                                            </p:txEl>
                                          </p:spTgt>
                                        </p:tgtEl>
                                        <p:attrNameLst>
                                          <p:attrName>style.visibility</p:attrName>
                                        </p:attrNameLst>
                                      </p:cBhvr>
                                      <p:to>
                                        <p:strVal val="visible"/>
                                      </p:to>
                                    </p:set>
                                    <p:animEffect transition="in" filter="box(in)">
                                      <p:cBhvr>
                                        <p:cTn id="17" dur="500"/>
                                        <p:tgtEl>
                                          <p:spTgt spid="36867">
                                            <p:txEl>
                                              <p:pRg st="7" end="7"/>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6867">
                                            <p:txEl>
                                              <p:pRg st="8" end="8"/>
                                            </p:txEl>
                                          </p:spTgt>
                                        </p:tgtEl>
                                        <p:attrNameLst>
                                          <p:attrName>style.visibility</p:attrName>
                                        </p:attrNameLst>
                                      </p:cBhvr>
                                      <p:to>
                                        <p:strVal val="visible"/>
                                      </p:to>
                                    </p:set>
                                    <p:animEffect transition="in" filter="box(in)">
                                      <p:cBhvr>
                                        <p:cTn id="20"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half" idx="1"/>
          </p:nvPr>
        </p:nvSpPr>
        <p:spPr>
          <a:xfrm>
            <a:off x="1055440" y="1417638"/>
            <a:ext cx="10225136" cy="5211762"/>
          </a:xfrm>
        </p:spPr>
        <p:txBody>
          <a:bodyPr/>
          <a:lstStyle/>
          <a:p>
            <a:pPr eaLnBrk="1" hangingPunct="1"/>
            <a:r>
              <a:rPr lang="en-US" altLang="zh-CN" sz="2800" b="1" dirty="0">
                <a:solidFill>
                  <a:srgbClr val="0000FF"/>
                </a:solidFill>
                <a:latin typeface="+mn-ea"/>
                <a:sym typeface="Wingdings" charset="2"/>
              </a:rPr>
              <a:t>1.</a:t>
            </a:r>
            <a:r>
              <a:rPr lang="zh-CN" altLang="en-US" sz="2800" b="1" dirty="0">
                <a:solidFill>
                  <a:srgbClr val="0000FF"/>
                </a:solidFill>
                <a:latin typeface="+mn-ea"/>
                <a:sym typeface="Wingdings" charset="2"/>
              </a:rPr>
              <a:t>极小项和极大项的性质</a:t>
            </a:r>
          </a:p>
          <a:p>
            <a:pPr eaLnBrk="1" hangingPunct="1">
              <a:buFontTx/>
              <a:buNone/>
            </a:pPr>
            <a:r>
              <a:rPr lang="zh-CN" altLang="en-US" sz="2000" b="1" dirty="0">
                <a:latin typeface="Times New Roman" panose="02020603050405020304" pitchFamily="18" charset="0"/>
                <a:cs typeface="Times New Roman" panose="02020603050405020304" pitchFamily="18" charset="0"/>
                <a:sym typeface="Wingdings" charset="2"/>
              </a:rPr>
              <a:t>  </a:t>
            </a:r>
            <a:r>
              <a:rPr lang="zh-CN" altLang="en-US" sz="2400" dirty="0">
                <a:latin typeface="Times New Roman" panose="02020603050405020304" pitchFamily="18" charset="0"/>
                <a:cs typeface="Times New Roman" panose="02020603050405020304" pitchFamily="18" charset="0"/>
                <a:sym typeface="Wingdings" charset="2"/>
              </a:rPr>
              <a:t>对于两个命题变元</a:t>
            </a:r>
            <a:r>
              <a:rPr lang="en-US" altLang="zh-CN" sz="2400" dirty="0">
                <a:latin typeface="Times New Roman" panose="02020603050405020304" pitchFamily="18" charset="0"/>
                <a:cs typeface="Times New Roman" panose="02020603050405020304" pitchFamily="18" charset="0"/>
                <a:sym typeface="Wingdings" charset="2"/>
              </a:rPr>
              <a:t>P</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a:latin typeface="Times New Roman" panose="02020603050405020304" pitchFamily="18" charset="0"/>
                <a:cs typeface="Times New Roman" panose="02020603050405020304" pitchFamily="18" charset="0"/>
                <a:sym typeface="Wingdings" charset="2"/>
              </a:rPr>
              <a:t>Q</a:t>
            </a:r>
            <a:r>
              <a:rPr lang="zh-CN" altLang="en-US" sz="2400" dirty="0">
                <a:latin typeface="Times New Roman" panose="02020603050405020304" pitchFamily="18" charset="0"/>
                <a:cs typeface="Times New Roman" panose="02020603050405020304" pitchFamily="18" charset="0"/>
                <a:sym typeface="Wingdings" charset="2"/>
              </a:rPr>
              <a:t>来说，由于每个</a:t>
            </a:r>
            <a:r>
              <a:rPr lang="en-US" altLang="zh-CN" sz="2400" dirty="0">
                <a:latin typeface="Times New Roman" panose="02020603050405020304" pitchFamily="18" charset="0"/>
                <a:cs typeface="Times New Roman" panose="02020603050405020304" pitchFamily="18" charset="0"/>
                <a:sym typeface="Wingdings" charset="2"/>
              </a:rPr>
              <a:t>P</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a:latin typeface="Times New Roman" panose="02020603050405020304" pitchFamily="18" charset="0"/>
                <a:cs typeface="Times New Roman" panose="02020603050405020304" pitchFamily="18" charset="0"/>
                <a:sym typeface="Wingdings" charset="2"/>
              </a:rPr>
              <a:t>Q</a:t>
            </a:r>
            <a:r>
              <a:rPr lang="zh-CN" altLang="en-US" sz="2400" dirty="0">
                <a:latin typeface="Times New Roman" panose="02020603050405020304" pitchFamily="18" charset="0"/>
                <a:cs typeface="Times New Roman" panose="02020603050405020304" pitchFamily="18" charset="0"/>
                <a:sym typeface="Wingdings" charset="2"/>
              </a:rPr>
              <a:t>可以取命题变元自身和其否定，所以其对应的极小项和极大项分别有四项：</a:t>
            </a:r>
            <a:r>
              <a:rPr lang="en-US" altLang="zh-CN" sz="2400" dirty="0" err="1">
                <a:latin typeface="Times New Roman" panose="02020603050405020304" pitchFamily="18" charset="0"/>
                <a:cs typeface="Times New Roman" panose="02020603050405020304" pitchFamily="18" charset="0"/>
                <a:sym typeface="Wingdings" charset="2"/>
              </a:rPr>
              <a:t>P∧Q</a:t>
            </a:r>
            <a:r>
              <a:rPr lang="zh-CN" altLang="en-US" sz="2400" dirty="0">
                <a:latin typeface="Times New Roman" panose="02020603050405020304" pitchFamily="18" charset="0"/>
                <a:cs typeface="Times New Roman" panose="02020603050405020304" pitchFamily="18" charset="0"/>
                <a:sym typeface="Wingdings" charset="2"/>
              </a:rPr>
              <a:t>， </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dirty="0" err="1">
                <a:latin typeface="Times New Roman" panose="02020603050405020304" pitchFamily="18" charset="0"/>
                <a:cs typeface="Times New Roman" panose="02020603050405020304" pitchFamily="18" charset="0"/>
                <a:sym typeface="Wingdings" charset="2"/>
              </a:rPr>
              <a:t>P∧Q</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a:latin typeface="Times New Roman" panose="02020603050405020304" pitchFamily="18" charset="0"/>
                <a:cs typeface="Times New Roman" panose="02020603050405020304" pitchFamily="18" charset="0"/>
                <a:sym typeface="Wingdings" charset="2"/>
              </a:rPr>
              <a:t>P∧¬Q</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a:latin typeface="Times New Roman" panose="02020603050405020304" pitchFamily="18" charset="0"/>
                <a:cs typeface="Times New Roman" panose="02020603050405020304" pitchFamily="18" charset="0"/>
                <a:sym typeface="Wingdings" charset="2"/>
              </a:rPr>
              <a:t>¬P∧¬Q</a:t>
            </a:r>
            <a:r>
              <a:rPr lang="zh-CN" altLang="en-US" sz="2400" dirty="0">
                <a:latin typeface="Times New Roman" panose="02020603050405020304" pitchFamily="18" charset="0"/>
                <a:cs typeface="Times New Roman" panose="02020603050405020304" pitchFamily="18" charset="0"/>
                <a:sym typeface="Wingdings" charset="2"/>
              </a:rPr>
              <a:t>；</a:t>
            </a:r>
            <a:r>
              <a:rPr lang="en-US" altLang="zh-CN" sz="2400" dirty="0" err="1">
                <a:latin typeface="Times New Roman" panose="02020603050405020304" pitchFamily="18" charset="0"/>
                <a:cs typeface="Times New Roman" panose="02020603050405020304" pitchFamily="18" charset="0"/>
                <a:sym typeface="Wingdings" charset="2"/>
              </a:rPr>
              <a:t>P∨Q</a:t>
            </a:r>
            <a:r>
              <a:rPr lang="zh-CN" altLang="en-US" sz="2400" dirty="0">
                <a:latin typeface="Times New Roman" panose="02020603050405020304" pitchFamily="18" charset="0"/>
                <a:cs typeface="Times New Roman" panose="02020603050405020304" pitchFamily="18" charset="0"/>
                <a:sym typeface="Wingdings" charset="2"/>
              </a:rPr>
              <a:t>， </a:t>
            </a:r>
            <a:r>
              <a:rPr lang="en-US" altLang="zh-CN" sz="2400" dirty="0">
                <a:latin typeface="Times New Roman" panose="02020603050405020304" pitchFamily="18" charset="0"/>
                <a:cs typeface="Times New Roman" panose="02020603050405020304" pitchFamily="18" charset="0"/>
                <a:sym typeface="Wingdings" charset="2"/>
              </a:rPr>
              <a:t>¬</a:t>
            </a:r>
            <a:r>
              <a:rPr lang="en-US" altLang="zh-CN" sz="2400" dirty="0" err="1">
                <a:latin typeface="Times New Roman" panose="02020603050405020304" pitchFamily="18" charset="0"/>
                <a:cs typeface="Times New Roman" panose="02020603050405020304" pitchFamily="18" charset="0"/>
                <a:sym typeface="Wingdings" charset="2"/>
              </a:rPr>
              <a:t>P∨Q</a:t>
            </a:r>
            <a:r>
              <a:rPr lang="en-US" altLang="zh-CN" sz="2400" dirty="0">
                <a:latin typeface="Times New Roman" panose="02020603050405020304" pitchFamily="18" charset="0"/>
                <a:cs typeface="Times New Roman" panose="02020603050405020304" pitchFamily="18" charset="0"/>
                <a:sym typeface="Wingdings" charset="2"/>
              </a:rPr>
              <a:t>, P∨¬Q</a:t>
            </a:r>
            <a:r>
              <a:rPr lang="zh-CN" altLang="en-US" sz="2400" dirty="0">
                <a:latin typeface="Times New Roman" panose="02020603050405020304" pitchFamily="18" charset="0"/>
                <a:cs typeface="Times New Roman" panose="02020603050405020304" pitchFamily="18" charset="0"/>
                <a:sym typeface="Wingdings" charset="2"/>
              </a:rPr>
              <a:t>， </a:t>
            </a:r>
            <a:r>
              <a:rPr lang="en-US" altLang="zh-CN" sz="2400" dirty="0">
                <a:latin typeface="Times New Roman" panose="02020603050405020304" pitchFamily="18" charset="0"/>
                <a:cs typeface="Times New Roman" panose="02020603050405020304" pitchFamily="18" charset="0"/>
                <a:sym typeface="Wingdings" charset="2"/>
              </a:rPr>
              <a:t>¬P∨¬Q</a:t>
            </a:r>
            <a:r>
              <a:rPr lang="zh-CN" altLang="en-US" sz="2400" dirty="0">
                <a:latin typeface="Times New Roman" panose="02020603050405020304" pitchFamily="18" charset="0"/>
                <a:cs typeface="Times New Roman" panose="02020603050405020304" pitchFamily="18" charset="0"/>
                <a:sym typeface="Wingdings" charset="2"/>
              </a:rPr>
              <a:t>。其真值表如下：</a:t>
            </a: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endParaRPr lang="zh-CN" altLang="en-US" sz="2800" b="1" dirty="0">
              <a:latin typeface="+mn-ea"/>
              <a:sym typeface="Wingdings" charset="2"/>
            </a:endParaRPr>
          </a:p>
          <a:p>
            <a:pPr eaLnBrk="1" hangingPunct="1">
              <a:buFontTx/>
              <a:buNone/>
            </a:pPr>
            <a:endParaRPr lang="en-US" altLang="zh-CN" sz="2400" dirty="0">
              <a:latin typeface="Times New Roman" panose="02020603050405020304" pitchFamily="18" charset="0"/>
              <a:cs typeface="Times New Roman" panose="02020603050405020304" pitchFamily="18" charset="0"/>
              <a:sym typeface="Wingdings" charset="2"/>
            </a:endParaRPr>
          </a:p>
          <a:p>
            <a:pPr eaLnBrk="1" hangingPunct="1">
              <a:buFontTx/>
              <a:buNone/>
            </a:pPr>
            <a:r>
              <a:rPr lang="zh-CN" altLang="en-US" sz="2400" dirty="0">
                <a:latin typeface="Times New Roman" panose="02020603050405020304" pitchFamily="18" charset="0"/>
                <a:cs typeface="Times New Roman" panose="02020603050405020304" pitchFamily="18" charset="0"/>
                <a:sym typeface="Wingdings" charset="2"/>
              </a:rPr>
              <a:t>一般来说，对于</a:t>
            </a:r>
            <a:r>
              <a:rPr lang="en-US" altLang="zh-CN" sz="2400" dirty="0">
                <a:latin typeface="Times New Roman" panose="02020603050405020304" pitchFamily="18" charset="0"/>
                <a:cs typeface="Times New Roman" panose="02020603050405020304" pitchFamily="18" charset="0"/>
                <a:sym typeface="Wingdings" charset="2"/>
              </a:rPr>
              <a:t>n</a:t>
            </a:r>
            <a:r>
              <a:rPr lang="zh-CN" altLang="en-US" sz="2400" dirty="0">
                <a:latin typeface="Times New Roman" panose="02020603050405020304" pitchFamily="18" charset="0"/>
                <a:cs typeface="Times New Roman" panose="02020603050405020304" pitchFamily="18" charset="0"/>
                <a:sym typeface="Wingdings" charset="2"/>
              </a:rPr>
              <a:t>个命题变元，则应有   个不同的极小项和   个不同的极大项。</a:t>
            </a:r>
          </a:p>
        </p:txBody>
      </p:sp>
      <p:graphicFrame>
        <p:nvGraphicFramePr>
          <p:cNvPr id="266357" name="Group 117"/>
          <p:cNvGraphicFramePr>
            <a:graphicFrameLocks noGrp="1"/>
          </p:cNvGraphicFramePr>
          <p:nvPr>
            <p:ph sz="quarter" idx="2"/>
            <p:extLst>
              <p:ext uri="{D42A27DB-BD31-4B8C-83A1-F6EECF244321}">
                <p14:modId xmlns:p14="http://schemas.microsoft.com/office/powerpoint/2010/main" val="1848235475"/>
              </p:ext>
            </p:extLst>
          </p:nvPr>
        </p:nvGraphicFramePr>
        <p:xfrm>
          <a:off x="2063552" y="3248645"/>
          <a:ext cx="8458200" cy="2041611"/>
        </p:xfrm>
        <a:graphic>
          <a:graphicData uri="http://schemas.openxmlformats.org/drawingml/2006/table">
            <a:tbl>
              <a:tblPr/>
              <a:tblGrid>
                <a:gridCol w="381000">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763588">
                  <a:extLst>
                    <a:ext uri="{9D8B030D-6E8A-4147-A177-3AD203B41FA5}">
                      <a16:colId xmlns:a16="http://schemas.microsoft.com/office/drawing/2014/main" val="20002"/>
                    </a:ext>
                  </a:extLst>
                </a:gridCol>
                <a:gridCol w="966787">
                  <a:extLst>
                    <a:ext uri="{9D8B030D-6E8A-4147-A177-3AD203B41FA5}">
                      <a16:colId xmlns:a16="http://schemas.microsoft.com/office/drawing/2014/main" val="20003"/>
                    </a:ext>
                  </a:extLst>
                </a:gridCol>
                <a:gridCol w="968375">
                  <a:extLst>
                    <a:ext uri="{9D8B030D-6E8A-4147-A177-3AD203B41FA5}">
                      <a16:colId xmlns:a16="http://schemas.microsoft.com/office/drawing/2014/main" val="20004"/>
                    </a:ext>
                  </a:extLst>
                </a:gridCol>
                <a:gridCol w="1127125">
                  <a:extLst>
                    <a:ext uri="{9D8B030D-6E8A-4147-A177-3AD203B41FA5}">
                      <a16:colId xmlns:a16="http://schemas.microsoft.com/office/drawing/2014/main" val="20005"/>
                    </a:ext>
                  </a:extLst>
                </a:gridCol>
                <a:gridCol w="1128713">
                  <a:extLst>
                    <a:ext uri="{9D8B030D-6E8A-4147-A177-3AD203B41FA5}">
                      <a16:colId xmlns:a16="http://schemas.microsoft.com/office/drawing/2014/main" val="20006"/>
                    </a:ext>
                  </a:extLst>
                </a:gridCol>
                <a:gridCol w="966787">
                  <a:extLst>
                    <a:ext uri="{9D8B030D-6E8A-4147-A177-3AD203B41FA5}">
                      <a16:colId xmlns:a16="http://schemas.microsoft.com/office/drawing/2014/main" val="20007"/>
                    </a:ext>
                  </a:extLst>
                </a:gridCol>
                <a:gridCol w="966788">
                  <a:extLst>
                    <a:ext uri="{9D8B030D-6E8A-4147-A177-3AD203B41FA5}">
                      <a16:colId xmlns:a16="http://schemas.microsoft.com/office/drawing/2014/main" val="20008"/>
                    </a:ext>
                  </a:extLst>
                </a:gridCol>
                <a:gridCol w="804862">
                  <a:extLst>
                    <a:ext uri="{9D8B030D-6E8A-4147-A177-3AD203B41FA5}">
                      <a16:colId xmlns:a16="http://schemas.microsoft.com/office/drawing/2014/main" val="20009"/>
                    </a:ext>
                  </a:extLst>
                </a:gridCol>
              </a:tblGrid>
              <a:tr h="468167">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err="1">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49" charset="-122"/>
                          <a:sym typeface="Wingdings" panose="05000000000000000000" pitchFamily="2" charset="2"/>
                        </a:rPr>
                        <a:t>¬</a:t>
                      </a: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P∨Q</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071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37612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38088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365646">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0</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sym typeface="Wingdings" panose="05000000000000000000" pitchFamily="2" charset="2"/>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bl>
          </a:graphicData>
        </a:graphic>
      </p:graphicFrame>
      <p:graphicFrame>
        <p:nvGraphicFramePr>
          <p:cNvPr id="84040" name="Object 106"/>
          <p:cNvGraphicFramePr>
            <a:graphicFrameLocks noChangeAspect="1"/>
          </p:cNvGraphicFramePr>
          <p:nvPr>
            <p:extLst>
              <p:ext uri="{D42A27DB-BD31-4B8C-83A1-F6EECF244321}">
                <p14:modId xmlns:p14="http://schemas.microsoft.com/office/powerpoint/2010/main" val="1207106829"/>
              </p:ext>
            </p:extLst>
          </p:nvPr>
        </p:nvGraphicFramePr>
        <p:xfrm>
          <a:off x="8760296" y="5589240"/>
          <a:ext cx="355600" cy="381000"/>
        </p:xfrm>
        <a:graphic>
          <a:graphicData uri="http://schemas.openxmlformats.org/presentationml/2006/ole">
            <mc:AlternateContent xmlns:mc="http://schemas.openxmlformats.org/markup-compatibility/2006">
              <mc:Choice xmlns:v="urn:schemas-microsoft-com:vml" Requires="v">
                <p:oleObj spid="_x0000_s19472" name="公式" r:id="rId3" imgW="177646" imgH="190335" progId="Equation.3">
                  <p:embed/>
                </p:oleObj>
              </mc:Choice>
              <mc:Fallback>
                <p:oleObj name="公式" r:id="rId3" imgW="177646" imgH="190335" progId="Equation.3">
                  <p:embed/>
                  <p:pic>
                    <p:nvPicPr>
                      <p:cNvPr id="84040" name="Object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96" y="5589240"/>
                        <a:ext cx="355600" cy="381000"/>
                      </a:xfrm>
                      <a:prstGeom prst="rect">
                        <a:avLst/>
                      </a:prstGeom>
                      <a:noFill/>
                      <a:ln>
                        <a:noFill/>
                      </a:ln>
                      <a:effectLst/>
                    </p:spPr>
                  </p:pic>
                </p:oleObj>
              </mc:Fallback>
            </mc:AlternateContent>
          </a:graphicData>
        </a:graphic>
      </p:graphicFrame>
      <p:graphicFrame>
        <p:nvGraphicFramePr>
          <p:cNvPr id="84041" name="Object 3"/>
          <p:cNvGraphicFramePr>
            <a:graphicFrameLocks noGrp="1" noChangeAspect="1"/>
          </p:cNvGraphicFramePr>
          <p:nvPr>
            <p:ph sz="quarter" idx="3"/>
            <p:extLst>
              <p:ext uri="{D42A27DB-BD31-4B8C-83A1-F6EECF244321}">
                <p14:modId xmlns:p14="http://schemas.microsoft.com/office/powerpoint/2010/main" val="1233122515"/>
              </p:ext>
            </p:extLst>
          </p:nvPr>
        </p:nvGraphicFramePr>
        <p:xfrm>
          <a:off x="6114852" y="5589240"/>
          <a:ext cx="355600" cy="381000"/>
        </p:xfrm>
        <a:graphic>
          <a:graphicData uri="http://schemas.openxmlformats.org/presentationml/2006/ole">
            <mc:AlternateContent xmlns:mc="http://schemas.openxmlformats.org/markup-compatibility/2006">
              <mc:Choice xmlns:v="urn:schemas-microsoft-com:vml" Requires="v">
                <p:oleObj spid="_x0000_s19473" name="公式" r:id="rId5" imgW="177646" imgH="190335" progId="Equation.3">
                  <p:embed/>
                </p:oleObj>
              </mc:Choice>
              <mc:Fallback>
                <p:oleObj name="公式" r:id="rId5" imgW="177646" imgH="190335" progId="Equation.3">
                  <p:embed/>
                  <p:pic>
                    <p:nvPicPr>
                      <p:cNvPr id="8404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4852" y="5589240"/>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itle 1"/>
          <p:cNvSpPr>
            <a:spLocks noGrp="1"/>
          </p:cNvSpPr>
          <p:nvPr>
            <p:ph type="title"/>
          </p:nvPr>
        </p:nvSpPr>
        <p:spPr>
          <a:xfrm>
            <a:off x="695400" y="134698"/>
            <a:ext cx="7543800" cy="1295400"/>
          </a:xfrm>
        </p:spPr>
        <p:txBody>
          <a:bodyPr/>
          <a:lstStyle/>
          <a:p>
            <a:r>
              <a:rPr lang="zh-CN" altLang="en-US" dirty="0"/>
              <a:t>极小项的编码</a:t>
            </a:r>
            <a:endParaRPr lang="en-US" dirty="0"/>
          </a:p>
        </p:txBody>
      </p:sp>
    </p:spTree>
    <p:extLst>
      <p:ext uri="{BB962C8B-B14F-4D97-AF65-F5344CB8AC3E}">
        <p14:creationId xmlns:p14="http://schemas.microsoft.com/office/powerpoint/2010/main" val="493481311"/>
      </p:ext>
    </p:extLst>
  </p:cSld>
  <p:clrMapOvr>
    <a:masterClrMapping/>
  </p:clrMapOvr>
  <p:transition spd="med" advTm="548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1"/>
          </p:nvPr>
        </p:nvSpPr>
        <p:spPr>
          <a:xfrm>
            <a:off x="767408" y="1556792"/>
            <a:ext cx="10441160" cy="4824536"/>
          </a:xfrm>
        </p:spPr>
        <p:txBody>
          <a:bodyPr/>
          <a:lstStyle/>
          <a:p>
            <a:pPr eaLnBrk="1" hangingPunct="1"/>
            <a:r>
              <a:rPr lang="zh-CN" altLang="en-US" sz="2400" dirty="0">
                <a:latin typeface="+mn-ea"/>
                <a:sym typeface="Wingdings" charset="2"/>
              </a:rPr>
              <a:t>极小项只有一组成真指派：</a:t>
            </a:r>
            <a:endParaRPr lang="en-US" altLang="zh-CN" sz="2400" dirty="0">
              <a:latin typeface="+mn-ea"/>
              <a:sym typeface="Wingdings" charset="2"/>
            </a:endParaRPr>
          </a:p>
          <a:p>
            <a:pPr lvl="1" eaLnBrk="1" hangingPunct="1"/>
            <a:r>
              <a:rPr lang="en-US" altLang="zh-CN" sz="2000" dirty="0">
                <a:latin typeface="+mn-ea"/>
                <a:sym typeface="Wingdings" charset="2"/>
              </a:rPr>
              <a:t>¬P∧¬Q∧¬R</a:t>
            </a:r>
            <a:r>
              <a:rPr lang="zh-CN" altLang="en-US" sz="2000" dirty="0">
                <a:latin typeface="+mn-ea"/>
                <a:sym typeface="Wingdings" charset="2"/>
              </a:rPr>
              <a:t>只有在</a:t>
            </a:r>
            <a:r>
              <a:rPr lang="en-US" altLang="zh-CN" sz="2000" dirty="0">
                <a:latin typeface="+mn-ea"/>
                <a:sym typeface="Wingdings" charset="2"/>
              </a:rPr>
              <a:t>P</a:t>
            </a:r>
            <a:r>
              <a:rPr lang="zh-CN" altLang="en-US" sz="2000" dirty="0">
                <a:latin typeface="+mn-ea"/>
                <a:sym typeface="Wingdings" charset="2"/>
              </a:rPr>
              <a:t>，</a:t>
            </a:r>
            <a:r>
              <a:rPr lang="en-US" altLang="zh-CN" sz="2000" dirty="0">
                <a:latin typeface="+mn-ea"/>
                <a:sym typeface="Wingdings" charset="2"/>
              </a:rPr>
              <a:t>Q</a:t>
            </a:r>
            <a:r>
              <a:rPr lang="zh-CN" altLang="en-US" sz="2000" dirty="0">
                <a:latin typeface="+mn-ea"/>
                <a:sym typeface="Wingdings" charset="2"/>
              </a:rPr>
              <a:t>，</a:t>
            </a:r>
            <a:r>
              <a:rPr lang="en-US" altLang="zh-CN" sz="2000" dirty="0">
                <a:latin typeface="+mn-ea"/>
                <a:sym typeface="Wingdings" charset="2"/>
              </a:rPr>
              <a:t>R</a:t>
            </a:r>
            <a:r>
              <a:rPr lang="zh-CN" altLang="en-US" sz="2000" dirty="0">
                <a:latin typeface="+mn-ea"/>
                <a:sym typeface="Wingdings" charset="2"/>
              </a:rPr>
              <a:t>分别取真值</a:t>
            </a:r>
            <a:r>
              <a:rPr lang="en-US" altLang="zh-CN" sz="2000" dirty="0">
                <a:latin typeface="+mn-ea"/>
                <a:sym typeface="Wingdings" charset="2"/>
              </a:rPr>
              <a:t>0</a:t>
            </a:r>
            <a:r>
              <a:rPr lang="zh-CN" altLang="en-US" sz="2000" dirty="0">
                <a:latin typeface="+mn-ea"/>
                <a:sym typeface="Wingdings" charset="2"/>
              </a:rPr>
              <a:t>，</a:t>
            </a:r>
            <a:r>
              <a:rPr lang="en-US" altLang="zh-CN" sz="2000" dirty="0">
                <a:latin typeface="+mn-ea"/>
                <a:sym typeface="Wingdings" charset="2"/>
              </a:rPr>
              <a:t>0</a:t>
            </a:r>
            <a:r>
              <a:rPr lang="zh-CN" altLang="en-US" sz="2000" dirty="0">
                <a:latin typeface="+mn-ea"/>
                <a:sym typeface="Wingdings" charset="2"/>
              </a:rPr>
              <a:t>，</a:t>
            </a:r>
            <a:r>
              <a:rPr lang="en-US" altLang="zh-CN" sz="2000" dirty="0">
                <a:latin typeface="+mn-ea"/>
                <a:sym typeface="Wingdings" charset="2"/>
              </a:rPr>
              <a:t>0</a:t>
            </a:r>
          </a:p>
          <a:p>
            <a:pPr lvl="1" eaLnBrk="1" hangingPunct="1"/>
            <a:r>
              <a:rPr lang="zh-CN" altLang="en-US" sz="2000" dirty="0">
                <a:latin typeface="+mn-ea"/>
                <a:sym typeface="Wingdings" charset="2"/>
              </a:rPr>
              <a:t>给该极小项编码：</a:t>
            </a:r>
            <a:r>
              <a:rPr lang="en-US" altLang="zh-CN" sz="2000" dirty="0">
                <a:latin typeface="+mn-ea"/>
                <a:sym typeface="Wingdings" charset="2"/>
              </a:rPr>
              <a:t>000</a:t>
            </a:r>
          </a:p>
          <a:p>
            <a:pPr lvl="1" eaLnBrk="1" hangingPunct="1"/>
            <a:r>
              <a:rPr lang="en-US" altLang="zh-CN" sz="2000" dirty="0">
                <a:latin typeface="+mn-ea"/>
                <a:sym typeface="Wingdings" charset="2"/>
              </a:rPr>
              <a:t>¬P∧Q∧¬R</a:t>
            </a:r>
            <a:r>
              <a:rPr lang="zh-CN" altLang="en-US" sz="2000" dirty="0">
                <a:latin typeface="+mn-ea"/>
                <a:sym typeface="Wingdings" charset="2"/>
              </a:rPr>
              <a:t>的编码：</a:t>
            </a:r>
            <a:r>
              <a:rPr lang="en-US" altLang="zh-CN" sz="2000" dirty="0">
                <a:latin typeface="+mn-ea"/>
                <a:sym typeface="Wingdings" charset="2"/>
              </a:rPr>
              <a:t>m010</a:t>
            </a:r>
          </a:p>
          <a:p>
            <a:pPr lvl="2" eaLnBrk="1" hangingPunct="1"/>
            <a:r>
              <a:rPr lang="zh-CN" altLang="en-US" sz="1700" dirty="0">
                <a:latin typeface="+mn-ea"/>
                <a:sym typeface="Wingdings" charset="2"/>
              </a:rPr>
              <a:t>注意：</a:t>
            </a:r>
            <a:r>
              <a:rPr lang="en-US" altLang="zh-CN" sz="1700" dirty="0">
                <a:latin typeface="+mn-ea"/>
                <a:sym typeface="Wingdings" charset="2"/>
              </a:rPr>
              <a:t>PQR</a:t>
            </a:r>
            <a:r>
              <a:rPr lang="zh-CN" altLang="en-US" sz="1700" dirty="0">
                <a:latin typeface="+mn-ea"/>
                <a:sym typeface="Wingdings" charset="2"/>
              </a:rPr>
              <a:t>的出现顺序不同，编码不同。因此约定编解码均指定出现顺序。</a:t>
            </a:r>
          </a:p>
          <a:p>
            <a:pPr eaLnBrk="1" hangingPunct="1"/>
            <a:r>
              <a:rPr lang="zh-CN" altLang="en-US" sz="2400" dirty="0">
                <a:latin typeface="+mn-ea"/>
                <a:sym typeface="Wingdings" charset="2"/>
              </a:rPr>
              <a:t>极大项只有一组成假指派：</a:t>
            </a:r>
            <a:endParaRPr lang="en-US" altLang="zh-CN" sz="2400" dirty="0">
              <a:latin typeface="+mn-ea"/>
              <a:sym typeface="Wingdings" charset="2"/>
            </a:endParaRPr>
          </a:p>
          <a:p>
            <a:pPr lvl="1" eaLnBrk="1" hangingPunct="1"/>
            <a:r>
              <a:rPr lang="en-US" altLang="zh-CN" sz="2000" dirty="0">
                <a:latin typeface="+mn-ea"/>
                <a:sym typeface="Wingdings" charset="2"/>
              </a:rPr>
              <a:t>¬P∨¬Q∨¬R</a:t>
            </a:r>
            <a:r>
              <a:rPr lang="zh-CN" altLang="en-US" sz="2000" dirty="0">
                <a:latin typeface="+mn-ea"/>
                <a:sym typeface="Wingdings" charset="2"/>
              </a:rPr>
              <a:t>分别取真值</a:t>
            </a:r>
            <a:r>
              <a:rPr lang="en-US" altLang="zh-CN" sz="2000" dirty="0">
                <a:latin typeface="+mn-ea"/>
                <a:sym typeface="Wingdings" charset="2"/>
              </a:rPr>
              <a:t>1</a:t>
            </a:r>
            <a:r>
              <a:rPr lang="zh-CN" altLang="en-US" sz="2000" dirty="0">
                <a:latin typeface="+mn-ea"/>
                <a:sym typeface="Wingdings" charset="2"/>
              </a:rPr>
              <a:t>，</a:t>
            </a:r>
            <a:r>
              <a:rPr lang="en-US" altLang="zh-CN" sz="2000" dirty="0">
                <a:latin typeface="+mn-ea"/>
                <a:sym typeface="Wingdings" charset="2"/>
              </a:rPr>
              <a:t>1</a:t>
            </a:r>
            <a:r>
              <a:rPr lang="zh-CN" altLang="en-US" sz="2000" dirty="0">
                <a:latin typeface="+mn-ea"/>
                <a:sym typeface="Wingdings" charset="2"/>
              </a:rPr>
              <a:t>，</a:t>
            </a:r>
            <a:r>
              <a:rPr lang="en-US" altLang="zh-CN" sz="2000" dirty="0">
                <a:latin typeface="+mn-ea"/>
                <a:sym typeface="Wingdings" charset="2"/>
              </a:rPr>
              <a:t>1</a:t>
            </a:r>
            <a:r>
              <a:rPr lang="zh-CN" altLang="en-US" sz="2000" dirty="0">
                <a:latin typeface="+mn-ea"/>
                <a:sym typeface="Wingdings" charset="2"/>
              </a:rPr>
              <a:t>时才为假</a:t>
            </a:r>
            <a:endParaRPr lang="en-US" altLang="zh-CN" sz="2000" dirty="0">
              <a:latin typeface="+mn-ea"/>
              <a:sym typeface="Wingdings" charset="2"/>
            </a:endParaRPr>
          </a:p>
          <a:p>
            <a:pPr lvl="1" eaLnBrk="1" hangingPunct="1"/>
            <a:r>
              <a:rPr lang="zh-CN" altLang="en-US" sz="2000" dirty="0">
                <a:latin typeface="+mn-ea"/>
                <a:sym typeface="Wingdings" charset="2"/>
              </a:rPr>
              <a:t>给该极大项编码：</a:t>
            </a:r>
            <a:r>
              <a:rPr lang="en-US" altLang="zh-CN" sz="2000" dirty="0">
                <a:latin typeface="+mn-ea"/>
                <a:sym typeface="Wingdings" charset="2"/>
              </a:rPr>
              <a:t>111</a:t>
            </a:r>
          </a:p>
          <a:p>
            <a:pPr lvl="1" eaLnBrk="1" hangingPunct="1"/>
            <a:r>
              <a:rPr lang="en-US" altLang="zh-CN" sz="2000" dirty="0">
                <a:latin typeface="+mn-ea"/>
                <a:sym typeface="Wingdings" charset="2"/>
              </a:rPr>
              <a:t>¬P∨Q∨¬R</a:t>
            </a:r>
            <a:r>
              <a:rPr lang="zh-CN" altLang="en-US" sz="2000" dirty="0">
                <a:latin typeface="+mn-ea"/>
                <a:sym typeface="Wingdings" charset="2"/>
              </a:rPr>
              <a:t>的编码：</a:t>
            </a:r>
            <a:r>
              <a:rPr lang="en-US" altLang="zh-CN" sz="2000" dirty="0">
                <a:latin typeface="+mn-ea"/>
                <a:sym typeface="Wingdings" charset="2"/>
              </a:rPr>
              <a:t>101</a:t>
            </a:r>
          </a:p>
        </p:txBody>
      </p:sp>
      <p:sp>
        <p:nvSpPr>
          <p:cNvPr id="10" name="Title 1"/>
          <p:cNvSpPr>
            <a:spLocks noGrp="1"/>
          </p:cNvSpPr>
          <p:nvPr>
            <p:ph type="title"/>
          </p:nvPr>
        </p:nvSpPr>
        <p:spPr>
          <a:xfrm>
            <a:off x="551384" y="67636"/>
            <a:ext cx="7543800" cy="1295400"/>
          </a:xfrm>
        </p:spPr>
        <p:txBody>
          <a:bodyPr/>
          <a:lstStyle/>
          <a:p>
            <a:r>
              <a:rPr lang="zh-CN" altLang="en-US" dirty="0"/>
              <a:t>极小项的编码：</a:t>
            </a:r>
            <a:endParaRPr lang="en-US" dirty="0"/>
          </a:p>
        </p:txBody>
      </p:sp>
    </p:spTree>
    <p:extLst>
      <p:ext uri="{BB962C8B-B14F-4D97-AF65-F5344CB8AC3E}">
        <p14:creationId xmlns:p14="http://schemas.microsoft.com/office/powerpoint/2010/main" val="358549263"/>
      </p:ext>
    </p:extLst>
  </p:cSld>
  <p:clrMapOvr>
    <a:masterClrMapping/>
  </p:clrMapOvr>
  <p:transition spd="med" advTm="5486"/>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504" name="Group 72"/>
          <p:cNvGraphicFramePr>
            <a:graphicFrameLocks noGrp="1"/>
          </p:cNvGraphicFramePr>
          <p:nvPr>
            <p:ph idx="1"/>
            <p:extLst>
              <p:ext uri="{D42A27DB-BD31-4B8C-83A1-F6EECF244321}">
                <p14:modId xmlns:p14="http://schemas.microsoft.com/office/powerpoint/2010/main" val="3867273497"/>
              </p:ext>
            </p:extLst>
          </p:nvPr>
        </p:nvGraphicFramePr>
        <p:xfrm>
          <a:off x="1343472" y="1916832"/>
          <a:ext cx="9505056" cy="4265613"/>
        </p:xfrm>
        <a:graphic>
          <a:graphicData uri="http://schemas.openxmlformats.org/drawingml/2006/table">
            <a:tbl>
              <a:tblPr/>
              <a:tblGrid>
                <a:gridCol w="917031">
                  <a:extLst>
                    <a:ext uri="{9D8B030D-6E8A-4147-A177-3AD203B41FA5}">
                      <a16:colId xmlns:a16="http://schemas.microsoft.com/office/drawing/2014/main" val="20000"/>
                    </a:ext>
                  </a:extLst>
                </a:gridCol>
                <a:gridCol w="1284785">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3036338">
                  <a:extLst>
                    <a:ext uri="{9D8B030D-6E8A-4147-A177-3AD203B41FA5}">
                      <a16:colId xmlns:a16="http://schemas.microsoft.com/office/drawing/2014/main" val="20003"/>
                    </a:ext>
                  </a:extLst>
                </a:gridCol>
                <a:gridCol w="3168352">
                  <a:extLst>
                    <a:ext uri="{9D8B030D-6E8A-4147-A177-3AD203B41FA5}">
                      <a16:colId xmlns:a16="http://schemas.microsoft.com/office/drawing/2014/main" val="20004"/>
                    </a:ext>
                  </a:extLst>
                </a:gridCol>
              </a:tblGrid>
              <a:tr h="608013">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FF"/>
                          </a:solidFill>
                          <a:effectLst/>
                          <a:latin typeface="Times New Roman" charset="0"/>
                          <a:ea typeface="黑体" charset="-122"/>
                          <a:sym typeface="Wingdings" charset="2"/>
                        </a:rPr>
                        <a:t>极小项</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FF"/>
                          </a:solidFill>
                          <a:effectLst/>
                          <a:latin typeface="Times New Roman" charset="0"/>
                          <a:ea typeface="黑体" charset="-122"/>
                          <a:sym typeface="Wingdings" charset="2"/>
                        </a:rPr>
                        <a:t>极大项</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m0=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M0= 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m1=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M1= P∨Q∨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m2=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M2= 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m3=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M3= 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m4= 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M4=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5"/>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m5= 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M5=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6"/>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0</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m6= P∧Q∧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M6=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7"/>
                  </a:ext>
                </a:extLst>
              </a:tr>
              <a:tr h="371475">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1</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charset="0"/>
                          <a:ea typeface="黑体" charset="-122"/>
                          <a:sym typeface="Wingdings" charset="2"/>
                        </a:rPr>
                        <a:t>m7= P∧Q∧R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charset="0"/>
                          <a:ea typeface="宋体" charset="-122"/>
                        </a:defRPr>
                      </a:lvl1pPr>
                      <a:lvl2pPr marL="742950" indent="-285750">
                        <a:lnSpc>
                          <a:spcPct val="87000"/>
                        </a:lnSpc>
                        <a:spcBef>
                          <a:spcPct val="34000"/>
                        </a:spcBef>
                        <a:defRPr sz="2000">
                          <a:solidFill>
                            <a:schemeClr val="tx1"/>
                          </a:solidFill>
                          <a:latin typeface="Times New Roman" charset="0"/>
                          <a:ea typeface="宋体" charset="-122"/>
                        </a:defRPr>
                      </a:lvl2pPr>
                      <a:lvl3pPr marL="1143000" indent="-228600">
                        <a:lnSpc>
                          <a:spcPct val="87000"/>
                        </a:lnSpc>
                        <a:spcBef>
                          <a:spcPct val="34000"/>
                        </a:spcBef>
                        <a:buClr>
                          <a:srgbClr val="A50021"/>
                        </a:buClr>
                        <a:buSzPct val="114000"/>
                        <a:defRPr>
                          <a:solidFill>
                            <a:schemeClr val="tx1"/>
                          </a:solidFill>
                          <a:latin typeface="Times New Roman" charset="0"/>
                          <a:ea typeface="宋体" charset="-122"/>
                        </a:defRPr>
                      </a:lvl3pPr>
                      <a:lvl4pPr marL="1600200" indent="-228600">
                        <a:spcBef>
                          <a:spcPct val="20000"/>
                        </a:spcBef>
                        <a:defRPr sz="1400">
                          <a:solidFill>
                            <a:schemeClr val="tx1"/>
                          </a:solidFill>
                          <a:latin typeface="Garamond" charset="0"/>
                          <a:ea typeface="宋体" charset="-122"/>
                        </a:defRPr>
                      </a:lvl4pPr>
                      <a:lvl5pPr marL="2057400" indent="-228600">
                        <a:spcBef>
                          <a:spcPct val="20000"/>
                        </a:spcBef>
                        <a:defRPr sz="1400">
                          <a:solidFill>
                            <a:schemeClr val="tx1"/>
                          </a:solidFill>
                          <a:latin typeface="Garamond" charset="0"/>
                          <a:ea typeface="宋体" charset="-122"/>
                        </a:defRPr>
                      </a:lvl5pPr>
                      <a:lvl6pPr marL="2514600" indent="-228600" eaLnBrk="0" fontAlgn="base" hangingPunct="0">
                        <a:spcBef>
                          <a:spcPct val="20000"/>
                        </a:spcBef>
                        <a:spcAft>
                          <a:spcPct val="0"/>
                        </a:spcAft>
                        <a:defRPr sz="1400">
                          <a:solidFill>
                            <a:schemeClr val="tx1"/>
                          </a:solidFill>
                          <a:latin typeface="Garamond" charset="0"/>
                          <a:ea typeface="宋体" charset="-122"/>
                        </a:defRPr>
                      </a:lvl6pPr>
                      <a:lvl7pPr marL="2971800" indent="-228600" eaLnBrk="0" fontAlgn="base" hangingPunct="0">
                        <a:spcBef>
                          <a:spcPct val="20000"/>
                        </a:spcBef>
                        <a:spcAft>
                          <a:spcPct val="0"/>
                        </a:spcAft>
                        <a:defRPr sz="1400">
                          <a:solidFill>
                            <a:schemeClr val="tx1"/>
                          </a:solidFill>
                          <a:latin typeface="Garamond" charset="0"/>
                          <a:ea typeface="宋体" charset="-122"/>
                        </a:defRPr>
                      </a:lvl7pPr>
                      <a:lvl8pPr marL="3429000" indent="-228600" eaLnBrk="0" fontAlgn="base" hangingPunct="0">
                        <a:spcBef>
                          <a:spcPct val="20000"/>
                        </a:spcBef>
                        <a:spcAft>
                          <a:spcPct val="0"/>
                        </a:spcAft>
                        <a:defRPr sz="1400">
                          <a:solidFill>
                            <a:schemeClr val="tx1"/>
                          </a:solidFill>
                          <a:latin typeface="Garamond" charset="0"/>
                          <a:ea typeface="宋体" charset="-122"/>
                        </a:defRPr>
                      </a:lvl8pPr>
                      <a:lvl9pPr marL="3886200" indent="-228600" eaLnBrk="0" fontAlgn="base" hangingPunct="0">
                        <a:spcBef>
                          <a:spcPct val="20000"/>
                        </a:spcBef>
                        <a:spcAft>
                          <a:spcPct val="0"/>
                        </a:spcAft>
                        <a:defRPr sz="1400">
                          <a:solidFill>
                            <a:schemeClr val="tx1"/>
                          </a:solidFill>
                          <a:latin typeface="Garamond"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charset="0"/>
                          <a:ea typeface="黑体" charset="-122"/>
                          <a:sym typeface="Wingdings" charset="2"/>
                        </a:rPr>
                        <a:t>M7= </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dirty="0">
                          <a:ln>
                            <a:noFill/>
                          </a:ln>
                          <a:solidFill>
                            <a:srgbClr val="0000FF"/>
                          </a:solidFill>
                          <a:effectLst/>
                          <a:latin typeface="Times New Roman" charset="0"/>
                          <a:ea typeface="黑体" charset="-122"/>
                          <a:sym typeface="Wingdings" charset="2"/>
                        </a:rPr>
                        <a:t>P∨</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dirty="0">
                          <a:ln>
                            <a:noFill/>
                          </a:ln>
                          <a:solidFill>
                            <a:srgbClr val="0000FF"/>
                          </a:solidFill>
                          <a:effectLst/>
                          <a:latin typeface="Times New Roman" charset="0"/>
                          <a:ea typeface="黑体" charset="-122"/>
                          <a:sym typeface="Wingdings" charset="2"/>
                        </a:rPr>
                        <a:t>Q∨</a:t>
                      </a:r>
                      <a:r>
                        <a:rPr kumimoji="0" lang="en-US" altLang="zh-CN" sz="2400" b="1" i="0" u="none" strike="noStrike" cap="none" normalizeH="0" baseline="0" dirty="0">
                          <a:ln>
                            <a:noFill/>
                          </a:ln>
                          <a:solidFill>
                            <a:srgbClr val="0000FF"/>
                          </a:solidFill>
                          <a:effectLst/>
                          <a:latin typeface="Arial" charset="0"/>
                          <a:ea typeface="黑体" charset="-122"/>
                          <a:sym typeface="Wingdings" charset="2"/>
                        </a:rPr>
                        <a:t>¬</a:t>
                      </a:r>
                      <a:r>
                        <a:rPr kumimoji="0" lang="en-US" altLang="zh-CN" sz="2400" b="1" i="0" u="none" strike="noStrike" cap="none" normalizeH="0" baseline="0" dirty="0">
                          <a:ln>
                            <a:noFill/>
                          </a:ln>
                          <a:solidFill>
                            <a:srgbClr val="0000FF"/>
                          </a:solidFill>
                          <a:effectLst/>
                          <a:latin typeface="Times New Roman" charset="0"/>
                          <a:ea typeface="黑体" charset="-122"/>
                          <a:sym typeface="Wingdings" charset="2"/>
                        </a:rPr>
                        <a:t>R</a:t>
                      </a: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8"/>
                  </a:ext>
                </a:extLst>
              </a:tr>
            </a:tbl>
          </a:graphicData>
        </a:graphic>
      </p:graphicFrame>
      <p:sp>
        <p:nvSpPr>
          <p:cNvPr id="6" name="Title 1"/>
          <p:cNvSpPr>
            <a:spLocks noGrp="1"/>
          </p:cNvSpPr>
          <p:nvPr>
            <p:ph type="title"/>
          </p:nvPr>
        </p:nvSpPr>
        <p:spPr>
          <a:xfrm>
            <a:off x="479376" y="194799"/>
            <a:ext cx="7543800" cy="1295400"/>
          </a:xfrm>
        </p:spPr>
        <p:txBody>
          <a:bodyPr/>
          <a:lstStyle/>
          <a:p>
            <a:r>
              <a:rPr lang="zh-CN" altLang="en-US" dirty="0"/>
              <a:t>极大</a:t>
            </a:r>
            <a:r>
              <a:rPr lang="en-US" altLang="zh-CN" dirty="0"/>
              <a:t>/</a:t>
            </a:r>
            <a:r>
              <a:rPr lang="zh-CN" altLang="en-US" dirty="0"/>
              <a:t>小项的编码</a:t>
            </a:r>
            <a:endParaRPr lang="en-US" dirty="0"/>
          </a:p>
        </p:txBody>
      </p:sp>
      <p:sp>
        <p:nvSpPr>
          <p:cNvPr id="3" name="Rectangle 2"/>
          <p:cNvSpPr/>
          <p:nvPr/>
        </p:nvSpPr>
        <p:spPr>
          <a:xfrm>
            <a:off x="2459596" y="6210050"/>
            <a:ext cx="7272808" cy="400110"/>
          </a:xfrm>
          <a:prstGeom prst="rect">
            <a:avLst/>
          </a:prstGeom>
        </p:spPr>
        <p:txBody>
          <a:bodyPr wrap="square">
            <a:spAutoFit/>
          </a:bodyPr>
          <a:lstStyle/>
          <a:p>
            <a:r>
              <a:rPr lang="en-US" altLang="zh-CN" b="1" dirty="0">
                <a:latin typeface="+mn-ea"/>
                <a:ea typeface="+mn-ea"/>
                <a:sym typeface="Wingdings" charset="2"/>
              </a:rPr>
              <a:t> </a:t>
            </a:r>
            <a:r>
              <a:rPr lang="zh-CN" altLang="en-US" sz="2000" b="1" dirty="0">
                <a:latin typeface="+mn-ea"/>
                <a:ea typeface="+mn-ea"/>
                <a:sym typeface="Wingdings" charset="2"/>
              </a:rPr>
              <a:t>三个命题变元的真值取值与极小项和极大项的对应对位关系表</a:t>
            </a:r>
            <a:endParaRPr lang="en-US" sz="2000" dirty="0">
              <a:latin typeface="+mn-ea"/>
              <a:ea typeface="+mn-ea"/>
            </a:endParaRPr>
          </a:p>
        </p:txBody>
      </p:sp>
      <p:sp>
        <p:nvSpPr>
          <p:cNvPr id="2" name="箭头: 下 1">
            <a:extLst>
              <a:ext uri="{FF2B5EF4-FFF2-40B4-BE49-F238E27FC236}">
                <a16:creationId xmlns:a16="http://schemas.microsoft.com/office/drawing/2014/main" id="{1A24EF96-9F09-4F07-A68C-D2843B623139}"/>
              </a:ext>
            </a:extLst>
          </p:cNvPr>
          <p:cNvSpPr/>
          <p:nvPr/>
        </p:nvSpPr>
        <p:spPr bwMode="auto">
          <a:xfrm>
            <a:off x="623392" y="2204864"/>
            <a:ext cx="648072" cy="370800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 name="文本框 3">
            <a:extLst>
              <a:ext uri="{FF2B5EF4-FFF2-40B4-BE49-F238E27FC236}">
                <a16:creationId xmlns:a16="http://schemas.microsoft.com/office/drawing/2014/main" id="{126DB3D9-9A3A-4AF9-A662-4BA42891F9B6}"/>
              </a:ext>
            </a:extLst>
          </p:cNvPr>
          <p:cNvSpPr txBox="1"/>
          <p:nvPr/>
        </p:nvSpPr>
        <p:spPr>
          <a:xfrm>
            <a:off x="191344" y="2156812"/>
            <a:ext cx="576063" cy="3785652"/>
          </a:xfrm>
          <a:prstGeom prst="rect">
            <a:avLst/>
          </a:prstGeom>
          <a:noFill/>
        </p:spPr>
        <p:txBody>
          <a:bodyPr wrap="square" rtlCol="0">
            <a:spAutoFit/>
          </a:bodyPr>
          <a:lstStyle/>
          <a:p>
            <a:r>
              <a:rPr lang="zh-CN" altLang="en-US" sz="2000" dirty="0"/>
              <a:t>按序进行整个主范式的编码</a:t>
            </a:r>
          </a:p>
        </p:txBody>
      </p:sp>
    </p:spTree>
    <p:extLst>
      <p:ext uri="{BB962C8B-B14F-4D97-AF65-F5344CB8AC3E}">
        <p14:creationId xmlns:p14="http://schemas.microsoft.com/office/powerpoint/2010/main" val="298349759"/>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981200" y="122238"/>
            <a:ext cx="7570788" cy="1295400"/>
          </a:xfrm>
        </p:spPr>
        <p:txBody>
          <a:bodyPr/>
          <a:lstStyle/>
          <a:p>
            <a:r>
              <a:rPr lang="zh-CN" altLang="en-US" dirty="0"/>
              <a:t>主析取（合取）范式的编码</a:t>
            </a:r>
          </a:p>
        </p:txBody>
      </p:sp>
      <p:sp>
        <p:nvSpPr>
          <p:cNvPr id="36867" name="内容占位符 2"/>
          <p:cNvSpPr>
            <a:spLocks noGrp="1"/>
          </p:cNvSpPr>
          <p:nvPr>
            <p:ph idx="1"/>
          </p:nvPr>
        </p:nvSpPr>
        <p:spPr>
          <a:xfrm>
            <a:off x="1703388" y="1719263"/>
            <a:ext cx="8964612" cy="4589462"/>
          </a:xfrm>
        </p:spPr>
        <p:txBody>
          <a:bodyPr/>
          <a:lstStyle/>
          <a:p>
            <a:r>
              <a:rPr lang="zh-CN" altLang="en-US" sz="2800" b="1" dirty="0">
                <a:latin typeface="Times New Roman" panose="02020603050405020304" pitchFamily="18" charset="0"/>
                <a:cs typeface="Times New Roman" panose="02020603050405020304" pitchFamily="18" charset="0"/>
              </a:rPr>
              <a:t>求 </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p</a:t>
            </a:r>
            <a:r>
              <a:rPr kumimoji="1" lang="en-US" altLang="zh-CN" sz="2800" b="1" dirty="0" err="1">
                <a:latin typeface="Times New Roman" panose="02020603050405020304" pitchFamily="18" charset="0"/>
                <a:sym typeface="Symbol" panose="05050102010706020507" pitchFamily="18" charset="2"/>
              </a:rPr>
              <a:t></a:t>
            </a:r>
            <a:r>
              <a:rPr kumimoji="1" lang="en-US" altLang="zh-CN" sz="2800" b="1" i="1" dirty="0" err="1">
                <a:latin typeface="Times New Roman" panose="02020603050405020304" pitchFamily="18" charset="0"/>
                <a:sym typeface="Symbol" panose="05050102010706020507" pitchFamily="18" charset="2"/>
              </a:rPr>
              <a:t>q</a:t>
            </a:r>
            <a:r>
              <a:rPr kumimoji="1" lang="en-US" altLang="zh-CN" sz="2800" b="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sym typeface="Symbol" panose="05050102010706020507" pitchFamily="18" charset="2"/>
              </a:rPr>
              <a:t> r</a:t>
            </a:r>
            <a:r>
              <a:rPr kumimoji="1" lang="en-US" altLang="zh-CN" sz="2800" b="1" dirty="0">
                <a:latin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sym typeface="Symbol" panose="05050102010706020507" pitchFamily="18" charset="2"/>
              </a:rPr>
              <a:t>的主析取范式</a:t>
            </a:r>
            <a:endParaRPr kumimoji="1" lang="en-US" altLang="zh-CN" sz="2800" b="1" dirty="0">
              <a:latin typeface="Times New Roman" panose="02020603050405020304" pitchFamily="18" charset="0"/>
              <a:sym typeface="Symbol" panose="05050102010706020507" pitchFamily="18" charset="2"/>
            </a:endParaRPr>
          </a:p>
          <a:p>
            <a:pPr lvl="1"/>
            <a:r>
              <a:rPr kumimoji="1"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FF0000"/>
                </a:solidFill>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（析取范式）</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r>
              <a:rPr lang="zh-CN" altLang="en-US" sz="2400" b="1" dirty="0">
                <a:solidFill>
                  <a:srgbClr val="FF0000"/>
                </a:solidFill>
                <a:latin typeface="Times New Roman" panose="02020603050405020304" pitchFamily="18" charset="0"/>
                <a:cs typeface="Arial" panose="020B0604020202020204" pitchFamily="34" charset="0"/>
              </a:rPr>
              <a:t>主析取范式：</a:t>
            </a:r>
            <a:endParaRPr lang="en-US" altLang="zh-CN" sz="2400" b="1" dirty="0">
              <a:solidFill>
                <a:srgbClr val="FF0000"/>
              </a:solidFill>
              <a:latin typeface="Times New Roman" panose="02020603050405020304" pitchFamily="18" charset="0"/>
              <a:cs typeface="Arial" panose="020B0604020202020204" pitchFamily="34" charset="0"/>
            </a:endParaRPr>
          </a:p>
          <a:p>
            <a:pPr lvl="2"/>
            <a:r>
              <a:rPr lang="en-US" altLang="zh-CN" sz="2100" b="1" dirty="0">
                <a:solidFill>
                  <a:srgbClr val="FF0000"/>
                </a:solidFill>
                <a:latin typeface="Times New Roman" panose="02020603050405020304" pitchFamily="18" charset="0"/>
                <a:cs typeface="Arial" panose="020B0604020202020204" pitchFamily="34" charset="0"/>
              </a:rPr>
              <a:t>(¬</a:t>
            </a:r>
            <a:r>
              <a:rPr lang="en-US" altLang="zh-CN" sz="2100" b="1" i="1" dirty="0">
                <a:solidFill>
                  <a:srgbClr val="FF0000"/>
                </a:solidFill>
                <a:latin typeface="Times New Roman" panose="02020603050405020304" pitchFamily="18" charset="0"/>
                <a:cs typeface="Arial" panose="020B0604020202020204" pitchFamily="34" charset="0"/>
              </a:rPr>
              <a:t>p </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100" b="1" dirty="0">
                <a:solidFill>
                  <a:srgbClr val="FF0000"/>
                </a:solidFill>
                <a:latin typeface="Times New Roman" panose="02020603050405020304" pitchFamily="18" charset="0"/>
                <a:cs typeface="Arial" panose="020B0604020202020204" pitchFamily="34" charset="0"/>
              </a:rPr>
              <a:t>¬</a:t>
            </a:r>
            <a:r>
              <a:rPr lang="en-US" altLang="zh-CN" sz="2100" b="1" i="1" dirty="0">
                <a:solidFill>
                  <a:srgbClr val="FF0000"/>
                </a:solidFill>
                <a:latin typeface="Times New Roman" panose="02020603050405020304" pitchFamily="18" charset="0"/>
                <a:cs typeface="Arial" panose="020B0604020202020204" pitchFamily="34" charset="0"/>
              </a:rPr>
              <a:t>q</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100" b="1" i="1" dirty="0">
                <a:solidFill>
                  <a:srgbClr val="FF0000"/>
                </a:solidFill>
                <a:latin typeface="Times New Roman" panose="02020603050405020304" pitchFamily="18" charset="0"/>
                <a:sym typeface="Symbol" panose="05050102010706020507" pitchFamily="18" charset="2"/>
              </a:rPr>
              <a:t>r</a:t>
            </a:r>
            <a:r>
              <a:rPr kumimoji="1" lang="en-US" altLang="zh-CN" sz="2100" b="1" dirty="0">
                <a:solidFill>
                  <a:srgbClr val="FF0000"/>
                </a:solidFill>
                <a:latin typeface="Times New Roman" panose="02020603050405020304" pitchFamily="18" charset="0"/>
                <a:sym typeface="Wingdings" panose="05000000000000000000" pitchFamily="2" charset="2"/>
              </a:rPr>
              <a:t>)</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100" b="1" dirty="0">
                <a:solidFill>
                  <a:srgbClr val="FF0000"/>
                </a:solidFill>
                <a:latin typeface="Times New Roman" panose="02020603050405020304" pitchFamily="18" charset="0"/>
                <a:cs typeface="Arial" panose="020B0604020202020204" pitchFamily="34" charset="0"/>
              </a:rPr>
              <a:t>(¬</a:t>
            </a:r>
            <a:r>
              <a:rPr lang="en-US" altLang="zh-CN" sz="2100" b="1" i="1" dirty="0">
                <a:solidFill>
                  <a:srgbClr val="FF0000"/>
                </a:solidFill>
                <a:latin typeface="Times New Roman" panose="02020603050405020304" pitchFamily="18" charset="0"/>
                <a:cs typeface="Arial" panose="020B0604020202020204" pitchFamily="34" charset="0"/>
              </a:rPr>
              <a:t>p </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100" b="1" i="1" dirty="0">
                <a:solidFill>
                  <a:srgbClr val="FF0000"/>
                </a:solidFill>
                <a:latin typeface="Times New Roman" panose="02020603050405020304" pitchFamily="18" charset="0"/>
                <a:cs typeface="Arial" panose="020B0604020202020204" pitchFamily="34" charset="0"/>
              </a:rPr>
              <a:t>q</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100" b="1" i="1" dirty="0">
                <a:solidFill>
                  <a:srgbClr val="FF0000"/>
                </a:solidFill>
                <a:latin typeface="Times New Roman" panose="02020603050405020304" pitchFamily="18" charset="0"/>
                <a:sym typeface="Symbol" panose="05050102010706020507" pitchFamily="18" charset="2"/>
              </a:rPr>
              <a:t>r</a:t>
            </a:r>
            <a:r>
              <a:rPr kumimoji="1" lang="en-US" altLang="zh-CN" sz="2100" b="1" dirty="0">
                <a:solidFill>
                  <a:srgbClr val="FF0000"/>
                </a:solidFill>
                <a:latin typeface="Times New Roman" panose="02020603050405020304" pitchFamily="18" charset="0"/>
                <a:sym typeface="Wingdings" panose="05000000000000000000" pitchFamily="2" charset="2"/>
              </a:rPr>
              <a:t>)</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100" b="1" dirty="0">
                <a:solidFill>
                  <a:srgbClr val="FF0000"/>
                </a:solidFill>
                <a:latin typeface="Times New Roman" panose="02020603050405020304" pitchFamily="18" charset="0"/>
                <a:cs typeface="Arial" panose="020B0604020202020204" pitchFamily="34" charset="0"/>
              </a:rPr>
              <a:t>(</a:t>
            </a:r>
            <a:r>
              <a:rPr lang="en-US" altLang="zh-CN" sz="2100" b="1" i="1" dirty="0">
                <a:solidFill>
                  <a:srgbClr val="FF0000"/>
                </a:solidFill>
                <a:latin typeface="Times New Roman" panose="02020603050405020304" pitchFamily="18" charset="0"/>
                <a:cs typeface="Arial" panose="020B0604020202020204" pitchFamily="34" charset="0"/>
              </a:rPr>
              <a:t>p </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100" b="1" i="1" dirty="0">
                <a:solidFill>
                  <a:srgbClr val="FF0000"/>
                </a:solidFill>
                <a:latin typeface="Times New Roman" panose="02020603050405020304" pitchFamily="18" charset="0"/>
                <a:cs typeface="Arial" panose="020B0604020202020204" pitchFamily="34" charset="0"/>
              </a:rPr>
              <a:t>q</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100" b="1" i="1" dirty="0">
                <a:solidFill>
                  <a:srgbClr val="FF0000"/>
                </a:solidFill>
                <a:latin typeface="Times New Roman" panose="02020603050405020304" pitchFamily="18" charset="0"/>
                <a:sym typeface="Symbol" panose="05050102010706020507" pitchFamily="18" charset="2"/>
              </a:rPr>
              <a:t>r</a:t>
            </a:r>
            <a:r>
              <a:rPr kumimoji="1" lang="en-US" altLang="zh-CN" sz="2100" b="1" dirty="0">
                <a:solidFill>
                  <a:srgbClr val="FF0000"/>
                </a:solidFill>
                <a:latin typeface="Times New Roman" panose="02020603050405020304" pitchFamily="18" charset="0"/>
                <a:sym typeface="Wingdings" panose="05000000000000000000" pitchFamily="2" charset="2"/>
              </a:rPr>
              <a:t>)</a:t>
            </a:r>
            <a:r>
              <a:rPr lang="en-US" altLang="zh-CN" sz="21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1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100" b="1" dirty="0">
                <a:latin typeface="Times New Roman" panose="02020603050405020304" pitchFamily="18" charset="0"/>
                <a:sym typeface="Symbol" panose="05050102010706020507" pitchFamily="18" charset="2"/>
              </a:rPr>
              <a:t>(</a:t>
            </a:r>
            <a:r>
              <a:rPr lang="en-US" altLang="zh-CN" sz="2100" b="1" i="1" dirty="0">
                <a:latin typeface="Times New Roman" panose="02020603050405020304" pitchFamily="18" charset="0"/>
                <a:cs typeface="Arial" panose="020B0604020202020204" pitchFamily="34" charset="0"/>
              </a:rPr>
              <a:t>p </a:t>
            </a:r>
            <a:r>
              <a:rPr lang="en-US" altLang="zh-CN" sz="2100" b="1" dirty="0">
                <a:latin typeface="Times New Roman" panose="02020603050405020304" pitchFamily="18" charset="0"/>
                <a:cs typeface="Arial" panose="020B0604020202020204" pitchFamily="34" charset="0"/>
                <a:sym typeface="Symbol" panose="05050102010706020507" pitchFamily="18" charset="2"/>
              </a:rPr>
              <a:t></a:t>
            </a:r>
            <a:r>
              <a:rPr lang="en-US" altLang="zh-CN" sz="2100" b="1" dirty="0">
                <a:latin typeface="Times New Roman" panose="02020603050405020304" pitchFamily="18" charset="0"/>
                <a:cs typeface="Arial" panose="020B0604020202020204" pitchFamily="34" charset="0"/>
              </a:rPr>
              <a:t>¬</a:t>
            </a:r>
            <a:r>
              <a:rPr lang="en-US" altLang="zh-CN" sz="21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100" b="1" dirty="0">
                <a:latin typeface="Times New Roman" panose="02020603050405020304" pitchFamily="18" charset="0"/>
                <a:cs typeface="Arial" panose="020B0604020202020204" pitchFamily="34" charset="0"/>
                <a:sym typeface="Symbol" panose="05050102010706020507" pitchFamily="18" charset="2"/>
              </a:rPr>
              <a:t></a:t>
            </a:r>
            <a:r>
              <a:rPr lang="en-US" altLang="zh-CN" sz="2100" b="1" dirty="0">
                <a:latin typeface="Times New Roman" panose="02020603050405020304" pitchFamily="18" charset="0"/>
                <a:cs typeface="Arial" panose="020B0604020202020204" pitchFamily="34" charset="0"/>
              </a:rPr>
              <a:t>¬</a:t>
            </a:r>
            <a:r>
              <a:rPr kumimoji="1" lang="en-US" altLang="zh-CN" sz="2100" b="1" i="1" dirty="0">
                <a:latin typeface="Times New Roman" panose="02020603050405020304" pitchFamily="18" charset="0"/>
                <a:sym typeface="Symbol" panose="05050102010706020507" pitchFamily="18" charset="2"/>
              </a:rPr>
              <a:t>r</a:t>
            </a:r>
            <a:r>
              <a:rPr lang="en-US" altLang="zh-CN" sz="2100" b="1" dirty="0">
                <a:latin typeface="Times New Roman" panose="02020603050405020304" pitchFamily="18" charset="0"/>
                <a:cs typeface="Arial" panose="020B0604020202020204" pitchFamily="34" charset="0"/>
                <a:sym typeface="Symbol" panose="05050102010706020507" pitchFamily="18" charset="2"/>
              </a:rPr>
              <a:t> ) </a:t>
            </a:r>
          </a:p>
          <a:p>
            <a:pPr lvl="2"/>
            <a:r>
              <a:rPr lang="en-US" altLang="zh-CN" sz="2100" b="1" dirty="0">
                <a:latin typeface="Times New Roman" panose="02020603050405020304" pitchFamily="18" charset="0"/>
                <a:cs typeface="Arial" panose="020B0604020202020204" pitchFamily="34" charset="0"/>
              </a:rPr>
              <a:t>(¬</a:t>
            </a:r>
            <a:r>
              <a:rPr lang="en-US" altLang="zh-CN" sz="2100" b="1" i="1" dirty="0">
                <a:latin typeface="Times New Roman" panose="02020603050405020304" pitchFamily="18" charset="0"/>
                <a:cs typeface="Arial" panose="020B0604020202020204" pitchFamily="34" charset="0"/>
              </a:rPr>
              <a:t>p </a:t>
            </a:r>
            <a:r>
              <a:rPr lang="en-US" altLang="zh-CN" sz="2100" b="1" dirty="0">
                <a:latin typeface="Times New Roman" panose="02020603050405020304" pitchFamily="18" charset="0"/>
                <a:cs typeface="Arial" panose="020B0604020202020204" pitchFamily="34" charset="0"/>
                <a:sym typeface="Symbol" panose="05050102010706020507" pitchFamily="18" charset="2"/>
              </a:rPr>
              <a:t></a:t>
            </a:r>
            <a:r>
              <a:rPr lang="en-US" altLang="zh-CN" sz="2100" b="1" dirty="0">
                <a:latin typeface="Times New Roman" panose="02020603050405020304" pitchFamily="18" charset="0"/>
                <a:cs typeface="Arial" panose="020B0604020202020204" pitchFamily="34" charset="0"/>
              </a:rPr>
              <a:t>¬</a:t>
            </a:r>
            <a:r>
              <a:rPr lang="en-US" altLang="zh-CN" sz="2100" b="1" i="1" dirty="0">
                <a:latin typeface="Times New Roman" panose="02020603050405020304" pitchFamily="18" charset="0"/>
                <a:cs typeface="Arial" panose="020B0604020202020204" pitchFamily="34" charset="0"/>
              </a:rPr>
              <a:t>q</a:t>
            </a:r>
            <a:r>
              <a:rPr lang="en-US" altLang="zh-CN" sz="21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100" b="1" i="1" dirty="0">
                <a:latin typeface="Times New Roman" panose="02020603050405020304" pitchFamily="18" charset="0"/>
                <a:sym typeface="Symbol" panose="05050102010706020507" pitchFamily="18" charset="2"/>
              </a:rPr>
              <a:t>r</a:t>
            </a:r>
            <a:r>
              <a:rPr kumimoji="1" lang="en-US" altLang="zh-CN" sz="2100" b="1" dirty="0">
                <a:latin typeface="Times New Roman" panose="02020603050405020304" pitchFamily="18" charset="0"/>
                <a:sym typeface="Wingdings" panose="05000000000000000000" pitchFamily="2" charset="2"/>
              </a:rPr>
              <a:t>)</a:t>
            </a:r>
            <a:r>
              <a:rPr lang="en-US" altLang="zh-CN" sz="2100" b="1" dirty="0">
                <a:latin typeface="Times New Roman" panose="02020603050405020304" pitchFamily="18" charset="0"/>
                <a:cs typeface="Arial" panose="020B0604020202020204" pitchFamily="34" charset="0"/>
                <a:sym typeface="Symbol" panose="05050102010706020507" pitchFamily="18" charset="2"/>
              </a:rPr>
              <a:t>  </a:t>
            </a:r>
            <a:r>
              <a:rPr lang="en-US" altLang="zh-CN" sz="2100" b="1" dirty="0">
                <a:latin typeface="Times New Roman" panose="02020603050405020304" pitchFamily="18" charset="0"/>
                <a:cs typeface="Arial" panose="020B0604020202020204" pitchFamily="34" charset="0"/>
              </a:rPr>
              <a:t>(¬</a:t>
            </a:r>
            <a:r>
              <a:rPr lang="en-US" altLang="zh-CN" sz="2100" b="1" i="1" dirty="0">
                <a:latin typeface="Times New Roman" panose="02020603050405020304" pitchFamily="18" charset="0"/>
                <a:cs typeface="Arial" panose="020B0604020202020204" pitchFamily="34" charset="0"/>
              </a:rPr>
              <a:t>p </a:t>
            </a:r>
            <a:r>
              <a:rPr lang="en-US" altLang="zh-CN" sz="2100" b="1" dirty="0">
                <a:latin typeface="Times New Roman" panose="02020603050405020304" pitchFamily="18" charset="0"/>
                <a:cs typeface="Arial" panose="020B0604020202020204" pitchFamily="34" charset="0"/>
                <a:sym typeface="Symbol" panose="05050102010706020507" pitchFamily="18" charset="2"/>
              </a:rPr>
              <a:t> </a:t>
            </a:r>
            <a:r>
              <a:rPr lang="en-US" altLang="zh-CN" sz="2100" b="1" i="1" dirty="0">
                <a:latin typeface="Times New Roman" panose="02020603050405020304" pitchFamily="18" charset="0"/>
                <a:cs typeface="Arial" panose="020B0604020202020204" pitchFamily="34" charset="0"/>
              </a:rPr>
              <a:t>q</a:t>
            </a:r>
            <a:r>
              <a:rPr lang="en-US" altLang="zh-CN" sz="21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100" b="1" i="1" dirty="0">
                <a:latin typeface="Times New Roman" panose="02020603050405020304" pitchFamily="18" charset="0"/>
                <a:sym typeface="Symbol" panose="05050102010706020507" pitchFamily="18" charset="2"/>
              </a:rPr>
              <a:t>r</a:t>
            </a:r>
            <a:r>
              <a:rPr kumimoji="1" lang="en-US" altLang="zh-CN" sz="2100" b="1" dirty="0">
                <a:latin typeface="Times New Roman" panose="02020603050405020304" pitchFamily="18" charset="0"/>
                <a:sym typeface="Wingdings" panose="05000000000000000000" pitchFamily="2" charset="2"/>
              </a:rPr>
              <a:t>)</a:t>
            </a:r>
            <a:r>
              <a:rPr lang="en-US" altLang="zh-CN" sz="21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100" b="1" dirty="0">
                <a:latin typeface="Times New Roman" panose="02020603050405020304" pitchFamily="18" charset="0"/>
                <a:sym typeface="Symbol" panose="05050102010706020507" pitchFamily="18" charset="2"/>
              </a:rPr>
              <a:t>(</a:t>
            </a:r>
            <a:r>
              <a:rPr lang="en-US" altLang="zh-CN" sz="2100" b="1" i="1" dirty="0">
                <a:latin typeface="Times New Roman" panose="02020603050405020304" pitchFamily="18" charset="0"/>
                <a:cs typeface="Arial" panose="020B0604020202020204" pitchFamily="34" charset="0"/>
              </a:rPr>
              <a:t>p</a:t>
            </a:r>
            <a:r>
              <a:rPr lang="en-US" altLang="zh-CN" sz="2100" b="1" dirty="0">
                <a:latin typeface="Times New Roman" panose="02020603050405020304" pitchFamily="18" charset="0"/>
                <a:cs typeface="Arial" panose="020B0604020202020204" pitchFamily="34" charset="0"/>
                <a:sym typeface="Symbol" panose="05050102010706020507" pitchFamily="18" charset="2"/>
              </a:rPr>
              <a:t></a:t>
            </a:r>
            <a:r>
              <a:rPr lang="en-US" altLang="zh-CN" sz="2100" b="1" dirty="0">
                <a:latin typeface="Times New Roman" panose="02020603050405020304" pitchFamily="18" charset="0"/>
                <a:cs typeface="Arial" panose="020B0604020202020204" pitchFamily="34" charset="0"/>
              </a:rPr>
              <a:t>¬</a:t>
            </a:r>
            <a:r>
              <a:rPr lang="en-US" altLang="zh-CN" sz="21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100" b="1" dirty="0">
                <a:latin typeface="Times New Roman" panose="02020603050405020304" pitchFamily="18" charset="0"/>
                <a:cs typeface="Arial" panose="020B0604020202020204" pitchFamily="34" charset="0"/>
                <a:sym typeface="Symbol" panose="05050102010706020507" pitchFamily="18" charset="2"/>
              </a:rPr>
              <a:t></a:t>
            </a:r>
            <a:r>
              <a:rPr lang="en-US" altLang="zh-CN" sz="2100" b="1" dirty="0">
                <a:latin typeface="Times New Roman" panose="02020603050405020304" pitchFamily="18" charset="0"/>
                <a:cs typeface="Arial" panose="020B0604020202020204" pitchFamily="34" charset="0"/>
              </a:rPr>
              <a:t>¬</a:t>
            </a:r>
            <a:r>
              <a:rPr kumimoji="1" lang="en-US" altLang="zh-CN" sz="2100" b="1" i="1" dirty="0">
                <a:latin typeface="Times New Roman" panose="02020603050405020304" pitchFamily="18" charset="0"/>
                <a:sym typeface="Symbol" panose="05050102010706020507" pitchFamily="18" charset="2"/>
              </a:rPr>
              <a:t>r</a:t>
            </a:r>
            <a:r>
              <a:rPr lang="en-US" altLang="zh-CN" sz="2100" b="1" dirty="0">
                <a:latin typeface="Times New Roman" panose="02020603050405020304" pitchFamily="18" charset="0"/>
                <a:cs typeface="Arial" panose="020B0604020202020204" pitchFamily="34" charset="0"/>
                <a:sym typeface="Symbol" panose="05050102010706020507" pitchFamily="18" charset="2"/>
              </a:rPr>
              <a:t>)  </a:t>
            </a:r>
            <a:r>
              <a:rPr lang="en-US" altLang="zh-CN" sz="2100" b="1" dirty="0">
                <a:latin typeface="Times New Roman" panose="02020603050405020304" pitchFamily="18" charset="0"/>
                <a:cs typeface="Arial" panose="020B0604020202020204" pitchFamily="34" charset="0"/>
              </a:rPr>
              <a:t>(</a:t>
            </a:r>
            <a:r>
              <a:rPr lang="en-US" altLang="zh-CN" sz="2100" b="1" i="1" dirty="0">
                <a:latin typeface="Times New Roman" panose="02020603050405020304" pitchFamily="18" charset="0"/>
                <a:cs typeface="Arial" panose="020B0604020202020204" pitchFamily="34" charset="0"/>
              </a:rPr>
              <a:t>p </a:t>
            </a:r>
            <a:r>
              <a:rPr lang="en-US" altLang="zh-CN" sz="2100" b="1" dirty="0">
                <a:latin typeface="Times New Roman" panose="02020603050405020304" pitchFamily="18" charset="0"/>
                <a:cs typeface="Arial" panose="020B0604020202020204" pitchFamily="34" charset="0"/>
                <a:sym typeface="Symbol" panose="05050102010706020507" pitchFamily="18" charset="2"/>
              </a:rPr>
              <a:t> </a:t>
            </a:r>
            <a:r>
              <a:rPr lang="en-US" altLang="zh-CN" sz="2100" b="1" i="1" dirty="0">
                <a:latin typeface="Times New Roman" panose="02020603050405020304" pitchFamily="18" charset="0"/>
                <a:cs typeface="Arial" panose="020B0604020202020204" pitchFamily="34" charset="0"/>
              </a:rPr>
              <a:t>q</a:t>
            </a:r>
            <a:r>
              <a:rPr lang="en-US" altLang="zh-CN" sz="21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100" b="1" i="1" dirty="0">
                <a:latin typeface="Times New Roman" panose="02020603050405020304" pitchFamily="18" charset="0"/>
                <a:sym typeface="Symbol" panose="05050102010706020507" pitchFamily="18" charset="2"/>
              </a:rPr>
              <a:t>r</a:t>
            </a:r>
            <a:r>
              <a:rPr kumimoji="1" lang="en-US" altLang="zh-CN" sz="2100" b="1" dirty="0">
                <a:latin typeface="Times New Roman" panose="02020603050405020304" pitchFamily="18" charset="0"/>
                <a:sym typeface="Wingdings" panose="05000000000000000000" pitchFamily="2" charset="2"/>
              </a:rPr>
              <a:t>)</a:t>
            </a:r>
          </a:p>
          <a:p>
            <a:pPr lvl="1"/>
            <a:r>
              <a:rPr kumimoji="1" lang="en-US" altLang="zh-CN" sz="2400" b="1" dirty="0">
                <a:latin typeface="Times New Roman" panose="02020603050405020304" pitchFamily="18" charset="0"/>
                <a:cs typeface="Arial" panose="020B0604020202020204" pitchFamily="34" charset="0"/>
                <a:sym typeface="Wingdings" panose="05000000000000000000" pitchFamily="2" charset="2"/>
              </a:rPr>
              <a:t>        001    	      011	    100		  111</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p>
          <a:p>
            <a:r>
              <a:rPr lang="en-US" altLang="zh-CN" sz="2800" b="1" dirty="0">
                <a:latin typeface="Times New Roman" panose="02020603050405020304" pitchFamily="18" charset="0"/>
                <a:cs typeface="Arial" panose="020B0604020202020204" pitchFamily="34" charset="0"/>
                <a:sym typeface="Symbol" panose="05050102010706020507" pitchFamily="18" charset="2"/>
              </a:rPr>
              <a:t>001011100111</a:t>
            </a:r>
            <a:r>
              <a:rPr lang="zh-CN" altLang="en-US" sz="2800" b="1" dirty="0">
                <a:latin typeface="Times New Roman" panose="02020603050405020304" pitchFamily="18" charset="0"/>
                <a:cs typeface="Arial" panose="020B0604020202020204" pitchFamily="34" charset="0"/>
                <a:sym typeface="Symbol" panose="05050102010706020507" pitchFamily="18" charset="2"/>
              </a:rPr>
              <a:t>：</a:t>
            </a:r>
            <a:endParaRPr lang="en-US" altLang="zh-CN" sz="2800" b="1" dirty="0">
              <a:latin typeface="Times New Roman" panose="02020603050405020304" pitchFamily="18" charset="0"/>
              <a:cs typeface="Arial" panose="020B0604020202020204" pitchFamily="34" charset="0"/>
              <a:sym typeface="Symbol" panose="05050102010706020507" pitchFamily="18" charset="2"/>
            </a:endParaRPr>
          </a:p>
          <a:p>
            <a:pPr lvl="1"/>
            <a:r>
              <a:rPr lang="zh-CN" altLang="en-US" sz="2400" b="1" dirty="0">
                <a:latin typeface="Times New Roman" panose="02020603050405020304" pitchFamily="18" charset="0"/>
                <a:cs typeface="Arial" panose="020B0604020202020204" pitchFamily="34" charset="0"/>
                <a:sym typeface="Symbol" panose="05050102010706020507" pitchFamily="18" charset="2"/>
              </a:rPr>
              <a:t>某个命题表达式</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r>
              <a:rPr lang="zh-CN" altLang="en-US" sz="2400" b="1" dirty="0">
                <a:latin typeface="Times New Roman" panose="02020603050405020304" pitchFamily="18" charset="0"/>
                <a:cs typeface="Arial" panose="020B0604020202020204" pitchFamily="34" charset="0"/>
                <a:sym typeface="Symbol" panose="05050102010706020507" pitchFamily="18" charset="2"/>
              </a:rPr>
              <a:t>某类命题表达式</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p>
          <a:p>
            <a:pPr lvl="1"/>
            <a:endParaRPr kumimoji="1" lang="en-US" altLang="zh-CN" sz="2800" b="1" dirty="0">
              <a:latin typeface="Times New Roman" panose="02020603050405020304" pitchFamily="18"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pPr algn="r">
                <a:defRPr/>
              </a:pPr>
              <a:t>37</a:t>
            </a:fld>
            <a:endParaRPr lang="en-US" altLang="zh-CN" dirty="0"/>
          </a:p>
        </p:txBody>
      </p:sp>
    </p:spTree>
    <p:extLst>
      <p:ext uri="{BB962C8B-B14F-4D97-AF65-F5344CB8AC3E}">
        <p14:creationId xmlns:p14="http://schemas.microsoft.com/office/powerpoint/2010/main" val="93481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86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pPr eaLnBrk="1" hangingPunct="1"/>
            <a:r>
              <a:rPr lang="zh-CN" altLang="en-US" sz="2800" b="1" dirty="0">
                <a:latin typeface="+mn-ea"/>
                <a:sym typeface="Wingdings" charset="2"/>
              </a:rPr>
              <a:t>主析取范式和主合取范式的存在性和唯一性</a:t>
            </a:r>
          </a:p>
          <a:p>
            <a:pPr marL="0" indent="0" eaLnBrk="1" hangingPunct="1">
              <a:buNone/>
            </a:pPr>
            <a:r>
              <a:rPr lang="zh-CN" altLang="en-US" sz="2800" dirty="0">
                <a:latin typeface="+mn-ea"/>
                <a:sym typeface="Wingdings" charset="2"/>
              </a:rPr>
              <a:t>定理</a:t>
            </a:r>
            <a:r>
              <a:rPr lang="en-US" altLang="zh-CN" sz="2800" dirty="0">
                <a:latin typeface="+mn-ea"/>
                <a:sym typeface="Wingdings" charset="2"/>
              </a:rPr>
              <a:t>:</a:t>
            </a:r>
            <a:r>
              <a:rPr lang="zh-CN" altLang="en-US" sz="2800" dirty="0">
                <a:latin typeface="+mn-ea"/>
                <a:sym typeface="Wingdings" charset="2"/>
              </a:rPr>
              <a:t>任何命题公式的主析取范式和主合取范式存在且唯一，即任何命题公式都有且仅有一个与之等价的主合取范式和主析取范式。</a:t>
            </a:r>
          </a:p>
          <a:p>
            <a:pPr eaLnBrk="1" hangingPunct="1">
              <a:buFontTx/>
              <a:buNone/>
            </a:pPr>
            <a:endParaRPr lang="zh-CN" altLang="en-US" sz="2800" b="1" dirty="0">
              <a:latin typeface="+mn-ea"/>
              <a:sym typeface="Wingdings" charset="2"/>
            </a:endParaRPr>
          </a:p>
          <a:p>
            <a:pPr eaLnBrk="1" hangingPunct="1"/>
            <a:endParaRPr lang="zh-CN" altLang="en-US" sz="2800" b="1" dirty="0">
              <a:latin typeface="+mn-ea"/>
              <a:sym typeface="Wingdings" charset="2"/>
            </a:endParaRPr>
          </a:p>
          <a:p>
            <a:pPr eaLnBrk="1" hangingPunct="1"/>
            <a:endParaRPr lang="en-US" altLang="zh-CN" sz="2800" b="1" dirty="0">
              <a:solidFill>
                <a:srgbClr val="0000FF"/>
              </a:solidFill>
              <a:latin typeface="+mn-ea"/>
            </a:endParaRPr>
          </a:p>
        </p:txBody>
      </p:sp>
      <p:sp>
        <p:nvSpPr>
          <p:cNvPr id="5" name="Title 1"/>
          <p:cNvSpPr>
            <a:spLocks noGrp="1"/>
          </p:cNvSpPr>
          <p:nvPr>
            <p:ph type="title"/>
          </p:nvPr>
        </p:nvSpPr>
        <p:spPr>
          <a:xfrm>
            <a:off x="1981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841613242"/>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pPr eaLnBrk="1" hangingPunct="1"/>
            <a:r>
              <a:rPr lang="zh-CN" altLang="en-US" sz="3200" b="1" dirty="0">
                <a:latin typeface="+mn-ea"/>
                <a:sym typeface="Wingdings" charset="2"/>
              </a:rPr>
              <a:t>利用真值表技术求主析取范式和主合取范式的方法：</a:t>
            </a:r>
            <a:endParaRPr lang="en-US" altLang="zh-CN" sz="3200" b="1" dirty="0">
              <a:latin typeface="+mn-ea"/>
              <a:sym typeface="Wingdings" charset="2"/>
            </a:endParaRPr>
          </a:p>
          <a:p>
            <a:pPr lvl="1" eaLnBrk="1" hangingPunct="1"/>
            <a:r>
              <a:rPr lang="zh-CN" altLang="en-US" sz="2800" b="1" dirty="0">
                <a:latin typeface="+mn-ea"/>
                <a:sym typeface="Wingdings" charset="2"/>
              </a:rPr>
              <a:t>选出公式的真值结果为真的所有行，在这样的行中，找到其每一个解释所对应的</a:t>
            </a:r>
            <a:r>
              <a:rPr lang="zh-CN" altLang="en-US" sz="2800" b="1" dirty="0">
                <a:solidFill>
                  <a:srgbClr val="FF0000"/>
                </a:solidFill>
                <a:latin typeface="+mn-ea"/>
                <a:sym typeface="Wingdings" charset="2"/>
              </a:rPr>
              <a:t>极小项</a:t>
            </a:r>
            <a:r>
              <a:rPr lang="zh-CN" altLang="en-US" sz="2800" b="1" dirty="0">
                <a:latin typeface="+mn-ea"/>
                <a:sym typeface="Wingdings" charset="2"/>
              </a:rPr>
              <a:t>，将这些极小项</a:t>
            </a:r>
            <a:r>
              <a:rPr lang="zh-CN" altLang="en-US" sz="2800" b="1" dirty="0">
                <a:solidFill>
                  <a:srgbClr val="FF0000"/>
                </a:solidFill>
                <a:latin typeface="+mn-ea"/>
                <a:sym typeface="Wingdings" charset="2"/>
              </a:rPr>
              <a:t>析取</a:t>
            </a:r>
            <a:r>
              <a:rPr lang="zh-CN" altLang="en-US" sz="2800" b="1" dirty="0">
                <a:latin typeface="+mn-ea"/>
                <a:sym typeface="Wingdings" charset="2"/>
              </a:rPr>
              <a:t>即可得到相应的</a:t>
            </a:r>
            <a:r>
              <a:rPr lang="zh-CN" altLang="en-US" sz="2800" b="1" dirty="0">
                <a:solidFill>
                  <a:srgbClr val="FF0000"/>
                </a:solidFill>
                <a:latin typeface="+mn-ea"/>
                <a:sym typeface="Wingdings" charset="2"/>
              </a:rPr>
              <a:t>主析取范式</a:t>
            </a:r>
            <a:r>
              <a:rPr lang="zh-CN" altLang="en-US" sz="2800" b="1" dirty="0">
                <a:latin typeface="+mn-ea"/>
                <a:sym typeface="Wingdings" charset="2"/>
              </a:rPr>
              <a:t>；</a:t>
            </a:r>
            <a:endParaRPr lang="en-US" altLang="zh-CN" sz="2800" b="1" dirty="0">
              <a:latin typeface="+mn-ea"/>
              <a:sym typeface="Wingdings" charset="2"/>
            </a:endParaRPr>
          </a:p>
          <a:p>
            <a:pPr lvl="1" eaLnBrk="1" hangingPunct="1"/>
            <a:r>
              <a:rPr lang="zh-CN" altLang="en-US" sz="2800" b="1" dirty="0">
                <a:latin typeface="+mn-ea"/>
                <a:sym typeface="Wingdings" charset="2"/>
              </a:rPr>
              <a:t>选出公式的真值结果为假的所有行，在这样的行中，找到其每一个解释所对应的</a:t>
            </a:r>
            <a:r>
              <a:rPr lang="zh-CN" altLang="en-US" sz="2800" b="1" dirty="0">
                <a:solidFill>
                  <a:srgbClr val="FF0000"/>
                </a:solidFill>
                <a:latin typeface="+mn-ea"/>
                <a:sym typeface="Wingdings" charset="2"/>
              </a:rPr>
              <a:t>极大项</a:t>
            </a:r>
            <a:r>
              <a:rPr lang="zh-CN" altLang="en-US" sz="2800" b="1" dirty="0">
                <a:latin typeface="+mn-ea"/>
                <a:sym typeface="Wingdings" charset="2"/>
              </a:rPr>
              <a:t>，将这些极大项</a:t>
            </a:r>
            <a:r>
              <a:rPr lang="zh-CN" altLang="en-US" sz="2800" b="1" dirty="0">
                <a:solidFill>
                  <a:srgbClr val="FF0000"/>
                </a:solidFill>
                <a:latin typeface="+mn-ea"/>
                <a:sym typeface="Wingdings" charset="2"/>
              </a:rPr>
              <a:t>合取</a:t>
            </a:r>
            <a:r>
              <a:rPr lang="zh-CN" altLang="en-US" sz="2800" b="1" dirty="0">
                <a:latin typeface="+mn-ea"/>
                <a:sym typeface="Wingdings" charset="2"/>
              </a:rPr>
              <a:t>即可得到相应的</a:t>
            </a:r>
            <a:r>
              <a:rPr lang="zh-CN" altLang="en-US" sz="2800" b="1" dirty="0">
                <a:solidFill>
                  <a:srgbClr val="FF0000"/>
                </a:solidFill>
                <a:latin typeface="+mn-ea"/>
                <a:sym typeface="Wingdings" charset="2"/>
              </a:rPr>
              <a:t>主合取范式</a:t>
            </a:r>
            <a:r>
              <a:rPr lang="zh-CN" altLang="en-US" sz="2800" b="1" dirty="0">
                <a:latin typeface="+mn-ea"/>
                <a:sym typeface="Wingdings" charset="2"/>
              </a:rPr>
              <a:t>。</a:t>
            </a:r>
            <a:endParaRPr lang="en-US" altLang="zh-CN" sz="2800" b="1" dirty="0">
              <a:latin typeface="+mn-ea"/>
              <a:sym typeface="Wingdings" charset="2"/>
            </a:endParaRPr>
          </a:p>
        </p:txBody>
      </p:sp>
      <p:sp>
        <p:nvSpPr>
          <p:cNvPr id="5" name="Title 1"/>
          <p:cNvSpPr>
            <a:spLocks noGrp="1"/>
          </p:cNvSpPr>
          <p:nvPr>
            <p:ph type="title"/>
          </p:nvPr>
        </p:nvSpPr>
        <p:spPr>
          <a:xfrm>
            <a:off x="1981200" y="122238"/>
            <a:ext cx="7543800" cy="1295400"/>
          </a:xfrm>
        </p:spPr>
        <p:txBody>
          <a:bodyPr/>
          <a:lstStyle/>
          <a:p>
            <a:r>
              <a:rPr lang="zh-CN" altLang="en-US" dirty="0"/>
              <a:t>命题逻辑公式的范式</a:t>
            </a:r>
            <a:endParaRPr lang="en-US" dirty="0"/>
          </a:p>
        </p:txBody>
      </p:sp>
    </p:spTree>
    <p:extLst>
      <p:ext uri="{BB962C8B-B14F-4D97-AF65-F5344CB8AC3E}">
        <p14:creationId xmlns:p14="http://schemas.microsoft.com/office/powerpoint/2010/main" val="697243490"/>
      </p:ext>
    </p:extLst>
  </p:cSld>
  <p:clrMapOvr>
    <a:masterClrMapping/>
  </p:clrMapOvr>
  <mc:AlternateContent xmlns:mc="http://schemas.openxmlformats.org/markup-compatibility/2006" xmlns:p14="http://schemas.microsoft.com/office/powerpoint/2010/main">
    <mc:Choice Requires="p14">
      <p:transition spd="slow" p14:dur="2000" advTm="5486"/>
    </mc:Choice>
    <mc:Fallback xmlns="">
      <p:transition spd="slow" advTm="54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ea typeface="华文楷体" panose="02010600040101010101" pitchFamily="2" charset="-122"/>
              </a:rPr>
              <a:t>命题变元</a:t>
            </a:r>
          </a:p>
        </p:txBody>
      </p:sp>
      <p:sp>
        <p:nvSpPr>
          <p:cNvPr id="16387" name="Rectangle 3"/>
          <p:cNvSpPr>
            <a:spLocks noGrp="1" noChangeArrowheads="1"/>
          </p:cNvSpPr>
          <p:nvPr>
            <p:ph type="body" idx="1"/>
          </p:nvPr>
        </p:nvSpPr>
        <p:spPr>
          <a:xfrm>
            <a:off x="911424" y="1719263"/>
            <a:ext cx="10670976" cy="4411662"/>
          </a:xfrm>
        </p:spPr>
        <p:txBody>
          <a:bodyPr/>
          <a:lstStyle/>
          <a:p>
            <a:pPr eaLnBrk="1" hangingPunct="1">
              <a:lnSpc>
                <a:spcPct val="120000"/>
              </a:lnSpc>
              <a:spcBef>
                <a:spcPct val="30000"/>
              </a:spcBef>
            </a:pPr>
            <a:r>
              <a:rPr lang="zh-CN" altLang="en-US" sz="2800" b="1" dirty="0">
                <a:latin typeface="华文楷体" panose="02010600040101010101" pitchFamily="2" charset="-122"/>
                <a:ea typeface="华文楷体" panose="02010600040101010101" pitchFamily="2" charset="-122"/>
              </a:rPr>
              <a:t>常用小写字母表示命题变元，如： </a:t>
            </a:r>
            <a:r>
              <a:rPr lang="en-US" altLang="zh-CN" sz="2800" b="1" i="1" dirty="0">
                <a:latin typeface="Times New Roman" panose="02020603050405020304" pitchFamily="18" charset="0"/>
                <a:ea typeface="华文楷体" panose="02010600040101010101" pitchFamily="2" charset="-122"/>
              </a:rPr>
              <a:t>p</a:t>
            </a:r>
            <a:r>
              <a:rPr lang="en-US" altLang="zh-CN" sz="2800" b="1" dirty="0">
                <a:latin typeface="Times New Roman" panose="02020603050405020304" pitchFamily="18" charset="0"/>
                <a:ea typeface="华文楷体" panose="02010600040101010101" pitchFamily="2" charset="-122"/>
              </a:rPr>
              <a:t>, </a:t>
            </a:r>
            <a:r>
              <a:rPr lang="en-US" altLang="zh-CN" sz="2800" b="1" i="1" dirty="0">
                <a:latin typeface="Times New Roman" panose="02020603050405020304" pitchFamily="18" charset="0"/>
                <a:ea typeface="华文楷体" panose="02010600040101010101" pitchFamily="2" charset="-122"/>
              </a:rPr>
              <a:t>q</a:t>
            </a:r>
            <a:r>
              <a:rPr lang="en-US" altLang="zh-CN" sz="2800" b="1" dirty="0">
                <a:latin typeface="Times New Roman" panose="02020603050405020304" pitchFamily="18" charset="0"/>
                <a:ea typeface="华文楷体" panose="02010600040101010101" pitchFamily="2" charset="-122"/>
              </a:rPr>
              <a:t>, </a:t>
            </a:r>
            <a:r>
              <a:rPr lang="en-US" altLang="zh-CN" sz="2800" b="1" i="1" dirty="0">
                <a:latin typeface="Times New Roman" panose="02020603050405020304" pitchFamily="18" charset="0"/>
                <a:ea typeface="华文楷体" panose="02010600040101010101" pitchFamily="2" charset="-122"/>
              </a:rPr>
              <a:t>r</a:t>
            </a:r>
            <a:endParaRPr lang="en-US" altLang="zh-CN" sz="2800" b="1" dirty="0">
              <a:latin typeface="Times New Roman" panose="02020603050405020304" pitchFamily="18" charset="0"/>
              <a:ea typeface="华文楷体" panose="02010600040101010101" pitchFamily="2" charset="-122"/>
            </a:endParaRPr>
          </a:p>
          <a:p>
            <a:pPr eaLnBrk="1" hangingPunct="1">
              <a:lnSpc>
                <a:spcPct val="120000"/>
              </a:lnSpc>
              <a:spcBef>
                <a:spcPct val="30000"/>
              </a:spcBef>
            </a:pPr>
            <a:r>
              <a:rPr lang="zh-CN" altLang="en-US" sz="2800" b="1" dirty="0">
                <a:latin typeface="华文楷体" panose="02010600040101010101" pitchFamily="2" charset="-122"/>
                <a:ea typeface="华文楷体" panose="02010600040101010101" pitchFamily="2" charset="-122"/>
              </a:rPr>
              <a:t>命题变元的取值范围为： </a:t>
            </a:r>
            <a:r>
              <a:rPr lang="en-US" altLang="zh-CN" sz="2800" b="1" dirty="0">
                <a:latin typeface="Times New Roman" panose="02020603050405020304" pitchFamily="18" charset="0"/>
                <a:ea typeface="华文楷体" panose="02010600040101010101" pitchFamily="2" charset="-122"/>
              </a:rPr>
              <a:t>{T, F}</a:t>
            </a:r>
            <a:r>
              <a:rPr lang="zh-CN" altLang="en-US" sz="2800" b="1" dirty="0">
                <a:latin typeface="Times New Roman" panose="02020603050405020304" pitchFamily="18" charset="0"/>
                <a:ea typeface="华文楷体" panose="02010600040101010101" pitchFamily="2" charset="-122"/>
              </a:rPr>
              <a:t>，</a:t>
            </a:r>
            <a:r>
              <a:rPr lang="en-US" altLang="zh-CN" sz="2800" b="1" dirty="0">
                <a:latin typeface="Times New Roman" panose="02020603050405020304" pitchFamily="18" charset="0"/>
                <a:ea typeface="华文楷体" panose="02010600040101010101" pitchFamily="2" charset="-122"/>
              </a:rPr>
              <a:t>{1, 0}</a:t>
            </a:r>
            <a:endParaRPr lang="zh-CN" altLang="en-US" sz="2800" b="1" dirty="0">
              <a:latin typeface="Times New Roman" panose="02020603050405020304" pitchFamily="18" charset="0"/>
              <a:ea typeface="华文楷体" panose="02010600040101010101" pitchFamily="2" charset="-122"/>
            </a:endParaRPr>
          </a:p>
          <a:p>
            <a:pPr eaLnBrk="1" hangingPunct="1">
              <a:lnSpc>
                <a:spcPct val="120000"/>
              </a:lnSpc>
              <a:spcBef>
                <a:spcPct val="30000"/>
              </a:spcBef>
            </a:pPr>
            <a:r>
              <a:rPr lang="zh-CN" altLang="en-US" sz="2800" b="1" dirty="0">
                <a:latin typeface="华文楷体" panose="02010600040101010101" pitchFamily="2" charset="-122"/>
                <a:ea typeface="华文楷体" panose="02010600040101010101" pitchFamily="2" charset="-122"/>
              </a:rPr>
              <a:t>命题也可以表示为命题变元的形式，可以理解为该变元</a:t>
            </a:r>
            <a:r>
              <a:rPr lang="zh-CN" altLang="en-US" sz="2800" b="1" dirty="0">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已赋值</a:t>
            </a:r>
            <a:r>
              <a:rPr lang="zh-CN" altLang="en-US" sz="2800" b="1" dirty="0">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lvl="1" eaLnBrk="1" hangingPunct="1">
              <a:lnSpc>
                <a:spcPct val="120000"/>
              </a:lnSpc>
              <a:spcBef>
                <a:spcPct val="30000"/>
              </a:spcBef>
            </a:pP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Times New Roman" panose="02020603050405020304" pitchFamily="18" charset="0"/>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今天是周五</a:t>
            </a:r>
            <a:r>
              <a:rPr lang="zh-CN" altLang="en-US" sz="2400" b="1" dirty="0">
                <a:latin typeface="Times New Roman" panose="02020603050405020304" pitchFamily="18" charset="0"/>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Times New Roman" panose="02020603050405020304" pitchFamily="18" charset="0"/>
                <a:ea typeface="华文楷体" panose="02010600040101010101" pitchFamily="2" charset="-122"/>
              </a:rPr>
              <a:t>=0</a:t>
            </a:r>
            <a:r>
              <a:rPr lang="zh-CN" altLang="en-US" sz="2400" b="1" dirty="0">
                <a:latin typeface="Times New Roman" panose="02020603050405020304" pitchFamily="18" charset="0"/>
                <a:ea typeface="华文楷体" panose="02010600040101010101" pitchFamily="2" charset="-122"/>
              </a:rPr>
              <a:t>）</a:t>
            </a:r>
          </a:p>
          <a:p>
            <a:pPr lvl="1" eaLnBrk="1" hangingPunct="1">
              <a:lnSpc>
                <a:spcPct val="120000"/>
              </a:lnSpc>
              <a:spcBef>
                <a:spcPct val="30000"/>
              </a:spcBef>
            </a:pPr>
            <a:r>
              <a:rPr lang="en-US" altLang="zh-CN" sz="2400" b="1" i="1" dirty="0">
                <a:latin typeface="Times New Roman" panose="02020603050405020304" pitchFamily="18" charset="0"/>
                <a:ea typeface="华文楷体" panose="02010600040101010101" pitchFamily="2" charset="-122"/>
              </a:rPr>
              <a:t>q</a:t>
            </a:r>
            <a:r>
              <a:rPr lang="en-US" altLang="zh-CN" sz="2400" b="1" dirty="0">
                <a:latin typeface="Times New Roman" panose="02020603050405020304" pitchFamily="18" charset="0"/>
                <a:ea typeface="华文楷体" panose="02010600040101010101" pitchFamily="2" charset="-122"/>
              </a:rPr>
              <a:t>: 2+2=4 </a:t>
            </a:r>
            <a:r>
              <a:rPr lang="zh-CN" altLang="en-US" sz="2400" b="1" dirty="0">
                <a:latin typeface="Times New Roman" panose="02020603050405020304" pitchFamily="18" charset="0"/>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q </a:t>
            </a:r>
            <a:r>
              <a:rPr lang="en-US" altLang="zh-CN" sz="2400" b="1" dirty="0">
                <a:latin typeface="Times New Roman" panose="02020603050405020304" pitchFamily="18" charset="0"/>
                <a:ea typeface="华文楷体" panose="02010600040101010101" pitchFamily="2" charset="-122"/>
              </a:rPr>
              <a:t>=1</a:t>
            </a:r>
            <a:r>
              <a:rPr lang="zh-CN" altLang="en-US" sz="2400" b="1" dirty="0">
                <a:latin typeface="Times New Roman" panose="02020603050405020304" pitchFamily="18" charset="0"/>
                <a:ea typeface="华文楷体" panose="02010600040101010101" pitchFamily="2" charset="-122"/>
              </a:rPr>
              <a:t>）</a:t>
            </a: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3BA0E44-0B27-4DC0-9E78-2C7F7A18BF1F}"/>
              </a:ext>
            </a:extLst>
          </p:cNvPr>
          <p:cNvSpPr>
            <a:spLocks noGrp="1" noChangeArrowheads="1"/>
          </p:cNvSpPr>
          <p:nvPr>
            <p:ph type="title"/>
          </p:nvPr>
        </p:nvSpPr>
        <p:spPr/>
        <p:txBody>
          <a:bodyPr/>
          <a:lstStyle/>
          <a:p>
            <a:pPr eaLnBrk="1" hangingPunct="1"/>
            <a:r>
              <a:rPr lang="zh-CN" altLang="en-US" sz="3600"/>
              <a:t>一个逻辑电路设计的例子</a:t>
            </a:r>
          </a:p>
        </p:txBody>
      </p:sp>
      <p:sp>
        <p:nvSpPr>
          <p:cNvPr id="44035" name="Rectangle 3">
            <a:extLst>
              <a:ext uri="{FF2B5EF4-FFF2-40B4-BE49-F238E27FC236}">
                <a16:creationId xmlns:a16="http://schemas.microsoft.com/office/drawing/2014/main" id="{685EA656-49D9-4165-B8AB-4681AF818EA8}"/>
              </a:ext>
            </a:extLst>
          </p:cNvPr>
          <p:cNvSpPr>
            <a:spLocks noGrp="1" noChangeArrowheads="1"/>
          </p:cNvSpPr>
          <p:nvPr>
            <p:ph type="body" idx="1"/>
          </p:nvPr>
        </p:nvSpPr>
        <p:spPr>
          <a:xfrm>
            <a:off x="810677" y="1301097"/>
            <a:ext cx="10570645" cy="1143000"/>
          </a:xfrm>
        </p:spPr>
        <p:txBody>
          <a:bodyPr/>
          <a:lstStyle/>
          <a:p>
            <a:pPr eaLnBrk="1" hangingPunct="1">
              <a:lnSpc>
                <a:spcPct val="120000"/>
              </a:lnSpc>
            </a:pPr>
            <a:r>
              <a:rPr lang="zh-CN" altLang="en-US" sz="2800" b="1" dirty="0">
                <a:latin typeface="Times New Roman" panose="02020603050405020304" pitchFamily="18" charset="0"/>
                <a:cs typeface="Times New Roman" panose="02020603050405020304" pitchFamily="18" charset="0"/>
              </a:rPr>
              <a:t>举重比赛中三个裁判中两个或者两个以上判定为成功则该次成绩有效</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设计一个电子打分器</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输出一个结果</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成功”或”失败”。</a:t>
            </a:r>
          </a:p>
        </p:txBody>
      </p:sp>
      <p:sp>
        <p:nvSpPr>
          <p:cNvPr id="44036" name="Text Box 4">
            <a:extLst>
              <a:ext uri="{FF2B5EF4-FFF2-40B4-BE49-F238E27FC236}">
                <a16:creationId xmlns:a16="http://schemas.microsoft.com/office/drawing/2014/main" id="{1A9F9005-FBB7-4756-9472-009BC3DF065A}"/>
              </a:ext>
            </a:extLst>
          </p:cNvPr>
          <p:cNvSpPr txBox="1">
            <a:spLocks noChangeArrowheads="1"/>
          </p:cNvSpPr>
          <p:nvPr/>
        </p:nvSpPr>
        <p:spPr bwMode="auto">
          <a:xfrm>
            <a:off x="978345" y="3780038"/>
            <a:ext cx="5193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latin typeface="Times New Roman" panose="02020603050405020304" pitchFamily="18" charset="0"/>
                <a:cs typeface="Times New Roman" panose="02020603050405020304" pitchFamily="18" charset="0"/>
              </a:rPr>
              <a:t>这个电路的期望行为可以用一个</a:t>
            </a:r>
            <a:r>
              <a:rPr lang="zh-CN" altLang="en-US" sz="2800" b="1" dirty="0">
                <a:solidFill>
                  <a:srgbClr val="FF0000"/>
                </a:solidFill>
                <a:latin typeface="Times New Roman" panose="02020603050405020304" pitchFamily="18" charset="0"/>
                <a:cs typeface="Times New Roman" panose="02020603050405020304" pitchFamily="18" charset="0"/>
              </a:rPr>
              <a:t>布尔函数（</a:t>
            </a:r>
            <a:r>
              <a:rPr lang="en-US" altLang="zh-CN" sz="2800" b="1" dirty="0">
                <a:solidFill>
                  <a:srgbClr val="251BE3"/>
                </a:solidFill>
                <a:latin typeface="Times New Roman" panose="02020603050405020304" pitchFamily="18" charset="0"/>
              </a:rPr>
              <a:t> </a:t>
            </a:r>
            <a:r>
              <a:rPr lang="en-US" altLang="zh-CN" sz="2800" b="1" dirty="0" err="1">
                <a:solidFill>
                  <a:srgbClr val="251BE3"/>
                </a:solidFill>
                <a:latin typeface="Times New Roman" panose="02020603050405020304" pitchFamily="18" charset="0"/>
              </a:rPr>
              <a:t>B</a:t>
            </a:r>
            <a:r>
              <a:rPr lang="en-US" altLang="zh-CN" sz="2800" b="1" i="1" baseline="30000" dirty="0" err="1">
                <a:solidFill>
                  <a:srgbClr val="251BE3"/>
                </a:solidFill>
                <a:latin typeface="Times New Roman" panose="02020603050405020304" pitchFamily="18" charset="0"/>
              </a:rPr>
              <a:t>n</a:t>
            </a:r>
            <a:r>
              <a:rPr lang="en-US" altLang="zh-CN" sz="2800" b="1" dirty="0" err="1">
                <a:solidFill>
                  <a:srgbClr val="251BE3"/>
                </a:solidFill>
                <a:latin typeface="Times New Roman" panose="02020603050405020304" pitchFamily="18" charset="0"/>
                <a:cs typeface="Times New Roman" panose="02020603050405020304" pitchFamily="18" charset="0"/>
                <a:sym typeface="Symbol" pitchFamily="2" charset="2"/>
              </a:rPr>
              <a:t></a:t>
            </a:r>
            <a:r>
              <a:rPr lang="en-US" altLang="zh-CN" sz="2800" b="1" dirty="0" err="1">
                <a:solidFill>
                  <a:srgbClr val="251BE3"/>
                </a:solidFill>
                <a:latin typeface="Times New Roman" panose="02020603050405020304" pitchFamily="18" charset="0"/>
              </a:rPr>
              <a:t>B</a:t>
            </a:r>
            <a:r>
              <a:rPr lang="en-US" altLang="zh-CN" sz="2800" b="1" dirty="0">
                <a:solidFill>
                  <a:srgbClr val="251BE3"/>
                </a:solidFill>
                <a:latin typeface="Times New Roman" panose="02020603050405020304" pitchFamily="18" charset="0"/>
              </a:rPr>
              <a:t> </a:t>
            </a:r>
            <a:r>
              <a:rPr lang="zh-CN" altLang="en-US" sz="2800" b="1" dirty="0">
                <a:solidFill>
                  <a:srgbClr val="FF0000"/>
                </a:solidFill>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表达：</a:t>
            </a:r>
            <a:r>
              <a:rPr lang="en-US" altLang="zh-CN" sz="2800" b="1" dirty="0">
                <a:latin typeface="Times New Roman" panose="02020603050405020304" pitchFamily="18" charset="0"/>
                <a:cs typeface="Times New Roman" panose="02020603050405020304" pitchFamily="18" charset="0"/>
              </a:rPr>
              <a:t> </a:t>
            </a:r>
          </a:p>
        </p:txBody>
      </p:sp>
      <p:grpSp>
        <p:nvGrpSpPr>
          <p:cNvPr id="3" name="组合 2">
            <a:extLst>
              <a:ext uri="{FF2B5EF4-FFF2-40B4-BE49-F238E27FC236}">
                <a16:creationId xmlns:a16="http://schemas.microsoft.com/office/drawing/2014/main" id="{3C378536-0387-4325-976A-E3D888C72E2B}"/>
              </a:ext>
            </a:extLst>
          </p:cNvPr>
          <p:cNvGrpSpPr/>
          <p:nvPr/>
        </p:nvGrpSpPr>
        <p:grpSpPr>
          <a:xfrm>
            <a:off x="7680176" y="2729829"/>
            <a:ext cx="3346450" cy="3290888"/>
            <a:chOff x="6562725" y="3286125"/>
            <a:chExt cx="3346450" cy="3290888"/>
          </a:xfrm>
        </p:grpSpPr>
        <p:sp>
          <p:nvSpPr>
            <p:cNvPr id="44037" name="Line 5">
              <a:extLst>
                <a:ext uri="{FF2B5EF4-FFF2-40B4-BE49-F238E27FC236}">
                  <a16:creationId xmlns:a16="http://schemas.microsoft.com/office/drawing/2014/main" id="{8648A56C-E894-4019-8723-D54635B724ED}"/>
                </a:ext>
              </a:extLst>
            </p:cNvPr>
            <p:cNvSpPr>
              <a:spLocks noChangeShapeType="1"/>
            </p:cNvSpPr>
            <p:nvPr/>
          </p:nvSpPr>
          <p:spPr bwMode="auto">
            <a:xfrm>
              <a:off x="7115175" y="3300413"/>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38" name="Line 6">
              <a:extLst>
                <a:ext uri="{FF2B5EF4-FFF2-40B4-BE49-F238E27FC236}">
                  <a16:creationId xmlns:a16="http://schemas.microsoft.com/office/drawing/2014/main" id="{CAE96F9E-E937-45B1-AA36-9908DF8C47D0}"/>
                </a:ext>
              </a:extLst>
            </p:cNvPr>
            <p:cNvSpPr>
              <a:spLocks noChangeShapeType="1"/>
            </p:cNvSpPr>
            <p:nvPr/>
          </p:nvSpPr>
          <p:spPr bwMode="auto">
            <a:xfrm>
              <a:off x="7724775" y="3300413"/>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39" name="Line 7">
              <a:extLst>
                <a:ext uri="{FF2B5EF4-FFF2-40B4-BE49-F238E27FC236}">
                  <a16:creationId xmlns:a16="http://schemas.microsoft.com/office/drawing/2014/main" id="{6E30D73E-B7F3-45B8-9276-3188C082A05D}"/>
                </a:ext>
              </a:extLst>
            </p:cNvPr>
            <p:cNvSpPr>
              <a:spLocks noChangeShapeType="1"/>
            </p:cNvSpPr>
            <p:nvPr/>
          </p:nvSpPr>
          <p:spPr bwMode="auto">
            <a:xfrm>
              <a:off x="8334375" y="3300413"/>
              <a:ext cx="0" cy="3276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40" name="Text Box 8">
              <a:extLst>
                <a:ext uri="{FF2B5EF4-FFF2-40B4-BE49-F238E27FC236}">
                  <a16:creationId xmlns:a16="http://schemas.microsoft.com/office/drawing/2014/main" id="{50A30C02-8CC1-4A64-9ED4-912D776AD433}"/>
                </a:ext>
              </a:extLst>
            </p:cNvPr>
            <p:cNvSpPr txBox="1">
              <a:spLocks noChangeArrowheads="1"/>
            </p:cNvSpPr>
            <p:nvPr/>
          </p:nvSpPr>
          <p:spPr bwMode="auto">
            <a:xfrm>
              <a:off x="6638925" y="32861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cs typeface="Times New Roman" panose="02020603050405020304" pitchFamily="18" charset="0"/>
                </a:rPr>
                <a:t>x</a:t>
              </a:r>
              <a:endParaRPr kumimoji="1" lang="en-US" altLang="zh-CN" sz="2400" b="1">
                <a:latin typeface="Times New Roman" panose="02020603050405020304" pitchFamily="18" charset="0"/>
                <a:cs typeface="Times New Roman" panose="02020603050405020304" pitchFamily="18" charset="0"/>
              </a:endParaRPr>
            </a:p>
          </p:txBody>
        </p:sp>
        <p:sp>
          <p:nvSpPr>
            <p:cNvPr id="44041" name="Text Box 9">
              <a:extLst>
                <a:ext uri="{FF2B5EF4-FFF2-40B4-BE49-F238E27FC236}">
                  <a16:creationId xmlns:a16="http://schemas.microsoft.com/office/drawing/2014/main" id="{C71B7BA9-EEC6-448A-9C83-27B78A2DBC5E}"/>
                </a:ext>
              </a:extLst>
            </p:cNvPr>
            <p:cNvSpPr txBox="1">
              <a:spLocks noChangeArrowheads="1"/>
            </p:cNvSpPr>
            <p:nvPr/>
          </p:nvSpPr>
          <p:spPr bwMode="auto">
            <a:xfrm>
              <a:off x="7810500" y="32861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cs typeface="Times New Roman" panose="02020603050405020304" pitchFamily="18" charset="0"/>
                </a:rPr>
                <a:t>z</a:t>
              </a:r>
              <a:endParaRPr kumimoji="1" lang="en-US" altLang="zh-CN" sz="2400" b="1">
                <a:latin typeface="Times New Roman" panose="02020603050405020304" pitchFamily="18" charset="0"/>
                <a:cs typeface="Times New Roman" panose="02020603050405020304" pitchFamily="18" charset="0"/>
              </a:endParaRPr>
            </a:p>
          </p:txBody>
        </p:sp>
        <p:sp>
          <p:nvSpPr>
            <p:cNvPr id="44042" name="Text Box 10">
              <a:extLst>
                <a:ext uri="{FF2B5EF4-FFF2-40B4-BE49-F238E27FC236}">
                  <a16:creationId xmlns:a16="http://schemas.microsoft.com/office/drawing/2014/main" id="{AAEA6C16-2BB0-4F53-B761-B4AE0FA7526C}"/>
                </a:ext>
              </a:extLst>
            </p:cNvPr>
            <p:cNvSpPr txBox="1">
              <a:spLocks noChangeArrowheads="1"/>
            </p:cNvSpPr>
            <p:nvPr/>
          </p:nvSpPr>
          <p:spPr bwMode="auto">
            <a:xfrm>
              <a:off x="7262813" y="32861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cs typeface="Times New Roman" panose="02020603050405020304" pitchFamily="18" charset="0"/>
                </a:rPr>
                <a:t>y</a:t>
              </a:r>
              <a:endParaRPr kumimoji="1" lang="en-US" altLang="zh-CN" sz="2400" b="1">
                <a:latin typeface="Times New Roman" panose="02020603050405020304" pitchFamily="18" charset="0"/>
                <a:cs typeface="Times New Roman" panose="02020603050405020304" pitchFamily="18" charset="0"/>
              </a:endParaRPr>
            </a:p>
          </p:txBody>
        </p:sp>
        <p:sp>
          <p:nvSpPr>
            <p:cNvPr id="44043" name="Text Box 11">
              <a:extLst>
                <a:ext uri="{FF2B5EF4-FFF2-40B4-BE49-F238E27FC236}">
                  <a16:creationId xmlns:a16="http://schemas.microsoft.com/office/drawing/2014/main" id="{94FD965A-7747-4DF7-90A9-FE0C338864DE}"/>
                </a:ext>
              </a:extLst>
            </p:cNvPr>
            <p:cNvSpPr txBox="1">
              <a:spLocks noChangeArrowheads="1"/>
            </p:cNvSpPr>
            <p:nvPr/>
          </p:nvSpPr>
          <p:spPr bwMode="auto">
            <a:xfrm>
              <a:off x="6657975" y="3937001"/>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cs typeface="Times New Roman" panose="02020603050405020304" pitchFamily="18" charset="0"/>
                </a:rPr>
                <a:t>00001111</a:t>
              </a:r>
            </a:p>
          </p:txBody>
        </p:sp>
        <p:sp>
          <p:nvSpPr>
            <p:cNvPr id="44044" name="Text Box 12">
              <a:extLst>
                <a:ext uri="{FF2B5EF4-FFF2-40B4-BE49-F238E27FC236}">
                  <a16:creationId xmlns:a16="http://schemas.microsoft.com/office/drawing/2014/main" id="{CF085378-EB81-428B-B7C4-A2D1D661CF36}"/>
                </a:ext>
              </a:extLst>
            </p:cNvPr>
            <p:cNvSpPr txBox="1">
              <a:spLocks noChangeArrowheads="1"/>
            </p:cNvSpPr>
            <p:nvPr/>
          </p:nvSpPr>
          <p:spPr bwMode="auto">
            <a:xfrm>
              <a:off x="7310438" y="3929064"/>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cs typeface="Times New Roman" panose="02020603050405020304" pitchFamily="18" charset="0"/>
                </a:rPr>
                <a:t>00110011</a:t>
              </a:r>
            </a:p>
          </p:txBody>
        </p:sp>
        <p:sp>
          <p:nvSpPr>
            <p:cNvPr id="44045" name="Text Box 13">
              <a:extLst>
                <a:ext uri="{FF2B5EF4-FFF2-40B4-BE49-F238E27FC236}">
                  <a16:creationId xmlns:a16="http://schemas.microsoft.com/office/drawing/2014/main" id="{3D300673-94D8-4549-95DA-DCF7F312CC0C}"/>
                </a:ext>
              </a:extLst>
            </p:cNvPr>
            <p:cNvSpPr txBox="1">
              <a:spLocks noChangeArrowheads="1"/>
            </p:cNvSpPr>
            <p:nvPr/>
          </p:nvSpPr>
          <p:spPr bwMode="auto">
            <a:xfrm>
              <a:off x="7896225" y="3933826"/>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latin typeface="Times New Roman" panose="02020603050405020304" pitchFamily="18" charset="0"/>
                  <a:cs typeface="Times New Roman" panose="02020603050405020304" pitchFamily="18" charset="0"/>
                </a:rPr>
                <a:t>01010101</a:t>
              </a:r>
            </a:p>
          </p:txBody>
        </p:sp>
        <p:sp>
          <p:nvSpPr>
            <p:cNvPr id="44046" name="Text Box 14">
              <a:extLst>
                <a:ext uri="{FF2B5EF4-FFF2-40B4-BE49-F238E27FC236}">
                  <a16:creationId xmlns:a16="http://schemas.microsoft.com/office/drawing/2014/main" id="{82956C2A-8F68-44C7-AF0B-E0ED01928FDB}"/>
                </a:ext>
              </a:extLst>
            </p:cNvPr>
            <p:cNvSpPr txBox="1">
              <a:spLocks noChangeArrowheads="1"/>
            </p:cNvSpPr>
            <p:nvPr/>
          </p:nvSpPr>
          <p:spPr bwMode="auto">
            <a:xfrm>
              <a:off x="8613775" y="33242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cs typeface="Times New Roman" panose="02020603050405020304" pitchFamily="18" charset="0"/>
                </a:rPr>
                <a:t>f</a:t>
              </a: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x,y,z</a:t>
              </a:r>
              <a:r>
                <a:rPr kumimoji="1" lang="en-US" altLang="zh-CN" sz="2400" b="1">
                  <a:latin typeface="Times New Roman" panose="02020603050405020304" pitchFamily="18" charset="0"/>
                  <a:cs typeface="Times New Roman" panose="02020603050405020304" pitchFamily="18" charset="0"/>
                </a:rPr>
                <a:t>)</a:t>
              </a:r>
            </a:p>
          </p:txBody>
        </p:sp>
        <p:sp>
          <p:nvSpPr>
            <p:cNvPr id="44047" name="Text Box 15">
              <a:extLst>
                <a:ext uri="{FF2B5EF4-FFF2-40B4-BE49-F238E27FC236}">
                  <a16:creationId xmlns:a16="http://schemas.microsoft.com/office/drawing/2014/main" id="{13996416-8D5D-4CDC-A4C6-8B1A1793DEE7}"/>
                </a:ext>
              </a:extLst>
            </p:cNvPr>
            <p:cNvSpPr txBox="1">
              <a:spLocks noChangeArrowheads="1"/>
            </p:cNvSpPr>
            <p:nvPr/>
          </p:nvSpPr>
          <p:spPr bwMode="auto">
            <a:xfrm>
              <a:off x="8905875" y="3916364"/>
              <a:ext cx="304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latin typeface="Times New Roman" panose="02020603050405020304" pitchFamily="18" charset="0"/>
                  <a:cs typeface="Times New Roman" panose="02020603050405020304" pitchFamily="18" charset="0"/>
                </a:rPr>
                <a:t>00010111</a:t>
              </a:r>
            </a:p>
          </p:txBody>
        </p:sp>
        <p:sp>
          <p:nvSpPr>
            <p:cNvPr id="44048" name="Line 16">
              <a:extLst>
                <a:ext uri="{FF2B5EF4-FFF2-40B4-BE49-F238E27FC236}">
                  <a16:creationId xmlns:a16="http://schemas.microsoft.com/office/drawing/2014/main" id="{C3C984D5-F4B0-4356-93C4-E6EEEF021394}"/>
                </a:ext>
              </a:extLst>
            </p:cNvPr>
            <p:cNvSpPr>
              <a:spLocks noChangeShapeType="1"/>
            </p:cNvSpPr>
            <p:nvPr/>
          </p:nvSpPr>
          <p:spPr bwMode="auto">
            <a:xfrm>
              <a:off x="6562725" y="3819525"/>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 name="箭头: 右 3">
            <a:extLst>
              <a:ext uri="{FF2B5EF4-FFF2-40B4-BE49-F238E27FC236}">
                <a16:creationId xmlns:a16="http://schemas.microsoft.com/office/drawing/2014/main" id="{782CE12E-3FC0-4A08-9D6C-DC0802336BFD}"/>
              </a:ext>
            </a:extLst>
          </p:cNvPr>
          <p:cNvSpPr/>
          <p:nvPr/>
        </p:nvSpPr>
        <p:spPr>
          <a:xfrm>
            <a:off x="6451119" y="4005064"/>
            <a:ext cx="1171907"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463D1C5-2CF0-D84B-A4B3-2166CE15F09A}"/>
              </a:ext>
            </a:extLst>
          </p:cNvPr>
          <p:cNvSpPr>
            <a:spLocks noGrp="1"/>
          </p:cNvSpPr>
          <p:nvPr>
            <p:ph type="title"/>
          </p:nvPr>
        </p:nvSpPr>
        <p:spPr>
          <a:xfrm>
            <a:off x="1992314" y="765176"/>
            <a:ext cx="7570787" cy="796925"/>
          </a:xfrm>
        </p:spPr>
        <p:txBody>
          <a:bodyPr/>
          <a:lstStyle/>
          <a:p>
            <a:r>
              <a:rPr lang="zh-CN" altLang="en-US">
                <a:latin typeface="Times New Roman" panose="02020603050405020304" pitchFamily="18" charset="0"/>
                <a:cs typeface="Times New Roman" panose="02020603050405020304" pitchFamily="18" charset="0"/>
              </a:rPr>
              <a:t>命题的表达能力</a:t>
            </a:r>
          </a:p>
        </p:txBody>
      </p:sp>
      <p:sp>
        <p:nvSpPr>
          <p:cNvPr id="43011" name="内容占位符 2">
            <a:extLst>
              <a:ext uri="{FF2B5EF4-FFF2-40B4-BE49-F238E27FC236}">
                <a16:creationId xmlns:a16="http://schemas.microsoft.com/office/drawing/2014/main" id="{D60887FA-ED63-F94F-A064-6D86EA6836F6}"/>
              </a:ext>
            </a:extLst>
          </p:cNvPr>
          <p:cNvSpPr>
            <a:spLocks noGrp="1"/>
          </p:cNvSpPr>
          <p:nvPr>
            <p:ph idx="1"/>
          </p:nvPr>
        </p:nvSpPr>
        <p:spPr>
          <a:xfrm>
            <a:off x="1882776" y="1773239"/>
            <a:ext cx="8785225" cy="2232025"/>
          </a:xfrm>
        </p:spPr>
        <p:txBody>
          <a:bodyPr/>
          <a:lstStyle/>
          <a:p>
            <a:r>
              <a:rPr lang="en-US" altLang="zh-CN" sz="2800" b="1" i="1" dirty="0">
                <a:latin typeface="Times New Roman" panose="02020603050405020304" pitchFamily="18" charset="0"/>
                <a:cs typeface="Arial" panose="020B0604020202020204" pitchFamily="34" charset="0"/>
              </a:rPr>
              <a:t>n</a:t>
            </a:r>
            <a:r>
              <a:rPr lang="zh-CN" altLang="en-US" sz="2800" b="1" dirty="0">
                <a:latin typeface="Times New Roman" panose="02020603050405020304" pitchFamily="18" charset="0"/>
                <a:cs typeface="Arial" panose="020B0604020202020204" pitchFamily="34" charset="0"/>
              </a:rPr>
              <a:t>个变元的函数</a:t>
            </a:r>
            <a:r>
              <a:rPr lang="en-US" altLang="zh-CN" sz="2800" b="1" dirty="0">
                <a:latin typeface="Times New Roman" panose="02020603050405020304" pitchFamily="18" charset="0"/>
                <a:cs typeface="Arial" panose="020B0604020202020204" pitchFamily="34" charset="0"/>
              </a:rPr>
              <a:t>/</a:t>
            </a:r>
            <a:r>
              <a:rPr lang="zh-CN" altLang="en-US" sz="2800" b="1" dirty="0">
                <a:latin typeface="Times New Roman" panose="02020603050405020304" pitchFamily="18" charset="0"/>
                <a:cs typeface="Arial" panose="020B0604020202020204" pitchFamily="34" charset="0"/>
              </a:rPr>
              <a:t>命题表达式（假设变元有顺序）</a:t>
            </a:r>
            <a:endParaRPr kumimoji="1" lang="en-US" altLang="zh-CN" sz="2800" b="1" dirty="0">
              <a:latin typeface="Times New Roman" panose="02020603050405020304" pitchFamily="18" charset="0"/>
              <a:sym typeface="Symbol" pitchFamily="2" charset="2"/>
            </a:endParaRPr>
          </a:p>
          <a:p>
            <a:pPr lvl="1"/>
            <a:r>
              <a:rPr lang="zh-CN" altLang="en-US" sz="2400" b="1" dirty="0">
                <a:latin typeface="Times New Roman" panose="02020603050405020304" pitchFamily="18" charset="0"/>
                <a:cs typeface="Arial" panose="020B0604020202020204" pitchFamily="34" charset="0"/>
                <a:sym typeface="Symbol" pitchFamily="2" charset="2"/>
              </a:rPr>
              <a:t>成真指派，按自然顺序排列，</a:t>
            </a:r>
            <a:r>
              <a:rPr lang="en-US" altLang="zh-CN" sz="2400" b="1" dirty="0">
                <a:latin typeface="Times New Roman" panose="02020603050405020304" pitchFamily="18" charset="0"/>
                <a:cs typeface="Arial" panose="020B0604020202020204" pitchFamily="34" charset="0"/>
                <a:sym typeface="Symbol" pitchFamily="2" charset="2"/>
              </a:rPr>
              <a:t>e.g. </a:t>
            </a:r>
            <a:r>
              <a:rPr kumimoji="1" lang="en-US" altLang="zh-CN" sz="2400" b="1" dirty="0">
                <a:latin typeface="Times New Roman" panose="02020603050405020304" pitchFamily="18" charset="0"/>
                <a:cs typeface="Arial" panose="020B0604020202020204" pitchFamily="34" charset="0"/>
                <a:sym typeface="Wingdings" pitchFamily="2" charset="2"/>
              </a:rPr>
              <a:t>001,011,100,111</a:t>
            </a:r>
            <a:r>
              <a:rPr lang="en-US" altLang="zh-CN" sz="2400" b="1" dirty="0">
                <a:latin typeface="Times New Roman" panose="02020603050405020304" pitchFamily="18" charset="0"/>
                <a:cs typeface="Arial" panose="020B0604020202020204" pitchFamily="34" charset="0"/>
                <a:sym typeface="Symbol" pitchFamily="2" charset="2"/>
              </a:rPr>
              <a:t> </a:t>
            </a:r>
          </a:p>
          <a:p>
            <a:pPr lvl="1"/>
            <a:r>
              <a:rPr kumimoji="1" lang="zh-CN" altLang="en-US" sz="2400" b="1" dirty="0">
                <a:latin typeface="Times New Roman" panose="02020603050405020304" pitchFamily="18" charset="0"/>
                <a:cs typeface="Arial" panose="020B0604020202020204" pitchFamily="34" charset="0"/>
                <a:sym typeface="Wingdings" pitchFamily="2" charset="2"/>
              </a:rPr>
              <a:t>指派的个数为</a:t>
            </a:r>
            <a:r>
              <a:rPr kumimoji="1" lang="en-US" altLang="zh-CN" sz="2400" b="1" dirty="0">
                <a:latin typeface="Times New Roman" panose="02020603050405020304" pitchFamily="18" charset="0"/>
                <a:cs typeface="Arial" panose="020B0604020202020204" pitchFamily="34" charset="0"/>
                <a:sym typeface="Symbol" pitchFamily="2" charset="2"/>
              </a:rPr>
              <a:t>(2</a:t>
            </a:r>
            <a:r>
              <a:rPr kumimoji="1" lang="en-US" altLang="zh-CN" sz="2400" b="1" i="1" dirty="0">
                <a:latin typeface="Times New Roman" panose="02020603050405020304" pitchFamily="18" charset="0"/>
                <a:cs typeface="Arial" panose="020B0604020202020204" pitchFamily="34" charset="0"/>
                <a:sym typeface="Symbol" pitchFamily="2" charset="2"/>
              </a:rPr>
              <a:t>n</a:t>
            </a:r>
            <a:r>
              <a:rPr kumimoji="1" lang="en-US" altLang="zh-CN" sz="2400" b="1" dirty="0">
                <a:latin typeface="Times New Roman" panose="02020603050405020304" pitchFamily="18" charset="0"/>
                <a:cs typeface="Arial" panose="020B0604020202020204" pitchFamily="34" charset="0"/>
                <a:sym typeface="Symbol" pitchFamily="2" charset="2"/>
              </a:rPr>
              <a:t>) </a:t>
            </a:r>
            <a:r>
              <a:rPr kumimoji="1" lang="zh-CN" altLang="en-US" sz="2400" b="1" dirty="0">
                <a:latin typeface="Times New Roman" panose="02020603050405020304" pitchFamily="18" charset="0"/>
                <a:cs typeface="Arial" panose="020B0604020202020204" pitchFamily="34" charset="0"/>
                <a:sym typeface="Symbol" pitchFamily="2" charset="2"/>
              </a:rPr>
              <a:t>，其子集有</a:t>
            </a:r>
            <a:r>
              <a:rPr kumimoji="1" lang="en-US" altLang="zh-CN" sz="2400" b="1" dirty="0">
                <a:latin typeface="Times New Roman" panose="02020603050405020304" pitchFamily="18" charset="0"/>
                <a:cs typeface="Arial" panose="020B0604020202020204" pitchFamily="34" charset="0"/>
                <a:sym typeface="Wingdings" pitchFamily="2" charset="2"/>
              </a:rPr>
              <a:t>2</a:t>
            </a:r>
            <a:r>
              <a:rPr kumimoji="1" lang="en-US" altLang="zh-CN" sz="2400" b="1" dirty="0">
                <a:latin typeface="Times New Roman" panose="02020603050405020304" pitchFamily="18" charset="0"/>
                <a:cs typeface="Arial" panose="020B0604020202020204" pitchFamily="34" charset="0"/>
                <a:sym typeface="Symbol" pitchFamily="2" charset="2"/>
              </a:rPr>
              <a:t>(2</a:t>
            </a:r>
            <a:r>
              <a:rPr kumimoji="1" lang="en-US" altLang="zh-CN" sz="2400" b="1" i="1" dirty="0">
                <a:latin typeface="Times New Roman" panose="02020603050405020304" pitchFamily="18" charset="0"/>
                <a:cs typeface="Arial" panose="020B0604020202020204" pitchFamily="34" charset="0"/>
                <a:sym typeface="Symbol" pitchFamily="2" charset="2"/>
              </a:rPr>
              <a:t>n</a:t>
            </a:r>
            <a:r>
              <a:rPr kumimoji="1"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dirty="0">
                <a:latin typeface="Times New Roman" panose="02020603050405020304" pitchFamily="18" charset="0"/>
                <a:cs typeface="Arial" panose="020B0604020202020204" pitchFamily="34" charset="0"/>
                <a:sym typeface="Wingdings" pitchFamily="2" charset="2"/>
              </a:rPr>
              <a:t> </a:t>
            </a:r>
            <a:r>
              <a:rPr kumimoji="1" lang="zh-CN" altLang="en-US" sz="2400" b="1" dirty="0">
                <a:latin typeface="Times New Roman" panose="02020603050405020304" pitchFamily="18" charset="0"/>
                <a:cs typeface="Arial" panose="020B0604020202020204" pitchFamily="34" charset="0"/>
                <a:sym typeface="Wingdings" pitchFamily="2" charset="2"/>
              </a:rPr>
              <a:t>个</a:t>
            </a:r>
            <a:r>
              <a:rPr kumimoji="1" lang="en-US" altLang="zh-CN" sz="2400" b="1" dirty="0">
                <a:latin typeface="Times New Roman" panose="02020603050405020304" pitchFamily="18" charset="0"/>
                <a:cs typeface="Arial" panose="020B0604020202020204" pitchFamily="34" charset="0"/>
                <a:sym typeface="Wingdings" pitchFamily="2" charset="2"/>
              </a:rPr>
              <a:t> </a:t>
            </a:r>
            <a:endParaRPr lang="en-US" altLang="zh-CN" sz="2400" b="1" dirty="0">
              <a:latin typeface="Times New Roman" panose="02020603050405020304" pitchFamily="18" charset="0"/>
              <a:cs typeface="Arial" panose="020B0604020202020204" pitchFamily="34" charset="0"/>
              <a:sym typeface="Symbol" pitchFamily="2" charset="2"/>
            </a:endParaRPr>
          </a:p>
          <a:p>
            <a:pPr lvl="1"/>
            <a:r>
              <a:rPr lang="zh-CN" altLang="en-US" sz="2400" b="1" dirty="0">
                <a:latin typeface="Times New Roman" panose="02020603050405020304" pitchFamily="18" charset="0"/>
                <a:cs typeface="Arial" panose="020B0604020202020204" pitchFamily="34" charset="0"/>
              </a:rPr>
              <a:t>命题的</a:t>
            </a:r>
            <a:r>
              <a:rPr lang="en-US" altLang="zh-CN" sz="2400" b="1" dirty="0">
                <a:latin typeface="Times New Roman" panose="02020603050405020304" pitchFamily="18" charset="0"/>
                <a:cs typeface="Arial" panose="020B0604020202020204" pitchFamily="34" charset="0"/>
              </a:rPr>
              <a:t>DNF, e.g. (¬</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itchFamily="2"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q</a:t>
            </a:r>
            <a:r>
              <a:rPr lang="en-US" altLang="zh-CN" sz="2400" b="1" dirty="0" err="1">
                <a:latin typeface="Times New Roman" panose="02020603050405020304" pitchFamily="18" charset="0"/>
                <a:cs typeface="Arial" panose="020B0604020202020204" pitchFamily="34" charset="0"/>
                <a:sym typeface="Symbol" pitchFamily="2" charset="2"/>
              </a:rPr>
              <a:t></a:t>
            </a:r>
            <a:r>
              <a:rPr kumimoji="1" lang="en-US" altLang="zh-CN" sz="2400" b="1" i="1" dirty="0" err="1">
                <a:latin typeface="Times New Roman" panose="02020603050405020304" pitchFamily="18" charset="0"/>
                <a:sym typeface="Symbol" pitchFamily="2" charset="2"/>
              </a:rPr>
              <a:t>r</a:t>
            </a:r>
            <a:r>
              <a:rPr kumimoji="1" lang="en-US" altLang="zh-CN" sz="2400" b="1" dirty="0">
                <a:latin typeface="Times New Roman" panose="02020603050405020304" pitchFamily="18" charset="0"/>
                <a:sym typeface="Wingdings" pitchFamily="2" charset="2"/>
              </a:rPr>
              <a:t>)</a:t>
            </a:r>
            <a:r>
              <a:rPr lang="en-US" altLang="zh-CN" sz="2400" b="1" dirty="0">
                <a:latin typeface="Times New Roman" panose="02020603050405020304" pitchFamily="18" charset="0"/>
                <a:cs typeface="Arial" panose="020B0604020202020204" pitchFamily="34" charset="0"/>
                <a:sym typeface="Symbol" pitchFamily="2"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itchFamily="2" charset="2"/>
              </a:rPr>
              <a:t></a:t>
            </a:r>
            <a:r>
              <a:rPr lang="en-US" altLang="zh-CN" sz="2400" b="1" i="1" dirty="0" err="1">
                <a:latin typeface="Times New Roman" panose="02020603050405020304" pitchFamily="18" charset="0"/>
                <a:cs typeface="Arial" panose="020B0604020202020204" pitchFamily="34" charset="0"/>
              </a:rPr>
              <a:t>q</a:t>
            </a:r>
            <a:r>
              <a:rPr lang="en-US" altLang="zh-CN" sz="2400" b="1" dirty="0" err="1">
                <a:latin typeface="Times New Roman" panose="02020603050405020304" pitchFamily="18" charset="0"/>
                <a:cs typeface="Arial" panose="020B0604020202020204" pitchFamily="34" charset="0"/>
                <a:sym typeface="Symbol" pitchFamily="2" charset="2"/>
              </a:rPr>
              <a:t></a:t>
            </a:r>
            <a:r>
              <a:rPr kumimoji="1" lang="en-US" altLang="zh-CN" sz="2400" b="1" i="1" dirty="0" err="1">
                <a:latin typeface="Times New Roman" panose="02020603050405020304" pitchFamily="18" charset="0"/>
                <a:sym typeface="Symbol" pitchFamily="2" charset="2"/>
              </a:rPr>
              <a:t>r</a:t>
            </a:r>
            <a:r>
              <a:rPr kumimoji="1" lang="en-US" altLang="zh-CN" sz="2400" b="1" dirty="0">
                <a:latin typeface="Times New Roman" panose="02020603050405020304" pitchFamily="18" charset="0"/>
                <a:sym typeface="Wingdings" pitchFamily="2" charset="2"/>
              </a:rPr>
              <a:t>)</a:t>
            </a:r>
            <a:r>
              <a:rPr lang="en-US" altLang="zh-CN" sz="2400" b="1" dirty="0">
                <a:latin typeface="Times New Roman" panose="02020603050405020304" pitchFamily="18" charset="0"/>
                <a:cs typeface="Arial" panose="020B0604020202020204" pitchFamily="34" charset="0"/>
                <a:sym typeface="Symbol" pitchFamily="2" charset="2"/>
              </a:rPr>
              <a:t></a:t>
            </a:r>
            <a:r>
              <a:rPr kumimoji="1" lang="en-US" altLang="zh-CN" sz="2400" b="1" dirty="0">
                <a:latin typeface="Times New Roman" panose="02020603050405020304" pitchFamily="18" charset="0"/>
                <a:sym typeface="Symbol" pitchFamily="2" charset="2"/>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itchFamily="2"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itchFamily="2" charset="2"/>
              </a:rPr>
              <a:t>q</a:t>
            </a:r>
            <a:r>
              <a:rPr lang="en-US" altLang="zh-CN" sz="2400" b="1" dirty="0">
                <a:latin typeface="Times New Roman" panose="02020603050405020304" pitchFamily="18" charset="0"/>
                <a:cs typeface="Arial" panose="020B0604020202020204" pitchFamily="34" charset="0"/>
                <a:sym typeface="Symbol" pitchFamily="2"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itchFamily="2" charset="2"/>
              </a:rPr>
              <a:t>r</a:t>
            </a:r>
            <a:r>
              <a:rPr lang="en-US" altLang="zh-CN" sz="2400" b="1" dirty="0">
                <a:latin typeface="Times New Roman" panose="02020603050405020304" pitchFamily="18" charset="0"/>
                <a:cs typeface="Arial" panose="020B0604020202020204" pitchFamily="34" charset="0"/>
                <a:sym typeface="Symbol" pitchFamily="2"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itchFamily="2" charset="2"/>
              </a:rPr>
              <a:t></a:t>
            </a:r>
            <a:r>
              <a:rPr lang="en-US" altLang="zh-CN" sz="2400" b="1" i="1" dirty="0" err="1">
                <a:latin typeface="Times New Roman" panose="02020603050405020304" pitchFamily="18" charset="0"/>
                <a:cs typeface="Arial" panose="020B0604020202020204" pitchFamily="34" charset="0"/>
              </a:rPr>
              <a:t>q</a:t>
            </a:r>
            <a:r>
              <a:rPr lang="en-US" altLang="zh-CN" sz="2400" b="1" dirty="0" err="1">
                <a:latin typeface="Times New Roman" panose="02020603050405020304" pitchFamily="18" charset="0"/>
                <a:cs typeface="Arial" panose="020B0604020202020204" pitchFamily="34" charset="0"/>
                <a:sym typeface="Symbol" pitchFamily="2" charset="2"/>
              </a:rPr>
              <a:t></a:t>
            </a:r>
            <a:r>
              <a:rPr kumimoji="1" lang="en-US" altLang="zh-CN" sz="2400" b="1" i="1" dirty="0" err="1">
                <a:latin typeface="Times New Roman" panose="02020603050405020304" pitchFamily="18" charset="0"/>
                <a:sym typeface="Symbol" pitchFamily="2" charset="2"/>
              </a:rPr>
              <a:t>r</a:t>
            </a:r>
            <a:r>
              <a:rPr kumimoji="1" lang="en-US" altLang="zh-CN" sz="2400" b="1" dirty="0">
                <a:latin typeface="Times New Roman" panose="02020603050405020304" pitchFamily="18" charset="0"/>
                <a:sym typeface="Wingdings" pitchFamily="2" charset="2"/>
              </a:rPr>
              <a:t>)</a:t>
            </a:r>
          </a:p>
          <a:p>
            <a:endParaRPr kumimoji="1" lang="en-US" altLang="zh-CN" sz="2800" b="1" dirty="0">
              <a:latin typeface="Times New Roman" panose="02020603050405020304" pitchFamily="18" charset="0"/>
              <a:sym typeface="Wingdings" pitchFamily="2" charset="2"/>
            </a:endParaRPr>
          </a:p>
          <a:p>
            <a:pPr lvl="1"/>
            <a:endParaRPr kumimoji="1" lang="en-US" altLang="zh-CN" sz="2800" b="1" dirty="0">
              <a:latin typeface="Times New Roman" panose="02020603050405020304" pitchFamily="18" charset="0"/>
              <a:sym typeface="Symbol" pitchFamily="2" charset="2"/>
            </a:endParaRPr>
          </a:p>
        </p:txBody>
      </p:sp>
      <p:sp>
        <p:nvSpPr>
          <p:cNvPr id="5" name="内容占位符 2">
            <a:extLst>
              <a:ext uri="{FF2B5EF4-FFF2-40B4-BE49-F238E27FC236}">
                <a16:creationId xmlns:a16="http://schemas.microsoft.com/office/drawing/2014/main" id="{DB78F42F-A3E9-614B-9CA1-8C123CB3CC15}"/>
              </a:ext>
            </a:extLst>
          </p:cNvPr>
          <p:cNvSpPr txBox="1">
            <a:spLocks/>
          </p:cNvSpPr>
          <p:nvPr/>
        </p:nvSpPr>
        <p:spPr bwMode="auto">
          <a:xfrm>
            <a:off x="1524001" y="4241801"/>
            <a:ext cx="8640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lvl="1">
              <a:spcBef>
                <a:spcPts val="600"/>
              </a:spcBef>
              <a:spcAft>
                <a:spcPts val="600"/>
              </a:spcAft>
            </a:pPr>
            <a:r>
              <a:rPr lang="zh-CN" altLang="en-US" sz="2400" b="1" dirty="0">
                <a:solidFill>
                  <a:srgbClr val="251BE3"/>
                </a:solidFill>
                <a:latin typeface="Times New Roman" panose="02020603050405020304" pitchFamily="18" charset="0"/>
                <a:sym typeface="Symbol" pitchFamily="2" charset="2"/>
              </a:rPr>
              <a:t>任何一个</a:t>
            </a:r>
            <a:r>
              <a:rPr lang="en-US" altLang="zh-CN" sz="2400" b="1" dirty="0">
                <a:solidFill>
                  <a:srgbClr val="251BE3"/>
                </a:solidFill>
                <a:latin typeface="Times New Roman" panose="02020603050405020304" pitchFamily="18" charset="0"/>
              </a:rPr>
              <a:t> </a:t>
            </a:r>
            <a:r>
              <a:rPr lang="en-US" altLang="zh-CN" sz="2400" b="1" dirty="0" err="1">
                <a:solidFill>
                  <a:srgbClr val="251BE3"/>
                </a:solidFill>
                <a:latin typeface="Times New Roman" panose="02020603050405020304" pitchFamily="18" charset="0"/>
              </a:rPr>
              <a:t>B</a:t>
            </a:r>
            <a:r>
              <a:rPr lang="en-US" altLang="zh-CN" sz="2400" b="1" i="1" baseline="30000" dirty="0" err="1">
                <a:solidFill>
                  <a:srgbClr val="251BE3"/>
                </a:solidFill>
                <a:latin typeface="Times New Roman" panose="02020603050405020304" pitchFamily="18" charset="0"/>
              </a:rPr>
              <a:t>n</a:t>
            </a:r>
            <a:r>
              <a:rPr lang="en-US" altLang="zh-CN" sz="2400" b="1" dirty="0" err="1">
                <a:solidFill>
                  <a:srgbClr val="251BE3"/>
                </a:solidFill>
                <a:latin typeface="Times New Roman" panose="02020603050405020304" pitchFamily="18" charset="0"/>
                <a:cs typeface="Times New Roman" panose="02020603050405020304" pitchFamily="18" charset="0"/>
                <a:sym typeface="Symbol" pitchFamily="2" charset="2"/>
              </a:rPr>
              <a:t></a:t>
            </a:r>
            <a:r>
              <a:rPr lang="en-US" altLang="zh-CN" sz="2400" b="1" dirty="0" err="1">
                <a:solidFill>
                  <a:srgbClr val="251BE3"/>
                </a:solidFill>
                <a:latin typeface="Times New Roman" panose="02020603050405020304" pitchFamily="18" charset="0"/>
              </a:rPr>
              <a:t>B</a:t>
            </a:r>
            <a:r>
              <a:rPr lang="en-US" altLang="zh-CN" sz="2400" b="1" dirty="0">
                <a:solidFill>
                  <a:srgbClr val="251BE3"/>
                </a:solidFill>
                <a:latin typeface="Times New Roman" panose="02020603050405020304" pitchFamily="18" charset="0"/>
              </a:rPr>
              <a:t> </a:t>
            </a:r>
            <a:r>
              <a:rPr lang="zh-CN" altLang="en-US" sz="2400" b="1" dirty="0">
                <a:solidFill>
                  <a:srgbClr val="251BE3"/>
                </a:solidFill>
                <a:latin typeface="Times New Roman" panose="02020603050405020304" pitchFamily="18" charset="0"/>
              </a:rPr>
              <a:t>的函数</a:t>
            </a:r>
            <a:r>
              <a:rPr lang="zh-CN" altLang="en-US" sz="2400" b="1" dirty="0">
                <a:solidFill>
                  <a:srgbClr val="251BE3"/>
                </a:solidFill>
                <a:latin typeface="Times New Roman" panose="02020603050405020304" pitchFamily="18" charset="0"/>
                <a:sym typeface="Symbol" pitchFamily="2" charset="2"/>
              </a:rPr>
              <a:t>，都可以用命题表达式来表示</a:t>
            </a:r>
            <a:endParaRPr kumimoji="1" lang="en-US" altLang="zh-CN" sz="2400" b="1" dirty="0">
              <a:solidFill>
                <a:srgbClr val="251BE3"/>
              </a:solidFill>
              <a:latin typeface="Times New Roman" panose="02020603050405020304" pitchFamily="18" charset="0"/>
              <a:sym typeface="Symbol" pitchFamily="2"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DFEBF4D9-5F92-2B45-B9FE-80581559AC79}"/>
              </a:ext>
            </a:extLst>
          </p:cNvPr>
          <p:cNvSpPr>
            <a:spLocks noGrp="1" noChangeArrowheads="1"/>
          </p:cNvSpPr>
          <p:nvPr>
            <p:ph type="title" idx="4294967295"/>
          </p:nvPr>
        </p:nvSpPr>
        <p:spPr>
          <a:xfrm>
            <a:off x="2030414" y="549275"/>
            <a:ext cx="8637587" cy="762000"/>
          </a:xfrm>
        </p:spPr>
        <p:txBody>
          <a:bodyPr/>
          <a:lstStyle/>
          <a:p>
            <a:pPr eaLnBrk="1" hangingPunct="1"/>
            <a:r>
              <a:rPr lang="zh-CN" altLang="en-US" dirty="0"/>
              <a:t>命题逻辑</a:t>
            </a:r>
          </a:p>
        </p:txBody>
      </p:sp>
      <p:sp>
        <p:nvSpPr>
          <p:cNvPr id="26" name="Rectangle 3">
            <a:extLst>
              <a:ext uri="{FF2B5EF4-FFF2-40B4-BE49-F238E27FC236}">
                <a16:creationId xmlns:a16="http://schemas.microsoft.com/office/drawing/2014/main" id="{1DBFFBF9-944D-A549-8BE6-D0C9B1FF5461}"/>
              </a:ext>
            </a:extLst>
          </p:cNvPr>
          <p:cNvSpPr txBox="1">
            <a:spLocks noChangeArrowheads="1"/>
          </p:cNvSpPr>
          <p:nvPr/>
        </p:nvSpPr>
        <p:spPr>
          <a:xfrm>
            <a:off x="767408" y="1628775"/>
            <a:ext cx="10874672" cy="4679950"/>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692150" indent="-3476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itchFamily="2" charset="2"/>
              <a:buChar char="l"/>
            </a:pPr>
            <a:r>
              <a:rPr lang="zh-CN" altLang="en-US" sz="2400" b="1" dirty="0">
                <a:latin typeface="KaiTi" panose="02010609060101010101" pitchFamily="49" charset="-122"/>
                <a:ea typeface="KaiTi" panose="02010609060101010101" pitchFamily="49" charset="-122"/>
                <a:sym typeface="Symbol" pitchFamily="2" charset="2"/>
              </a:rPr>
              <a:t>命题表达式</a:t>
            </a:r>
            <a:endParaRPr lang="en-US" altLang="zh-CN" sz="2400" b="1" dirty="0">
              <a:latin typeface="KaiTi" panose="02010609060101010101" pitchFamily="49" charset="-122"/>
              <a:ea typeface="KaiTi" panose="02010609060101010101" pitchFamily="49" charset="-122"/>
              <a:sym typeface="Symbol" pitchFamily="2" charset="2"/>
            </a:endParaRPr>
          </a:p>
          <a:p>
            <a:pPr lvl="1">
              <a:lnSpc>
                <a:spcPct val="110000"/>
              </a:lnSpc>
              <a:spcBef>
                <a:spcPct val="20000"/>
              </a:spcBef>
              <a:buClr>
                <a:schemeClr val="accent2"/>
              </a:buClr>
              <a:buSzPct val="70000"/>
              <a:buFont typeface="Wingdings" pitchFamily="2" charset="2"/>
              <a:buChar char="l"/>
            </a:pPr>
            <a:r>
              <a:rPr lang="zh-CN" altLang="en-US" sz="2400" b="1" dirty="0">
                <a:latin typeface="Times New Roman" panose="02020603050405020304" pitchFamily="18" charset="0"/>
                <a:cs typeface="Arial" panose="020B0604020202020204" pitchFamily="34" charset="0"/>
                <a:sym typeface="Symbol" pitchFamily="2" charset="2"/>
              </a:rPr>
              <a:t>运算符（</a:t>
            </a:r>
            <a:r>
              <a:rPr lang="en-US" altLang="zh-CN" sz="2400" b="1" dirty="0">
                <a:latin typeface="Times New Roman" panose="02020603050405020304" pitchFamily="18" charset="0"/>
                <a:cs typeface="Arial" panose="020B0604020202020204" pitchFamily="34"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itchFamily="2" charset="2"/>
              </a:rPr>
              <a:t> </a:t>
            </a:r>
            <a:r>
              <a:rPr lang="zh-CN" altLang="en-US" sz="2400" b="1" dirty="0">
                <a:latin typeface="Times New Roman" panose="02020603050405020304" pitchFamily="18" charset="0"/>
                <a:cs typeface="Times New Roman" panose="02020603050405020304" pitchFamily="18" charset="0"/>
                <a:sym typeface="Symbol" pitchFamily="2" charset="2"/>
              </a:rPr>
              <a:t>，</a:t>
            </a:r>
            <a:r>
              <a:rPr lang="en-US" altLang="zh-CN" sz="2400" b="1" dirty="0">
                <a:latin typeface="Times New Roman" panose="02020603050405020304" pitchFamily="18" charset="0"/>
                <a:cs typeface="Times New Roman" panose="02020603050405020304" pitchFamily="18" charset="0"/>
                <a:sym typeface="Symbol" pitchFamily="2" charset="2"/>
              </a:rPr>
              <a:t> </a:t>
            </a:r>
            <a:r>
              <a:rPr lang="zh-CN" altLang="en-US" sz="2400" b="1" dirty="0">
                <a:latin typeface="Times New Roman" panose="02020603050405020304" pitchFamily="18" charset="0"/>
                <a:cs typeface="Times New Roman" panose="02020603050405020304" pitchFamily="18" charset="0"/>
                <a:sym typeface="Symbol" pitchFamily="2"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itchFamily="2" charset="2"/>
              </a:rPr>
              <a:t></a:t>
            </a:r>
            <a:r>
              <a:rPr lang="zh-CN" altLang="en-US" sz="2400" b="1" dirty="0">
                <a:latin typeface="Times New Roman" panose="02020603050405020304" pitchFamily="18" charset="0"/>
                <a:cs typeface="Times New Roman" panose="02020603050405020304" pitchFamily="18" charset="0"/>
                <a:sym typeface="Symbol" pitchFamily="2" charset="2"/>
              </a:rPr>
              <a:t>，</a:t>
            </a:r>
            <a:r>
              <a:rPr lang="en-US" altLang="zh-CN" sz="2400" b="1" dirty="0">
                <a:latin typeface="Times New Roman" panose="02020603050405020304" pitchFamily="18" charset="0"/>
                <a:cs typeface="Times New Roman" panose="02020603050405020304" pitchFamily="18" charset="0"/>
                <a:sym typeface="Symbol" pitchFamily="2" charset="2"/>
              </a:rPr>
              <a:t></a:t>
            </a:r>
            <a:r>
              <a:rPr lang="zh-CN" altLang="en-US" sz="2400" b="1" dirty="0">
                <a:latin typeface="Times New Roman" panose="02020603050405020304" pitchFamily="18" charset="0"/>
                <a:cs typeface="Arial" panose="020B0604020202020204" pitchFamily="34" charset="0"/>
                <a:sym typeface="Symbol" pitchFamily="2" charset="2"/>
              </a:rPr>
              <a:t>）</a:t>
            </a:r>
            <a:endParaRPr lang="en-US" altLang="zh-CN" sz="2400" b="1" dirty="0">
              <a:latin typeface="Times New Roman" panose="02020603050405020304" pitchFamily="18" charset="0"/>
              <a:cs typeface="Arial" panose="020B0604020202020204" pitchFamily="34" charset="0"/>
              <a:sym typeface="Symbol" pitchFamily="2" charset="2"/>
            </a:endParaRPr>
          </a:p>
          <a:p>
            <a:pPr lvl="1">
              <a:lnSpc>
                <a:spcPct val="110000"/>
              </a:lnSpc>
              <a:spcBef>
                <a:spcPct val="20000"/>
              </a:spcBef>
              <a:buClr>
                <a:schemeClr val="accent2"/>
              </a:buClr>
              <a:buSzPct val="70000"/>
              <a:buFont typeface="Wingdings" pitchFamily="2" charset="2"/>
              <a:buChar char="l"/>
            </a:pPr>
            <a:r>
              <a:rPr lang="zh-CN" altLang="en-US" sz="2400" b="1" dirty="0">
                <a:latin typeface="Times New Roman" panose="02020603050405020304" pitchFamily="18" charset="0"/>
                <a:cs typeface="Arial" panose="020B0604020202020204" pitchFamily="34" charset="0"/>
                <a:sym typeface="Symbol" pitchFamily="2" charset="2"/>
              </a:rPr>
              <a:t>还可以定义其他运算符，比如，   （对称差）</a:t>
            </a:r>
            <a:endParaRPr lang="en-US" altLang="zh-CN" sz="2400" b="1" dirty="0">
              <a:latin typeface="Times New Roman" panose="02020603050405020304" pitchFamily="18" charset="0"/>
              <a:cs typeface="Arial" panose="020B0604020202020204" pitchFamily="34" charset="0"/>
              <a:sym typeface="Symbol" pitchFamily="2" charset="2"/>
            </a:endParaRPr>
          </a:p>
          <a:p>
            <a:pPr lvl="1">
              <a:lnSpc>
                <a:spcPct val="110000"/>
              </a:lnSpc>
              <a:spcBef>
                <a:spcPct val="20000"/>
              </a:spcBef>
              <a:buClr>
                <a:schemeClr val="accent2"/>
              </a:buClr>
              <a:buSzPct val="70000"/>
              <a:buFont typeface="Wingdings" pitchFamily="2" charset="2"/>
              <a:buChar char="l"/>
            </a:pPr>
            <a:r>
              <a:rPr lang="zh-CN" altLang="en-US" sz="2400" b="1" dirty="0">
                <a:latin typeface="Times New Roman" panose="02020603050405020304" pitchFamily="18" charset="0"/>
                <a:cs typeface="Arial" panose="020B0604020202020204" pitchFamily="34" charset="0"/>
                <a:sym typeface="Symbol" pitchFamily="2" charset="2"/>
              </a:rPr>
              <a:t>可以表达</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B</a:t>
            </a:r>
            <a:r>
              <a:rPr lang="en-US" altLang="zh-CN" sz="2400" b="1" i="1" baseline="30000" dirty="0" err="1">
                <a:latin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sym typeface="Symbol" pitchFamily="2" charset="2"/>
              </a:rPr>
              <a:t></a:t>
            </a:r>
            <a:r>
              <a:rPr lang="en-US" altLang="zh-CN" sz="2400" b="1" dirty="0" err="1">
                <a:latin typeface="Times New Roman" panose="02020603050405020304" pitchFamily="18" charset="0"/>
              </a:rPr>
              <a:t>B</a:t>
            </a:r>
            <a:r>
              <a:rPr lang="zh-CN" altLang="en-US" sz="2400" b="1" dirty="0">
                <a:latin typeface="Times New Roman" panose="02020603050405020304" pitchFamily="18" charset="0"/>
              </a:rPr>
              <a:t>中</a:t>
            </a:r>
            <a:r>
              <a:rPr lang="zh-CN" altLang="en-US" sz="2400" b="1" dirty="0">
                <a:latin typeface="Times New Roman" panose="02020603050405020304" pitchFamily="18" charset="0"/>
                <a:sym typeface="Symbol" pitchFamily="2" charset="2"/>
              </a:rPr>
              <a:t>任何一个</a:t>
            </a:r>
            <a:r>
              <a:rPr lang="zh-CN" altLang="en-US" sz="2400" b="1" dirty="0">
                <a:latin typeface="Times New Roman" panose="02020603050405020304" pitchFamily="18" charset="0"/>
              </a:rPr>
              <a:t>函数</a:t>
            </a:r>
            <a:r>
              <a:rPr lang="zh-CN" altLang="en-US" sz="2400" b="1" dirty="0">
                <a:solidFill>
                  <a:srgbClr val="251BE3"/>
                </a:solidFill>
                <a:latin typeface="Times New Roman" panose="02020603050405020304" pitchFamily="18" charset="0"/>
              </a:rPr>
              <a:t>（足够强大）</a:t>
            </a:r>
            <a:endParaRPr lang="en-US" altLang="zh-CN" sz="2400" b="1" dirty="0">
              <a:solidFill>
                <a:srgbClr val="251BE3"/>
              </a:solidFill>
              <a:latin typeface="Times New Roman" panose="02020603050405020304" pitchFamily="18" charset="0"/>
            </a:endParaRPr>
          </a:p>
          <a:p>
            <a:pPr lvl="2">
              <a:lnSpc>
                <a:spcPct val="110000"/>
              </a:lnSpc>
              <a:spcBef>
                <a:spcPct val="20000"/>
              </a:spcBef>
              <a:buClr>
                <a:schemeClr val="accent2"/>
              </a:buClr>
              <a:buSzPct val="70000"/>
              <a:buFont typeface="Wingdings" pitchFamily="2" charset="2"/>
              <a:buChar char="l"/>
            </a:pPr>
            <a:r>
              <a:rPr lang="zh-CN" altLang="en-US" sz="2400" b="1" dirty="0">
                <a:solidFill>
                  <a:srgbClr val="251BE3"/>
                </a:solidFill>
                <a:latin typeface="Times New Roman" panose="02020603050405020304" pitchFamily="18" charset="0"/>
                <a:cs typeface="Arial" panose="020B0604020202020204" pitchFamily="34" charset="0"/>
                <a:sym typeface="Symbol" pitchFamily="2" charset="2"/>
              </a:rPr>
              <a:t>任意与或非门电路，都可以用某个逻辑表达式（布尔函数）表示</a:t>
            </a:r>
            <a:endParaRPr lang="en-US" altLang="zh-CN" sz="2400" b="1" dirty="0">
              <a:latin typeface="Times New Roman" panose="02020603050405020304" pitchFamily="18" charset="0"/>
              <a:cs typeface="Arial" panose="020B0604020202020204" pitchFamily="34" charset="0"/>
              <a:sym typeface="Symbol" pitchFamily="2" charset="2"/>
            </a:endParaRPr>
          </a:p>
          <a:p>
            <a:pPr lvl="1">
              <a:lnSpc>
                <a:spcPct val="110000"/>
              </a:lnSpc>
              <a:spcBef>
                <a:spcPct val="20000"/>
              </a:spcBef>
              <a:buClr>
                <a:schemeClr val="accent2"/>
              </a:buClr>
              <a:buSzPct val="70000"/>
              <a:buFont typeface="Wingdings" pitchFamily="2" charset="2"/>
              <a:buChar char="l"/>
            </a:pPr>
            <a:r>
              <a:rPr lang="zh-CN" altLang="en-US" sz="2400" b="1" dirty="0">
                <a:latin typeface="Times New Roman" panose="02020603050405020304" pitchFamily="18" charset="0"/>
                <a:cs typeface="Arial" panose="020B0604020202020204" pitchFamily="34" charset="0"/>
                <a:sym typeface="Symbol" pitchFamily="2" charset="2"/>
              </a:rPr>
              <a:t>基本运算符可以裁剪，</a:t>
            </a:r>
            <a:r>
              <a:rPr lang="en-US" altLang="zh-CN" sz="2400" b="1" dirty="0">
                <a:latin typeface="Times New Roman" panose="02020603050405020304" pitchFamily="18" charset="0"/>
                <a:cs typeface="Arial" panose="020B0604020202020204" pitchFamily="34" charset="0"/>
                <a:sym typeface="Symbol" pitchFamily="2" charset="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itchFamily="2" charset="2"/>
              </a:rPr>
              <a:t> </a:t>
            </a:r>
            <a:r>
              <a:rPr lang="zh-CN" altLang="en-US" sz="2400" b="1" dirty="0">
                <a:latin typeface="Times New Roman" panose="02020603050405020304" pitchFamily="18" charset="0"/>
                <a:cs typeface="Times New Roman" panose="02020603050405020304" pitchFamily="18" charset="0"/>
                <a:sym typeface="Symbol" pitchFamily="2" charset="2"/>
              </a:rPr>
              <a:t>，</a:t>
            </a:r>
            <a:r>
              <a:rPr lang="en-US" altLang="zh-CN" sz="2400" b="1" dirty="0">
                <a:latin typeface="Times New Roman" panose="02020603050405020304" pitchFamily="18" charset="0"/>
                <a:cs typeface="Times New Roman" panose="02020603050405020304" pitchFamily="18" charset="0"/>
                <a:sym typeface="Symbol" pitchFamily="2" charset="2"/>
              </a:rPr>
              <a:t> </a:t>
            </a:r>
            <a:r>
              <a:rPr lang="en-US" altLang="zh-CN" sz="2400" b="1" dirty="0">
                <a:latin typeface="Times New Roman" panose="02020603050405020304" pitchFamily="18" charset="0"/>
                <a:cs typeface="Arial" panose="020B0604020202020204" pitchFamily="34" charset="0"/>
                <a:sym typeface="Symbol" pitchFamily="2" charset="2"/>
              </a:rPr>
              <a:t>}</a:t>
            </a:r>
            <a:r>
              <a:rPr lang="zh-CN" altLang="en-US" sz="2400" b="1" dirty="0">
                <a:latin typeface="Times New Roman" panose="02020603050405020304" pitchFamily="18" charset="0"/>
                <a:cs typeface="Arial" panose="020B0604020202020204" pitchFamily="34" charset="0"/>
                <a:sym typeface="Symbol" pitchFamily="2" charset="2"/>
              </a:rPr>
              <a:t>，</a:t>
            </a:r>
            <a:r>
              <a:rPr lang="en-US" altLang="zh-CN" sz="2400" b="1" dirty="0">
                <a:latin typeface="Times New Roman" panose="02020603050405020304" pitchFamily="18" charset="0"/>
                <a:cs typeface="Arial" panose="020B0604020202020204" pitchFamily="34" charset="0"/>
                <a:sym typeface="Symbol" pitchFamily="2" charset="2"/>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itchFamily="2" charset="2"/>
              </a:rPr>
              <a:t> </a:t>
            </a:r>
            <a:r>
              <a:rPr lang="en-US" altLang="zh-CN" sz="2400" b="1" dirty="0">
                <a:latin typeface="Times New Roman" panose="02020603050405020304" pitchFamily="18" charset="0"/>
                <a:cs typeface="Arial" panose="020B0604020202020204" pitchFamily="34" charset="0"/>
                <a:sym typeface="Symbol" pitchFamily="2" charset="2"/>
              </a:rPr>
              <a:t>}</a:t>
            </a:r>
          </a:p>
          <a:p>
            <a:pPr eaLnBrk="1" hangingPunct="1">
              <a:lnSpc>
                <a:spcPct val="110000"/>
              </a:lnSpc>
              <a:spcBef>
                <a:spcPct val="40000"/>
              </a:spcBef>
              <a:buClr>
                <a:schemeClr val="tx2"/>
              </a:buClr>
              <a:buSzPct val="70000"/>
              <a:buFont typeface="Wingdings" pitchFamily="2" charset="2"/>
              <a:buChar char="l"/>
            </a:pPr>
            <a:r>
              <a:rPr lang="zh-CN" altLang="en-US" sz="2400" b="1" dirty="0">
                <a:latin typeface="KaiTi" panose="02010609060101010101" pitchFamily="49" charset="-122"/>
                <a:ea typeface="KaiTi" panose="02010609060101010101" pitchFamily="49" charset="-122"/>
                <a:sym typeface="Symbol" pitchFamily="2" charset="2"/>
              </a:rPr>
              <a:t>基于真值表的推理</a:t>
            </a:r>
            <a:endParaRPr lang="en-US" altLang="zh-CN" sz="2400" b="1" dirty="0">
              <a:latin typeface="KaiTi" panose="02010609060101010101" pitchFamily="49" charset="-122"/>
              <a:ea typeface="KaiTi" panose="02010609060101010101" pitchFamily="49" charset="-122"/>
              <a:sym typeface="Symbol" pitchFamily="2" charset="2"/>
            </a:endParaRPr>
          </a:p>
          <a:p>
            <a:pPr lvl="1">
              <a:lnSpc>
                <a:spcPct val="110000"/>
              </a:lnSpc>
              <a:spcBef>
                <a:spcPct val="20000"/>
              </a:spcBef>
              <a:buClr>
                <a:schemeClr val="accent2"/>
              </a:buClr>
              <a:buSzPct val="70000"/>
              <a:buFont typeface="Wingdings" pitchFamily="2" charset="2"/>
              <a:buChar char="l"/>
            </a:pPr>
            <a:r>
              <a:rPr lang="zh-CN" altLang="en-US" sz="2400" b="1" dirty="0">
                <a:latin typeface="Times New Roman" panose="02020603050405020304" pitchFamily="18" charset="0"/>
                <a:cs typeface="Arial" panose="020B0604020202020204" pitchFamily="34" charset="0"/>
                <a:sym typeface="Symbol" pitchFamily="2" charset="2"/>
              </a:rPr>
              <a:t>永真、可满足、重言蕴涵 、逻辑等价</a:t>
            </a:r>
            <a:endParaRPr kumimoji="1" lang="en-US" altLang="zh-CN" sz="2400" b="1" dirty="0">
              <a:latin typeface="Times New Roman" panose="02020603050405020304" pitchFamily="18" charset="0"/>
              <a:sym typeface="Symbol" pitchFamily="2" charset="2"/>
            </a:endParaRPr>
          </a:p>
          <a:p>
            <a:pPr eaLnBrk="1" hangingPunct="1">
              <a:lnSpc>
                <a:spcPct val="110000"/>
              </a:lnSpc>
              <a:spcBef>
                <a:spcPct val="40000"/>
              </a:spcBef>
              <a:buClr>
                <a:schemeClr val="tx2"/>
              </a:buClr>
              <a:buSzPct val="70000"/>
              <a:buFont typeface="Wingdings" pitchFamily="2" charset="2"/>
              <a:buChar char="l"/>
            </a:pPr>
            <a:r>
              <a:rPr lang="zh-CN" altLang="en-US" sz="2400" b="1" dirty="0">
                <a:latin typeface="KaiTi" panose="02010609060101010101" pitchFamily="49" charset="-122"/>
                <a:ea typeface="KaiTi" panose="02010609060101010101" pitchFamily="49" charset="-122"/>
                <a:sym typeface="Symbol" pitchFamily="2" charset="2"/>
              </a:rPr>
              <a:t>基于规则的推理？</a:t>
            </a:r>
            <a:endParaRPr lang="en-US" altLang="zh-CN" sz="2400" b="1" dirty="0">
              <a:latin typeface="KaiTi" panose="02010609060101010101" pitchFamily="49" charset="-122"/>
              <a:ea typeface="KaiTi" panose="02010609060101010101" pitchFamily="49" charset="-122"/>
              <a:sym typeface="Symbol" pitchFamily="2" charset="2"/>
            </a:endParaRPr>
          </a:p>
          <a:p>
            <a:pPr>
              <a:lnSpc>
                <a:spcPct val="110000"/>
              </a:lnSpc>
              <a:spcBef>
                <a:spcPct val="20000"/>
              </a:spcBef>
              <a:buClr>
                <a:schemeClr val="accent2"/>
              </a:buClr>
              <a:buSzPct val="70000"/>
              <a:buFont typeface="Wingdings" pitchFamily="2" charset="2"/>
              <a:buChar char="l"/>
            </a:pPr>
            <a:endParaRPr kumimoji="1" lang="en-US" altLang="zh-CN" sz="2400" b="1" dirty="0">
              <a:solidFill>
                <a:srgbClr val="FF0000"/>
              </a:solidFill>
              <a:latin typeface="Times New Roman" panose="02020603050405020304" pitchFamily="18" charset="0"/>
              <a:sym typeface="Symbol" pitchFamily="2" charset="2"/>
            </a:endParaRPr>
          </a:p>
          <a:p>
            <a:pPr eaLnBrk="1" hangingPunct="1">
              <a:lnSpc>
                <a:spcPct val="110000"/>
              </a:lnSpc>
              <a:spcBef>
                <a:spcPct val="40000"/>
              </a:spcBef>
              <a:buClr>
                <a:schemeClr val="tx2"/>
              </a:buClr>
              <a:buSzPct val="70000"/>
              <a:buFont typeface="Wingdings" pitchFamily="2" charset="2"/>
              <a:buChar char="l"/>
            </a:pPr>
            <a:endParaRPr lang="en-US" altLang="zh-CN" sz="2800" b="1"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F0AB4-A607-42AD-B192-35E338D03578}"/>
              </a:ext>
            </a:extLst>
          </p:cNvPr>
          <p:cNvSpPr>
            <a:spLocks noGrp="1"/>
          </p:cNvSpPr>
          <p:nvPr>
            <p:ph type="title"/>
          </p:nvPr>
        </p:nvSpPr>
        <p:spPr/>
        <p:txBody>
          <a:bodyPr/>
          <a:lstStyle/>
          <a:p>
            <a:r>
              <a:rPr lang="zh-CN" altLang="en-US" dirty="0"/>
              <a:t>论证和论证的有效性（正确性）</a:t>
            </a:r>
          </a:p>
        </p:txBody>
      </p:sp>
      <p:sp>
        <p:nvSpPr>
          <p:cNvPr id="3" name="内容占位符 2">
            <a:extLst>
              <a:ext uri="{FF2B5EF4-FFF2-40B4-BE49-F238E27FC236}">
                <a16:creationId xmlns:a16="http://schemas.microsoft.com/office/drawing/2014/main" id="{0F64D028-EAE7-4A0E-8DE7-87F01BC2D093}"/>
              </a:ext>
            </a:extLst>
          </p:cNvPr>
          <p:cNvSpPr>
            <a:spLocks noGrp="1"/>
          </p:cNvSpPr>
          <p:nvPr>
            <p:ph idx="1"/>
          </p:nvPr>
        </p:nvSpPr>
        <p:spPr/>
        <p:txBody>
          <a:bodyPr/>
          <a:lstStyle/>
          <a:p>
            <a:r>
              <a:rPr lang="en-US" altLang="zh-CN" sz="2800" dirty="0" err="1">
                <a:latin typeface="Helvetica" charset="0"/>
                <a:cs typeface="Helvetica" charset="0"/>
              </a:rPr>
              <a:t>一个论证</a:t>
            </a:r>
            <a:r>
              <a:rPr lang="zh-CN" altLang="en-US" sz="2800" dirty="0">
                <a:latin typeface="Helvetica" charset="0"/>
                <a:cs typeface="Helvetica" charset="0"/>
              </a:rPr>
              <a:t>（</a:t>
            </a:r>
            <a:r>
              <a:rPr lang="en-US" altLang="zh-CN" sz="2800" dirty="0">
                <a:solidFill>
                  <a:srgbClr val="FF0000"/>
                </a:solidFill>
                <a:latin typeface="Helvetica" charset="0"/>
                <a:cs typeface="Helvetica" charset="0"/>
              </a:rPr>
              <a:t>argument</a:t>
            </a:r>
            <a:r>
              <a:rPr lang="en-US" altLang="zh-CN" sz="2800" dirty="0">
                <a:latin typeface="Helvetica" charset="0"/>
                <a:cs typeface="Helvetica" charset="0"/>
              </a:rPr>
              <a:t> </a:t>
            </a:r>
            <a:r>
              <a:rPr lang="zh-CN" altLang="en-US" sz="2800" dirty="0">
                <a:latin typeface="Helvetica" charset="0"/>
                <a:cs typeface="Helvetica" charset="0"/>
              </a:rPr>
              <a:t>）是一个命题序列。</a:t>
            </a:r>
            <a:r>
              <a:rPr lang="en-US" altLang="zh-CN" sz="2800" dirty="0">
                <a:latin typeface="Helvetica" charset="0"/>
                <a:cs typeface="Helvetica" charset="0"/>
              </a:rPr>
              <a:t> </a:t>
            </a:r>
            <a:r>
              <a:rPr lang="en-US" altLang="zh-CN" sz="2800" dirty="0" err="1">
                <a:latin typeface="Helvetica" charset="0"/>
                <a:cs typeface="Helvetica" charset="0"/>
              </a:rPr>
              <a:t>序列中除了最后一个命题之外的其它命题都称为前提</a:t>
            </a:r>
            <a:r>
              <a:rPr lang="zh-CN" altLang="en-US" sz="2800" dirty="0">
                <a:latin typeface="Helvetica" charset="0"/>
                <a:cs typeface="Helvetica" charset="0"/>
              </a:rPr>
              <a:t>（</a:t>
            </a:r>
            <a:r>
              <a:rPr lang="en-US" altLang="zh-CN" sz="2800" dirty="0">
                <a:solidFill>
                  <a:srgbClr val="FF0000"/>
                </a:solidFill>
                <a:latin typeface="Helvetica" charset="0"/>
                <a:cs typeface="Helvetica" charset="0"/>
              </a:rPr>
              <a:t>premises</a:t>
            </a:r>
            <a:r>
              <a:rPr lang="en-US" altLang="zh-CN" sz="2800" dirty="0">
                <a:latin typeface="Helvetica" charset="0"/>
                <a:cs typeface="Helvetica" charset="0"/>
              </a:rPr>
              <a:t> </a:t>
            </a:r>
            <a:r>
              <a:rPr lang="zh-CN" altLang="en-US" sz="2800" dirty="0">
                <a:latin typeface="Helvetica" charset="0"/>
                <a:cs typeface="Helvetica" charset="0"/>
              </a:rPr>
              <a:t>），最后一个命题称为</a:t>
            </a:r>
            <a:r>
              <a:rPr lang="en-US" altLang="zh-CN" sz="2800" dirty="0" err="1">
                <a:latin typeface="Helvetica" charset="0"/>
                <a:cs typeface="Helvetica" charset="0"/>
              </a:rPr>
              <a:t>结论</a:t>
            </a:r>
            <a:r>
              <a:rPr lang="zh-CN" altLang="en-US" sz="2800" dirty="0">
                <a:latin typeface="Helvetica" charset="0"/>
                <a:cs typeface="Helvetica" charset="0"/>
              </a:rPr>
              <a:t>（</a:t>
            </a:r>
            <a:r>
              <a:rPr lang="en-US" altLang="zh-CN" sz="2800" dirty="0">
                <a:latin typeface="Helvetica" charset="0"/>
                <a:cs typeface="Helvetica" charset="0"/>
              </a:rPr>
              <a:t> </a:t>
            </a:r>
            <a:r>
              <a:rPr lang="en-US" altLang="zh-CN" sz="2800" dirty="0">
                <a:solidFill>
                  <a:srgbClr val="FF0000"/>
                </a:solidFill>
                <a:latin typeface="Helvetica" charset="0"/>
                <a:cs typeface="Helvetica" charset="0"/>
              </a:rPr>
              <a:t>conclusion</a:t>
            </a:r>
            <a:r>
              <a:rPr lang="zh-CN" altLang="en-US" sz="2800" dirty="0">
                <a:latin typeface="Helvetica" charset="0"/>
                <a:cs typeface="Helvetica" charset="0"/>
              </a:rPr>
              <a:t> ）。</a:t>
            </a:r>
            <a:endParaRPr lang="en-US" altLang="zh-CN" sz="2800" dirty="0">
              <a:latin typeface="Helvetica" charset="0"/>
              <a:cs typeface="Helvetica" charset="0"/>
            </a:endParaRPr>
          </a:p>
          <a:p>
            <a:endParaRPr lang="en-US" altLang="zh-CN" sz="2800" dirty="0">
              <a:latin typeface="Helvetica" charset="0"/>
              <a:cs typeface="Helvetica" charset="0"/>
            </a:endParaRPr>
          </a:p>
          <a:p>
            <a:endParaRPr lang="en-US" altLang="zh-CN" sz="2800" dirty="0">
              <a:latin typeface="Helvetica" charset="0"/>
              <a:cs typeface="Helvetica" charset="0"/>
            </a:endParaRPr>
          </a:p>
          <a:p>
            <a:endParaRPr lang="en-US" altLang="zh-CN" sz="2800" dirty="0">
              <a:latin typeface="Helvetica" charset="0"/>
              <a:cs typeface="Helvetica" charset="0"/>
            </a:endParaRPr>
          </a:p>
          <a:p>
            <a:endParaRPr lang="en-US" altLang="zh-CN" sz="2800" dirty="0">
              <a:latin typeface="Helvetica" charset="0"/>
              <a:cs typeface="Helvetica" charset="0"/>
            </a:endParaRPr>
          </a:p>
          <a:p>
            <a:r>
              <a:rPr lang="zh-CN" altLang="en-US" sz="2800" dirty="0">
                <a:latin typeface="Helvetica" charset="0"/>
                <a:cs typeface="Helvetica" charset="0"/>
              </a:rPr>
              <a:t>有效论证：正确的前提，一定会得到正确的结论。该论证是有效的</a:t>
            </a:r>
            <a:endParaRPr lang="zh-CN" altLang="en-US" sz="2800" dirty="0"/>
          </a:p>
        </p:txBody>
      </p:sp>
      <p:pic>
        <p:nvPicPr>
          <p:cNvPr id="5" name="图片 4">
            <a:extLst>
              <a:ext uri="{FF2B5EF4-FFF2-40B4-BE49-F238E27FC236}">
                <a16:creationId xmlns:a16="http://schemas.microsoft.com/office/drawing/2014/main" id="{EBCF7B3D-A2C7-400B-A676-1272CF337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3212976"/>
            <a:ext cx="7036001" cy="1656184"/>
          </a:xfrm>
          <a:prstGeom prst="rect">
            <a:avLst/>
          </a:prstGeom>
        </p:spPr>
      </p:pic>
    </p:spTree>
    <p:extLst>
      <p:ext uri="{BB962C8B-B14F-4D97-AF65-F5344CB8AC3E}">
        <p14:creationId xmlns:p14="http://schemas.microsoft.com/office/powerpoint/2010/main" val="3234609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05C3B-1619-47BE-A6E5-C2F8C44A2B24}"/>
              </a:ext>
            </a:extLst>
          </p:cNvPr>
          <p:cNvSpPr>
            <a:spLocks noGrp="1"/>
          </p:cNvSpPr>
          <p:nvPr>
            <p:ph type="title"/>
          </p:nvPr>
        </p:nvSpPr>
        <p:spPr/>
        <p:txBody>
          <a:bodyPr/>
          <a:lstStyle/>
          <a:p>
            <a:r>
              <a:rPr lang="zh-CN" altLang="en-US" dirty="0"/>
              <a:t>论证形式和论证形式的有效性</a:t>
            </a:r>
          </a:p>
        </p:txBody>
      </p:sp>
      <p:pic>
        <p:nvPicPr>
          <p:cNvPr id="8" name="内容占位符 7">
            <a:extLst>
              <a:ext uri="{FF2B5EF4-FFF2-40B4-BE49-F238E27FC236}">
                <a16:creationId xmlns:a16="http://schemas.microsoft.com/office/drawing/2014/main" id="{B8A6EB47-789C-4399-93CF-A81EC9328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552" y="4723470"/>
            <a:ext cx="1924349" cy="1289314"/>
          </a:xfrm>
        </p:spPr>
      </p:pic>
      <p:pic>
        <p:nvPicPr>
          <p:cNvPr id="4" name="图片 3">
            <a:extLst>
              <a:ext uri="{FF2B5EF4-FFF2-40B4-BE49-F238E27FC236}">
                <a16:creationId xmlns:a16="http://schemas.microsoft.com/office/drawing/2014/main" id="{1B8A9F1A-8B2A-4BBF-AB47-428039A96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7" y="1719707"/>
            <a:ext cx="6048672" cy="1656184"/>
          </a:xfrm>
          <a:prstGeom prst="rect">
            <a:avLst/>
          </a:prstGeom>
        </p:spPr>
      </p:pic>
      <p:sp>
        <p:nvSpPr>
          <p:cNvPr id="5" name="箭头: 下 4">
            <a:extLst>
              <a:ext uri="{FF2B5EF4-FFF2-40B4-BE49-F238E27FC236}">
                <a16:creationId xmlns:a16="http://schemas.microsoft.com/office/drawing/2014/main" id="{9B6CB4E6-A898-49C1-8917-04FCE3A23C82}"/>
              </a:ext>
            </a:extLst>
          </p:cNvPr>
          <p:cNvSpPr/>
          <p:nvPr/>
        </p:nvSpPr>
        <p:spPr bwMode="auto">
          <a:xfrm>
            <a:off x="2769840" y="3482108"/>
            <a:ext cx="864096" cy="109901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文本框 5">
            <a:extLst>
              <a:ext uri="{FF2B5EF4-FFF2-40B4-BE49-F238E27FC236}">
                <a16:creationId xmlns:a16="http://schemas.microsoft.com/office/drawing/2014/main" id="{2CB6D858-57D4-408F-9F7D-4C84929947AA}"/>
              </a:ext>
            </a:extLst>
          </p:cNvPr>
          <p:cNvSpPr txBox="1"/>
          <p:nvPr/>
        </p:nvSpPr>
        <p:spPr>
          <a:xfrm>
            <a:off x="623392" y="3573016"/>
            <a:ext cx="2172390" cy="646331"/>
          </a:xfrm>
          <a:prstGeom prst="rect">
            <a:avLst/>
          </a:prstGeom>
          <a:noFill/>
        </p:spPr>
        <p:txBody>
          <a:bodyPr wrap="none" rtlCol="0">
            <a:spAutoFit/>
          </a:bodyPr>
          <a:lstStyle/>
          <a:p>
            <a:r>
              <a:rPr lang="zh-CN" altLang="en-US" dirty="0"/>
              <a:t>令</a:t>
            </a:r>
            <a:r>
              <a:rPr lang="en-US" altLang="zh-CN" dirty="0"/>
              <a:t>P</a:t>
            </a:r>
            <a:r>
              <a:rPr lang="zh-CN" altLang="en-US" dirty="0"/>
              <a:t>：有当前密码；</a:t>
            </a:r>
            <a:endParaRPr lang="en-US" altLang="zh-CN" dirty="0"/>
          </a:p>
          <a:p>
            <a:r>
              <a:rPr lang="en-US" altLang="zh-CN" dirty="0"/>
              <a:t>   Q</a:t>
            </a:r>
            <a:r>
              <a:rPr lang="zh-CN" altLang="en-US" dirty="0"/>
              <a:t>：可以登录网络</a:t>
            </a:r>
            <a:endParaRPr lang="en-US" altLang="zh-CN" dirty="0"/>
          </a:p>
        </p:txBody>
      </p:sp>
      <p:sp>
        <p:nvSpPr>
          <p:cNvPr id="9" name="TextBox 11">
            <a:extLst>
              <a:ext uri="{FF2B5EF4-FFF2-40B4-BE49-F238E27FC236}">
                <a16:creationId xmlns:a16="http://schemas.microsoft.com/office/drawing/2014/main" id="{DC79B46C-230E-4850-A5D1-23959210CA72}"/>
              </a:ext>
            </a:extLst>
          </p:cNvPr>
          <p:cNvSpPr txBox="1"/>
          <p:nvPr/>
        </p:nvSpPr>
        <p:spPr>
          <a:xfrm>
            <a:off x="6672064" y="1660473"/>
            <a:ext cx="5400600" cy="1879232"/>
          </a:xfrm>
          <a:prstGeom prst="rect">
            <a:avLst/>
          </a:prstGeom>
          <a:noFill/>
        </p:spPr>
        <p:txBody>
          <a:bodyPr wrap="square" rtlCol="0">
            <a:spAutoFit/>
          </a:bodyPr>
          <a:lstStyle/>
          <a:p>
            <a:pPr>
              <a:lnSpc>
                <a:spcPct val="150000"/>
              </a:lnSpc>
            </a:pPr>
            <a:r>
              <a:rPr lang="zh-CN" altLang="en-US" sz="2000" dirty="0"/>
              <a:t>“如果我是教师，那么我要上课。”</a:t>
            </a:r>
            <a:endParaRPr lang="en-US" altLang="zh-CN" sz="2000" dirty="0"/>
          </a:p>
          <a:p>
            <a:pPr>
              <a:lnSpc>
                <a:spcPct val="150000"/>
              </a:lnSpc>
            </a:pPr>
            <a:r>
              <a:rPr lang="zh-CN" altLang="en-US" sz="2000" dirty="0"/>
              <a:t>“我是教师。”</a:t>
            </a:r>
            <a:endParaRPr lang="en-US" altLang="zh-CN" sz="2000" dirty="0"/>
          </a:p>
          <a:p>
            <a:pPr>
              <a:lnSpc>
                <a:spcPct val="150000"/>
              </a:lnSpc>
            </a:pPr>
            <a:r>
              <a:rPr lang="zh-CN" altLang="en-US" sz="2000" dirty="0"/>
              <a:t>所以，</a:t>
            </a:r>
            <a:endParaRPr lang="en-US" altLang="zh-CN" sz="2000" dirty="0"/>
          </a:p>
          <a:p>
            <a:pPr>
              <a:lnSpc>
                <a:spcPct val="150000"/>
              </a:lnSpc>
            </a:pPr>
            <a:r>
              <a:rPr lang="zh-CN" altLang="en-US" sz="2000" dirty="0"/>
              <a:t>“我要上课。”</a:t>
            </a:r>
            <a:endParaRPr lang="en-US" sz="2000" dirty="0"/>
          </a:p>
        </p:txBody>
      </p:sp>
      <p:sp>
        <p:nvSpPr>
          <p:cNvPr id="10" name="箭头: 下 9">
            <a:extLst>
              <a:ext uri="{FF2B5EF4-FFF2-40B4-BE49-F238E27FC236}">
                <a16:creationId xmlns:a16="http://schemas.microsoft.com/office/drawing/2014/main" id="{18EEA249-B563-48FD-AB93-5C897AAB398D}"/>
              </a:ext>
            </a:extLst>
          </p:cNvPr>
          <p:cNvSpPr/>
          <p:nvPr/>
        </p:nvSpPr>
        <p:spPr bwMode="auto">
          <a:xfrm>
            <a:off x="8616280" y="3482108"/>
            <a:ext cx="864096" cy="109901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 name="文本框 10">
            <a:extLst>
              <a:ext uri="{FF2B5EF4-FFF2-40B4-BE49-F238E27FC236}">
                <a16:creationId xmlns:a16="http://schemas.microsoft.com/office/drawing/2014/main" id="{D730190A-4296-4C21-8689-084D5FDC69B9}"/>
              </a:ext>
            </a:extLst>
          </p:cNvPr>
          <p:cNvSpPr txBox="1"/>
          <p:nvPr/>
        </p:nvSpPr>
        <p:spPr>
          <a:xfrm>
            <a:off x="9482758" y="3573016"/>
            <a:ext cx="1954381" cy="646331"/>
          </a:xfrm>
          <a:prstGeom prst="rect">
            <a:avLst/>
          </a:prstGeom>
          <a:noFill/>
        </p:spPr>
        <p:txBody>
          <a:bodyPr wrap="none" rtlCol="0">
            <a:spAutoFit/>
          </a:bodyPr>
          <a:lstStyle/>
          <a:p>
            <a:r>
              <a:rPr lang="zh-CN" altLang="en-US" dirty="0"/>
              <a:t>令</a:t>
            </a:r>
            <a:r>
              <a:rPr lang="en-US" altLang="zh-CN" dirty="0"/>
              <a:t>P</a:t>
            </a:r>
            <a:r>
              <a:rPr lang="zh-CN" altLang="en-US" dirty="0"/>
              <a:t>：我是老师；</a:t>
            </a:r>
            <a:endParaRPr lang="en-US" altLang="zh-CN" dirty="0"/>
          </a:p>
          <a:p>
            <a:r>
              <a:rPr lang="en-US" altLang="zh-CN" dirty="0"/>
              <a:t>   Q</a:t>
            </a:r>
            <a:r>
              <a:rPr lang="zh-CN" altLang="en-US" dirty="0"/>
              <a:t>：我要上课</a:t>
            </a:r>
            <a:endParaRPr lang="en-US" altLang="zh-CN" dirty="0"/>
          </a:p>
        </p:txBody>
      </p:sp>
      <p:pic>
        <p:nvPicPr>
          <p:cNvPr id="12" name="内容占位符 7">
            <a:extLst>
              <a:ext uri="{FF2B5EF4-FFF2-40B4-BE49-F238E27FC236}">
                <a16:creationId xmlns:a16="http://schemas.microsoft.com/office/drawing/2014/main" id="{F226DDB8-E6F0-46BC-8034-E301B2D62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896200" y="4723470"/>
            <a:ext cx="1924349" cy="128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a:extLst>
              <a:ext uri="{FF2B5EF4-FFF2-40B4-BE49-F238E27FC236}">
                <a16:creationId xmlns:a16="http://schemas.microsoft.com/office/drawing/2014/main" id="{D382368A-F15B-46A5-AA5E-45DFBDC658FF}"/>
              </a:ext>
            </a:extLst>
          </p:cNvPr>
          <p:cNvCxnSpPr/>
          <p:nvPr/>
        </p:nvCxnSpPr>
        <p:spPr bwMode="auto">
          <a:xfrm>
            <a:off x="6528049" y="1772816"/>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文本框 14">
            <a:extLst>
              <a:ext uri="{FF2B5EF4-FFF2-40B4-BE49-F238E27FC236}">
                <a16:creationId xmlns:a16="http://schemas.microsoft.com/office/drawing/2014/main" id="{D22F2F6A-D0E3-4176-871D-F7073515C84A}"/>
              </a:ext>
            </a:extLst>
          </p:cNvPr>
          <p:cNvSpPr txBox="1"/>
          <p:nvPr/>
        </p:nvSpPr>
        <p:spPr>
          <a:xfrm>
            <a:off x="4488111" y="4531947"/>
            <a:ext cx="3384376" cy="1200329"/>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marL="342900" indent="-342900">
              <a:buFont typeface="Arial" panose="020B0604020202020204" pitchFamily="34" charset="0"/>
              <a:buChar char="•"/>
            </a:pPr>
            <a:r>
              <a:rPr lang="zh-CN" altLang="en-US" sz="2400" dirty="0"/>
              <a:t>共用一个论证形式</a:t>
            </a:r>
            <a:endParaRPr lang="en-US" altLang="zh-CN" sz="2400" dirty="0"/>
          </a:p>
          <a:p>
            <a:pPr marL="342900" indent="-342900">
              <a:buFont typeface="Arial" panose="020B0604020202020204" pitchFamily="34" charset="0"/>
              <a:buChar char="•"/>
            </a:pPr>
            <a:r>
              <a:rPr lang="zh-CN" altLang="en-US" sz="2400" dirty="0"/>
              <a:t>论证形式的有效性保证论证的有效性</a:t>
            </a:r>
          </a:p>
        </p:txBody>
      </p:sp>
      <p:sp>
        <p:nvSpPr>
          <p:cNvPr id="16" name="文本框 15">
            <a:extLst>
              <a:ext uri="{FF2B5EF4-FFF2-40B4-BE49-F238E27FC236}">
                <a16:creationId xmlns:a16="http://schemas.microsoft.com/office/drawing/2014/main" id="{BDB38284-4359-45FA-A046-C595D1E78DD9}"/>
              </a:ext>
            </a:extLst>
          </p:cNvPr>
          <p:cNvSpPr txBox="1"/>
          <p:nvPr/>
        </p:nvSpPr>
        <p:spPr>
          <a:xfrm>
            <a:off x="3201888" y="6286074"/>
            <a:ext cx="6032421" cy="461665"/>
          </a:xfrm>
          <a:prstGeom prst="rect">
            <a:avLst/>
          </a:prstGeom>
          <a:noFill/>
        </p:spPr>
        <p:txBody>
          <a:bodyPr wrap="none" rtlCol="0">
            <a:spAutoFit/>
          </a:bodyPr>
          <a:lstStyle/>
          <a:p>
            <a:r>
              <a:rPr lang="zh-CN" altLang="en-US" sz="2400" dirty="0"/>
              <a:t>你能说说看，什么是论证形式的有效性吗？</a:t>
            </a:r>
          </a:p>
        </p:txBody>
      </p:sp>
    </p:spTree>
    <p:extLst>
      <p:ext uri="{BB962C8B-B14F-4D97-AF65-F5344CB8AC3E}">
        <p14:creationId xmlns:p14="http://schemas.microsoft.com/office/powerpoint/2010/main" val="24555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11" grpId="0"/>
      <p:bldP spid="15" grpId="0" animBg="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FCFA1-E2D3-42E3-9ADE-406F798EB87B}"/>
              </a:ext>
            </a:extLst>
          </p:cNvPr>
          <p:cNvSpPr>
            <a:spLocks noGrp="1"/>
          </p:cNvSpPr>
          <p:nvPr>
            <p:ph type="title"/>
          </p:nvPr>
        </p:nvSpPr>
        <p:spPr/>
        <p:txBody>
          <a:bodyPr/>
          <a:lstStyle/>
          <a:p>
            <a:r>
              <a:rPr lang="zh-CN" altLang="en-US" dirty="0"/>
              <a:t>推理规则</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33189842-7114-4A34-988D-0E3BDD4EB549}"/>
                  </a:ext>
                </a:extLst>
              </p:cNvPr>
              <p:cNvSpPr txBox="1">
                <a:spLocks noChangeArrowheads="1"/>
              </p:cNvSpPr>
              <p:nvPr/>
            </p:nvSpPr>
            <p:spPr>
              <a:xfrm>
                <a:off x="479376" y="1484784"/>
                <a:ext cx="10801200" cy="4536504"/>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dirty="0">
                    <a:latin typeface="Times New Roman" pitchFamily="18" charset="0"/>
                    <a:ea typeface="KaiTi" panose="02010609060101010101" pitchFamily="49" charset="-122"/>
                    <a:sym typeface="Symbol" pitchFamily="18" charset="2"/>
                  </a:rPr>
                  <a:t>“今天下午不出太阳并且比昨天冷”，“只有今天下午出太阳，我们才去游泳”，“若我们不去游泳，则我们将乘独木舟游览</a:t>
                </a:r>
                <a:r>
                  <a:rPr lang="en-US" altLang="zh-CN" sz="2400" dirty="0">
                    <a:latin typeface="Times New Roman" pitchFamily="18" charset="0"/>
                    <a:ea typeface="KaiTi" panose="02010609060101010101" pitchFamily="49" charset="-122"/>
                    <a:sym typeface="Symbol" pitchFamily="18" charset="2"/>
                  </a:rPr>
                  <a:t>”</a:t>
                </a:r>
                <a:r>
                  <a:rPr lang="zh-CN" altLang="en-US" sz="2400" dirty="0">
                    <a:latin typeface="Times New Roman" pitchFamily="18" charset="0"/>
                    <a:ea typeface="KaiTi" panose="02010609060101010101" pitchFamily="49" charset="-122"/>
                    <a:sym typeface="Symbol" pitchFamily="18" charset="2"/>
                  </a:rPr>
                  <a:t>，“若我们乘独木舟游览，则我们将在黄昏时回家”，结论“</a:t>
                </a:r>
                <a:r>
                  <a:rPr lang="zh-CN" altLang="en-US" sz="2400" dirty="0">
                    <a:solidFill>
                      <a:srgbClr val="FF0000"/>
                    </a:solidFill>
                    <a:latin typeface="Times New Roman" pitchFamily="18" charset="0"/>
                    <a:ea typeface="KaiTi" panose="02010609060101010101" pitchFamily="49" charset="-122"/>
                    <a:sym typeface="Symbol" pitchFamily="18" charset="2"/>
                  </a:rPr>
                  <a:t>我们将在黄昏时回家</a:t>
                </a:r>
                <a:r>
                  <a:rPr lang="zh-CN" altLang="en-US" sz="2400" dirty="0">
                    <a:latin typeface="Times New Roman" pitchFamily="18" charset="0"/>
                    <a:ea typeface="KaiTi" panose="02010609060101010101" pitchFamily="49" charset="-122"/>
                    <a:sym typeface="Symbol" pitchFamily="18" charset="2"/>
                  </a:rPr>
                  <a:t>”。</a:t>
                </a:r>
                <a:endParaRPr lang="en-US" altLang="zh-CN" sz="2400" dirty="0">
                  <a:latin typeface="Times New Roman" pitchFamily="18" charset="0"/>
                  <a:ea typeface="KaiTi" panose="02010609060101010101"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dirty="0">
                    <a:latin typeface="Times New Roman" pitchFamily="18" charset="0"/>
                    <a:ea typeface="KaiTi" panose="02010609060101010101" pitchFamily="49" charset="-122"/>
                    <a:sym typeface="Symbol" pitchFamily="18" charset="2"/>
                  </a:rPr>
                  <a:t>令：</a:t>
                </a:r>
                <a:r>
                  <a:rPr lang="en-US" altLang="zh-CN" sz="2400" dirty="0">
                    <a:latin typeface="Times New Roman" pitchFamily="18" charset="0"/>
                    <a:ea typeface="KaiTi" panose="02010609060101010101" pitchFamily="49" charset="-122"/>
                    <a:sym typeface="Symbol" pitchFamily="18" charset="2"/>
                  </a:rPr>
                  <a:t>p: </a:t>
                </a:r>
                <a:r>
                  <a:rPr lang="zh-CN" altLang="en-US" sz="2400" dirty="0">
                    <a:latin typeface="Times New Roman" pitchFamily="18" charset="0"/>
                    <a:ea typeface="KaiTi" panose="02010609060101010101" pitchFamily="49" charset="-122"/>
                    <a:sym typeface="Symbol" pitchFamily="18" charset="2"/>
                  </a:rPr>
                  <a:t>今天下午出太阳，</a:t>
                </a:r>
                <a:r>
                  <a:rPr lang="en-US" altLang="zh-CN" sz="2400" dirty="0">
                    <a:latin typeface="Times New Roman" pitchFamily="18" charset="0"/>
                    <a:ea typeface="KaiTi" panose="02010609060101010101" pitchFamily="49" charset="-122"/>
                    <a:sym typeface="Symbol" pitchFamily="18" charset="2"/>
                  </a:rPr>
                  <a:t>q: </a:t>
                </a:r>
                <a:r>
                  <a:rPr lang="zh-CN" altLang="en-US" sz="2400" dirty="0">
                    <a:latin typeface="Times New Roman" pitchFamily="18" charset="0"/>
                    <a:ea typeface="KaiTi" panose="02010609060101010101" pitchFamily="49" charset="-122"/>
                    <a:sym typeface="Symbol" pitchFamily="18" charset="2"/>
                  </a:rPr>
                  <a:t>今天比昨天冷，</a:t>
                </a:r>
                <a:r>
                  <a:rPr lang="en-US" altLang="zh-CN" sz="2400" dirty="0">
                    <a:latin typeface="Times New Roman" pitchFamily="18" charset="0"/>
                    <a:ea typeface="KaiTi" panose="02010609060101010101" pitchFamily="49" charset="-122"/>
                    <a:sym typeface="Symbol" pitchFamily="18" charset="2"/>
                  </a:rPr>
                  <a:t>r: </a:t>
                </a:r>
                <a:r>
                  <a:rPr lang="zh-CN" altLang="en-US" sz="2400" dirty="0">
                    <a:latin typeface="Times New Roman" pitchFamily="18" charset="0"/>
                    <a:ea typeface="KaiTi" panose="02010609060101010101" pitchFamily="49" charset="-122"/>
                    <a:sym typeface="Symbol" pitchFamily="18" charset="2"/>
                  </a:rPr>
                  <a:t>我们将去游泳，</a:t>
                </a:r>
                <a:r>
                  <a:rPr lang="en-US" altLang="zh-CN" sz="2400" dirty="0">
                    <a:latin typeface="Times New Roman" pitchFamily="18" charset="0"/>
                    <a:ea typeface="KaiTi" panose="02010609060101010101" pitchFamily="49" charset="-122"/>
                    <a:sym typeface="Symbol" pitchFamily="18" charset="2"/>
                  </a:rPr>
                  <a:t>s: </a:t>
                </a:r>
                <a:r>
                  <a:rPr lang="zh-CN" altLang="en-US" sz="2400" dirty="0">
                    <a:latin typeface="Times New Roman" pitchFamily="18" charset="0"/>
                    <a:ea typeface="KaiTi" panose="02010609060101010101" pitchFamily="49" charset="-122"/>
                    <a:sym typeface="Symbol" pitchFamily="18" charset="2"/>
                  </a:rPr>
                  <a:t>我们将乘独木舟游览，</a:t>
                </a:r>
                <a:r>
                  <a:rPr lang="en-US" altLang="zh-CN" sz="2400" dirty="0">
                    <a:latin typeface="Times New Roman" pitchFamily="18" charset="0"/>
                    <a:ea typeface="KaiTi" panose="02010609060101010101" pitchFamily="49" charset="-122"/>
                    <a:sym typeface="Symbol" pitchFamily="18" charset="2"/>
                  </a:rPr>
                  <a:t>t: </a:t>
                </a:r>
                <a:r>
                  <a:rPr lang="zh-CN" altLang="en-US" sz="2400" dirty="0">
                    <a:latin typeface="Times New Roman" pitchFamily="18" charset="0"/>
                    <a:ea typeface="KaiTi" panose="02010609060101010101" pitchFamily="49" charset="-122"/>
                    <a:sym typeface="Symbol" pitchFamily="18" charset="2"/>
                  </a:rPr>
                  <a:t>我们将在黄昏时回家。</a:t>
                </a:r>
                <a:endParaRPr lang="en-US" altLang="zh-CN" sz="2400" dirty="0">
                  <a:latin typeface="Times New Roman" pitchFamily="18" charset="0"/>
                  <a:ea typeface="KaiTi" panose="02010609060101010101"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b="1" kern="0" dirty="0">
                    <a:latin typeface="Times New Roman" pitchFamily="18" charset="0"/>
                    <a:ea typeface="KaiTi" panose="02010609060101010101" pitchFamily="49" charset="-122"/>
                    <a:sym typeface="Symbol" pitchFamily="18" charset="2"/>
                  </a:rPr>
                  <a:t>需要证明：</a:t>
                </a:r>
                <a:endParaRPr lang="en-US" altLang="zh-CN" sz="2400" b="1" kern="0" dirty="0">
                  <a:latin typeface="Times New Roman" pitchFamily="18" charset="0"/>
                  <a:ea typeface="KaiTi" panose="02010609060101010101"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b="1" kern="0" dirty="0">
                    <a:latin typeface="Times New Roman" pitchFamily="18" charset="0"/>
                    <a:ea typeface="KaiTi" panose="02010609060101010101" pitchFamily="49" charset="-122"/>
                    <a:sym typeface="Symbol" pitchFamily="18" charset="2"/>
                  </a:rPr>
                  <a:t>基本的证明方法：</a:t>
                </a:r>
                <a:endParaRPr lang="en-US" altLang="zh-CN" sz="2400" b="1" kern="0" dirty="0">
                  <a:latin typeface="Times New Roman" pitchFamily="18" charset="0"/>
                  <a:ea typeface="KaiTi" panose="02010609060101010101" pitchFamily="49" charset="-122"/>
                  <a:sym typeface="Symbol" pitchFamily="18" charset="2"/>
                </a:endParaRPr>
              </a:p>
              <a:p>
                <a:pPr marL="800100" lvl="1" indent="-342900" eaLnBrk="1" hangingPunct="1">
                  <a:lnSpc>
                    <a:spcPct val="110000"/>
                  </a:lnSpc>
                  <a:spcBef>
                    <a:spcPct val="40000"/>
                  </a:spcBef>
                  <a:buClr>
                    <a:schemeClr val="tx2"/>
                  </a:buClr>
                  <a:buSzPct val="70000"/>
                  <a:buFont typeface="Wingdings" pitchFamily="2" charset="2"/>
                  <a:buChar char="l"/>
                  <a:defRPr/>
                </a:pPr>
                <a:r>
                  <a:rPr lang="zh-CN" altLang="en-US" sz="2000" b="1" kern="0" dirty="0">
                    <a:latin typeface="Times New Roman" pitchFamily="18" charset="0"/>
                    <a:ea typeface="宋体" charset="-122"/>
                  </a:rPr>
                  <a:t>证明</a:t>
                </a:r>
                <a14:m>
                  <m:oMath xmlns:m="http://schemas.openxmlformats.org/officeDocument/2006/math">
                    <m:r>
                      <a:rPr lang="en-US" altLang="zh-CN" sz="2000" b="1" i="0" kern="0" smtClean="0">
                        <a:latin typeface="Cambria Math" panose="02040503050406030204" pitchFamily="18" charset="0"/>
                        <a:ea typeface="Cambria Math" panose="02040503050406030204" pitchFamily="18" charset="0"/>
                      </a:rPr>
                      <m:t>((</m:t>
                    </m:r>
                    <m:r>
                      <a:rPr lang="en-US" altLang="zh-CN" sz="2000" b="1" i="1" kern="0" smtClean="0">
                        <a:latin typeface="Cambria Math" panose="02040503050406030204" pitchFamily="18" charset="0"/>
                        <a:ea typeface="Cambria Math" panose="02040503050406030204" pitchFamily="18" charset="0"/>
                      </a:rPr>
                      <m:t>¬</m:t>
                    </m:r>
                    <m:r>
                      <a:rPr lang="en-US" altLang="zh-CN" sz="2000" b="1" i="1" kern="0" smtClean="0">
                        <a:latin typeface="Cambria Math" panose="02040503050406030204" pitchFamily="18" charset="0"/>
                        <a:ea typeface="Cambria Math" panose="02040503050406030204" pitchFamily="18" charset="0"/>
                      </a:rPr>
                      <m:t>𝒑</m:t>
                    </m:r>
                    <m:r>
                      <a:rPr lang="en-US" altLang="zh-CN" sz="2000" b="1" kern="0" dirty="0" smtClean="0">
                        <a:latin typeface="Cambria Math" panose="02040503050406030204" pitchFamily="18" charset="0"/>
                      </a:rPr>
                      <m:t>∧</m:t>
                    </m:r>
                    <m:r>
                      <a:rPr lang="en-US" altLang="zh-CN" sz="2000" b="1" i="0" kern="0" dirty="0" smtClean="0">
                        <a:latin typeface="Cambria Math" panose="02040503050406030204" pitchFamily="18" charset="0"/>
                      </a:rPr>
                      <m:t>𝐪</m:t>
                    </m:r>
                    <m:r>
                      <a:rPr lang="en-US" altLang="zh-CN" sz="2000" b="1" i="0" kern="0" dirty="0" smtClean="0">
                        <a:latin typeface="Cambria Math" panose="02040503050406030204" pitchFamily="18" charset="0"/>
                      </a:rPr>
                      <m:t>)</m:t>
                    </m:r>
                  </m:oMath>
                </a14:m>
                <a:r>
                  <a:rPr lang="en-US" altLang="zh-CN" sz="2000" b="1" kern="0" dirty="0"/>
                  <a:t> </a:t>
                </a:r>
                <a14:m>
                  <m:oMath xmlns:m="http://schemas.openxmlformats.org/officeDocument/2006/math">
                    <m:r>
                      <a:rPr lang="en-US" altLang="zh-CN" sz="2000" b="1" kern="0" dirty="0">
                        <a:latin typeface="Cambria Math" panose="02040503050406030204" pitchFamily="18" charset="0"/>
                      </a:rPr>
                      <m:t>∧</m:t>
                    </m:r>
                    <m:r>
                      <a:rPr lang="en-US" altLang="zh-CN" sz="2000" b="1" i="0" kern="0" dirty="0" smtClean="0">
                        <a:latin typeface="Cambria Math" panose="02040503050406030204" pitchFamily="18" charset="0"/>
                      </a:rPr>
                      <m:t>(</m:t>
                    </m:r>
                    <m:r>
                      <a:rPr lang="en-US" altLang="zh-CN" sz="2000" b="1" i="0" kern="0" dirty="0" smtClean="0">
                        <a:latin typeface="Cambria Math" panose="02040503050406030204" pitchFamily="18" charset="0"/>
                      </a:rPr>
                      <m:t>𝐫</m:t>
                    </m:r>
                    <m:r>
                      <a:rPr lang="en-US" altLang="zh-CN" sz="2000" b="1" i="1" kern="0" dirty="0" smtClean="0">
                        <a:latin typeface="Cambria Math" panose="02040503050406030204" pitchFamily="18" charset="0"/>
                        <a:ea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𝒑</m:t>
                    </m:r>
                    <m:r>
                      <a:rPr lang="en-US" altLang="zh-CN" sz="2000" b="1" i="1" kern="0" dirty="0" smtClean="0">
                        <a:latin typeface="Cambria Math" panose="02040503050406030204" pitchFamily="18" charset="0"/>
                        <a:ea typeface="Cambria Math" panose="02040503050406030204" pitchFamily="18" charset="0"/>
                      </a:rPr>
                      <m:t>)</m:t>
                    </m:r>
                    <m:r>
                      <a:rPr lang="en-US" altLang="zh-CN" sz="2000" b="1" kern="0" dirty="0">
                        <a:latin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𝒓</m:t>
                    </m:r>
                    <m:r>
                      <a:rPr lang="en-US" altLang="zh-CN" sz="2000" b="1" i="1" kern="0" dirty="0" smtClean="0">
                        <a:latin typeface="Cambria Math" panose="02040503050406030204" pitchFamily="18" charset="0"/>
                        <a:ea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𝒔</m:t>
                    </m:r>
                    <m:r>
                      <a:rPr lang="en-US" altLang="zh-CN" sz="2000" b="1" i="1" kern="0" dirty="0" smtClean="0">
                        <a:latin typeface="Cambria Math" panose="02040503050406030204" pitchFamily="18" charset="0"/>
                        <a:ea typeface="Cambria Math" panose="02040503050406030204" pitchFamily="18" charset="0"/>
                      </a:rPr>
                      <m:t>)</m:t>
                    </m:r>
                    <m:r>
                      <a:rPr lang="en-US" altLang="zh-CN" sz="2000" b="1" kern="0" dirty="0">
                        <a:latin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𝒔</m:t>
                    </m:r>
                    <m:r>
                      <a:rPr lang="en-US" altLang="zh-CN" sz="2000" b="1" i="1" kern="0" dirty="0" smtClean="0">
                        <a:latin typeface="Cambria Math" panose="02040503050406030204" pitchFamily="18" charset="0"/>
                        <a:ea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𝒕</m:t>
                    </m:r>
                    <m:r>
                      <a:rPr lang="en-US" altLang="zh-CN" sz="2000" b="1" i="1" kern="0" dirty="0" smtClean="0">
                        <a:latin typeface="Cambria Math" panose="02040503050406030204" pitchFamily="18" charset="0"/>
                        <a:ea typeface="Cambria Math" panose="02040503050406030204" pitchFamily="18" charset="0"/>
                      </a:rPr>
                      <m:t>))→</m:t>
                    </m:r>
                    <m:r>
                      <a:rPr lang="en-US" altLang="zh-CN" sz="2000" b="1" i="1" kern="0" dirty="0" smtClean="0">
                        <a:latin typeface="Cambria Math" panose="02040503050406030204" pitchFamily="18" charset="0"/>
                        <a:ea typeface="Cambria Math" panose="02040503050406030204" pitchFamily="18" charset="0"/>
                      </a:rPr>
                      <m:t>𝒕</m:t>
                    </m:r>
                    <m:r>
                      <a:rPr lang="zh-CN" altLang="en-US" sz="2000" b="1" i="1" kern="0" dirty="0">
                        <a:latin typeface="Cambria Math" panose="02040503050406030204" pitchFamily="18" charset="0"/>
                        <a:ea typeface="Cambria Math" panose="02040503050406030204" pitchFamily="18" charset="0"/>
                      </a:rPr>
                      <m:t>永真</m:t>
                    </m:r>
                  </m:oMath>
                </a14:m>
                <a:endParaRPr lang="en-US" altLang="zh-CN" sz="2000" b="1" kern="0" dirty="0">
                  <a:latin typeface="Times New Roman" pitchFamily="18" charset="0"/>
                  <a:ea typeface="宋体" charset="-122"/>
                </a:endParaRPr>
              </a:p>
              <a:p>
                <a:pPr marL="1257300" lvl="2" indent="-342900" eaLnBrk="1" hangingPunct="1">
                  <a:lnSpc>
                    <a:spcPct val="110000"/>
                  </a:lnSpc>
                  <a:spcBef>
                    <a:spcPct val="40000"/>
                  </a:spcBef>
                  <a:buClr>
                    <a:schemeClr val="tx2"/>
                  </a:buClr>
                  <a:buSzPct val="70000"/>
                  <a:buFont typeface="Wingdings" pitchFamily="2" charset="2"/>
                  <a:buChar char="l"/>
                  <a:defRPr/>
                </a:pPr>
                <a:r>
                  <a:rPr lang="zh-CN" altLang="en-US" sz="2000" b="1" kern="0" dirty="0">
                    <a:latin typeface="Times New Roman" pitchFamily="18" charset="0"/>
                    <a:ea typeface="宋体" charset="-122"/>
                  </a:rPr>
                  <a:t>真值表法，等价演化法</a:t>
                </a:r>
                <a:endParaRPr lang="en-US" altLang="zh-CN" sz="2000" b="1" kern="0" dirty="0">
                  <a:latin typeface="Times New Roman" pitchFamily="18" charset="0"/>
                  <a:ea typeface="宋体" charset="-122"/>
                </a:endParaRPr>
              </a:p>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b="1" kern="0" dirty="0">
                    <a:latin typeface="Times New Roman" pitchFamily="18" charset="0"/>
                    <a:ea typeface="KaiTi" panose="02010609060101010101" pitchFamily="49" charset="-122"/>
                  </a:rPr>
                  <a:t>有其它证明方法吗？</a:t>
                </a:r>
                <a:endParaRPr lang="en-US" altLang="zh-CN" sz="2400" b="1" kern="0" dirty="0">
                  <a:latin typeface="Times New Roman" pitchFamily="18" charset="0"/>
                  <a:ea typeface="KaiTi" panose="02010609060101010101" pitchFamily="49" charset="-122"/>
                </a:endParaRPr>
              </a:p>
            </p:txBody>
          </p:sp>
        </mc:Choice>
        <mc:Fallback>
          <p:sp>
            <p:nvSpPr>
              <p:cNvPr id="4" name="Rectangle 3">
                <a:extLst>
                  <a:ext uri="{FF2B5EF4-FFF2-40B4-BE49-F238E27FC236}">
                    <a16:creationId xmlns:a16="http://schemas.microsoft.com/office/drawing/2014/main" id="{33189842-7114-4A34-988D-0E3BDD4EB549}"/>
                  </a:ext>
                </a:extLst>
              </p:cNvPr>
              <p:cNvSpPr txBox="1">
                <a:spLocks noRot="1" noChangeAspect="1" noMove="1" noResize="1" noEditPoints="1" noAdjustHandles="1" noChangeArrowheads="1" noChangeShapeType="1" noTextEdit="1"/>
              </p:cNvSpPr>
              <p:nvPr/>
            </p:nvSpPr>
            <p:spPr>
              <a:xfrm>
                <a:off x="479376" y="1484784"/>
                <a:ext cx="10801200" cy="4536504"/>
              </a:xfrm>
              <a:prstGeom prst="rect">
                <a:avLst/>
              </a:prstGeom>
              <a:blipFill>
                <a:blip r:embed="rId2"/>
                <a:stretch>
                  <a:fillRect l="-282" t="-1344" r="-2936" b="-806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7B9D5D4-00F8-43B8-8969-7C66F0C98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3789040"/>
            <a:ext cx="4782065" cy="504056"/>
          </a:xfrm>
          <a:prstGeom prst="rect">
            <a:avLst/>
          </a:prstGeom>
        </p:spPr>
      </p:pic>
    </p:spTree>
    <p:extLst>
      <p:ext uri="{BB962C8B-B14F-4D97-AF65-F5344CB8AC3E}">
        <p14:creationId xmlns:p14="http://schemas.microsoft.com/office/powerpoint/2010/main" val="425944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BAAEE-BC79-4FE6-8EEB-29BB3AF4C8B4}"/>
              </a:ext>
            </a:extLst>
          </p:cNvPr>
          <p:cNvSpPr>
            <a:spLocks noGrp="1"/>
          </p:cNvSpPr>
          <p:nvPr>
            <p:ph type="title"/>
          </p:nvPr>
        </p:nvSpPr>
        <p:spPr/>
        <p:txBody>
          <a:bodyPr/>
          <a:lstStyle/>
          <a:p>
            <a:r>
              <a:rPr lang="zh-CN" altLang="en-US" dirty="0"/>
              <a:t>推理规则</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6C6407E-A2D1-4A85-8D38-FA774276BE9F}"/>
                  </a:ext>
                </a:extLst>
              </p:cNvPr>
              <p:cNvSpPr>
                <a:spLocks noGrp="1"/>
              </p:cNvSpPr>
              <p:nvPr>
                <p:ph idx="1"/>
              </p:nvPr>
            </p:nvSpPr>
            <p:spPr/>
            <p:txBody>
              <a:bodyPr/>
              <a:lstStyle/>
              <a:p>
                <a:r>
                  <a:rPr lang="zh-CN" altLang="en-US" dirty="0"/>
                  <a:t>我们是否能够利用已知的前提，进行“短程”推理，得到一些“中间”结论？以这些结论为“前提”，进一步帮助我们“自然”地得到最终的结论？</a:t>
                </a:r>
                <a:endParaRPr lang="en-US" altLang="zh-CN" dirty="0"/>
              </a:p>
              <a:p>
                <a:r>
                  <a:rPr lang="zh-CN" altLang="en-US" dirty="0"/>
                  <a:t>例如：</a:t>
                </a:r>
                <a:endParaRPr lang="en-US" altLang="zh-CN" dirty="0"/>
              </a:p>
              <a:p>
                <a:pPr lvl="1"/>
                <a14:m>
                  <m:oMath xmlns:m="http://schemas.openxmlformats.org/officeDocument/2006/math">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𝒑</m:t>
                    </m:r>
                    <m:r>
                      <a:rPr lang="en-US" altLang="zh-CN" sz="2800" b="1" dirty="0">
                        <a:latin typeface="Cambria Math" panose="02040503050406030204" pitchFamily="18" charset="0"/>
                      </a:rPr>
                      <m:t>∧</m:t>
                    </m:r>
                    <m:r>
                      <a:rPr lang="en-US" altLang="zh-CN" sz="2800" b="1" dirty="0">
                        <a:latin typeface="Cambria Math" panose="02040503050406030204" pitchFamily="18" charset="0"/>
                      </a:rPr>
                      <m:t>𝐪</m:t>
                    </m:r>
                  </m:oMath>
                </a14:m>
                <a:r>
                  <a:rPr lang="zh-CN" altLang="en-US" dirty="0"/>
                  <a:t>可以得到</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𝒑</m:t>
                    </m:r>
                    <m:r>
                      <a:rPr lang="zh-CN" altLang="en-US" sz="2400" b="1" i="1">
                        <a:latin typeface="Cambria Math" panose="02040503050406030204" pitchFamily="18" charset="0"/>
                        <a:ea typeface="Cambria Math" panose="02040503050406030204" pitchFamily="18" charset="0"/>
                      </a:rPr>
                      <m:t>；</m:t>
                    </m:r>
                  </m:oMath>
                </a14:m>
                <a:r>
                  <a:rPr lang="zh-CN" altLang="en-US" dirty="0"/>
                  <a:t>进而可以得到</a:t>
                </a:r>
                <a14:m>
                  <m:oMath xmlns:m="http://schemas.openxmlformats.org/officeDocument/2006/math">
                    <m:r>
                      <a:rPr lang="en-US" altLang="zh-CN" sz="2800" b="1" i="1">
                        <a:latin typeface="Cambria Math" panose="02040503050406030204" pitchFamily="18" charset="0"/>
                        <a:ea typeface="Cambria Math" panose="02040503050406030204" pitchFamily="18" charset="0"/>
                      </a:rPr>
                      <m:t>¬</m:t>
                    </m:r>
                    <m:r>
                      <m:rPr>
                        <m:sty m:val="p"/>
                      </m:rPr>
                      <a:rPr lang="en-US" altLang="zh-CN" sz="2800" b="1" i="1" smtClean="0">
                        <a:latin typeface="Cambria Math" panose="02040503050406030204" pitchFamily="18" charset="0"/>
                        <a:ea typeface="Cambria Math" panose="02040503050406030204" pitchFamily="18" charset="0"/>
                      </a:rPr>
                      <m:t>r</m:t>
                    </m:r>
                    <m:r>
                      <a:rPr lang="en-US" altLang="zh-CN" sz="2800" b="0" i="0"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再至</m:t>
                    </m:r>
                  </m:oMath>
                </a14:m>
                <a:r>
                  <a:rPr lang="en-US" altLang="zh-CN" dirty="0"/>
                  <a:t>s</a:t>
                </a:r>
                <a:r>
                  <a:rPr lang="zh-CN" altLang="en-US" dirty="0"/>
                  <a:t>，再至结论</a:t>
                </a:r>
                <a:r>
                  <a:rPr lang="en-US" altLang="zh-CN" dirty="0"/>
                  <a:t>t</a:t>
                </a:r>
              </a:p>
              <a:p>
                <a:r>
                  <a:rPr lang="zh-CN" altLang="en-US" dirty="0"/>
                  <a:t>两个问题：</a:t>
                </a:r>
                <a:endParaRPr lang="en-US" altLang="zh-CN" dirty="0"/>
              </a:p>
              <a:p>
                <a:pPr lvl="1"/>
                <a:r>
                  <a:rPr lang="zh-CN" altLang="en-US" dirty="0"/>
                  <a:t>这个论证是否有效？</a:t>
                </a:r>
                <a:endParaRPr lang="en-US" altLang="zh-CN" dirty="0"/>
              </a:p>
              <a:p>
                <a:pPr lvl="1"/>
                <a:r>
                  <a:rPr lang="zh-CN" altLang="en-US" dirty="0"/>
                  <a:t>有无保证有效论证前提下的“逻辑”工具帮助我们进行论证？</a:t>
                </a:r>
              </a:p>
            </p:txBody>
          </p:sp>
        </mc:Choice>
        <mc:Fallback>
          <p:sp>
            <p:nvSpPr>
              <p:cNvPr id="3" name="内容占位符 2">
                <a:extLst>
                  <a:ext uri="{FF2B5EF4-FFF2-40B4-BE49-F238E27FC236}">
                    <a16:creationId xmlns:a16="http://schemas.microsoft.com/office/drawing/2014/main" id="{B6C6407E-A2D1-4A85-8D38-FA774276BE9F}"/>
                  </a:ext>
                </a:extLst>
              </p:cNvPr>
              <p:cNvSpPr>
                <a:spLocks noGrp="1" noRot="1" noChangeAspect="1" noMove="1" noResize="1" noEditPoints="1" noAdjustHandles="1" noChangeArrowheads="1" noChangeShapeType="1" noTextEdit="1"/>
              </p:cNvSpPr>
              <p:nvPr>
                <p:ph idx="1"/>
              </p:nvPr>
            </p:nvSpPr>
            <p:spPr>
              <a:blipFill>
                <a:blip r:embed="rId2"/>
                <a:stretch>
                  <a:fillRect l="-556" t="-179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49CB3C2-CEE8-4BAE-817F-7774FA077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584" y="3212976"/>
            <a:ext cx="4782065" cy="504056"/>
          </a:xfrm>
          <a:prstGeom prst="rect">
            <a:avLst/>
          </a:prstGeom>
        </p:spPr>
      </p:pic>
    </p:spTree>
    <p:extLst>
      <p:ext uri="{BB962C8B-B14F-4D97-AF65-F5344CB8AC3E}">
        <p14:creationId xmlns:p14="http://schemas.microsoft.com/office/powerpoint/2010/main" val="3335719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BAAEE-BC79-4FE6-8EEB-29BB3AF4C8B4}"/>
              </a:ext>
            </a:extLst>
          </p:cNvPr>
          <p:cNvSpPr>
            <a:spLocks noGrp="1"/>
          </p:cNvSpPr>
          <p:nvPr>
            <p:ph type="title"/>
          </p:nvPr>
        </p:nvSpPr>
        <p:spPr/>
        <p:txBody>
          <a:bodyPr/>
          <a:lstStyle/>
          <a:p>
            <a:r>
              <a:rPr lang="zh-CN" altLang="en-US" dirty="0"/>
              <a:t>推理规则</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6C6407E-A2D1-4A85-8D38-FA774276BE9F}"/>
                  </a:ext>
                </a:extLst>
              </p:cNvPr>
              <p:cNvSpPr>
                <a:spLocks noGrp="1"/>
              </p:cNvSpPr>
              <p:nvPr>
                <p:ph idx="1"/>
              </p:nvPr>
            </p:nvSpPr>
            <p:spPr/>
            <p:txBody>
              <a:bodyPr/>
              <a:lstStyle/>
              <a:p>
                <a:r>
                  <a:rPr lang="zh-CN" altLang="en-US" dirty="0"/>
                  <a:t>引入“中间命题的”论证是否有效？</a:t>
                </a:r>
                <a:endParaRPr lang="en-US" altLang="zh-CN" dirty="0"/>
              </a:p>
              <a:p>
                <a:pPr lvl="1"/>
                <a:r>
                  <a:rPr lang="zh-CN" altLang="en-US" dirty="0"/>
                  <a:t>中间命题必须是为真的命题</a:t>
                </a:r>
                <a:endParaRPr lang="en-US" altLang="zh-CN" dirty="0"/>
              </a:p>
              <a:p>
                <a:pPr lvl="1"/>
                <a:r>
                  <a:rPr lang="zh-CN" altLang="en-US" dirty="0"/>
                  <a:t>所有的“短程”论证必须是有效的</a:t>
                </a:r>
                <a:endParaRPr lang="en-US" altLang="zh-CN" dirty="0"/>
              </a:p>
              <a:p>
                <a:pPr lvl="2"/>
                <a14:m>
                  <m:oMath xmlns:m="http://schemas.openxmlformats.org/officeDocument/2006/math">
                    <m:r>
                      <a:rPr lang="en-US" altLang="zh-CN" sz="2500" b="1" i="1">
                        <a:latin typeface="Cambria Math" panose="02040503050406030204" pitchFamily="18" charset="0"/>
                        <a:ea typeface="Cambria Math" panose="02040503050406030204" pitchFamily="18" charset="0"/>
                      </a:rPr>
                      <m:t>¬</m:t>
                    </m:r>
                    <m:r>
                      <a:rPr lang="en-US" altLang="zh-CN" sz="2500" b="1" i="1">
                        <a:latin typeface="Cambria Math" panose="02040503050406030204" pitchFamily="18" charset="0"/>
                        <a:ea typeface="Cambria Math" panose="02040503050406030204" pitchFamily="18" charset="0"/>
                      </a:rPr>
                      <m:t>𝒑</m:t>
                    </m:r>
                    <m:r>
                      <a:rPr lang="en-US" altLang="zh-CN" sz="2500" b="1" dirty="0">
                        <a:latin typeface="Cambria Math" panose="02040503050406030204" pitchFamily="18" charset="0"/>
                      </a:rPr>
                      <m:t>∧</m:t>
                    </m:r>
                    <m:r>
                      <a:rPr lang="en-US" altLang="zh-CN" sz="2500" b="1" dirty="0">
                        <a:latin typeface="Cambria Math" panose="02040503050406030204" pitchFamily="18" charset="0"/>
                      </a:rPr>
                      <m:t>𝐪</m:t>
                    </m:r>
                  </m:oMath>
                </a14:m>
                <a:r>
                  <a:rPr lang="zh-CN" altLang="en-US" dirty="0"/>
                  <a:t>可以得到</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𝒑</m:t>
                    </m:r>
                    <m:r>
                      <a:rPr lang="zh-CN" altLang="en-US" sz="2400" b="1" i="1" smtClean="0">
                        <a:latin typeface="Cambria Math" panose="02040503050406030204" pitchFamily="18" charset="0"/>
                        <a:ea typeface="Cambria Math" panose="02040503050406030204" pitchFamily="18" charset="0"/>
                      </a:rPr>
                      <m:t>：</m:t>
                    </m:r>
                    <m:r>
                      <a:rPr lang="en-US" altLang="zh-CN" sz="2400" b="0" i="0" smtClean="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𝒑</m:t>
                    </m:r>
                    <m:r>
                      <a:rPr lang="en-US" altLang="zh-CN" sz="2400" b="1" dirty="0">
                        <a:latin typeface="Cambria Math" panose="02040503050406030204" pitchFamily="18" charset="0"/>
                      </a:rPr>
                      <m:t>∧</m:t>
                    </m:r>
                    <m:r>
                      <a:rPr lang="en-US" altLang="zh-CN" sz="2400" b="1" dirty="0">
                        <a:latin typeface="Cambria Math" panose="02040503050406030204" pitchFamily="18" charset="0"/>
                      </a:rPr>
                      <m:t>𝐪</m:t>
                    </m:r>
                    <m:r>
                      <a:rPr lang="en-US" altLang="zh-CN" sz="2400" b="1" i="0" dirty="0" smtClean="0">
                        <a:latin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𝒑</m:t>
                    </m:r>
                    <m:r>
                      <a:rPr lang="zh-CN" altLang="en-US" sz="2400" b="1" i="1" dirty="0">
                        <a:latin typeface="Cambria Math" panose="02040503050406030204" pitchFamily="18" charset="0"/>
                        <a:ea typeface="Cambria Math" panose="02040503050406030204" pitchFamily="18" charset="0"/>
                      </a:rPr>
                      <m:t>是</m:t>
                    </m:r>
                    <m:r>
                      <a:rPr lang="zh-CN" altLang="en-US" sz="2400" b="1" i="1" dirty="0" smtClean="0">
                        <a:latin typeface="Cambria Math" panose="02040503050406030204" pitchFamily="18" charset="0"/>
                        <a:ea typeface="Cambria Math" panose="02040503050406030204" pitchFamily="18" charset="0"/>
                      </a:rPr>
                      <m:t>永真</m:t>
                    </m:r>
                    <m:r>
                      <a:rPr lang="zh-CN" altLang="en-US" sz="2400" b="1" i="1" dirty="0">
                        <a:latin typeface="Cambria Math" panose="02040503050406030204" pitchFamily="18" charset="0"/>
                        <a:ea typeface="Cambria Math" panose="02040503050406030204" pitchFamily="18" charset="0"/>
                      </a:rPr>
                      <m:t>的</m:t>
                    </m:r>
                  </m:oMath>
                </a14:m>
                <a:endParaRPr lang="en-US" altLang="zh-CN" dirty="0"/>
              </a:p>
              <a:p>
                <a:pPr lvl="3"/>
                <a:r>
                  <a:rPr lang="zh-CN" altLang="en-US" dirty="0"/>
                  <a:t>有些这样的有效推理形式，经常被在推理中使用！</a:t>
                </a:r>
                <a:endParaRPr lang="en-US" altLang="zh-CN" dirty="0"/>
              </a:p>
              <a:p>
                <a:r>
                  <a:rPr lang="zh-CN" altLang="en-US" dirty="0"/>
                  <a:t>推理规则：</a:t>
                </a:r>
                <a:endParaRPr lang="en-US" altLang="zh-CN" dirty="0"/>
              </a:p>
              <a:p>
                <a:pPr lvl="1"/>
                <a:r>
                  <a:rPr lang="zh-CN" altLang="en-US" dirty="0"/>
                  <a:t>常用的、简单的、有效的推理形式，被称为推理规则</a:t>
                </a:r>
                <a:endParaRPr lang="en-US" altLang="zh-CN" dirty="0"/>
              </a:p>
              <a:p>
                <a:pPr lvl="1"/>
                <a:r>
                  <a:rPr lang="zh-CN" altLang="en-US" dirty="0"/>
                  <a:t>推理规则往往可以帮助我们进行复杂的推理：不断产生新的、为真的“中间结论”</a:t>
                </a:r>
              </a:p>
            </p:txBody>
          </p:sp>
        </mc:Choice>
        <mc:Fallback>
          <p:sp>
            <p:nvSpPr>
              <p:cNvPr id="3" name="内容占位符 2">
                <a:extLst>
                  <a:ext uri="{FF2B5EF4-FFF2-40B4-BE49-F238E27FC236}">
                    <a16:creationId xmlns:a16="http://schemas.microsoft.com/office/drawing/2014/main" id="{B6C6407E-A2D1-4A85-8D38-FA774276BE9F}"/>
                  </a:ext>
                </a:extLst>
              </p:cNvPr>
              <p:cNvSpPr>
                <a:spLocks noGrp="1" noRot="1" noChangeAspect="1" noMove="1" noResize="1" noEditPoints="1" noAdjustHandles="1" noChangeArrowheads="1" noChangeShapeType="1" noTextEdit="1"/>
              </p:cNvSpPr>
              <p:nvPr>
                <p:ph idx="1"/>
              </p:nvPr>
            </p:nvSpPr>
            <p:spPr>
              <a:blipFill>
                <a:blip r:embed="rId2"/>
                <a:stretch>
                  <a:fillRect l="-556" t="-221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49CB3C2-CEE8-4BAE-817F-7774FA077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752" y="980728"/>
            <a:ext cx="4782065" cy="504056"/>
          </a:xfrm>
          <a:prstGeom prst="rect">
            <a:avLst/>
          </a:prstGeom>
        </p:spPr>
      </p:pic>
    </p:spTree>
    <p:extLst>
      <p:ext uri="{BB962C8B-B14F-4D97-AF65-F5344CB8AC3E}">
        <p14:creationId xmlns:p14="http://schemas.microsoft.com/office/powerpoint/2010/main" val="2638900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933A3-C5BB-4F8B-AB61-915E3EC6FD8C}"/>
              </a:ext>
            </a:extLst>
          </p:cNvPr>
          <p:cNvSpPr>
            <a:spLocks noGrp="1"/>
          </p:cNvSpPr>
          <p:nvPr>
            <p:ph type="title"/>
          </p:nvPr>
        </p:nvSpPr>
        <p:spPr>
          <a:xfrm>
            <a:off x="609600" y="122238"/>
            <a:ext cx="10058400" cy="960786"/>
          </a:xfrm>
        </p:spPr>
        <p:txBody>
          <a:bodyPr/>
          <a:lstStyle/>
          <a:p>
            <a:r>
              <a:rPr lang="zh-CN" altLang="en-US" dirty="0"/>
              <a:t>自然推理规则</a:t>
            </a:r>
          </a:p>
        </p:txBody>
      </p:sp>
      <p:pic>
        <p:nvPicPr>
          <p:cNvPr id="5" name="内容占位符 4">
            <a:extLst>
              <a:ext uri="{FF2B5EF4-FFF2-40B4-BE49-F238E27FC236}">
                <a16:creationId xmlns:a16="http://schemas.microsoft.com/office/drawing/2014/main" id="{76D92250-B900-4295-AEF7-E8FCA090428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63552" y="1628800"/>
            <a:ext cx="6912768" cy="4917917"/>
          </a:xfrm>
        </p:spPr>
      </p:pic>
      <p:pic>
        <p:nvPicPr>
          <p:cNvPr id="7" name="图片 6">
            <a:extLst>
              <a:ext uri="{FF2B5EF4-FFF2-40B4-BE49-F238E27FC236}">
                <a16:creationId xmlns:a16="http://schemas.microsoft.com/office/drawing/2014/main" id="{CDAE1A9D-D103-4431-87CC-C7A77FAC05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6726" y="1178297"/>
            <a:ext cx="6908697" cy="960786"/>
          </a:xfrm>
          <a:prstGeom prst="rect">
            <a:avLst/>
          </a:prstGeom>
        </p:spPr>
      </p:pic>
    </p:spTree>
    <p:extLst>
      <p:ext uri="{BB962C8B-B14F-4D97-AF65-F5344CB8AC3E}">
        <p14:creationId xmlns:p14="http://schemas.microsoft.com/office/powerpoint/2010/main" val="468249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a:xfrm>
            <a:off x="623392" y="469900"/>
            <a:ext cx="8637587" cy="762000"/>
          </a:xfrm>
        </p:spPr>
        <p:txBody>
          <a:bodyPr/>
          <a:lstStyle/>
          <a:p>
            <a:pPr eaLnBrk="1" hangingPunct="1"/>
            <a:r>
              <a:rPr lang="zh-CN" altLang="en-US" dirty="0"/>
              <a:t>用自然推理规则建立论证</a:t>
            </a:r>
          </a:p>
        </p:txBody>
      </p:sp>
      <p:sp>
        <p:nvSpPr>
          <p:cNvPr id="26" name="Rectangle 3"/>
          <p:cNvSpPr txBox="1">
            <a:spLocks noChangeArrowheads="1"/>
          </p:cNvSpPr>
          <p:nvPr/>
        </p:nvSpPr>
        <p:spPr>
          <a:xfrm>
            <a:off x="767408" y="1484784"/>
            <a:ext cx="6120680" cy="4536504"/>
          </a:xfrm>
          <a:prstGeom prst="rect">
            <a:avLst/>
          </a:prstGeom>
        </p:spPr>
        <p:txBody>
          <a:bodyPr/>
          <a:lstStyle/>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dirty="0">
                <a:latin typeface="Times New Roman" pitchFamily="18" charset="0"/>
                <a:ea typeface="KaiTi" panose="02010609060101010101" pitchFamily="49" charset="-122"/>
                <a:sym typeface="Symbol" pitchFamily="18" charset="2"/>
              </a:rPr>
              <a:t>“今天下午不出太阳并且比昨天冷”，“只有今天下午出太阳，我们才去游泳”，“若我们不去游泳，则我们将乘独木舟游览</a:t>
            </a:r>
            <a:r>
              <a:rPr lang="en-US" altLang="zh-CN" sz="2400" dirty="0">
                <a:latin typeface="Times New Roman" pitchFamily="18" charset="0"/>
                <a:ea typeface="KaiTi" panose="02010609060101010101" pitchFamily="49" charset="-122"/>
                <a:sym typeface="Symbol" pitchFamily="18" charset="2"/>
              </a:rPr>
              <a:t>”</a:t>
            </a:r>
            <a:r>
              <a:rPr lang="zh-CN" altLang="en-US" sz="2400" dirty="0">
                <a:latin typeface="Times New Roman" pitchFamily="18" charset="0"/>
                <a:ea typeface="KaiTi" panose="02010609060101010101" pitchFamily="49" charset="-122"/>
                <a:sym typeface="Symbol" pitchFamily="18" charset="2"/>
              </a:rPr>
              <a:t>，“若我们乘独木舟游览，则我们将在黄昏时回家”，结论“</a:t>
            </a:r>
            <a:r>
              <a:rPr lang="zh-CN" altLang="en-US" sz="2400" dirty="0">
                <a:solidFill>
                  <a:srgbClr val="FF0000"/>
                </a:solidFill>
                <a:latin typeface="Times New Roman" pitchFamily="18" charset="0"/>
                <a:ea typeface="KaiTi" panose="02010609060101010101" pitchFamily="49" charset="-122"/>
                <a:sym typeface="Symbol" pitchFamily="18" charset="2"/>
              </a:rPr>
              <a:t>我们将在黄昏时回家</a:t>
            </a:r>
            <a:r>
              <a:rPr lang="zh-CN" altLang="en-US" sz="2400" dirty="0">
                <a:latin typeface="Times New Roman" pitchFamily="18" charset="0"/>
                <a:ea typeface="KaiTi" panose="02010609060101010101" pitchFamily="49" charset="-122"/>
                <a:sym typeface="Symbol" pitchFamily="18" charset="2"/>
              </a:rPr>
              <a:t>”。</a:t>
            </a:r>
            <a:endParaRPr lang="en-US" altLang="zh-CN" sz="2400" dirty="0">
              <a:latin typeface="Times New Roman" pitchFamily="18" charset="0"/>
              <a:ea typeface="KaiTi" panose="02010609060101010101"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dirty="0">
                <a:latin typeface="Times New Roman" pitchFamily="18" charset="0"/>
                <a:ea typeface="KaiTi" panose="02010609060101010101" pitchFamily="49" charset="-122"/>
                <a:sym typeface="Symbol" pitchFamily="18" charset="2"/>
              </a:rPr>
              <a:t>令：</a:t>
            </a:r>
            <a:r>
              <a:rPr lang="en-US" altLang="zh-CN" sz="2400" dirty="0">
                <a:latin typeface="Times New Roman" pitchFamily="18" charset="0"/>
                <a:ea typeface="KaiTi" panose="02010609060101010101" pitchFamily="49" charset="-122"/>
                <a:sym typeface="Symbol" pitchFamily="18" charset="2"/>
              </a:rPr>
              <a:t>p: </a:t>
            </a:r>
            <a:r>
              <a:rPr lang="zh-CN" altLang="en-US" sz="2400" dirty="0">
                <a:latin typeface="Times New Roman" pitchFamily="18" charset="0"/>
                <a:ea typeface="KaiTi" panose="02010609060101010101" pitchFamily="49" charset="-122"/>
                <a:sym typeface="Symbol" pitchFamily="18" charset="2"/>
              </a:rPr>
              <a:t>今天下午出太阳，</a:t>
            </a:r>
            <a:r>
              <a:rPr lang="en-US" altLang="zh-CN" sz="2400" dirty="0">
                <a:latin typeface="Times New Roman" pitchFamily="18" charset="0"/>
                <a:ea typeface="KaiTi" panose="02010609060101010101" pitchFamily="49" charset="-122"/>
                <a:sym typeface="Symbol" pitchFamily="18" charset="2"/>
              </a:rPr>
              <a:t>q: </a:t>
            </a:r>
            <a:r>
              <a:rPr lang="zh-CN" altLang="en-US" sz="2400" dirty="0">
                <a:latin typeface="Times New Roman" pitchFamily="18" charset="0"/>
                <a:ea typeface="KaiTi" panose="02010609060101010101" pitchFamily="49" charset="-122"/>
                <a:sym typeface="Symbol" pitchFamily="18" charset="2"/>
              </a:rPr>
              <a:t>今天比昨天冷，</a:t>
            </a:r>
            <a:r>
              <a:rPr lang="en-US" altLang="zh-CN" sz="2400" dirty="0">
                <a:latin typeface="Times New Roman" pitchFamily="18" charset="0"/>
                <a:ea typeface="KaiTi" panose="02010609060101010101" pitchFamily="49" charset="-122"/>
                <a:sym typeface="Symbol" pitchFamily="18" charset="2"/>
              </a:rPr>
              <a:t>r: </a:t>
            </a:r>
            <a:r>
              <a:rPr lang="zh-CN" altLang="en-US" sz="2400" dirty="0">
                <a:latin typeface="Times New Roman" pitchFamily="18" charset="0"/>
                <a:ea typeface="KaiTi" panose="02010609060101010101" pitchFamily="49" charset="-122"/>
                <a:sym typeface="Symbol" pitchFamily="18" charset="2"/>
              </a:rPr>
              <a:t>我们将去游泳，</a:t>
            </a:r>
            <a:r>
              <a:rPr lang="en-US" altLang="zh-CN" sz="2400" dirty="0">
                <a:latin typeface="Times New Roman" pitchFamily="18" charset="0"/>
                <a:ea typeface="KaiTi" panose="02010609060101010101" pitchFamily="49" charset="-122"/>
                <a:sym typeface="Symbol" pitchFamily="18" charset="2"/>
              </a:rPr>
              <a:t>s: </a:t>
            </a:r>
            <a:r>
              <a:rPr lang="zh-CN" altLang="en-US" sz="2400" dirty="0">
                <a:latin typeface="Times New Roman" pitchFamily="18" charset="0"/>
                <a:ea typeface="KaiTi" panose="02010609060101010101" pitchFamily="49" charset="-122"/>
                <a:sym typeface="Symbol" pitchFamily="18" charset="2"/>
              </a:rPr>
              <a:t>我们将乘独木舟游览，</a:t>
            </a:r>
            <a:r>
              <a:rPr lang="en-US" altLang="zh-CN" sz="2400" dirty="0">
                <a:latin typeface="Times New Roman" pitchFamily="18" charset="0"/>
                <a:ea typeface="KaiTi" panose="02010609060101010101" pitchFamily="49" charset="-122"/>
                <a:sym typeface="Symbol" pitchFamily="18" charset="2"/>
              </a:rPr>
              <a:t>t: </a:t>
            </a:r>
            <a:r>
              <a:rPr lang="zh-CN" altLang="en-US" sz="2400" dirty="0">
                <a:latin typeface="Times New Roman" pitchFamily="18" charset="0"/>
                <a:ea typeface="KaiTi" panose="02010609060101010101" pitchFamily="49" charset="-122"/>
                <a:sym typeface="Symbol" pitchFamily="18" charset="2"/>
              </a:rPr>
              <a:t>我们将在黄昏时回家。</a:t>
            </a:r>
            <a:endParaRPr lang="en-US" altLang="zh-CN" sz="2400" dirty="0">
              <a:latin typeface="Times New Roman" pitchFamily="18" charset="0"/>
              <a:ea typeface="KaiTi" panose="02010609060101010101" pitchFamily="49" charset="-122"/>
              <a:sym typeface="Symbol" pitchFamily="18" charset="2"/>
            </a:endParaRPr>
          </a:p>
          <a:p>
            <a:pPr marL="342900" indent="-342900" eaLnBrk="1" hangingPunct="1">
              <a:lnSpc>
                <a:spcPct val="110000"/>
              </a:lnSpc>
              <a:spcBef>
                <a:spcPct val="40000"/>
              </a:spcBef>
              <a:buClr>
                <a:schemeClr val="tx2"/>
              </a:buClr>
              <a:buSzPct val="70000"/>
              <a:buFont typeface="Wingdings" pitchFamily="2" charset="2"/>
              <a:buChar char="l"/>
              <a:defRPr/>
            </a:pPr>
            <a:r>
              <a:rPr lang="zh-CN" altLang="en-US" sz="2400" b="1" kern="0" dirty="0">
                <a:latin typeface="Times New Roman" pitchFamily="18" charset="0"/>
                <a:ea typeface="KaiTi" panose="02010609060101010101" pitchFamily="49" charset="-122"/>
                <a:sym typeface="Symbol" pitchFamily="18" charset="2"/>
              </a:rPr>
              <a:t>需要证明：</a:t>
            </a:r>
            <a:endParaRPr lang="en-US" altLang="zh-CN" sz="2800" b="1" kern="0" dirty="0">
              <a:latin typeface="Times New Roman" pitchFamily="18" charset="0"/>
              <a:ea typeface="宋体" charset="-122"/>
            </a:endParaRPr>
          </a:p>
        </p:txBody>
      </p:sp>
      <p:pic>
        <p:nvPicPr>
          <p:cNvPr id="4" name="图片 3">
            <a:extLst>
              <a:ext uri="{FF2B5EF4-FFF2-40B4-BE49-F238E27FC236}">
                <a16:creationId xmlns:a16="http://schemas.microsoft.com/office/drawing/2014/main" id="{613484DC-BDB0-4661-872F-CE361C079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128" y="1484784"/>
            <a:ext cx="2880320" cy="5195380"/>
          </a:xfrm>
          <a:prstGeom prst="rect">
            <a:avLst/>
          </a:prstGeom>
        </p:spPr>
      </p:pic>
      <p:pic>
        <p:nvPicPr>
          <p:cNvPr id="7" name="图片 6">
            <a:extLst>
              <a:ext uri="{FF2B5EF4-FFF2-40B4-BE49-F238E27FC236}">
                <a16:creationId xmlns:a16="http://schemas.microsoft.com/office/drawing/2014/main" id="{2B6E56D6-819C-43CE-894D-91DE33D56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3512" y="5884044"/>
            <a:ext cx="4782065" cy="504056"/>
          </a:xfrm>
          <a:prstGeom prst="rect">
            <a:avLst/>
          </a:prstGeom>
        </p:spPr>
      </p:pic>
      <p:sp>
        <p:nvSpPr>
          <p:cNvPr id="8" name="文本框 7">
            <a:extLst>
              <a:ext uri="{FF2B5EF4-FFF2-40B4-BE49-F238E27FC236}">
                <a16:creationId xmlns:a16="http://schemas.microsoft.com/office/drawing/2014/main" id="{97BDF2ED-06FC-426C-A33A-9B2EB8514A74}"/>
              </a:ext>
            </a:extLst>
          </p:cNvPr>
          <p:cNvSpPr txBox="1"/>
          <p:nvPr/>
        </p:nvSpPr>
        <p:spPr>
          <a:xfrm>
            <a:off x="10056440" y="1617664"/>
            <a:ext cx="1879846" cy="4929619"/>
          </a:xfrm>
          <a:prstGeom prst="rect">
            <a:avLst/>
          </a:prstGeom>
          <a:noFill/>
        </p:spPr>
        <p:txBody>
          <a:bodyPr wrap="square" rtlCol="0">
            <a:spAutoFit/>
          </a:bodyPr>
          <a:lstStyle/>
          <a:p>
            <a:pPr>
              <a:lnSpc>
                <a:spcPts val="4800"/>
              </a:lnSpc>
            </a:pPr>
            <a:r>
              <a:rPr lang="zh-CN" altLang="en-US" sz="2400" dirty="0"/>
              <a:t>前提</a:t>
            </a:r>
            <a:endParaRPr lang="en-US" altLang="zh-CN" sz="2400" dirty="0"/>
          </a:p>
          <a:p>
            <a:pPr>
              <a:lnSpc>
                <a:spcPts val="4800"/>
              </a:lnSpc>
            </a:pPr>
            <a:r>
              <a:rPr lang="zh-CN" altLang="en-US" sz="2400" dirty="0"/>
              <a:t>化简律，</a:t>
            </a:r>
            <a:r>
              <a:rPr lang="en-US" altLang="zh-CN" sz="2400" dirty="0"/>
              <a:t>1</a:t>
            </a:r>
          </a:p>
          <a:p>
            <a:pPr>
              <a:lnSpc>
                <a:spcPts val="4800"/>
              </a:lnSpc>
            </a:pPr>
            <a:r>
              <a:rPr lang="zh-CN" altLang="en-US" sz="2400" dirty="0"/>
              <a:t>前提</a:t>
            </a:r>
            <a:endParaRPr lang="en-US" altLang="zh-CN" sz="2400" dirty="0"/>
          </a:p>
          <a:p>
            <a:pPr>
              <a:lnSpc>
                <a:spcPts val="4800"/>
              </a:lnSpc>
            </a:pPr>
            <a:r>
              <a:rPr lang="zh-CN" altLang="en-US" sz="2400" dirty="0"/>
              <a:t>取拒，</a:t>
            </a:r>
            <a:r>
              <a:rPr lang="en-US" altLang="zh-CN" sz="2400" dirty="0"/>
              <a:t>3</a:t>
            </a:r>
          </a:p>
          <a:p>
            <a:pPr>
              <a:lnSpc>
                <a:spcPts val="4800"/>
              </a:lnSpc>
            </a:pPr>
            <a:r>
              <a:rPr lang="zh-CN" altLang="en-US" sz="2400" dirty="0"/>
              <a:t>前提</a:t>
            </a:r>
            <a:endParaRPr lang="en-US" altLang="zh-CN" sz="2400" dirty="0"/>
          </a:p>
          <a:p>
            <a:pPr>
              <a:lnSpc>
                <a:spcPts val="4800"/>
              </a:lnSpc>
            </a:pPr>
            <a:r>
              <a:rPr lang="zh-CN" altLang="en-US" sz="2400" dirty="0"/>
              <a:t>假言，</a:t>
            </a:r>
            <a:r>
              <a:rPr lang="en-US" altLang="zh-CN" sz="2400" dirty="0"/>
              <a:t>4,5</a:t>
            </a:r>
          </a:p>
          <a:p>
            <a:pPr>
              <a:lnSpc>
                <a:spcPts val="4800"/>
              </a:lnSpc>
            </a:pPr>
            <a:r>
              <a:rPr lang="zh-CN" altLang="en-US" sz="2400" dirty="0"/>
              <a:t>前提</a:t>
            </a:r>
            <a:endParaRPr lang="en-US" altLang="zh-CN" sz="2400" dirty="0"/>
          </a:p>
          <a:p>
            <a:pPr>
              <a:lnSpc>
                <a:spcPts val="4800"/>
              </a:lnSpc>
            </a:pPr>
            <a:r>
              <a:rPr lang="zh-CN" altLang="en-US" sz="2400" dirty="0"/>
              <a:t>假言，</a:t>
            </a:r>
            <a:r>
              <a:rPr lang="en-US" altLang="zh-CN" sz="2400" dirty="0"/>
              <a:t>6,7</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122238"/>
            <a:ext cx="10058400" cy="1074514"/>
          </a:xfrm>
        </p:spPr>
        <p:txBody>
          <a:bodyPr/>
          <a:lstStyle/>
          <a:p>
            <a:pPr eaLnBrk="1" hangingPunct="1"/>
            <a:r>
              <a:rPr lang="zh-CN" altLang="en-US" dirty="0">
                <a:ea typeface="华文楷体" panose="02010600040101010101" pitchFamily="2" charset="-122"/>
              </a:rPr>
              <a:t>原子命题与复合命题</a:t>
            </a:r>
          </a:p>
        </p:txBody>
      </p:sp>
      <p:sp>
        <p:nvSpPr>
          <p:cNvPr id="18435" name="Rectangle 3"/>
          <p:cNvSpPr>
            <a:spLocks noGrp="1" noChangeArrowheads="1"/>
          </p:cNvSpPr>
          <p:nvPr>
            <p:ph type="body" sz="half" idx="1"/>
          </p:nvPr>
        </p:nvSpPr>
        <p:spPr>
          <a:xfrm>
            <a:off x="695400" y="1484784"/>
            <a:ext cx="9093250" cy="3600450"/>
          </a:xfrm>
        </p:spPr>
        <p:txBody>
          <a:bodyPr/>
          <a:lstStyle/>
          <a:p>
            <a:pPr eaLnBrk="1" hangingPunct="1">
              <a:lnSpc>
                <a:spcPct val="110000"/>
              </a:lnSpc>
              <a:spcBef>
                <a:spcPct val="35000"/>
              </a:spcBef>
            </a:pPr>
            <a:r>
              <a:rPr lang="zh-CN" altLang="en-US" sz="2600" b="1" dirty="0">
                <a:latin typeface="Times New Roman" panose="02020603050405020304" pitchFamily="18" charset="0"/>
                <a:cs typeface="Times New Roman" panose="02020603050405020304" pitchFamily="18" charset="0"/>
              </a:rPr>
              <a:t>复合命题</a:t>
            </a:r>
          </a:p>
          <a:p>
            <a:pPr lvl="1" eaLnBrk="1" hangingPunct="1">
              <a:lnSpc>
                <a:spcPct val="110000"/>
              </a:lnSpc>
              <a:spcBef>
                <a:spcPct val="35000"/>
              </a:spcBef>
            </a:pPr>
            <a:r>
              <a:rPr lang="zh-CN" altLang="en-US" b="1" dirty="0">
                <a:latin typeface="Times New Roman" panose="02020603050405020304" pitchFamily="18" charset="0"/>
                <a:cs typeface="Times New Roman" panose="02020603050405020304" pitchFamily="18" charset="0"/>
              </a:rPr>
              <a:t>并非外面在下雨。</a:t>
            </a:r>
          </a:p>
          <a:p>
            <a:pPr lvl="1" eaLnBrk="1" hangingPunct="1">
              <a:lnSpc>
                <a:spcPct val="110000"/>
              </a:lnSpc>
              <a:spcBef>
                <a:spcPct val="35000"/>
              </a:spcBef>
            </a:pPr>
            <a:r>
              <a:rPr lang="zh-CN" altLang="en-US" b="1" dirty="0">
                <a:latin typeface="Times New Roman" panose="02020603050405020304" pitchFamily="18" charset="0"/>
                <a:cs typeface="Times New Roman" panose="02020603050405020304" pitchFamily="18" charset="0"/>
              </a:rPr>
              <a:t>张挥与王丽都是三好学生。</a:t>
            </a:r>
          </a:p>
          <a:p>
            <a:pPr lvl="1" eaLnBrk="1" hangingPunct="1">
              <a:lnSpc>
                <a:spcPct val="110000"/>
              </a:lnSpc>
              <a:spcBef>
                <a:spcPct val="35000"/>
              </a:spcBef>
            </a:pPr>
            <a:r>
              <a:rPr lang="zh-CN" altLang="en-US" b="1" dirty="0">
                <a:latin typeface="Times New Roman" panose="02020603050405020304" pitchFamily="18" charset="0"/>
                <a:cs typeface="Times New Roman" panose="02020603050405020304" pitchFamily="18" charset="0"/>
              </a:rPr>
              <a:t>张晓静不是江西人就是安徽人。</a:t>
            </a:r>
          </a:p>
          <a:p>
            <a:pPr lvl="1" eaLnBrk="1" hangingPunct="1">
              <a:lnSpc>
                <a:spcPct val="110000"/>
              </a:lnSpc>
              <a:spcBef>
                <a:spcPct val="35000"/>
              </a:spcBef>
            </a:pPr>
            <a:r>
              <a:rPr lang="zh-CN" altLang="en-US" sz="2400" b="1" dirty="0">
                <a:latin typeface="Times New Roman" panose="02020603050405020304" pitchFamily="18" charset="0"/>
                <a:cs typeface="Times New Roman" panose="02020603050405020304" pitchFamily="18" charset="0"/>
              </a:rPr>
              <a:t>如果</a:t>
            </a:r>
            <a:r>
              <a:rPr lang="en-US" altLang="zh-CN" sz="2400" b="1" dirty="0">
                <a:latin typeface="Times New Roman" panose="02020603050405020304" pitchFamily="18" charset="0"/>
                <a:cs typeface="Times New Roman" panose="02020603050405020304" pitchFamily="18" charset="0"/>
              </a:rPr>
              <a:t>2+3=6</a:t>
            </a:r>
            <a:r>
              <a:rPr lang="zh-CN" altLang="en-US" sz="2400" b="1" dirty="0">
                <a:latin typeface="Times New Roman" panose="02020603050405020304" pitchFamily="18" charset="0"/>
                <a:cs typeface="Times New Roman" panose="02020603050405020304" pitchFamily="18" charset="0"/>
              </a:rPr>
              <a:t>，则</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是有理数。</a:t>
            </a:r>
          </a:p>
          <a:p>
            <a:pPr lvl="1" eaLnBrk="1" hangingPunct="1">
              <a:lnSpc>
                <a:spcPct val="110000"/>
              </a:lnSpc>
              <a:spcBef>
                <a:spcPct val="35000"/>
              </a:spcBef>
            </a:pPr>
            <a:r>
              <a:rPr lang="zh-CN" altLang="en-US" sz="2400" b="1" dirty="0">
                <a:latin typeface="Times New Roman" panose="02020603050405020304" pitchFamily="18" charset="0"/>
                <a:cs typeface="Times New Roman" panose="02020603050405020304" pitchFamily="18" charset="0"/>
              </a:rPr>
              <a:t>      是无理数当且仅当加拿大位于亚洲。</a:t>
            </a:r>
          </a:p>
          <a:p>
            <a:pPr lvl="1" eaLnBrk="1" hangingPunct="1">
              <a:lnSpc>
                <a:spcPct val="110000"/>
              </a:lnSpc>
              <a:spcBef>
                <a:spcPct val="35000"/>
              </a:spcBef>
            </a:pPr>
            <a:endParaRPr lang="zh-CN" altLang="en-US" sz="2400" dirty="0">
              <a:latin typeface="华文楷体" panose="02010600040101010101" pitchFamily="2" charset="-122"/>
              <a:ea typeface="华文楷体" panose="02010600040101010101" pitchFamily="2" charset="-122"/>
            </a:endParaRPr>
          </a:p>
        </p:txBody>
      </p:sp>
      <p:graphicFrame>
        <p:nvGraphicFramePr>
          <p:cNvPr id="18436" name="Object 4"/>
          <p:cNvGraphicFramePr>
            <a:graphicFrameLocks noGrp="1" noChangeAspect="1"/>
          </p:cNvGraphicFramePr>
          <p:nvPr>
            <p:ph sz="half" idx="2"/>
            <p:extLst>
              <p:ext uri="{D42A27DB-BD31-4B8C-83A1-F6EECF244321}">
                <p14:modId xmlns:p14="http://schemas.microsoft.com/office/powerpoint/2010/main" val="2607848186"/>
              </p:ext>
            </p:extLst>
          </p:nvPr>
        </p:nvGraphicFramePr>
        <p:xfrm>
          <a:off x="1343472" y="4293096"/>
          <a:ext cx="619125" cy="473075"/>
        </p:xfrm>
        <a:graphic>
          <a:graphicData uri="http://schemas.openxmlformats.org/presentationml/2006/ole">
            <mc:AlternateContent xmlns:mc="http://schemas.openxmlformats.org/markup-compatibility/2006">
              <mc:Choice xmlns:v="urn:schemas-microsoft-com:vml" Requires="v">
                <p:oleObj spid="_x0000_s18489" name="公式" r:id="rId4" imgW="228600" imgH="228600" progId="Equation.3">
                  <p:embed/>
                </p:oleObj>
              </mc:Choice>
              <mc:Fallback>
                <p:oleObj name="公式" r:id="rId4" imgW="2286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472" y="4293096"/>
                        <a:ext cx="6191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6" descr="白色大理石"/>
          <p:cNvSpPr txBox="1">
            <a:spLocks noChangeArrowheads="1"/>
          </p:cNvSpPr>
          <p:nvPr/>
        </p:nvSpPr>
        <p:spPr bwMode="auto">
          <a:xfrm>
            <a:off x="3071664" y="4858104"/>
            <a:ext cx="5522914" cy="1815882"/>
          </a:xfrm>
          <a:prstGeom prst="rect">
            <a:avLst/>
          </a:prstGeom>
          <a:solidFill>
            <a:schemeClr val="accent6">
              <a:lumMod val="20000"/>
              <a:lumOff val="80000"/>
            </a:schemeClr>
          </a:solidFill>
          <a:ln w="57150" cmpd="thickThi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A50021"/>
                </a:solidFill>
              </a:rPr>
              <a:t>复合命题是否为真，取决于：</a:t>
            </a:r>
          </a:p>
          <a:p>
            <a:pPr eaLnBrk="1" hangingPunct="1">
              <a:spcBef>
                <a:spcPct val="50000"/>
              </a:spcBef>
            </a:pPr>
            <a:r>
              <a:rPr lang="zh-CN" altLang="en-US" sz="2800" b="1">
                <a:solidFill>
                  <a:srgbClr val="A50021"/>
                </a:solidFill>
              </a:rPr>
              <a:t>    作为复合成分的子命题的真假</a:t>
            </a:r>
          </a:p>
          <a:p>
            <a:pPr eaLnBrk="1" hangingPunct="1">
              <a:spcBef>
                <a:spcPct val="50000"/>
              </a:spcBef>
            </a:pPr>
            <a:r>
              <a:rPr lang="zh-CN" altLang="en-US" sz="2800" b="1">
                <a:solidFill>
                  <a:srgbClr val="A50021"/>
                </a:solidFill>
              </a:rPr>
              <a:t>    </a:t>
            </a:r>
            <a:r>
              <a:rPr lang="zh-CN" altLang="en-US" sz="2800" b="1" u="sng">
                <a:solidFill>
                  <a:srgbClr val="A50021"/>
                </a:solidFill>
              </a:rPr>
              <a:t>逻辑运算符（联接词）</a:t>
            </a:r>
            <a:r>
              <a:rPr lang="zh-CN" altLang="en-US" sz="2800" b="1">
                <a:solidFill>
                  <a:srgbClr val="A50021"/>
                </a:solidFill>
              </a:rPr>
              <a:t>的语义</a:t>
            </a:r>
          </a:p>
        </p:txBody>
      </p:sp>
      <p:sp>
        <p:nvSpPr>
          <p:cNvPr id="2" name="灯片编号占位符 1"/>
          <p:cNvSpPr>
            <a:spLocks noGrp="1"/>
          </p:cNvSpPr>
          <p:nvPr>
            <p:ph type="sldNum" sz="quarter" idx="12"/>
          </p:nvPr>
        </p:nvSpPr>
        <p:spPr/>
        <p:txBody>
          <a:bodyPr/>
          <a:lstStyle/>
          <a:p>
            <a:pPr>
              <a:defRPr/>
            </a:pPr>
            <a:fld id="{3CFC50BC-D2AC-4C48-9A84-8910F31DC892}" type="slidenum">
              <a:rPr lang="en-US" altLang="zh-CN" smtClean="0"/>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wedge">
                                      <p:cBhvr>
                                        <p:cTn id="7"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idx="4294967295"/>
          </p:nvPr>
        </p:nvSpPr>
        <p:spPr>
          <a:xfrm>
            <a:off x="2030414" y="549275"/>
            <a:ext cx="8637587" cy="762000"/>
          </a:xfrm>
        </p:spPr>
        <p:txBody>
          <a:bodyPr/>
          <a:lstStyle/>
          <a:p>
            <a:pPr eaLnBrk="1" hangingPunct="1"/>
            <a:r>
              <a:rPr lang="zh-CN" altLang="en-US">
                <a:solidFill>
                  <a:schemeClr val="tx1"/>
                </a:solidFill>
              </a:rPr>
              <a:t>论证中的谬误（举例）</a:t>
            </a: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pPr algn="r">
                <a:defRPr/>
              </a:pPr>
              <a:t>50</a:t>
            </a:fld>
            <a:endParaRPr lang="en-US" altLang="zh-CN" dirty="0"/>
          </a:p>
        </p:txBody>
      </p:sp>
      <p:pic>
        <p:nvPicPr>
          <p:cNvPr id="4" name="图片 3">
            <a:extLst>
              <a:ext uri="{FF2B5EF4-FFF2-40B4-BE49-F238E27FC236}">
                <a16:creationId xmlns:a16="http://schemas.microsoft.com/office/drawing/2014/main" id="{DA303320-29ED-465C-B247-AE931F991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456" y="2016854"/>
            <a:ext cx="9971888" cy="1381540"/>
          </a:xfrm>
          <a:prstGeom prst="rect">
            <a:avLst/>
          </a:prstGeom>
        </p:spPr>
      </p:pic>
      <p:grpSp>
        <p:nvGrpSpPr>
          <p:cNvPr id="6" name="组合 5">
            <a:extLst>
              <a:ext uri="{FF2B5EF4-FFF2-40B4-BE49-F238E27FC236}">
                <a16:creationId xmlns:a16="http://schemas.microsoft.com/office/drawing/2014/main" id="{E10CE93C-185F-48AC-8E7E-D2BE57BB6963}"/>
              </a:ext>
            </a:extLst>
          </p:cNvPr>
          <p:cNvGrpSpPr/>
          <p:nvPr/>
        </p:nvGrpSpPr>
        <p:grpSpPr>
          <a:xfrm>
            <a:off x="1910148" y="3717032"/>
            <a:ext cx="3523793" cy="1551728"/>
            <a:chOff x="1995945" y="1557339"/>
            <a:chExt cx="3523793" cy="1551728"/>
          </a:xfrm>
        </p:grpSpPr>
        <p:sp>
          <p:nvSpPr>
            <p:cNvPr id="46085" name="矩形标注 4"/>
            <p:cNvSpPr>
              <a:spLocks noChangeArrowheads="1"/>
            </p:cNvSpPr>
            <p:nvPr/>
          </p:nvSpPr>
          <p:spPr bwMode="auto">
            <a:xfrm>
              <a:off x="5016500" y="2166938"/>
              <a:ext cx="503238" cy="576262"/>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40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4000" dirty="0">
                <a:solidFill>
                  <a:srgbClr val="FF0000"/>
                </a:solidFill>
                <a:latin typeface="Times New Roman" panose="02020603050405020304" pitchFamily="18" charset="0"/>
                <a:ea typeface="KaiTi" panose="0201060906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lvl="1" eaLnBrk="1" hangingPunct="1">
                <a:spcBef>
                  <a:spcPct val="0"/>
                </a:spcBef>
                <a:buClrTx/>
                <a:buSzTx/>
                <a:buFontTx/>
                <a:buNone/>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46086" name="矩形标注 5"/>
            <p:cNvSpPr>
              <a:spLocks noChangeArrowheads="1"/>
            </p:cNvSpPr>
            <p:nvPr/>
          </p:nvSpPr>
          <p:spPr bwMode="auto">
            <a:xfrm>
              <a:off x="5016501" y="1557339"/>
              <a:ext cx="358775" cy="503237"/>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36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3600" dirty="0">
                <a:solidFill>
                  <a:srgbClr val="FF0000"/>
                </a:solidFill>
                <a:latin typeface="Times New Roman" panose="02020603050405020304" pitchFamily="18" charset="0"/>
                <a:ea typeface="KaiTi" panose="0201060906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lvl="1" eaLnBrk="1" hangingPunct="1">
                <a:spcBef>
                  <a:spcPct val="0"/>
                </a:spcBef>
                <a:buClrTx/>
                <a:buSzTx/>
                <a:buFontTx/>
                <a:buNone/>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pic>
          <p:nvPicPr>
            <p:cNvPr id="5" name="图片 4">
              <a:extLst>
                <a:ext uri="{FF2B5EF4-FFF2-40B4-BE49-F238E27FC236}">
                  <a16:creationId xmlns:a16="http://schemas.microsoft.com/office/drawing/2014/main" id="{F352AEDF-11D8-4E7F-99EA-DF71DF17C274}"/>
                </a:ext>
              </a:extLst>
            </p:cNvPr>
            <p:cNvPicPr>
              <a:picLocks noChangeAspect="1"/>
            </p:cNvPicPr>
            <p:nvPr/>
          </p:nvPicPr>
          <p:blipFill>
            <a:blip r:embed="rId4"/>
            <a:stretch>
              <a:fillRect/>
            </a:stretch>
          </p:blipFill>
          <p:spPr>
            <a:xfrm>
              <a:off x="1995945" y="1670286"/>
              <a:ext cx="3523793" cy="1438781"/>
            </a:xfrm>
            <a:prstGeom prst="rect">
              <a:avLst/>
            </a:prstGeom>
          </p:spPr>
        </p:pic>
      </p:grpSp>
      <p:pic>
        <p:nvPicPr>
          <p:cNvPr id="8" name="图片 7">
            <a:extLst>
              <a:ext uri="{FF2B5EF4-FFF2-40B4-BE49-F238E27FC236}">
                <a16:creationId xmlns:a16="http://schemas.microsoft.com/office/drawing/2014/main" id="{AAF132E1-3ED7-48DD-8FF0-E77A0D8A2084}"/>
              </a:ext>
            </a:extLst>
          </p:cNvPr>
          <p:cNvPicPr>
            <a:picLocks noChangeAspect="1"/>
          </p:cNvPicPr>
          <p:nvPr/>
        </p:nvPicPr>
        <p:blipFill>
          <a:blip r:embed="rId5"/>
          <a:stretch>
            <a:fillRect/>
          </a:stretch>
        </p:blipFill>
        <p:spPr>
          <a:xfrm>
            <a:off x="6828578" y="3930571"/>
            <a:ext cx="2962913" cy="123759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CB5A1-7268-4B89-ADEB-528BE17CC60F}"/>
              </a:ext>
            </a:extLst>
          </p:cNvPr>
          <p:cNvSpPr>
            <a:spLocks noGrp="1"/>
          </p:cNvSpPr>
          <p:nvPr>
            <p:ph type="title"/>
          </p:nvPr>
        </p:nvSpPr>
        <p:spPr/>
        <p:txBody>
          <a:bodyPr/>
          <a:lstStyle/>
          <a:p>
            <a:r>
              <a:rPr lang="zh-CN" altLang="en-US" dirty="0"/>
              <a:t>论证中的“假设”</a:t>
            </a:r>
          </a:p>
        </p:txBody>
      </p:sp>
      <p:sp>
        <p:nvSpPr>
          <p:cNvPr id="3" name="内容占位符 2">
            <a:extLst>
              <a:ext uri="{FF2B5EF4-FFF2-40B4-BE49-F238E27FC236}">
                <a16:creationId xmlns:a16="http://schemas.microsoft.com/office/drawing/2014/main" id="{39C85230-87E3-48E8-9A61-82C6D580038E}"/>
              </a:ext>
            </a:extLst>
          </p:cNvPr>
          <p:cNvSpPr>
            <a:spLocks noGrp="1"/>
          </p:cNvSpPr>
          <p:nvPr>
            <p:ph idx="1"/>
          </p:nvPr>
        </p:nvSpPr>
        <p:spPr/>
        <p:txBody>
          <a:bodyPr/>
          <a:lstStyle/>
          <a:p>
            <a:r>
              <a:rPr lang="zh-CN" altLang="en-US" dirty="0"/>
              <a:t>证明以下结论：</a:t>
            </a:r>
          </a:p>
        </p:txBody>
      </p:sp>
      <p:pic>
        <p:nvPicPr>
          <p:cNvPr id="4" name="内容占位符 4">
            <a:extLst>
              <a:ext uri="{FF2B5EF4-FFF2-40B4-BE49-F238E27FC236}">
                <a16:creationId xmlns:a16="http://schemas.microsoft.com/office/drawing/2014/main" id="{D328BEE7-9DE5-4705-8E0E-32C31E71E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719736" y="1673302"/>
            <a:ext cx="4392489" cy="66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5BC0702C-3A0E-4493-B0F0-BF51EB1FC2BE}"/>
              </a:ext>
            </a:extLst>
          </p:cNvPr>
          <p:cNvSpPr txBox="1"/>
          <p:nvPr/>
        </p:nvSpPr>
        <p:spPr>
          <a:xfrm>
            <a:off x="3071664" y="2565917"/>
            <a:ext cx="543739" cy="3884397"/>
          </a:xfrm>
          <a:prstGeom prst="rect">
            <a:avLst/>
          </a:prstGeom>
          <a:noFill/>
        </p:spPr>
        <p:txBody>
          <a:bodyPr wrap="none" rtlCol="0">
            <a:spAutoFit/>
          </a:bodyPr>
          <a:lstStyle/>
          <a:p>
            <a:pPr>
              <a:lnSpc>
                <a:spcPct val="200000"/>
              </a:lnSpc>
            </a:pPr>
            <a:r>
              <a:rPr lang="en-US" altLang="zh-CN" dirty="0"/>
              <a:t>1</a:t>
            </a:r>
            <a:r>
              <a:rPr lang="zh-CN" altLang="en-US" dirty="0"/>
              <a:t>，</a:t>
            </a:r>
            <a:endParaRPr lang="en-US" altLang="zh-CN" dirty="0"/>
          </a:p>
          <a:p>
            <a:pPr>
              <a:lnSpc>
                <a:spcPct val="200000"/>
              </a:lnSpc>
            </a:pPr>
            <a:r>
              <a:rPr lang="en-US" altLang="zh-CN" dirty="0"/>
              <a:t>2</a:t>
            </a:r>
            <a:r>
              <a:rPr lang="zh-CN" altLang="en-US" dirty="0"/>
              <a:t>，</a:t>
            </a:r>
            <a:endParaRPr lang="en-US" altLang="zh-CN" dirty="0"/>
          </a:p>
          <a:p>
            <a:pPr>
              <a:lnSpc>
                <a:spcPct val="200000"/>
              </a:lnSpc>
            </a:pPr>
            <a:r>
              <a:rPr lang="en-US" altLang="zh-CN" dirty="0"/>
              <a:t>3</a:t>
            </a:r>
            <a:r>
              <a:rPr lang="zh-CN" altLang="en-US" dirty="0"/>
              <a:t>，</a:t>
            </a:r>
            <a:endParaRPr lang="en-US" altLang="zh-CN" dirty="0"/>
          </a:p>
          <a:p>
            <a:pPr>
              <a:lnSpc>
                <a:spcPct val="200000"/>
              </a:lnSpc>
            </a:pPr>
            <a:r>
              <a:rPr lang="en-US" altLang="zh-CN" dirty="0"/>
              <a:t>4</a:t>
            </a:r>
            <a:r>
              <a:rPr lang="zh-CN" altLang="en-US" dirty="0"/>
              <a:t>，</a:t>
            </a:r>
            <a:endParaRPr lang="en-US" altLang="zh-CN" dirty="0"/>
          </a:p>
          <a:p>
            <a:pPr>
              <a:lnSpc>
                <a:spcPct val="200000"/>
              </a:lnSpc>
            </a:pPr>
            <a:r>
              <a:rPr lang="en-US" altLang="zh-CN" dirty="0"/>
              <a:t>5</a:t>
            </a:r>
            <a:r>
              <a:rPr lang="zh-CN" altLang="en-US" dirty="0"/>
              <a:t>，</a:t>
            </a:r>
            <a:endParaRPr lang="en-US" altLang="zh-CN" dirty="0"/>
          </a:p>
          <a:p>
            <a:pPr>
              <a:lnSpc>
                <a:spcPct val="200000"/>
              </a:lnSpc>
            </a:pPr>
            <a:r>
              <a:rPr lang="en-US" altLang="zh-CN" dirty="0"/>
              <a:t>6</a:t>
            </a:r>
            <a:r>
              <a:rPr lang="zh-CN" altLang="en-US" dirty="0"/>
              <a:t>，</a:t>
            </a:r>
            <a:endParaRPr lang="en-US" altLang="zh-CN" dirty="0"/>
          </a:p>
          <a:p>
            <a:pPr>
              <a:lnSpc>
                <a:spcPct val="200000"/>
              </a:lnSpc>
            </a:pPr>
            <a:r>
              <a:rPr lang="en-US" altLang="zh-CN" dirty="0"/>
              <a:t>7</a:t>
            </a:r>
            <a:r>
              <a:rPr lang="zh-CN" altLang="en-US" dirty="0"/>
              <a:t>，</a:t>
            </a:r>
          </a:p>
        </p:txBody>
      </p:sp>
      <p:pic>
        <p:nvPicPr>
          <p:cNvPr id="7" name="图片 6">
            <a:extLst>
              <a:ext uri="{FF2B5EF4-FFF2-40B4-BE49-F238E27FC236}">
                <a16:creationId xmlns:a16="http://schemas.microsoft.com/office/drawing/2014/main" id="{79AF3D99-5E14-4D99-A40F-E99A64A15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344" y="2745265"/>
            <a:ext cx="3409913" cy="438559"/>
          </a:xfrm>
          <a:prstGeom prst="rect">
            <a:avLst/>
          </a:prstGeom>
        </p:spPr>
      </p:pic>
      <p:pic>
        <p:nvPicPr>
          <p:cNvPr id="9" name="图片 8">
            <a:extLst>
              <a:ext uri="{FF2B5EF4-FFF2-40B4-BE49-F238E27FC236}">
                <a16:creationId xmlns:a16="http://schemas.microsoft.com/office/drawing/2014/main" id="{EA6E7C08-5581-4506-9801-951A5D6B8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5275" y="3340729"/>
            <a:ext cx="3608786" cy="392892"/>
          </a:xfrm>
          <a:prstGeom prst="rect">
            <a:avLst/>
          </a:prstGeom>
        </p:spPr>
      </p:pic>
      <p:pic>
        <p:nvPicPr>
          <p:cNvPr id="11" name="图片 10">
            <a:extLst>
              <a:ext uri="{FF2B5EF4-FFF2-40B4-BE49-F238E27FC236}">
                <a16:creationId xmlns:a16="http://schemas.microsoft.com/office/drawing/2014/main" id="{B4761C04-EC75-486C-A5B8-8F845CC0B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116" y="3890526"/>
            <a:ext cx="3649655" cy="392276"/>
          </a:xfrm>
          <a:prstGeom prst="rect">
            <a:avLst/>
          </a:prstGeom>
        </p:spPr>
      </p:pic>
      <p:pic>
        <p:nvPicPr>
          <p:cNvPr id="13" name="图片 12">
            <a:extLst>
              <a:ext uri="{FF2B5EF4-FFF2-40B4-BE49-F238E27FC236}">
                <a16:creationId xmlns:a16="http://schemas.microsoft.com/office/drawing/2014/main" id="{361D859E-52DC-4AA5-B53B-D0374374A4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116" y="4387587"/>
            <a:ext cx="3265327" cy="914899"/>
          </a:xfrm>
          <a:prstGeom prst="rect">
            <a:avLst/>
          </a:prstGeom>
        </p:spPr>
      </p:pic>
      <p:pic>
        <p:nvPicPr>
          <p:cNvPr id="15" name="图片 14">
            <a:extLst>
              <a:ext uri="{FF2B5EF4-FFF2-40B4-BE49-F238E27FC236}">
                <a16:creationId xmlns:a16="http://schemas.microsoft.com/office/drawing/2014/main" id="{692431CF-C4D1-47BD-ABD6-D0724D473C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8027" y="5482093"/>
            <a:ext cx="3217607" cy="365188"/>
          </a:xfrm>
          <a:prstGeom prst="rect">
            <a:avLst/>
          </a:prstGeom>
        </p:spPr>
      </p:pic>
      <p:pic>
        <p:nvPicPr>
          <p:cNvPr id="17" name="图片 16">
            <a:extLst>
              <a:ext uri="{FF2B5EF4-FFF2-40B4-BE49-F238E27FC236}">
                <a16:creationId xmlns:a16="http://schemas.microsoft.com/office/drawing/2014/main" id="{4DE9CCB5-7A80-407E-9171-3001F53493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8869" y="6003242"/>
            <a:ext cx="3217388" cy="438511"/>
          </a:xfrm>
          <a:prstGeom prst="rect">
            <a:avLst/>
          </a:prstGeom>
        </p:spPr>
      </p:pic>
      <p:sp>
        <p:nvSpPr>
          <p:cNvPr id="18" name="矩形 17">
            <a:extLst>
              <a:ext uri="{FF2B5EF4-FFF2-40B4-BE49-F238E27FC236}">
                <a16:creationId xmlns:a16="http://schemas.microsoft.com/office/drawing/2014/main" id="{C34D3A16-0EDF-49F6-AF1F-4D5655417A51}"/>
              </a:ext>
            </a:extLst>
          </p:cNvPr>
          <p:cNvSpPr/>
          <p:nvPr/>
        </p:nvSpPr>
        <p:spPr bwMode="auto">
          <a:xfrm>
            <a:off x="4992488" y="3890526"/>
            <a:ext cx="3911824" cy="148269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9" name="矩形 18">
            <a:extLst>
              <a:ext uri="{FF2B5EF4-FFF2-40B4-BE49-F238E27FC236}">
                <a16:creationId xmlns:a16="http://schemas.microsoft.com/office/drawing/2014/main" id="{4A08CD6C-F8C4-4456-866A-E5E154562FEE}"/>
              </a:ext>
            </a:extLst>
          </p:cNvPr>
          <p:cNvSpPr/>
          <p:nvPr/>
        </p:nvSpPr>
        <p:spPr bwMode="auto">
          <a:xfrm>
            <a:off x="4295275" y="3284984"/>
            <a:ext cx="5185101" cy="271825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1964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4495800" y="3657600"/>
            <a:ext cx="990600" cy="1676400"/>
          </a:xfrm>
          <a:prstGeom prst="ellipse">
            <a:avLst/>
          </a:prstGeom>
          <a:solidFill>
            <a:srgbClr val="FFFF99"/>
          </a:solidFill>
          <a:ln w="9525">
            <a:solidFill>
              <a:srgbClr val="FFFF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3" name="Rectangle 3"/>
          <p:cNvSpPr>
            <a:spLocks noGrp="1" noChangeArrowheads="1"/>
          </p:cNvSpPr>
          <p:nvPr>
            <p:ph type="title" idx="4294967295"/>
          </p:nvPr>
        </p:nvSpPr>
        <p:spPr>
          <a:xfrm>
            <a:off x="2030414" y="722313"/>
            <a:ext cx="8637587" cy="762000"/>
          </a:xfrm>
        </p:spPr>
        <p:txBody>
          <a:bodyPr/>
          <a:lstStyle/>
          <a:p>
            <a:pPr algn="just" eaLnBrk="1" hangingPunct="1"/>
            <a:r>
              <a:rPr lang="zh-CN" altLang="en-US"/>
              <a:t>否定（运算符，联接词）</a:t>
            </a:r>
          </a:p>
        </p:txBody>
      </p:sp>
      <p:sp>
        <p:nvSpPr>
          <p:cNvPr id="20484" name="Text Box 4"/>
          <p:cNvSpPr txBox="1">
            <a:spLocks noChangeArrowheads="1"/>
          </p:cNvSpPr>
          <p:nvPr/>
        </p:nvSpPr>
        <p:spPr bwMode="auto">
          <a:xfrm>
            <a:off x="2209800" y="1981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“非</a:t>
            </a:r>
            <a:r>
              <a:rPr kumimoji="1" lang="en-US" altLang="zh-CN" sz="2400" b="1" i="1">
                <a:latin typeface="Times New Roman" panose="02020603050405020304" pitchFamily="18" charset="0"/>
              </a:rPr>
              <a:t>p</a:t>
            </a:r>
            <a:r>
              <a:rPr kumimoji="1" lang="zh-CN" altLang="en-US" sz="2400" b="1" i="1">
                <a:latin typeface="Times New Roman" panose="02020603050405020304" pitchFamily="18" charset="0"/>
              </a:rPr>
              <a:t>”</a:t>
            </a:r>
            <a:endParaRPr kumimoji="1" lang="zh-CN" altLang="en-US" sz="2400" b="1">
              <a:latin typeface="Times New Roman" panose="02020603050405020304" pitchFamily="18" charset="0"/>
            </a:endParaRPr>
          </a:p>
        </p:txBody>
      </p:sp>
      <p:sp>
        <p:nvSpPr>
          <p:cNvPr id="20485" name="Line 5"/>
          <p:cNvSpPr>
            <a:spLocks noChangeShapeType="1"/>
          </p:cNvSpPr>
          <p:nvPr/>
        </p:nvSpPr>
        <p:spPr bwMode="auto">
          <a:xfrm>
            <a:off x="4419600" y="29718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6" name="Line 6"/>
          <p:cNvSpPr>
            <a:spLocks noChangeShapeType="1"/>
          </p:cNvSpPr>
          <p:nvPr/>
        </p:nvSpPr>
        <p:spPr bwMode="auto">
          <a:xfrm>
            <a:off x="4419600" y="5410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7" name="Line 7"/>
          <p:cNvSpPr>
            <a:spLocks noChangeShapeType="1"/>
          </p:cNvSpPr>
          <p:nvPr/>
        </p:nvSpPr>
        <p:spPr bwMode="auto">
          <a:xfrm>
            <a:off x="5715000" y="2971800"/>
            <a:ext cx="0" cy="243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8" name="Line 8"/>
          <p:cNvSpPr>
            <a:spLocks noChangeShapeType="1"/>
          </p:cNvSpPr>
          <p:nvPr/>
        </p:nvSpPr>
        <p:spPr bwMode="auto">
          <a:xfrm>
            <a:off x="4495800" y="35814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9" name="Text Box 9"/>
          <p:cNvSpPr txBox="1">
            <a:spLocks noChangeArrowheads="1"/>
          </p:cNvSpPr>
          <p:nvPr/>
        </p:nvSpPr>
        <p:spPr bwMode="auto">
          <a:xfrm>
            <a:off x="4800600" y="3048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p>
        </p:txBody>
      </p:sp>
      <p:sp>
        <p:nvSpPr>
          <p:cNvPr id="20490" name="Text Box 10"/>
          <p:cNvSpPr txBox="1">
            <a:spLocks noChangeArrowheads="1"/>
          </p:cNvSpPr>
          <p:nvPr/>
        </p:nvSpPr>
        <p:spPr bwMode="auto">
          <a:xfrm>
            <a:off x="6019800" y="3048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cs typeface="Times New Roman" panose="02020603050405020304" pitchFamily="18" charset="0"/>
              </a:rPr>
              <a:t>¬ </a:t>
            </a:r>
            <a:r>
              <a:rPr kumimoji="1" lang="en-US" altLang="zh-CN" sz="2400" b="1" i="1">
                <a:latin typeface="Times New Roman" panose="02020603050405020304" pitchFamily="18" charset="0"/>
              </a:rPr>
              <a:t>p</a:t>
            </a:r>
          </a:p>
        </p:txBody>
      </p:sp>
      <p:sp>
        <p:nvSpPr>
          <p:cNvPr id="20491" name="Text Box 11"/>
          <p:cNvSpPr txBox="1">
            <a:spLocks noChangeArrowheads="1"/>
          </p:cNvSpPr>
          <p:nvPr/>
        </p:nvSpPr>
        <p:spPr bwMode="auto">
          <a:xfrm>
            <a:off x="4800600" y="3886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sp>
        <p:nvSpPr>
          <p:cNvPr id="20492" name="Text Box 12"/>
          <p:cNvSpPr txBox="1">
            <a:spLocks noChangeArrowheads="1"/>
          </p:cNvSpPr>
          <p:nvPr/>
        </p:nvSpPr>
        <p:spPr bwMode="auto">
          <a:xfrm>
            <a:off x="4800600" y="4572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sp>
        <p:nvSpPr>
          <p:cNvPr id="20493" name="Text Box 13"/>
          <p:cNvSpPr txBox="1">
            <a:spLocks noChangeArrowheads="1"/>
          </p:cNvSpPr>
          <p:nvPr/>
        </p:nvSpPr>
        <p:spPr bwMode="auto">
          <a:xfrm>
            <a:off x="60960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p>
        </p:txBody>
      </p:sp>
      <p:sp>
        <p:nvSpPr>
          <p:cNvPr id="20494" name="Text Box 14"/>
          <p:cNvSpPr txBox="1">
            <a:spLocks noChangeArrowheads="1"/>
          </p:cNvSpPr>
          <p:nvPr/>
        </p:nvSpPr>
        <p:spPr bwMode="auto">
          <a:xfrm>
            <a:off x="6096000" y="4495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p>
        </p:txBody>
      </p:sp>
      <p:sp>
        <p:nvSpPr>
          <p:cNvPr id="20495" name="Text Box 15"/>
          <p:cNvSpPr txBox="1">
            <a:spLocks noChangeArrowheads="1"/>
          </p:cNvSpPr>
          <p:nvPr/>
        </p:nvSpPr>
        <p:spPr bwMode="auto">
          <a:xfrm>
            <a:off x="4727576" y="2276475"/>
            <a:ext cx="296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cs typeface="Arial" panose="020B0604020202020204" pitchFamily="34" charset="0"/>
              </a:rPr>
              <a:t>¬</a:t>
            </a:r>
            <a:r>
              <a:rPr kumimoji="1" lang="en-US" altLang="zh-CN" sz="2000" b="1" i="1">
                <a:latin typeface="Times New Roman" panose="02020603050405020304" pitchFamily="18" charset="0"/>
              </a:rPr>
              <a:t> </a:t>
            </a:r>
            <a:r>
              <a:rPr kumimoji="1" lang="en-US" altLang="zh-CN" sz="2400" b="1" i="1">
                <a:latin typeface="Times New Roman" panose="02020603050405020304" pitchFamily="18" charset="0"/>
              </a:rPr>
              <a:t>p</a:t>
            </a:r>
            <a:r>
              <a:rPr kumimoji="1" lang="zh-CN" altLang="en-US" sz="2400" b="1">
                <a:latin typeface="Times New Roman" panose="02020603050405020304" pitchFamily="18" charset="0"/>
              </a:rPr>
              <a:t>的真值表</a:t>
            </a:r>
          </a:p>
        </p:txBody>
      </p:sp>
      <p:sp>
        <p:nvSpPr>
          <p:cNvPr id="20496" name="Text Box 16"/>
          <p:cNvSpPr txBox="1">
            <a:spLocks noChangeArrowheads="1"/>
          </p:cNvSpPr>
          <p:nvPr/>
        </p:nvSpPr>
        <p:spPr bwMode="auto">
          <a:xfrm>
            <a:off x="2514600" y="5562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p</a:t>
            </a:r>
            <a:r>
              <a:rPr kumimoji="1" lang="zh-CN" altLang="en-US" sz="2400" b="1">
                <a:latin typeface="宋体" panose="02010600030101010101" pitchFamily="2" charset="-122"/>
              </a:rPr>
              <a:t>所有可能的取值</a:t>
            </a:r>
            <a:endParaRPr kumimoji="1" lang="zh-CN" altLang="en-US" sz="2400" b="1">
              <a:latin typeface="Times New Roman" panose="02020603050405020304" pitchFamily="18" charset="0"/>
            </a:endParaRPr>
          </a:p>
        </p:txBody>
      </p:sp>
      <p:sp>
        <p:nvSpPr>
          <p:cNvPr id="20497" name="Line 17"/>
          <p:cNvSpPr>
            <a:spLocks noChangeShapeType="1"/>
          </p:cNvSpPr>
          <p:nvPr/>
        </p:nvSpPr>
        <p:spPr bwMode="auto">
          <a:xfrm flipV="1">
            <a:off x="3657600" y="47244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4165600" y="3429000"/>
            <a:ext cx="1752600" cy="2362200"/>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2531" name="Rectangle 3"/>
          <p:cNvSpPr>
            <a:spLocks noChangeArrowheads="1"/>
          </p:cNvSpPr>
          <p:nvPr/>
        </p:nvSpPr>
        <p:spPr bwMode="auto">
          <a:xfrm>
            <a:off x="3216275" y="5013325"/>
            <a:ext cx="5181600" cy="533400"/>
          </a:xfrm>
          <a:prstGeom prst="rect">
            <a:avLst/>
          </a:prstGeom>
          <a:noFill/>
          <a:ln w="19050">
            <a:solidFill>
              <a:srgbClr val="2009C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2532" name="Rectangle 4"/>
          <p:cNvSpPr>
            <a:spLocks noGrp="1" noChangeArrowheads="1"/>
          </p:cNvSpPr>
          <p:nvPr>
            <p:ph type="title" idx="4294967295"/>
          </p:nvPr>
        </p:nvSpPr>
        <p:spPr>
          <a:xfrm>
            <a:off x="2030414" y="722313"/>
            <a:ext cx="8637587" cy="762000"/>
          </a:xfrm>
        </p:spPr>
        <p:txBody>
          <a:bodyPr/>
          <a:lstStyle/>
          <a:p>
            <a:pPr eaLnBrk="1" hangingPunct="1"/>
            <a:r>
              <a:rPr lang="zh-CN" altLang="en-US"/>
              <a:t>合取（运算符，联接词）</a:t>
            </a:r>
          </a:p>
        </p:txBody>
      </p:sp>
      <p:sp>
        <p:nvSpPr>
          <p:cNvPr id="22533" name="Text Box 5"/>
          <p:cNvSpPr txBox="1">
            <a:spLocks noChangeArrowheads="1"/>
          </p:cNvSpPr>
          <p:nvPr/>
        </p:nvSpPr>
        <p:spPr bwMode="auto">
          <a:xfrm>
            <a:off x="2286000" y="19812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zh-CN" altLang="en-US"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并且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a:t>
            </a:r>
          </a:p>
        </p:txBody>
      </p:sp>
      <p:sp>
        <p:nvSpPr>
          <p:cNvPr id="22534" name="Line 6"/>
          <p:cNvSpPr>
            <a:spLocks noChangeShapeType="1"/>
          </p:cNvSpPr>
          <p:nvPr/>
        </p:nvSpPr>
        <p:spPr bwMode="auto">
          <a:xfrm>
            <a:off x="4114800" y="2819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5" name="Line 7"/>
          <p:cNvSpPr>
            <a:spLocks noChangeShapeType="1"/>
          </p:cNvSpPr>
          <p:nvPr/>
        </p:nvSpPr>
        <p:spPr bwMode="auto">
          <a:xfrm>
            <a:off x="4114800" y="57912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6" name="Line 8"/>
          <p:cNvSpPr>
            <a:spLocks noChangeShapeType="1"/>
          </p:cNvSpPr>
          <p:nvPr/>
        </p:nvSpPr>
        <p:spPr bwMode="auto">
          <a:xfrm>
            <a:off x="4191000" y="3429000"/>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7" name="Line 9"/>
          <p:cNvSpPr>
            <a:spLocks noChangeShapeType="1"/>
          </p:cNvSpPr>
          <p:nvPr/>
        </p:nvSpPr>
        <p:spPr bwMode="auto">
          <a:xfrm>
            <a:off x="6096000" y="28194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8" name="Text Box 10"/>
          <p:cNvSpPr txBox="1">
            <a:spLocks noChangeArrowheads="1"/>
          </p:cNvSpPr>
          <p:nvPr/>
        </p:nvSpPr>
        <p:spPr bwMode="auto">
          <a:xfrm>
            <a:off x="4495800" y="2895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p>
        </p:txBody>
      </p:sp>
      <p:sp>
        <p:nvSpPr>
          <p:cNvPr id="22539" name="Text Box 11"/>
          <p:cNvSpPr txBox="1">
            <a:spLocks noChangeArrowheads="1"/>
          </p:cNvSpPr>
          <p:nvPr/>
        </p:nvSpPr>
        <p:spPr bwMode="auto">
          <a:xfrm>
            <a:off x="4495800" y="36576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p>
          <a:p>
            <a:pPr eaLnBrk="1" hangingPunct="1">
              <a:spcBef>
                <a:spcPct val="30000"/>
              </a:spcBef>
              <a:buClrTx/>
              <a:buSzTx/>
              <a:buFontTx/>
              <a:buNone/>
            </a:pPr>
            <a:r>
              <a:rPr kumimoji="1" lang="en-US" altLang="zh-CN" sz="2400" b="1">
                <a:latin typeface="Times New Roman" panose="02020603050405020304" pitchFamily="18" charset="0"/>
              </a:rPr>
              <a:t>0       1</a:t>
            </a:r>
          </a:p>
          <a:p>
            <a:pPr eaLnBrk="1" hangingPunct="1">
              <a:spcBef>
                <a:spcPct val="30000"/>
              </a:spcBef>
              <a:buClrTx/>
              <a:buSzTx/>
              <a:buFontTx/>
              <a:buNone/>
            </a:pPr>
            <a:r>
              <a:rPr kumimoji="1" lang="en-US" altLang="zh-CN" sz="2400" b="1">
                <a:latin typeface="Times New Roman" panose="02020603050405020304" pitchFamily="18" charset="0"/>
              </a:rPr>
              <a:t>1       0</a:t>
            </a:r>
          </a:p>
          <a:p>
            <a:pPr eaLnBrk="1" hangingPunct="1">
              <a:spcBef>
                <a:spcPct val="30000"/>
              </a:spcBef>
              <a:buClrTx/>
              <a:buSzTx/>
              <a:buFontTx/>
              <a:buNone/>
            </a:pPr>
            <a:r>
              <a:rPr kumimoji="1" lang="en-US" altLang="zh-CN" sz="2400" b="1">
                <a:latin typeface="Times New Roman" panose="02020603050405020304" pitchFamily="18" charset="0"/>
              </a:rPr>
              <a:t>1       1</a:t>
            </a:r>
          </a:p>
          <a:p>
            <a:pPr eaLnBrk="1" hangingPunct="1">
              <a:buClrTx/>
              <a:buSzTx/>
              <a:buFontTx/>
              <a:buNone/>
            </a:pPr>
            <a:endParaRPr kumimoji="1" lang="en-US" altLang="zh-CN" sz="2400" b="1">
              <a:latin typeface="Times New Roman" panose="02020603050405020304" pitchFamily="18" charset="0"/>
            </a:endParaRPr>
          </a:p>
        </p:txBody>
      </p:sp>
      <p:sp>
        <p:nvSpPr>
          <p:cNvPr id="22540" name="Text Box 12"/>
          <p:cNvSpPr txBox="1">
            <a:spLocks noChangeArrowheads="1"/>
          </p:cNvSpPr>
          <p:nvPr/>
        </p:nvSpPr>
        <p:spPr bwMode="auto">
          <a:xfrm>
            <a:off x="64008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endParaRPr kumimoji="1" lang="en-US" altLang="zh-CN" sz="2400" b="1">
              <a:latin typeface="Times New Roman" panose="02020603050405020304" pitchFamily="18" charset="0"/>
            </a:endParaRPr>
          </a:p>
        </p:txBody>
      </p:sp>
      <p:sp>
        <p:nvSpPr>
          <p:cNvPr id="22541" name="Text Box 13"/>
          <p:cNvSpPr txBox="1">
            <a:spLocks noChangeArrowheads="1"/>
          </p:cNvSpPr>
          <p:nvPr/>
        </p:nvSpPr>
        <p:spPr bwMode="auto">
          <a:xfrm>
            <a:off x="6553200" y="36576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a:t>
            </a:r>
          </a:p>
          <a:p>
            <a:pPr eaLnBrk="1" hangingPunct="1">
              <a:spcBef>
                <a:spcPct val="30000"/>
              </a:spcBef>
              <a:buClrTx/>
              <a:buSzTx/>
              <a:buFontTx/>
              <a:buNone/>
            </a:pPr>
            <a:r>
              <a:rPr kumimoji="1" lang="en-US" altLang="zh-CN" sz="2400" b="1">
                <a:latin typeface="Times New Roman" panose="02020603050405020304" pitchFamily="18" charset="0"/>
              </a:rPr>
              <a:t>0</a:t>
            </a:r>
          </a:p>
          <a:p>
            <a:pPr eaLnBrk="1" hangingPunct="1">
              <a:spcBef>
                <a:spcPct val="30000"/>
              </a:spcBef>
              <a:buClrTx/>
              <a:buSzTx/>
              <a:buFontTx/>
              <a:buNone/>
            </a:pPr>
            <a:r>
              <a:rPr kumimoji="1" lang="en-US" altLang="zh-CN" sz="2400" b="1">
                <a:latin typeface="Times New Roman" panose="02020603050405020304" pitchFamily="18" charset="0"/>
              </a:rPr>
              <a:t>0 </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buClrTx/>
              <a:buSzTx/>
              <a:buFontTx/>
              <a:buNone/>
            </a:pPr>
            <a:endParaRPr kumimoji="1" lang="en-US" altLang="zh-CN" sz="2400" b="1">
              <a:latin typeface="Times New Roman" panose="02020603050405020304" pitchFamily="18" charset="0"/>
            </a:endParaRPr>
          </a:p>
        </p:txBody>
      </p:sp>
      <p:sp>
        <p:nvSpPr>
          <p:cNvPr id="22542" name="Text Box 14"/>
          <p:cNvSpPr txBox="1">
            <a:spLocks noChangeArrowheads="1"/>
          </p:cNvSpPr>
          <p:nvPr/>
        </p:nvSpPr>
        <p:spPr bwMode="auto">
          <a:xfrm>
            <a:off x="2286000" y="58674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所有可能的取值</a:t>
            </a:r>
          </a:p>
        </p:txBody>
      </p:sp>
      <p:sp>
        <p:nvSpPr>
          <p:cNvPr id="22543" name="Line 15"/>
          <p:cNvSpPr>
            <a:spLocks noChangeShapeType="1"/>
          </p:cNvSpPr>
          <p:nvPr/>
        </p:nvSpPr>
        <p:spPr bwMode="auto">
          <a:xfrm flipV="1">
            <a:off x="3200400" y="5105400"/>
            <a:ext cx="1295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600" name="Text Box 16"/>
          <p:cNvSpPr txBox="1">
            <a:spLocks noChangeArrowheads="1"/>
          </p:cNvSpPr>
          <p:nvPr/>
        </p:nvSpPr>
        <p:spPr bwMode="auto">
          <a:xfrm>
            <a:off x="8112126" y="2924175"/>
            <a:ext cx="1800225" cy="1016000"/>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=1</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p>
          <a:p>
            <a:pPr eaLnBrk="1" hangingPunct="1">
              <a:spcBef>
                <a:spcPct val="50000"/>
              </a:spcBef>
            </a:pPr>
            <a:r>
              <a:rPr kumimoji="1" lang="en-US" altLang="zh-CN" sz="2400" b="1" i="1">
                <a:latin typeface="Times New Roman" panose="02020603050405020304" pitchFamily="18" charset="0"/>
                <a:sym typeface="Symbol" panose="05050102010706020507" pitchFamily="18" charset="2"/>
              </a:rPr>
              <a:t>p</a:t>
            </a:r>
            <a:r>
              <a:rPr kumimoji="1" lang="zh-CN" altLang="en-US" sz="2400" b="1">
                <a:latin typeface="Times New Roman" panose="02020603050405020304" pitchFamily="18" charset="0"/>
                <a:sym typeface="Symbol" panose="05050102010706020507" pitchFamily="18" charset="2"/>
              </a:rPr>
              <a:t>和</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均为</a:t>
            </a:r>
            <a:r>
              <a:rPr kumimoji="1" lang="en-US" altLang="zh-CN" sz="2400" b="1">
                <a:latin typeface="Times New Roman" panose="02020603050405020304" pitchFamily="18" charset="0"/>
                <a:sym typeface="Symbol" panose="05050102010706020507" pitchFamily="18" charset="2"/>
              </a:rPr>
              <a:t>1</a:t>
            </a:r>
          </a:p>
        </p:txBody>
      </p:sp>
      <p:sp>
        <p:nvSpPr>
          <p:cNvPr id="22545" name="Line 17"/>
          <p:cNvSpPr>
            <a:spLocks noChangeShapeType="1"/>
          </p:cNvSpPr>
          <p:nvPr/>
        </p:nvSpPr>
        <p:spPr bwMode="auto">
          <a:xfrm flipH="1">
            <a:off x="7896225" y="3983038"/>
            <a:ext cx="673100" cy="958850"/>
          </a:xfrm>
          <a:prstGeom prst="line">
            <a:avLst/>
          </a:prstGeom>
          <a:noFill/>
          <a:ln w="19050">
            <a:solidFill>
              <a:srgbClr val="2009CD"/>
            </a:solidFill>
            <a:prstDash val="dash"/>
            <a:round/>
            <a:headE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22530"/>
                                        </p:tgtEl>
                                      </p:cBhvr>
                                    </p:animEffect>
                                    <p:set>
                                      <p:cBhvr>
                                        <p:cTn id="7" dur="1" fill="hold">
                                          <p:stCondLst>
                                            <p:cond delay="499"/>
                                          </p:stCondLst>
                                        </p:cTn>
                                        <p:tgtEl>
                                          <p:spTgt spid="2253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2543"/>
                                        </p:tgtEl>
                                      </p:cBhvr>
                                    </p:animEffect>
                                    <p:set>
                                      <p:cBhvr>
                                        <p:cTn id="10" dur="1" fill="hold">
                                          <p:stCondLst>
                                            <p:cond delay="499"/>
                                          </p:stCondLst>
                                        </p:cTn>
                                        <p:tgtEl>
                                          <p:spTgt spid="22543"/>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2542"/>
                                        </p:tgtEl>
                                      </p:cBhvr>
                                    </p:animEffect>
                                    <p:set>
                                      <p:cBhvr>
                                        <p:cTn id="13" dur="1" fill="hold">
                                          <p:stCondLst>
                                            <p:cond delay="499"/>
                                          </p:stCondLst>
                                        </p:cTn>
                                        <p:tgtEl>
                                          <p:spTgt spid="2254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531"/>
                                        </p:tgtEl>
                                        <p:attrNameLst>
                                          <p:attrName>style.visibility</p:attrName>
                                        </p:attrNameLst>
                                      </p:cBhvr>
                                      <p:to>
                                        <p:strVal val="visible"/>
                                      </p:to>
                                    </p:set>
                                    <p:animEffect transition="in" filter="box(in)">
                                      <p:cBhvr>
                                        <p:cTn id="18" dur="500"/>
                                        <p:tgtEl>
                                          <p:spTgt spid="2253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2545"/>
                                        </p:tgtEl>
                                        <p:attrNameLst>
                                          <p:attrName>style.visibility</p:attrName>
                                        </p:attrNameLst>
                                      </p:cBhvr>
                                      <p:to>
                                        <p:strVal val="visible"/>
                                      </p:to>
                                    </p:set>
                                    <p:animEffect transition="in" filter="box(in)">
                                      <p:cBhvr>
                                        <p:cTn id="21" dur="500"/>
                                        <p:tgtEl>
                                          <p:spTgt spid="2254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7600"/>
                                        </p:tgtEl>
                                        <p:attrNameLst>
                                          <p:attrName>style.visibility</p:attrName>
                                        </p:attrNameLst>
                                      </p:cBhvr>
                                      <p:to>
                                        <p:strVal val="visible"/>
                                      </p:to>
                                    </p:set>
                                    <p:animEffect transition="in" filter="box(in)">
                                      <p:cBhvr>
                                        <p:cTn id="24" dur="500"/>
                                        <p:tgtEl>
                                          <p:spTgt spid="67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animBg="1"/>
      <p:bldP spid="22542" grpId="0"/>
      <p:bldP spid="22543" grpId="0" animBg="1"/>
      <p:bldP spid="67600" grpId="0" animBg="1"/>
      <p:bldP spid="225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3071813" y="3573463"/>
            <a:ext cx="5181600" cy="5334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4579" name="Rectangle 4"/>
          <p:cNvSpPr>
            <a:spLocks noGrp="1" noChangeArrowheads="1"/>
          </p:cNvSpPr>
          <p:nvPr>
            <p:ph type="title" idx="4294967295"/>
          </p:nvPr>
        </p:nvSpPr>
        <p:spPr>
          <a:xfrm>
            <a:off x="2030414" y="722313"/>
            <a:ext cx="8637587" cy="762000"/>
          </a:xfrm>
        </p:spPr>
        <p:txBody>
          <a:bodyPr/>
          <a:lstStyle/>
          <a:p>
            <a:pPr eaLnBrk="1" hangingPunct="1"/>
            <a:r>
              <a:rPr lang="zh-CN" altLang="en-US"/>
              <a:t>析取（运算符，联接词）</a:t>
            </a:r>
          </a:p>
        </p:txBody>
      </p:sp>
      <p:sp>
        <p:nvSpPr>
          <p:cNvPr id="24580" name="Text Box 5"/>
          <p:cNvSpPr txBox="1">
            <a:spLocks noChangeArrowheads="1"/>
          </p:cNvSpPr>
          <p:nvPr/>
        </p:nvSpPr>
        <p:spPr bwMode="auto">
          <a:xfrm>
            <a:off x="2286000" y="1981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或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a:t>
            </a:r>
            <a:endParaRPr kumimoji="1" lang="zh-CN" altLang="en-US" sz="2400" b="1" i="1">
              <a:solidFill>
                <a:srgbClr val="0000CC"/>
              </a:solidFill>
              <a:latin typeface="Times New Roman" panose="02020603050405020304" pitchFamily="18" charset="0"/>
            </a:endParaRPr>
          </a:p>
        </p:txBody>
      </p:sp>
      <p:sp>
        <p:nvSpPr>
          <p:cNvPr id="24581" name="Line 6"/>
          <p:cNvSpPr>
            <a:spLocks noChangeShapeType="1"/>
          </p:cNvSpPr>
          <p:nvPr/>
        </p:nvSpPr>
        <p:spPr bwMode="auto">
          <a:xfrm>
            <a:off x="4114800" y="2819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2" name="Line 7"/>
          <p:cNvSpPr>
            <a:spLocks noChangeShapeType="1"/>
          </p:cNvSpPr>
          <p:nvPr/>
        </p:nvSpPr>
        <p:spPr bwMode="auto">
          <a:xfrm>
            <a:off x="4114800" y="57912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3" name="Line 8"/>
          <p:cNvSpPr>
            <a:spLocks noChangeShapeType="1"/>
          </p:cNvSpPr>
          <p:nvPr/>
        </p:nvSpPr>
        <p:spPr bwMode="auto">
          <a:xfrm>
            <a:off x="4191000" y="3429000"/>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4" name="Line 9"/>
          <p:cNvSpPr>
            <a:spLocks noChangeShapeType="1"/>
          </p:cNvSpPr>
          <p:nvPr/>
        </p:nvSpPr>
        <p:spPr bwMode="auto">
          <a:xfrm>
            <a:off x="6096000" y="28194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5" name="Text Box 10"/>
          <p:cNvSpPr txBox="1">
            <a:spLocks noChangeArrowheads="1"/>
          </p:cNvSpPr>
          <p:nvPr/>
        </p:nvSpPr>
        <p:spPr bwMode="auto">
          <a:xfrm>
            <a:off x="4495800" y="2895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p>
        </p:txBody>
      </p:sp>
      <p:sp>
        <p:nvSpPr>
          <p:cNvPr id="24586" name="Text Box 11"/>
          <p:cNvSpPr txBox="1">
            <a:spLocks noChangeArrowheads="1"/>
          </p:cNvSpPr>
          <p:nvPr/>
        </p:nvSpPr>
        <p:spPr bwMode="auto">
          <a:xfrm>
            <a:off x="4495800" y="36576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p>
          <a:p>
            <a:pPr eaLnBrk="1" hangingPunct="1">
              <a:spcBef>
                <a:spcPct val="30000"/>
              </a:spcBef>
              <a:buClrTx/>
              <a:buSzTx/>
              <a:buFontTx/>
              <a:buNone/>
            </a:pPr>
            <a:r>
              <a:rPr kumimoji="1" lang="en-US" altLang="zh-CN" sz="2400" b="1">
                <a:latin typeface="Times New Roman" panose="02020603050405020304" pitchFamily="18" charset="0"/>
              </a:rPr>
              <a:t>0       1</a:t>
            </a:r>
          </a:p>
          <a:p>
            <a:pPr eaLnBrk="1" hangingPunct="1">
              <a:spcBef>
                <a:spcPct val="30000"/>
              </a:spcBef>
              <a:buClrTx/>
              <a:buSzTx/>
              <a:buFontTx/>
              <a:buNone/>
            </a:pPr>
            <a:r>
              <a:rPr kumimoji="1" lang="en-US" altLang="zh-CN" sz="2400" b="1">
                <a:latin typeface="Times New Roman" panose="02020603050405020304" pitchFamily="18" charset="0"/>
              </a:rPr>
              <a:t>1       0</a:t>
            </a:r>
          </a:p>
          <a:p>
            <a:pPr eaLnBrk="1" hangingPunct="1">
              <a:spcBef>
                <a:spcPct val="30000"/>
              </a:spcBef>
              <a:buClrTx/>
              <a:buSzTx/>
              <a:buFontTx/>
              <a:buNone/>
            </a:pPr>
            <a:r>
              <a:rPr kumimoji="1" lang="en-US" altLang="zh-CN" sz="2400" b="1">
                <a:latin typeface="Times New Roman" panose="02020603050405020304" pitchFamily="18" charset="0"/>
              </a:rPr>
              <a:t>1       1</a:t>
            </a:r>
          </a:p>
          <a:p>
            <a:pPr eaLnBrk="1" hangingPunct="1">
              <a:buClrTx/>
              <a:buSzTx/>
              <a:buFontTx/>
              <a:buNone/>
            </a:pPr>
            <a:endParaRPr kumimoji="1" lang="en-US" altLang="zh-CN" sz="2400" b="1">
              <a:latin typeface="Times New Roman" panose="02020603050405020304" pitchFamily="18" charset="0"/>
            </a:endParaRPr>
          </a:p>
        </p:txBody>
      </p:sp>
      <p:sp>
        <p:nvSpPr>
          <p:cNvPr id="24587" name="Text Box 12"/>
          <p:cNvSpPr txBox="1">
            <a:spLocks noChangeArrowheads="1"/>
          </p:cNvSpPr>
          <p:nvPr/>
        </p:nvSpPr>
        <p:spPr bwMode="auto">
          <a:xfrm>
            <a:off x="64008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1800" b="1">
                <a:sym typeface="Symbol" panose="05050102010706020507" pitchFamily="18" charset="2"/>
              </a:rPr>
              <a:t> </a:t>
            </a:r>
            <a:r>
              <a:rPr kumimoji="1" lang="en-US" altLang="zh-CN" sz="2400" b="1" i="1">
                <a:latin typeface="Times New Roman" panose="02020603050405020304" pitchFamily="18" charset="0"/>
                <a:sym typeface="Symbol" panose="05050102010706020507" pitchFamily="18" charset="2"/>
              </a:rPr>
              <a:t>q</a:t>
            </a:r>
          </a:p>
        </p:txBody>
      </p:sp>
      <p:sp>
        <p:nvSpPr>
          <p:cNvPr id="24588" name="Text Box 13"/>
          <p:cNvSpPr txBox="1">
            <a:spLocks noChangeArrowheads="1"/>
          </p:cNvSpPr>
          <p:nvPr/>
        </p:nvSpPr>
        <p:spPr bwMode="auto">
          <a:xfrm>
            <a:off x="6553200" y="36576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spcBef>
                <a:spcPct val="30000"/>
              </a:spcBef>
              <a:buClrTx/>
              <a:buSzTx/>
              <a:buFontTx/>
              <a:buNone/>
            </a:pPr>
            <a:r>
              <a:rPr kumimoji="1" lang="en-US" altLang="zh-CN" sz="2400" b="1">
                <a:latin typeface="Times New Roman" panose="02020603050405020304" pitchFamily="18" charset="0"/>
              </a:rPr>
              <a:t>1 </a:t>
            </a:r>
          </a:p>
          <a:p>
            <a:pPr eaLnBrk="1" hangingPunct="1">
              <a:spcBef>
                <a:spcPct val="30000"/>
              </a:spcBef>
              <a:buClrTx/>
              <a:buSzTx/>
              <a:buFontTx/>
              <a:buNone/>
            </a:pPr>
            <a:r>
              <a:rPr kumimoji="1" lang="en-US" altLang="zh-CN" sz="2400" b="1">
                <a:latin typeface="Times New Roman" panose="02020603050405020304" pitchFamily="18" charset="0"/>
              </a:rPr>
              <a:t>1</a:t>
            </a:r>
          </a:p>
          <a:p>
            <a:pPr eaLnBrk="1" hangingPunct="1">
              <a:buClrTx/>
              <a:buSzTx/>
              <a:buFontTx/>
              <a:buNone/>
            </a:pPr>
            <a:endParaRPr kumimoji="1" lang="en-US" altLang="zh-CN" sz="2400" b="1">
              <a:latin typeface="Times New Roman" panose="02020603050405020304" pitchFamily="18" charset="0"/>
            </a:endParaRPr>
          </a:p>
        </p:txBody>
      </p:sp>
      <p:sp>
        <p:nvSpPr>
          <p:cNvPr id="68624" name="Text Box 16"/>
          <p:cNvSpPr txBox="1">
            <a:spLocks noChangeArrowheads="1"/>
          </p:cNvSpPr>
          <p:nvPr/>
        </p:nvSpPr>
        <p:spPr bwMode="auto">
          <a:xfrm>
            <a:off x="7924800" y="1587500"/>
            <a:ext cx="1771650" cy="1016000"/>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0</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p>
          <a:p>
            <a:pPr eaLnBrk="1" hangingPunct="1">
              <a:spcBef>
                <a:spcPct val="50000"/>
              </a:spcBef>
            </a:pPr>
            <a:r>
              <a:rPr kumimoji="1" lang="en-US" altLang="zh-CN" sz="2400" b="1" i="1">
                <a:latin typeface="Times New Roman" panose="02020603050405020304" pitchFamily="18" charset="0"/>
                <a:sym typeface="Symbol" panose="05050102010706020507" pitchFamily="18" charset="2"/>
              </a:rPr>
              <a:t>p</a:t>
            </a:r>
            <a:r>
              <a:rPr kumimoji="1" lang="zh-CN" altLang="en-US" sz="2400" b="1">
                <a:latin typeface="Times New Roman" panose="02020603050405020304" pitchFamily="18" charset="0"/>
                <a:sym typeface="Symbol" panose="05050102010706020507" pitchFamily="18" charset="2"/>
              </a:rPr>
              <a:t>和</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均为</a:t>
            </a:r>
            <a:r>
              <a:rPr kumimoji="1" lang="en-US" altLang="zh-CN" sz="2400" b="1">
                <a:latin typeface="Times New Roman" panose="02020603050405020304" pitchFamily="18" charset="0"/>
                <a:sym typeface="Symbol" panose="05050102010706020507" pitchFamily="18" charset="2"/>
              </a:rPr>
              <a:t>0</a:t>
            </a:r>
          </a:p>
        </p:txBody>
      </p:sp>
      <p:sp>
        <p:nvSpPr>
          <p:cNvPr id="23569" name="Line 17"/>
          <p:cNvSpPr>
            <a:spLocks noChangeShapeType="1"/>
          </p:cNvSpPr>
          <p:nvPr/>
        </p:nvSpPr>
        <p:spPr bwMode="auto">
          <a:xfrm flipH="1">
            <a:off x="7824788" y="2590801"/>
            <a:ext cx="557212" cy="982663"/>
          </a:xfrm>
          <a:prstGeom prst="line">
            <a:avLst/>
          </a:prstGeom>
          <a:noFill/>
          <a:ln w="1905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24"/>
                                        </p:tgtEl>
                                        <p:attrNameLst>
                                          <p:attrName>style.visibility</p:attrName>
                                        </p:attrNameLst>
                                      </p:cBhvr>
                                      <p:to>
                                        <p:strVal val="visible"/>
                                      </p:to>
                                    </p:set>
                                    <p:animEffect transition="in" filter="box(in)">
                                      <p:cBhvr>
                                        <p:cTn id="7" dur="500"/>
                                        <p:tgtEl>
                                          <p:spTgt spid="6862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569"/>
                                        </p:tgtEl>
                                        <p:attrNameLst>
                                          <p:attrName>style.visibility</p:attrName>
                                        </p:attrNameLst>
                                      </p:cBhvr>
                                      <p:to>
                                        <p:strVal val="visible"/>
                                      </p:to>
                                    </p:set>
                                    <p:animEffect transition="in" filter="box(in)">
                                      <p:cBhvr>
                                        <p:cTn id="10" dur="500"/>
                                        <p:tgtEl>
                                          <p:spTgt spid="2356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box(in)">
                                      <p:cBhvr>
                                        <p:cTn id="13"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68624" grpId="0" animBg="1"/>
      <p:bldP spid="235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C5F37-26FC-4AE6-97E2-6B5729F24FB4}"/>
              </a:ext>
            </a:extLst>
          </p:cNvPr>
          <p:cNvSpPr>
            <a:spLocks noGrp="1"/>
          </p:cNvSpPr>
          <p:nvPr>
            <p:ph type="title"/>
          </p:nvPr>
        </p:nvSpPr>
        <p:spPr>
          <a:xfrm>
            <a:off x="535065" y="375179"/>
            <a:ext cx="8229600" cy="853604"/>
          </a:xfrm>
        </p:spPr>
        <p:txBody>
          <a:bodyPr/>
          <a:lstStyle/>
          <a:p>
            <a:r>
              <a:rPr lang="en-US" altLang="zh-CN" dirty="0"/>
              <a:t> </a:t>
            </a:r>
            <a:r>
              <a:rPr lang="zh-CN" altLang="en-US" b="1" dirty="0"/>
              <a:t>互斥析取</a:t>
            </a:r>
            <a:endParaRPr lang="zh-CN" altLang="en-US" dirty="0"/>
          </a:p>
        </p:txBody>
      </p:sp>
      <p:sp>
        <p:nvSpPr>
          <p:cNvPr id="3" name="内容占位符 2">
            <a:extLst>
              <a:ext uri="{FF2B5EF4-FFF2-40B4-BE49-F238E27FC236}">
                <a16:creationId xmlns:a16="http://schemas.microsoft.com/office/drawing/2014/main" id="{1B109731-C67D-437F-8720-1E6038A817BA}"/>
              </a:ext>
            </a:extLst>
          </p:cNvPr>
          <p:cNvSpPr>
            <a:spLocks noGrp="1"/>
          </p:cNvSpPr>
          <p:nvPr>
            <p:ph idx="1"/>
          </p:nvPr>
        </p:nvSpPr>
        <p:spPr>
          <a:xfrm>
            <a:off x="955086" y="1412776"/>
            <a:ext cx="9965450" cy="3514725"/>
          </a:xfrm>
        </p:spPr>
        <p:txBody>
          <a:bodyPr/>
          <a:lstStyle/>
          <a:p>
            <a:r>
              <a:rPr lang="zh-CN" altLang="en-US" dirty="0"/>
              <a:t>鱼，我所欲也；熊掌，亦我所欲也。</a:t>
            </a:r>
            <a:endParaRPr lang="en-US" altLang="zh-CN" dirty="0"/>
          </a:p>
          <a:p>
            <a:pPr lvl="1"/>
            <a:r>
              <a:rPr lang="zh-CN" altLang="en-US" dirty="0"/>
              <a:t>鱼，我所欲也</a:t>
            </a:r>
            <a:r>
              <a:rPr lang="en-US" altLang="zh-CN" dirty="0"/>
              <a:t>=》P</a:t>
            </a:r>
          </a:p>
          <a:p>
            <a:pPr lvl="1"/>
            <a:r>
              <a:rPr lang="zh-CN" altLang="en-US" dirty="0"/>
              <a:t>熊掌，亦我所欲也</a:t>
            </a:r>
            <a:r>
              <a:rPr lang="en-US" altLang="zh-CN" dirty="0"/>
              <a:t>  =》Q</a:t>
            </a:r>
          </a:p>
          <a:p>
            <a:pPr lvl="1"/>
            <a:r>
              <a:rPr lang="en-US" altLang="zh-CN" dirty="0"/>
              <a:t>P </a:t>
            </a:r>
            <a:r>
              <a:rPr kumimoji="1" lang="en-US" altLang="zh-CN" dirty="0">
                <a:sym typeface="Symbol" panose="05050102010706020507" pitchFamily="18" charset="2"/>
              </a:rPr>
              <a:t> Q</a:t>
            </a:r>
          </a:p>
          <a:p>
            <a:r>
              <a:rPr lang="zh-CN" altLang="en-US" dirty="0"/>
              <a:t>鱼，我所欲也；熊掌，亦我所欲也，两者不可得兼。</a:t>
            </a:r>
            <a:endParaRPr lang="en-US" altLang="zh-CN" dirty="0"/>
          </a:p>
          <a:p>
            <a:pPr lvl="1"/>
            <a:r>
              <a:rPr lang="en-US" altLang="zh-CN" dirty="0"/>
              <a:t>P </a:t>
            </a:r>
            <a:r>
              <a:rPr kumimoji="1" lang="en-US" altLang="zh-CN" dirty="0">
                <a:sym typeface="Symbol" panose="05050102010706020507" pitchFamily="18" charset="2"/>
              </a:rPr>
              <a:t> Q </a:t>
            </a:r>
            <a:r>
              <a:rPr kumimoji="1" lang="zh-CN" altLang="en-US" dirty="0">
                <a:sym typeface="Symbol" panose="05050102010706020507" pitchFamily="18" charset="2"/>
              </a:rPr>
              <a:t>？</a:t>
            </a:r>
            <a:endParaRPr kumimoji="1" lang="en-US" altLang="zh-CN" dirty="0">
              <a:sym typeface="Symbol" panose="05050102010706020507" pitchFamily="18" charset="2"/>
            </a:endParaRPr>
          </a:p>
          <a:p>
            <a:pPr lvl="1"/>
            <a:endParaRPr kumimoji="1" lang="en-US" altLang="zh-CN" dirty="0">
              <a:sym typeface="Symbol" panose="05050102010706020507" pitchFamily="18" charset="2"/>
            </a:endParaRPr>
          </a:p>
          <a:p>
            <a:pPr lvl="1"/>
            <a:endParaRPr kumimoji="1" lang="en-US" altLang="zh-CN" dirty="0">
              <a:sym typeface="Symbol" panose="05050102010706020507" pitchFamily="18" charset="2"/>
            </a:endParaRPr>
          </a:p>
          <a:p>
            <a:r>
              <a:rPr kumimoji="1" lang="zh-CN" altLang="en-US" dirty="0">
                <a:sym typeface="Symbol" panose="05050102010706020507" pitchFamily="18" charset="2"/>
              </a:rPr>
              <a:t>我明天去北京或者天津</a:t>
            </a:r>
            <a:endParaRPr kumimoji="1" lang="en-US" altLang="zh-CN" dirty="0">
              <a:sym typeface="Symbol" panose="05050102010706020507" pitchFamily="18" charset="2"/>
            </a:endParaRPr>
          </a:p>
          <a:p>
            <a:pPr lvl="1"/>
            <a:r>
              <a:rPr kumimoji="1" lang="zh-CN" altLang="en-US" dirty="0">
                <a:sym typeface="Symbol" panose="05050102010706020507" pitchFamily="18" charset="2"/>
              </a:rPr>
              <a:t>隐语义：互斥</a:t>
            </a:r>
            <a:endParaRPr kumimoji="1" lang="en-US" altLang="zh-CN" dirty="0">
              <a:sym typeface="Symbol" panose="05050102010706020507" pitchFamily="18" charset="2"/>
            </a:endParaRPr>
          </a:p>
          <a:p>
            <a:pPr lvl="1"/>
            <a:endParaRPr lang="zh-CN" altLang="en-US" dirty="0"/>
          </a:p>
        </p:txBody>
      </p:sp>
      <p:sp>
        <p:nvSpPr>
          <p:cNvPr id="4" name="日期占位符 3">
            <a:extLst>
              <a:ext uri="{FF2B5EF4-FFF2-40B4-BE49-F238E27FC236}">
                <a16:creationId xmlns:a16="http://schemas.microsoft.com/office/drawing/2014/main" id="{6A79BC88-8CD6-403D-B388-051D3F008E66}"/>
              </a:ext>
            </a:extLst>
          </p:cNvPr>
          <p:cNvSpPr>
            <a:spLocks noGrp="1"/>
          </p:cNvSpPr>
          <p:nvPr>
            <p:ph type="dt" sz="half" idx="10"/>
          </p:nvPr>
        </p:nvSpPr>
        <p:spPr/>
        <p:txBody>
          <a:bodyPr/>
          <a:lstStyle/>
          <a:p>
            <a:pPr>
              <a:defRPr/>
            </a:pPr>
            <a:fld id="{22C28745-23CF-41AD-BFA7-97BDA088D9AC}" type="datetime1">
              <a:rPr lang="zh-CN" altLang="en-US" smtClean="0"/>
              <a:pPr>
                <a:defRPr/>
              </a:pPr>
              <a:t>2023/2/14</a:t>
            </a:fld>
            <a:endParaRPr lang="en-US" altLang="zh-CN"/>
          </a:p>
        </p:txBody>
      </p:sp>
      <p:sp>
        <p:nvSpPr>
          <p:cNvPr id="5" name="灯片编号占位符 4">
            <a:extLst>
              <a:ext uri="{FF2B5EF4-FFF2-40B4-BE49-F238E27FC236}">
                <a16:creationId xmlns:a16="http://schemas.microsoft.com/office/drawing/2014/main" id="{C2E02D72-F395-44E9-BEC2-93BE14BE6170}"/>
              </a:ext>
            </a:extLst>
          </p:cNvPr>
          <p:cNvSpPr>
            <a:spLocks noGrp="1"/>
          </p:cNvSpPr>
          <p:nvPr>
            <p:ph type="sldNum" sz="quarter" idx="12"/>
          </p:nvPr>
        </p:nvSpPr>
        <p:spPr/>
        <p:txBody>
          <a:bodyPr/>
          <a:lstStyle/>
          <a:p>
            <a:fld id="{64B25043-40EB-47F7-B658-3F78ACFD4C0D}" type="slidenum">
              <a:rPr lang="zh-CN" altLang="en-US" smtClean="0"/>
              <a:pPr/>
              <a:t>9</a:t>
            </a:fld>
            <a:endParaRPr lang="en-US" altLang="zh-CN"/>
          </a:p>
        </p:txBody>
      </p:sp>
      <p:sp>
        <p:nvSpPr>
          <p:cNvPr id="6" name="Text Box 19">
            <a:extLst>
              <a:ext uri="{FF2B5EF4-FFF2-40B4-BE49-F238E27FC236}">
                <a16:creationId xmlns:a16="http://schemas.microsoft.com/office/drawing/2014/main" id="{46418A6C-C5A6-49ED-90B2-1CD54170E9C5}"/>
              </a:ext>
            </a:extLst>
          </p:cNvPr>
          <p:cNvSpPr txBox="1">
            <a:spLocks noChangeArrowheads="1"/>
          </p:cNvSpPr>
          <p:nvPr/>
        </p:nvSpPr>
        <p:spPr bwMode="auto">
          <a:xfrm>
            <a:off x="4151784" y="4365104"/>
            <a:ext cx="2304256" cy="461665"/>
          </a:xfrm>
          <a:prstGeom prst="rect">
            <a:avLst/>
          </a:prstGeom>
          <a:solidFill>
            <a:srgbClr val="FFFF99"/>
          </a:solidFill>
          <a:ln w="57150" cmpd="thickThin">
            <a:solidFill>
              <a:srgbClr val="FFCC00"/>
            </a:solidFill>
            <a:miter lim="800000"/>
            <a:headEnd/>
            <a:tailEnd/>
          </a:ln>
          <a:effectLst>
            <a:outerShdw dist="107763" dir="2700000" algn="ctr" rotWithShape="0">
              <a:schemeClr val="bg2"/>
            </a:outerShdw>
          </a:effectLst>
        </p:spPr>
        <p:txBody>
          <a:bodyPr wrap="square">
            <a:spAutoFit/>
          </a:bodyPr>
          <a:lstStyle/>
          <a:p>
            <a:pPr>
              <a:spcBef>
                <a:spcPct val="50000"/>
              </a:spcBef>
              <a:defRPr/>
            </a:pPr>
            <a:r>
              <a:rPr kumimoji="1" lang="en-US" altLang="zh-CN" sz="2400" b="1" dirty="0">
                <a:solidFill>
                  <a:srgbClr val="0000CC"/>
                </a:solidFill>
                <a:latin typeface="Times New Roman" pitchFamily="18" charset="0"/>
              </a:rPr>
              <a:t>(</a:t>
            </a:r>
            <a:r>
              <a:rPr kumimoji="1" lang="en-US" altLang="zh-CN" sz="2400" b="1" i="1" dirty="0">
                <a:solidFill>
                  <a:srgbClr val="0000CC"/>
                </a:solidFill>
                <a:latin typeface="Times New Roman" pitchFamily="18" charset="0"/>
              </a:rPr>
              <a:t>p</a:t>
            </a:r>
            <a:r>
              <a:rPr kumimoji="1" lang="en-US" altLang="zh-CN" sz="2400" b="1" dirty="0">
                <a:solidFill>
                  <a:srgbClr val="0000CC"/>
                </a:solidFill>
                <a:latin typeface="Times New Roman" pitchFamily="18" charset="0"/>
                <a:sym typeface="Symbol" pitchFamily="18" charset="2"/>
              </a:rPr>
              <a:t>~</a:t>
            </a:r>
            <a:r>
              <a:rPr kumimoji="1" lang="en-US" altLang="zh-CN" sz="2400" b="1" i="1" dirty="0">
                <a:solidFill>
                  <a:srgbClr val="0000CC"/>
                </a:solidFill>
                <a:latin typeface="Times New Roman" pitchFamily="18" charset="0"/>
                <a:sym typeface="Symbol" pitchFamily="18" charset="2"/>
              </a:rPr>
              <a:t>q</a:t>
            </a:r>
            <a:r>
              <a:rPr kumimoji="1" lang="en-US" altLang="zh-CN" sz="2400" b="1" dirty="0">
                <a:solidFill>
                  <a:srgbClr val="0000CC"/>
                </a:solidFill>
                <a:latin typeface="Times New Roman" pitchFamily="18" charset="0"/>
                <a:sym typeface="Symbol" pitchFamily="18" charset="2"/>
              </a:rPr>
              <a:t>)(~</a:t>
            </a:r>
            <a:r>
              <a:rPr kumimoji="1" lang="en-US" altLang="zh-CN" sz="2400" b="1" i="1" dirty="0" err="1">
                <a:solidFill>
                  <a:srgbClr val="0000CC"/>
                </a:solidFill>
                <a:latin typeface="Times New Roman" pitchFamily="18" charset="0"/>
                <a:sym typeface="Symbol" pitchFamily="18" charset="2"/>
              </a:rPr>
              <a:t>p</a:t>
            </a:r>
            <a:r>
              <a:rPr kumimoji="1" lang="en-US" altLang="zh-CN" sz="2400" b="1" dirty="0" err="1">
                <a:solidFill>
                  <a:srgbClr val="0000CC"/>
                </a:solidFill>
                <a:latin typeface="Times New Roman" pitchFamily="18" charset="0"/>
                <a:sym typeface="Symbol" pitchFamily="18" charset="2"/>
              </a:rPr>
              <a:t></a:t>
            </a:r>
            <a:r>
              <a:rPr kumimoji="1" lang="en-US" altLang="zh-CN" sz="2400" b="1" i="1" dirty="0" err="1">
                <a:solidFill>
                  <a:srgbClr val="0000CC"/>
                </a:solidFill>
                <a:latin typeface="Times New Roman" pitchFamily="18" charset="0"/>
                <a:sym typeface="Symbol" pitchFamily="18" charset="2"/>
              </a:rPr>
              <a:t>q</a:t>
            </a:r>
            <a:r>
              <a:rPr kumimoji="1" lang="en-US" altLang="zh-CN" sz="2400" b="1" dirty="0">
                <a:solidFill>
                  <a:srgbClr val="0000CC"/>
                </a:solidFill>
                <a:latin typeface="Times New Roman" pitchFamily="18" charset="0"/>
                <a:sym typeface="Symbol" pitchFamily="18" charset="2"/>
              </a:rPr>
              <a:t>)</a:t>
            </a:r>
            <a:endParaRPr kumimoji="1" lang="en-US" altLang="zh-CN" sz="2400" b="1" dirty="0">
              <a:solidFill>
                <a:srgbClr val="0000CC"/>
              </a:solidFill>
              <a:latin typeface="Times New Roman" pitchFamily="18" charset="0"/>
            </a:endParaRPr>
          </a:p>
        </p:txBody>
      </p:sp>
    </p:spTree>
    <p:extLst>
      <p:ext uri="{BB962C8B-B14F-4D97-AF65-F5344CB8AC3E}">
        <p14:creationId xmlns:p14="http://schemas.microsoft.com/office/powerpoint/2010/main" val="319633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14748</TotalTime>
  <Words>4644</Words>
  <Application>Microsoft Office PowerPoint</Application>
  <PresentationFormat>宽屏</PresentationFormat>
  <Paragraphs>751</Paragraphs>
  <Slides>51</Slides>
  <Notes>32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51</vt:i4>
      </vt:variant>
    </vt:vector>
  </HeadingPairs>
  <TitlesOfParts>
    <vt:vector size="69" baseType="lpstr">
      <vt:lpstr>KaiTi</vt:lpstr>
      <vt:lpstr>仿宋</vt:lpstr>
      <vt:lpstr>黑体</vt:lpstr>
      <vt:lpstr>华文楷体</vt:lpstr>
      <vt:lpstr>华文新魏</vt:lpstr>
      <vt:lpstr>楷体_GB2312</vt:lpstr>
      <vt:lpstr>宋体</vt:lpstr>
      <vt:lpstr>Arial</vt:lpstr>
      <vt:lpstr>Arial Black</vt:lpstr>
      <vt:lpstr>Calibri</vt:lpstr>
      <vt:lpstr>Cambria Math</vt:lpstr>
      <vt:lpstr>Helvetica</vt:lpstr>
      <vt:lpstr>Symbol</vt:lpstr>
      <vt:lpstr>Times New Roman</vt:lpstr>
      <vt:lpstr>Wingdings</vt:lpstr>
      <vt:lpstr>Network</vt:lpstr>
      <vt:lpstr>1_Network</vt:lpstr>
      <vt:lpstr>公式</vt:lpstr>
      <vt:lpstr>命题逻辑</vt:lpstr>
      <vt:lpstr>内容提要</vt:lpstr>
      <vt:lpstr>命题</vt:lpstr>
      <vt:lpstr>命题变元</vt:lpstr>
      <vt:lpstr>原子命题与复合命题</vt:lpstr>
      <vt:lpstr>否定（运算符，联接词）</vt:lpstr>
      <vt:lpstr>合取（运算符，联接词）</vt:lpstr>
      <vt:lpstr>析取（运算符，联接词）</vt:lpstr>
      <vt:lpstr> 互斥析取</vt:lpstr>
      <vt:lpstr>互斥析取</vt:lpstr>
      <vt:lpstr>蕴涵（运算符，联接词）</vt:lpstr>
      <vt:lpstr>蕴涵连接符</vt:lpstr>
      <vt:lpstr>严谨的语言表达！</vt:lpstr>
      <vt:lpstr>双蕴涵（运算符，联接词）</vt:lpstr>
      <vt:lpstr>命题表达式(命题逻辑公式)的递归定义</vt:lpstr>
      <vt:lpstr>命题逻辑公式（定义为一个形式语言）</vt:lpstr>
      <vt:lpstr>命题表达式的真值表</vt:lpstr>
      <vt:lpstr>命题表达式的真值表</vt:lpstr>
      <vt:lpstr>永真式、矛盾式与可能式</vt:lpstr>
      <vt:lpstr>重言蕴涵</vt:lpstr>
      <vt:lpstr>逻辑等价</vt:lpstr>
      <vt:lpstr>命题逻辑的推理问题</vt:lpstr>
      <vt:lpstr>命题逻辑推理（举例）</vt:lpstr>
      <vt:lpstr>SAT（The Satisfiability Problem）</vt:lpstr>
      <vt:lpstr>常用的逻辑等价(1)</vt:lpstr>
      <vt:lpstr>常用的逻辑等价(2)</vt:lpstr>
      <vt:lpstr>命题逻辑公式的范式</vt:lpstr>
      <vt:lpstr>命题逻辑公式的范式</vt:lpstr>
      <vt:lpstr>命题逻辑公式的范式</vt:lpstr>
      <vt:lpstr>命题逻辑公式的范式</vt:lpstr>
      <vt:lpstr>命题逻辑公式的范式</vt:lpstr>
      <vt:lpstr>命题逻辑公式的范式</vt:lpstr>
      <vt:lpstr>主析取（合取）范式的唯一性</vt:lpstr>
      <vt:lpstr>极小项的编码</vt:lpstr>
      <vt:lpstr>极小项的编码：</vt:lpstr>
      <vt:lpstr>极大/小项的编码</vt:lpstr>
      <vt:lpstr>主析取（合取）范式的编码</vt:lpstr>
      <vt:lpstr>命题逻辑公式的范式</vt:lpstr>
      <vt:lpstr>命题逻辑公式的范式</vt:lpstr>
      <vt:lpstr>一个逻辑电路设计的例子</vt:lpstr>
      <vt:lpstr>命题的表达能力</vt:lpstr>
      <vt:lpstr>命题逻辑</vt:lpstr>
      <vt:lpstr>论证和论证的有效性（正确性）</vt:lpstr>
      <vt:lpstr>论证形式和论证形式的有效性</vt:lpstr>
      <vt:lpstr>推理规则</vt:lpstr>
      <vt:lpstr>推理规则</vt:lpstr>
      <vt:lpstr>推理规则</vt:lpstr>
      <vt:lpstr>自然推理规则</vt:lpstr>
      <vt:lpstr>用自然推理规则建立论证</vt:lpstr>
      <vt:lpstr>论证中的谬误（举例）</vt:lpstr>
      <vt:lpstr>论证中的“假设”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陶先平</cp:lastModifiedBy>
  <cp:revision>196</cp:revision>
  <dcterms:created xsi:type="dcterms:W3CDTF">1601-01-01T00:00:00Z</dcterms:created>
  <dcterms:modified xsi:type="dcterms:W3CDTF">2023-02-15T17:16:20Z</dcterms:modified>
</cp:coreProperties>
</file>