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44"/>
  </p:notesMasterIdLst>
  <p:sldIdLst>
    <p:sldId id="256" r:id="rId2"/>
    <p:sldId id="320" r:id="rId3"/>
    <p:sldId id="321" r:id="rId4"/>
    <p:sldId id="323" r:id="rId5"/>
    <p:sldId id="345" r:id="rId6"/>
    <p:sldId id="324" r:id="rId7"/>
    <p:sldId id="325" r:id="rId8"/>
    <p:sldId id="326" r:id="rId9"/>
    <p:sldId id="346" r:id="rId10"/>
    <p:sldId id="353" r:id="rId11"/>
    <p:sldId id="352" r:id="rId12"/>
    <p:sldId id="347" r:id="rId13"/>
    <p:sldId id="351" r:id="rId14"/>
    <p:sldId id="348" r:id="rId15"/>
    <p:sldId id="327" r:id="rId16"/>
    <p:sldId id="328" r:id="rId17"/>
    <p:sldId id="329" r:id="rId18"/>
    <p:sldId id="349" r:id="rId19"/>
    <p:sldId id="354" r:id="rId20"/>
    <p:sldId id="350" r:id="rId21"/>
    <p:sldId id="355" r:id="rId22"/>
    <p:sldId id="356" r:id="rId23"/>
    <p:sldId id="357" r:id="rId24"/>
    <p:sldId id="330" r:id="rId25"/>
    <p:sldId id="331" r:id="rId26"/>
    <p:sldId id="332" r:id="rId27"/>
    <p:sldId id="358" r:id="rId28"/>
    <p:sldId id="333" r:id="rId29"/>
    <p:sldId id="360" r:id="rId30"/>
    <p:sldId id="334" r:id="rId31"/>
    <p:sldId id="335" r:id="rId32"/>
    <p:sldId id="361" r:id="rId33"/>
    <p:sldId id="336" r:id="rId34"/>
    <p:sldId id="337" r:id="rId35"/>
    <p:sldId id="339" r:id="rId36"/>
    <p:sldId id="338" r:id="rId37"/>
    <p:sldId id="340" r:id="rId38"/>
    <p:sldId id="341" r:id="rId39"/>
    <p:sldId id="273" r:id="rId40"/>
    <p:sldId id="342" r:id="rId41"/>
    <p:sldId id="343" r:id="rId42"/>
    <p:sldId id="344" r:id="rId4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60DAE75-A011-4566-B8A6-01E71841808E}">
          <p14:sldIdLst>
            <p14:sldId id="256"/>
            <p14:sldId id="320"/>
            <p14:sldId id="321"/>
            <p14:sldId id="323"/>
            <p14:sldId id="345"/>
            <p14:sldId id="324"/>
            <p14:sldId id="325"/>
            <p14:sldId id="326"/>
            <p14:sldId id="346"/>
            <p14:sldId id="353"/>
            <p14:sldId id="352"/>
            <p14:sldId id="347"/>
            <p14:sldId id="351"/>
            <p14:sldId id="348"/>
            <p14:sldId id="327"/>
            <p14:sldId id="328"/>
            <p14:sldId id="329"/>
            <p14:sldId id="349"/>
            <p14:sldId id="354"/>
            <p14:sldId id="350"/>
            <p14:sldId id="355"/>
            <p14:sldId id="356"/>
            <p14:sldId id="357"/>
          </p14:sldIdLst>
        </p14:section>
        <p14:section name="同态" id="{9AD49E92-B6E5-42B1-93A2-D0C0391553C5}">
          <p14:sldIdLst>
            <p14:sldId id="330"/>
            <p14:sldId id="331"/>
            <p14:sldId id="332"/>
            <p14:sldId id="358"/>
            <p14:sldId id="333"/>
            <p14:sldId id="360"/>
            <p14:sldId id="334"/>
            <p14:sldId id="335"/>
            <p14:sldId id="361"/>
            <p14:sldId id="336"/>
            <p14:sldId id="337"/>
            <p14:sldId id="339"/>
            <p14:sldId id="338"/>
            <p14:sldId id="340"/>
            <p14:sldId id="341"/>
            <p14:sldId id="273"/>
            <p14:sldId id="342"/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9" autoAdjust="0"/>
    <p:restoredTop sz="85444" autoAdjust="0"/>
  </p:normalViewPr>
  <p:slideViewPr>
    <p:cSldViewPr>
      <p:cViewPr varScale="1">
        <p:scale>
          <a:sx n="57" d="100"/>
          <a:sy n="57" d="100"/>
        </p:scale>
        <p:origin x="868" y="3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97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Click to edit Master text styles</a:t>
            </a:r>
          </a:p>
          <a:p>
            <a:pPr lvl="1"/>
            <a:r>
              <a:rPr lang="zh-CN" altLang="zh-CN" noProof="0"/>
              <a:t>Second level</a:t>
            </a:r>
          </a:p>
          <a:p>
            <a:pPr lvl="2"/>
            <a:r>
              <a:rPr lang="zh-CN" altLang="zh-CN" noProof="0"/>
              <a:t>Third level</a:t>
            </a:r>
          </a:p>
          <a:p>
            <a:pPr lvl="3"/>
            <a:r>
              <a:rPr lang="zh-CN" altLang="zh-CN" noProof="0"/>
              <a:t>Fourth level</a:t>
            </a:r>
          </a:p>
          <a:p>
            <a:pPr lvl="4"/>
            <a:r>
              <a:rPr lang="zh-CN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1ECB40-4B47-44E2-8783-B767AE64BF9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22737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保持结构的双射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图的同构；</a:t>
            </a:r>
            <a:endParaRPr lang="en-US" altLang="zh-CN" dirty="0"/>
          </a:p>
          <a:p>
            <a:r>
              <a:rPr lang="zh-CN" altLang="en-US" dirty="0"/>
              <a:t>格的同构；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28240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直积群中元素的阶就是各个元素分量的阶的乘积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5395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一个数总是可以分解为若干素因子的乘积；大数的素因子分解是非常困难的。将互质的两个大素数乘积得到的大数作为公钥的部分发布，将素因子作为私钥信息保密。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4621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Well define</a:t>
            </a:r>
            <a:r>
              <a:rPr lang="zh-CN" altLang="en-US" dirty="0"/>
              <a:t>：</a:t>
            </a:r>
            <a:r>
              <a:rPr lang="en-US" altLang="zh-CN" dirty="0"/>
              <a:t>g</a:t>
            </a:r>
            <a:r>
              <a:rPr lang="zh-CN" altLang="en-US" dirty="0"/>
              <a:t>唯一确定</a:t>
            </a:r>
            <a:r>
              <a:rPr lang="en-US" altLang="zh-CN" dirty="0" err="1"/>
              <a:t>hk</a:t>
            </a:r>
            <a:r>
              <a:rPr lang="zh-CN" altLang="en-US" dirty="0"/>
              <a:t>，才能保证</a:t>
            </a:r>
            <a:r>
              <a:rPr lang="en-US" altLang="zh-CN" dirty="0"/>
              <a:t>fi</a:t>
            </a:r>
            <a:r>
              <a:rPr lang="zh-CN" altLang="en-US" dirty="0"/>
              <a:t>函数的良定义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37516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子群会导致一个群的划分，但我们不能保证在划分下的所有陪集形成一个群；</a:t>
            </a:r>
            <a:endParaRPr lang="en-US" altLang="zh-CN" dirty="0"/>
          </a:p>
          <a:p>
            <a:r>
              <a:rPr lang="zh-CN" altLang="en-US" dirty="0"/>
              <a:t>如果是正规子群，我们完全可以由群操作定义陪集上的操作，进而建立一个陪集集合上的群：单位元就是该子群，</a:t>
            </a:r>
            <a:r>
              <a:rPr lang="en-US" altLang="zh-CN" dirty="0" err="1"/>
              <a:t>aH</a:t>
            </a:r>
            <a:r>
              <a:rPr lang="zh-CN" altLang="en-US" dirty="0"/>
              <a:t>的逆就是</a:t>
            </a:r>
            <a:r>
              <a:rPr lang="en-US" altLang="zh-CN" dirty="0"/>
              <a:t>a(-1)H.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02380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25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32543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同构的性质要求太强了。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其实我们可以将群内元素进行分类，研究商群，将商群和某个群进行同构研究。进而从某个群的性质中，得到“代表性元素群”的性质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26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4780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同构的性质要求太强了。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其实我们可以将群内元素进行分类，研究商群，将商群和某个群进行同构研究。进而从某个群的性质中，得到“代表性元素群”的性质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27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21579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看逆像和像的结构相似性；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28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4238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nZ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31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21932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nZ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32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9051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，两个同构的代数系统，其元素及运算（对象及操作）会有“雷同”：个数、特性等；其结构会有“雷同”：某个结构上成立的命题，在另一个结构上也会存在；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，深入研究某个系统，意味着掌握了与其同构的所有系统；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78184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同态关系，同态映射就是</a:t>
            </a:r>
            <a:r>
              <a:rPr lang="en-US" altLang="zh-CN" dirty="0" err="1"/>
              <a:t>aK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34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99840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同构关系：由同态映射</a:t>
            </a:r>
            <a:r>
              <a:rPr lang="en-US" altLang="zh-CN" dirty="0"/>
              <a:t>f</a:t>
            </a:r>
            <a:r>
              <a:rPr lang="zh-CN" altLang="en-US" dirty="0"/>
              <a:t>导出的同构关系：</a:t>
            </a:r>
            <a:r>
              <a:rPr lang="en-US" altLang="zh-CN" dirty="0"/>
              <a:t> Φ(</a:t>
            </a:r>
            <a:r>
              <a:rPr lang="en-US" altLang="zh-CN" dirty="0" err="1"/>
              <a:t>aKernel</a:t>
            </a:r>
            <a:r>
              <a:rPr lang="en-US" altLang="zh-CN" dirty="0"/>
              <a:t>(f)) =f(a)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35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22741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Psai</a:t>
            </a:r>
            <a:r>
              <a:rPr lang="en-US" altLang="zh-CN" dirty="0"/>
              <a:t> </a:t>
            </a:r>
            <a:r>
              <a:rPr lang="zh-CN" altLang="en-US" dirty="0"/>
              <a:t>普赛，</a:t>
            </a:r>
            <a:r>
              <a:rPr lang="en-US" altLang="zh-CN" dirty="0"/>
              <a:t>eta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36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4567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良定义：代表元素非特定</a:t>
            </a:r>
            <a:endParaRPr lang="en-US" altLang="zh-CN" dirty="0"/>
          </a:p>
          <a:p>
            <a:r>
              <a:rPr lang="en-US" altLang="zh-CN" dirty="0"/>
              <a:t>K</a:t>
            </a:r>
            <a:r>
              <a:rPr lang="zh-CN" altLang="en-US" dirty="0"/>
              <a:t>的</a:t>
            </a:r>
            <a:r>
              <a:rPr lang="en-US" altLang="zh-CN" dirty="0"/>
              <a:t>g1</a:t>
            </a:r>
            <a:r>
              <a:rPr lang="zh-CN" altLang="en-US" dirty="0"/>
              <a:t>陪集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37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02450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两个商群同构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38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66998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S24</a:t>
            </a:r>
            <a:r>
              <a:rPr lang="zh-CN" altLang="en-US" dirty="0"/>
              <a:t>的一个子群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39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249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元素个数、运算以及结构上的任何不同</a:t>
            </a:r>
            <a:r>
              <a:rPr lang="en-US" altLang="zh-CN" dirty="0"/>
              <a:t>=&gt;</a:t>
            </a:r>
            <a:r>
              <a:rPr lang="zh-CN" altLang="en-US" dirty="0"/>
              <a:t>不同构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9715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群亦可群分</a:t>
            </a:r>
            <a:endParaRPr lang="en-US" altLang="zh-CN" dirty="0"/>
          </a:p>
          <a:p>
            <a:r>
              <a:rPr lang="zh-CN" altLang="en-US" dirty="0"/>
              <a:t>证明同构关系是等价关系：自反、对称、传递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5739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素数阶群一定是循环群；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87419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函数是置换</a:t>
            </a:r>
            <a:endParaRPr lang="en-US" altLang="zh-CN" dirty="0"/>
          </a:p>
          <a:p>
            <a:r>
              <a:rPr lang="zh-CN" altLang="en-US" dirty="0"/>
              <a:t>各置换构成群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0427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6060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Well defined</a:t>
            </a:r>
            <a:r>
              <a:rPr lang="zh-CN" altLang="en-US" dirty="0"/>
              <a:t>，结论的成立，取决于</a:t>
            </a:r>
            <a:r>
              <a:rPr lang="en-US" altLang="zh-CN" dirty="0"/>
              <a:t>G</a:t>
            </a:r>
            <a:r>
              <a:rPr lang="zh-CN" altLang="en-US" dirty="0"/>
              <a:t>*</a:t>
            </a:r>
            <a:r>
              <a:rPr lang="en-US" altLang="zh-CN" dirty="0"/>
              <a:t>H</a:t>
            </a:r>
            <a:r>
              <a:rPr lang="zh-CN" altLang="en-US" dirty="0"/>
              <a:t>集合上的运算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为什么我们对长度为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/>
              <a:t>01</a:t>
            </a:r>
            <a:r>
              <a:rPr lang="zh-CN" altLang="en-US" dirty="0"/>
              <a:t>位串构成的群，采用这个符号来表述？用</a:t>
            </a:r>
            <a:r>
              <a:rPr lang="en-US" altLang="zh-CN" dirty="0"/>
              <a:t>01</a:t>
            </a:r>
            <a:r>
              <a:rPr lang="zh-CN" altLang="en-US" dirty="0"/>
              <a:t>群的外积来解读这个群的操作？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操作来自于</a:t>
            </a:r>
            <a:r>
              <a:rPr lang="en-US" altLang="zh-CN" dirty="0"/>
              <a:t>Z2</a:t>
            </a:r>
            <a:r>
              <a:rPr lang="zh-CN" altLang="en-US" dirty="0"/>
              <a:t>的操作：</a:t>
            </a:r>
            <a:r>
              <a:rPr lang="en-US" altLang="zh-CN" dirty="0"/>
              <a:t>00,11</a:t>
            </a:r>
            <a:r>
              <a:rPr lang="zh-CN" altLang="en-US" dirty="0"/>
              <a:t>得</a:t>
            </a:r>
            <a:r>
              <a:rPr lang="en-US" altLang="zh-CN" dirty="0"/>
              <a:t>0</a:t>
            </a:r>
            <a:r>
              <a:rPr lang="zh-CN" altLang="en-US" dirty="0"/>
              <a:t>，其余得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Z2</a:t>
            </a:r>
            <a:r>
              <a:rPr lang="zh-CN" altLang="en-US" dirty="0"/>
              <a:t>加法群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137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8960-AF11-4468-BE32-09C4821B180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3057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D091-5CBC-4AFC-817D-3F0D6E8DB5A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144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5CFA-6CEA-47F7-A552-6E482D35E4D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838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92C6-99AD-4EAA-BBB0-0011C136D3D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691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DBAD-AC67-47F6-80BB-5DB9625ED6B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45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598A-1A37-4A3B-9EE9-80F24A23BA1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508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D3E1-35AE-4DA7-AFD1-687A473B75A7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7631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E1F4-8886-4861-B5C8-71FE425D045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8468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F782-D538-40D4-95F3-370F2CC428AB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319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422-3404-4113-AF44-ABC2352F245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5138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EEAE-8FBF-4327-A0BF-73F84AAF0133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0042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65CFA-6CEA-47F7-A552-6E482D35E4D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087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mp"/><Relationship Id="rId5" Type="http://schemas.openxmlformats.org/officeDocument/2006/relationships/image" Target="../media/image17.tmp"/><Relationship Id="rId4" Type="http://schemas.openxmlformats.org/officeDocument/2006/relationships/image" Target="../media/image15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tmp"/><Relationship Id="rId3" Type="http://schemas.openxmlformats.org/officeDocument/2006/relationships/image" Target="../media/image37.tmp"/><Relationship Id="rId7" Type="http://schemas.openxmlformats.org/officeDocument/2006/relationships/image" Target="../media/image41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tmp"/><Relationship Id="rId5" Type="http://schemas.openxmlformats.org/officeDocument/2006/relationships/image" Target="../media/image39.tmp"/><Relationship Id="rId4" Type="http://schemas.openxmlformats.org/officeDocument/2006/relationships/image" Target="../media/image38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3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85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7.png"/><Relationship Id="rId5" Type="http://schemas.openxmlformats.org/officeDocument/2006/relationships/image" Target="../media/image80.png"/><Relationship Id="rId10" Type="http://schemas.openxmlformats.org/officeDocument/2006/relationships/image" Target="../media/image86.png"/><Relationship Id="rId4" Type="http://schemas.openxmlformats.org/officeDocument/2006/relationships/image" Target="../media/image74.png"/><Relationship Id="rId9" Type="http://schemas.openxmlformats.org/officeDocument/2006/relationships/image" Target="../media/image8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76.tm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tm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79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80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mp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zh-CN" altLang="en-US" sz="3600" dirty="0">
                <a:latin typeface="+mj-ea"/>
              </a:rPr>
              <a:t>离散数学</a:t>
            </a:r>
            <a:br>
              <a:rPr lang="en-US" altLang="zh-CN" sz="3600" dirty="0">
                <a:latin typeface="+mj-ea"/>
              </a:rPr>
            </a:br>
            <a:br>
              <a:rPr lang="en-US" altLang="zh-CN" sz="3600" dirty="0">
                <a:latin typeface="+mj-ea"/>
              </a:rPr>
            </a:br>
            <a:r>
              <a:rPr lang="zh-CN" altLang="en-US" sz="3600" dirty="0">
                <a:latin typeface="+mj-ea"/>
              </a:rPr>
              <a:t>群同态基本定理</a:t>
            </a:r>
            <a:endParaRPr lang="zh-CN" altLang="zh-CN" sz="3600" dirty="0">
              <a:latin typeface="+mj-ea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57887" y="3861048"/>
            <a:ext cx="9144000" cy="1655762"/>
          </a:xfrm>
        </p:spPr>
        <p:txBody>
          <a:bodyPr/>
          <a:lstStyle/>
          <a:p>
            <a:pPr algn="r" eaLnBrk="1" hangingPunct="1"/>
            <a:endParaRPr lang="en-US" altLang="zh-CN" dirty="0"/>
          </a:p>
          <a:p>
            <a:pPr algn="r" eaLnBrk="1" hangingPunct="1"/>
            <a:r>
              <a:rPr lang="zh-CN" altLang="zh-CN" dirty="0"/>
              <a:t>20</a:t>
            </a:r>
            <a:r>
              <a:rPr lang="en-US" altLang="zh-CN" dirty="0"/>
              <a:t>23</a:t>
            </a:r>
            <a:r>
              <a:rPr lang="zh-CN" altLang="zh-CN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endParaRPr lang="zh-CN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D363ED-8911-438E-9B5C-497F97D7F1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dirty="0"/>
                  <a:t> 是</a:t>
                </a:r>
                <a:r>
                  <a:rPr lang="en-US" altLang="zh-CN" dirty="0"/>
                  <a:t>permutation</a:t>
                </a:r>
                <a:r>
                  <a:rPr lang="zh-CN" altLang="en-US" dirty="0"/>
                  <a:t>？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D363ED-8911-438E-9B5C-497F97D7F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DB47482-D7ED-40A9-AEE2-B87855533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912776"/>
            <a:ext cx="10515600" cy="217703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F8AF02E-48AF-459A-BD82-ED90293BABAB}"/>
              </a:ext>
            </a:extLst>
          </p:cNvPr>
          <p:cNvSpPr/>
          <p:nvPr/>
        </p:nvSpPr>
        <p:spPr>
          <a:xfrm>
            <a:off x="838200" y="2924944"/>
            <a:ext cx="721296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22E61CF-C3D0-44A0-B491-580FE176CA87}"/>
              </a:ext>
            </a:extLst>
          </p:cNvPr>
          <p:cNvCxnSpPr>
            <a:cxnSpLocks/>
          </p:cNvCxnSpPr>
          <p:nvPr/>
        </p:nvCxnSpPr>
        <p:spPr>
          <a:xfrm>
            <a:off x="4727848" y="3573016"/>
            <a:ext cx="187220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0E4089F-F387-4272-AC8D-DE8CFACD1AAC}"/>
              </a:ext>
            </a:extLst>
          </p:cNvPr>
          <p:cNvCxnSpPr/>
          <p:nvPr/>
        </p:nvCxnSpPr>
        <p:spPr>
          <a:xfrm>
            <a:off x="4079776" y="4725144"/>
            <a:ext cx="129614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06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8E7C0D1-1EE8-419A-A01B-A793118A38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zh-CN" altLang="en-US" dirty="0"/>
                  <a:t>是一个群？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8E7C0D1-1EE8-419A-A01B-A793118A3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E9C9530-AD4F-4657-816E-81C4E8D56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56743"/>
            <a:ext cx="10515600" cy="308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6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zh-CN" altLang="en-US" dirty="0"/>
                  <a:t>，同构吗？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6299122" y="2124953"/>
            <a:ext cx="5112568" cy="3601920"/>
            <a:chOff x="6362903" y="2058510"/>
            <a:chExt cx="5112568" cy="3601920"/>
          </a:xfrm>
        </p:grpSpPr>
        <p:sp>
          <p:nvSpPr>
            <p:cNvPr id="5" name="椭圆 4"/>
            <p:cNvSpPr/>
            <p:nvPr/>
          </p:nvSpPr>
          <p:spPr>
            <a:xfrm>
              <a:off x="6362903" y="2636094"/>
              <a:ext cx="5112568" cy="302433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5745" y="2058510"/>
              <a:ext cx="466790" cy="485843"/>
            </a:xfrm>
            <a:prstGeom prst="rect">
              <a:avLst/>
            </a:prstGeom>
          </p:spPr>
        </p:pic>
      </p:grpSp>
      <p:sp>
        <p:nvSpPr>
          <p:cNvPr id="7" name="椭圆 6"/>
          <p:cNvSpPr/>
          <p:nvPr/>
        </p:nvSpPr>
        <p:spPr>
          <a:xfrm>
            <a:off x="1255150" y="2544922"/>
            <a:ext cx="1944216" cy="295232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70804" y="2010419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G</a:t>
            </a:r>
            <a:endParaRPr lang="zh-CN" altLang="en-US" sz="2800" dirty="0"/>
          </a:p>
        </p:txBody>
      </p:sp>
      <p:sp>
        <p:nvSpPr>
          <p:cNvPr id="10" name="椭圆 9"/>
          <p:cNvSpPr/>
          <p:nvPr/>
        </p:nvSpPr>
        <p:spPr>
          <a:xfrm>
            <a:off x="2136207" y="3685511"/>
            <a:ext cx="182101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70804" y="3243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</a:p>
        </p:txBody>
      </p:sp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990" y="3239470"/>
            <a:ext cx="523948" cy="466790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2136207" y="4407198"/>
            <a:ext cx="182101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70804" y="39652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855640" y="3930424"/>
            <a:ext cx="44814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990" y="3926000"/>
            <a:ext cx="523948" cy="54723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511824" y="335699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？</a:t>
            </a:r>
          </a:p>
        </p:txBody>
      </p:sp>
      <p:pic>
        <p:nvPicPr>
          <p:cNvPr id="22" name="图片 21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529" y="1577031"/>
            <a:ext cx="8783276" cy="514422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25279" y="567826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如何证明这个函数是同构函数？</a:t>
            </a:r>
          </a:p>
        </p:txBody>
      </p:sp>
    </p:spTree>
    <p:extLst>
      <p:ext uri="{BB962C8B-B14F-4D97-AF65-F5344CB8AC3E}">
        <p14:creationId xmlns:p14="http://schemas.microsoft.com/office/powerpoint/2010/main" val="334149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95D9CA2-D476-4547-9668-BE2BBF02D1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zh-CN" altLang="en-US" dirty="0"/>
                  <a:t>，同构吗？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95D9CA2-D476-4547-9668-BE2BBF02D1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8B1852E-2BCD-4527-AF50-18738E1D2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3392" y="2556885"/>
            <a:ext cx="10945216" cy="2888818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F9CD1B0-2D80-444E-B782-26E23444A863}"/>
              </a:ext>
            </a:extLst>
          </p:cNvPr>
          <p:cNvCxnSpPr>
            <a:cxnSpLocks/>
          </p:cNvCxnSpPr>
          <p:nvPr/>
        </p:nvCxnSpPr>
        <p:spPr>
          <a:xfrm>
            <a:off x="8688288" y="2924944"/>
            <a:ext cx="280831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B6543D8-3119-4F93-BDFA-250C04E0F359}"/>
              </a:ext>
            </a:extLst>
          </p:cNvPr>
          <p:cNvCxnSpPr>
            <a:cxnSpLocks/>
          </p:cNvCxnSpPr>
          <p:nvPr/>
        </p:nvCxnSpPr>
        <p:spPr>
          <a:xfrm>
            <a:off x="695400" y="3284984"/>
            <a:ext cx="122413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E85E7D9-3C74-4FF6-B296-3DA55C35660B}"/>
              </a:ext>
            </a:extLst>
          </p:cNvPr>
          <p:cNvCxnSpPr>
            <a:cxnSpLocks/>
          </p:cNvCxnSpPr>
          <p:nvPr/>
        </p:nvCxnSpPr>
        <p:spPr>
          <a:xfrm>
            <a:off x="1775520" y="4077072"/>
            <a:ext cx="136815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FE101FF-8FB6-4FB0-9C3B-F518EECF39B1}"/>
              </a:ext>
            </a:extLst>
          </p:cNvPr>
          <p:cNvCxnSpPr>
            <a:cxnSpLocks/>
          </p:cNvCxnSpPr>
          <p:nvPr/>
        </p:nvCxnSpPr>
        <p:spPr>
          <a:xfrm>
            <a:off x="3071664" y="5373216"/>
            <a:ext cx="122413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272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两个群的外直积（</a:t>
            </a:r>
            <a:r>
              <a:rPr lang="en-US" altLang="zh-CN" dirty="0"/>
              <a:t>External Direct Product</a:t>
            </a:r>
            <a:r>
              <a:rPr lang="zh-CN" altLang="en-US" dirty="0"/>
              <a:t>）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32" y="3717032"/>
            <a:ext cx="11329936" cy="2855648"/>
          </a:xfr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0AF0D3F-5CB7-493C-ADAB-D5978CD63A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89270" y="1690688"/>
            <a:ext cx="11371698" cy="177991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611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14DC997-4A39-4F78-B6BA-899143ABA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33" y="3582339"/>
            <a:ext cx="11420512" cy="15028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4</a:t>
            </a:r>
            <a:r>
              <a:rPr lang="zh-CN" altLang="en-US" dirty="0"/>
              <a:t>：外直积是群么？</a:t>
            </a:r>
          </a:p>
        </p:txBody>
      </p:sp>
      <p:sp>
        <p:nvSpPr>
          <p:cNvPr id="6" name="线形标注 1 5"/>
          <p:cNvSpPr/>
          <p:nvPr/>
        </p:nvSpPr>
        <p:spPr>
          <a:xfrm>
            <a:off x="861040" y="5229200"/>
            <a:ext cx="5400600" cy="1368152"/>
          </a:xfrm>
          <a:prstGeom prst="borderCallout1">
            <a:avLst>
              <a:gd name="adj1" fmla="val -1300"/>
              <a:gd name="adj2" fmla="val 25386"/>
              <a:gd name="adj3" fmla="val -103599"/>
              <a:gd name="adj4" fmla="val 6518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问题</a:t>
            </a:r>
            <a:r>
              <a:rPr lang="en-US" altLang="zh-CN" sz="2800" b="1" dirty="0">
                <a:solidFill>
                  <a:srgbClr val="FF0000"/>
                </a:solidFill>
              </a:rPr>
              <a:t>5.1</a:t>
            </a:r>
            <a:r>
              <a:rPr lang="zh-CN" altLang="en-US" sz="2800" b="1" dirty="0">
                <a:solidFill>
                  <a:srgbClr val="FF0000"/>
                </a:solidFill>
              </a:rPr>
              <a:t>：这个符号是什么意思？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7" name="线形标注 1 6"/>
          <p:cNvSpPr/>
          <p:nvPr/>
        </p:nvSpPr>
        <p:spPr>
          <a:xfrm>
            <a:off x="6528048" y="5229200"/>
            <a:ext cx="5400600" cy="1368152"/>
          </a:xfrm>
          <a:prstGeom prst="borderCallout1">
            <a:avLst>
              <a:gd name="adj1" fmla="val -1300"/>
              <a:gd name="adj2" fmla="val 25386"/>
              <a:gd name="adj3" fmla="val -68737"/>
              <a:gd name="adj4" fmla="val -2734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问题</a:t>
            </a:r>
            <a:r>
              <a:rPr lang="en-US" altLang="zh-CN" sz="2800" b="1" dirty="0">
                <a:solidFill>
                  <a:srgbClr val="FF0000"/>
                </a:solidFill>
              </a:rPr>
              <a:t>5.2</a:t>
            </a:r>
            <a:r>
              <a:rPr lang="zh-CN" altLang="en-US" sz="2800" b="1" dirty="0">
                <a:solidFill>
                  <a:srgbClr val="FF0000"/>
                </a:solidFill>
              </a:rPr>
              <a:t>：这个操作从何而来？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D479EE6-E623-46DC-88CE-B703A95D7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33" y="1988840"/>
            <a:ext cx="11379323" cy="778356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2BB1350-A25A-4058-A631-E180C07D150F}"/>
              </a:ext>
            </a:extLst>
          </p:cNvPr>
          <p:cNvCxnSpPr/>
          <p:nvPr/>
        </p:nvCxnSpPr>
        <p:spPr>
          <a:xfrm>
            <a:off x="9408368" y="2378018"/>
            <a:ext cx="23042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548F5E4-C9ED-463C-AAEF-8CA6160253AF}"/>
              </a:ext>
            </a:extLst>
          </p:cNvPr>
          <p:cNvCxnSpPr>
            <a:cxnSpLocks/>
          </p:cNvCxnSpPr>
          <p:nvPr/>
        </p:nvCxnSpPr>
        <p:spPr>
          <a:xfrm>
            <a:off x="542581" y="2767196"/>
            <a:ext cx="35371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18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不难理解的几个定理：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775520" y="4797152"/>
                <a:ext cx="86409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>
                    <a:latin typeface="+mn-ea"/>
                    <a:ea typeface="+mn-ea"/>
                  </a:rPr>
                  <a:t>问题</a:t>
                </a:r>
                <a:r>
                  <a:rPr lang="en-US" altLang="zh-CN" sz="4000" dirty="0">
                    <a:latin typeface="+mn-ea"/>
                    <a:ea typeface="+mn-ea"/>
                  </a:rPr>
                  <a:t>6</a:t>
                </a:r>
                <a:r>
                  <a:rPr lang="zh-CN" altLang="en-US" sz="4000" dirty="0">
                    <a:latin typeface="+mn-ea"/>
                    <a:ea typeface="+mn-ea"/>
                  </a:rPr>
                  <a:t>：如果诸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4000" i="1" dirty="0" smtClean="0"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sz="4000" i="1" dirty="0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4000" dirty="0">
                    <a:latin typeface="+mn-ea"/>
                    <a:ea typeface="+mn-ea"/>
                  </a:rPr>
                  <a:t>互素，会有什么结论？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4797152"/>
                <a:ext cx="8640960" cy="707886"/>
              </a:xfrm>
              <a:prstGeom prst="rect">
                <a:avLst/>
              </a:prstGeom>
              <a:blipFill>
                <a:blip r:embed="rId3"/>
                <a:stretch>
                  <a:fillRect l="-2468" t="-18966" r="-8322" b="-32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1BC7B5CB-A051-4154-BBE7-34D2F5078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08" y="2153201"/>
            <a:ext cx="11233248" cy="8684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88C8F6-F40D-461D-B264-10D5FD552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76" y="3573016"/>
            <a:ext cx="11233248" cy="80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8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25517"/>
            <a:ext cx="10515600" cy="1325563"/>
          </a:xfrm>
        </p:spPr>
        <p:txBody>
          <a:bodyPr/>
          <a:lstStyle/>
          <a:p>
            <a:r>
              <a:rPr lang="zh-CN" altLang="en-US" dirty="0"/>
              <a:t>以下几个结论，余味袅袅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864D172-2DB9-47CD-8D37-13D3D1282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82" y="1369838"/>
            <a:ext cx="10889478" cy="4093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0965DCC-9AE4-430B-B836-D98BB6E07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82" y="1988840"/>
            <a:ext cx="7132128" cy="21810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03FC75B-4823-4C47-8054-2CD8E9B1C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82" y="4541709"/>
            <a:ext cx="7029983" cy="195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27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两个群的内直积（</a:t>
            </a:r>
            <a:r>
              <a:rPr lang="en-US" altLang="zh-CN" dirty="0"/>
              <a:t>Internal Direct Product</a:t>
            </a:r>
            <a:r>
              <a:rPr lang="zh-CN" altLang="en-US" dirty="0"/>
              <a:t>）</a:t>
            </a:r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9" y="1776913"/>
            <a:ext cx="10764914" cy="2862006"/>
          </a:xfr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47AF913-1C60-42CE-8455-A92F9FAEC5A7}"/>
              </a:ext>
            </a:extLst>
          </p:cNvPr>
          <p:cNvCxnSpPr/>
          <p:nvPr/>
        </p:nvCxnSpPr>
        <p:spPr>
          <a:xfrm>
            <a:off x="3431704" y="2204864"/>
            <a:ext cx="33123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88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92C2B-A528-4A23-937E-2BA773D4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599746F-B0C1-4DD8-8116-A044FF50C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592" y="3212976"/>
            <a:ext cx="2823258" cy="2925614"/>
          </a:xfrm>
          <a:prstGeom prst="rect">
            <a:avLst/>
          </a:prstGeom>
        </p:spPr>
      </p:pic>
      <p:pic>
        <p:nvPicPr>
          <p:cNvPr id="5" name="图片 4" descr="屏幕剪辑">
            <a:extLst>
              <a:ext uri="{FF2B5EF4-FFF2-40B4-BE49-F238E27FC236}">
                <a16:creationId xmlns:a16="http://schemas.microsoft.com/office/drawing/2014/main" id="{F7C61D89-E546-4CE2-96C9-136E12B1B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412" y="1654824"/>
            <a:ext cx="9633175" cy="1368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27CE90D-30BC-4AFB-85A2-31C98897B75F}"/>
              </a:ext>
            </a:extLst>
          </p:cNvPr>
          <p:cNvSpPr/>
          <p:nvPr/>
        </p:nvSpPr>
        <p:spPr>
          <a:xfrm>
            <a:off x="7896200" y="3717032"/>
            <a:ext cx="1677888" cy="2066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How about</a:t>
            </a:r>
          </a:p>
          <a:p>
            <a:pPr algn="ctr"/>
            <a:r>
              <a:rPr lang="en-US" altLang="zh-CN" sz="2400" dirty="0"/>
              <a:t>K={1,7}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735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365125"/>
            <a:ext cx="11521280" cy="1325563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：我们为什么定义“同构”函数 ？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7" y="3007852"/>
            <a:ext cx="10002646" cy="2524477"/>
          </a:xfrm>
        </p:spPr>
      </p:pic>
      <p:sp>
        <p:nvSpPr>
          <p:cNvPr id="5" name="文本框 4"/>
          <p:cNvSpPr txBox="1"/>
          <p:nvPr/>
        </p:nvSpPr>
        <p:spPr>
          <a:xfrm>
            <a:off x="4249180" y="1690688"/>
            <a:ext cx="3693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/>
              <a:t>iso</a:t>
            </a:r>
            <a:r>
              <a:rPr lang="en-US" altLang="zh-CN" sz="4000" dirty="0"/>
              <a:t>-morphology</a:t>
            </a:r>
            <a:endParaRPr lang="zh-CN" altLang="en-US" sz="4000" dirty="0"/>
          </a:p>
        </p:txBody>
      </p:sp>
      <p:sp>
        <p:nvSpPr>
          <p:cNvPr id="6" name="云形 5"/>
          <p:cNvSpPr/>
          <p:nvPr/>
        </p:nvSpPr>
        <p:spPr>
          <a:xfrm>
            <a:off x="6960096" y="4060681"/>
            <a:ext cx="5040560" cy="2398578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</a:rPr>
              <a:t>同构其实可在任何代数结构</a:t>
            </a:r>
            <a:r>
              <a:rPr lang="en-US" altLang="zh-CN" sz="3600" b="1" dirty="0">
                <a:solidFill>
                  <a:srgbClr val="FF0000"/>
                </a:solidFill>
              </a:rPr>
              <a:t>(</a:t>
            </a:r>
            <a:r>
              <a:rPr lang="zh-CN" altLang="en-US" sz="3600" b="1" dirty="0">
                <a:solidFill>
                  <a:srgbClr val="FF0000"/>
                </a:solidFill>
              </a:rPr>
              <a:t>系统</a:t>
            </a:r>
            <a:r>
              <a:rPr lang="en-US" altLang="zh-CN" sz="3600" b="1" dirty="0">
                <a:solidFill>
                  <a:srgbClr val="FF0000"/>
                </a:solidFill>
              </a:rPr>
              <a:t>)</a:t>
            </a:r>
            <a:r>
              <a:rPr lang="zh-CN" altLang="en-US" sz="3600" b="1" dirty="0">
                <a:solidFill>
                  <a:srgbClr val="FF0000"/>
                </a:solidFill>
              </a:rPr>
              <a:t>上讨论</a:t>
            </a:r>
          </a:p>
        </p:txBody>
      </p:sp>
    </p:spTree>
    <p:extLst>
      <p:ext uri="{BB962C8B-B14F-4D97-AF65-F5344CB8AC3E}">
        <p14:creationId xmlns:p14="http://schemas.microsoft.com/office/powerpoint/2010/main" val="67279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如果一个群能够表示成两个子群的内直积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2" y="1791544"/>
            <a:ext cx="11305256" cy="894264"/>
          </a:xfrm>
        </p:spPr>
      </p:pic>
      <p:sp>
        <p:nvSpPr>
          <p:cNvPr id="5" name="文本框 4"/>
          <p:cNvSpPr txBox="1"/>
          <p:nvPr/>
        </p:nvSpPr>
        <p:spPr>
          <a:xfrm>
            <a:off x="2423592" y="2809356"/>
            <a:ext cx="7007046" cy="52322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第一感觉上，这个定理证明的思路是什么？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3672336"/>
            <a:ext cx="6952514" cy="476744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4310920"/>
            <a:ext cx="5799256" cy="352360"/>
          </a:xfrm>
          <a:prstGeom prst="rect">
            <a:avLst/>
          </a:prstGeom>
        </p:spPr>
      </p:pic>
      <p:sp>
        <p:nvSpPr>
          <p:cNvPr id="8" name="右弧形箭头 7"/>
          <p:cNvSpPr/>
          <p:nvPr/>
        </p:nvSpPr>
        <p:spPr>
          <a:xfrm flipV="1">
            <a:off x="9917998" y="3789040"/>
            <a:ext cx="321424" cy="6980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4783827"/>
            <a:ext cx="5280110" cy="452986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864" y="5293921"/>
            <a:ext cx="6545994" cy="499271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979" y="5850300"/>
            <a:ext cx="4113594" cy="514200"/>
          </a:xfrm>
          <a:prstGeom prst="rect">
            <a:avLst/>
          </a:prstGeom>
        </p:spPr>
      </p:pic>
      <p:sp>
        <p:nvSpPr>
          <p:cNvPr id="13" name="下箭头 12"/>
          <p:cNvSpPr/>
          <p:nvPr/>
        </p:nvSpPr>
        <p:spPr>
          <a:xfrm>
            <a:off x="9336360" y="4941168"/>
            <a:ext cx="432048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82C048-0C9B-4D22-83FE-C3587CE26202}"/>
              </a:ext>
            </a:extLst>
          </p:cNvPr>
          <p:cNvSpPr/>
          <p:nvPr/>
        </p:nvSpPr>
        <p:spPr>
          <a:xfrm>
            <a:off x="1055440" y="5397148"/>
            <a:ext cx="86409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同构</a:t>
            </a:r>
          </a:p>
        </p:txBody>
      </p:sp>
    </p:spTree>
    <p:extLst>
      <p:ext uri="{BB962C8B-B14F-4D97-AF65-F5344CB8AC3E}">
        <p14:creationId xmlns:p14="http://schemas.microsoft.com/office/powerpoint/2010/main" val="38400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3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ACD6C39-3AFF-403E-A2E2-A29352B9C9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/>
                  <a:t> is a well-defined map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ACD6C39-3AFF-403E-A2E2-A29352B9C9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E2AFA8B-012D-4F94-922A-2D8FD48E5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7408" y="2651761"/>
            <a:ext cx="10515600" cy="1282001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0D2FBD7-4F5D-4B19-BE16-7281228A279F}"/>
              </a:ext>
            </a:extLst>
          </p:cNvPr>
          <p:cNvCxnSpPr/>
          <p:nvPr/>
        </p:nvCxnSpPr>
        <p:spPr>
          <a:xfrm>
            <a:off x="2639616" y="3292761"/>
            <a:ext cx="43924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199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84348B5-4AF1-4326-98DF-4C884164FD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/>
                  <a:t> preserves the group operation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84348B5-4AF1-4326-98DF-4C884164FD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A4B742-8359-4B4A-A3C2-8A5342D3EB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observe that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A4B742-8359-4B4A-A3C2-8A5342D3EB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6FE2052E-0DAA-4601-A7D9-69B3828107AE}"/>
              </a:ext>
            </a:extLst>
          </p:cNvPr>
          <p:cNvGrpSpPr/>
          <p:nvPr/>
        </p:nvGrpSpPr>
        <p:grpSpPr>
          <a:xfrm>
            <a:off x="3935760" y="2924944"/>
            <a:ext cx="4053334" cy="2433290"/>
            <a:chOff x="3791744" y="2809875"/>
            <a:chExt cx="5019675" cy="326945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DF44127-24CC-48E5-BC36-DAA9637B1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7625" y="2809875"/>
              <a:ext cx="4476750" cy="123825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AA8A7B1-9C0E-4F04-AF9A-9197610D4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91744" y="4145756"/>
              <a:ext cx="5019675" cy="1933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351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0107F-10CB-4998-A5B8-EBECE71F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推广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8B27EDA-98D8-4F04-915E-54C22960C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149080"/>
            <a:ext cx="10515600" cy="808892"/>
          </a:xfrm>
          <a:prstGeom prst="rect">
            <a:avLst/>
          </a:prstGeom>
        </p:spPr>
      </p:pic>
      <p:pic>
        <p:nvPicPr>
          <p:cNvPr id="5" name="内容占位符 3" descr="屏幕剪辑">
            <a:extLst>
              <a:ext uri="{FF2B5EF4-FFF2-40B4-BE49-F238E27FC236}">
                <a16:creationId xmlns:a16="http://schemas.microsoft.com/office/drawing/2014/main" id="{11905B0D-1422-438F-98D3-5522278AB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1102"/>
            <a:ext cx="10515600" cy="831800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47960BBF-A181-4F3D-B32D-AAB961D0DFEA}"/>
              </a:ext>
            </a:extLst>
          </p:cNvPr>
          <p:cNvSpPr/>
          <p:nvPr/>
        </p:nvSpPr>
        <p:spPr>
          <a:xfrm>
            <a:off x="5807968" y="3140968"/>
            <a:ext cx="576064" cy="644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285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7</a:t>
            </a:r>
            <a:r>
              <a:rPr lang="zh-CN" altLang="en-US" dirty="0"/>
              <a:t>：为什么我们在正规子群概念下讨论商群？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35" y="1988840"/>
            <a:ext cx="10278167" cy="1800200"/>
          </a:xfrm>
        </p:spPr>
      </p:pic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3E6AD784-5CDD-4724-9272-5855DBCAA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35" y="4149080"/>
            <a:ext cx="10515600" cy="157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94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264352" y="1486541"/>
            <a:ext cx="2088232" cy="471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8" y="417236"/>
            <a:ext cx="11228418" cy="623440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968208" y="1268760"/>
            <a:ext cx="386134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1138" y="1700808"/>
            <a:ext cx="232651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01137" y="1683987"/>
            <a:ext cx="11111486" cy="808909"/>
            <a:chOff x="601137" y="1581267"/>
            <a:chExt cx="11111486" cy="808909"/>
          </a:xfrm>
        </p:grpSpPr>
        <p:sp>
          <p:nvSpPr>
            <p:cNvPr id="13" name="矩形 12"/>
            <p:cNvSpPr/>
            <p:nvPr/>
          </p:nvSpPr>
          <p:spPr>
            <a:xfrm>
              <a:off x="2892244" y="1581267"/>
              <a:ext cx="8820379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01137" y="1958128"/>
              <a:ext cx="1966471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2526218" y="1958127"/>
            <a:ext cx="6261162" cy="924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01136" y="2882401"/>
            <a:ext cx="7655103" cy="546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87887" y="3659654"/>
            <a:ext cx="2376265" cy="192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1136" y="5685438"/>
            <a:ext cx="11228420" cy="924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7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8</a:t>
            </a:r>
            <a:r>
              <a:rPr lang="zh-CN" altLang="en-US" dirty="0"/>
              <a:t>：为什么有了同构概念，我们还需要研究同态？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1" y="4543092"/>
            <a:ext cx="10857617" cy="179269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内容占位符 3" descr="屏幕剪辑">
            <a:extLst>
              <a:ext uri="{FF2B5EF4-FFF2-40B4-BE49-F238E27FC236}">
                <a16:creationId xmlns:a16="http://schemas.microsoft.com/office/drawing/2014/main" id="{DAAA28EF-8328-4DC1-BF3D-E8EBD18DD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1" y="1772816"/>
            <a:ext cx="10857617" cy="25244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文本框 2"/>
          <p:cNvSpPr txBox="1"/>
          <p:nvPr/>
        </p:nvSpPr>
        <p:spPr>
          <a:xfrm>
            <a:off x="8184232" y="5013176"/>
            <a:ext cx="2808312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通常情况下，我们对</a:t>
            </a: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满同态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更有兴趣！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862F659-0A11-4DEA-AD4F-7E1D05CEB889}"/>
              </a:ext>
            </a:extLst>
          </p:cNvPr>
          <p:cNvCxnSpPr/>
          <p:nvPr/>
        </p:nvCxnSpPr>
        <p:spPr>
          <a:xfrm>
            <a:off x="9912424" y="2204864"/>
            <a:ext cx="15121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F0E4EB8-B83D-4D2C-973C-416CCCDCCAB3}"/>
              </a:ext>
            </a:extLst>
          </p:cNvPr>
          <p:cNvCxnSpPr/>
          <p:nvPr/>
        </p:nvCxnSpPr>
        <p:spPr>
          <a:xfrm>
            <a:off x="667191" y="2564904"/>
            <a:ext cx="15121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46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8</a:t>
            </a:r>
            <a:r>
              <a:rPr lang="zh-CN" altLang="en-US" dirty="0"/>
              <a:t>：为什么有了同构概念，我们还需要研究同态？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23" y="4005064"/>
            <a:ext cx="10114660" cy="2190512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23" y="1690688"/>
            <a:ext cx="10641593" cy="17383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4759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9</a:t>
            </a:r>
            <a:r>
              <a:rPr lang="zh-CN" altLang="en-US" dirty="0"/>
              <a:t>：同态映射是否也保持了两个系统的结构“</a:t>
            </a:r>
            <a:r>
              <a:rPr lang="zh-CN" altLang="en-US" b="1" dirty="0"/>
              <a:t>相似性</a:t>
            </a:r>
            <a:r>
              <a:rPr lang="zh-CN" altLang="en-US" dirty="0"/>
              <a:t>”？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6832"/>
            <a:ext cx="10878073" cy="3970560"/>
          </a:xfrm>
        </p:spPr>
      </p:pic>
    </p:spTree>
    <p:extLst>
      <p:ext uri="{BB962C8B-B14F-4D97-AF65-F5344CB8AC3E}">
        <p14:creationId xmlns:p14="http://schemas.microsoft.com/office/powerpoint/2010/main" val="3746772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正规子群的同态保持证明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3A5C520-F9A6-4817-8B81-F3997E03E9E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376" y="5445224"/>
            <a:ext cx="11377264" cy="6975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9C3790E7-50EC-49F5-89A4-99FB9A0B4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0702" y="1858987"/>
            <a:ext cx="10130596" cy="73531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F76199D-AAA1-44CC-8F6D-8F23352C8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108" y="4004880"/>
            <a:ext cx="10385784" cy="81841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161B900-270A-4934-ADFD-7BC7D4D3A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696" y="3478359"/>
            <a:ext cx="5472608" cy="412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8515D70-28E4-4009-8D1D-44A101162B09}"/>
                  </a:ext>
                </a:extLst>
              </p:cNvPr>
              <p:cNvSpPr txBox="1"/>
              <p:nvPr/>
            </p:nvSpPr>
            <p:spPr>
              <a:xfrm>
                <a:off x="3467708" y="2588627"/>
                <a:ext cx="52565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0070C0"/>
                    </a:solidFill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</a:rPr>
                  <a:t> a subgroup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</a:rPr>
                  <a:t>?</a:t>
                </a:r>
                <a:r>
                  <a:rPr lang="zh-CN" altLang="en-US" sz="3200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8515D70-28E4-4009-8D1D-44A101162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08" y="2588627"/>
                <a:ext cx="5256584" cy="584775"/>
              </a:xfrm>
              <a:prstGeom prst="rect">
                <a:avLst/>
              </a:prstGeom>
              <a:blipFill>
                <a:blip r:embed="rId6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FDA1FEE-1292-45B2-9EA1-F3C30F79BB9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01653" y="1489344"/>
            <a:ext cx="3788693" cy="35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0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问题</a:t>
            </a:r>
            <a:r>
              <a:rPr lang="en-US" altLang="zh-CN"/>
              <a:t>2</a:t>
            </a:r>
            <a:r>
              <a:rPr lang="zh-CN" altLang="en-US"/>
              <a:t>：从这个定理中，你能解释我们为什么研究“同构”吗？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7583C3E-58C5-4B08-8C4C-EBFC2E314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61219"/>
            <a:ext cx="10515600" cy="34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1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4C130BC0-AA23-42F7-B444-E04DF0508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844824"/>
            <a:ext cx="10218224" cy="167255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DEA8B5F-E52F-4F01-B8D8-AAA341EB11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0404" y="3789040"/>
            <a:ext cx="10808112" cy="26317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5FA6AB0-1C7B-4330-8801-E17090E634DD}"/>
                  </a:ext>
                </a:extLst>
              </p:cNvPr>
              <p:cNvSpPr txBox="1"/>
              <p:nvPr/>
            </p:nvSpPr>
            <p:spPr>
              <a:xfrm>
                <a:off x="2783632" y="692696"/>
                <a:ext cx="69847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0070C0"/>
                    </a:solidFill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</a:rPr>
                  <a:t> a normal subgroup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</a:rPr>
                  <a:t>?</a:t>
                </a:r>
                <a:r>
                  <a:rPr lang="zh-CN" altLang="en-US" sz="3200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5FA6AB0-1C7B-4330-8801-E17090E63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32" y="692696"/>
                <a:ext cx="6984776" cy="584775"/>
              </a:xfrm>
              <a:prstGeom prst="rect">
                <a:avLst/>
              </a:prstGeom>
              <a:blipFill>
                <a:blip r:embed="rId4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9736490-86FA-4957-BD4E-9E7AC984EEA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23792" y="1358986"/>
            <a:ext cx="3788693" cy="35000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72A07D9-1AE8-4F1B-939E-20669BFFE74A}"/>
              </a:ext>
            </a:extLst>
          </p:cNvPr>
          <p:cNvCxnSpPr>
            <a:cxnSpLocks/>
          </p:cNvCxnSpPr>
          <p:nvPr/>
        </p:nvCxnSpPr>
        <p:spPr>
          <a:xfrm>
            <a:off x="5159896" y="2996262"/>
            <a:ext cx="7920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AAA4C37-51E1-4348-811E-C1B7FAC6ADE9}"/>
              </a:ext>
            </a:extLst>
          </p:cNvPr>
          <p:cNvCxnSpPr>
            <a:cxnSpLocks/>
          </p:cNvCxnSpPr>
          <p:nvPr/>
        </p:nvCxnSpPr>
        <p:spPr>
          <a:xfrm>
            <a:off x="6816080" y="2996952"/>
            <a:ext cx="57606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FF0F42C-92FD-4487-A46A-DA2ED1C3C046}"/>
              </a:ext>
            </a:extLst>
          </p:cNvPr>
          <p:cNvCxnSpPr>
            <a:cxnSpLocks/>
          </p:cNvCxnSpPr>
          <p:nvPr/>
        </p:nvCxnSpPr>
        <p:spPr>
          <a:xfrm>
            <a:off x="6023992" y="3004159"/>
            <a:ext cx="72008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82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以下定理奠定了群基本同态定理的基础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774BD21-E138-4E48-9F09-151A348C1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94823"/>
            <a:ext cx="10515600" cy="6632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361331ED-77EA-4E06-B779-864126A1D1DB}"/>
              </a:ext>
            </a:extLst>
          </p:cNvPr>
          <p:cNvSpPr/>
          <p:nvPr/>
        </p:nvSpPr>
        <p:spPr>
          <a:xfrm>
            <a:off x="3005096" y="2596668"/>
            <a:ext cx="2088232" cy="324036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87D0E06-227E-4351-A347-578DC5EA7B76}"/>
              </a:ext>
            </a:extLst>
          </p:cNvPr>
          <p:cNvCxnSpPr/>
          <p:nvPr/>
        </p:nvCxnSpPr>
        <p:spPr>
          <a:xfrm flipV="1">
            <a:off x="4805296" y="2596669"/>
            <a:ext cx="3168352" cy="3137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5FFBDD7-714B-44F8-9CA2-742C2FF3F150}"/>
                  </a:ext>
                </a:extLst>
              </p:cNvPr>
              <p:cNvSpPr txBox="1"/>
              <p:nvPr/>
            </p:nvSpPr>
            <p:spPr>
              <a:xfrm>
                <a:off x="5784667" y="2177950"/>
                <a:ext cx="132760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/>
                  <a:t>同态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zh-CN" sz="3200" i="1" dirty="0"/>
              </a:p>
              <a:p>
                <a:endParaRPr lang="zh-CN" altLang="en-US" sz="3200" b="1" i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5FFBDD7-714B-44F8-9CA2-742C2FF3F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667" y="2177950"/>
                <a:ext cx="1327608" cy="1077218"/>
              </a:xfrm>
              <a:prstGeom prst="rect">
                <a:avLst/>
              </a:prstGeom>
              <a:blipFill>
                <a:blip r:embed="rId4"/>
                <a:stretch>
                  <a:fillRect l="-11927" t="-9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>
            <a:extLst>
              <a:ext uri="{FF2B5EF4-FFF2-40B4-BE49-F238E27FC236}">
                <a16:creationId xmlns:a16="http://schemas.microsoft.com/office/drawing/2014/main" id="{1B75E0F5-6018-450D-AD74-8DD6EA10711C}"/>
              </a:ext>
            </a:extLst>
          </p:cNvPr>
          <p:cNvSpPr/>
          <p:nvPr/>
        </p:nvSpPr>
        <p:spPr>
          <a:xfrm>
            <a:off x="8549712" y="2762725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5AED805-ED2A-441E-AE65-6A4A1CC803AC}"/>
                  </a:ext>
                </a:extLst>
              </p:cNvPr>
              <p:cNvSpPr txBox="1"/>
              <p:nvPr/>
            </p:nvSpPr>
            <p:spPr>
              <a:xfrm>
                <a:off x="8664987" y="260419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5AED805-ED2A-441E-AE65-6A4A1CC80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987" y="2604194"/>
                <a:ext cx="4320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0995BC8-E0BC-4BF0-8634-EAAF488BC1E0}"/>
              </a:ext>
            </a:extLst>
          </p:cNvPr>
          <p:cNvCxnSpPr>
            <a:stCxn id="13" idx="3"/>
          </p:cNvCxnSpPr>
          <p:nvPr/>
        </p:nvCxnSpPr>
        <p:spPr>
          <a:xfrm flipH="1">
            <a:off x="4049211" y="2958400"/>
            <a:ext cx="4521592" cy="790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9C0EE3F-2408-4628-9AA4-0F55E2CC8261}"/>
              </a:ext>
            </a:extLst>
          </p:cNvPr>
          <p:cNvCxnSpPr>
            <a:stCxn id="13" idx="3"/>
          </p:cNvCxnSpPr>
          <p:nvPr/>
        </p:nvCxnSpPr>
        <p:spPr>
          <a:xfrm flipH="1">
            <a:off x="4049211" y="2958400"/>
            <a:ext cx="4521592" cy="125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B96F89B-4589-495D-868F-F3AA5759DADF}"/>
              </a:ext>
            </a:extLst>
          </p:cNvPr>
          <p:cNvCxnSpPr/>
          <p:nvPr/>
        </p:nvCxnSpPr>
        <p:spPr>
          <a:xfrm>
            <a:off x="3005096" y="3748796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A04A9F1-31FF-4E15-A4A9-8C352C4FB2B8}"/>
              </a:ext>
            </a:extLst>
          </p:cNvPr>
          <p:cNvCxnSpPr/>
          <p:nvPr/>
        </p:nvCxnSpPr>
        <p:spPr>
          <a:xfrm>
            <a:off x="3005096" y="4208464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8DD9BDC-C062-462F-A6E3-D6403FD380A5}"/>
                  </a:ext>
                </a:extLst>
              </p:cNvPr>
              <p:cNvSpPr txBox="1"/>
              <p:nvPr/>
            </p:nvSpPr>
            <p:spPr>
              <a:xfrm>
                <a:off x="3935760" y="3793963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8DD9BDC-C062-462F-A6E3-D6403FD38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3793963"/>
                <a:ext cx="4320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椭圆 19">
            <a:extLst>
              <a:ext uri="{FF2B5EF4-FFF2-40B4-BE49-F238E27FC236}">
                <a16:creationId xmlns:a16="http://schemas.microsoft.com/office/drawing/2014/main" id="{677CDF7B-DB6F-48F7-A63E-EA56033D886F}"/>
              </a:ext>
            </a:extLst>
          </p:cNvPr>
          <p:cNvSpPr/>
          <p:nvPr/>
        </p:nvSpPr>
        <p:spPr>
          <a:xfrm>
            <a:off x="3828615" y="3875127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17777D9-A3F3-4ABB-8700-00321C5E28C7}"/>
                  </a:ext>
                </a:extLst>
              </p:cNvPr>
              <p:cNvSpPr txBox="1"/>
              <p:nvPr/>
            </p:nvSpPr>
            <p:spPr>
              <a:xfrm>
                <a:off x="8664987" y="321199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17777D9-A3F3-4ABB-8700-00321C5E2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987" y="3211992"/>
                <a:ext cx="4320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椭圆 21">
            <a:extLst>
              <a:ext uri="{FF2B5EF4-FFF2-40B4-BE49-F238E27FC236}">
                <a16:creationId xmlns:a16="http://schemas.microsoft.com/office/drawing/2014/main" id="{233CA476-0BE7-4938-A412-083AE50A7F73}"/>
              </a:ext>
            </a:extLst>
          </p:cNvPr>
          <p:cNvSpPr/>
          <p:nvPr/>
        </p:nvSpPr>
        <p:spPr>
          <a:xfrm>
            <a:off x="8575693" y="3314376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0AB8C50-1E75-468E-9804-FA3EB6F4C860}"/>
              </a:ext>
            </a:extLst>
          </p:cNvPr>
          <p:cNvCxnSpPr/>
          <p:nvPr/>
        </p:nvCxnSpPr>
        <p:spPr>
          <a:xfrm flipH="1">
            <a:off x="4151784" y="3406733"/>
            <a:ext cx="4449584" cy="1191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F64C8C2-3438-44B4-8474-F4B8292FA044}"/>
              </a:ext>
            </a:extLst>
          </p:cNvPr>
          <p:cNvCxnSpPr/>
          <p:nvPr/>
        </p:nvCxnSpPr>
        <p:spPr>
          <a:xfrm>
            <a:off x="3005096" y="4612892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A5FF513-E9FA-41D1-8ECF-70C67ADE0932}"/>
              </a:ext>
            </a:extLst>
          </p:cNvPr>
          <p:cNvCxnSpPr>
            <a:stCxn id="22" idx="2"/>
          </p:cNvCxnSpPr>
          <p:nvPr/>
        </p:nvCxnSpPr>
        <p:spPr>
          <a:xfrm flipH="1">
            <a:off x="4151784" y="3429000"/>
            <a:ext cx="4423909" cy="1615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1CC0643-1AA2-494E-B325-5F43610CBEF3}"/>
              </a:ext>
            </a:extLst>
          </p:cNvPr>
          <p:cNvCxnSpPr/>
          <p:nvPr/>
        </p:nvCxnSpPr>
        <p:spPr>
          <a:xfrm>
            <a:off x="3149112" y="5044940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F42990A-EBCA-49C2-948A-D5CFFFB31CDD}"/>
              </a:ext>
            </a:extLst>
          </p:cNvPr>
          <p:cNvSpPr txBox="1"/>
          <p:nvPr/>
        </p:nvSpPr>
        <p:spPr>
          <a:xfrm>
            <a:off x="2139211" y="3743431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kernel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663B897-5F20-4E15-B1B0-ED941D8CFAA3}"/>
                  </a:ext>
                </a:extLst>
              </p:cNvPr>
              <p:cNvSpPr txBox="1"/>
              <p:nvPr/>
            </p:nvSpPr>
            <p:spPr>
              <a:xfrm>
                <a:off x="2191053" y="4615243"/>
                <a:ext cx="1333955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’)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663B897-5F20-4E15-B1B0-ED941D8CF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053" y="4615243"/>
                <a:ext cx="1333955" cy="470000"/>
              </a:xfrm>
              <a:prstGeom prst="rect">
                <a:avLst/>
              </a:prstGeom>
              <a:blipFill>
                <a:blip r:embed="rId8"/>
                <a:stretch>
                  <a:fillRect r="-457"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88EB5AB-AA19-4167-8740-F347971EE1F3}"/>
                  </a:ext>
                </a:extLst>
              </p:cNvPr>
              <p:cNvSpPr txBox="1"/>
              <p:nvPr/>
            </p:nvSpPr>
            <p:spPr>
              <a:xfrm>
                <a:off x="3972631" y="4581593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88EB5AB-AA19-4167-8740-F347971EE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631" y="4581593"/>
                <a:ext cx="43204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6A4D2F84-71AA-41C4-B942-CD90BC397F16}"/>
              </a:ext>
            </a:extLst>
          </p:cNvPr>
          <p:cNvSpPr/>
          <p:nvPr/>
        </p:nvSpPr>
        <p:spPr>
          <a:xfrm>
            <a:off x="3883337" y="4683977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E31CBB74-4712-4184-953B-81494ADB77AD}"/>
                  </a:ext>
                </a:extLst>
              </p:cNvPr>
              <p:cNvSpPr/>
              <p:nvPr/>
            </p:nvSpPr>
            <p:spPr>
              <a:xfrm>
                <a:off x="935766" y="3743431"/>
                <a:ext cx="1030988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’)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E31CBB74-4712-4184-953B-81494ADB7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66" y="3743431"/>
                <a:ext cx="1030988" cy="375552"/>
              </a:xfrm>
              <a:prstGeom prst="rect">
                <a:avLst/>
              </a:prstGeom>
              <a:blipFill>
                <a:blip r:embed="rId10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>
            <a:extLst>
              <a:ext uri="{FF2B5EF4-FFF2-40B4-BE49-F238E27FC236}">
                <a16:creationId xmlns:a16="http://schemas.microsoft.com/office/drawing/2014/main" id="{D38D6175-676D-4BB1-A2C1-DCA5C16C92C0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7408" y="5993023"/>
            <a:ext cx="10515600" cy="693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912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以下定理奠定了群基本同态定理的基础</a:t>
            </a:r>
          </a:p>
        </p:txBody>
      </p:sp>
      <p:sp>
        <p:nvSpPr>
          <p:cNvPr id="5" name="矩形 4"/>
          <p:cNvSpPr/>
          <p:nvPr/>
        </p:nvSpPr>
        <p:spPr>
          <a:xfrm>
            <a:off x="730796" y="4078463"/>
            <a:ext cx="10730408" cy="1692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96" y="3789040"/>
            <a:ext cx="10730408" cy="208221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972372" y="5410611"/>
            <a:ext cx="576064" cy="46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？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774BD21-E138-4E48-9F09-151A348C1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963957"/>
            <a:ext cx="10515600" cy="6632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7279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9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问题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：下图中的</a:t>
                </a:r>
                <a:r>
                  <a:rPr lang="en-US" altLang="zh-CN" dirty="0"/>
                  <a:t>kernel</a:t>
                </a:r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 dirty="0"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zh-CN" altLang="en-US" b="1" dirty="0"/>
                  <a:t>之间有什么</a:t>
                </a:r>
                <a:r>
                  <a:rPr lang="zh-CN" altLang="en-US" dirty="0"/>
                  <a:t>结论？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4747" r="-1507" b="-19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1343472" y="2420888"/>
            <a:ext cx="2088232" cy="324036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76257" y="1771338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群</a:t>
            </a:r>
            <a:r>
              <a:rPr lang="en-US" altLang="zh-CN" sz="2800" dirty="0"/>
              <a:t>G</a:t>
            </a:r>
            <a:endParaRPr lang="zh-CN" altLang="en-US" sz="2800" dirty="0"/>
          </a:p>
        </p:txBody>
      </p:sp>
      <p:sp>
        <p:nvSpPr>
          <p:cNvPr id="6" name="椭圆 5"/>
          <p:cNvSpPr/>
          <p:nvPr/>
        </p:nvSpPr>
        <p:spPr>
          <a:xfrm>
            <a:off x="6312024" y="1771338"/>
            <a:ext cx="1296144" cy="20897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143672" y="2420889"/>
            <a:ext cx="3168352" cy="3137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123043" y="2002170"/>
                <a:ext cx="13276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/>
                  <a:t>同态</a:t>
                </a:r>
                <a14:m>
                  <m:oMath xmlns:m="http://schemas.openxmlformats.org/officeDocument/2006/math">
                    <m:r>
                      <a:rPr lang="zh-CN" altLang="en-US" sz="3200" b="1" i="1" dirty="0"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endParaRPr lang="zh-CN" altLang="en-US" sz="3200" b="1" i="1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043" y="2002170"/>
                <a:ext cx="1327608" cy="584775"/>
              </a:xfrm>
              <a:prstGeom prst="rect">
                <a:avLst/>
              </a:prstGeom>
              <a:blipFill>
                <a:blip r:embed="rId3"/>
                <a:stretch>
                  <a:fillRect l="-11468" t="-16667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7696822" y="177133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群</a:t>
            </a:r>
            <a:r>
              <a:rPr lang="en-US" altLang="zh-CN" sz="2800" dirty="0"/>
              <a:t>G’</a:t>
            </a:r>
            <a:endParaRPr lang="zh-CN" altLang="en-US" sz="2800" dirty="0"/>
          </a:p>
        </p:txBody>
      </p:sp>
      <p:sp>
        <p:nvSpPr>
          <p:cNvPr id="13" name="椭圆 12"/>
          <p:cNvSpPr/>
          <p:nvPr/>
        </p:nvSpPr>
        <p:spPr>
          <a:xfrm>
            <a:off x="6888088" y="2586945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7003363" y="242841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363" y="2428414"/>
                <a:ext cx="4320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/>
          <p:cNvCxnSpPr>
            <a:stCxn id="13" idx="3"/>
          </p:cNvCxnSpPr>
          <p:nvPr/>
        </p:nvCxnSpPr>
        <p:spPr>
          <a:xfrm flipH="1">
            <a:off x="2387587" y="2782620"/>
            <a:ext cx="4521592" cy="790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3" idx="3"/>
          </p:cNvCxnSpPr>
          <p:nvPr/>
        </p:nvCxnSpPr>
        <p:spPr>
          <a:xfrm flipH="1">
            <a:off x="2387587" y="2782620"/>
            <a:ext cx="4521592" cy="125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343472" y="3573016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343472" y="4032684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2274136" y="3618183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136" y="3618183"/>
                <a:ext cx="4320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椭圆 24"/>
          <p:cNvSpPr/>
          <p:nvPr/>
        </p:nvSpPr>
        <p:spPr>
          <a:xfrm>
            <a:off x="2166991" y="3699347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7003363" y="303621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363" y="3036212"/>
                <a:ext cx="4320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/>
          <p:cNvSpPr/>
          <p:nvPr/>
        </p:nvSpPr>
        <p:spPr>
          <a:xfrm>
            <a:off x="6914069" y="3138596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490160" y="3230953"/>
            <a:ext cx="4449584" cy="1191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343472" y="4437112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7" idx="2"/>
          </p:cNvCxnSpPr>
          <p:nvPr/>
        </p:nvCxnSpPr>
        <p:spPr>
          <a:xfrm flipH="1">
            <a:off x="2490160" y="3253220"/>
            <a:ext cx="4423909" cy="1615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487488" y="4869160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77587" y="3567651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kernel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529429" y="4439463"/>
                <a:ext cx="1333955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 dirty="0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p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’)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29" y="4439463"/>
                <a:ext cx="1333955" cy="470000"/>
              </a:xfrm>
              <a:prstGeom prst="rect">
                <a:avLst/>
              </a:prstGeom>
              <a:blipFill>
                <a:blip r:embed="rId7"/>
                <a:stretch>
                  <a:fillRect l="-457" r="-457"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2311007" y="4405813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007" y="4405813"/>
                <a:ext cx="4320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/>
          <p:cNvSpPr/>
          <p:nvPr/>
        </p:nvSpPr>
        <p:spPr>
          <a:xfrm>
            <a:off x="2221713" y="4508197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773666" y="4191363"/>
            <a:ext cx="6625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Kernel</a:t>
            </a:r>
            <a:r>
              <a:rPr lang="zh-CN" altLang="en-US" sz="2400" dirty="0"/>
              <a:t>和任意的</a:t>
            </a:r>
            <a:r>
              <a:rPr lang="en-US" altLang="zh-CN" sz="2400" dirty="0"/>
              <a:t>G’</a:t>
            </a:r>
            <a:r>
              <a:rPr lang="zh-CN" altLang="en-US" sz="2400" dirty="0"/>
              <a:t>中</a:t>
            </a:r>
            <a:r>
              <a:rPr lang="zh-CN" altLang="en-US" sz="2400" b="1" dirty="0">
                <a:solidFill>
                  <a:srgbClr val="0070C0"/>
                </a:solidFill>
              </a:rPr>
              <a:t>非单位元</a:t>
            </a:r>
            <a:r>
              <a:rPr lang="zh-CN" altLang="en-US" sz="2400" dirty="0"/>
              <a:t>元素的</a:t>
            </a:r>
            <a:r>
              <a:rPr lang="zh-CN" altLang="en-US" sz="2400" b="1" dirty="0"/>
              <a:t>逆像</a:t>
            </a:r>
            <a:r>
              <a:rPr lang="zh-CN" altLang="en-US" sz="2400" dirty="0"/>
              <a:t>不相交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773666" y="4790017"/>
            <a:ext cx="6317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Kernel</a:t>
            </a:r>
            <a:r>
              <a:rPr lang="zh-CN" altLang="en-US" sz="2400" dirty="0"/>
              <a:t>和任意的</a:t>
            </a:r>
            <a:r>
              <a:rPr lang="en-US" altLang="zh-CN" sz="2400" dirty="0"/>
              <a:t>G’</a:t>
            </a:r>
            <a:r>
              <a:rPr lang="zh-CN" altLang="en-US" sz="2400" dirty="0"/>
              <a:t>中</a:t>
            </a:r>
            <a:r>
              <a:rPr lang="zh-CN" altLang="en-US" sz="2400" b="1" dirty="0">
                <a:solidFill>
                  <a:srgbClr val="0070C0"/>
                </a:solidFill>
              </a:rPr>
              <a:t>非单位元</a:t>
            </a:r>
            <a:r>
              <a:rPr lang="zh-CN" altLang="en-US" sz="2400" dirty="0"/>
              <a:t>元素的</a:t>
            </a:r>
            <a:r>
              <a:rPr lang="zh-CN" altLang="en-US" sz="2400" b="1" dirty="0"/>
              <a:t>逆像</a:t>
            </a:r>
            <a:r>
              <a:rPr lang="zh-CN" altLang="en-US" sz="2400" dirty="0"/>
              <a:t>同势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773666" y="5388671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任意的</a:t>
            </a:r>
            <a:r>
              <a:rPr lang="en-US" altLang="zh-CN" sz="2400" dirty="0"/>
              <a:t>G’</a:t>
            </a:r>
            <a:r>
              <a:rPr lang="zh-CN" altLang="en-US" sz="2400" dirty="0"/>
              <a:t>中元素的</a:t>
            </a:r>
            <a:r>
              <a:rPr lang="zh-CN" altLang="en-US" sz="2400" b="1" dirty="0"/>
              <a:t>逆像</a:t>
            </a:r>
            <a:r>
              <a:rPr lang="zh-CN" altLang="en-US" sz="2400" dirty="0"/>
              <a:t>不相交且同势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4773666" y="5987326"/>
            <a:ext cx="6567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任意的</a:t>
            </a:r>
            <a:r>
              <a:rPr lang="en-US" altLang="zh-CN" sz="2400" dirty="0"/>
              <a:t>G’</a:t>
            </a:r>
            <a:r>
              <a:rPr lang="zh-CN" altLang="en-US" sz="2400" dirty="0"/>
              <a:t>中元素的</a:t>
            </a:r>
            <a:r>
              <a:rPr lang="zh-CN" altLang="en-US" sz="2400" b="1" dirty="0"/>
              <a:t>逆像</a:t>
            </a:r>
            <a:r>
              <a:rPr lang="zh-CN" altLang="en-US" sz="2400" dirty="0"/>
              <a:t>必定是</a:t>
            </a:r>
            <a:r>
              <a:rPr lang="en-US" altLang="zh-CN" sz="2400" dirty="0"/>
              <a:t>kernel</a:t>
            </a:r>
            <a:r>
              <a:rPr lang="zh-CN" altLang="en-US" sz="2400" dirty="0"/>
              <a:t>的某个陪集</a:t>
            </a:r>
          </a:p>
        </p:txBody>
      </p:sp>
    </p:spTree>
    <p:extLst>
      <p:ext uri="{BB962C8B-B14F-4D97-AF65-F5344CB8AC3E}">
        <p14:creationId xmlns:p14="http://schemas.microsoft.com/office/powerpoint/2010/main" val="361526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11</a:t>
            </a:r>
            <a:r>
              <a:rPr lang="zh-CN" altLang="en-US" dirty="0"/>
              <a:t>：下图中的</a:t>
            </a:r>
            <a:r>
              <a:rPr lang="en-US" altLang="zh-CN" dirty="0"/>
              <a:t>G</a:t>
            </a:r>
            <a:r>
              <a:rPr lang="zh-CN" altLang="en-US" dirty="0"/>
              <a:t>和商群会有什么关系？</a:t>
            </a:r>
          </a:p>
        </p:txBody>
      </p:sp>
      <p:sp>
        <p:nvSpPr>
          <p:cNvPr id="4" name="椭圆 3"/>
          <p:cNvSpPr/>
          <p:nvPr/>
        </p:nvSpPr>
        <p:spPr>
          <a:xfrm>
            <a:off x="1343472" y="2420888"/>
            <a:ext cx="2088232" cy="324036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76257" y="1771338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群</a:t>
            </a:r>
            <a:r>
              <a:rPr lang="en-US" altLang="zh-CN" sz="2800" dirty="0"/>
              <a:t>G</a:t>
            </a:r>
            <a:endParaRPr lang="zh-CN" altLang="en-US" sz="2800" dirty="0"/>
          </a:p>
        </p:txBody>
      </p:sp>
      <p:sp>
        <p:nvSpPr>
          <p:cNvPr id="6" name="椭圆 5"/>
          <p:cNvSpPr/>
          <p:nvPr/>
        </p:nvSpPr>
        <p:spPr>
          <a:xfrm>
            <a:off x="6312024" y="1771338"/>
            <a:ext cx="1296144" cy="20897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143672" y="2420889"/>
            <a:ext cx="3168352" cy="3137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123043" y="2002170"/>
                <a:ext cx="13276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/>
                  <a:t>同态</a:t>
                </a:r>
                <a14:m>
                  <m:oMath xmlns:m="http://schemas.openxmlformats.org/officeDocument/2006/math">
                    <m:r>
                      <a:rPr lang="zh-CN" altLang="en-US" sz="3200" b="1" i="1" dirty="0"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endParaRPr lang="zh-CN" altLang="en-US" sz="3200" b="1" i="1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043" y="2002170"/>
                <a:ext cx="1327608" cy="584775"/>
              </a:xfrm>
              <a:prstGeom prst="rect">
                <a:avLst/>
              </a:prstGeom>
              <a:blipFill>
                <a:blip r:embed="rId3"/>
                <a:stretch>
                  <a:fillRect l="-11468" t="-16667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7696822" y="1771338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群</a:t>
            </a:r>
            <a:r>
              <a:rPr lang="en-US" altLang="zh-CN" sz="2800" dirty="0"/>
              <a:t>H</a:t>
            </a:r>
            <a:endParaRPr lang="zh-CN" altLang="en-US" sz="2800" dirty="0"/>
          </a:p>
        </p:txBody>
      </p:sp>
      <p:sp>
        <p:nvSpPr>
          <p:cNvPr id="13" name="椭圆 12"/>
          <p:cNvSpPr/>
          <p:nvPr/>
        </p:nvSpPr>
        <p:spPr>
          <a:xfrm>
            <a:off x="6888088" y="2586945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7003363" y="242841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363" y="2428414"/>
                <a:ext cx="4320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/>
          <p:cNvCxnSpPr>
            <a:stCxn id="13" idx="3"/>
          </p:cNvCxnSpPr>
          <p:nvPr/>
        </p:nvCxnSpPr>
        <p:spPr>
          <a:xfrm flipH="1">
            <a:off x="2311007" y="2782620"/>
            <a:ext cx="4598172" cy="1028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3" idx="3"/>
          </p:cNvCxnSpPr>
          <p:nvPr/>
        </p:nvCxnSpPr>
        <p:spPr>
          <a:xfrm flipH="1">
            <a:off x="2315897" y="2782620"/>
            <a:ext cx="4593282" cy="1511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343472" y="3816542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343472" y="4276210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2274136" y="3861709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136" y="3861709"/>
                <a:ext cx="4320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椭圆 24"/>
          <p:cNvSpPr/>
          <p:nvPr/>
        </p:nvSpPr>
        <p:spPr>
          <a:xfrm>
            <a:off x="2166991" y="3942873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274136" y="4637079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136" y="4637079"/>
                <a:ext cx="4320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/>
          <p:cNvSpPr/>
          <p:nvPr/>
        </p:nvSpPr>
        <p:spPr>
          <a:xfrm>
            <a:off x="2184842" y="4739463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77587" y="3811177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kernel</a:t>
            </a:r>
            <a:endParaRPr lang="zh-CN" altLang="en-US" sz="2400" b="1" dirty="0"/>
          </a:p>
        </p:txBody>
      </p:sp>
      <p:sp>
        <p:nvSpPr>
          <p:cNvPr id="31" name="椭圆 30"/>
          <p:cNvSpPr/>
          <p:nvPr/>
        </p:nvSpPr>
        <p:spPr>
          <a:xfrm>
            <a:off x="6312024" y="4410286"/>
            <a:ext cx="1296144" cy="20897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888088" y="5225893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7003363" y="506736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363" y="5067362"/>
                <a:ext cx="432048" cy="369332"/>
              </a:xfrm>
              <a:prstGeom prst="rect">
                <a:avLst/>
              </a:prstGeom>
              <a:blipFill>
                <a:blip r:embed="rId7"/>
                <a:stretch>
                  <a:fillRect l="-5634" r="-9859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7003363" y="567516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363" y="5675160"/>
                <a:ext cx="432048" cy="369332"/>
              </a:xfrm>
              <a:prstGeom prst="rect">
                <a:avLst/>
              </a:prstGeom>
              <a:blipFill>
                <a:blip r:embed="rId8"/>
                <a:stretch>
                  <a:fillRect l="-5634" r="-14085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椭圆 36"/>
          <p:cNvSpPr/>
          <p:nvPr/>
        </p:nvSpPr>
        <p:spPr>
          <a:xfrm>
            <a:off x="6914069" y="5777544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7696822" y="4328869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商群</a:t>
            </a:r>
            <a:r>
              <a:rPr lang="en-US" altLang="zh-CN" sz="2800" dirty="0"/>
              <a:t>G/K</a:t>
            </a:r>
            <a:endParaRPr lang="zh-CN" altLang="en-US" sz="2800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3143672" y="5186078"/>
            <a:ext cx="3168352" cy="6708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521702" y="491392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93532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问题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：下图中的群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zh-CN" altLang="en-US" dirty="0"/>
                  <a:t>同态群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商群会有什么关系？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5207" r="-174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1343472" y="2420888"/>
            <a:ext cx="2088232" cy="324036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76257" y="1771338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群</a:t>
            </a:r>
            <a:r>
              <a:rPr lang="en-US" altLang="zh-CN" sz="2800" dirty="0"/>
              <a:t>G</a:t>
            </a:r>
            <a:endParaRPr lang="zh-CN" altLang="en-US" sz="2800" dirty="0"/>
          </a:p>
        </p:txBody>
      </p:sp>
      <p:sp>
        <p:nvSpPr>
          <p:cNvPr id="6" name="椭圆 5"/>
          <p:cNvSpPr/>
          <p:nvPr/>
        </p:nvSpPr>
        <p:spPr>
          <a:xfrm>
            <a:off x="6312024" y="1771338"/>
            <a:ext cx="1296144" cy="20897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143672" y="2420889"/>
            <a:ext cx="3168352" cy="3137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123043" y="2002170"/>
                <a:ext cx="13276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/>
                  <a:t>同态</a:t>
                </a:r>
                <a14:m>
                  <m:oMath xmlns:m="http://schemas.openxmlformats.org/officeDocument/2006/math">
                    <m:r>
                      <a:rPr lang="zh-CN" altLang="en-US" sz="3200" b="1" i="1" dirty="0" smtClean="0"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endParaRPr lang="zh-CN" altLang="en-US" sz="3200" b="1" i="1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043" y="2002170"/>
                <a:ext cx="1327608" cy="584775"/>
              </a:xfrm>
              <a:prstGeom prst="rect">
                <a:avLst/>
              </a:prstGeom>
              <a:blipFill>
                <a:blip r:embed="rId4"/>
                <a:stretch>
                  <a:fillRect l="-11468" t="-16667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7696822" y="1771338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群</a:t>
            </a:r>
            <a:r>
              <a:rPr lang="en-US" altLang="zh-CN" sz="2800" dirty="0"/>
              <a:t>H</a:t>
            </a:r>
            <a:endParaRPr lang="zh-CN" altLang="en-US" sz="2800" dirty="0"/>
          </a:p>
        </p:txBody>
      </p:sp>
      <p:sp>
        <p:nvSpPr>
          <p:cNvPr id="13" name="椭圆 12"/>
          <p:cNvSpPr/>
          <p:nvPr/>
        </p:nvSpPr>
        <p:spPr>
          <a:xfrm>
            <a:off x="6888088" y="2586945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7003363" y="242841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363" y="2428414"/>
                <a:ext cx="4320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/>
          <p:cNvCxnSpPr>
            <a:stCxn id="13" idx="3"/>
          </p:cNvCxnSpPr>
          <p:nvPr/>
        </p:nvCxnSpPr>
        <p:spPr>
          <a:xfrm flipH="1">
            <a:off x="2311007" y="2782620"/>
            <a:ext cx="4598172" cy="1028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3" idx="3"/>
          </p:cNvCxnSpPr>
          <p:nvPr/>
        </p:nvCxnSpPr>
        <p:spPr>
          <a:xfrm flipH="1">
            <a:off x="2315897" y="2782620"/>
            <a:ext cx="4593282" cy="1511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343472" y="3816542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343472" y="4276210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2274136" y="3861709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136" y="3861709"/>
                <a:ext cx="4320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椭圆 24"/>
          <p:cNvSpPr/>
          <p:nvPr/>
        </p:nvSpPr>
        <p:spPr>
          <a:xfrm>
            <a:off x="2166991" y="3942873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274136" y="4637079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136" y="4637079"/>
                <a:ext cx="4320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/>
          <p:cNvSpPr/>
          <p:nvPr/>
        </p:nvSpPr>
        <p:spPr>
          <a:xfrm>
            <a:off x="2184842" y="4739463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77587" y="3811177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kernel</a:t>
            </a:r>
            <a:endParaRPr lang="zh-CN" altLang="en-US" sz="2400" b="1" dirty="0"/>
          </a:p>
        </p:txBody>
      </p:sp>
      <p:sp>
        <p:nvSpPr>
          <p:cNvPr id="31" name="椭圆 30"/>
          <p:cNvSpPr/>
          <p:nvPr/>
        </p:nvSpPr>
        <p:spPr>
          <a:xfrm>
            <a:off x="6312024" y="4410286"/>
            <a:ext cx="1296144" cy="20897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888088" y="5225893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7003363" y="506736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363" y="5067362"/>
                <a:ext cx="432048" cy="369332"/>
              </a:xfrm>
              <a:prstGeom prst="rect">
                <a:avLst/>
              </a:prstGeom>
              <a:blipFill>
                <a:blip r:embed="rId8"/>
                <a:stretch>
                  <a:fillRect l="-5634" r="-9859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7003363" y="567516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363" y="5675160"/>
                <a:ext cx="432048" cy="369332"/>
              </a:xfrm>
              <a:prstGeom prst="rect">
                <a:avLst/>
              </a:prstGeom>
              <a:blipFill>
                <a:blip r:embed="rId9"/>
                <a:stretch>
                  <a:fillRect l="-5634" r="-14085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椭圆 36"/>
          <p:cNvSpPr/>
          <p:nvPr/>
        </p:nvSpPr>
        <p:spPr>
          <a:xfrm>
            <a:off x="6914069" y="5777544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7696822" y="4328869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商群</a:t>
            </a:r>
            <a:r>
              <a:rPr lang="en-US" altLang="zh-CN" sz="2800" dirty="0"/>
              <a:t>G/K</a:t>
            </a:r>
            <a:endParaRPr lang="zh-CN" altLang="en-US" sz="2800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3143672" y="5186078"/>
            <a:ext cx="3168352" cy="6708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116377" y="4976755"/>
                <a:ext cx="12955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/>
                  <a:t>同态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zh-CN" sz="3200" b="0" i="1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377" y="4976755"/>
                <a:ext cx="1295547" cy="584775"/>
              </a:xfrm>
              <a:prstGeom prst="rect">
                <a:avLst/>
              </a:prstGeom>
              <a:blipFill>
                <a:blip r:embed="rId10"/>
                <a:stretch>
                  <a:fillRect l="-11737" t="-16667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>
            <a:stCxn id="31" idx="0"/>
            <a:endCxn id="6" idx="4"/>
          </p:cNvCxnSpPr>
          <p:nvPr/>
        </p:nvCxnSpPr>
        <p:spPr>
          <a:xfrm flipV="1">
            <a:off x="6960096" y="3861048"/>
            <a:ext cx="0" cy="5492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137893" y="380689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D5310BC-FEDA-4CDF-9116-7C4159A1F9A9}"/>
                  </a:ext>
                </a:extLst>
              </p:cNvPr>
              <p:cNvSpPr txBox="1"/>
              <p:nvPr/>
            </p:nvSpPr>
            <p:spPr>
              <a:xfrm>
                <a:off x="7589183" y="3818807"/>
                <a:ext cx="9377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70C0"/>
                    </a:solidFill>
                  </a:rPr>
                  <a:t>同构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zh-CN" alt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D5310BC-FEDA-4CDF-9116-7C4159A1F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183" y="3818807"/>
                <a:ext cx="937757" cy="430887"/>
              </a:xfrm>
              <a:prstGeom prst="rect">
                <a:avLst/>
              </a:prstGeom>
              <a:blipFill>
                <a:blip r:embed="rId11"/>
                <a:stretch>
                  <a:fillRect l="-23377" t="-29577" b="-45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15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群同态第一定理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844824"/>
            <a:ext cx="9664234" cy="1944216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159200"/>
            <a:ext cx="10296255" cy="1862088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 rot="19039288">
            <a:off x="5474548" y="3540795"/>
            <a:ext cx="293301" cy="1435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983432" y="1690688"/>
            <a:ext cx="5328592" cy="2322498"/>
            <a:chOff x="983432" y="1690688"/>
            <a:chExt cx="5328592" cy="2322498"/>
          </a:xfrm>
        </p:grpSpPr>
        <p:sp>
          <p:nvSpPr>
            <p:cNvPr id="3" name="矩形 2"/>
            <p:cNvSpPr/>
            <p:nvPr/>
          </p:nvSpPr>
          <p:spPr>
            <a:xfrm>
              <a:off x="1559496" y="1690688"/>
              <a:ext cx="4752528" cy="51417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983432" y="2812857"/>
                  <a:ext cx="3888432" cy="1200329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 dirty="0"/>
                    <a:t>一般的正规子群尚不能让我们“看穿”同态映射</a:t>
                  </a:r>
                  <a:r>
                    <a:rPr lang="en-US" altLang="zh-CN" sz="2400" b="1" dirty="0"/>
                    <a:t> </a:t>
                  </a:r>
                  <a14:m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𝝍</m:t>
                      </m:r>
                    </m:oMath>
                  </a14:m>
                  <a:r>
                    <a:rPr lang="en-US" altLang="zh-CN" sz="2400" b="1" dirty="0"/>
                    <a:t> </a:t>
                  </a:r>
                  <a:r>
                    <a:rPr lang="zh-CN" altLang="en-US" sz="2400" b="1" dirty="0"/>
                    <a:t>给我们带来的清晰结构</a:t>
                  </a: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32" y="2812857"/>
                  <a:ext cx="3888432" cy="120032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7402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476672"/>
            <a:ext cx="10081120" cy="6171874"/>
          </a:xfrm>
        </p:spPr>
      </p:pic>
      <p:cxnSp>
        <p:nvCxnSpPr>
          <p:cNvPr id="6" name="直接连接符 5"/>
          <p:cNvCxnSpPr/>
          <p:nvPr/>
        </p:nvCxnSpPr>
        <p:spPr>
          <a:xfrm>
            <a:off x="4007768" y="1340768"/>
            <a:ext cx="69127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4655840" y="1268760"/>
            <a:ext cx="4966230" cy="849571"/>
            <a:chOff x="4655840" y="1268760"/>
            <a:chExt cx="4966230" cy="849571"/>
          </a:xfrm>
        </p:grpSpPr>
        <p:sp>
          <p:nvSpPr>
            <p:cNvPr id="2" name="圆角矩形 1"/>
            <p:cNvSpPr/>
            <p:nvPr/>
          </p:nvSpPr>
          <p:spPr>
            <a:xfrm>
              <a:off x="4655840" y="1268760"/>
              <a:ext cx="3456384" cy="504056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206298" y="1656666"/>
              <a:ext cx="1415772" cy="461665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为什么？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55440" y="1340768"/>
            <a:ext cx="3528392" cy="1696922"/>
            <a:chOff x="1055440" y="1340768"/>
            <a:chExt cx="3528392" cy="1696922"/>
          </a:xfrm>
        </p:grpSpPr>
        <p:sp>
          <p:nvSpPr>
            <p:cNvPr id="8" name="圆角矩形 7"/>
            <p:cNvSpPr/>
            <p:nvPr/>
          </p:nvSpPr>
          <p:spPr>
            <a:xfrm>
              <a:off x="1055440" y="1340768"/>
              <a:ext cx="3528392" cy="432048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73291" y="2605642"/>
              <a:ext cx="3294517" cy="432048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199456" y="4509120"/>
            <a:ext cx="69127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9FD6AD0-4EC9-4FB8-A2B6-209EE3C28385}"/>
              </a:ext>
            </a:extLst>
          </p:cNvPr>
          <p:cNvCxnSpPr>
            <a:cxnSpLocks/>
          </p:cNvCxnSpPr>
          <p:nvPr/>
        </p:nvCxnSpPr>
        <p:spPr>
          <a:xfrm>
            <a:off x="2207568" y="3356992"/>
            <a:ext cx="69127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CD2757C-D51A-4D84-9366-B4A10E57BAFC}"/>
              </a:ext>
            </a:extLst>
          </p:cNvPr>
          <p:cNvGrpSpPr/>
          <p:nvPr/>
        </p:nvGrpSpPr>
        <p:grpSpPr>
          <a:xfrm>
            <a:off x="4007768" y="4789263"/>
            <a:ext cx="3765993" cy="461665"/>
            <a:chOff x="4007768" y="4789263"/>
            <a:chExt cx="3765993" cy="461665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6241791-5E5B-41BF-9BE0-129AB3699856}"/>
                </a:ext>
              </a:extLst>
            </p:cNvPr>
            <p:cNvSpPr/>
            <p:nvPr/>
          </p:nvSpPr>
          <p:spPr>
            <a:xfrm>
              <a:off x="4007768" y="4789263"/>
              <a:ext cx="3384376" cy="432043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0182EA3-B979-4C09-8E3C-34096F4309AD}"/>
                </a:ext>
              </a:extLst>
            </p:cNvPr>
            <p:cNvSpPr txBox="1"/>
            <p:nvPr/>
          </p:nvSpPr>
          <p:spPr>
            <a:xfrm>
              <a:off x="7401543" y="4789263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70C0"/>
                  </a:solidFill>
                </a:rPr>
                <a:t>?</a:t>
              </a:r>
              <a:endParaRPr lang="zh-CN" altLang="en-US" sz="2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485FAB3C-A1E5-4259-978A-8EFFBCC9D053}"/>
              </a:ext>
            </a:extLst>
          </p:cNvPr>
          <p:cNvSpPr/>
          <p:nvPr/>
        </p:nvSpPr>
        <p:spPr>
          <a:xfrm>
            <a:off x="3863752" y="980728"/>
            <a:ext cx="7056784" cy="356549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CF4947-6679-4F48-BFD0-933C35695FB1}"/>
              </a:ext>
            </a:extLst>
          </p:cNvPr>
          <p:cNvSpPr/>
          <p:nvPr/>
        </p:nvSpPr>
        <p:spPr>
          <a:xfrm>
            <a:off x="2171564" y="3035096"/>
            <a:ext cx="7056784" cy="356549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F299C3-1852-4E4B-A27E-F93D822DE75D}"/>
              </a:ext>
            </a:extLst>
          </p:cNvPr>
          <p:cNvSpPr/>
          <p:nvPr/>
        </p:nvSpPr>
        <p:spPr>
          <a:xfrm>
            <a:off x="1176519" y="4142280"/>
            <a:ext cx="7056784" cy="356549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BBF6064-C0C1-4B54-99BB-37698355FBEF}"/>
                  </a:ext>
                </a:extLst>
              </p:cNvPr>
              <p:cNvSpPr txBox="1"/>
              <p:nvPr/>
            </p:nvSpPr>
            <p:spPr>
              <a:xfrm>
                <a:off x="7903742" y="4820618"/>
                <a:ext cx="38678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𝑔𝐾</m:t>
                    </m:r>
                  </m:oMath>
                </a14:m>
                <a:r>
                  <a:rPr lang="zh-CN" alt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is a homomorphism</a:t>
                </a:r>
                <a:endParaRPr lang="zh-CN" alt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BBF6064-C0C1-4B54-99BB-37698355F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742" y="4820618"/>
                <a:ext cx="3867854" cy="400110"/>
              </a:xfrm>
              <a:prstGeom prst="rect">
                <a:avLst/>
              </a:prstGeom>
              <a:blipFill>
                <a:blip r:embed="rId4"/>
                <a:stretch>
                  <a:fillRect l="-631" t="-7692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32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88" y="188640"/>
            <a:ext cx="11017224" cy="2206056"/>
          </a:xfrm>
        </p:spPr>
      </p:pic>
      <p:sp>
        <p:nvSpPr>
          <p:cNvPr id="5" name="文本框 4"/>
          <p:cNvSpPr txBox="1"/>
          <p:nvPr/>
        </p:nvSpPr>
        <p:spPr>
          <a:xfrm>
            <a:off x="838200" y="3212974"/>
            <a:ext cx="3531689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HN </a:t>
            </a:r>
            <a:r>
              <a:rPr lang="zh-CN" altLang="en-US" sz="3600" dirty="0"/>
              <a:t>是子群？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4319686"/>
            <a:ext cx="5005736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H∩N </a:t>
            </a:r>
            <a:r>
              <a:rPr lang="zh-CN" altLang="en-US" sz="3600" dirty="0"/>
              <a:t>是正规子群？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8200" y="5426399"/>
            <a:ext cx="9578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H/H∩N </a:t>
            </a:r>
            <a:r>
              <a:rPr lang="zh-CN" altLang="en-US" sz="3600" dirty="0"/>
              <a:t>和</a:t>
            </a:r>
            <a:r>
              <a:rPr lang="en-US" altLang="zh-CN" sz="3600" dirty="0"/>
              <a:t>HN/N</a:t>
            </a:r>
            <a:r>
              <a:rPr lang="zh-CN" altLang="en-US" sz="3600" dirty="0"/>
              <a:t>到底是什么样子的群？</a:t>
            </a:r>
          </a:p>
        </p:txBody>
      </p:sp>
    </p:spTree>
    <p:extLst>
      <p:ext uri="{BB962C8B-B14F-4D97-AF65-F5344CB8AC3E}">
        <p14:creationId xmlns:p14="http://schemas.microsoft.com/office/powerpoint/2010/main" val="247911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 Topics:</a:t>
            </a:r>
            <a:endParaRPr lang="zh-CN" altLang="en-US" dirty="0"/>
          </a:p>
        </p:txBody>
      </p:sp>
      <p:sp>
        <p:nvSpPr>
          <p:cNvPr id="28675" name="Content Placeholder 1"/>
          <p:cNvSpPr>
            <a:spLocks noGrp="1"/>
          </p:cNvSpPr>
          <p:nvPr>
            <p:ph idx="1"/>
          </p:nvPr>
        </p:nvSpPr>
        <p:spPr>
          <a:xfrm>
            <a:off x="838200" y="1690688"/>
            <a:ext cx="10442376" cy="439261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证明群同构第二定理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证明问题</a:t>
            </a:r>
            <a:r>
              <a:rPr lang="en-US" altLang="zh-CN" sz="3600" dirty="0"/>
              <a:t>10</a:t>
            </a:r>
            <a:r>
              <a:rPr lang="zh-CN" altLang="en-US" sz="3600" dirty="0"/>
              <a:t>中得到的猜想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80376" y="3880477"/>
            <a:ext cx="2592288" cy="2088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/>
              <a:t>观察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构造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证明（定义）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/>
              <a:t>如何判断两个系统的同构？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2780928"/>
            <a:ext cx="8002117" cy="657317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3627093"/>
            <a:ext cx="4363059" cy="514422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09" y="4330363"/>
            <a:ext cx="7983064" cy="190526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E296F30-55F6-496C-942E-55662AE32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448" y="1647577"/>
            <a:ext cx="9556848" cy="53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5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子群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8760"/>
            <a:ext cx="10759725" cy="3168352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2B235B-36A1-43D0-9FDE-4D9A95AF08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19736" y="4607331"/>
            <a:ext cx="8064896" cy="196381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07246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正规子群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6" y="2420888"/>
            <a:ext cx="11842868" cy="1440160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DB61C7-6621-40F0-B2D2-4D570F1B1C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19736" y="4607331"/>
            <a:ext cx="8064896" cy="196381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920740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同构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48" y="1665144"/>
            <a:ext cx="9794304" cy="4660658"/>
          </a:xfrm>
        </p:spPr>
      </p:pic>
    </p:spTree>
    <p:extLst>
      <p:ext uri="{BB962C8B-B14F-4D97-AF65-F5344CB8AC3E}">
        <p14:creationId xmlns:p14="http://schemas.microsoft.com/office/powerpoint/2010/main" val="394989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如何判断两个系统不同构？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916832"/>
            <a:ext cx="11054712" cy="3538512"/>
          </a:xfrm>
        </p:spPr>
      </p:pic>
      <p:cxnSp>
        <p:nvCxnSpPr>
          <p:cNvPr id="6" name="直接连接符 5"/>
          <p:cNvCxnSpPr/>
          <p:nvPr/>
        </p:nvCxnSpPr>
        <p:spPr>
          <a:xfrm>
            <a:off x="5735960" y="3068960"/>
            <a:ext cx="5400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911424" y="5373216"/>
            <a:ext cx="66247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79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3.1</a:t>
            </a:r>
            <a:r>
              <a:rPr lang="zh-CN" altLang="en-US" dirty="0"/>
              <a:t>：这个定理给我们什么感觉？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3" y="2564904"/>
            <a:ext cx="11238893" cy="1012033"/>
          </a:xfrm>
        </p:spPr>
      </p:pic>
      <p:sp>
        <p:nvSpPr>
          <p:cNvPr id="5" name="文本框 4"/>
          <p:cNvSpPr txBox="1"/>
          <p:nvPr/>
        </p:nvSpPr>
        <p:spPr>
          <a:xfrm>
            <a:off x="3431704" y="44511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如何去证明这个定理？</a:t>
            </a:r>
          </a:p>
        </p:txBody>
      </p:sp>
      <p:sp>
        <p:nvSpPr>
          <p:cNvPr id="3" name="矩形 2"/>
          <p:cNvSpPr/>
          <p:nvPr/>
        </p:nvSpPr>
        <p:spPr>
          <a:xfrm>
            <a:off x="476553" y="2636912"/>
            <a:ext cx="2307079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93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28BAB2-E26C-4DDA-8D32-796EB45DB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932" y="3460833"/>
            <a:ext cx="8965086" cy="4468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32765E-F697-421D-8451-27645FDEF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932" y="4337870"/>
            <a:ext cx="10064750" cy="6921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1E9EE7-04C0-45B4-815D-C9B0AF6AEBE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6932" y="5460216"/>
            <a:ext cx="10064750" cy="387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几个有趣的同构结论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AE7957-FB66-4848-ACCE-1CCF209D75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932" y="2583796"/>
            <a:ext cx="8021031" cy="44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4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Cayley</a:t>
            </a:r>
            <a:r>
              <a:rPr lang="zh-CN" altLang="en-US" dirty="0"/>
              <a:t>定理的证明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67920"/>
            <a:ext cx="10515600" cy="3907631"/>
          </a:xfrm>
        </p:spPr>
        <p:txBody>
          <a:bodyPr/>
          <a:lstStyle/>
          <a:p>
            <a:r>
              <a:rPr lang="zh-CN" altLang="en-US" dirty="0"/>
              <a:t>从任意一个群</a:t>
            </a:r>
            <a:r>
              <a:rPr lang="en-US" altLang="zh-CN" dirty="0"/>
              <a:t>G</a:t>
            </a:r>
            <a:r>
              <a:rPr lang="zh-CN" altLang="en-US" dirty="0"/>
              <a:t>出发，构造一个置换群</a:t>
            </a:r>
            <a:r>
              <a:rPr lang="en-US" altLang="zh-CN" dirty="0"/>
              <a:t>G</a:t>
            </a:r>
            <a:r>
              <a:rPr lang="zh-CN" altLang="en-US" dirty="0"/>
              <a:t>’：</a:t>
            </a:r>
            <a:endParaRPr lang="en-US" altLang="zh-CN" dirty="0"/>
          </a:p>
          <a:p>
            <a:pPr lvl="1"/>
            <a:r>
              <a:rPr lang="zh-CN" altLang="en-US" dirty="0"/>
              <a:t>由置换函数组成的群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G</a:t>
            </a:r>
            <a:r>
              <a:rPr lang="zh-CN" altLang="en-US" dirty="0"/>
              <a:t>出发，构造置换函数，置换函数的个数和群</a:t>
            </a:r>
            <a:r>
              <a:rPr lang="en-US" altLang="zh-CN" dirty="0"/>
              <a:t>G</a:t>
            </a:r>
            <a:r>
              <a:rPr lang="zh-CN" altLang="en-US" dirty="0"/>
              <a:t>相同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构造群</a:t>
            </a:r>
            <a:r>
              <a:rPr lang="en-US" altLang="zh-CN" dirty="0"/>
              <a:t>G</a:t>
            </a:r>
            <a:r>
              <a:rPr lang="zh-CN" altLang="en-US" dirty="0"/>
              <a:t>到置换群</a:t>
            </a:r>
            <a:r>
              <a:rPr lang="en-US" altLang="zh-CN" dirty="0"/>
              <a:t>G</a:t>
            </a:r>
            <a:r>
              <a:rPr lang="zh-CN" altLang="en-US" dirty="0"/>
              <a:t>’的同构函数</a:t>
            </a:r>
            <a:endParaRPr lang="en-US" altLang="zh-CN" dirty="0"/>
          </a:p>
          <a:p>
            <a:pPr lvl="1"/>
            <a:r>
              <a:rPr lang="zh-CN" altLang="en-US" dirty="0"/>
              <a:t>证明这个函数的双射</a:t>
            </a:r>
            <a:endParaRPr lang="en-US" altLang="zh-CN" dirty="0"/>
          </a:p>
          <a:p>
            <a:pPr lvl="1"/>
            <a:r>
              <a:rPr lang="zh-CN" altLang="en-US" dirty="0"/>
              <a:t>证明这个函数是</a:t>
            </a:r>
            <a:r>
              <a:rPr lang="en-US" altLang="zh-CN" dirty="0"/>
              <a:t>G</a:t>
            </a:r>
            <a:r>
              <a:rPr lang="zh-CN" altLang="en-US" dirty="0"/>
              <a:t>到</a:t>
            </a:r>
            <a:r>
              <a:rPr lang="en-US" altLang="zh-CN" dirty="0"/>
              <a:t>G</a:t>
            </a:r>
            <a:r>
              <a:rPr lang="zh-CN" altLang="en-US" dirty="0"/>
              <a:t>’的同构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3861048"/>
            <a:ext cx="1728192" cy="513786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2950989"/>
            <a:ext cx="2029108" cy="504895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775" y="4774158"/>
            <a:ext cx="1606625" cy="3831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A22CBC3-54E4-4A16-9F24-6439C984D7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t="-5806" r="10761" b="-13475"/>
          <a:stretch/>
        </p:blipFill>
        <p:spPr>
          <a:xfrm>
            <a:off x="731404" y="1521825"/>
            <a:ext cx="10729192" cy="55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3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6299122" y="2124953"/>
            <a:ext cx="5112568" cy="3601920"/>
            <a:chOff x="6362903" y="2058510"/>
            <a:chExt cx="5112568" cy="3601920"/>
          </a:xfrm>
        </p:grpSpPr>
        <p:sp>
          <p:nvSpPr>
            <p:cNvPr id="18" name="椭圆 17"/>
            <p:cNvSpPr/>
            <p:nvPr/>
          </p:nvSpPr>
          <p:spPr>
            <a:xfrm>
              <a:off x="6362903" y="2636094"/>
              <a:ext cx="5112568" cy="302433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5745" y="2058510"/>
              <a:ext cx="466790" cy="485843"/>
            </a:xfrm>
            <a:prstGeom prst="rect">
              <a:avLst/>
            </a:prstGeom>
          </p:spPr>
        </p:pic>
      </p:grp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260648"/>
            <a:ext cx="11499989" cy="1224136"/>
          </a:xfrm>
        </p:spPr>
      </p:pic>
      <p:sp>
        <p:nvSpPr>
          <p:cNvPr id="5" name="矩形 4"/>
          <p:cNvSpPr/>
          <p:nvPr/>
        </p:nvSpPr>
        <p:spPr>
          <a:xfrm>
            <a:off x="2639616" y="1052736"/>
            <a:ext cx="835292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26928" y="1223174"/>
            <a:ext cx="5690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为</a:t>
            </a:r>
            <a:r>
              <a:rPr lang="en-US" altLang="zh-CN" sz="2800" dirty="0"/>
              <a:t>G</a:t>
            </a:r>
            <a:r>
              <a:rPr lang="zh-CN" altLang="en-US" sz="2800" dirty="0"/>
              <a:t>中的任意元素</a:t>
            </a:r>
            <a:r>
              <a:rPr lang="en-US" altLang="zh-CN" sz="2800" dirty="0"/>
              <a:t>g</a:t>
            </a:r>
            <a:r>
              <a:rPr lang="zh-CN" altLang="en-US" sz="2800" dirty="0"/>
              <a:t>，构造一个置换</a:t>
            </a:r>
          </a:p>
        </p:txBody>
      </p:sp>
      <p:sp>
        <p:nvSpPr>
          <p:cNvPr id="7" name="椭圆 6"/>
          <p:cNvSpPr/>
          <p:nvPr/>
        </p:nvSpPr>
        <p:spPr>
          <a:xfrm>
            <a:off x="1255150" y="2544922"/>
            <a:ext cx="1944216" cy="295232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70804" y="2010419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G</a:t>
            </a:r>
            <a:endParaRPr lang="zh-CN" altLang="en-US" sz="280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2070804" y="3100592"/>
            <a:ext cx="9010109" cy="920494"/>
            <a:chOff x="2070804" y="3100592"/>
            <a:chExt cx="9010109" cy="920494"/>
          </a:xfrm>
        </p:grpSpPr>
        <p:sp>
          <p:nvSpPr>
            <p:cNvPr id="9" name="椭圆 8"/>
            <p:cNvSpPr/>
            <p:nvPr/>
          </p:nvSpPr>
          <p:spPr>
            <a:xfrm>
              <a:off x="2136207" y="3685511"/>
              <a:ext cx="182101" cy="1800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070804" y="32435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</a:t>
              </a:r>
            </a:p>
          </p:txBody>
        </p:sp>
        <p:cxnSp>
          <p:nvCxnSpPr>
            <p:cNvPr id="12" name="直接箭头连接符 11"/>
            <p:cNvCxnSpPr>
              <a:stCxn id="9" idx="6"/>
            </p:cNvCxnSpPr>
            <p:nvPr/>
          </p:nvCxnSpPr>
          <p:spPr>
            <a:xfrm>
              <a:off x="2318308" y="3775521"/>
              <a:ext cx="448145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797368" y="3436311"/>
              <a:ext cx="4283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(</a:t>
              </a:r>
              <a:r>
                <a:rPr lang="en-US" altLang="zh-CN" sz="3200" dirty="0" err="1"/>
                <a:t>ga,gb,gc</a:t>
              </a:r>
              <a:r>
                <a:rPr lang="en-US" altLang="zh-CN" sz="3200" dirty="0"/>
                <a:t>,…,gg,…,….)</a:t>
              </a:r>
              <a:endParaRPr lang="zh-CN" altLang="en-US" sz="3200" dirty="0"/>
            </a:p>
          </p:txBody>
        </p:sp>
        <p:pic>
          <p:nvPicPr>
            <p:cNvPr id="21" name="图片 20" descr="屏幕剪辑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862" y="3100592"/>
              <a:ext cx="523948" cy="466790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2070804" y="3965203"/>
            <a:ext cx="9010109" cy="777570"/>
            <a:chOff x="2070804" y="3965203"/>
            <a:chExt cx="9010109" cy="777570"/>
          </a:xfrm>
        </p:grpSpPr>
        <p:sp>
          <p:nvSpPr>
            <p:cNvPr id="14" name="椭圆 13"/>
            <p:cNvSpPr/>
            <p:nvPr/>
          </p:nvSpPr>
          <p:spPr>
            <a:xfrm>
              <a:off x="2136207" y="4407198"/>
              <a:ext cx="182101" cy="1800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070804" y="396520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</a:t>
              </a:r>
            </a:p>
          </p:txBody>
        </p:sp>
        <p:cxnSp>
          <p:nvCxnSpPr>
            <p:cNvPr id="16" name="直接箭头连接符 15"/>
            <p:cNvCxnSpPr>
              <a:stCxn id="14" idx="6"/>
            </p:cNvCxnSpPr>
            <p:nvPr/>
          </p:nvCxnSpPr>
          <p:spPr>
            <a:xfrm>
              <a:off x="2318308" y="4497208"/>
              <a:ext cx="448145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6797368" y="4157998"/>
              <a:ext cx="4283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(</a:t>
              </a:r>
              <a:r>
                <a:rPr lang="en-US" altLang="zh-CN" sz="3200" dirty="0" err="1"/>
                <a:t>ha,hb,hc</a:t>
              </a:r>
              <a:r>
                <a:rPr lang="en-US" altLang="zh-CN" sz="3200" dirty="0"/>
                <a:t>,…,hg,…,….)</a:t>
              </a:r>
              <a:endParaRPr lang="zh-CN" altLang="en-US" sz="3200" dirty="0"/>
            </a:p>
          </p:txBody>
        </p:sp>
        <p:pic>
          <p:nvPicPr>
            <p:cNvPr id="22" name="图片 21" descr="屏幕剪辑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0437" y="3983661"/>
              <a:ext cx="428685" cy="447737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393057" y="5956495"/>
            <a:ext cx="11240578" cy="584775"/>
            <a:chOff x="1886254" y="5821010"/>
            <a:chExt cx="11240578" cy="584775"/>
          </a:xfrm>
        </p:grpSpPr>
        <p:sp>
          <p:nvSpPr>
            <p:cNvPr id="23" name="文本框 22"/>
            <p:cNvSpPr txBox="1"/>
            <p:nvPr/>
          </p:nvSpPr>
          <p:spPr>
            <a:xfrm>
              <a:off x="1886254" y="5821010"/>
              <a:ext cx="112405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如果       是置换，是否所有这样的置换在某个运算上构成群？</a:t>
              </a:r>
            </a:p>
          </p:txBody>
        </p:sp>
        <p:pic>
          <p:nvPicPr>
            <p:cNvPr id="24" name="图片 23" descr="屏幕剪辑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4114" y="5872041"/>
              <a:ext cx="523948" cy="466790"/>
            </a:xfrm>
            <a:prstGeom prst="rect">
              <a:avLst/>
            </a:prstGeom>
          </p:spPr>
        </p:pic>
        <p:pic>
          <p:nvPicPr>
            <p:cNvPr id="25" name="图片 24" descr="屏幕剪辑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0705" y="5889528"/>
              <a:ext cx="428685" cy="447737"/>
            </a:xfrm>
            <a:prstGeom prst="rect">
              <a:avLst/>
            </a:prstGeom>
          </p:spPr>
        </p:pic>
      </p:grpSp>
      <p:sp>
        <p:nvSpPr>
          <p:cNvPr id="32" name="文本框 31"/>
          <p:cNvSpPr txBox="1"/>
          <p:nvPr/>
        </p:nvSpPr>
        <p:spPr>
          <a:xfrm>
            <a:off x="2572725" y="5403706"/>
            <a:ext cx="618630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请问，这里涉及到几个证明？</a:t>
            </a:r>
          </a:p>
        </p:txBody>
      </p:sp>
    </p:spTree>
    <p:extLst>
      <p:ext uri="{BB962C8B-B14F-4D97-AF65-F5344CB8AC3E}">
        <p14:creationId xmlns:p14="http://schemas.microsoft.com/office/powerpoint/2010/main" val="6180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3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1262</Words>
  <Application>Microsoft Office PowerPoint</Application>
  <PresentationFormat>宽屏</PresentationFormat>
  <Paragraphs>195</Paragraphs>
  <Slides>42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黑体</vt:lpstr>
      <vt:lpstr>宋体</vt:lpstr>
      <vt:lpstr>Arial</vt:lpstr>
      <vt:lpstr>Calibri</vt:lpstr>
      <vt:lpstr>Cambria Math</vt:lpstr>
      <vt:lpstr>Office 主题</vt:lpstr>
      <vt:lpstr>离散数学  群同态基本定理</vt:lpstr>
      <vt:lpstr>问题1：我们为什么定义“同构”函数 ？</vt:lpstr>
      <vt:lpstr>问题2：从这个定理中，你能解释我们为什么研究“同构”吗？</vt:lpstr>
      <vt:lpstr>PowerPoint 演示文稿</vt:lpstr>
      <vt:lpstr>如何判断两个系统不同构？</vt:lpstr>
      <vt:lpstr>问题3.1：这个定理给我们什么感觉？</vt:lpstr>
      <vt:lpstr>几个有趣的同构结论</vt:lpstr>
      <vt:lpstr>Cayley定理的证明</vt:lpstr>
      <vt:lpstr>PowerPoint 演示文稿</vt:lpstr>
      <vt:lpstr>λ_g 是permutation？</vt:lpstr>
      <vt:lpstr>G ̅是一个群？</vt:lpstr>
      <vt:lpstr>G和G ̅，同构吗？</vt:lpstr>
      <vt:lpstr>G和G ̅，同构吗？</vt:lpstr>
      <vt:lpstr>两个群的外直积（External Direct Product）</vt:lpstr>
      <vt:lpstr>问题4：外直积是群么？</vt:lpstr>
      <vt:lpstr>不难理解的几个定理：</vt:lpstr>
      <vt:lpstr>以下几个结论，余味袅袅</vt:lpstr>
      <vt:lpstr>两个群的内直积（Internal Direct Product）</vt:lpstr>
      <vt:lpstr>一个例子</vt:lpstr>
      <vt:lpstr>如果一个群能够表示成两个子群的内直积</vt:lpstr>
      <vt:lpstr>ϕ is a well-defined map</vt:lpstr>
      <vt:lpstr>ϕ preserves the group operation</vt:lpstr>
      <vt:lpstr>推广</vt:lpstr>
      <vt:lpstr>问题7：为什么我们在正规子群概念下讨论商群？</vt:lpstr>
      <vt:lpstr>PowerPoint 演示文稿</vt:lpstr>
      <vt:lpstr>问题8：为什么有了同构概念，我们还需要研究同态？</vt:lpstr>
      <vt:lpstr>问题8：为什么有了同构概念，我们还需要研究同态？</vt:lpstr>
      <vt:lpstr>问题9：同态映射是否也保持了两个系统的结构“相似性”？</vt:lpstr>
      <vt:lpstr>正规子群的同态保持证明</vt:lpstr>
      <vt:lpstr>PowerPoint 演示文稿</vt:lpstr>
      <vt:lpstr>以下定理奠定了群基本同态定理的基础</vt:lpstr>
      <vt:lpstr>以下定理奠定了群基本同态定理的基础</vt:lpstr>
      <vt:lpstr>问题10：下图中的kernel和ψ^(-1) (a’)之间有什么结论？</vt:lpstr>
      <vt:lpstr>问题11：下图中的G和商群会有什么关系？</vt:lpstr>
      <vt:lpstr>问题12：下图中的群G、ψ同态群H和K商群会有什么关系？</vt:lpstr>
      <vt:lpstr>群同态第一定理</vt:lpstr>
      <vt:lpstr>PowerPoint 演示文稿</vt:lpstr>
      <vt:lpstr>PowerPoint 演示文稿</vt:lpstr>
      <vt:lpstr>Open Topics:</vt:lpstr>
      <vt:lpstr>子群</vt:lpstr>
      <vt:lpstr>正规子群</vt:lpstr>
      <vt:lpstr>同构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– 论题4-3     - 群同态基本定理</dc:title>
  <dc:creator>lenovo</dc:creator>
  <cp:lastModifiedBy>陶先平</cp:lastModifiedBy>
  <cp:revision>80</cp:revision>
  <dcterms:created xsi:type="dcterms:W3CDTF">2021-03-14T07:12:05Z</dcterms:created>
  <dcterms:modified xsi:type="dcterms:W3CDTF">2023-05-03T14:10:45Z</dcterms:modified>
</cp:coreProperties>
</file>