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7"/>
  </p:notesMasterIdLst>
  <p:sldIdLst>
    <p:sldId id="256" r:id="rId2"/>
    <p:sldId id="311" r:id="rId3"/>
    <p:sldId id="293" r:id="rId4"/>
    <p:sldId id="294" r:id="rId5"/>
    <p:sldId id="304" r:id="rId6"/>
    <p:sldId id="271" r:id="rId7"/>
    <p:sldId id="272" r:id="rId8"/>
    <p:sldId id="273" r:id="rId9"/>
    <p:sldId id="317" r:id="rId10"/>
    <p:sldId id="274" r:id="rId11"/>
    <p:sldId id="30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8" r:id="rId20"/>
    <p:sldId id="300" r:id="rId21"/>
    <p:sldId id="312" r:id="rId22"/>
    <p:sldId id="313" r:id="rId23"/>
    <p:sldId id="314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259" r:id="rId37"/>
    <p:sldId id="336" r:id="rId38"/>
    <p:sldId id="337" r:id="rId39"/>
    <p:sldId id="338" r:id="rId40"/>
    <p:sldId id="331" r:id="rId41"/>
    <p:sldId id="339" r:id="rId42"/>
    <p:sldId id="340" r:id="rId43"/>
    <p:sldId id="341" r:id="rId44"/>
    <p:sldId id="333" r:id="rId45"/>
    <p:sldId id="342" r:id="rId46"/>
    <p:sldId id="332" r:id="rId47"/>
    <p:sldId id="343" r:id="rId48"/>
    <p:sldId id="335" r:id="rId49"/>
    <p:sldId id="359" r:id="rId50"/>
    <p:sldId id="360" r:id="rId51"/>
    <p:sldId id="354" r:id="rId52"/>
    <p:sldId id="355" r:id="rId53"/>
    <p:sldId id="356" r:id="rId54"/>
    <p:sldId id="357" r:id="rId55"/>
    <p:sldId id="358" r:id="rId56"/>
    <p:sldId id="361" r:id="rId57"/>
    <p:sldId id="362" r:id="rId58"/>
    <p:sldId id="363" r:id="rId59"/>
    <p:sldId id="344" r:id="rId60"/>
    <p:sldId id="345" r:id="rId61"/>
    <p:sldId id="346" r:id="rId62"/>
    <p:sldId id="347" r:id="rId63"/>
    <p:sldId id="348" r:id="rId64"/>
    <p:sldId id="349" r:id="rId65"/>
    <p:sldId id="350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705F5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35" autoAdjust="0"/>
  </p:normalViewPr>
  <p:slideViewPr>
    <p:cSldViewPr>
      <p:cViewPr varScale="1">
        <p:scale>
          <a:sx n="63" d="100"/>
          <a:sy n="63" d="100"/>
        </p:scale>
        <p:origin x="137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0800AB0-84E2-4EB6-87C7-6600034024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88F7860-A1C3-4489-BF5F-F1C3E0E1C2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F2B5B75-A3D1-4321-AD3C-0C822A22B7B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0625C08F-524E-43DA-A627-93727719A8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32D9CEB7-E08B-431C-84E6-F401F78FF9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3DDE631-4EE2-40F3-B05E-D8E44B985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1124DA4F-2F7C-41B6-B109-32DA03E541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212AB68-109F-43AA-B25F-D4212DE75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F55261-4661-4176-AEAB-25886DC05F6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AA748A7-A7EB-4F25-A5AE-AB951C40E8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7D25036-A44C-4097-9480-1512636F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FCF8E0B-1991-4DC1-BA33-BDCA84945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1F3A81-133C-4204-BB63-92E62FCBEC3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B4917AF-A22C-4B35-B983-78D7C2B2D5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9DA0104-FBF8-4D68-ACFC-900412A69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603F51F-91DE-4319-A353-F0AFC9807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D53451-1690-4C36-882B-79BC0379C22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5E4935F-3C01-454C-982F-667F53492B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6A298C9-4F47-4485-AD13-275004500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2DB5090-0B28-4C65-A4AA-89B5ADD49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33C98F-A183-49E0-A5B9-E5A70223FF1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8CC780-4BDD-4891-B502-067CEA97F2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60C48A8-4763-4D00-A3F9-21CBEA359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34FBF4E-6C39-48DF-9C00-63CCFFACE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616D99-2E23-4BE0-9E7A-D3D99CB3F7D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71A20DC-374D-411D-BA94-B07B1D549D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E30C9DC-936B-4021-B102-D20276101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37764AB-BECD-4ADF-9981-6FA8DAAA5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B9F4EC-A6AF-4B9A-BBBE-4AE7043E201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317D51B-8B56-465D-ACF1-5FC3C5D913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68BD584-D0BF-4DEF-B1AB-910ED2ED5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EAEBC2D-8B2D-4C1E-B75C-38468CBA3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CA39E7-E1DC-4DEF-AB5A-23678682E358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C53B791-A4C1-4D09-BA35-888F3E6D50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A9348CA-8B21-4B0E-83DB-DB64DBEE8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999C8C5-1C2A-4FA0-BD3D-ADCC44E15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C2544C-6EEB-4B3E-842A-2857F770661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4010DCB-75D5-438C-A5BC-C58FA07747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423023F-EEDD-4BC2-B994-2CBA2BA2F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9A368BE-D6CD-46E9-A294-EB7080555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1334C-15F3-4014-971B-A4BA1D53602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2D93A31-BE2A-4C23-BC45-E23A946BB7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EA0CE9A-19DE-4550-B167-B9522836F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5CB9563-0178-41CF-B2BE-07BF3696D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405A59-BA61-48EF-9692-6209C724D1F3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4DB5E99-1218-4940-B997-535D85BEB3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C41C1CC-8D86-4FF4-B4CD-4C2210B61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30084A4-C18D-4461-A2F5-9EA194409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794020-CEB6-4BBF-A533-FED9633A8BFA}" type="slidenum">
              <a:rPr lang="zh-CN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2B1C5E7-9468-473E-B6FB-2CD37F141A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DB87843-FD3F-4B1B-B10E-4696CC4D8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E8CB23C-5FEA-4F62-941F-5F533AEEC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D80D3-39BD-4A95-A957-EE7B681D741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C48D97E-9A9A-4D14-B962-ABD70E8E5B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955A0D3-69D9-4D7E-9C6B-558193B06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CFEBEE7-0271-466F-9008-50EC70961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FAC43D-5B26-4169-8FF8-E2D2371300C5}" type="slidenum">
              <a:rPr lang="zh-CN" altLang="en-US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F663369-23D7-4F99-98F2-68CE5DDF95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BDE4F47-218E-4349-98F9-1FABDF280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74E89B4-9D82-4DBE-9E9A-86FFBF71E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73B3B1-07EA-4DE0-9965-5C7271FCEDF9}" type="slidenum">
              <a:rPr lang="zh-CN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560BE2-280B-4D1C-A20E-1E302AD0DB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66F0746-A98F-4547-A3F7-516068C6C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B6B23FE-2BFD-4777-AD2E-53E39D5BC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617EB-2DED-4312-BA3C-2F76C79B2164}" type="slidenum">
              <a:rPr lang="zh-CN" altLang="en-US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3AE67C5-CAC8-48DE-AEE6-52519708B7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213DEDC-CFF4-4111-B74A-EE1EB0D7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63121FA-E8B6-43D0-8B99-E3E57A16B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AA5FA5-3C18-4CA4-B47F-3757614DB259}" type="slidenum">
              <a:rPr lang="zh-CN" altLang="en-US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310C7F5-7667-4A4B-852E-DD65860A14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DDD18F6-CEC8-4C3E-A297-A63093569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881FA7D-B448-44C5-8818-6EAFBBB7F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366EF-FC94-4119-BA62-C0124B38CBB6}" type="slidenum">
              <a:rPr lang="zh-CN" altLang="en-US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CA4FF7A-7740-4744-9B55-4C3D601969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EC689FC-83FA-4CEE-B67C-D5E6DC449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59029D0-3BB0-4904-B233-68B6B86E2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7A0D4F-ABC7-486F-8780-CBC14BA4E378}" type="slidenum">
              <a:rPr lang="zh-CN" altLang="en-US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BA5FA87-9AEB-4F91-B068-D4E92AD5C7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E3EB774-811F-479B-84C8-8B57400C8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2F6A5C0-4BE0-46AB-A8D0-8811E5708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460E40-488B-4A0C-ACE6-841DF0A64E51}" type="slidenum">
              <a:rPr lang="zh-CN" altLang="en-US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E3BC78A-E196-4CC0-93ED-38751781FA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1B31777-AA74-4803-885D-8C7A2713A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CCF058B-A238-447E-9B9D-49D8502D5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BAB4D-1EA9-436F-8642-FEDE0BB4A958}" type="slidenum">
              <a:rPr lang="zh-CN" altLang="en-US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145EDCB-A571-4884-9115-D2801C893A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A748A3D-3852-418B-9017-0E17024A5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CC25FE5-A978-47B2-9F6A-2761E1773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FB1D4-B5BA-4E58-AEEB-1C48D0AD239B}" type="slidenum">
              <a:rPr lang="zh-CN" altLang="en-US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22C9243-F428-4676-912E-B0A13FE6AE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592A83-176F-4EE0-8687-507CAF34D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819E06D-7278-4F56-8F20-89EA549CD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9C5053-EEEE-4D98-9482-3D2121F497FA}" type="slidenum">
              <a:rPr lang="zh-CN" altLang="en-US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FF35309-FEEE-45FE-B850-ED3FA3ECFA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0BDE870-5334-4E92-8A63-C98A97A05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DDA9440-F57B-4A99-B58A-917E082EE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073CD6-16E2-442E-A695-13F2CCE365DF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AD6505A-4CA6-471D-B2F3-DC451819FA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A0A1861-72A7-4E29-82CE-A3820EC2C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6E08AA4-01FD-4BE9-B870-362293ADA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3E4F28-D4D3-464F-896D-F9FA1757A89F}" type="slidenum">
              <a:rPr lang="zh-CN" altLang="en-US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1B2F6A0-BA21-46C6-A918-045DEB7FFB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E23E9F7-E172-4FCD-9ED1-7A060223A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9710550-1C8F-48C7-B175-D68AAE60F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F7B49-DAEA-4195-B351-A3375B81C813}" type="slidenum">
              <a:rPr lang="zh-CN" altLang="en-US">
                <a:latin typeface="Tahoma" panose="020B0604030504040204" pitchFamily="34" charset="0"/>
              </a:rPr>
              <a:pPr eaLnBrk="1" hangingPunct="1"/>
              <a:t>36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5CE77F1-C5BA-41BA-B684-07C03A5D88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22758E4-0AE1-4826-901A-AF01E62CB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E866CBF-F9DC-409D-A101-2E4C45E0A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620D59-3E38-4571-814C-E1069370A14A}" type="slidenum">
              <a:rPr lang="zh-CN" altLang="en-US">
                <a:latin typeface="Tahoma" panose="020B0604030504040204" pitchFamily="34" charset="0"/>
              </a:rPr>
              <a:pPr eaLnBrk="1" hangingPunct="1"/>
              <a:t>37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90471FF-068E-4A72-A2C9-49E02DE989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B1339C9-4F27-47A9-875D-524EFDA80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E9F69A2-B0D5-4210-991A-BBB3BB379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D8C02D-EDE9-43AA-A986-18A437DF0DC1}" type="slidenum">
              <a:rPr lang="zh-CN" altLang="en-US">
                <a:latin typeface="Tahoma" panose="020B0604030504040204" pitchFamily="34" charset="0"/>
              </a:rPr>
              <a:pPr eaLnBrk="1" hangingPunct="1"/>
              <a:t>38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388D77C-2F6A-4D29-9AC0-CA503D0B1F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12F2F69-8D4A-49DD-B28E-9CE82B716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F74F6F4-C58F-4407-A71C-6F413D065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125C2-E3A0-45EB-B173-D497E9E1D9D6}" type="slidenum">
              <a:rPr lang="zh-CN" altLang="en-US">
                <a:latin typeface="Tahoma" panose="020B0604030504040204" pitchFamily="34" charset="0"/>
              </a:rPr>
              <a:pPr eaLnBrk="1" hangingPunct="1"/>
              <a:t>39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DF11796-FE84-4B5B-BB7F-914C74BCF9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F7E380F-42E9-4671-8115-ED0995EF3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72472A3-84E9-4FFF-BA99-E8D097807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A8F96C-AD74-4A52-97B5-DC845283D543}" type="slidenum">
              <a:rPr lang="zh-CN" altLang="en-US">
                <a:latin typeface="Tahoma" panose="020B0604030504040204" pitchFamily="34" charset="0"/>
              </a:rPr>
              <a:pPr eaLnBrk="1" hangingPunct="1"/>
              <a:t>40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8A5B525-DC44-4CF3-99ED-5617C1DB9F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831F3DA-962F-4BBA-8331-B46AC6DC8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9100258-A60A-468C-85A0-4F2A2BA1C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45B92B-75F0-4B2C-8EF9-B1A9390BFF47}" type="slidenum">
              <a:rPr lang="zh-CN" altLang="en-US">
                <a:latin typeface="Tahoma" panose="020B0604030504040204" pitchFamily="34" charset="0"/>
              </a:rPr>
              <a:pPr eaLnBrk="1" hangingPunct="1"/>
              <a:t>41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76BE0AC-8A0B-4677-94EB-D2FF54F9F4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48EA502-A302-4BA6-BAAF-A2355943A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AF88A79-7C32-4EFB-80D8-1C4EDD86E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3B507F-DDEE-4D73-BA1C-9AEA1365C96A}" type="slidenum">
              <a:rPr lang="zh-CN" altLang="en-US">
                <a:latin typeface="Tahoma" panose="020B0604030504040204" pitchFamily="34" charset="0"/>
              </a:rPr>
              <a:pPr eaLnBrk="1" hangingPunct="1"/>
              <a:t>42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8E9E36F-3BCE-4362-9FF1-5B2073D2BB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093E70A-2566-4BB9-BF5A-CD0B1D4D2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5AB529B-4B4D-4277-A51B-25E1C955A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3E6EA8-02E0-43E9-8AC9-154BE8561E08}" type="slidenum">
              <a:rPr lang="zh-CN" altLang="en-US">
                <a:latin typeface="Tahoma" panose="020B0604030504040204" pitchFamily="34" charset="0"/>
              </a:rPr>
              <a:pPr eaLnBrk="1" hangingPunct="1"/>
              <a:t>43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49CB75C-0B80-4364-B6CE-0DC2155C3B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B194417-273F-4F1E-BA2F-98D256219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AD0424F-32F1-40E4-9149-30E878B62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4D1964-A575-48CC-92DD-39DEC4BE1CDA}" type="slidenum">
              <a:rPr lang="zh-CN" altLang="en-US">
                <a:latin typeface="Tahoma" panose="020B0604030504040204" pitchFamily="34" charset="0"/>
              </a:rPr>
              <a:pPr eaLnBrk="1" hangingPunct="1"/>
              <a:t>44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06752C7-A507-4B98-B104-9D409D0865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07C5ECA-BA71-4FF4-95A9-984F8273E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7103CDC-52D4-4451-A98D-5420B315E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6CC1A8-25F6-4310-A2FC-6DEA4F591D52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A798BA5-1F1C-42F6-820E-9A2E8D27F6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382056B-A1D0-4E28-AA5C-AF13DFE54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BCCAEA4-CD73-4801-A767-2A4E0159F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8C79FE-5E9B-4F53-9426-B1E37EC21B40}" type="slidenum">
              <a:rPr lang="zh-CN" altLang="en-US">
                <a:latin typeface="Tahoma" panose="020B0604030504040204" pitchFamily="34" charset="0"/>
              </a:rPr>
              <a:pPr eaLnBrk="1" hangingPunct="1"/>
              <a:t>45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FEEF271-C9B3-488C-BD3D-CCD4ED7EC2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E213CE3-0AB0-4ABF-BE65-0CF3AA21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967518E-C28F-4129-9F70-7858C9EB7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9DCD96-DDB0-42D2-859B-4507FCEF2C11}" type="slidenum">
              <a:rPr lang="zh-CN" altLang="en-US">
                <a:latin typeface="Tahoma" panose="020B0604030504040204" pitchFamily="34" charset="0"/>
              </a:rPr>
              <a:pPr eaLnBrk="1" hangingPunct="1"/>
              <a:t>46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F527140-E191-4106-9421-6EDD2D0CAD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2972B3-6E81-4710-8067-1CFEF1F7D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0CDFADC-2CAA-4903-B291-3EE9CB842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114524-3588-495C-8369-8F52A24AA9CE}" type="slidenum">
              <a:rPr lang="zh-CN" altLang="en-US">
                <a:latin typeface="Tahoma" panose="020B0604030504040204" pitchFamily="34" charset="0"/>
              </a:rPr>
              <a:pPr eaLnBrk="1" hangingPunct="1"/>
              <a:t>47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45CBD03-5A33-49CE-A921-D1204515EF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66CBC7B-3F3B-4175-BECB-2326874F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419E201-C1CF-4106-88D2-C3DE7DB80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3B9936-8C13-428A-BFCD-5BF12579ADE7}" type="slidenum">
              <a:rPr lang="zh-CN" altLang="en-US">
                <a:latin typeface="Tahoma" panose="020B0604030504040204" pitchFamily="34" charset="0"/>
              </a:rPr>
              <a:pPr eaLnBrk="1" hangingPunct="1"/>
              <a:t>48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E7B9A64-8DB0-410C-AFA9-9FF1BF5659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7ECC3C2-7B72-42F4-9A32-CE74171EB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4AF5532-EC89-4B32-972E-BFF1B4EB7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66161F-C892-4FBC-BF78-021B99DFB995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49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5A2BAD6-D63A-41EB-94D4-1E68B849D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0CA53F7-3E10-40CE-9537-4FA58A94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7F2A803-1870-4F99-96CE-782D5438A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4104C4-7202-43CC-9C9C-B72C6F1834B9}" type="slidenum">
              <a:rPr lang="en-US" altLang="zh-CN">
                <a:latin typeface="Tahoma" panose="020B0604030504040204" pitchFamily="34" charset="0"/>
              </a:rPr>
              <a:pPr eaLnBrk="1" hangingPunct="1"/>
              <a:t>50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930F9999-61AE-4D36-ADC1-D84FABCED4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05DB397-9356-402B-8906-992F9343D720}" type="slidenum">
              <a:rPr kumimoji="1"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 algn="r" eaLnBrk="1" hangingPunct="1"/>
              <a:t>50</a:t>
            </a:fld>
            <a:endParaRPr kumimoji="1"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7DD8F1B6-5D1A-4845-B9A6-2617D316D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BD42422-F85E-4C93-8203-5DF3F2867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EC61381-0C96-4DF0-9DF0-D6C274058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7B2211-0A5F-4B1A-8093-26E8C8FB08DA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51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8F922C8-B3A3-4737-9EB0-62EF5703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2214027-B609-4C5F-A852-3A45E1A40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A9F0CF7-0D8B-4229-8A18-B72FE7E40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79DE1-9016-408C-8771-79E0341F8DBA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52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484F523-8CBF-4EB2-94AE-7C3C81982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5E83EFE-28A7-4D9E-8AE1-8914CFA15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F23583B-A572-44DC-901D-2C37F4BB9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9A4173-E980-4DED-B260-04ED4259F758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53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AB362B5-F824-4843-87F4-F77F34FE8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F0C6978-EDBF-4A50-BC3B-2BC59B812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563CDA0-30BE-4DC5-A61B-423094E3D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4D1BA9-63F5-46DD-8CE7-B5B00B92828E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54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CA515A5-0379-4452-A9B3-2FF3858F0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6237080-187A-436B-A1D2-ECB14B2DF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030DC8D-5AA4-42C0-B0C0-FF23A2DC3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60A1BC-F451-4ADA-9BE4-E6782F21B1BB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CC890F7-8863-4B86-98A7-296A1C023B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F798B6A-A34A-4EA1-9A8E-720C9A567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8402720-2316-47D4-B18E-C2BB8FD56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100DC-B552-4286-966B-74066A8AD953}" type="slidenum"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pPr eaLnBrk="1" hangingPunct="1"/>
              <a:t>55</a:t>
            </a:fld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827883A-1C90-41D9-99B9-F02146978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7040333-812A-4257-B17E-FA1DB1F5C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396EF33-860E-46ED-9949-C21AAC424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E5B2B0-12E2-413E-8F57-6A80F70C8A22}" type="slidenum">
              <a:rPr lang="zh-CN" altLang="en-US">
                <a:latin typeface="Tahoma" panose="020B0604030504040204" pitchFamily="34" charset="0"/>
              </a:rPr>
              <a:pPr eaLnBrk="1" hangingPunct="1"/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E020DAA-2742-4767-ACFF-C2A54D9DC2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8FF1B85-A588-41F6-B88E-304963771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D1F208E-BC49-4D4A-A50F-DD6AEE56D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FE47EB-9145-4B3B-AD35-96532DB865BC}" type="slidenum">
              <a:rPr lang="zh-CN" altLang="en-US">
                <a:latin typeface="Tahoma" panose="020B0604030504040204" pitchFamily="34" charset="0"/>
              </a:rPr>
              <a:pPr eaLnBrk="1" hangingPunct="1"/>
              <a:t>57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9AAA318-CDD3-48DE-9E02-68FAAE6B13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F2CF807-E5B5-46F9-BEBC-453ED676D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不失一般性，以</a:t>
            </a:r>
            <a:r>
              <a:rPr lang="en-US" altLang="zh-CN"/>
              <a:t>a</a:t>
            </a:r>
            <a:r>
              <a:rPr lang="zh-CN" altLang="en-US"/>
              <a:t>为例”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D1DCE42-5E31-4EF1-A220-D33402A4A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64624F-A522-409D-99C9-3566B67A78E8}" type="slidenum">
              <a:rPr lang="zh-CN" altLang="en-US">
                <a:latin typeface="Tahoma" panose="020B0604030504040204" pitchFamily="34" charset="0"/>
              </a:rPr>
              <a:pPr eaLnBrk="1" hangingPunct="1"/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10542F-6E7B-414E-A372-9A5321A45F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EF837AC-E990-4A54-8702-F558A6A04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E6BCAAE-5DAD-48E9-8591-793162671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DE8E6A-857E-49A5-B683-B5942DD47C35}" type="slidenum">
              <a:rPr lang="zh-CN" altLang="en-US">
                <a:latin typeface="Tahoma" panose="020B0604030504040204" pitchFamily="34" charset="0"/>
              </a:rPr>
              <a:pPr eaLnBrk="1" hangingPunct="1"/>
              <a:t>59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7A5E6FC-6992-4D97-B696-6EEF6BBF35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751B0D9-693A-4FE1-BBA1-C06660767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3E18C7-CD43-4F12-AB27-7DF14F13C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DF0EA-8080-4CD5-8F69-5DE07ECEAAD7}" type="slidenum">
              <a:rPr lang="zh-CN" altLang="en-US">
                <a:latin typeface="Tahoma" panose="020B0604030504040204" pitchFamily="34" charset="0"/>
              </a:rPr>
              <a:pPr eaLnBrk="1" hangingPunct="1"/>
              <a:t>60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5697225-32E7-4FCF-95D9-AB3B8CF00B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9A27B00-FB8D-4CEF-A907-00D6CE34D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1D6410B-8564-493A-AF07-DE097369C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0462EE-3433-4264-B508-0FBC858A3564}" type="slidenum">
              <a:rPr lang="zh-CN" altLang="en-US">
                <a:latin typeface="Tahoma" panose="020B0604030504040204" pitchFamily="34" charset="0"/>
              </a:rPr>
              <a:pPr eaLnBrk="1" hangingPunct="1"/>
              <a:t>61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BA5F82F-95E0-4592-88C4-98B3D1C3D1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C3EA4EF-2F6B-4E60-A4FB-FD0B95EA0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31547FF-1776-41CA-8578-8F15CFD55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0217CE-7947-49EF-9CE9-79205A0D786F}" type="slidenum">
              <a:rPr lang="zh-CN" altLang="en-US">
                <a:latin typeface="Tahoma" panose="020B0604030504040204" pitchFamily="34" charset="0"/>
              </a:rPr>
              <a:pPr eaLnBrk="1" hangingPunct="1"/>
              <a:t>62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C7F7EF8-30A4-4596-8F62-371E3AF0D2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9CB3215-C62E-417A-AE23-21AC81859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C694F97-4C69-460F-95BC-AFD60A032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113899-6A41-4793-9481-9273399D2BDB}" type="slidenum">
              <a:rPr lang="zh-CN" altLang="en-US">
                <a:latin typeface="Tahoma" panose="020B0604030504040204" pitchFamily="34" charset="0"/>
              </a:rPr>
              <a:pPr eaLnBrk="1" hangingPunct="1"/>
              <a:t>63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C440D4E-39F6-4FFA-A1A5-4ABC261462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09435AB-FB10-4273-BD86-2EFEDBD2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08CBBD9-FE1C-42ED-95E3-F5079B434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6DD5DD-A075-4C46-9D8B-A231E15E99E8}" type="slidenum">
              <a:rPr lang="zh-CN" altLang="en-US">
                <a:latin typeface="Tahoma" panose="020B0604030504040204" pitchFamily="34" charset="0"/>
              </a:rPr>
              <a:pPr eaLnBrk="1" hangingPunct="1"/>
              <a:t>64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9B2CCDE-3325-48C6-A626-D46B0C4CB8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522BF32-33E5-4AE9-8F8A-8FC6477A8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85D045B-7DF5-43A3-B2F3-460E429F0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CCD2B8-7985-4146-9AF1-D4E235CE92D7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6AF9A06-722F-4FFE-9BB6-DF42B5B279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39CEE8-0C10-4B91-91DA-F6CBC1B1E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892F503-EB56-4CD0-8811-279D25B29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9BB3CE-20CE-4679-85C6-B3A59CFAE27F}" type="slidenum">
              <a:rPr lang="zh-CN" altLang="en-US">
                <a:latin typeface="Tahoma" panose="020B0604030504040204" pitchFamily="34" charset="0"/>
              </a:rPr>
              <a:pPr eaLnBrk="1" hangingPunct="1"/>
              <a:t>65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5CAA774-E368-4C92-88D4-B740E61782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FFA9943-DAA4-481A-AB2C-2CFD90F27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8859172-0239-449A-8CE6-B86CEEE14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903392-B5B0-49F6-9927-148ED885F922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8C6FC7-E1E3-48F2-926F-E7A03EA73E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3B1E7D4-EC4D-4A66-8E98-0E9AF204B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C884C37-F491-4492-ACF2-A687F9AB3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13BD52-B63E-493A-998F-619171BF379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778828B-66C5-4709-B772-EB077CBF2E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D4456EB-D6DE-4117-B12E-9CD5717B1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8272CB8-ECD5-4583-A73F-76194EABD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367CD4-5EF9-4851-9261-12C1E7E0C42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104993C-B7BE-4C51-B6DA-75078F1627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C20B464-A1C4-4CDD-AD9B-DBEEA11C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168FEC48-3528-4AE7-BDFA-B795B0787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3068AF9-6C5E-4C34-BDFF-FB3BEAF484B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75A3548-5C54-46E0-B24B-1D486D5C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7F3F4C0-E644-4C35-8235-922FE02D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446A862-3AE1-4FD5-A377-7646FBBD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D8B12B5-214A-4750-8196-E464B330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E5FB2AB-E412-4BD4-B838-6FCF5D904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A3BFFAB-9BF7-43F7-900F-08F48CBA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CC7D240-6D80-4FA6-A6B6-ADF26EEE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863F32C-86C1-4212-B8BD-52E37748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E86B1F2-CEC6-4D15-880C-702E89DB4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2BC33D1-7796-4BD2-8C62-813E8736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3729BDE4-2317-469C-B85C-AF1DFA28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6B7D392-8D00-4EE8-91E8-F3D7D97A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7F85D421-DF61-4CA1-9039-412702C9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C1FE8623-39C2-4C40-A3E2-8D901CD8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EE851A4-10A9-4C86-BA7D-8DE14CFD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632379B4-4716-4741-85ED-FA1141D6A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E1348ED-C2E3-4378-BEC9-D8338B292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E3FBD7F-F08A-4F7E-B063-441510B8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7C51DD32-1F99-4272-9959-1053F7B3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8D29A39-AC24-4E14-8EF3-A01AFB67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22FF027-392D-443E-B744-410FF1F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FEF0BB0F-E2DB-4768-84F2-4A460DB5F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474828C-401E-4F55-895E-F8165490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E225A7BA-8358-48D7-8892-391510CB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E18A69D-B51E-496A-A2EF-7DB467C24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383C1140-C79A-4109-A92B-1FAFC760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796DCED9-42E2-4A34-A097-D24AB44B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4D8A335-8798-4DEC-A86F-3B78399D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5EAB550-761D-425A-98BD-F96A0FAD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7BE2C4FE-C16A-418A-A200-9C9B04C3B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C70DEFC-EBB5-4318-BE82-847E8F7C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920708E-BB8E-43FF-86A1-074624229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8173C86-3FB6-4AF6-B893-B1EA9F9EB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90BB14E6-9B6D-49C8-A238-28CF833D4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BD63FD5-C923-4943-B340-FE74F120E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6ED4-4042-4827-A7D6-D06E89628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1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426EF-C630-4F39-933F-9666B1B94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843B0-EA1B-4E45-AE82-9C00F804B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07380F6-8936-447B-A907-7A1AC8E95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A21BB-C92B-4AA2-B372-8C3F2E36C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9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DF7BC6-FA3E-4C3F-BD70-21472FA5D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BFDE32-477F-4BA5-BEC4-5DB908047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73776A-52CD-423F-8360-CE8EC46D3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29DFF-EFD1-4429-8A59-AE5FC36BD0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48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C4F7B3-BD01-475B-B970-133384378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663BCC-E54A-46ED-AC3C-5600B1757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BE7048-5805-48E7-A78F-213277234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922A4-518B-4849-9CD0-6115EDDBC2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78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035C8B-A803-4D6D-9A47-2610461FD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5C2B7B-3511-4A8F-8E85-D357EE613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CCEBF3-71BD-4749-896F-D27D03A55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7BB46-DA1D-41F8-B81F-200EC9C4A4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6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1F752B-FC59-4D38-BEEE-2BF5FFE91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A512F5-3C1B-4BB9-B475-B86830B7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0C7650F-8DB3-4F57-B3F8-607818284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8229-67E8-42F9-9A95-2DBED81A9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0B02F0-BFD6-4C68-BF3E-F32AC3DAB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02B305-A4A6-4AF3-BFAC-E4BAC3A60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9C3332-84FA-439F-91A2-B659AE2CD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1DB06-AC16-4972-A216-3A21E96CC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4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5F3B7B-5FA4-4869-A7AA-FE989BCA5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804498-41B3-4C5F-92A1-4ABB08BD6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CBEA0AB-C014-496F-AB09-F843E5939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84D7B-7D4A-4FAB-8631-66874F3FA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0A432F-34FD-45BC-9E28-2FBC52706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002FF8-0AB9-48A9-AB7E-76778C1B7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91B950D-7474-4384-A28D-5AF007865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C0728-0527-4A7C-897D-135F9A783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9B056A-B469-4706-8694-932BDAA34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972ED-3647-443E-8925-04DA681B6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4C3A4FB-645B-4E46-9FF2-3DDBB55CE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DB937-BDDD-46F0-8844-68EB2D011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7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C052EF-9A7C-4D55-9293-83E0B3C4A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780A16B-1232-4BCC-A774-963A8E8A3F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08E2B1-84EE-48DE-AE4C-0DC4DA684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8866A-DE6E-40F9-BCDF-59BEB7A880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2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70B24-CF0A-4FBD-8688-0A2DA92E3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14D74B-6286-4170-8F75-9715EE057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D4BB18-660A-418C-A193-DA01601EF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00767-8045-4371-B5D4-91A6DFDB46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45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A7A7FB-A8B4-4B06-8DC9-EC1FFA4DB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F0D172-4D5A-4C66-A2ED-9C8CE98D2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B7155ED-F469-4ECB-9DF8-CAA717858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5B1F0-B262-42B7-8FD9-E2D3FEA92D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3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>
            <a:extLst>
              <a:ext uri="{FF2B5EF4-FFF2-40B4-BE49-F238E27FC236}">
                <a16:creationId xmlns:a16="http://schemas.microsoft.com/office/drawing/2014/main" id="{5A7E2E05-CFB5-446E-A8A9-064A443A1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39BC7F-B153-43A9-A497-29FBD9D22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93DB575-01AD-46C5-A76E-532E59E64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57965332-0987-416D-A181-67F53C119F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8F7AFB81-4CC2-4AAC-A481-1C1A4A39C0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095B1B39-5CFD-4A3A-B852-5805AF6BB5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048A79D-1D07-4C30-8BEC-C5C45BB788B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8" name="Group 8">
            <a:extLst>
              <a:ext uri="{FF2B5EF4-FFF2-40B4-BE49-F238E27FC236}">
                <a16:creationId xmlns:a16="http://schemas.microsoft.com/office/drawing/2014/main" id="{4DF7AD4B-A990-442C-9D96-8640783C259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1689" name="Oval 9">
              <a:extLst>
                <a:ext uri="{FF2B5EF4-FFF2-40B4-BE49-F238E27FC236}">
                  <a16:creationId xmlns:a16="http://schemas.microsoft.com/office/drawing/2014/main" id="{0D65E0E5-8C54-4A21-A065-BE9941E4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0" name="Oval 10">
              <a:extLst>
                <a:ext uri="{FF2B5EF4-FFF2-40B4-BE49-F238E27FC236}">
                  <a16:creationId xmlns:a16="http://schemas.microsoft.com/office/drawing/2014/main" id="{0A67B80A-3721-43A7-B4FA-55447A9B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1" name="Oval 11">
              <a:extLst>
                <a:ext uri="{FF2B5EF4-FFF2-40B4-BE49-F238E27FC236}">
                  <a16:creationId xmlns:a16="http://schemas.microsoft.com/office/drawing/2014/main" id="{6C2F9D58-89A4-4602-A9D5-55765A1C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2" name="Oval 12">
              <a:extLst>
                <a:ext uri="{FF2B5EF4-FFF2-40B4-BE49-F238E27FC236}">
                  <a16:creationId xmlns:a16="http://schemas.microsoft.com/office/drawing/2014/main" id="{8B72C8F1-9746-49D6-9C88-FAD1797A2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3" name="Oval 13">
              <a:extLst>
                <a:ext uri="{FF2B5EF4-FFF2-40B4-BE49-F238E27FC236}">
                  <a16:creationId xmlns:a16="http://schemas.microsoft.com/office/drawing/2014/main" id="{3064717D-EA64-498A-8C06-D0BD56F1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4" name="Oval 14">
              <a:extLst>
                <a:ext uri="{FF2B5EF4-FFF2-40B4-BE49-F238E27FC236}">
                  <a16:creationId xmlns:a16="http://schemas.microsoft.com/office/drawing/2014/main" id="{285321F0-791F-44D1-9208-CAE0A03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5" name="Oval 15">
              <a:extLst>
                <a:ext uri="{FF2B5EF4-FFF2-40B4-BE49-F238E27FC236}">
                  <a16:creationId xmlns:a16="http://schemas.microsoft.com/office/drawing/2014/main" id="{18529448-7C3B-41FB-8EBC-E81279E7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6" name="Oval 16">
              <a:extLst>
                <a:ext uri="{FF2B5EF4-FFF2-40B4-BE49-F238E27FC236}">
                  <a16:creationId xmlns:a16="http://schemas.microsoft.com/office/drawing/2014/main" id="{57B1F483-299F-408D-9EE1-6C1622B20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7" name="Oval 17">
              <a:extLst>
                <a:ext uri="{FF2B5EF4-FFF2-40B4-BE49-F238E27FC236}">
                  <a16:creationId xmlns:a16="http://schemas.microsoft.com/office/drawing/2014/main" id="{AF74DB53-7FDD-484C-A7AB-1D4273AB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8" name="Oval 18">
              <a:extLst>
                <a:ext uri="{FF2B5EF4-FFF2-40B4-BE49-F238E27FC236}">
                  <a16:creationId xmlns:a16="http://schemas.microsoft.com/office/drawing/2014/main" id="{11BEAB41-BB89-4025-8BBB-58109993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874E9F08-7A46-4644-99A7-B0C3C0ADC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115E5D8A-8CC6-4D67-A1BD-FF5882B6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22FE5B66-6CA9-49FC-909A-162AF779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FDCAF330-F198-44BD-A9F0-AC85597C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22FC78EA-4D8A-4F02-860F-0E36EE82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97F50E0C-8C5A-4F8B-BACD-47AC8174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7FCC44C9-38E9-498D-8817-4DAE3D70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6" name="Oval 26">
              <a:extLst>
                <a:ext uri="{FF2B5EF4-FFF2-40B4-BE49-F238E27FC236}">
                  <a16:creationId xmlns:a16="http://schemas.microsoft.com/office/drawing/2014/main" id="{9E7D4135-5121-4122-A0E2-439DDE5C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7" name="Oval 27">
              <a:extLst>
                <a:ext uri="{FF2B5EF4-FFF2-40B4-BE49-F238E27FC236}">
                  <a16:creationId xmlns:a16="http://schemas.microsoft.com/office/drawing/2014/main" id="{3B71199D-55B0-4AA2-9571-851FCC6E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7D8E516B-F9A4-4AEF-8BC2-F1303AAE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DC86129-3A0E-4FD8-8904-03A76DCD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6275FD64-F866-4EEF-BC59-A5E2D75B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1" name="Oval 31">
              <a:extLst>
                <a:ext uri="{FF2B5EF4-FFF2-40B4-BE49-F238E27FC236}">
                  <a16:creationId xmlns:a16="http://schemas.microsoft.com/office/drawing/2014/main" id="{D33035C7-16D3-4424-9DA2-916616C3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2" name="Oval 32">
              <a:extLst>
                <a:ext uri="{FF2B5EF4-FFF2-40B4-BE49-F238E27FC236}">
                  <a16:creationId xmlns:a16="http://schemas.microsoft.com/office/drawing/2014/main" id="{5AD379EB-1F56-438D-9B7F-EB996BBAA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3" name="Oval 33">
              <a:extLst>
                <a:ext uri="{FF2B5EF4-FFF2-40B4-BE49-F238E27FC236}">
                  <a16:creationId xmlns:a16="http://schemas.microsoft.com/office/drawing/2014/main" id="{09B057CC-698E-4EAA-B8C5-4D470E61F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4" name="Oval 34">
              <a:extLst>
                <a:ext uri="{FF2B5EF4-FFF2-40B4-BE49-F238E27FC236}">
                  <a16:creationId xmlns:a16="http://schemas.microsoft.com/office/drawing/2014/main" id="{BA734FFB-852F-42F4-B0D9-456ED433F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5" name="Oval 35">
              <a:extLst>
                <a:ext uri="{FF2B5EF4-FFF2-40B4-BE49-F238E27FC236}">
                  <a16:creationId xmlns:a16="http://schemas.microsoft.com/office/drawing/2014/main" id="{B48C15B3-D015-4CED-BCE9-EDFA175B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6" name="Oval 36">
              <a:extLst>
                <a:ext uri="{FF2B5EF4-FFF2-40B4-BE49-F238E27FC236}">
                  <a16:creationId xmlns:a16="http://schemas.microsoft.com/office/drawing/2014/main" id="{7D468601-EFD7-4F22-8003-D17DC4A3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7" name="Oval 37">
              <a:extLst>
                <a:ext uri="{FF2B5EF4-FFF2-40B4-BE49-F238E27FC236}">
                  <a16:creationId xmlns:a16="http://schemas.microsoft.com/office/drawing/2014/main" id="{96FE6F2B-8A71-420A-93B0-9693E398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8" name="Oval 38">
              <a:extLst>
                <a:ext uri="{FF2B5EF4-FFF2-40B4-BE49-F238E27FC236}">
                  <a16:creationId xmlns:a16="http://schemas.microsoft.com/office/drawing/2014/main" id="{356AC4D4-6800-4302-979D-4FC70721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719" name="Oval 39">
              <a:extLst>
                <a:ext uri="{FF2B5EF4-FFF2-40B4-BE49-F238E27FC236}">
                  <a16:creationId xmlns:a16="http://schemas.microsoft.com/office/drawing/2014/main" id="{4A245A47-D1B2-47A1-A424-07B20363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2D93ED6-44B1-443E-8CE6-ED7C071548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关系及其运算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68FB05A-3D41-48F2-8667-68B936C269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2924175"/>
            <a:ext cx="6248400" cy="2362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</a:rPr>
              <a:t>离散数学－集合论</a:t>
            </a: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b="1" dirty="0"/>
              <a:t>南京大学计算机科学与技术系</a:t>
            </a:r>
          </a:p>
          <a:p>
            <a:pPr eaLnBrk="1" hangingPunct="1">
              <a:defRPr/>
            </a:pP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CAA14A97-B429-41A9-9582-23F5FC04E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关系的表示 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4D3F7156-385C-4A29-9D33-645C727AF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19256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A={a,b,c,d}, B={α,β,γ}  //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假设为有限集合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集合表示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={(a, β), (b, α), (c, α),(c, γ)}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                                     有向图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0E2D25AF-E2EA-4F70-90FC-3948B75161D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89363"/>
            <a:ext cx="2438400" cy="2743200"/>
            <a:chOff x="1219200" y="3886200"/>
            <a:chExt cx="2438400" cy="2743200"/>
          </a:xfrm>
        </p:grpSpPr>
        <p:sp>
          <p:nvSpPr>
            <p:cNvPr id="1053" name="Oval 20" descr="信纸">
              <a:extLst>
                <a:ext uri="{FF2B5EF4-FFF2-40B4-BE49-F238E27FC236}">
                  <a16:creationId xmlns:a16="http://schemas.microsoft.com/office/drawing/2014/main" id="{848F6F38-965B-436A-B142-0CA5B5F70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886200"/>
              <a:ext cx="2438400" cy="2743200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aphicFrame>
          <p:nvGraphicFramePr>
            <p:cNvPr id="1026" name="Object 17">
              <a:extLst>
                <a:ext uri="{FF2B5EF4-FFF2-40B4-BE49-F238E27FC236}">
                  <a16:creationId xmlns:a16="http://schemas.microsoft.com/office/drawing/2014/main" id="{5BEA5B68-67B4-469C-AA57-73E57990E5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000" y="4648200"/>
            <a:ext cx="12954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5" imgW="685800" imgH="914400" progId="Equation.3">
                    <p:embed/>
                  </p:oleObj>
                </mc:Choice>
                <mc:Fallback>
                  <p:oleObj name="Equation" r:id="rId5" imgW="685800" imgH="914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648200"/>
                          <a:ext cx="1295400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Text Box 18">
              <a:extLst>
                <a:ext uri="{FF2B5EF4-FFF2-40B4-BE49-F238E27FC236}">
                  <a16:creationId xmlns:a16="http://schemas.microsoft.com/office/drawing/2014/main" id="{FBB2C916-9C1B-48CD-91AC-E9A58F868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45720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55" name="Text Box 19">
              <a:extLst>
                <a:ext uri="{FF2B5EF4-FFF2-40B4-BE49-F238E27FC236}">
                  <a16:creationId xmlns:a16="http://schemas.microsoft.com/office/drawing/2014/main" id="{2136D947-BD25-4487-875C-C0561C229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        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30">
            <a:extLst>
              <a:ext uri="{FF2B5EF4-FFF2-40B4-BE49-F238E27FC236}">
                <a16:creationId xmlns:a16="http://schemas.microsoft.com/office/drawing/2014/main" id="{8BF1C8A0-81BA-485C-98D3-9E6A19A1E90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933825"/>
            <a:ext cx="3276600" cy="2514600"/>
            <a:chOff x="4419600" y="4038600"/>
            <a:chExt cx="3276600" cy="2514600"/>
          </a:xfrm>
        </p:grpSpPr>
        <p:sp>
          <p:nvSpPr>
            <p:cNvPr id="1031" name="Oval 29">
              <a:extLst>
                <a:ext uri="{FF2B5EF4-FFF2-40B4-BE49-F238E27FC236}">
                  <a16:creationId xmlns:a16="http://schemas.microsoft.com/office/drawing/2014/main" id="{4AB86241-E849-48BE-B858-C7E1A2A2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1143000" cy="18288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2" name="Oval 28">
              <a:extLst>
                <a:ext uri="{FF2B5EF4-FFF2-40B4-BE49-F238E27FC236}">
                  <a16:creationId xmlns:a16="http://schemas.microsoft.com/office/drawing/2014/main" id="{C3CE973E-AD14-4C67-81AE-61969758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038600"/>
              <a:ext cx="990600" cy="22669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3" name="Oval 21">
              <a:extLst>
                <a:ext uri="{FF2B5EF4-FFF2-40B4-BE49-F238E27FC236}">
                  <a16:creationId xmlns:a16="http://schemas.microsoft.com/office/drawing/2014/main" id="{513C3547-659A-496B-A3A0-F99BFEE7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43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4" name="Oval 22">
              <a:extLst>
                <a:ext uri="{FF2B5EF4-FFF2-40B4-BE49-F238E27FC236}">
                  <a16:creationId xmlns:a16="http://schemas.microsoft.com/office/drawing/2014/main" id="{8E02505A-FB8A-42E9-AB1D-D62B1EEB1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6482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5" name="Oval 23">
              <a:extLst>
                <a:ext uri="{FF2B5EF4-FFF2-40B4-BE49-F238E27FC236}">
                  <a16:creationId xmlns:a16="http://schemas.microsoft.com/office/drawing/2014/main" id="{BCA95B40-1EB2-4820-BCC2-DBCFEB46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8674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6" name="Oval 24">
              <a:extLst>
                <a:ext uri="{FF2B5EF4-FFF2-40B4-BE49-F238E27FC236}">
                  <a16:creationId xmlns:a16="http://schemas.microsoft.com/office/drawing/2014/main" id="{6B733734-EC8C-4B41-B77A-789A9EACC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334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7" name="Oval 25">
              <a:extLst>
                <a:ext uri="{FF2B5EF4-FFF2-40B4-BE49-F238E27FC236}">
                  <a16:creationId xmlns:a16="http://schemas.microsoft.com/office/drawing/2014/main" id="{539A269C-7028-46E6-A64E-29D4AD70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5720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8" name="Oval 26">
              <a:extLst>
                <a:ext uri="{FF2B5EF4-FFF2-40B4-BE49-F238E27FC236}">
                  <a16:creationId xmlns:a16="http://schemas.microsoft.com/office/drawing/2014/main" id="{1F3CBC44-9FD8-4D12-A4AF-80C515382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1816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9" name="Oval 27">
              <a:extLst>
                <a:ext uri="{FF2B5EF4-FFF2-40B4-BE49-F238E27FC236}">
                  <a16:creationId xmlns:a16="http://schemas.microsoft.com/office/drawing/2014/main" id="{3EA1F9E3-EFF0-451C-B795-8F52CBA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638800"/>
              <a:ext cx="107950" cy="10795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0" name="Text Box 30">
              <a:extLst>
                <a:ext uri="{FF2B5EF4-FFF2-40B4-BE49-F238E27FC236}">
                  <a16:creationId xmlns:a16="http://schemas.microsoft.com/office/drawing/2014/main" id="{704E04FC-C0B6-4C63-A210-18BD73BEF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0386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1" name="Text Box 31">
              <a:extLst>
                <a:ext uri="{FF2B5EF4-FFF2-40B4-BE49-F238E27FC236}">
                  <a16:creationId xmlns:a16="http://schemas.microsoft.com/office/drawing/2014/main" id="{B8146790-7C06-4634-9D06-82E400E0A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58674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42" name="Text Box 32">
              <a:extLst>
                <a:ext uri="{FF2B5EF4-FFF2-40B4-BE49-F238E27FC236}">
                  <a16:creationId xmlns:a16="http://schemas.microsoft.com/office/drawing/2014/main" id="{50E41628-F772-4541-8D10-E7CCFF4E9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257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43" name="Text Box 33">
              <a:extLst>
                <a:ext uri="{FF2B5EF4-FFF2-40B4-BE49-F238E27FC236}">
                  <a16:creationId xmlns:a16="http://schemas.microsoft.com/office/drawing/2014/main" id="{B6CAFEFE-C40D-43FC-A41A-EF29E6510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44" name="Text Box 34">
              <a:extLst>
                <a:ext uri="{FF2B5EF4-FFF2-40B4-BE49-F238E27FC236}">
                  <a16:creationId xmlns:a16="http://schemas.microsoft.com/office/drawing/2014/main" id="{C0DCA497-1176-4E45-8112-1451D253C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495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45" name="Text Box 35">
              <a:extLst>
                <a:ext uri="{FF2B5EF4-FFF2-40B4-BE49-F238E27FC236}">
                  <a16:creationId xmlns:a16="http://schemas.microsoft.com/office/drawing/2014/main" id="{E1D7F47D-0163-4655-AFD4-3F3C7C1D8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029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46" name="Text Box 36">
              <a:extLst>
                <a:ext uri="{FF2B5EF4-FFF2-40B4-BE49-F238E27FC236}">
                  <a16:creationId xmlns:a16="http://schemas.microsoft.com/office/drawing/2014/main" id="{BC0F3FF9-F66D-4844-9C25-D9055296D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6388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47" name="Line 37">
              <a:extLst>
                <a:ext uri="{FF2B5EF4-FFF2-40B4-BE49-F238E27FC236}">
                  <a16:creationId xmlns:a16="http://schemas.microsoft.com/office/drawing/2014/main" id="{C44DB554-DDD0-4B6F-80AF-232BC3C35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4196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" name="Line 38">
              <a:extLst>
                <a:ext uri="{FF2B5EF4-FFF2-40B4-BE49-F238E27FC236}">
                  <a16:creationId xmlns:a16="http://schemas.microsoft.com/office/drawing/2014/main" id="{6CD5D0AB-A799-4A94-9AB8-38361B47C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175" y="4643438"/>
              <a:ext cx="2100263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9" name="Line 39">
              <a:extLst>
                <a:ext uri="{FF2B5EF4-FFF2-40B4-BE49-F238E27FC236}">
                  <a16:creationId xmlns:a16="http://schemas.microsoft.com/office/drawing/2014/main" id="{F8CD8435-0FD1-47C6-8B35-1D1114849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4900" y="4686300"/>
              <a:ext cx="2057400" cy="700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0" name="Line 40">
              <a:extLst>
                <a:ext uri="{FF2B5EF4-FFF2-40B4-BE49-F238E27FC236}">
                  <a16:creationId xmlns:a16="http://schemas.microsoft.com/office/drawing/2014/main" id="{045178FE-047F-47B1-AE46-446D7A6E3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0" y="5400675"/>
              <a:ext cx="2014538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1" name="Text Box 41">
              <a:extLst>
                <a:ext uri="{FF2B5EF4-FFF2-40B4-BE49-F238E27FC236}">
                  <a16:creationId xmlns:a16="http://schemas.microsoft.com/office/drawing/2014/main" id="{C4FD92C9-1AAB-4BFE-818E-993AB197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609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52" name="Text Box 42">
              <a:extLst>
                <a:ext uri="{FF2B5EF4-FFF2-40B4-BE49-F238E27FC236}">
                  <a16:creationId xmlns:a16="http://schemas.microsoft.com/office/drawing/2014/main" id="{330A4DDE-8096-4B44-9E67-759E2F557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8" descr="纸莎草纸">
            <a:extLst>
              <a:ext uri="{FF2B5EF4-FFF2-40B4-BE49-F238E27FC236}">
                <a16:creationId xmlns:a16="http://schemas.microsoft.com/office/drawing/2014/main" id="{F7D2C457-0287-4509-8FD2-9FC048F5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852738"/>
            <a:ext cx="3657600" cy="3200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AutoShape 6" descr="白色大理石">
            <a:extLst>
              <a:ext uri="{FF2B5EF4-FFF2-40B4-BE49-F238E27FC236}">
                <a16:creationId xmlns:a16="http://schemas.microsoft.com/office/drawing/2014/main" id="{DC60F8F3-A1DA-428A-A7E7-64A16CB5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3429000" cy="2881312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DFB9080D-2E5C-4F05-B828-59C99BC0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09675"/>
          </a:xfrm>
        </p:spPr>
        <p:txBody>
          <a:bodyPr/>
          <a:lstStyle/>
          <a:p>
            <a:pPr eaLnBrk="1" hangingPunct="1"/>
            <a:r>
              <a:rPr lang="zh-CN" altLang="en-US"/>
              <a:t>二元关系和有向图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37AABE92-8E1B-480A-ABA9-3757662F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01850"/>
            <a:ext cx="3373437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 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有序对集合</a:t>
            </a: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中存在序列：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),…,(x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E7F464C6-47D5-4A3F-9711-03E95FD2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2100263"/>
            <a:ext cx="3097212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kumimoji="1" lang="en-US" altLang="zh-CN" sz="2400" b="1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顶点集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有向边集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有一条边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图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中存在从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的长度为 </a:t>
            </a:r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的通路</a:t>
            </a:r>
          </a:p>
        </p:txBody>
      </p:sp>
      <p:sp>
        <p:nvSpPr>
          <p:cNvPr id="21511" name="Line 9">
            <a:extLst>
              <a:ext uri="{FF2B5EF4-FFF2-40B4-BE49-F238E27FC236}">
                <a16:creationId xmlns:a16="http://schemas.microsoft.com/office/drawing/2014/main" id="{5131CD7A-EB58-4660-83BE-31224988D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263" y="2349500"/>
            <a:ext cx="197167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ACFA9CC-E690-4FEE-ADB9-D3364497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关系的运算（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835A395-7E9B-4DDB-965C-07DF571F5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7759700" cy="4141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关系是集合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所有的集合运算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对关系均适用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自然数集合上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 “&lt;”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“=”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等同于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“”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自然数集合上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“”  “”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等同于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“=”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自然数集合上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“&lt;”  “&gt;”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等同于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2F2AEC-70A0-483A-BBF4-D13FF3EC6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关系的运算 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3A06E65-7DF8-4669-8698-B1A661234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628775"/>
            <a:ext cx="8429625" cy="47291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与定义域和值域有关的运算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Fld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dom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ran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)}= ran(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ran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A={1,2,3,4,5}, B={1,3,5,6}, 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R={(1,2), (1,4),(2,3),(3,5),(5,2)},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求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R[B]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R(1)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R(2)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CE26BCC-5E71-45B2-B6CD-704DC2168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关系的运算 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88CA32-295C-446C-8AC2-08052CEE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5938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逆运算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{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|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R}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C75E93-3FE7-4AEC-B5FE-C693B4FA7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运算 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CAEE842-CA01-413F-9326-0EF652810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353425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关系的复合（合成）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AB,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BC,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的复合（合成）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定义如下：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AC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 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4CF528-0795-4001-88E3-76031D79F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复合关系的图示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D4460E3-5824-481B-8BA2-7968A01EB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3748087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C,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且存在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1261DDFD-94B3-4273-ACF5-DB7362A2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13716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7C0ADFD0-64E5-475F-BC16-2E00085EE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86B713B6-7F43-4994-B608-71A6B6B1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31" name="Oval 8">
            <a:extLst>
              <a:ext uri="{FF2B5EF4-FFF2-40B4-BE49-F238E27FC236}">
                <a16:creationId xmlns:a16="http://schemas.microsoft.com/office/drawing/2014/main" id="{A7C0FE31-2D42-4F05-B476-4E3C841C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5C22BF1E-DD43-491F-8B40-11A64BCC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33" name="Oval 10">
            <a:extLst>
              <a:ext uri="{FF2B5EF4-FFF2-40B4-BE49-F238E27FC236}">
                <a16:creationId xmlns:a16="http://schemas.microsoft.com/office/drawing/2014/main" id="{F54B7185-6961-46FC-AC41-F4091B11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34" name="Text Box 11">
            <a:extLst>
              <a:ext uri="{FF2B5EF4-FFF2-40B4-BE49-F238E27FC236}">
                <a16:creationId xmlns:a16="http://schemas.microsoft.com/office/drawing/2014/main" id="{99AB6010-AAFE-4E47-9039-5466F725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35" name="Oval 12">
            <a:extLst>
              <a:ext uri="{FF2B5EF4-FFF2-40B4-BE49-F238E27FC236}">
                <a16:creationId xmlns:a16="http://schemas.microsoft.com/office/drawing/2014/main" id="{45E31068-C259-45E1-B5C4-B9BB1D54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0A21FA32-E8A4-4268-B91E-88B5F7AB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6637" name="Line 14">
            <a:extLst>
              <a:ext uri="{FF2B5EF4-FFF2-40B4-BE49-F238E27FC236}">
                <a16:creationId xmlns:a16="http://schemas.microsoft.com/office/drawing/2014/main" id="{5BA929E2-6FDB-4842-A43B-C746F406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45577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8" name="Line 15">
            <a:extLst>
              <a:ext uri="{FF2B5EF4-FFF2-40B4-BE49-F238E27FC236}">
                <a16:creationId xmlns:a16="http://schemas.microsoft.com/office/drawing/2014/main" id="{15322EBA-5538-4B62-8BB6-544F0EAF9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552950"/>
            <a:ext cx="19859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9" name="Text Box 16">
            <a:extLst>
              <a:ext uri="{FF2B5EF4-FFF2-40B4-BE49-F238E27FC236}">
                <a16:creationId xmlns:a16="http://schemas.microsoft.com/office/drawing/2014/main" id="{47155758-048B-47E2-A19D-35AD77AA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53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40" name="Text Box 18">
            <a:extLst>
              <a:ext uri="{FF2B5EF4-FFF2-40B4-BE49-F238E27FC236}">
                <a16:creationId xmlns:a16="http://schemas.microsoft.com/office/drawing/2014/main" id="{6A3CB2D9-95EC-4D9C-9542-6F18BC0AB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41" name="Freeform 19">
            <a:extLst>
              <a:ext uri="{FF2B5EF4-FFF2-40B4-BE49-F238E27FC236}">
                <a16:creationId xmlns:a16="http://schemas.microsoft.com/office/drawing/2014/main" id="{55836833-C635-4097-B7BA-D18D80C6A658}"/>
              </a:ext>
            </a:extLst>
          </p:cNvPr>
          <p:cNvSpPr>
            <a:spLocks/>
          </p:cNvSpPr>
          <p:nvPr/>
        </p:nvSpPr>
        <p:spPr bwMode="auto">
          <a:xfrm>
            <a:off x="2424113" y="3802063"/>
            <a:ext cx="4167187" cy="669925"/>
          </a:xfrm>
          <a:custGeom>
            <a:avLst/>
            <a:gdLst>
              <a:gd name="T0" fmla="*/ 0 w 2640"/>
              <a:gd name="T1" fmla="*/ 2147483647 h 440"/>
              <a:gd name="T2" fmla="*/ 2147483647 w 2640"/>
              <a:gd name="T3" fmla="*/ 2147483647 h 440"/>
              <a:gd name="T4" fmla="*/ 2147483647 w 2640"/>
              <a:gd name="T5" fmla="*/ 2147483647 h 440"/>
              <a:gd name="T6" fmla="*/ 0 60000 65536"/>
              <a:gd name="T7" fmla="*/ 0 60000 65536"/>
              <a:gd name="T8" fmla="*/ 0 60000 65536"/>
              <a:gd name="T9" fmla="*/ 0 w 2640"/>
              <a:gd name="T10" fmla="*/ 0 h 440"/>
              <a:gd name="T11" fmla="*/ 2640 w 264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40">
                <a:moveTo>
                  <a:pt x="0" y="392"/>
                </a:moveTo>
                <a:cubicBezTo>
                  <a:pt x="116" y="196"/>
                  <a:pt x="232" y="0"/>
                  <a:pt x="672" y="8"/>
                </a:cubicBezTo>
                <a:cubicBezTo>
                  <a:pt x="1112" y="16"/>
                  <a:pt x="2312" y="368"/>
                  <a:pt x="2640" y="44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5A704A2-FFF3-4F05-A5F8-2236BDB1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关系的复合运算：举例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C9FB810-BCDA-4026-BC29-B2B4B56FE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}, R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上的关系，其中：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{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CE4F575-523D-492F-AA54-B7ADC81DF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关系的复合运算的性质（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87E05C5-4C33-4B0F-9E8D-9CCC750A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4949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AB,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BC,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CD,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证明左右两个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59CF805-EAA9-41E6-BCBA-0A7313AF7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关系的复合运算的性质（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0584EE3-C918-43DB-8820-EBB948CC1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208963" cy="4465637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复合关系的逆关系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AB,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BC,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8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同样，证明左右两个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endParaRPr lang="en-US" altLang="zh-CN" sz="2400" b="1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tB  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) </a:t>
            </a:r>
            <a:endParaRPr lang="en-US" altLang="zh-CN" sz="2400" b="1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tB 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) </a:t>
            </a:r>
            <a:endParaRPr lang="en-US" altLang="zh-CN" sz="2400" b="1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FEEE527-8A12-443C-82DC-DD842E38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关系及其运算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4B57772-DFED-48B3-B8E0-127B3A27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关系的定义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关系的表示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关系的运算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矩阵运算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关系的性质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159B3AC-46A3-4F4C-8D7F-98E6EBF76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关系的复合运算的性质（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9EF73A-A2E4-4A2F-80DE-3E89FF503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645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对集合并运算满足分配律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AB,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BC,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BC,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(G   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   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2705F5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2705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对集合交运算：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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等号不成立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B={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C={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F={(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)}, G={(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s,b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)}, H={(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t,b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)};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H=Ø,  (G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⃘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F)={(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>
            <a:extLst>
              <a:ext uri="{FF2B5EF4-FFF2-40B4-BE49-F238E27FC236}">
                <a16:creationId xmlns:a16="http://schemas.microsoft.com/office/drawing/2014/main" id="{150F2642-DE4C-45E5-B8E8-37E1CFCD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>
                <a:solidFill>
                  <a:schemeClr val="tx1"/>
                </a:solidFill>
              </a:rPr>
              <a:t>矩阵运算</a:t>
            </a:r>
          </a:p>
        </p:txBody>
      </p:sp>
      <p:sp>
        <p:nvSpPr>
          <p:cNvPr id="3078" name="内容占位符 2">
            <a:extLst>
              <a:ext uri="{FF2B5EF4-FFF2-40B4-BE49-F238E27FC236}">
                <a16:creationId xmlns:a16="http://schemas.microsoft.com/office/drawing/2014/main" id="{54CA64A2-33F8-4F91-AE4B-D683D255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7283450" cy="30241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=[a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],M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=[b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 iff. 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 iff. 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=[a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=[b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C=M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M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 iff. 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0CF91E98-AF85-44D2-9F42-3619052F3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437063"/>
          <a:ext cx="435451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3" imgW="1841400" imgH="914400" progId="Equation.3">
                  <p:embed/>
                </p:oleObj>
              </mc:Choice>
              <mc:Fallback>
                <p:oleObj name="公式" r:id="rId3" imgW="18414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435451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192624B8-5CE0-4695-8D49-E0510FF24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3113" y="3959225"/>
          <a:ext cx="419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5" imgW="164880" imgH="177480" progId="Equation.3">
                  <p:embed/>
                </p:oleObj>
              </mc:Choice>
              <mc:Fallback>
                <p:oleObj name="公式" r:id="rId5" imgW="164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959225"/>
                        <a:ext cx="419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3040170D-E907-493E-BE6A-4D901DCE1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860800"/>
          <a:ext cx="2466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7" imgW="1180800" imgH="241200" progId="Equation.3">
                  <p:embed/>
                </p:oleObj>
              </mc:Choice>
              <mc:Fallback>
                <p:oleObj name="公式" r:id="rId7" imgW="1180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860800"/>
                        <a:ext cx="2466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标题 1">
            <a:extLst>
              <a:ext uri="{FF2B5EF4-FFF2-40B4-BE49-F238E27FC236}">
                <a16:creationId xmlns:a16="http://schemas.microsoft.com/office/drawing/2014/main" id="{215D5BDF-2AF7-4224-8182-E14A660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关系运算的矩阵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法（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079" name="内容占位符 2">
            <a:extLst>
              <a:ext uri="{FF2B5EF4-FFF2-40B4-BE49-F238E27FC236}">
                <a16:creationId xmlns:a16="http://schemas.microsoft.com/office/drawing/2014/main" id="{3BC95F58-303E-49A9-8BE5-F63F18D1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命题</a:t>
            </a:r>
            <a:endParaRPr lang="en-US" altLang="zh-CN" sz="2800" b="1"/>
          </a:p>
          <a:p>
            <a:endParaRPr lang="zh-CN" altLang="en-US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D0E6DCE2-D21D-408E-BE39-8755B8E5C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205038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269720" imgH="241200" progId="Equation.3">
                  <p:embed/>
                </p:oleObj>
              </mc:Choice>
              <mc:Fallback>
                <p:oleObj name="公式" r:id="rId3" imgW="12697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>
            <a:extLst>
              <a:ext uri="{FF2B5EF4-FFF2-40B4-BE49-F238E27FC236}">
                <a16:creationId xmlns:a16="http://schemas.microsoft.com/office/drawing/2014/main" id="{94A82435-B6AD-44F5-8521-EB9D2B51D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2781300"/>
          <a:ext cx="290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1269720" imgH="241200" progId="Equation.3">
                  <p:embed/>
                </p:oleObj>
              </mc:Choice>
              <mc:Fallback>
                <p:oleObj name="公式" r:id="rId5" imgW="12697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81300"/>
                        <a:ext cx="290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">
            <a:extLst>
              <a:ext uri="{FF2B5EF4-FFF2-40B4-BE49-F238E27FC236}">
                <a16:creationId xmlns:a16="http://schemas.microsoft.com/office/drawing/2014/main" id="{0C91174B-0749-490F-B6EF-81355DDFE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3328988"/>
          <a:ext cx="3170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7" imgW="1384200" imgH="266400" progId="Equation.3">
                  <p:embed/>
                </p:oleObj>
              </mc:Choice>
              <mc:Fallback>
                <p:oleObj name="公式" r:id="rId7" imgW="13842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328988"/>
                        <a:ext cx="3170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>
            <a:extLst>
              <a:ext uri="{FF2B5EF4-FFF2-40B4-BE49-F238E27FC236}">
                <a16:creationId xmlns:a16="http://schemas.microsoft.com/office/drawing/2014/main" id="{63F4A250-86DA-4104-95F4-45582D3AF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149725"/>
          <a:ext cx="478631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9" imgW="1841400" imgH="914400" progId="Equation.3">
                  <p:embed/>
                </p:oleObj>
              </mc:Choice>
              <mc:Fallback>
                <p:oleObj name="公式" r:id="rId9" imgW="18414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4786312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内容占位符 2">
            <a:extLst>
              <a:ext uri="{FF2B5EF4-FFF2-40B4-BE49-F238E27FC236}">
                <a16:creationId xmlns:a16="http://schemas.microsoft.com/office/drawing/2014/main" id="{812C6D4B-58B0-4BDF-A46B-7D62DBA6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/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3A47F3E2-0D1F-436C-9A33-DC7116F3C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2349500"/>
          <a:ext cx="8615362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4851360" imgH="1409400" progId="Equation.3">
                  <p:embed/>
                </p:oleObj>
              </mc:Choice>
              <mc:Fallback>
                <p:oleObj name="公式" r:id="rId3" imgW="4851360" imgH="140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349500"/>
                        <a:ext cx="8615362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0">
            <a:extLst>
              <a:ext uri="{FF2B5EF4-FFF2-40B4-BE49-F238E27FC236}">
                <a16:creationId xmlns:a16="http://schemas.microsoft.com/office/drawing/2014/main" id="{FBD0DDA5-805B-4DA3-A152-D7012352D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941888"/>
          <a:ext cx="79930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5" imgW="3657600" imgH="520560" progId="Equation.3">
                  <p:embed/>
                </p:oleObj>
              </mc:Choice>
              <mc:Fallback>
                <p:oleObj name="公式" r:id="rId5" imgW="365760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79930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>
            <a:extLst>
              <a:ext uri="{FF2B5EF4-FFF2-40B4-BE49-F238E27FC236}">
                <a16:creationId xmlns:a16="http://schemas.microsoft.com/office/drawing/2014/main" id="{A4320971-D1A9-44C7-9AB4-8D00BD3E3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81075"/>
          <a:ext cx="3170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7" imgW="1384200" imgH="266400" progId="Equation.3">
                  <p:embed/>
                </p:oleObj>
              </mc:Choice>
              <mc:Fallback>
                <p:oleObj name="公式" r:id="rId7" imgW="13842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170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04F300F-26DE-4362-877E-F2E231EA1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关系的性质：自反性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C3026D3-EDCC-4A72-A1BA-869E82FC6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60851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R: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：定义为：对所有的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反自反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定义为：对所有的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 algn="ctr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注意区分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非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反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={1,2,3},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(1,3),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(2,2)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(2,1),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(3,3)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是自反的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{(1,2), (2,3), (3,1)}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是反自反的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{(1,2),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(2,2)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(2,3),( 3,1)}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既不是自反的，也不是反自反的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0318AFD-539E-4A58-BE23-F65931A58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自反性与恒等关系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F3EA52B-EA9A-4301-8CCD-3788E89A9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137525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上的自反关系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上的恒等关系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(a,a)| aA }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直接根据定义证明：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只需证明：对任意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 只需证明：对任意的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(a,a)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 eaLnBrk="1" hangingPunct="1">
              <a:spcBef>
                <a:spcPct val="40000"/>
              </a:spcBef>
            </a:pPr>
            <a:endParaRPr lang="zh-CN" altLang="en-US">
              <a:latin typeface="宋体" panose="02010600030101010101" pitchFamily="2" charset="-122"/>
              <a:ea typeface="Arial Unicode MS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C5EC19F7-13FC-4068-ADBD-8464F423B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自反关系的有向图和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  <p:sp>
        <p:nvSpPr>
          <p:cNvPr id="5124" name="Rectangle 21">
            <a:extLst>
              <a:ext uri="{FF2B5EF4-FFF2-40B4-BE49-F238E27FC236}">
                <a16:creationId xmlns:a16="http://schemas.microsoft.com/office/drawing/2014/main" id="{74084D87-2B92-4719-9525-69C26125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5" name="Group 23">
            <a:extLst>
              <a:ext uri="{FF2B5EF4-FFF2-40B4-BE49-F238E27FC236}">
                <a16:creationId xmlns:a16="http://schemas.microsoft.com/office/drawing/2014/main" id="{FEC89AF0-9D46-4C60-A5EB-6833BC534008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349500"/>
            <a:ext cx="6189663" cy="3200400"/>
            <a:chOff x="519" y="1248"/>
            <a:chExt cx="4340" cy="2496"/>
          </a:xfrm>
        </p:grpSpPr>
        <p:sp>
          <p:nvSpPr>
            <p:cNvPr id="5126" name="AutoShape 2">
              <a:extLst>
                <a:ext uri="{FF2B5EF4-FFF2-40B4-BE49-F238E27FC236}">
                  <a16:creationId xmlns:a16="http://schemas.microsoft.com/office/drawing/2014/main" id="{F3F5DECA-3050-4344-BD07-7330534C94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27698">
              <a:off x="3632" y="2197"/>
              <a:ext cx="1488" cy="28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8575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Oval 3">
              <a:extLst>
                <a:ext uri="{FF2B5EF4-FFF2-40B4-BE49-F238E27FC236}">
                  <a16:creationId xmlns:a16="http://schemas.microsoft.com/office/drawing/2014/main" id="{A2DE5E62-0E4D-44CF-A35B-54106494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8" name="Oval 4">
              <a:extLst>
                <a:ext uri="{FF2B5EF4-FFF2-40B4-BE49-F238E27FC236}">
                  <a16:creationId xmlns:a16="http://schemas.microsoft.com/office/drawing/2014/main" id="{754E6272-3AE8-4DB4-878A-7E95CDD8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Oval 5">
              <a:extLst>
                <a:ext uri="{FF2B5EF4-FFF2-40B4-BE49-F238E27FC236}">
                  <a16:creationId xmlns:a16="http://schemas.microsoft.com/office/drawing/2014/main" id="{75064A4A-098A-4E9D-8F97-BF9D545E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0" name="Oval 7">
              <a:extLst>
                <a:ext uri="{FF2B5EF4-FFF2-40B4-BE49-F238E27FC236}">
                  <a16:creationId xmlns:a16="http://schemas.microsoft.com/office/drawing/2014/main" id="{E50C580E-F28E-4D79-B0D3-379F42F74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Oval 8">
              <a:extLst>
                <a:ext uri="{FF2B5EF4-FFF2-40B4-BE49-F238E27FC236}">
                  <a16:creationId xmlns:a16="http://schemas.microsoft.com/office/drawing/2014/main" id="{F1D3CBA4-1097-4F60-BB57-55188DAB1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Oval 9">
              <a:extLst>
                <a:ext uri="{FF2B5EF4-FFF2-40B4-BE49-F238E27FC236}">
                  <a16:creationId xmlns:a16="http://schemas.microsoft.com/office/drawing/2014/main" id="{808DBB2F-6344-4A63-A218-3D8C6DBD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9809DCE5-452C-4028-BE02-544CCD9EC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4" name="Line 11">
              <a:extLst>
                <a:ext uri="{FF2B5EF4-FFF2-40B4-BE49-F238E27FC236}">
                  <a16:creationId xmlns:a16="http://schemas.microsoft.com/office/drawing/2014/main" id="{DC61F878-CC31-4A49-A55B-4FFF6C2D3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5" name="Line 12">
              <a:extLst>
                <a:ext uri="{FF2B5EF4-FFF2-40B4-BE49-F238E27FC236}">
                  <a16:creationId xmlns:a16="http://schemas.microsoft.com/office/drawing/2014/main" id="{71BC369D-A928-4A52-9E82-9EA8C5B73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6" name="Text Box 13">
              <a:extLst>
                <a:ext uri="{FF2B5EF4-FFF2-40B4-BE49-F238E27FC236}">
                  <a16:creationId xmlns:a16="http://schemas.microsoft.com/office/drawing/2014/main" id="{B3D78E43-B89A-4D42-B5A9-FF195EE5F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37" name="Text Box 14">
              <a:extLst>
                <a:ext uri="{FF2B5EF4-FFF2-40B4-BE49-F238E27FC236}">
                  <a16:creationId xmlns:a16="http://schemas.microsoft.com/office/drawing/2014/main" id="{365B3DE2-8EDB-4AEC-87B0-641D05E1D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38" name="Text Box 15">
              <a:extLst>
                <a:ext uri="{FF2B5EF4-FFF2-40B4-BE49-F238E27FC236}">
                  <a16:creationId xmlns:a16="http://schemas.microsoft.com/office/drawing/2014/main" id="{D2793AB3-EB6C-42F3-AD47-4F7840427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39" name="Text Box 16">
              <a:extLst>
                <a:ext uri="{FF2B5EF4-FFF2-40B4-BE49-F238E27FC236}">
                  <a16:creationId xmlns:a16="http://schemas.microsoft.com/office/drawing/2014/main" id="{9D491FE6-2045-4F94-97C7-ACA6C9C91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={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a,b,c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}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140" name="Line 17">
              <a:extLst>
                <a:ext uri="{FF2B5EF4-FFF2-40B4-BE49-F238E27FC236}">
                  <a16:creationId xmlns:a16="http://schemas.microsoft.com/office/drawing/2014/main" id="{822A66AF-EBB2-42E8-84F7-893D6B82F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1" name="Freeform 18">
              <a:extLst>
                <a:ext uri="{FF2B5EF4-FFF2-40B4-BE49-F238E27FC236}">
                  <a16:creationId xmlns:a16="http://schemas.microsoft.com/office/drawing/2014/main" id="{B2AE4ED5-8CAA-4DC9-874F-AF3041D1F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Freeform 19">
              <a:extLst>
                <a:ext uri="{FF2B5EF4-FFF2-40B4-BE49-F238E27FC236}">
                  <a16:creationId xmlns:a16="http://schemas.microsoft.com/office/drawing/2014/main" id="{29461758-123E-4CE4-A34F-8E142731891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20">
              <a:extLst>
                <a:ext uri="{FF2B5EF4-FFF2-40B4-BE49-F238E27FC236}">
                  <a16:creationId xmlns:a16="http://schemas.microsoft.com/office/drawing/2014/main" id="{28E5F425-1497-4B57-B299-A21C25B14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2" name="Object 22">
              <a:extLst>
                <a:ext uri="{FF2B5EF4-FFF2-40B4-BE49-F238E27FC236}">
                  <a16:creationId xmlns:a16="http://schemas.microsoft.com/office/drawing/2014/main" id="{6EFE7C08-64E8-4DA6-813C-01402630D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Equation" r:id="rId4" imgW="1028520" imgH="711000" progId="Equation.3">
                    <p:embed/>
                  </p:oleObj>
                </mc:Choice>
                <mc:Fallback>
                  <p:oleObj name="Equation" r:id="rId4" imgW="1028520" imgH="711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8F6506-D077-452C-A19C-3B8307513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关系的性质：对称性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521574E-538E-442C-9638-0BB5C92AB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504031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R：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定义为：若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反对称的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定义为：若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={1,2,3},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{(1,1),(1,2),(1,3),(2,1),(3,1),(3,3)}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是对称的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{(1,2),(2,3),(2,2),(3,1)} </a:t>
            </a:r>
            <a:r>
              <a:rPr lang="zh-CN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是反对称的</a:t>
            </a:r>
          </a:p>
          <a:p>
            <a:pPr lvl="1" eaLnBrk="1" hangingPunct="1">
              <a:spcBef>
                <a:spcPct val="35000"/>
              </a:spcBef>
            </a:pPr>
            <a:endParaRPr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8C133DBD-7DFB-4842-B18F-658D711A6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/>
              <a:t>理解对称性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C009E7B-197F-4AA9-97C7-5501407F1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57313"/>
            <a:ext cx="8534400" cy="5040312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Ｒ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满足对称性：对任意</a:t>
            </a:r>
            <a:r>
              <a:rPr lang="en-US" altLang="zh-CN" sz="26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600" b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是对称关系。</a:t>
            </a:r>
          </a:p>
          <a:p>
            <a:pPr lvl="1" eaLnBrk="1" hangingPunct="1">
              <a:spcBef>
                <a:spcPct val="50000"/>
              </a:spcBef>
            </a:pPr>
            <a:endParaRPr lang="zh-CN" altLang="en-US" sz="1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反对称并不是对称的否定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令：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={1,2,3},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{(1,1),(2,2)} </a:t>
            </a:r>
            <a:r>
              <a:rPr lang="zh-CN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既是对称的，也是反对称的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是对称关系，也是反对称关系。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4B045E2-7DAF-46EA-BEE9-A981DC379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73263"/>
          <a:ext cx="728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4" imgW="3517560" imgH="215640" progId="Equation.3">
                  <p:embed/>
                </p:oleObj>
              </mc:Choice>
              <mc:Fallback>
                <p:oleObj name="公式" r:id="rId4" imgW="3517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73263"/>
                        <a:ext cx="7289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3F9C782-038D-4D49-BE94-8335F46F5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对称性与逆关系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A0459FC-3B71-4783-9F25-AC5A5A306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上的对称关系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　证明一个集合等式　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(b,a)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的对称性可知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同理可得：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 只需证明：对任意的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(b,a)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2400">
              <a:latin typeface="宋体" panose="02010600030101010101" pitchFamily="2" charset="-122"/>
              <a:ea typeface="Arial Unicode MS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79BC94F-FF93-4476-8ABA-6D0125B5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有序对（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100F880-4CF3-44E3-B357-62A67B434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569325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的简写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次序的体现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iff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}}={{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}={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}= 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x=u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左边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}},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vx,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右边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}}; 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则必有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}=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既非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又非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>
            <a:extLst>
              <a:ext uri="{FF2B5EF4-FFF2-40B4-BE49-F238E27FC236}">
                <a16:creationId xmlns:a16="http://schemas.microsoft.com/office/drawing/2014/main" id="{2C02A087-EA1C-42E9-81A8-3947A1458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对称关系的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有向图和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zh-CN" altLang="en-US"/>
          </a:p>
        </p:txBody>
      </p:sp>
      <p:sp>
        <p:nvSpPr>
          <p:cNvPr id="7172" name="Rectangle 19">
            <a:extLst>
              <a:ext uri="{FF2B5EF4-FFF2-40B4-BE49-F238E27FC236}">
                <a16:creationId xmlns:a16="http://schemas.microsoft.com/office/drawing/2014/main" id="{5911E272-0054-4D21-9130-A4A1CFA1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3" name="Group 22">
            <a:extLst>
              <a:ext uri="{FF2B5EF4-FFF2-40B4-BE49-F238E27FC236}">
                <a16:creationId xmlns:a16="http://schemas.microsoft.com/office/drawing/2014/main" id="{6B1C3F7C-AA2C-495B-BA58-0AADB8414B60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05038"/>
            <a:ext cx="6324600" cy="3124200"/>
            <a:chOff x="720" y="1248"/>
            <a:chExt cx="4416" cy="2496"/>
          </a:xfrm>
        </p:grpSpPr>
        <p:sp>
          <p:nvSpPr>
            <p:cNvPr id="7174" name="Line 2">
              <a:extLst>
                <a:ext uri="{FF2B5EF4-FFF2-40B4-BE49-F238E27FC236}">
                  <a16:creationId xmlns:a16="http://schemas.microsoft.com/office/drawing/2014/main" id="{BF3EB92B-8428-4434-9116-C0A4DA6DC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536"/>
              <a:ext cx="1488" cy="1776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0" name="Object 3">
              <a:extLst>
                <a:ext uri="{FF2B5EF4-FFF2-40B4-BE49-F238E27FC236}">
                  <a16:creationId xmlns:a16="http://schemas.microsoft.com/office/drawing/2014/main" id="{DE20C319-0417-482F-9224-4681856556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9" y="1728"/>
            <a:ext cx="151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4" imgW="1028520" imgH="711000" progId="Equation.3">
                    <p:embed/>
                  </p:oleObj>
                </mc:Choice>
                <mc:Fallback>
                  <p:oleObj name="Equation" r:id="rId4" imgW="1028520" imgH="711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728"/>
                          <a:ext cx="151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Oval 4">
              <a:extLst>
                <a:ext uri="{FF2B5EF4-FFF2-40B4-BE49-F238E27FC236}">
                  <a16:creationId xmlns:a16="http://schemas.microsoft.com/office/drawing/2014/main" id="{84987FEC-0085-402B-8FC5-3F812F7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Oval 5">
              <a:extLst>
                <a:ext uri="{FF2B5EF4-FFF2-40B4-BE49-F238E27FC236}">
                  <a16:creationId xmlns:a16="http://schemas.microsoft.com/office/drawing/2014/main" id="{ED7AE14B-9F87-45AB-9691-078CF65C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534AA693-CCC3-4FEB-8B6B-80CC27FE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4560C100-541E-4D2C-B5EA-ABEC6F542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958A4A1C-525F-4B22-B651-43A21BD3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Line 10">
              <a:extLst>
                <a:ext uri="{FF2B5EF4-FFF2-40B4-BE49-F238E27FC236}">
                  <a16:creationId xmlns:a16="http://schemas.microsoft.com/office/drawing/2014/main" id="{971DD0CD-63C3-47F5-958A-4F0FE0F32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Line 11">
              <a:extLst>
                <a:ext uri="{FF2B5EF4-FFF2-40B4-BE49-F238E27FC236}">
                  <a16:creationId xmlns:a16="http://schemas.microsoft.com/office/drawing/2014/main" id="{F0AEE073-5F4F-49EA-BC32-E771E1729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" name="Text Box 12">
              <a:extLst>
                <a:ext uri="{FF2B5EF4-FFF2-40B4-BE49-F238E27FC236}">
                  <a16:creationId xmlns:a16="http://schemas.microsoft.com/office/drawing/2014/main" id="{7B998508-DA13-4580-8C08-F904C5894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183" name="Text Box 13">
              <a:extLst>
                <a:ext uri="{FF2B5EF4-FFF2-40B4-BE49-F238E27FC236}">
                  <a16:creationId xmlns:a16="http://schemas.microsoft.com/office/drawing/2014/main" id="{8CEF0EE5-ED39-4819-9363-72DB35E84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84" name="Text Box 14">
              <a:extLst>
                <a:ext uri="{FF2B5EF4-FFF2-40B4-BE49-F238E27FC236}">
                  <a16:creationId xmlns:a16="http://schemas.microsoft.com/office/drawing/2014/main" id="{8F0B88F6-984A-4D3D-A951-D59A97305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185" name="Text Box 15">
              <a:extLst>
                <a:ext uri="{FF2B5EF4-FFF2-40B4-BE49-F238E27FC236}">
                  <a16:creationId xmlns:a16="http://schemas.microsoft.com/office/drawing/2014/main" id="{82BBE5E2-E3E5-45AF-8678-8CFB162DE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={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a,b,c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}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7186" name="Freeform 16">
              <a:extLst>
                <a:ext uri="{FF2B5EF4-FFF2-40B4-BE49-F238E27FC236}">
                  <a16:creationId xmlns:a16="http://schemas.microsoft.com/office/drawing/2014/main" id="{D3269370-3871-4959-8181-FE656D084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Freeform 17">
              <a:extLst>
                <a:ext uri="{FF2B5EF4-FFF2-40B4-BE49-F238E27FC236}">
                  <a16:creationId xmlns:a16="http://schemas.microsoft.com/office/drawing/2014/main" id="{2E566E31-33C4-45EF-9E39-C27181C506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id="{D1AC3488-8BDC-4FDE-BFBF-770F80702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9" name="Freeform 20">
              <a:extLst>
                <a:ext uri="{FF2B5EF4-FFF2-40B4-BE49-F238E27FC236}">
                  <a16:creationId xmlns:a16="http://schemas.microsoft.com/office/drawing/2014/main" id="{1A14828C-1533-4874-8E63-0743E132E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55"/>
              <a:ext cx="558" cy="1269"/>
            </a:xfrm>
            <a:custGeom>
              <a:avLst/>
              <a:gdLst>
                <a:gd name="T0" fmla="*/ 0 w 558"/>
                <a:gd name="T1" fmla="*/ 1269 h 1269"/>
                <a:gd name="T2" fmla="*/ 9 w 558"/>
                <a:gd name="T3" fmla="*/ 1098 h 1269"/>
                <a:gd name="T4" fmla="*/ 27 w 558"/>
                <a:gd name="T5" fmla="*/ 936 h 1269"/>
                <a:gd name="T6" fmla="*/ 54 w 558"/>
                <a:gd name="T7" fmla="*/ 756 h 1269"/>
                <a:gd name="T8" fmla="*/ 126 w 558"/>
                <a:gd name="T9" fmla="*/ 522 h 1269"/>
                <a:gd name="T10" fmla="*/ 306 w 558"/>
                <a:gd name="T11" fmla="*/ 243 h 1269"/>
                <a:gd name="T12" fmla="*/ 423 w 558"/>
                <a:gd name="T13" fmla="*/ 108 h 1269"/>
                <a:gd name="T14" fmla="*/ 558 w 558"/>
                <a:gd name="T15" fmla="*/ 0 h 12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8"/>
                <a:gd name="T25" fmla="*/ 0 h 1269"/>
                <a:gd name="T26" fmla="*/ 558 w 558"/>
                <a:gd name="T27" fmla="*/ 1269 h 12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8" h="1269">
                  <a:moveTo>
                    <a:pt x="0" y="1269"/>
                  </a:moveTo>
                  <a:cubicBezTo>
                    <a:pt x="2" y="1211"/>
                    <a:pt x="5" y="1153"/>
                    <a:pt x="9" y="1098"/>
                  </a:cubicBezTo>
                  <a:cubicBezTo>
                    <a:pt x="13" y="1043"/>
                    <a:pt x="20" y="993"/>
                    <a:pt x="27" y="936"/>
                  </a:cubicBezTo>
                  <a:cubicBezTo>
                    <a:pt x="34" y="879"/>
                    <a:pt x="38" y="825"/>
                    <a:pt x="54" y="756"/>
                  </a:cubicBezTo>
                  <a:cubicBezTo>
                    <a:pt x="70" y="687"/>
                    <a:pt x="84" y="607"/>
                    <a:pt x="126" y="522"/>
                  </a:cubicBezTo>
                  <a:cubicBezTo>
                    <a:pt x="168" y="437"/>
                    <a:pt x="256" y="312"/>
                    <a:pt x="306" y="243"/>
                  </a:cubicBezTo>
                  <a:cubicBezTo>
                    <a:pt x="356" y="174"/>
                    <a:pt x="381" y="148"/>
                    <a:pt x="423" y="108"/>
                  </a:cubicBezTo>
                  <a:cubicBezTo>
                    <a:pt x="465" y="68"/>
                    <a:pt x="536" y="19"/>
                    <a:pt x="55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Freeform 21">
              <a:extLst>
                <a:ext uri="{FF2B5EF4-FFF2-40B4-BE49-F238E27FC236}">
                  <a16:creationId xmlns:a16="http://schemas.microsoft.com/office/drawing/2014/main" id="{026829C0-3F99-4E8C-8C92-B05705007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1792"/>
              <a:ext cx="525" cy="1261"/>
            </a:xfrm>
            <a:custGeom>
              <a:avLst/>
              <a:gdLst>
                <a:gd name="T0" fmla="*/ 0 w 525"/>
                <a:gd name="T1" fmla="*/ 1261 h 1261"/>
                <a:gd name="T2" fmla="*/ 119 w 525"/>
                <a:gd name="T3" fmla="*/ 1151 h 1261"/>
                <a:gd name="T4" fmla="*/ 151 w 525"/>
                <a:gd name="T5" fmla="*/ 1088 h 1261"/>
                <a:gd name="T6" fmla="*/ 268 w 525"/>
                <a:gd name="T7" fmla="*/ 935 h 1261"/>
                <a:gd name="T8" fmla="*/ 385 w 525"/>
                <a:gd name="T9" fmla="*/ 719 h 1261"/>
                <a:gd name="T10" fmla="*/ 466 w 525"/>
                <a:gd name="T11" fmla="*/ 422 h 1261"/>
                <a:gd name="T12" fmla="*/ 502 w 525"/>
                <a:gd name="T13" fmla="*/ 197 h 1261"/>
                <a:gd name="T14" fmla="*/ 525 w 525"/>
                <a:gd name="T15" fmla="*/ 0 h 12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5"/>
                <a:gd name="T25" fmla="*/ 0 h 1261"/>
                <a:gd name="T26" fmla="*/ 525 w 525"/>
                <a:gd name="T27" fmla="*/ 1261 h 12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5" h="1261">
                  <a:moveTo>
                    <a:pt x="0" y="1261"/>
                  </a:moveTo>
                  <a:cubicBezTo>
                    <a:pt x="41" y="1225"/>
                    <a:pt x="94" y="1180"/>
                    <a:pt x="119" y="1151"/>
                  </a:cubicBezTo>
                  <a:cubicBezTo>
                    <a:pt x="144" y="1122"/>
                    <a:pt x="126" y="1124"/>
                    <a:pt x="151" y="1088"/>
                  </a:cubicBezTo>
                  <a:cubicBezTo>
                    <a:pt x="176" y="1052"/>
                    <a:pt x="229" y="997"/>
                    <a:pt x="268" y="935"/>
                  </a:cubicBezTo>
                  <a:cubicBezTo>
                    <a:pt x="307" y="873"/>
                    <a:pt x="352" y="804"/>
                    <a:pt x="385" y="719"/>
                  </a:cubicBezTo>
                  <a:cubicBezTo>
                    <a:pt x="418" y="634"/>
                    <a:pt x="447" y="509"/>
                    <a:pt x="466" y="422"/>
                  </a:cubicBezTo>
                  <a:cubicBezTo>
                    <a:pt x="485" y="335"/>
                    <a:pt x="492" y="267"/>
                    <a:pt x="502" y="197"/>
                  </a:cubicBezTo>
                  <a:cubicBezTo>
                    <a:pt x="512" y="127"/>
                    <a:pt x="520" y="41"/>
                    <a:pt x="52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3173F53-9798-48C4-B4BE-2BA17F87F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关系的性质：传递性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00E9B10-C577-40BC-9053-B628D5727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569325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传递的，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如果下列性质成立：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R,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R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={1,2,3},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{(1,1),(1,2),(1,3),(2,1),(2,2),(2,3),(3,3)}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传递的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{(1,2),(2,3),(3,1)}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是非传递的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{(1,3)}?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D73FD48-CCE6-4751-8957-6E59C6D85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5661025"/>
          <a:ext cx="8672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4" imgW="4203360" imgH="215640" progId="Equation.3">
                  <p:embed/>
                </p:oleObj>
              </mc:Choice>
              <mc:Fallback>
                <p:oleObj name="公式" r:id="rId4" imgW="42033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5661025"/>
                        <a:ext cx="86725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081F1-D406-49AF-8804-2070AB022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传递性与关系的乘幂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B69A597-1224-4F2F-89D1-227BA2807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569325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运算满足结合律，可以用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R◦ R◦…◦ 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(a,b)R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当且仅当：存在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),…,(t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),(t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,b)R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n&gt;=1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用数学归纳法：奠基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n=2,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直接由关系复合的定义可得；归纳基于：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=R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◦R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是传递关系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R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必要性：任取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 R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根据上述命题以及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的传递性可得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(a,b)R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充分性： 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(a,b)R, (b,c)R,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(a,c)R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可得：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(a,c)R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是传递关系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>
            <a:extLst>
              <a:ext uri="{FF2B5EF4-FFF2-40B4-BE49-F238E27FC236}">
                <a16:creationId xmlns:a16="http://schemas.microsoft.com/office/drawing/2014/main" id="{66D7BAF7-F5B4-4CC7-904E-14B7A16BC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传递关系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的有向图和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endParaRPr lang="zh-CN" altLang="en-US"/>
          </a:p>
        </p:txBody>
      </p:sp>
      <p:sp>
        <p:nvSpPr>
          <p:cNvPr id="9220" name="Rectangle 20">
            <a:extLst>
              <a:ext uri="{FF2B5EF4-FFF2-40B4-BE49-F238E27FC236}">
                <a16:creationId xmlns:a16="http://schemas.microsoft.com/office/drawing/2014/main" id="{473DCE0B-E3C5-4AB6-BDF9-52DDD0CD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221" name="Group 23">
            <a:extLst>
              <a:ext uri="{FF2B5EF4-FFF2-40B4-BE49-F238E27FC236}">
                <a16:creationId xmlns:a16="http://schemas.microsoft.com/office/drawing/2014/main" id="{A3190A07-43E4-4525-8265-87C5C0381AD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7000"/>
            <a:ext cx="6464300" cy="3276600"/>
            <a:chOff x="519" y="1248"/>
            <a:chExt cx="4321" cy="2496"/>
          </a:xfrm>
        </p:grpSpPr>
        <p:sp>
          <p:nvSpPr>
            <p:cNvPr id="9222" name="Oval 2">
              <a:extLst>
                <a:ext uri="{FF2B5EF4-FFF2-40B4-BE49-F238E27FC236}">
                  <a16:creationId xmlns:a16="http://schemas.microsoft.com/office/drawing/2014/main" id="{DED7ADB9-3E44-47AA-A823-F092EA78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120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3" name="Oval 3">
              <a:extLst>
                <a:ext uri="{FF2B5EF4-FFF2-40B4-BE49-F238E27FC236}">
                  <a16:creationId xmlns:a16="http://schemas.microsoft.com/office/drawing/2014/main" id="{B8FFFA5A-C131-4728-A3FB-A37E6517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3153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4" name="Oval 4">
              <a:extLst>
                <a:ext uri="{FF2B5EF4-FFF2-40B4-BE49-F238E27FC236}">
                  <a16:creationId xmlns:a16="http://schemas.microsoft.com/office/drawing/2014/main" id="{EB66C0BF-241E-4B14-87E7-0F9C3BE0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336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Oval 6">
              <a:extLst>
                <a:ext uri="{FF2B5EF4-FFF2-40B4-BE49-F238E27FC236}">
                  <a16:creationId xmlns:a16="http://schemas.microsoft.com/office/drawing/2014/main" id="{CDF92141-742B-44B5-9365-F3FABF518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36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Oval 7">
              <a:extLst>
                <a:ext uri="{FF2B5EF4-FFF2-40B4-BE49-F238E27FC236}">
                  <a16:creationId xmlns:a16="http://schemas.microsoft.com/office/drawing/2014/main" id="{ACCA63A6-F4D6-40E3-A30A-5FF3AF50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Oval 8">
              <a:extLst>
                <a:ext uri="{FF2B5EF4-FFF2-40B4-BE49-F238E27FC236}">
                  <a16:creationId xmlns:a16="http://schemas.microsoft.com/office/drawing/2014/main" id="{B83C7111-7EFE-47E6-979C-1875FB36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72" cy="2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Line 9">
              <a:extLst>
                <a:ext uri="{FF2B5EF4-FFF2-40B4-BE49-F238E27FC236}">
                  <a16:creationId xmlns:a16="http://schemas.microsoft.com/office/drawing/2014/main" id="{1598FBAA-9309-42FD-A311-E1E6ED157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1512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10">
              <a:extLst>
                <a:ext uri="{FF2B5EF4-FFF2-40B4-BE49-F238E27FC236}">
                  <a16:creationId xmlns:a16="http://schemas.microsoft.com/office/drawing/2014/main" id="{D6C17B73-0A08-4545-97A2-561C67B87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2" y="3303"/>
              <a:ext cx="3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Line 11">
              <a:extLst>
                <a:ext uri="{FF2B5EF4-FFF2-40B4-BE49-F238E27FC236}">
                  <a16:creationId xmlns:a16="http://schemas.microsoft.com/office/drawing/2014/main" id="{6F374388-7E8A-4FE2-9319-E205BB63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" y="3150"/>
              <a:ext cx="12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Text Box 12">
              <a:extLst>
                <a:ext uri="{FF2B5EF4-FFF2-40B4-BE49-F238E27FC236}">
                  <a16:creationId xmlns:a16="http://schemas.microsoft.com/office/drawing/2014/main" id="{CEAEC0B4-F90D-4813-95AB-1034A4CE9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1497"/>
              <a:ext cx="2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32" name="Text Box 13">
              <a:extLst>
                <a:ext uri="{FF2B5EF4-FFF2-40B4-BE49-F238E27FC236}">
                  <a16:creationId xmlns:a16="http://schemas.microsoft.com/office/drawing/2014/main" id="{85C613B4-C808-4790-B9D6-E8A00EC99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3006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233" name="Text Box 14">
              <a:extLst>
                <a:ext uri="{FF2B5EF4-FFF2-40B4-BE49-F238E27FC236}">
                  <a16:creationId xmlns:a16="http://schemas.microsoft.com/office/drawing/2014/main" id="{7894EA85-F242-4B50-AE50-56220AE65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994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234" name="Text Box 15">
              <a:extLst>
                <a:ext uri="{FF2B5EF4-FFF2-40B4-BE49-F238E27FC236}">
                  <a16:creationId xmlns:a16="http://schemas.microsoft.com/office/drawing/2014/main" id="{FB32BE33-0DC1-4809-895A-7BFA15483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105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={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a,b,c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}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9235" name="Line 16">
              <a:extLst>
                <a:ext uri="{FF2B5EF4-FFF2-40B4-BE49-F238E27FC236}">
                  <a16:creationId xmlns:a16="http://schemas.microsoft.com/office/drawing/2014/main" id="{5ABFBB34-EAAB-4A45-A4D4-150B8874A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" y="1800"/>
              <a:ext cx="558" cy="124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Freeform 17">
              <a:extLst>
                <a:ext uri="{FF2B5EF4-FFF2-40B4-BE49-F238E27FC236}">
                  <a16:creationId xmlns:a16="http://schemas.microsoft.com/office/drawing/2014/main" id="{29007EC8-132B-425C-94C1-AF58F9B29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984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Freeform 18">
              <a:extLst>
                <a:ext uri="{FF2B5EF4-FFF2-40B4-BE49-F238E27FC236}">
                  <a16:creationId xmlns:a16="http://schemas.microsoft.com/office/drawing/2014/main" id="{B5A9A909-5148-43DC-A8B3-1F85B923C12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08" y="3168"/>
              <a:ext cx="1053" cy="166"/>
            </a:xfrm>
            <a:custGeom>
              <a:avLst/>
              <a:gdLst>
                <a:gd name="T0" fmla="*/ 0 w 1053"/>
                <a:gd name="T1" fmla="*/ 136 h 166"/>
                <a:gd name="T2" fmla="*/ 162 w 1053"/>
                <a:gd name="T3" fmla="*/ 58 h 166"/>
                <a:gd name="T4" fmla="*/ 450 w 1053"/>
                <a:gd name="T5" fmla="*/ 4 h 166"/>
                <a:gd name="T6" fmla="*/ 765 w 1053"/>
                <a:gd name="T7" fmla="*/ 31 h 166"/>
                <a:gd name="T8" fmla="*/ 963 w 1053"/>
                <a:gd name="T9" fmla="*/ 103 h 166"/>
                <a:gd name="T10" fmla="*/ 1053 w 1053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53"/>
                <a:gd name="T19" fmla="*/ 0 h 166"/>
                <a:gd name="T20" fmla="*/ 1053 w 1053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53" h="166">
                  <a:moveTo>
                    <a:pt x="0" y="136"/>
                  </a:moveTo>
                  <a:cubicBezTo>
                    <a:pt x="27" y="123"/>
                    <a:pt x="87" y="80"/>
                    <a:pt x="162" y="58"/>
                  </a:cubicBezTo>
                  <a:cubicBezTo>
                    <a:pt x="237" y="36"/>
                    <a:pt x="350" y="8"/>
                    <a:pt x="450" y="4"/>
                  </a:cubicBezTo>
                  <a:cubicBezTo>
                    <a:pt x="550" y="0"/>
                    <a:pt x="680" y="15"/>
                    <a:pt x="765" y="31"/>
                  </a:cubicBezTo>
                  <a:cubicBezTo>
                    <a:pt x="850" y="47"/>
                    <a:pt x="915" y="81"/>
                    <a:pt x="963" y="103"/>
                  </a:cubicBezTo>
                  <a:cubicBezTo>
                    <a:pt x="1011" y="125"/>
                    <a:pt x="1034" y="153"/>
                    <a:pt x="1053" y="166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Line 19">
              <a:extLst>
                <a:ext uri="{FF2B5EF4-FFF2-40B4-BE49-F238E27FC236}">
                  <a16:creationId xmlns:a16="http://schemas.microsoft.com/office/drawing/2014/main" id="{054792C0-0906-4AA1-96AA-31E62DAC0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0" cy="20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18" name="Object 21">
              <a:extLst>
                <a:ext uri="{FF2B5EF4-FFF2-40B4-BE49-F238E27FC236}">
                  <a16:creationId xmlns:a16="http://schemas.microsoft.com/office/drawing/2014/main" id="{96F52B01-815F-44D9-B840-CC828D6924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7" y="1728"/>
            <a:ext cx="1473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Equation" r:id="rId4" imgW="1002960" imgH="711000" progId="Equation.3">
                    <p:embed/>
                  </p:oleObj>
                </mc:Choice>
                <mc:Fallback>
                  <p:oleObj name="Equation" r:id="rId4" imgW="1002960" imgH="71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728"/>
                          <a:ext cx="1473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Line 22">
              <a:extLst>
                <a:ext uri="{FF2B5EF4-FFF2-40B4-BE49-F238E27FC236}">
                  <a16:creationId xmlns:a16="http://schemas.microsoft.com/office/drawing/2014/main" id="{0FAAB0A4-6D3F-428B-8AE2-752D4A014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776"/>
              <a:ext cx="528" cy="12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61AAB5-512F-45DB-89B1-BF17CF9FC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一些常用关系的性质</a:t>
            </a:r>
          </a:p>
        </p:txBody>
      </p:sp>
      <p:graphicFrame>
        <p:nvGraphicFramePr>
          <p:cNvPr id="123976" name="Group 72">
            <a:extLst>
              <a:ext uri="{FF2B5EF4-FFF2-40B4-BE49-F238E27FC236}">
                <a16:creationId xmlns:a16="http://schemas.microsoft.com/office/drawing/2014/main" id="{6E8FBC43-72C6-4B9C-9164-93F45978D5E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4213" y="1989138"/>
          <a:ext cx="7620000" cy="4092575"/>
        </p:xfrm>
        <a:graphic>
          <a:graphicData uri="http://schemas.openxmlformats.org/drawingml/2006/table">
            <a:tbl>
              <a:tblPr/>
              <a:tblGrid>
                <a:gridCol w="160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endParaRPr kumimoji="0" lang="en-US" altLang="zh-CN" sz="3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endParaRPr kumimoji="0" lang="en-US" altLang="zh-CN" sz="3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|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3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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35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35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190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r>
                        <a:rPr kumimoji="0" lang="zh-CN" altLang="en-US" sz="3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DD72F37-C966-412F-996A-03262D834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关系运算与性质的保持</a:t>
            </a:r>
          </a:p>
        </p:txBody>
      </p:sp>
      <p:graphicFrame>
        <p:nvGraphicFramePr>
          <p:cNvPr id="130095" name="Group 47">
            <a:extLst>
              <a:ext uri="{FF2B5EF4-FFF2-40B4-BE49-F238E27FC236}">
                <a16:creationId xmlns:a16="http://schemas.microsoft.com/office/drawing/2014/main" id="{D9617943-1E7D-42A5-A337-2B436974666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809750"/>
          <a:ext cx="8072438" cy="4054477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7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190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35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6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5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  <a:endParaRPr kumimoji="0" lang="zh-CN" altLang="en-US" sz="3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 2" pitchFamily="18" charset="2"/>
                        </a:rPr>
                        <a:t>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26" descr="BD00028_">
            <a:extLst>
              <a:ext uri="{FF2B5EF4-FFF2-40B4-BE49-F238E27FC236}">
                <a16:creationId xmlns:a16="http://schemas.microsoft.com/office/drawing/2014/main" id="{CCC88224-0491-4958-BC14-CDFA60B67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5D6F19AE-6F91-465C-A031-98D36DFD8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327900" cy="1036638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  <a:endParaRPr lang="en-US" altLang="zh-CN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6969EE1E-4E49-488C-9090-01AEC07BA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6200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/>
              <a:t>闭包的定义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/>
              <a:t>闭包的计算公式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传递闭包的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等价类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划分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478BC06-8C85-4B59-8116-D238C2267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闭包”</a:t>
            </a:r>
          </a:p>
        </p:txBody>
      </p:sp>
      <p:sp>
        <p:nvSpPr>
          <p:cNvPr id="15363" name="Freeform 5" descr="纸袋">
            <a:extLst>
              <a:ext uri="{FF2B5EF4-FFF2-40B4-BE49-F238E27FC236}">
                <a16:creationId xmlns:a16="http://schemas.microsoft.com/office/drawing/2014/main" id="{6E6EE4A0-CEFF-457A-AFF0-113D34176CFC}"/>
              </a:ext>
            </a:extLst>
          </p:cNvPr>
          <p:cNvSpPr>
            <a:spLocks/>
          </p:cNvSpPr>
          <p:nvPr/>
        </p:nvSpPr>
        <p:spPr bwMode="auto">
          <a:xfrm>
            <a:off x="1116013" y="1773238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Text Box 7">
            <a:extLst>
              <a:ext uri="{FF2B5EF4-FFF2-40B4-BE49-F238E27FC236}">
                <a16:creationId xmlns:a16="http://schemas.microsoft.com/office/drawing/2014/main" id="{1EC5004B-05C4-45B0-B7E3-6323978D7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488632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一个对象</a:t>
            </a:r>
          </a:p>
        </p:txBody>
      </p:sp>
      <p:sp>
        <p:nvSpPr>
          <p:cNvPr id="15365" name="Freeform 8" descr="纸袋">
            <a:extLst>
              <a:ext uri="{FF2B5EF4-FFF2-40B4-BE49-F238E27FC236}">
                <a16:creationId xmlns:a16="http://schemas.microsoft.com/office/drawing/2014/main" id="{239F26C3-0392-4BBC-8213-C4189CAD714A}"/>
              </a:ext>
            </a:extLst>
          </p:cNvPr>
          <p:cNvSpPr>
            <a:spLocks/>
          </p:cNvSpPr>
          <p:nvPr/>
        </p:nvSpPr>
        <p:spPr bwMode="auto">
          <a:xfrm>
            <a:off x="3708400" y="1700213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Oval 9">
            <a:extLst>
              <a:ext uri="{FF2B5EF4-FFF2-40B4-BE49-F238E27FC236}">
                <a16:creationId xmlns:a16="http://schemas.microsoft.com/office/drawing/2014/main" id="{4858750A-F6FE-4D44-81CF-5725FD31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1684338"/>
            <a:ext cx="2698750" cy="2698750"/>
          </a:xfrm>
          <a:prstGeom prst="ellips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4" name="Text Box 10">
            <a:extLst>
              <a:ext uri="{FF2B5EF4-FFF2-40B4-BE49-F238E27FC236}">
                <a16:creationId xmlns:a16="http://schemas.microsoft.com/office/drawing/2014/main" id="{45CE1295-60DC-4731-94EC-6F297709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97425"/>
            <a:ext cx="2808288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橘黄色圈满足：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１．是圆的（性质）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２．包含所给对象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３．如果有个绿色圆也能　　　　　　　包含该对象，就一定也能包含这个橘黄圈</a:t>
            </a:r>
          </a:p>
        </p:txBody>
      </p:sp>
      <p:sp>
        <p:nvSpPr>
          <p:cNvPr id="164875" name="Oval 11">
            <a:extLst>
              <a:ext uri="{FF2B5EF4-FFF2-40B4-BE49-F238E27FC236}">
                <a16:creationId xmlns:a16="http://schemas.microsoft.com/office/drawing/2014/main" id="{F549CDEB-78EC-478D-B277-6BF3A591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638300"/>
            <a:ext cx="2806700" cy="2806700"/>
          </a:xfrm>
          <a:prstGeom prst="ellips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Freeform 12" descr="纸袋">
            <a:extLst>
              <a:ext uri="{FF2B5EF4-FFF2-40B4-BE49-F238E27FC236}">
                <a16:creationId xmlns:a16="http://schemas.microsoft.com/office/drawing/2014/main" id="{2C0E020F-335D-49A4-AB25-FB455ADBF45E}"/>
              </a:ext>
            </a:extLst>
          </p:cNvPr>
          <p:cNvSpPr>
            <a:spLocks/>
          </p:cNvSpPr>
          <p:nvPr/>
        </p:nvSpPr>
        <p:spPr bwMode="auto">
          <a:xfrm>
            <a:off x="6877050" y="1700213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Rectangle 13">
            <a:extLst>
              <a:ext uri="{FF2B5EF4-FFF2-40B4-BE49-F238E27FC236}">
                <a16:creationId xmlns:a16="http://schemas.microsoft.com/office/drawing/2014/main" id="{7A169A4C-C914-4574-88AC-670818F7E0C6}"/>
              </a:ext>
            </a:extLst>
          </p:cNvPr>
          <p:cNvSpPr>
            <a:spLocks noChangeArrowheads="1"/>
          </p:cNvSpPr>
          <p:nvPr/>
        </p:nvSpPr>
        <p:spPr bwMode="auto">
          <a:xfrm rot="-2506462">
            <a:off x="6356350" y="2085975"/>
            <a:ext cx="1925638" cy="1925638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8" name="Text Box 14">
            <a:extLst>
              <a:ext uri="{FF2B5EF4-FFF2-40B4-BE49-F238E27FC236}">
                <a16:creationId xmlns:a16="http://schemas.microsoft.com/office/drawing/2014/main" id="{7C3F24AE-DA6A-4BC3-A17D-A59086D3D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581525"/>
            <a:ext cx="280828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青色框满足：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/>
              <a:t>１．是正方形的（性质）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/>
              <a:t>２．包含所给对象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/>
              <a:t>３．如果有个红色正方形也能包含该对象，就一定也能包含这个青色框</a:t>
            </a:r>
          </a:p>
        </p:txBody>
      </p:sp>
      <p:sp>
        <p:nvSpPr>
          <p:cNvPr id="164880" name="Rectangle 16">
            <a:extLst>
              <a:ext uri="{FF2B5EF4-FFF2-40B4-BE49-F238E27FC236}">
                <a16:creationId xmlns:a16="http://schemas.microsoft.com/office/drawing/2014/main" id="{A33FDC22-2935-43E7-ADE6-578EAFB3B324}"/>
              </a:ext>
            </a:extLst>
          </p:cNvPr>
          <p:cNvSpPr>
            <a:spLocks noChangeArrowheads="1"/>
          </p:cNvSpPr>
          <p:nvPr/>
        </p:nvSpPr>
        <p:spPr bwMode="auto">
          <a:xfrm rot="-2506462">
            <a:off x="6300788" y="2060575"/>
            <a:ext cx="2001837" cy="199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/>
      <p:bldP spid="164875" grpId="0" animBg="1"/>
      <p:bldP spid="164878" grpId="0"/>
      <p:bldP spid="1648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960070-16E9-4241-AAD9-EA3A869EC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关系的闭包：一般概念</a:t>
            </a:r>
            <a:endParaRPr lang="en-US" altLang="zh-CN" sz="43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C4F750-6871-4D03-8F3B-14833810E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是给定的某种性质（如：自反、对称、传递），满足下列所有条件的关系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的关于</a:t>
            </a:r>
            <a:r>
              <a:rPr lang="en-US" altLang="zh-CN" sz="28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的闭包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满足性质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如果存在集合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满足性质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并包含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自反闭包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、对称闭包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、传递闭包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E7AD255-0709-4ED7-8D08-BD72E7ACA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3333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自反闭包的定义</a:t>
            </a:r>
            <a:endParaRPr lang="en-US" altLang="zh-CN" sz="43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F1E6857-3F51-4CBF-9F66-6AC53F498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07375" cy="45339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的是集合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上的关系，其</a:t>
            </a: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上的关系，且满足：</a:t>
            </a:r>
            <a:endParaRPr lang="zh-CN" altLang="en-US" sz="28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zh-CN" altLang="en-US" sz="2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性；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上的任意关系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也满足自反性，且也包含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)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A={1,2,3},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={(1,1), (1,3), (2,3), (3,2)}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)={(1,1), (1,3), (2,3), (3,2),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(3,3)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AEEC639-62E2-4868-93FB-87F5AE53F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笛卡尔乘积（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E81A8A4-1480-412B-AEF1-A7902E62E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对任意集合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B = {(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{1,2,3}{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= {(1,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(2,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(3,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(1,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(2,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(3,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</a:t>
            </a:r>
          </a:p>
          <a:p>
            <a:pPr eaLnBrk="1" hangingPunct="1"/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是有限集合，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B|= |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|A|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846319-29C6-41D9-B57D-25205E3C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自反闭包的计算公式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46BDC4-EB22-4CFD-BD78-3DEA0A0C6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688263" cy="40941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I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是集合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上的恒等关系</a:t>
            </a:r>
            <a:endParaRPr lang="zh-CN" altLang="en-US" sz="24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711200" lvl="1" indent="-366713" algn="ctr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1A21A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1A21A6"/>
                </a:solidFill>
                <a:latin typeface="Times New Roman" pitchFamily="18" charset="0"/>
                <a:cs typeface="Times New Roman" pitchFamily="18" charset="0"/>
              </a:rPr>
              <a:t>证明所给表达式满足自反闭包定义中的三条性质</a:t>
            </a:r>
            <a:r>
              <a:rPr lang="en-US" altLang="zh-CN" sz="2400" b="1" dirty="0">
                <a:solidFill>
                  <a:srgbClr val="1A21A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1687" lvl="1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1.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对任意 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因此, 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 marL="801687" lvl="1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2.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endParaRPr lang="en-US" altLang="zh-CN" sz="2400" b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801687" lvl="1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3.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集合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上的自反关系，且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则对     	  任意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有(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或者 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。 	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对两种情况，均有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因此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altLang="zh-CN" sz="2400" b="1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711200" lvl="1" indent="-366713" eaLnBrk="1" hangingPunct="1">
              <a:defRPr/>
            </a:pP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7BE16C4-F9DE-43EF-A39E-F584D658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对称闭包的计算公式</a:t>
            </a:r>
            <a:endParaRPr lang="en-US" altLang="zh-CN" sz="43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52FBC5-98ED-40B1-9328-32FE39AEE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675687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的逆关系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是对称的。对任意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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i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上的对称关系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并且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则对任意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情况1: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情况2: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’。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的对称性：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4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97B0CA3-4B01-4705-8BE0-518AA3C42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连通关系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5BE2B04-76AB-4D7F-98A7-AA6C8A87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定义集合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上的“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连通”关系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当且仅当：存在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是正整数)，满足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;…;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可以表述为：从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之间存在长度至少为</a:t>
            </a:r>
            <a:r>
              <a: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的通路)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显然：对任意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当且仅当存在某个正整数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400" b="1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于是：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 </a:t>
            </a:r>
            <a:r>
              <a:rPr lang="en-US" altLang="zh-CN">
                <a:sym typeface="Symbol" panose="05050102010706020507" pitchFamily="18" charset="2"/>
              </a:rPr>
              <a:t>= </a:t>
            </a:r>
          </a:p>
          <a:p>
            <a:pPr lvl="1" eaLnBrk="1" hangingPunct="1"/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5BB33258-43F3-4BF2-A32D-EFEFF0AF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962525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4" imgW="368280" imgH="431640" progId="Equation.3">
                  <p:embed/>
                </p:oleObj>
              </mc:Choice>
              <mc:Fallback>
                <p:oleObj name="Equation" r:id="rId4" imgW="368280" imgH="4316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5BB33258-43F3-4BF2-A32D-EFEFF0AF7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62525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C6A7E884-878B-4D80-817C-FEEEC5D9D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8" y="295275"/>
            <a:ext cx="5819775" cy="863600"/>
          </a:xfrm>
        </p:spPr>
        <p:txBody>
          <a:bodyPr/>
          <a:lstStyle/>
          <a:p>
            <a:pPr eaLnBrk="1" hangingPunct="1"/>
            <a:r>
              <a:rPr lang="zh-CN" altLang="en-US" sz="4300"/>
              <a:t>传递闭包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281E26E7-284F-4D4D-BB83-24845EF35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401763"/>
          <a:ext cx="1444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公式" r:id="rId4" imgW="736560" imgH="228600" progId="Equation.3">
                  <p:embed/>
                </p:oleObj>
              </mc:Choice>
              <mc:Fallback>
                <p:oleObj name="公式" r:id="rId4" imgW="736560" imgH="22860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281E26E7-284F-4D4D-BB83-24845EF35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401763"/>
                        <a:ext cx="1444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F5B2EEB6-712C-4B69-A66E-02AE0A600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" y="1978025"/>
          <a:ext cx="86360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公式" r:id="rId6" imgW="4076640" imgH="838080" progId="Equation.3">
                  <p:embed/>
                </p:oleObj>
              </mc:Choice>
              <mc:Fallback>
                <p:oleObj name="公式" r:id="rId6" imgW="4076640" imgH="838080" progId="Equation.3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F5B2EEB6-712C-4B69-A66E-02AE0A600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78025"/>
                        <a:ext cx="863600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>
            <a:extLst>
              <a:ext uri="{FF2B5EF4-FFF2-40B4-BE49-F238E27FC236}">
                <a16:creationId xmlns:a16="http://schemas.microsoft.com/office/drawing/2014/main" id="{E4184D0E-B78C-44C2-A9F8-E7E319E88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8" y="3613150"/>
          <a:ext cx="8616950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公式" r:id="rId8" imgW="4114800" imgH="1358640" progId="Equation.3">
                  <p:embed/>
                </p:oleObj>
              </mc:Choice>
              <mc:Fallback>
                <p:oleObj name="公式" r:id="rId8" imgW="4114800" imgH="1358640" progId="Equation.3">
                  <p:embed/>
                  <p:pic>
                    <p:nvPicPr>
                      <p:cNvPr id="137221" name="Object 5">
                        <a:extLst>
                          <a:ext uri="{FF2B5EF4-FFF2-40B4-BE49-F238E27FC236}">
                            <a16:creationId xmlns:a16="http://schemas.microsoft.com/office/drawing/2014/main" id="{E4184D0E-B78C-44C2-A9F8-E7E319E88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3613150"/>
                        <a:ext cx="8616950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282D05-E6EF-4447-9B7E-9796911E2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利用公式证明闭包相等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67023A7-C52F-44D7-8D9B-64F2AF544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 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 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)(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</a:t>
            </a: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 b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baseline="30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并用等幂率</a:t>
            </a:r>
            <a:r>
              <a: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 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)(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kumimoji="1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kumimoji="1" lang="en-US" altLang="zh-CN" sz="2400" b="1" i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kumimoji="1" lang="zh-CN" altLang="en-US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一般省略为</a:t>
            </a:r>
            <a:r>
              <a:rPr kumimoji="1" lang="en-US" altLang="zh-CN" sz="2400" b="1" i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rs</a:t>
            </a:r>
            <a:r>
              <a:rPr kumimoji="1" lang="en-US" altLang="zh-CN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>
                <a:solidFill>
                  <a:srgbClr val="1A21A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E97D1451-9C48-46A1-B925-CDE1257F1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用定义证明有关闭包的性质</a:t>
            </a:r>
          </a:p>
        </p:txBody>
      </p:sp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38B7481B-A06E-4A31-BC74-4DCC41ABA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143125"/>
          <a:ext cx="76882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公式" r:id="rId4" imgW="3695400" imgH="457200" progId="Equation.3">
                  <p:embed/>
                </p:oleObj>
              </mc:Choice>
              <mc:Fallback>
                <p:oleObj name="公式" r:id="rId4" imgW="3695400" imgH="457200" progId="Equation.3">
                  <p:embed/>
                  <p:pic>
                    <p:nvPicPr>
                      <p:cNvPr id="146435" name="Object 3">
                        <a:extLst>
                          <a:ext uri="{FF2B5EF4-FFF2-40B4-BE49-F238E27FC236}">
                            <a16:creationId xmlns:a16="http://schemas.microsoft.com/office/drawing/2014/main" id="{38B7481B-A06E-4A31-BC74-4DCC41ABA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143125"/>
                        <a:ext cx="76882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F542EB66-38FE-427D-93F0-2C233B51F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1500188"/>
          <a:ext cx="3495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6" imgW="1320480" imgH="215640" progId="Equation.3">
                  <p:embed/>
                </p:oleObj>
              </mc:Choice>
              <mc:Fallback>
                <p:oleObj name="Equation" r:id="rId6" imgW="1320480" imgH="21564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F542EB66-38FE-427D-93F0-2C233B51F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00188"/>
                        <a:ext cx="3495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>
            <a:extLst>
              <a:ext uri="{FF2B5EF4-FFF2-40B4-BE49-F238E27FC236}">
                <a16:creationId xmlns:a16="http://schemas.microsoft.com/office/drawing/2014/main" id="{7831F22C-28AE-4830-8669-731152234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3071813"/>
          <a:ext cx="72961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公式" r:id="rId8" imgW="3543120" imgH="1422360" progId="Equation.3">
                  <p:embed/>
                </p:oleObj>
              </mc:Choice>
              <mc:Fallback>
                <p:oleObj name="公式" r:id="rId8" imgW="3543120" imgH="1422360" progId="Equation.3">
                  <p:embed/>
                  <p:pic>
                    <p:nvPicPr>
                      <p:cNvPr id="146439" name="Object 7">
                        <a:extLst>
                          <a:ext uri="{FF2B5EF4-FFF2-40B4-BE49-F238E27FC236}">
                            <a16:creationId xmlns:a16="http://schemas.microsoft.com/office/drawing/2014/main" id="{7831F22C-28AE-4830-8669-731152234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071813"/>
                        <a:ext cx="72961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24FD3078-64CB-40DE-969A-B8E897923B50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6092825"/>
            <a:ext cx="8496300" cy="765175"/>
          </a:xfrm>
          <a:prstGeom prst="rect">
            <a:avLst/>
          </a:prstGeom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kumimoji="1" lang="zh-CN" altLang="en-US" sz="2400" b="1" kern="0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注意：传递关系的对称闭包不一定是传递的。比如：</a:t>
            </a:r>
            <a:r>
              <a:rPr kumimoji="1" lang="en-US" altLang="zh-CN" sz="2400" b="1" kern="0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{(1,3)}</a:t>
            </a:r>
            <a:endParaRPr kumimoji="1" lang="zh-CN" altLang="en-US" sz="3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E7F936DE-B888-41D2-BE95-5131258F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/>
              <a:t>闭包是否存在性？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AD25DA2-6B0D-4084-8F17-34057CD20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若存在，则必是唯一的。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存在性：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令：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（自反、对称、传递）保证了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易证：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具有性质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闭包计算可行性尚待讨论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自反闭包和对称闭包显然存在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传递闭包理论上存在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DBE2B710-1133-4CF5-B0DA-771B63AF6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068638"/>
          <a:ext cx="5175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公式" r:id="rId4" imgW="2425680" imgH="253800" progId="Equation.3">
                  <p:embed/>
                </p:oleObj>
              </mc:Choice>
              <mc:Fallback>
                <p:oleObj name="公式" r:id="rId4" imgW="2425680" imgH="2538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DBE2B710-1133-4CF5-B0DA-771B63AF6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68638"/>
                        <a:ext cx="51752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>
            <a:extLst>
              <a:ext uri="{FF2B5EF4-FFF2-40B4-BE49-F238E27FC236}">
                <a16:creationId xmlns:a16="http://schemas.microsoft.com/office/drawing/2014/main" id="{E280651A-9994-4D33-8362-EA67D09E1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115888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有限集合上的传递闭包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9211B857-6D74-4E15-9A30-C504F6965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84313"/>
          <a:ext cx="701675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公式" r:id="rId4" imgW="2755800" imgH="685800" progId="Equation.3">
                  <p:embed/>
                </p:oleObj>
              </mc:Choice>
              <mc:Fallback>
                <p:oleObj name="公式" r:id="rId4" imgW="2755800" imgH="68580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9211B857-6D74-4E15-9A30-C504F6965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7016750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>
            <a:extLst>
              <a:ext uri="{FF2B5EF4-FFF2-40B4-BE49-F238E27FC236}">
                <a16:creationId xmlns:a16="http://schemas.microsoft.com/office/drawing/2014/main" id="{8D584164-B85C-4DE0-A4AE-F49BA3F3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7467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中只有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个不同的元素，如果在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中存在一条从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到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的长度至少为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的通路，那么存在一条长度不超过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到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的通路。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若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xR</a:t>
            </a:r>
            <a:r>
              <a:rPr kumimoji="1"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则存在某个自然数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1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xR</a:t>
            </a:r>
            <a:r>
              <a:rPr kumimoji="1"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</p:txBody>
      </p:sp>
      <p:graphicFrame>
        <p:nvGraphicFramePr>
          <p:cNvPr id="6150" name="Object 3">
            <a:extLst>
              <a:ext uri="{FF2B5EF4-FFF2-40B4-BE49-F238E27FC236}">
                <a16:creationId xmlns:a16="http://schemas.microsoft.com/office/drawing/2014/main" id="{82AB744F-6DBC-46D8-A7F8-DE9A9B925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68638"/>
          <a:ext cx="59213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公式" r:id="rId6" imgW="2958840" imgH="444240" progId="Equation.3">
                  <p:embed/>
                </p:oleObj>
              </mc:Choice>
              <mc:Fallback>
                <p:oleObj name="公式" r:id="rId6" imgW="2958840" imgH="444240" progId="Equation.3">
                  <p:embed/>
                  <p:pic>
                    <p:nvPicPr>
                      <p:cNvPr id="6150" name="Object 3">
                        <a:extLst>
                          <a:ext uri="{FF2B5EF4-FFF2-40B4-BE49-F238E27FC236}">
                            <a16:creationId xmlns:a16="http://schemas.microsoft.com/office/drawing/2014/main" id="{82AB744F-6DBC-46D8-A7F8-DE9A9B925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59213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extLst>
              <a:ext uri="{FF2B5EF4-FFF2-40B4-BE49-F238E27FC236}">
                <a16:creationId xmlns:a16="http://schemas.microsoft.com/office/drawing/2014/main" id="{FDE1DF97-A515-4900-8B2A-A97B5EB3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0"/>
            <a:ext cx="2260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>
            <a:extLst>
              <a:ext uri="{FF2B5EF4-FFF2-40B4-BE49-F238E27FC236}">
                <a16:creationId xmlns:a16="http://schemas.microsoft.com/office/drawing/2014/main" id="{43C38933-89A9-47CA-A905-E58D79CEC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用矩阵乘法计算传递闭包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74DB319B-DAED-410B-98A7-A39FCE22BF2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1700213"/>
          <a:ext cx="54816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公式" r:id="rId5" imgW="2692080" imgH="711000" progId="Equation.3">
                  <p:embed/>
                </p:oleObj>
              </mc:Choice>
              <mc:Fallback>
                <p:oleObj name="公式" r:id="rId5" imgW="2692080" imgH="7110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74DB319B-DAED-410B-98A7-A39FCE22B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54816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Oval 7">
            <a:extLst>
              <a:ext uri="{FF2B5EF4-FFF2-40B4-BE49-F238E27FC236}">
                <a16:creationId xmlns:a16="http://schemas.microsoft.com/office/drawing/2014/main" id="{8932071E-22E0-4BCA-A550-2ECB838F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2463800"/>
            <a:ext cx="4824413" cy="8651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C4595836-5729-497D-B41C-DE12CFAE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716338"/>
            <a:ext cx="572452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矩阵相乘，结果中每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项，要做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(2n-1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布尔运算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积与和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，总共需要计算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项。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矩阵相加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要做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次布尔运算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baseline="300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本算法共进行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次矩阵乘和加。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总运算量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(2n-1)+n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(n-1)=2n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(n-1)</a:t>
            </a: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7AE6EC84-946F-47C4-80A6-4B1F0060E9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221163"/>
            <a:ext cx="1439863" cy="1223962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52" name="组合 10">
            <a:extLst>
              <a:ext uri="{FF2B5EF4-FFF2-40B4-BE49-F238E27FC236}">
                <a16:creationId xmlns:a16="http://schemas.microsoft.com/office/drawing/2014/main" id="{CCD4A1B7-FFC9-4DE0-B736-859450EF86FC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1341438"/>
            <a:ext cx="1839912" cy="2159000"/>
            <a:chOff x="6225915" y="1268760"/>
            <a:chExt cx="1839918" cy="2160240"/>
          </a:xfrm>
        </p:grpSpPr>
        <p:pic>
          <p:nvPicPr>
            <p:cNvPr id="6155" name="图片 11">
              <a:extLst>
                <a:ext uri="{FF2B5EF4-FFF2-40B4-BE49-F238E27FC236}">
                  <a16:creationId xmlns:a16="http://schemas.microsoft.com/office/drawing/2014/main" id="{52806F90-9D95-4862-950C-9180DBC3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90" y="1329651"/>
              <a:ext cx="1828043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矩形 12">
              <a:extLst>
                <a:ext uri="{FF2B5EF4-FFF2-40B4-BE49-F238E27FC236}">
                  <a16:creationId xmlns:a16="http://schemas.microsoft.com/office/drawing/2014/main" id="{E537406E-E123-4BD1-B29D-0923FC366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915" y="1268760"/>
              <a:ext cx="1828043" cy="2160240"/>
            </a:xfrm>
            <a:prstGeom prst="rect">
              <a:avLst/>
            </a:prstGeom>
            <a:solidFill>
              <a:schemeClr val="bg1">
                <a:alpha val="56078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Book Antiqua" panose="0204060205030503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" name="Line 12">
            <a:extLst>
              <a:ext uri="{FF2B5EF4-FFF2-40B4-BE49-F238E27FC236}">
                <a16:creationId xmlns:a16="http://schemas.microsoft.com/office/drawing/2014/main" id="{D2FE0D59-9A12-4ED4-87DE-B8ED227E2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941888"/>
            <a:ext cx="1296987" cy="935037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C1BB8C8F-10B9-4DA8-BE73-7BBACA09F7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8175" y="4652963"/>
            <a:ext cx="1655763" cy="647700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CAC436-A5AE-4192-A5E4-0EB04B4B8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</a:rPr>
              <a:t>Warshall</a:t>
            </a:r>
            <a:r>
              <a:rPr lang="zh-CN" altLang="en-US" sz="4300"/>
              <a:t>算法</a:t>
            </a:r>
          </a:p>
        </p:txBody>
      </p:sp>
      <p:sp>
        <p:nvSpPr>
          <p:cNvPr id="21507" name="灯片编号占位符 4">
            <a:extLst>
              <a:ext uri="{FF2B5EF4-FFF2-40B4-BE49-F238E27FC236}">
                <a16:creationId xmlns:a16="http://schemas.microsoft.com/office/drawing/2014/main" id="{E9EFA0A2-E16A-4BAF-AB00-E8B10CCE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688C6F-ECAC-431D-958C-63C70BBAF929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93783A4C-9458-4F3B-A816-2A625AD98F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F02192-F07E-4A35-8EF6-FF61F84115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413124"/>
            <a:ext cx="8424167" cy="4392140"/>
          </a:xfrm>
          <a:blipFill rotWithShape="0">
            <a:blip r:embed="rId3" cstate="print"/>
            <a:stretch>
              <a:fillRect l="-868" r="-796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1510" name="Picture 4" descr="225">
            <a:extLst>
              <a:ext uri="{FF2B5EF4-FFF2-40B4-BE49-F238E27FC236}">
                <a16:creationId xmlns:a16="http://schemas.microsoft.com/office/drawing/2014/main" id="{0F34B71A-FA6F-456C-BE78-4D996FBC2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79914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805C843E-B172-40BC-92B2-812DF71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E5C77DB9-D463-4EB5-9202-69156496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A={1,2},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(A)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×A=?</a:t>
            </a: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|A|=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|B|=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|A×B|=?</a:t>
            </a: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1" name="Picture 5" descr="227-1">
            <a:extLst>
              <a:ext uri="{FF2B5EF4-FFF2-40B4-BE49-F238E27FC236}">
                <a16:creationId xmlns:a16="http://schemas.microsoft.com/office/drawing/2014/main" id="{E539C7B6-842A-46C9-B089-D39FBAE6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600"/>
            <a:ext cx="307657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2" name="Picture 6" descr="227-2">
            <a:extLst>
              <a:ext uri="{FF2B5EF4-FFF2-40B4-BE49-F238E27FC236}">
                <a16:creationId xmlns:a16="http://schemas.microsoft.com/office/drawing/2014/main" id="{ECBFAC25-5802-4150-8D9E-78349305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894013"/>
            <a:ext cx="30241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3" name="Picture 7" descr="227-3">
            <a:extLst>
              <a:ext uri="{FF2B5EF4-FFF2-40B4-BE49-F238E27FC236}">
                <a16:creationId xmlns:a16="http://schemas.microsoft.com/office/drawing/2014/main" id="{82552473-34FC-4E84-B6A6-B8995ABF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568825"/>
            <a:ext cx="3114675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5" name="Picture 9" descr="227-4">
            <a:extLst>
              <a:ext uri="{FF2B5EF4-FFF2-40B4-BE49-F238E27FC236}">
                <a16:creationId xmlns:a16="http://schemas.microsoft.com/office/drawing/2014/main" id="{85D4343F-6542-436F-9756-406632DB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81113"/>
            <a:ext cx="3109913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6" name="Picture 10" descr="227-5">
            <a:extLst>
              <a:ext uri="{FF2B5EF4-FFF2-40B4-BE49-F238E27FC236}">
                <a16:creationId xmlns:a16="http://schemas.microsoft.com/office/drawing/2014/main" id="{04446221-4AE1-4610-8F40-855063D7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700463"/>
            <a:ext cx="29511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0">
            <a:extLst>
              <a:ext uri="{FF2B5EF4-FFF2-40B4-BE49-F238E27FC236}">
                <a16:creationId xmlns:a16="http://schemas.microsoft.com/office/drawing/2014/main" id="{E64AC810-C579-42AA-B1AD-6E04E96C5CB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19614" y="1556939"/>
            <a:ext cx="2160588" cy="1223989"/>
          </a:xfrm>
          <a:prstGeom prst="rect">
            <a:avLst/>
          </a:prstGeom>
          <a:blipFill rotWithShape="0">
            <a:blip r:embed="rId8" cstate="print"/>
            <a:stretch>
              <a:fillRect l="-2254" t="-1990" r="-5915" b="-646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85963DF1-D8F5-4C95-A9C4-F666763FF58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1377" y="3068960"/>
            <a:ext cx="2665413" cy="1904304"/>
          </a:xfrm>
          <a:prstGeom prst="rect">
            <a:avLst/>
          </a:prstGeom>
          <a:blipFill rotWithShape="0">
            <a:blip r:embed="rId9" cstate="print"/>
            <a:stretch>
              <a:fillRect l="-1831" t="-127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144B4BE9-0219-48D5-89BE-3B43309AE63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3569" y="5013176"/>
            <a:ext cx="2378075" cy="641350"/>
          </a:xfrm>
          <a:prstGeom prst="rect">
            <a:avLst/>
          </a:prstGeom>
          <a:blipFill rotWithShape="0">
            <a:blip r:embed="rId10" cstate="print"/>
            <a:stretch>
              <a:fillRect l="-2046" t="-3774" r="-1535" b="-15094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F065DD22-5A5C-46AF-B484-6FE2AEE0F3B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01109" y="2717864"/>
            <a:ext cx="2519363" cy="915988"/>
          </a:xfrm>
          <a:prstGeom prst="rect">
            <a:avLst/>
          </a:prstGeom>
          <a:blipFill rotWithShape="0">
            <a:blip r:embed="rId11" cstate="print"/>
            <a:stretch>
              <a:fillRect l="-2179" t="-3333" b="-11333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971EF5A3-CFED-4C37-A04B-261C4D7D91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00192" y="5166136"/>
            <a:ext cx="2591569" cy="923330"/>
          </a:xfrm>
          <a:prstGeom prst="rect">
            <a:avLst/>
          </a:prstGeom>
          <a:blipFill rotWithShape="0">
            <a:blip r:embed="rId12" cstate="print"/>
            <a:stretch>
              <a:fillRect l="-1878" t="-2632" r="-1878" b="-986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22540" name="Rectangle 2">
            <a:extLst>
              <a:ext uri="{FF2B5EF4-FFF2-40B4-BE49-F238E27FC236}">
                <a16:creationId xmlns:a16="http://schemas.microsoft.com/office/drawing/2014/main" id="{9BA01FFF-FA31-4B89-AFB4-9C7C7CAA1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0350"/>
            <a:ext cx="6335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3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4300">
                <a:latin typeface="Book Antiqua" panose="02040602050305030304" pitchFamily="18" charset="0"/>
                <a:ea typeface="黑体" panose="02010609060101010101" pitchFamily="49" charset="-122"/>
              </a:rPr>
              <a:t>算法的过程（续）</a:t>
            </a:r>
          </a:p>
        </p:txBody>
      </p:sp>
      <p:sp>
        <p:nvSpPr>
          <p:cNvPr id="22541" name="日期占位符 3">
            <a:extLst>
              <a:ext uri="{FF2B5EF4-FFF2-40B4-BE49-F238E27FC236}">
                <a16:creationId xmlns:a16="http://schemas.microsoft.com/office/drawing/2014/main" id="{74581FF7-EB1C-4482-A107-DD3E996676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22542" name="灯片编号占位符 4">
            <a:extLst>
              <a:ext uri="{FF2B5EF4-FFF2-40B4-BE49-F238E27FC236}">
                <a16:creationId xmlns:a16="http://schemas.microsoft.com/office/drawing/2014/main" id="{A1E64058-AD36-4D69-8303-BA9FBB28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101CF6-879D-480E-BA08-1089FA900C01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477FED75-3803-4644-ACB9-3393DA0E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981075"/>
            <a:ext cx="215900" cy="360363"/>
          </a:xfrm>
          <a:prstGeom prst="down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76BCAFC-6DBC-4017-8BC8-E63B2950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28C42780-DDFB-42CB-BCD9-54C234AE1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08275"/>
            <a:ext cx="215900" cy="360363"/>
          </a:xfrm>
          <a:prstGeom prst="down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B61CB69-4529-4025-A7C1-337CAD5E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00438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72648F67-7C77-426F-AED9-E0CBAFD5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437063"/>
            <a:ext cx="215900" cy="360362"/>
          </a:xfrm>
          <a:prstGeom prst="down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1501D02-448C-49A3-B292-5E440EA8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058D3D04-2452-4709-B4B9-A6AE71A65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892925" cy="719138"/>
          </a:xfrm>
        </p:spPr>
        <p:txBody>
          <a:bodyPr/>
          <a:lstStyle/>
          <a:p>
            <a:pPr eaLnBrk="1" hangingPunct="1"/>
            <a:r>
              <a:rPr lang="zh-CN" altLang="en-US" sz="4000"/>
              <a:t>求传递闭包的</a:t>
            </a:r>
            <a:r>
              <a:rPr lang="en-US" altLang="zh-CN" sz="4000">
                <a:latin typeface="Book Antiqua" panose="02040602050305030304" pitchFamily="18" charset="0"/>
              </a:rPr>
              <a:t>Warshall</a:t>
            </a:r>
            <a:r>
              <a:rPr lang="zh-CN" altLang="en-US" sz="4000"/>
              <a:t>算法</a:t>
            </a:r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80141BB2-BE11-4F0A-8DED-7268F1C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FEB2D3-50B9-424E-A841-14C7958894E3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7848A5E-88B2-4EC7-BC23-87AF252A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713787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9000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 sz="280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算法通过关系图模型更容易理解：</a:t>
            </a:r>
            <a:endParaRPr lang="en-US" altLang="zh-CN" sz="2800">
              <a:latin typeface="Book Antiqua" panose="0204060205030503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sz="240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要确定传递闭包的关系矩阵中的每一项，对应于确定关系图中任意两顶点之间是否存在路径</a:t>
            </a:r>
            <a:endParaRPr lang="en-US" altLang="zh-CN" sz="2400">
              <a:latin typeface="Book Antiqua" panose="0204060205030503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sz="240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这实际上就是把传递闭包运算通过图模型转换为找路径的运算</a:t>
            </a:r>
            <a:endParaRPr lang="en-US" altLang="zh-CN" sz="2400">
              <a:latin typeface="Book Antiqua" panose="0204060205030503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7" name="日期占位符 3">
            <a:extLst>
              <a:ext uri="{FF2B5EF4-FFF2-40B4-BE49-F238E27FC236}">
                <a16:creationId xmlns:a16="http://schemas.microsoft.com/office/drawing/2014/main" id="{2074989B-3B5A-44E7-991C-26C1A56E19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D6C24A8B-9CBD-4E39-8A67-22454BB6C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345362" cy="719138"/>
          </a:xfrm>
        </p:spPr>
        <p:txBody>
          <a:bodyPr/>
          <a:lstStyle/>
          <a:p>
            <a:pPr eaLnBrk="1" hangingPunct="1"/>
            <a:r>
              <a:rPr lang="zh-CN" altLang="en-US" sz="3600"/>
              <a:t>求传递闭包的</a:t>
            </a:r>
            <a:r>
              <a:rPr lang="en-US" altLang="zh-CN" sz="3600">
                <a:latin typeface="Book Antiqua" panose="02040602050305030304" pitchFamily="18" charset="0"/>
              </a:rPr>
              <a:t>Warshall</a:t>
            </a:r>
            <a:r>
              <a:rPr lang="zh-CN" altLang="en-US" sz="3600"/>
              <a:t>算法（续）</a:t>
            </a:r>
          </a:p>
        </p:txBody>
      </p:sp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1CB09453-0A77-4213-A055-C214D4C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89F83C-1E34-4BF3-BEA8-62F96B1692EB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417E1C8-7442-42E6-A747-EF2E61DC7F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268760"/>
            <a:ext cx="8712968" cy="4752528"/>
          </a:xfrm>
          <a:prstGeom prst="rect">
            <a:avLst/>
          </a:prstGeom>
          <a:blipFill rotWithShape="0">
            <a:blip r:embed="rId3" cstate="print"/>
            <a:stretch>
              <a:fillRect l="-559" r="-118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  <a:ea typeface="宋体" charset="-122"/>
              </a:rPr>
              <a:t> </a:t>
            </a:r>
          </a:p>
        </p:txBody>
      </p:sp>
      <p:sp>
        <p:nvSpPr>
          <p:cNvPr id="24581" name="日期占位符 3">
            <a:extLst>
              <a:ext uri="{FF2B5EF4-FFF2-40B4-BE49-F238E27FC236}">
                <a16:creationId xmlns:a16="http://schemas.microsoft.com/office/drawing/2014/main" id="{327BA090-2613-486C-B024-04CBF2F2B3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128A73D1-19AE-4DEF-B69E-16A257B2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1E8D51B0-07D4-43AC-8DF3-4EEE6564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85491DDF-15C3-4100-BB32-423E5713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2576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82F5730A-85B8-44E6-A631-C5222AC2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51149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i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28D8C755-8AEF-4E26-A356-6C09A09B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5095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j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13F68D16-4D89-4C99-A754-4101F6F0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42052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5FCFB936-9E9D-45CB-ADCA-EB639357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3225" y="5024438"/>
            <a:ext cx="300038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CA67BBED-E00C-4400-913D-73535DCA8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6125" y="4610100"/>
            <a:ext cx="4714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B1C2214D-BE6E-4EEA-BBC4-CE2E7A16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088" y="4581525"/>
            <a:ext cx="3286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E6A3100E-53F3-41AD-A279-30A743AD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4910138"/>
            <a:ext cx="32861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5872C2E2-1B9D-446B-B0A9-EF2B0A3A0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624513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中间点 ，在集合</a:t>
            </a: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,...,</a:t>
            </a:r>
            <a:r>
              <a:rPr kumimoji="1"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 a</a:t>
            </a:r>
            <a:r>
              <a:rPr kumimoji="1"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}</a:t>
            </a:r>
            <a:r>
              <a:rPr kumimoji="1"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kumimoji="1"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86B69D15-1EF6-45DD-8C9E-CFDA1F6EE1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6625" y="4943475"/>
            <a:ext cx="381000" cy="685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F22314A1-1756-4E7F-A9A4-0F115AFFF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6225" y="5095875"/>
            <a:ext cx="5334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2" descr="粉色砂纸">
            <a:extLst>
              <a:ext uri="{FF2B5EF4-FFF2-40B4-BE49-F238E27FC236}">
                <a16:creationId xmlns:a16="http://schemas.microsoft.com/office/drawing/2014/main" id="{D7FF3433-9FE9-4F48-B60A-2E380DDF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4076700"/>
            <a:ext cx="4419600" cy="1905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31F35504-8D91-44FF-8723-C74B4B18C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3" y="1412875"/>
          <a:ext cx="845185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5" imgW="3898900" imgH="1219200" progId="Equation.3">
                  <p:embed/>
                </p:oleObj>
              </mc:Choice>
              <mc:Fallback>
                <p:oleObj name="公式" r:id="rId5" imgW="3898900" imgH="1219200" progId="Equation.3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31F35504-8D91-44FF-8723-C74B4B18C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412875"/>
                        <a:ext cx="845185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Oval 6">
            <a:extLst>
              <a:ext uri="{FF2B5EF4-FFF2-40B4-BE49-F238E27FC236}">
                <a16:creationId xmlns:a16="http://schemas.microsoft.com/office/drawing/2014/main" id="{605103CF-131F-4F65-8BDE-FB619976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3" name="Oval 7">
            <a:extLst>
              <a:ext uri="{FF2B5EF4-FFF2-40B4-BE49-F238E27FC236}">
                <a16:creationId xmlns:a16="http://schemas.microsoft.com/office/drawing/2014/main" id="{8C6661A7-9EFA-42C9-92B7-0A9568D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4" name="Oval 8">
            <a:extLst>
              <a:ext uri="{FF2B5EF4-FFF2-40B4-BE49-F238E27FC236}">
                <a16:creationId xmlns:a16="http://schemas.microsoft.com/office/drawing/2014/main" id="{1A793A98-7931-4DED-8C53-0F2205E8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2576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5" name="Text Box 9">
            <a:extLst>
              <a:ext uri="{FF2B5EF4-FFF2-40B4-BE49-F238E27FC236}">
                <a16:creationId xmlns:a16="http://schemas.microsoft.com/office/drawing/2014/main" id="{5117F4F8-1F40-4276-9C88-32EEAC8A9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1149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i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6" name="Text Box 10">
            <a:extLst>
              <a:ext uri="{FF2B5EF4-FFF2-40B4-BE49-F238E27FC236}">
                <a16:creationId xmlns:a16="http://schemas.microsoft.com/office/drawing/2014/main" id="{69175FC1-A8F1-4C0C-843B-F87ED649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095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j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0BEB79A6-28D0-451F-89BA-A2D61317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2052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endParaRPr kumimoji="1" lang="en-US" altLang="zh-CN" sz="2400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D52BAF35-5E57-48AE-91FF-AB1344BB6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" y="5024438"/>
            <a:ext cx="300038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Line 13">
            <a:extLst>
              <a:ext uri="{FF2B5EF4-FFF2-40B4-BE49-F238E27FC236}">
                <a16:creationId xmlns:a16="http://schemas.microsoft.com/office/drawing/2014/main" id="{8DF73F7C-9F7A-44E5-B7B4-B558A26467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610100"/>
            <a:ext cx="4714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0" name="Line 14">
            <a:extLst>
              <a:ext uri="{FF2B5EF4-FFF2-40B4-BE49-F238E27FC236}">
                <a16:creationId xmlns:a16="http://schemas.microsoft.com/office/drawing/2014/main" id="{AD5C46B6-B834-4ECA-A234-217879357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4581525"/>
            <a:ext cx="3286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Line 15">
            <a:extLst>
              <a:ext uri="{FF2B5EF4-FFF2-40B4-BE49-F238E27FC236}">
                <a16:creationId xmlns:a16="http://schemas.microsoft.com/office/drawing/2014/main" id="{4070BF03-8F5A-422B-9C4D-6B7B154A7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10138"/>
            <a:ext cx="32861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Text Box 16">
            <a:extLst>
              <a:ext uri="{FF2B5EF4-FFF2-40B4-BE49-F238E27FC236}">
                <a16:creationId xmlns:a16="http://schemas.microsoft.com/office/drawing/2014/main" id="{BA6CDA82-C188-43D6-8920-253A08AD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55307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all interior vertices in {</a:t>
            </a:r>
            <a:r>
              <a:rPr kumimoji="1"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,...,</a:t>
            </a:r>
            <a:r>
              <a:rPr kumimoji="1"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 a</a:t>
            </a:r>
            <a:r>
              <a:rPr kumimoji="1"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kumimoji="1"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183" name="Line 17">
            <a:extLst>
              <a:ext uri="{FF2B5EF4-FFF2-40B4-BE49-F238E27FC236}">
                <a16:creationId xmlns:a16="http://schemas.microsoft.com/office/drawing/2014/main" id="{575905A0-E38B-4EC6-9DAA-FF66906EBC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5900" y="4943475"/>
            <a:ext cx="381000" cy="685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18">
            <a:extLst>
              <a:ext uri="{FF2B5EF4-FFF2-40B4-BE49-F238E27FC236}">
                <a16:creationId xmlns:a16="http://schemas.microsoft.com/office/drawing/2014/main" id="{C91BFA37-7840-41C1-A0F9-A40CA658C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5095875"/>
            <a:ext cx="5334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Text Box 19">
            <a:extLst>
              <a:ext uri="{FF2B5EF4-FFF2-40B4-BE49-F238E27FC236}">
                <a16:creationId xmlns:a16="http://schemas.microsoft.com/office/drawing/2014/main" id="{29BBB24C-98AD-418D-8F1A-2B0F0051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419600"/>
            <a:ext cx="36576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kumimoji="1"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[i,j]=1 if and only if: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kumimoji="1"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kumimoji="1"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[i,j]=1, or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kumimoji="1"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kumimoji="1"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[i,k]=1 and </a:t>
            </a:r>
            <a:r>
              <a:rPr kumimoji="1"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kumimoji="1"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kumimoji="1"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[k,j]=1 </a:t>
            </a:r>
          </a:p>
        </p:txBody>
      </p:sp>
      <p:sp>
        <p:nvSpPr>
          <p:cNvPr id="7186" name="灯片编号占位符 4">
            <a:extLst>
              <a:ext uri="{FF2B5EF4-FFF2-40B4-BE49-F238E27FC236}">
                <a16:creationId xmlns:a16="http://schemas.microsoft.com/office/drawing/2014/main" id="{3F62168F-82F0-4C25-8B17-242AC79E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6019FF-9FA9-449C-8EFB-8949B90FF173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7187" name="日期占位符 3">
            <a:extLst>
              <a:ext uri="{FF2B5EF4-FFF2-40B4-BE49-F238E27FC236}">
                <a16:creationId xmlns:a16="http://schemas.microsoft.com/office/drawing/2014/main" id="{1291D997-E291-4E57-A394-0CD490032E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7188" name="Rectangle 3">
            <a:extLst>
              <a:ext uri="{FF2B5EF4-FFF2-40B4-BE49-F238E27FC236}">
                <a16:creationId xmlns:a16="http://schemas.microsoft.com/office/drawing/2014/main" id="{7E03E5C9-0A22-4910-820B-D08899FF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345362" cy="719138"/>
          </a:xfrm>
        </p:spPr>
        <p:txBody>
          <a:bodyPr/>
          <a:lstStyle/>
          <a:p>
            <a:pPr eaLnBrk="1" hangingPunct="1"/>
            <a:r>
              <a:rPr lang="zh-CN" altLang="en-US" sz="3600"/>
              <a:t>求传递闭包的</a:t>
            </a:r>
            <a:r>
              <a:rPr lang="en-US" altLang="zh-CN" sz="3600">
                <a:latin typeface="Book Antiqua" panose="02040602050305030304" pitchFamily="18" charset="0"/>
              </a:rPr>
              <a:t>Warshall</a:t>
            </a:r>
            <a:r>
              <a:rPr lang="zh-CN" altLang="en-US" sz="3600"/>
              <a:t>算法（续）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FCC547F-95A1-4581-8603-E8FA151E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</a:rPr>
              <a:t>Warshall</a:t>
            </a:r>
            <a:r>
              <a:rPr lang="zh-CN" altLang="en-US" sz="4300"/>
              <a:t>算法的过程</a:t>
            </a:r>
          </a:p>
        </p:txBody>
      </p:sp>
      <p:sp>
        <p:nvSpPr>
          <p:cNvPr id="25603" name="灯片编号占位符 4">
            <a:extLst>
              <a:ext uri="{FF2B5EF4-FFF2-40B4-BE49-F238E27FC236}">
                <a16:creationId xmlns:a16="http://schemas.microsoft.com/office/drawing/2014/main" id="{1DC16D2D-F5DF-4B52-8016-D69D45FC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8CED5F-8BB6-4621-95B5-CFE8A9199E81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82261269-FD9B-429D-9AC0-407D757117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9E1BFF-74D0-47C9-8CB6-DCE43C1887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196752"/>
            <a:ext cx="8568183" cy="4392140"/>
          </a:xfrm>
          <a:blipFill rotWithShape="0">
            <a:blip r:embed="rId3" cstate="print"/>
            <a:stretch>
              <a:fillRect l="-641" b="-1234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F6539BE-53FD-4732-B559-F27A106BE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</a:rPr>
              <a:t>Warshall</a:t>
            </a:r>
            <a:r>
              <a:rPr lang="zh-CN" altLang="en-US" sz="4300"/>
              <a:t>算法的过程（续）</a:t>
            </a:r>
          </a:p>
        </p:txBody>
      </p:sp>
      <p:sp>
        <p:nvSpPr>
          <p:cNvPr id="26627" name="灯片编号占位符 4">
            <a:extLst>
              <a:ext uri="{FF2B5EF4-FFF2-40B4-BE49-F238E27FC236}">
                <a16:creationId xmlns:a16="http://schemas.microsoft.com/office/drawing/2014/main" id="{76A96080-D97A-41B7-93B7-B22BF68D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FA3547-E8F5-4B71-ABB5-28DB377F67D7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0E3B241-ADFF-49A5-B4A3-17CB6BAEFE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求传递闭包的</a:t>
            </a:r>
            <a:r>
              <a:rPr lang="en-US" altLang="zh-CN"/>
              <a:t>Warshall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FCA63B-1C7B-4274-AB16-603124FF37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341116"/>
            <a:ext cx="8424167" cy="4392140"/>
          </a:xfrm>
          <a:blipFill rotWithShape="0">
            <a:blip r:embed="rId3" cstate="print"/>
            <a:stretch>
              <a:fillRect l="-868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8" name="Picture 10" descr="227-1">
            <a:extLst>
              <a:ext uri="{FF2B5EF4-FFF2-40B4-BE49-F238E27FC236}">
                <a16:creationId xmlns:a16="http://schemas.microsoft.com/office/drawing/2014/main" id="{2732C640-385E-4270-AB8D-314D6A5D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2089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F3E4E9E-0B3A-41BA-BFC4-0BEE945F6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001000" cy="105251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算法过程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D541E3-FE55-492C-90C6-F1AA9E63D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7921625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WARSHALL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1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矩阵）</a:t>
            </a:r>
            <a:endParaRPr lang="en-US" altLang="zh-CN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1. W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 M</a:t>
            </a:r>
            <a:r>
              <a:rPr lang="en-US" altLang="zh-CN" sz="21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FOR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zh-CN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FOR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1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(W[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]W[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Output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1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1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END OF ALGORITHM WARSHALL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84098CA3-60C3-4B5E-9026-56A502AB7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68863"/>
            <a:ext cx="2951163" cy="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127AAD0B-8F5B-4392-B66E-0A7264634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65400"/>
            <a:ext cx="36004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这个语句在三重循环内，执行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次，每次执行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个布尔运算（和与积）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总运算量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2n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68451732-68E8-4A62-96FE-EDE5C84536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4221163"/>
            <a:ext cx="287337" cy="287337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78367FD7-E5B8-415F-8E86-8ED606838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等价关系的定义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1CC6C7-B26E-45D2-B8D3-658D28DCD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19263"/>
            <a:ext cx="8713787" cy="441166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满足性质：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自反、对称、传递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b="1"/>
              <a:t>“</a:t>
            </a:r>
            <a:r>
              <a:rPr lang="zh-CN" altLang="en-US" sz="2800" b="1">
                <a:latin typeface="Times New Roman" panose="02020603050405020304" pitchFamily="18" charset="0"/>
              </a:rPr>
              <a:t>等于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Times New Roman" panose="02020603050405020304" pitchFamily="18" charset="0"/>
              </a:rPr>
              <a:t>关系的推广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例子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同余关系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                 是整数。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存在正整数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是任意自然数，当然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;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对称：若有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；也就有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传递：若有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；并有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n, 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；则有 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kn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ml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000406D-D48C-4E2A-9FC1-FABB5AE18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284538"/>
          <a:ext cx="1377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4" imgW="419040" imgH="419040" progId="Equation.3">
                  <p:embed/>
                </p:oleObj>
              </mc:Choice>
              <mc:Fallback>
                <p:oleObj name="Equation" r:id="rId4" imgW="419040" imgH="4190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000406D-D48C-4E2A-9FC1-FABB5AE18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1377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81B4D13-8FDC-4371-83DC-83056070B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等价类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50CEDA-2EF6-4FC2-BB19-535574F279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每个等价类是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的一个非空子集。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例子：对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同余关系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                 　　　　			是整数。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３个等价类：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[0]={…, -6, -3, 0, 3, 6, 9,  …}; 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[1]={…, -5, -2, 1, 4, 7, …}; 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[2]={…, -4, -1, 2, 5, 8, 11, …}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0D73A423-1610-412C-977C-854C5FE1692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79613" y="3644900"/>
          <a:ext cx="13684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4" imgW="419040" imgH="419040" progId="Equation.3">
                  <p:embed/>
                </p:oleObj>
              </mc:Choice>
              <mc:Fallback>
                <p:oleObj name="Equation" r:id="rId4" imgW="419040" imgH="41904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0D73A423-1610-412C-977C-854C5FE16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13684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2B99D6C-1A95-4C5B-94D2-2BEAA7EDA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等价类的代表元素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4385126-6F23-44FA-9AB9-66ADB077D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对于等价类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称为这个等价类的代表元素．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其实，该等价类的每个元素都可以做代表元素：若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]=[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证明：对任意元素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xRt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的对称性与传递性，且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可得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yRt,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[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][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同理可得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][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E2059A-3247-44B0-ADC0-F5825E889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543800" cy="1012825"/>
          </a:xfrm>
        </p:spPr>
        <p:txBody>
          <a:bodyPr/>
          <a:lstStyle/>
          <a:p>
            <a:pPr eaLnBrk="1" hangingPunct="1"/>
            <a:r>
              <a:rPr lang="zh-CN" altLang="en-US"/>
              <a:t>（二元）关系的定义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985523-05AC-4E61-BD91-986FABC29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19263"/>
            <a:ext cx="7931150" cy="44116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的一个关系是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的一个子集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可以是空集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集合的元素是有序对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关系意味着什么？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两类对象之间建立起来的联系！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6B86C5-C4F5-4A0E-8494-D6530DF44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商集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522B08-00A4-4931-A1C0-4152AF3B7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，则其所有等价类的集合称为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商集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A/R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上的恒等关系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是等价关系，商集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},…, 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定义自然数集的笛卡儿乘积上的关系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(a, b)R(c,d)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a+d=b+c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证明这是等价关系，并给出其商集． </a:t>
            </a:r>
          </a:p>
          <a:p>
            <a:pPr algn="just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D905098-9807-4CF9-87C6-B98C2A657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等价关系的一个例子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480508-12FC-4F88-BF82-E7E8C72D8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51117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分别是集合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上的等价关系。定义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1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上的等价关系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</a:t>
            </a: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满足自反性可知，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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对称性</a:t>
            </a: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的定义以及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满足对称性可知：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传递性</a:t>
            </a:r>
            <a:r>
              <a:rPr lang="en-US" altLang="zh-CN" sz="22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满足传递性可知：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于是：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3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443AC5E6-DEED-449A-8003-4F457EC63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集合的划分</a:t>
            </a:r>
          </a:p>
        </p:txBody>
      </p:sp>
      <p:sp>
        <p:nvSpPr>
          <p:cNvPr id="10245" name="Freeform 3">
            <a:extLst>
              <a:ext uri="{FF2B5EF4-FFF2-40B4-BE49-F238E27FC236}">
                <a16:creationId xmlns:a16="http://schemas.microsoft.com/office/drawing/2014/main" id="{EC482D7D-D816-45EC-A403-423E1B57F299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2870200" cy="3635375"/>
          </a:xfrm>
          <a:custGeom>
            <a:avLst/>
            <a:gdLst>
              <a:gd name="T0" fmla="*/ 2147483647 w 1808"/>
              <a:gd name="T1" fmla="*/ 2147483647 h 2290"/>
              <a:gd name="T2" fmla="*/ 2147483647 w 1808"/>
              <a:gd name="T3" fmla="*/ 2147483647 h 2290"/>
              <a:gd name="T4" fmla="*/ 2147483647 w 1808"/>
              <a:gd name="T5" fmla="*/ 2147483647 h 2290"/>
              <a:gd name="T6" fmla="*/ 2147483647 w 1808"/>
              <a:gd name="T7" fmla="*/ 2147483647 h 2290"/>
              <a:gd name="T8" fmla="*/ 2147483647 w 1808"/>
              <a:gd name="T9" fmla="*/ 2147483647 h 2290"/>
              <a:gd name="T10" fmla="*/ 2147483647 w 1808"/>
              <a:gd name="T11" fmla="*/ 2147483647 h 2290"/>
              <a:gd name="T12" fmla="*/ 2147483647 w 1808"/>
              <a:gd name="T13" fmla="*/ 2147483647 h 2290"/>
              <a:gd name="T14" fmla="*/ 2147483647 w 1808"/>
              <a:gd name="T15" fmla="*/ 2147483647 h 2290"/>
              <a:gd name="T16" fmla="*/ 2147483647 w 1808"/>
              <a:gd name="T17" fmla="*/ 2147483647 h 2290"/>
              <a:gd name="T18" fmla="*/ 2147483647 w 1808"/>
              <a:gd name="T19" fmla="*/ 2147483647 h 2290"/>
              <a:gd name="T20" fmla="*/ 2147483647 w 1808"/>
              <a:gd name="T21" fmla="*/ 2147483647 h 2290"/>
              <a:gd name="T22" fmla="*/ 2147483647 w 1808"/>
              <a:gd name="T23" fmla="*/ 2147483647 h 2290"/>
              <a:gd name="T24" fmla="*/ 0 w 1808"/>
              <a:gd name="T25" fmla="*/ 2147483647 h 2290"/>
              <a:gd name="T26" fmla="*/ 2147483647 w 1808"/>
              <a:gd name="T27" fmla="*/ 2147483647 h 2290"/>
              <a:gd name="T28" fmla="*/ 2147483647 w 1808"/>
              <a:gd name="T29" fmla="*/ 2147483647 h 2290"/>
              <a:gd name="T30" fmla="*/ 2147483647 w 1808"/>
              <a:gd name="T31" fmla="*/ 2147483647 h 2290"/>
              <a:gd name="T32" fmla="*/ 2147483647 w 1808"/>
              <a:gd name="T33" fmla="*/ 2147483647 h 2290"/>
              <a:gd name="T34" fmla="*/ 2147483647 w 1808"/>
              <a:gd name="T35" fmla="*/ 2147483647 h 2290"/>
              <a:gd name="T36" fmla="*/ 2147483647 w 1808"/>
              <a:gd name="T37" fmla="*/ 2147483647 h 2290"/>
              <a:gd name="T38" fmla="*/ 2147483647 w 1808"/>
              <a:gd name="T39" fmla="*/ 2147483647 h 2290"/>
              <a:gd name="T40" fmla="*/ 2147483647 w 1808"/>
              <a:gd name="T41" fmla="*/ 2147483647 h 2290"/>
              <a:gd name="T42" fmla="*/ 2147483647 w 1808"/>
              <a:gd name="T43" fmla="*/ 2147483647 h 2290"/>
              <a:gd name="T44" fmla="*/ 2147483647 w 1808"/>
              <a:gd name="T45" fmla="*/ 2147483647 h 2290"/>
              <a:gd name="T46" fmla="*/ 2147483647 w 1808"/>
              <a:gd name="T47" fmla="*/ 2147483647 h 2290"/>
              <a:gd name="T48" fmla="*/ 2147483647 w 1808"/>
              <a:gd name="T49" fmla="*/ 2147483647 h 2290"/>
              <a:gd name="T50" fmla="*/ 2147483647 w 1808"/>
              <a:gd name="T51" fmla="*/ 2147483647 h 2290"/>
              <a:gd name="T52" fmla="*/ 2147483647 w 1808"/>
              <a:gd name="T53" fmla="*/ 2147483647 h 2290"/>
              <a:gd name="T54" fmla="*/ 2147483647 w 1808"/>
              <a:gd name="T55" fmla="*/ 2147483647 h 2290"/>
              <a:gd name="T56" fmla="*/ 2147483647 w 1808"/>
              <a:gd name="T57" fmla="*/ 2147483647 h 2290"/>
              <a:gd name="T58" fmla="*/ 2147483647 w 1808"/>
              <a:gd name="T59" fmla="*/ 2147483647 h 2290"/>
              <a:gd name="T60" fmla="*/ 2147483647 w 1808"/>
              <a:gd name="T61" fmla="*/ 2147483647 h 2290"/>
              <a:gd name="T62" fmla="*/ 2147483647 w 1808"/>
              <a:gd name="T63" fmla="*/ 2147483647 h 2290"/>
              <a:gd name="T64" fmla="*/ 2147483647 w 1808"/>
              <a:gd name="T65" fmla="*/ 2147483647 h 2290"/>
              <a:gd name="T66" fmla="*/ 2147483647 w 1808"/>
              <a:gd name="T67" fmla="*/ 2147483647 h 2290"/>
              <a:gd name="T68" fmla="*/ 2147483647 w 1808"/>
              <a:gd name="T69" fmla="*/ 2147483647 h 2290"/>
              <a:gd name="T70" fmla="*/ 2147483647 w 1808"/>
              <a:gd name="T71" fmla="*/ 2147483647 h 22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08"/>
              <a:gd name="T109" fmla="*/ 0 h 2290"/>
              <a:gd name="T110" fmla="*/ 1808 w 1808"/>
              <a:gd name="T111" fmla="*/ 2290 h 22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Freeform 4">
            <a:extLst>
              <a:ext uri="{FF2B5EF4-FFF2-40B4-BE49-F238E27FC236}">
                <a16:creationId xmlns:a16="http://schemas.microsoft.com/office/drawing/2014/main" id="{2F9E2429-B35D-4452-A5B4-9717EF1AB26E}"/>
              </a:ext>
            </a:extLst>
          </p:cNvPr>
          <p:cNvSpPr>
            <a:spLocks/>
          </p:cNvSpPr>
          <p:nvPr/>
        </p:nvSpPr>
        <p:spPr bwMode="auto">
          <a:xfrm>
            <a:off x="741363" y="3678238"/>
            <a:ext cx="1771650" cy="447675"/>
          </a:xfrm>
          <a:custGeom>
            <a:avLst/>
            <a:gdLst>
              <a:gd name="T0" fmla="*/ 0 w 1116"/>
              <a:gd name="T1" fmla="*/ 2147483647 h 282"/>
              <a:gd name="T2" fmla="*/ 2147483647 w 1116"/>
              <a:gd name="T3" fmla="*/ 2147483647 h 282"/>
              <a:gd name="T4" fmla="*/ 2147483647 w 1116"/>
              <a:gd name="T5" fmla="*/ 2147483647 h 282"/>
              <a:gd name="T6" fmla="*/ 2147483647 w 1116"/>
              <a:gd name="T7" fmla="*/ 2147483647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1116"/>
              <a:gd name="T13" fmla="*/ 0 h 282"/>
              <a:gd name="T14" fmla="*/ 1116 w 1116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Freeform 5">
            <a:extLst>
              <a:ext uri="{FF2B5EF4-FFF2-40B4-BE49-F238E27FC236}">
                <a16:creationId xmlns:a16="http://schemas.microsoft.com/office/drawing/2014/main" id="{9488C438-3FE6-49EA-BF2E-B2372AAAB6A4}"/>
              </a:ext>
            </a:extLst>
          </p:cNvPr>
          <p:cNvSpPr>
            <a:spLocks/>
          </p:cNvSpPr>
          <p:nvPr/>
        </p:nvSpPr>
        <p:spPr bwMode="auto">
          <a:xfrm>
            <a:off x="1390650" y="3902075"/>
            <a:ext cx="993775" cy="1652588"/>
          </a:xfrm>
          <a:custGeom>
            <a:avLst/>
            <a:gdLst>
              <a:gd name="T0" fmla="*/ 2147483647 w 653"/>
              <a:gd name="T1" fmla="*/ 0 h 1077"/>
              <a:gd name="T2" fmla="*/ 2147483647 w 653"/>
              <a:gd name="T3" fmla="*/ 2147483647 h 1077"/>
              <a:gd name="T4" fmla="*/ 2147483647 w 653"/>
              <a:gd name="T5" fmla="*/ 2147483647 h 1077"/>
              <a:gd name="T6" fmla="*/ 2147483647 w 653"/>
              <a:gd name="T7" fmla="*/ 2147483647 h 1077"/>
              <a:gd name="T8" fmla="*/ 2147483647 w 653"/>
              <a:gd name="T9" fmla="*/ 2147483647 h 1077"/>
              <a:gd name="T10" fmla="*/ 2147483647 w 653"/>
              <a:gd name="T11" fmla="*/ 2147483647 h 1077"/>
              <a:gd name="T12" fmla="*/ 2147483647 w 653"/>
              <a:gd name="T13" fmla="*/ 2147483647 h 10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3"/>
              <a:gd name="T22" fmla="*/ 0 h 1077"/>
              <a:gd name="T23" fmla="*/ 653 w 653"/>
              <a:gd name="T24" fmla="*/ 1077 h 10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Freeform 6">
            <a:extLst>
              <a:ext uri="{FF2B5EF4-FFF2-40B4-BE49-F238E27FC236}">
                <a16:creationId xmlns:a16="http://schemas.microsoft.com/office/drawing/2014/main" id="{C68FA2E2-A016-41B9-8FC0-CDD37627FE05}"/>
              </a:ext>
            </a:extLst>
          </p:cNvPr>
          <p:cNvSpPr>
            <a:spLocks/>
          </p:cNvSpPr>
          <p:nvPr/>
        </p:nvSpPr>
        <p:spPr bwMode="auto">
          <a:xfrm>
            <a:off x="2043113" y="2301875"/>
            <a:ext cx="1312862" cy="2252663"/>
          </a:xfrm>
          <a:custGeom>
            <a:avLst/>
            <a:gdLst>
              <a:gd name="T0" fmla="*/ 2147483647 w 791"/>
              <a:gd name="T1" fmla="*/ 0 h 1455"/>
              <a:gd name="T2" fmla="*/ 2147483647 w 791"/>
              <a:gd name="T3" fmla="*/ 2147483647 h 1455"/>
              <a:gd name="T4" fmla="*/ 2147483647 w 791"/>
              <a:gd name="T5" fmla="*/ 2147483647 h 1455"/>
              <a:gd name="T6" fmla="*/ 2147483647 w 791"/>
              <a:gd name="T7" fmla="*/ 2147483647 h 1455"/>
              <a:gd name="T8" fmla="*/ 2147483647 w 791"/>
              <a:gd name="T9" fmla="*/ 2147483647 h 1455"/>
              <a:gd name="T10" fmla="*/ 2147483647 w 791"/>
              <a:gd name="T11" fmla="*/ 2147483647 h 1455"/>
              <a:gd name="T12" fmla="*/ 2147483647 w 791"/>
              <a:gd name="T13" fmla="*/ 2147483647 h 14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1"/>
              <a:gd name="T22" fmla="*/ 0 h 1455"/>
              <a:gd name="T23" fmla="*/ 791 w 791"/>
              <a:gd name="T24" fmla="*/ 1455 h 14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" name="Freeform 7">
            <a:extLst>
              <a:ext uri="{FF2B5EF4-FFF2-40B4-BE49-F238E27FC236}">
                <a16:creationId xmlns:a16="http://schemas.microsoft.com/office/drawing/2014/main" id="{F790CFBB-7C99-4A65-9820-6911D82B3D35}"/>
              </a:ext>
            </a:extLst>
          </p:cNvPr>
          <p:cNvSpPr>
            <a:spLocks/>
          </p:cNvSpPr>
          <p:nvPr/>
        </p:nvSpPr>
        <p:spPr bwMode="auto">
          <a:xfrm>
            <a:off x="2217738" y="2716213"/>
            <a:ext cx="1295400" cy="1095375"/>
          </a:xfrm>
          <a:custGeom>
            <a:avLst/>
            <a:gdLst>
              <a:gd name="T0" fmla="*/ 0 w 834"/>
              <a:gd name="T1" fmla="*/ 0 h 699"/>
              <a:gd name="T2" fmla="*/ 2147483647 w 834"/>
              <a:gd name="T3" fmla="*/ 2147483647 h 699"/>
              <a:gd name="T4" fmla="*/ 2147483647 w 834"/>
              <a:gd name="T5" fmla="*/ 2147483647 h 699"/>
              <a:gd name="T6" fmla="*/ 2147483647 w 834"/>
              <a:gd name="T7" fmla="*/ 2147483647 h 699"/>
              <a:gd name="T8" fmla="*/ 0 60000 65536"/>
              <a:gd name="T9" fmla="*/ 0 60000 65536"/>
              <a:gd name="T10" fmla="*/ 0 60000 65536"/>
              <a:gd name="T11" fmla="*/ 0 60000 65536"/>
              <a:gd name="T12" fmla="*/ 0 w 834"/>
              <a:gd name="T13" fmla="*/ 0 h 699"/>
              <a:gd name="T14" fmla="*/ 834 w 834"/>
              <a:gd name="T15" fmla="*/ 699 h 6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Freeform 8">
            <a:extLst>
              <a:ext uri="{FF2B5EF4-FFF2-40B4-BE49-F238E27FC236}">
                <a16:creationId xmlns:a16="http://schemas.microsoft.com/office/drawing/2014/main" id="{4ABC0F38-C2EE-4513-B9A6-15DD7A65A9AB}"/>
              </a:ext>
            </a:extLst>
          </p:cNvPr>
          <p:cNvSpPr>
            <a:spLocks/>
          </p:cNvSpPr>
          <p:nvPr/>
        </p:nvSpPr>
        <p:spPr bwMode="auto">
          <a:xfrm>
            <a:off x="827088" y="4897438"/>
            <a:ext cx="614362" cy="542925"/>
          </a:xfrm>
          <a:custGeom>
            <a:avLst/>
            <a:gdLst>
              <a:gd name="T0" fmla="*/ 2147483647 w 387"/>
              <a:gd name="T1" fmla="*/ 0 h 342"/>
              <a:gd name="T2" fmla="*/ 2147483647 w 387"/>
              <a:gd name="T3" fmla="*/ 2147483647 h 342"/>
              <a:gd name="T4" fmla="*/ 2147483647 w 387"/>
              <a:gd name="T5" fmla="*/ 2147483647 h 342"/>
              <a:gd name="T6" fmla="*/ 0 w 387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342"/>
              <a:gd name="T14" fmla="*/ 387 w 387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" name="Text Box 9">
            <a:extLst>
              <a:ext uri="{FF2B5EF4-FFF2-40B4-BE49-F238E27FC236}">
                <a16:creationId xmlns:a16="http://schemas.microsoft.com/office/drawing/2014/main" id="{CD67A044-4A56-4C57-AE05-723CACE0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30067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2" name="Text Box 10">
            <a:extLst>
              <a:ext uri="{FF2B5EF4-FFF2-40B4-BE49-F238E27FC236}">
                <a16:creationId xmlns:a16="http://schemas.microsoft.com/office/drawing/2014/main" id="{CAD14D14-C62E-43F5-993B-693A7F7A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2549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6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3" name="Text Box 11">
            <a:extLst>
              <a:ext uri="{FF2B5EF4-FFF2-40B4-BE49-F238E27FC236}">
                <a16:creationId xmlns:a16="http://schemas.microsoft.com/office/drawing/2014/main" id="{4B0AFE4E-3A88-4B60-B27F-C4C5E331C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36163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5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4" name="Text Box 12">
            <a:extLst>
              <a:ext uri="{FF2B5EF4-FFF2-40B4-BE49-F238E27FC236}">
                <a16:creationId xmlns:a16="http://schemas.microsoft.com/office/drawing/2014/main" id="{27C304A0-7B77-4FD4-B276-16467F67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4454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4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5" name="Text Box 13">
            <a:extLst>
              <a:ext uri="{FF2B5EF4-FFF2-40B4-BE49-F238E27FC236}">
                <a16:creationId xmlns:a16="http://schemas.microsoft.com/office/drawing/2014/main" id="{0F866C92-0E9D-44D5-9E85-119C03E8B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5368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6" name="Text Box 14">
            <a:extLst>
              <a:ext uri="{FF2B5EF4-FFF2-40B4-BE49-F238E27FC236}">
                <a16:creationId xmlns:a16="http://schemas.microsoft.com/office/drawing/2014/main" id="{EAF365A1-832B-4695-92A7-4B290FC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225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57" name="Text Box 15">
            <a:extLst>
              <a:ext uri="{FF2B5EF4-FFF2-40B4-BE49-F238E27FC236}">
                <a16:creationId xmlns:a16="http://schemas.microsoft.com/office/drawing/2014/main" id="{D1483055-C562-4210-AF90-BEF0C513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21685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58" name="Text Box 16">
            <a:extLst>
              <a:ext uri="{FF2B5EF4-FFF2-40B4-BE49-F238E27FC236}">
                <a16:creationId xmlns:a16="http://schemas.microsoft.com/office/drawing/2014/main" id="{D9BC25E0-D016-4672-BAB3-BA3DA8B55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989138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集合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划分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,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的一组非空子集的集合，即 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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且满足：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对任意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存在某个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,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10242" name="Object 17">
            <a:extLst>
              <a:ext uri="{FF2B5EF4-FFF2-40B4-BE49-F238E27FC236}">
                <a16:creationId xmlns:a16="http://schemas.microsoft.com/office/drawing/2014/main" id="{977FB59C-A3E0-4588-8509-30449C76D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076700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4" imgW="799920" imgH="342720" progId="Equation.3">
                  <p:embed/>
                </p:oleObj>
              </mc:Choice>
              <mc:Fallback>
                <p:oleObj name="Equation" r:id="rId4" imgW="799920" imgH="342720" progId="Equation.3">
                  <p:embed/>
                  <p:pic>
                    <p:nvPicPr>
                      <p:cNvPr id="10242" name="Object 17">
                        <a:extLst>
                          <a:ext uri="{FF2B5EF4-FFF2-40B4-BE49-F238E27FC236}">
                            <a16:creationId xmlns:a16="http://schemas.microsoft.com/office/drawing/2014/main" id="{977FB59C-A3E0-4588-8509-30449C76D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76700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8">
            <a:extLst>
              <a:ext uri="{FF2B5EF4-FFF2-40B4-BE49-F238E27FC236}">
                <a16:creationId xmlns:a16="http://schemas.microsoft.com/office/drawing/2014/main" id="{85213403-3766-4F8F-8074-1EA1B0DA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724400"/>
            <a:ext cx="441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对任意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,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如果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j,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19">
            <a:extLst>
              <a:ext uri="{FF2B5EF4-FFF2-40B4-BE49-F238E27FC236}">
                <a16:creationId xmlns:a16="http://schemas.microsoft.com/office/drawing/2014/main" id="{D586C82F-F47C-4576-A46B-D08AAC598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589588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6" imgW="698400" imgH="241200" progId="Equation.3">
                  <p:embed/>
                </p:oleObj>
              </mc:Choice>
              <mc:Fallback>
                <p:oleObj name="Equation" r:id="rId6" imgW="698400" imgH="241200" progId="Equation.3">
                  <p:embed/>
                  <p:pic>
                    <p:nvPicPr>
                      <p:cNvPr id="10243" name="Object 19">
                        <a:extLst>
                          <a:ext uri="{FF2B5EF4-FFF2-40B4-BE49-F238E27FC236}">
                            <a16:creationId xmlns:a16="http://schemas.microsoft.com/office/drawing/2014/main" id="{D586C82F-F47C-4576-A46B-D08AAC598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589588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 descr="纸莎草纸">
            <a:extLst>
              <a:ext uri="{FF2B5EF4-FFF2-40B4-BE49-F238E27FC236}">
                <a16:creationId xmlns:a16="http://schemas.microsoft.com/office/drawing/2014/main" id="{5449E0C8-2A72-489C-8453-709F8DA4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6551613" cy="27352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FFF2FBE-DE3A-47C7-98F0-4A32AA390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01000" cy="1052512"/>
          </a:xfrm>
        </p:spPr>
        <p:txBody>
          <a:bodyPr/>
          <a:lstStyle/>
          <a:p>
            <a:pPr eaLnBrk="1" hangingPunct="1"/>
            <a:r>
              <a:rPr lang="zh-CN" altLang="en-US" sz="4300"/>
              <a:t>由等价关系定义的划分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7127849-51DB-48CC-9F27-7909FC393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991475" cy="3241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上的等价关系，给定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是由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所诱导的等价类。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是相应的商集。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容易证明，这样的商集即是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的一个划分：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对任意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(a)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是自反的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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A2320D9-44A1-44AE-BAE0-337B88EA9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122238"/>
            <a:ext cx="6753225" cy="1122362"/>
          </a:xfrm>
        </p:spPr>
        <p:txBody>
          <a:bodyPr/>
          <a:lstStyle/>
          <a:p>
            <a:pPr eaLnBrk="1" hangingPunct="1"/>
            <a:r>
              <a:rPr lang="zh-CN" altLang="en-US" sz="4300"/>
              <a:t>商集即划分</a:t>
            </a:r>
            <a:r>
              <a:rPr lang="en-US" altLang="zh-CN" sz="4300"/>
              <a:t>– </a:t>
            </a:r>
            <a:r>
              <a:rPr lang="zh-CN" altLang="en-US" sz="4300"/>
              <a:t>证明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A30B0D-E91D-4E6F-B353-63E9E983B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不相等的等价类必然不相交。换句话说，有公共元素的任意两个等价类必然相等。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)Ø,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是一个公共元素。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根据等价类的定义，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xR(a),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的传递性和对称性，可得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由此可知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R(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)R(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同理可得：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)R(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。因此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)=R(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6255119-F43A-4360-BE8D-284292F51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316788" cy="1143000"/>
          </a:xfrm>
        </p:spPr>
        <p:txBody>
          <a:bodyPr/>
          <a:lstStyle/>
          <a:p>
            <a:pPr eaLnBrk="1" hangingPunct="1"/>
            <a:r>
              <a:rPr lang="zh-CN" altLang="en-US" sz="4300"/>
              <a:t>根据一个划分定义等价关系</a:t>
            </a:r>
          </a:p>
        </p:txBody>
      </p:sp>
      <p:sp>
        <p:nvSpPr>
          <p:cNvPr id="33795" name="Freeform 3">
            <a:extLst>
              <a:ext uri="{FF2B5EF4-FFF2-40B4-BE49-F238E27FC236}">
                <a16:creationId xmlns:a16="http://schemas.microsoft.com/office/drawing/2014/main" id="{B1C9C25E-CF9A-4A47-845F-50B7B2E682E0}"/>
              </a:ext>
            </a:extLst>
          </p:cNvPr>
          <p:cNvSpPr>
            <a:spLocks/>
          </p:cNvSpPr>
          <p:nvPr/>
        </p:nvSpPr>
        <p:spPr bwMode="auto">
          <a:xfrm>
            <a:off x="914400" y="2590800"/>
            <a:ext cx="2870200" cy="3635375"/>
          </a:xfrm>
          <a:custGeom>
            <a:avLst/>
            <a:gdLst>
              <a:gd name="T0" fmla="*/ 2147483647 w 1808"/>
              <a:gd name="T1" fmla="*/ 2147483647 h 2290"/>
              <a:gd name="T2" fmla="*/ 2147483647 w 1808"/>
              <a:gd name="T3" fmla="*/ 2147483647 h 2290"/>
              <a:gd name="T4" fmla="*/ 2147483647 w 1808"/>
              <a:gd name="T5" fmla="*/ 2147483647 h 2290"/>
              <a:gd name="T6" fmla="*/ 2147483647 w 1808"/>
              <a:gd name="T7" fmla="*/ 2147483647 h 2290"/>
              <a:gd name="T8" fmla="*/ 2147483647 w 1808"/>
              <a:gd name="T9" fmla="*/ 2147483647 h 2290"/>
              <a:gd name="T10" fmla="*/ 2147483647 w 1808"/>
              <a:gd name="T11" fmla="*/ 2147483647 h 2290"/>
              <a:gd name="T12" fmla="*/ 2147483647 w 1808"/>
              <a:gd name="T13" fmla="*/ 2147483647 h 2290"/>
              <a:gd name="T14" fmla="*/ 2147483647 w 1808"/>
              <a:gd name="T15" fmla="*/ 2147483647 h 2290"/>
              <a:gd name="T16" fmla="*/ 2147483647 w 1808"/>
              <a:gd name="T17" fmla="*/ 2147483647 h 2290"/>
              <a:gd name="T18" fmla="*/ 2147483647 w 1808"/>
              <a:gd name="T19" fmla="*/ 2147483647 h 2290"/>
              <a:gd name="T20" fmla="*/ 2147483647 w 1808"/>
              <a:gd name="T21" fmla="*/ 2147483647 h 2290"/>
              <a:gd name="T22" fmla="*/ 2147483647 w 1808"/>
              <a:gd name="T23" fmla="*/ 2147483647 h 2290"/>
              <a:gd name="T24" fmla="*/ 0 w 1808"/>
              <a:gd name="T25" fmla="*/ 2147483647 h 2290"/>
              <a:gd name="T26" fmla="*/ 2147483647 w 1808"/>
              <a:gd name="T27" fmla="*/ 2147483647 h 2290"/>
              <a:gd name="T28" fmla="*/ 2147483647 w 1808"/>
              <a:gd name="T29" fmla="*/ 2147483647 h 2290"/>
              <a:gd name="T30" fmla="*/ 2147483647 w 1808"/>
              <a:gd name="T31" fmla="*/ 2147483647 h 2290"/>
              <a:gd name="T32" fmla="*/ 2147483647 w 1808"/>
              <a:gd name="T33" fmla="*/ 2147483647 h 2290"/>
              <a:gd name="T34" fmla="*/ 2147483647 w 1808"/>
              <a:gd name="T35" fmla="*/ 2147483647 h 2290"/>
              <a:gd name="T36" fmla="*/ 2147483647 w 1808"/>
              <a:gd name="T37" fmla="*/ 2147483647 h 2290"/>
              <a:gd name="T38" fmla="*/ 2147483647 w 1808"/>
              <a:gd name="T39" fmla="*/ 2147483647 h 2290"/>
              <a:gd name="T40" fmla="*/ 2147483647 w 1808"/>
              <a:gd name="T41" fmla="*/ 2147483647 h 2290"/>
              <a:gd name="T42" fmla="*/ 2147483647 w 1808"/>
              <a:gd name="T43" fmla="*/ 2147483647 h 2290"/>
              <a:gd name="T44" fmla="*/ 2147483647 w 1808"/>
              <a:gd name="T45" fmla="*/ 2147483647 h 2290"/>
              <a:gd name="T46" fmla="*/ 2147483647 w 1808"/>
              <a:gd name="T47" fmla="*/ 2147483647 h 2290"/>
              <a:gd name="T48" fmla="*/ 2147483647 w 1808"/>
              <a:gd name="T49" fmla="*/ 2147483647 h 2290"/>
              <a:gd name="T50" fmla="*/ 2147483647 w 1808"/>
              <a:gd name="T51" fmla="*/ 2147483647 h 2290"/>
              <a:gd name="T52" fmla="*/ 2147483647 w 1808"/>
              <a:gd name="T53" fmla="*/ 2147483647 h 2290"/>
              <a:gd name="T54" fmla="*/ 2147483647 w 1808"/>
              <a:gd name="T55" fmla="*/ 2147483647 h 2290"/>
              <a:gd name="T56" fmla="*/ 2147483647 w 1808"/>
              <a:gd name="T57" fmla="*/ 2147483647 h 2290"/>
              <a:gd name="T58" fmla="*/ 2147483647 w 1808"/>
              <a:gd name="T59" fmla="*/ 2147483647 h 2290"/>
              <a:gd name="T60" fmla="*/ 2147483647 w 1808"/>
              <a:gd name="T61" fmla="*/ 2147483647 h 2290"/>
              <a:gd name="T62" fmla="*/ 2147483647 w 1808"/>
              <a:gd name="T63" fmla="*/ 2147483647 h 2290"/>
              <a:gd name="T64" fmla="*/ 2147483647 w 1808"/>
              <a:gd name="T65" fmla="*/ 2147483647 h 2290"/>
              <a:gd name="T66" fmla="*/ 2147483647 w 1808"/>
              <a:gd name="T67" fmla="*/ 2147483647 h 2290"/>
              <a:gd name="T68" fmla="*/ 2147483647 w 1808"/>
              <a:gd name="T69" fmla="*/ 2147483647 h 2290"/>
              <a:gd name="T70" fmla="*/ 2147483647 w 1808"/>
              <a:gd name="T71" fmla="*/ 2147483647 h 22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08"/>
              <a:gd name="T109" fmla="*/ 0 h 2290"/>
              <a:gd name="T110" fmla="*/ 1808 w 1808"/>
              <a:gd name="T111" fmla="*/ 2290 h 22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6" name="Freeform 4">
            <a:extLst>
              <a:ext uri="{FF2B5EF4-FFF2-40B4-BE49-F238E27FC236}">
                <a16:creationId xmlns:a16="http://schemas.microsoft.com/office/drawing/2014/main" id="{6FEBF4AC-C06B-4E4A-A5C4-B7FBF8190CD9}"/>
              </a:ext>
            </a:extLst>
          </p:cNvPr>
          <p:cNvSpPr>
            <a:spLocks/>
          </p:cNvSpPr>
          <p:nvPr/>
        </p:nvSpPr>
        <p:spPr bwMode="auto">
          <a:xfrm>
            <a:off x="971550" y="3992563"/>
            <a:ext cx="1771650" cy="447675"/>
          </a:xfrm>
          <a:custGeom>
            <a:avLst/>
            <a:gdLst>
              <a:gd name="T0" fmla="*/ 0 w 1116"/>
              <a:gd name="T1" fmla="*/ 2147483647 h 282"/>
              <a:gd name="T2" fmla="*/ 2147483647 w 1116"/>
              <a:gd name="T3" fmla="*/ 2147483647 h 282"/>
              <a:gd name="T4" fmla="*/ 2147483647 w 1116"/>
              <a:gd name="T5" fmla="*/ 2147483647 h 282"/>
              <a:gd name="T6" fmla="*/ 2147483647 w 1116"/>
              <a:gd name="T7" fmla="*/ 2147483647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1116"/>
              <a:gd name="T13" fmla="*/ 0 h 282"/>
              <a:gd name="T14" fmla="*/ 1116 w 1116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39E77E88-D02C-4190-BEAC-A06F56B951B5}"/>
              </a:ext>
            </a:extLst>
          </p:cNvPr>
          <p:cNvSpPr>
            <a:spLocks/>
          </p:cNvSpPr>
          <p:nvPr/>
        </p:nvSpPr>
        <p:spPr bwMode="auto">
          <a:xfrm>
            <a:off x="1620838" y="4216400"/>
            <a:ext cx="993775" cy="1652588"/>
          </a:xfrm>
          <a:custGeom>
            <a:avLst/>
            <a:gdLst>
              <a:gd name="T0" fmla="*/ 2147483647 w 653"/>
              <a:gd name="T1" fmla="*/ 0 h 1077"/>
              <a:gd name="T2" fmla="*/ 2147483647 w 653"/>
              <a:gd name="T3" fmla="*/ 2147483647 h 1077"/>
              <a:gd name="T4" fmla="*/ 2147483647 w 653"/>
              <a:gd name="T5" fmla="*/ 2147483647 h 1077"/>
              <a:gd name="T6" fmla="*/ 2147483647 w 653"/>
              <a:gd name="T7" fmla="*/ 2147483647 h 1077"/>
              <a:gd name="T8" fmla="*/ 2147483647 w 653"/>
              <a:gd name="T9" fmla="*/ 2147483647 h 1077"/>
              <a:gd name="T10" fmla="*/ 2147483647 w 653"/>
              <a:gd name="T11" fmla="*/ 2147483647 h 1077"/>
              <a:gd name="T12" fmla="*/ 2147483647 w 653"/>
              <a:gd name="T13" fmla="*/ 2147483647 h 10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3"/>
              <a:gd name="T22" fmla="*/ 0 h 1077"/>
              <a:gd name="T23" fmla="*/ 653 w 653"/>
              <a:gd name="T24" fmla="*/ 1077 h 10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C7A059EA-B406-435B-AC21-3B5A1170DF75}"/>
              </a:ext>
            </a:extLst>
          </p:cNvPr>
          <p:cNvSpPr>
            <a:spLocks/>
          </p:cNvSpPr>
          <p:nvPr/>
        </p:nvSpPr>
        <p:spPr bwMode="auto">
          <a:xfrm>
            <a:off x="2273300" y="2616200"/>
            <a:ext cx="1312863" cy="2252663"/>
          </a:xfrm>
          <a:custGeom>
            <a:avLst/>
            <a:gdLst>
              <a:gd name="T0" fmla="*/ 2147483647 w 791"/>
              <a:gd name="T1" fmla="*/ 0 h 1455"/>
              <a:gd name="T2" fmla="*/ 2147483647 w 791"/>
              <a:gd name="T3" fmla="*/ 2147483647 h 1455"/>
              <a:gd name="T4" fmla="*/ 2147483647 w 791"/>
              <a:gd name="T5" fmla="*/ 2147483647 h 1455"/>
              <a:gd name="T6" fmla="*/ 2147483647 w 791"/>
              <a:gd name="T7" fmla="*/ 2147483647 h 1455"/>
              <a:gd name="T8" fmla="*/ 2147483647 w 791"/>
              <a:gd name="T9" fmla="*/ 2147483647 h 1455"/>
              <a:gd name="T10" fmla="*/ 2147483647 w 791"/>
              <a:gd name="T11" fmla="*/ 2147483647 h 1455"/>
              <a:gd name="T12" fmla="*/ 2147483647 w 791"/>
              <a:gd name="T13" fmla="*/ 2147483647 h 14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1"/>
              <a:gd name="T22" fmla="*/ 0 h 1455"/>
              <a:gd name="T23" fmla="*/ 791 w 791"/>
              <a:gd name="T24" fmla="*/ 1455 h 14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Freeform 7">
            <a:extLst>
              <a:ext uri="{FF2B5EF4-FFF2-40B4-BE49-F238E27FC236}">
                <a16:creationId xmlns:a16="http://schemas.microsoft.com/office/drawing/2014/main" id="{4296CBFA-0DE8-4B71-B091-5CCAB79F14E0}"/>
              </a:ext>
            </a:extLst>
          </p:cNvPr>
          <p:cNvSpPr>
            <a:spLocks/>
          </p:cNvSpPr>
          <p:nvPr/>
        </p:nvSpPr>
        <p:spPr bwMode="auto">
          <a:xfrm>
            <a:off x="2447925" y="3030538"/>
            <a:ext cx="1295400" cy="1095375"/>
          </a:xfrm>
          <a:custGeom>
            <a:avLst/>
            <a:gdLst>
              <a:gd name="T0" fmla="*/ 0 w 834"/>
              <a:gd name="T1" fmla="*/ 0 h 699"/>
              <a:gd name="T2" fmla="*/ 2147483647 w 834"/>
              <a:gd name="T3" fmla="*/ 2147483647 h 699"/>
              <a:gd name="T4" fmla="*/ 2147483647 w 834"/>
              <a:gd name="T5" fmla="*/ 2147483647 h 699"/>
              <a:gd name="T6" fmla="*/ 2147483647 w 834"/>
              <a:gd name="T7" fmla="*/ 2147483647 h 699"/>
              <a:gd name="T8" fmla="*/ 0 60000 65536"/>
              <a:gd name="T9" fmla="*/ 0 60000 65536"/>
              <a:gd name="T10" fmla="*/ 0 60000 65536"/>
              <a:gd name="T11" fmla="*/ 0 60000 65536"/>
              <a:gd name="T12" fmla="*/ 0 w 834"/>
              <a:gd name="T13" fmla="*/ 0 h 699"/>
              <a:gd name="T14" fmla="*/ 834 w 834"/>
              <a:gd name="T15" fmla="*/ 699 h 6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Freeform 8">
            <a:extLst>
              <a:ext uri="{FF2B5EF4-FFF2-40B4-BE49-F238E27FC236}">
                <a16:creationId xmlns:a16="http://schemas.microsoft.com/office/drawing/2014/main" id="{1BDE6CD2-7C63-486F-9200-C69819D416DC}"/>
              </a:ext>
            </a:extLst>
          </p:cNvPr>
          <p:cNvSpPr>
            <a:spLocks/>
          </p:cNvSpPr>
          <p:nvPr/>
        </p:nvSpPr>
        <p:spPr bwMode="auto">
          <a:xfrm>
            <a:off x="1057275" y="5211763"/>
            <a:ext cx="614363" cy="542925"/>
          </a:xfrm>
          <a:custGeom>
            <a:avLst/>
            <a:gdLst>
              <a:gd name="T0" fmla="*/ 2147483647 w 387"/>
              <a:gd name="T1" fmla="*/ 0 h 342"/>
              <a:gd name="T2" fmla="*/ 2147483647 w 387"/>
              <a:gd name="T3" fmla="*/ 2147483647 h 342"/>
              <a:gd name="T4" fmla="*/ 2147483647 w 387"/>
              <a:gd name="T5" fmla="*/ 2147483647 h 342"/>
              <a:gd name="T6" fmla="*/ 0 w 387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342"/>
              <a:gd name="T14" fmla="*/ 387 w 387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F9209ED3-D596-482E-B438-7FC83422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3210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DB7786CC-0444-4B32-8430-C0754B24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863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782B3742-D1D7-411D-AD28-2876EA870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9306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A3EE0161-6EF6-41AE-A9EF-D50FBB00E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48450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C63068BA-CF01-4832-B1BB-520030A6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6832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566BF8AD-5A6D-493B-A9E6-F57AF747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5402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F5E6316B-D1FA-4CAF-9956-71D27D48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24828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808" name="Oval 16">
            <a:extLst>
              <a:ext uri="{FF2B5EF4-FFF2-40B4-BE49-F238E27FC236}">
                <a16:creationId xmlns:a16="http://schemas.microsoft.com/office/drawing/2014/main" id="{0BC9E702-F008-46D1-ADE6-7823A663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52260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9" name="Oval 17">
            <a:extLst>
              <a:ext uri="{FF2B5EF4-FFF2-40B4-BE49-F238E27FC236}">
                <a16:creationId xmlns:a16="http://schemas.microsoft.com/office/drawing/2014/main" id="{3DF1874E-E56D-4FC9-B2DB-3E26EDB7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5378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0" name="Oval 18">
            <a:extLst>
              <a:ext uri="{FF2B5EF4-FFF2-40B4-BE49-F238E27FC236}">
                <a16:creationId xmlns:a16="http://schemas.microsoft.com/office/drawing/2014/main" id="{AC685C30-0C84-45D2-876D-7D79F857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616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6E0D58F1-5673-4F72-9746-8C815B97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616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25B1A610-B00C-4BC1-A398-6DE3FCBFD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997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2ABC27C8-EC77-41BC-A481-054DD549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52260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AE09E3C7-30C1-4AD6-9434-798B3AFFC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14600"/>
            <a:ext cx="472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上一个划分，可以如下定义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属于该划分中的同一块。</a:t>
            </a:r>
          </a:p>
        </p:txBody>
      </p:sp>
      <p:sp>
        <p:nvSpPr>
          <p:cNvPr id="196631" name="Text Box 23">
            <a:extLst>
              <a:ext uri="{FF2B5EF4-FFF2-40B4-BE49-F238E27FC236}">
                <a16:creationId xmlns:a16="http://schemas.microsoft.com/office/drawing/2014/main" id="{B8402197-F29D-4E6B-A73F-757ACEC3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3657600" cy="12446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显然，关系 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满足自反性、对称性、传递性。因此：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是等价关系。</a:t>
            </a:r>
          </a:p>
        </p:txBody>
      </p:sp>
      <p:grpSp>
        <p:nvGrpSpPr>
          <p:cNvPr id="2" name="组合 25">
            <a:extLst>
              <a:ext uri="{FF2B5EF4-FFF2-40B4-BE49-F238E27FC236}">
                <a16:creationId xmlns:a16="http://schemas.microsoft.com/office/drawing/2014/main" id="{0045DDFD-AA5E-429C-9276-41B58371F794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4267200"/>
            <a:ext cx="2762250" cy="1568450"/>
            <a:chOff x="1657350" y="4267200"/>
            <a:chExt cx="2762250" cy="1568450"/>
          </a:xfrm>
        </p:grpSpPr>
        <p:sp>
          <p:nvSpPr>
            <p:cNvPr id="33817" name="Oval 24">
              <a:extLst>
                <a:ext uri="{FF2B5EF4-FFF2-40B4-BE49-F238E27FC236}">
                  <a16:creationId xmlns:a16="http://schemas.microsoft.com/office/drawing/2014/main" id="{DDB18C6E-FA36-4C82-8EA1-984B8AA6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4387850"/>
              <a:ext cx="17526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18" name="Line 25">
              <a:extLst>
                <a:ext uri="{FF2B5EF4-FFF2-40B4-BE49-F238E27FC236}">
                  <a16:creationId xmlns:a16="http://schemas.microsoft.com/office/drawing/2014/main" id="{94DA1452-43D5-4C10-81A8-F74A873D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9400" y="4267200"/>
              <a:ext cx="1600200" cy="60960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/>
      <p:bldP spid="1966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3A9EBB-162D-44EB-84C5-4DBA81F79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的二元关系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8E5E11-F4A7-49A0-BB04-9BE20A3F6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笛卡尔乘积的子集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的关系”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AB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 称为“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上的（二元）关系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例子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常用的数学关系：不大于、整除、集合包含等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网页链接、文章引用、相互认识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DC7A25-63E2-47CE-A7AD-F17C8AECF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特殊的二元关系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42C0D25-BADB-4146-B29C-385D7D9E1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上的空关系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空关系即空集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全域关系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={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A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恒等关系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: I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 }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DB74EB-D7D5-4DA8-9773-EAD8888AD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函数是一种特殊的关系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DCE298C-AC36-4423-BDAB-8EFD0032C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函数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:A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R={ 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 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的一个关系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何种关系可以看做一个函数？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30728</TotalTime>
  <Words>4822</Words>
  <Application>Microsoft Office PowerPoint</Application>
  <PresentationFormat>全屏显示(4:3)</PresentationFormat>
  <Paragraphs>583</Paragraphs>
  <Slides>65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Symbol</vt:lpstr>
      <vt:lpstr>Arial Unicode MS</vt:lpstr>
      <vt:lpstr>楷体_GB2312</vt:lpstr>
      <vt:lpstr>PMingLiU</vt:lpstr>
      <vt:lpstr>Wingdings 2</vt:lpstr>
      <vt:lpstr>Network</vt:lpstr>
      <vt:lpstr>Microsoft 公式 3.0</vt:lpstr>
      <vt:lpstr>Microsoft Equation 3.0</vt:lpstr>
      <vt:lpstr>公式</vt:lpstr>
      <vt:lpstr>关系及其运算</vt:lpstr>
      <vt:lpstr>关系及其运算</vt:lpstr>
      <vt:lpstr>有序对（Ordered pair）</vt:lpstr>
      <vt:lpstr>笛卡尔乘积（Cartesian Product）</vt:lpstr>
      <vt:lpstr>例题</vt:lpstr>
      <vt:lpstr>（二元）关系的定义</vt:lpstr>
      <vt:lpstr>从A到B的二元关系</vt:lpstr>
      <vt:lpstr>特殊的二元关系 </vt:lpstr>
      <vt:lpstr>函数是一种特殊的关系 </vt:lpstr>
      <vt:lpstr>关系的表示 </vt:lpstr>
      <vt:lpstr>二元关系和有向图</vt:lpstr>
      <vt:lpstr>关系的运算（1）</vt:lpstr>
      <vt:lpstr>关系的运算 （2）</vt:lpstr>
      <vt:lpstr>关系的运算 （3）</vt:lpstr>
      <vt:lpstr>关系的运算 （4）</vt:lpstr>
      <vt:lpstr>复合关系的图示</vt:lpstr>
      <vt:lpstr>关系的复合运算：举例</vt:lpstr>
      <vt:lpstr>关系的复合运算的性质（1）</vt:lpstr>
      <vt:lpstr>关系的复合运算的性质（2）</vt:lpstr>
      <vt:lpstr>关系的复合运算的性质（3）</vt:lpstr>
      <vt:lpstr>0-1矩阵运算</vt:lpstr>
      <vt:lpstr>关系运算的矩阵法（1）</vt:lpstr>
      <vt:lpstr>PowerPoint 演示文稿</vt:lpstr>
      <vt:lpstr>关系的性质：自反性</vt:lpstr>
      <vt:lpstr>自反性与恒等关系</vt:lpstr>
      <vt:lpstr>自反关系的有向图和0-1矩阵</vt:lpstr>
      <vt:lpstr>关系的性质：对称性</vt:lpstr>
      <vt:lpstr>理解对称性</vt:lpstr>
      <vt:lpstr>对称性与逆关系</vt:lpstr>
      <vt:lpstr>对称关系的有向图和0-1矩阵</vt:lpstr>
      <vt:lpstr>关系的性质：传递性 </vt:lpstr>
      <vt:lpstr>传递性与关系的乘幂 </vt:lpstr>
      <vt:lpstr>传递关系的有向图和0-1矩阵</vt:lpstr>
      <vt:lpstr>一些常用关系的性质</vt:lpstr>
      <vt:lpstr>关系运算与性质的保持</vt:lpstr>
      <vt:lpstr>内容提要</vt:lpstr>
      <vt:lpstr>“闭包”</vt:lpstr>
      <vt:lpstr>关系的闭包：一般概念</vt:lpstr>
      <vt:lpstr>自反闭包的定义</vt:lpstr>
      <vt:lpstr>自反闭包的计算公式</vt:lpstr>
      <vt:lpstr>对称闭包的计算公式</vt:lpstr>
      <vt:lpstr>连通关系</vt:lpstr>
      <vt:lpstr>传递闭包</vt:lpstr>
      <vt:lpstr>利用公式证明闭包相等</vt:lpstr>
      <vt:lpstr>用定义证明有关闭包的性质</vt:lpstr>
      <vt:lpstr>关于P的闭包是否存在性？</vt:lpstr>
      <vt:lpstr>有限集合上的传递闭包</vt:lpstr>
      <vt:lpstr>用矩阵乘法计算传递闭包</vt:lpstr>
      <vt:lpstr>Warshall算法</vt:lpstr>
      <vt:lpstr>PowerPoint 演示文稿</vt:lpstr>
      <vt:lpstr>求传递闭包的Warshall算法</vt:lpstr>
      <vt:lpstr>求传递闭包的Warshall算法（续）</vt:lpstr>
      <vt:lpstr>求传递闭包的Warshall算法（续）</vt:lpstr>
      <vt:lpstr>Warshall算法的过程</vt:lpstr>
      <vt:lpstr>Warshall算法的过程（续）</vt:lpstr>
      <vt:lpstr>Warshall算法过程</vt:lpstr>
      <vt:lpstr>等价关系的定义</vt:lpstr>
      <vt:lpstr>等价类</vt:lpstr>
      <vt:lpstr>等价类的代表元素</vt:lpstr>
      <vt:lpstr>商集</vt:lpstr>
      <vt:lpstr>等价关系的一个例子</vt:lpstr>
      <vt:lpstr>集合的划分</vt:lpstr>
      <vt:lpstr>由等价关系定义的划分</vt:lpstr>
      <vt:lpstr>商集即划分– 证明</vt:lpstr>
      <vt:lpstr>根据一个划分定义等价关系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73</cp:revision>
  <dcterms:created xsi:type="dcterms:W3CDTF">2001-02-08T13:36:53Z</dcterms:created>
  <dcterms:modified xsi:type="dcterms:W3CDTF">2023-03-30T21:37:54Z</dcterms:modified>
</cp:coreProperties>
</file>