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sldIdLst>
    <p:sldId id="331" r:id="rId2"/>
    <p:sldId id="408" r:id="rId3"/>
    <p:sldId id="425" r:id="rId4"/>
    <p:sldId id="426" r:id="rId5"/>
    <p:sldId id="273" r:id="rId6"/>
    <p:sldId id="427" r:id="rId7"/>
    <p:sldId id="274" r:id="rId8"/>
    <p:sldId id="416" r:id="rId9"/>
    <p:sldId id="277" r:id="rId10"/>
    <p:sldId id="415" r:id="rId11"/>
    <p:sldId id="431" r:id="rId12"/>
    <p:sldId id="428" r:id="rId13"/>
    <p:sldId id="420" r:id="rId14"/>
    <p:sldId id="404" r:id="rId15"/>
    <p:sldId id="410" r:id="rId16"/>
    <p:sldId id="402" r:id="rId17"/>
    <p:sldId id="397" r:id="rId18"/>
    <p:sldId id="432" r:id="rId19"/>
    <p:sldId id="429" r:id="rId20"/>
    <p:sldId id="430" r:id="rId21"/>
    <p:sldId id="417" r:id="rId22"/>
    <p:sldId id="418" r:id="rId23"/>
    <p:sldId id="276" r:id="rId24"/>
    <p:sldId id="412" r:id="rId25"/>
    <p:sldId id="411" r:id="rId26"/>
    <p:sldId id="413" r:id="rId27"/>
    <p:sldId id="414" r:id="rId28"/>
    <p:sldId id="423" r:id="rId29"/>
    <p:sldId id="405" r:id="rId30"/>
    <p:sldId id="303" r:id="rId31"/>
    <p:sldId id="381" r:id="rId32"/>
    <p:sldId id="400" r:id="rId33"/>
    <p:sldId id="422" r:id="rId34"/>
    <p:sldId id="383" r:id="rId35"/>
    <p:sldId id="419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8" autoAdjust="0"/>
    <p:restoredTop sz="93542" autoAdjust="0"/>
  </p:normalViewPr>
  <p:slideViewPr>
    <p:cSldViewPr>
      <p:cViewPr varScale="1">
        <p:scale>
          <a:sx n="63" d="100"/>
          <a:sy n="63" d="100"/>
        </p:scale>
        <p:origin x="478" y="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F8FFB73C-9086-4515-9547-2D8947CC70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0843CED-9B3F-4239-9392-1D0A06A602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FBF1A19-2ED2-4A3B-9162-29C1636AC0E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77E0B819-B2F2-4174-AAD5-B555D16030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817E5B36-F439-4ADE-B342-1ACDCC4C6E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D668AE7B-FE23-45C1-886E-470EE6682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54783C4-9BD0-424C-991C-B7E1E878CA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BD9D83D-F6E3-48F0-AD70-9B38CE3DC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C20D8D-48E9-4278-8BC6-AF7D1E5BA573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45105BB-821D-4302-9971-DA947DD8EE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41EE3C-EED7-4A2F-B055-393E33D2B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783C4-9BD0-424C-991C-B7E1E878CABD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2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EA2B32C-1D06-4570-8FF0-BF9BCA81E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E4F0C8-3EA3-432C-A59B-424EB18FE3E1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02E29EB-9B50-4C68-B59A-D8AA8030AB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FF985EA-AC18-4F81-A9C2-517F2E779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381F7AF-E5F5-4CCE-A3D7-71F1C2583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E2F78A-44DD-4F78-9C70-98E3F44B3857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8D10849-0A4B-4214-9EE6-644E546531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5132A69-B925-4BB6-89C6-9322EE487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5617AE50-0CD9-409D-BBF4-061438839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BF70E8-64AD-43DD-BEAB-C1EF4B08902C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B0D6C9B-2287-4C9C-8212-E518EADB3B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64388C-55A1-48B6-BE0E-D77F6F402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C74A73D-E085-42D1-A188-967C57E6F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B16F34-D2D0-4E80-879A-8147171E7613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C1C632B-9ABD-4DFA-AAC0-72E03FE437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D5D488B-CC34-4C17-B6A8-4023A16D3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4AF7D4C-1F68-4EE6-8044-07581A50E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3A1F07-E478-4A2D-9F54-59D6F07D50B4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E0A34F7-5FD6-4FD2-A292-CA5AFE3D31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43AB2CF-8168-4726-95BF-C3666A635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5E5A3D4-218A-4334-AA6F-25B275E45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60636C-9F3D-4497-8AD1-B960AD5E644B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A3865CE-FA84-44B4-ACA8-F925058364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73FB611-2BBF-46B7-929C-BF2C7BC7D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F99C75E-D87A-452E-86CD-B4BE38667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077350-76B4-4B77-8551-CCEA12EA91AB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73A319BA-0C34-4F07-BBF7-16D800B88B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7FB3F27-8AC0-4CEC-9E87-08DA03827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484B74A-38D5-4EEA-9A12-6391382AA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470CBA-9469-49D7-9C92-3D939331FB48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5704D20-818B-46CA-A129-0560B617EA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3680403-5B1C-4875-93A7-33E340E91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7A268193-9572-46B2-8C4B-6CF632192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E43382-A4BB-4ACE-AA28-726AE40444C4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B5FCDB9-121D-4A65-8D9F-DD7DFBE37F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AD956A3-755A-44D7-9BB2-C3CA34C9C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机械地将一个集合（个体集）的性质用单个变元表示，没有揭露出个体具有这个性质的事实</a:t>
            </a:r>
            <a:r>
              <a:rPr lang="en-US" altLang="zh-CN" dirty="0"/>
              <a:t>(</a:t>
            </a:r>
            <a:r>
              <a:rPr lang="zh-CN" altLang="en-US" dirty="0"/>
              <a:t>命题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机械的命题形式化，没有刻画出个体和集合的关系（两个对象之间的关系）</a:t>
            </a:r>
            <a:endParaRPr lang="en-US" altLang="zh-CN" dirty="0"/>
          </a:p>
          <a:p>
            <a:r>
              <a:rPr lang="zh-CN" altLang="en-US" dirty="0"/>
              <a:t>或者总的说来，机械的命题逻辑，给出了推理和推理规则，给出了演绎系统的基石，但是它的表达能力不够，需要扩充。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783C4-9BD0-424C-991C-B7E1E878CAB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35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19A8BE2F-69D1-47DC-A505-E72DD20C6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80D025-F729-4C62-BBEE-64CDF6572370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0C1C665-709B-4005-8C1F-B1EEA10AA0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BD59A0B-E1DE-45A1-9763-823F58886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0708454-DF01-48A3-AA03-70EAB3A46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F33975-D801-4B59-825E-052EBD426798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563C444-00ED-4DDF-896D-5AB9EAF627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3CF7910-89A5-40E7-A5FB-2DD792934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9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739527D-1D6F-4D50-96F5-DCE826DBD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09BF25-6A47-4879-816A-403EF32D8974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71C150A-CB14-4811-95B1-0E96EEF837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F8AECF7-79D3-48EE-8B82-AEB751742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3F76CB8D-9861-4BAD-8983-813955F2D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29CE82-E6B5-4982-82F9-FD00DB0CECE9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D0E031E-C1BD-4BF1-A396-B0ACC677A5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E30EF8B-0198-4D68-82C7-07382F381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F8F6673-1FF8-40BA-9E15-EBC795209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68BEC2-FE67-478A-98DB-7218F4BCA557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C1BDFD9-B0C1-4814-B6A7-B4E514B58F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18C91AA-35EF-45DA-B089-16D97399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CCBD9BE6-E248-4524-B407-62E445E11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FEAC29-27E9-4FB7-A798-17B1909D5535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F36110A-8530-4DEE-949E-04FAD0D41D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4CC1060-7A34-4B1E-AD48-C632EDCB9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CA7F8168-E9BD-4C7B-A6F3-B1E40652F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2BE5F4-1D36-4705-B2B7-9962B17FA539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E26F5DD-2A34-4479-B09F-AD2376356A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9C6B9F3-9A32-4C2B-A9FF-8C1F29E8F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456E255-BF6B-44AF-BEDD-B3CD3F31D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F127CA-D90C-4D1E-8DAC-E37CBCC67072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AFE1F47-6447-49F2-AC85-CE9F93EFDC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12C7C9-20DC-492A-AE06-C8178A2F6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7BB4E4E7-0667-41CA-B45A-435979336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1C407-4FE1-426B-8B3A-73AB7E12B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65ADDE-6E5E-425C-88B6-62A65DDAF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8406701-0059-4436-AD5B-83D0FA644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3E086-79B9-4D66-9CD2-FD8DCB6DAD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A461BB-6530-4A3D-A937-B4E06B8E7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166EEE-B656-4FA9-AAED-7AE50AF66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86B8ED-6A1C-465B-AA26-F155A27A86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E4F42-C397-4ED7-9889-1C01877CE3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0A55D0-DF37-4B1A-A827-8308132E0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084E9-A258-462C-ABAB-4E685B054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92F96-E4CF-46CA-BBA3-65AFB301B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47820-4625-49DA-A91C-216A5D0234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22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B329B0-E4B2-46C0-85E6-A28CB1AD8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4A164F-BE06-4D50-BD20-E2E8EF9EF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8BFC334-DEA9-4A02-B8CA-788EA1181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D7CE6-4C6E-4B81-ACAF-017C75B1E4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7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580AA6-3D38-4F56-8B2C-AB2D135FB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5204A8-86D4-46A9-9013-170F18F0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C3F962-1455-4230-9ED2-2A4135012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376C2-163C-427C-8DBB-E30A96633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3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405B74-492F-4AAC-919F-5041ED653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D6F328-16C8-4152-95D1-5753F302E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4F0BCC5-A381-4E62-9DEB-473A573BF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F21E2-214E-45E9-82A6-47F43FF53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2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60744C-D4CF-454A-8B07-BC5690BB4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F2BD75-46BF-4768-8858-C42DCC0B0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0150EB1-BD83-472E-9412-9535EF314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5AEAE-94D4-43B5-95F5-6613B9A4EE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5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D7E4FF7-4012-4542-851A-CD6CFF329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6DE1C5-F482-4B0F-9892-6A1B33890C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6965D36-542E-4136-A55C-943CF1362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5D2DF-45D9-4DCF-ADE9-78EE116CEC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14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A6A436-700E-434E-9688-CCE544A00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E85FFE-AE18-433A-AAE9-E29793CD2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C0489AD-6DD7-407A-A734-FA132F5EF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FEC9C-E641-49E8-A3D0-EEF0D3CC1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9EF400A-9B51-481C-9031-37DBE376A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2CCB5B7-8D19-4334-8A91-A214D113C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B4F607E-E008-4437-95EB-05EA6AFAF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DA96-6E6D-41A1-9DAB-23073773F6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71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97537-7128-4675-9C32-721F6247E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55DBCF-7099-422B-A5B1-F8F7969E3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41231FF-DF60-433D-A7B7-EE2879503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EC494-9C1B-416E-9366-E4E085E6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1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713A3-0CAA-4189-B87C-EE90398F6C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4E31B4-433C-49B1-BFEF-2F3CA2C14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61D099-D43E-492F-B5BE-4F7A89438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411EA-24AD-4179-B91F-A5FB522080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6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D876718-05E6-41F8-9841-06E1745A5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AA607F-7B74-459A-AD69-438345E4F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2FEB8E-AF52-4117-BC07-382283764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9A2E3598-2933-4202-9550-D8B222023A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616B7569-EF8D-4651-ACF5-6D487A2CA0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60A708BC-B79C-43E8-819B-B2D026FD3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4C9EC7F-91B6-4128-8BE8-FB0E502DA29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3D4C89E4-3A0C-4515-ADFB-C3877281C811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C83BF5F-43D9-4E77-B938-17044AE2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7DF7175-8224-4CCA-AD1C-BAC1A6763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2EEF34B2-C210-44D0-AE7C-AFD1C39C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11C6EBA9-D161-484B-80A3-804DE3D3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5ECD993C-6851-4CAE-8B9C-BC7C46F9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EB51E27F-42B4-4F24-90DC-AE60ABFA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6C624AA2-59DA-4F92-AA8B-815CCF63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8C978C60-999C-446E-A7C2-7E9815E60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89AC28BC-997F-484F-B6E4-8A990B415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E3F50D7-6386-4FF8-9FCB-65DDC080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1BBAFBB9-CE26-44FB-A4DB-27B2BA53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2DFE68C8-95FE-4F41-9455-AF5F5BE3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6C88D85-56A2-466E-95C2-D12F59559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147395C9-F79E-4724-8E81-31562071A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2B131E4D-29D6-42BB-9FB0-D3A4B89FD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771607B-B330-4194-9A0D-9A4880AC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44F46D34-4C92-4F28-8BF3-4898C30A8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9A7FC29-ED8F-4BE6-B89F-09D2F1961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6039FF5D-091F-4599-BD2E-CA727977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0F3FF921-D7E4-495C-ACF5-1C7B70B7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45584335-953E-4DA5-A7D3-7D2210EE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8C55ADF1-28F5-4310-A6D0-423B7A74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14DB20A-A6E4-4187-8A27-0804D2974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26938EDA-C73C-452C-84DB-352E56EE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9FD33A0B-5CA5-497B-AB8B-9E1C596E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1D509241-D729-40C7-AEAE-3F795702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C7F9B0E9-39F2-41CC-91C6-D3688529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87001392-40B8-4E15-A999-7C56F19B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6E48E6C-AD9A-441E-B771-91114533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E232F413-D107-4DEF-BA5A-EB199387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D1904FEC-CBE7-49CA-A0E2-3A1E74B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A6C1BB6A-76C1-4460-80E9-A116997D2B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5520" y="1097756"/>
            <a:ext cx="6002337" cy="1157287"/>
          </a:xfrm>
        </p:spPr>
        <p:txBody>
          <a:bodyPr/>
          <a:lstStyle/>
          <a:p>
            <a:pPr algn="l" eaLnBrk="1" hangingPunct="1"/>
            <a:r>
              <a:rPr lang="zh-CN" altLang="en-US" sz="5400" b="0" dirty="0">
                <a:ea typeface="华文新魏" panose="02010800040101010101" pitchFamily="2" charset="-122"/>
              </a:rPr>
              <a:t>谓词逻辑初步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3A01B49-7C20-4E0A-B92E-E94E2FAA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3429000"/>
            <a:ext cx="6273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/>
              <a:t>陶先平 </a:t>
            </a:r>
            <a:endParaRPr lang="en-US" altLang="zh-CN" sz="3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/>
              <a:t>2023</a:t>
            </a:r>
            <a:r>
              <a:rPr lang="zh-CN" altLang="en-US" sz="3200" b="1" dirty="0"/>
              <a:t>年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月</a:t>
            </a:r>
            <a:r>
              <a:rPr lang="en-US" altLang="zh-CN" sz="3200" b="1" dirty="0"/>
              <a:t>28</a:t>
            </a:r>
            <a:r>
              <a:rPr lang="zh-CN" altLang="en-US" sz="3200" b="1" dirty="0"/>
              <a:t>日</a:t>
            </a:r>
            <a:endParaRPr lang="en-US" altLang="zh-CN" sz="3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867C0DA-0654-4E1F-AA16-B36DAD950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逻辑公式（</a:t>
            </a:r>
            <a:r>
              <a:rPr lang="en-US" altLang="zh-CN" sz="3600" b="0">
                <a:latin typeface="Times New Roman" panose="02020603050405020304" pitchFamily="18" charset="0"/>
                <a:cs typeface="Times New Roman" panose="02020603050405020304" pitchFamily="18" charset="0"/>
              </a:rPr>
              <a:t>formula </a:t>
            </a:r>
            <a:r>
              <a:rPr lang="zh-CN" altLang="en-US" sz="3600">
                <a:ea typeface="楷体_GB2312" pitchFamily="49" charset="-122"/>
              </a:rPr>
              <a:t>）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B527207-16C4-42EC-8F50-1399DE8E4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556792"/>
            <a:ext cx="9864972" cy="45910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ea typeface="楷体_GB2312" pitchFamily="49" charset="-122"/>
              </a:rPr>
              <a:t>原子陈述：</a:t>
            </a:r>
            <a:endParaRPr lang="en-US" altLang="zh-CN" sz="2400" b="1" dirty="0"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,…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ea typeface="楷体_GB2312" pitchFamily="49" charset="-122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元谓词，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常量、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sz="24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或函数取值</a:t>
            </a:r>
            <a:endParaRPr lang="en-US" altLang="zh-CN" sz="2400" b="1" u="sng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ea typeface="楷体_GB2312" pitchFamily="49" charset="-122"/>
              </a:rPr>
              <a:t>逻辑公式（有时称为“陈述”）：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ea typeface="楷体_GB2312" pitchFamily="49" charset="-122"/>
              </a:rPr>
              <a:t>原子陈述是逻辑公式；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ea typeface="楷体_GB2312" pitchFamily="49" charset="-122"/>
              </a:rPr>
              <a:t>逻辑公式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是自由变元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ea typeface="楷体_GB2312" pitchFamily="49" charset="-122"/>
              </a:rPr>
              <a:t>逻辑公式；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ea typeface="楷体_GB2312" pitchFamily="49" charset="-122"/>
              </a:rPr>
              <a:t>逻辑公式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b="1" dirty="0">
                <a:ea typeface="楷体_GB2312" pitchFamily="49" charset="-122"/>
              </a:rPr>
              <a:t>逻辑公式。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只有有限次应用上述规则形成的符号串才是逻辑公式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ea typeface="楷体_GB2312" pitchFamily="49" charset="-122"/>
              </a:rPr>
              <a:t>    备注：量词的优先级高于其它逻辑连接符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ea typeface="楷体_GB2312" pitchFamily="49" charset="-122"/>
              </a:rPr>
              <a:t>    举例：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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(y&gt;0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06F6E-8C34-4D27-92C4-69589441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谓词逻辑公式的否定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54D51-1AD3-416C-BBD8-3AD22CD6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量词的德摩根定律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嵌套量词的否定</a:t>
            </a:r>
            <a:endParaRPr lang="en-US" altLang="zh-CN" dirty="0"/>
          </a:p>
          <a:p>
            <a:pPr lvl="1"/>
            <a:r>
              <a:rPr lang="zh-CN" altLang="en-US" dirty="0"/>
              <a:t>反复使用单量词德摩根定律</a:t>
            </a:r>
            <a:endParaRPr lang="en-US" altLang="zh-CN" dirty="0"/>
          </a:p>
          <a:p>
            <a:r>
              <a:rPr lang="zh-CN" altLang="en-US" dirty="0"/>
              <a:t>例：                                          的否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13484C-70CC-404F-A2D3-455BE9A9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348880"/>
            <a:ext cx="9753391" cy="1440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436374-0F6E-4432-8D14-774B514D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5085184"/>
            <a:ext cx="442648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4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0904-FA80-4982-BF38-85F3AB1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谓词表达式的真值判定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ACBBA-913A-4327-814D-A149ECF1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全称量词公式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/>
              <a:t>P(x)</a:t>
            </a:r>
            <a:r>
              <a:rPr lang="zh-CN" altLang="en-US" dirty="0"/>
              <a:t>的真值判定：</a:t>
            </a:r>
            <a:endParaRPr lang="en-US" altLang="zh-CN" dirty="0"/>
          </a:p>
          <a:p>
            <a:pPr lvl="1"/>
            <a:r>
              <a:rPr lang="zh-CN" altLang="en-US" dirty="0"/>
              <a:t>如果论域是有限集合：枚举所有元素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</a:p>
          <a:p>
            <a:pPr lvl="2"/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/>
              <a:t>P(x)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≡P(a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P(a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P(a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zh-CN" altLang="en-US" dirty="0"/>
              <a:t>如果论域是无限集合：</a:t>
            </a:r>
            <a:endParaRPr lang="en-US" altLang="zh-CN" dirty="0"/>
          </a:p>
          <a:p>
            <a:pPr lvl="2"/>
            <a:r>
              <a:rPr lang="zh-CN" altLang="en-US" dirty="0"/>
              <a:t>为真：数学证明</a:t>
            </a:r>
            <a:endParaRPr lang="en-US" altLang="zh-CN" dirty="0"/>
          </a:p>
          <a:p>
            <a:pPr lvl="2"/>
            <a:r>
              <a:rPr lang="zh-CN" altLang="en-US" dirty="0"/>
              <a:t>为假：找到反例</a:t>
            </a:r>
            <a:endParaRPr lang="en-US" altLang="zh-CN" dirty="0"/>
          </a:p>
          <a:p>
            <a:r>
              <a:rPr lang="zh-CN" altLang="en-US" dirty="0"/>
              <a:t>存在量词公式</a:t>
            </a:r>
            <a:r>
              <a:rPr lang="en-US" altLang="zh-CN" sz="3200" b="1" dirty="0">
                <a:sym typeface="Symbol" panose="05050102010706020507" pitchFamily="18" charset="2"/>
              </a:rPr>
              <a:t>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zh-CN" altLang="en-US" dirty="0"/>
              <a:t>的真值判定</a:t>
            </a:r>
            <a:endParaRPr lang="en-US" altLang="zh-CN" dirty="0"/>
          </a:p>
          <a:p>
            <a:pPr lvl="2"/>
            <a:r>
              <a:rPr lang="zh-CN" altLang="en-US" dirty="0"/>
              <a:t>为真：举出</a:t>
            </a:r>
            <a:r>
              <a:rPr lang="en-US" altLang="zh-CN" dirty="0"/>
              <a:t>(</a:t>
            </a:r>
            <a:r>
              <a:rPr lang="zh-CN" altLang="en-US" dirty="0"/>
              <a:t>构造</a:t>
            </a:r>
            <a:r>
              <a:rPr lang="en-US" altLang="zh-CN" dirty="0"/>
              <a:t>)</a:t>
            </a:r>
            <a:r>
              <a:rPr lang="zh-CN" altLang="en-US" dirty="0"/>
              <a:t>一个实例</a:t>
            </a:r>
            <a:endParaRPr lang="en-US" altLang="zh-CN" dirty="0"/>
          </a:p>
          <a:p>
            <a:pPr lvl="2"/>
            <a:r>
              <a:rPr lang="zh-CN" altLang="en-US" dirty="0"/>
              <a:t>为假：数学证明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6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>
            <a:extLst>
              <a:ext uri="{FF2B5EF4-FFF2-40B4-BE49-F238E27FC236}">
                <a16:creationId xmlns:a16="http://schemas.microsoft.com/office/drawing/2014/main" id="{D1787761-BE7C-435A-90CB-FE660C9BB0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1424" y="583350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谓词公式的真值判定</a:t>
            </a:r>
          </a:p>
        </p:txBody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2EA29BB3-335A-4F6E-A9AF-D76428B5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2204864"/>
            <a:ext cx="7991475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一阶逻辑公式的永真性判定有相当的难度！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2)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E25E6733-6A45-4E30-9E3A-FD01C567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90" y="3463751"/>
            <a:ext cx="8785225" cy="504825"/>
          </a:xfrm>
          <a:prstGeom prst="wedgeRectCallout">
            <a:avLst>
              <a:gd name="adj1" fmla="val -14458"/>
              <a:gd name="adj2" fmla="val -11307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哥德巴赫猜想（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1740s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年），就是这个逻辑公式，至今无法判定其真假</a:t>
            </a:r>
            <a:endParaRPr lang="en-US" altLang="zh-CN" sz="2200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E474D174-E598-4152-942F-072D1B6C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28" y="4443239"/>
            <a:ext cx="7450137" cy="511175"/>
          </a:xfrm>
          <a:prstGeom prst="wedgeRectCallout">
            <a:avLst>
              <a:gd name="adj1" fmla="val -16370"/>
              <a:gd name="adj2" fmla="val -4839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变量的论域（</a:t>
            </a:r>
            <a:r>
              <a:rPr lang="en-US" altLang="zh-CN" sz="22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domain of discourse)</a:t>
            </a:r>
            <a:r>
              <a:rPr lang="zh-CN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：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无限</a:t>
            </a:r>
            <a:r>
              <a:rPr lang="zh-CN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与有限，天壤之别</a:t>
            </a:r>
            <a:endParaRPr lang="en-US" altLang="zh-CN" sz="2200" b="1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09A8E10F-F16A-4FDD-815E-E9C3AB89F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谓词逻辑的应用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49FC4162-ED7E-4A1C-B9E2-6798A105B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知识表示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uncle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uncle of x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father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grandfather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CN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/>
              <a:t>上述知识无法用命题逻辑表达！</a:t>
            </a:r>
          </a:p>
        </p:txBody>
      </p:sp>
    </p:spTree>
    <p:extLst>
      <p:ext uri="{BB962C8B-B14F-4D97-AF65-F5344CB8AC3E}">
        <p14:creationId xmlns:p14="http://schemas.microsoft.com/office/powerpoint/2010/main" val="320786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4F4C5E09-2260-4ACC-92D0-4BF7C48AA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谓词逻辑的应用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7E243A08-60D5-45FE-972A-C98F41A05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719263"/>
            <a:ext cx="10153127" cy="44116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任一大于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的偶数都可写成两个质数之和。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2)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921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7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 </a:t>
            </a:r>
            <a:r>
              <a:rPr lang="en-US" altLang="zh-CN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700" b="1" dirty="0">
                <a:latin typeface="Times New Roman" panose="02020603050405020304" pitchFamily="18" charset="0"/>
              </a:rPr>
              <a:t> is a even number</a:t>
            </a:r>
          </a:p>
          <a:p>
            <a:pPr marL="6921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en-US" altLang="zh-CN" sz="27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</a:rPr>
              <a:t> is a prime number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/>
              <a:t>这个猜想的内涵无法用命题逻辑表达！（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命题逻辑的局限性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931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A5CB8139-1E61-4BE5-866B-8107C1C26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将自然语言翻译成逻辑公式</a:t>
            </a:r>
            <a:endParaRPr lang="zh-CN" altLang="en-US"/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66A49089-7609-4E6A-923A-8C61E3F19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628775"/>
            <a:ext cx="10297143" cy="4895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任意</a:t>
            </a:r>
            <a:r>
              <a:rPr lang="zh-CN" altLang="en-US" sz="2800" b="1" dirty="0">
                <a:solidFill>
                  <a:srgbClr val="FF0000"/>
                </a:solidFill>
              </a:rPr>
              <a:t>实数</a:t>
            </a:r>
            <a:r>
              <a:rPr lang="zh-CN" altLang="en-US" sz="2800" b="1" dirty="0"/>
              <a:t>的平方都是正数</a:t>
            </a:r>
            <a:endParaRPr lang="en-US" altLang="zh-CN" sz="2800" b="1" dirty="0"/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，论域为实数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所有</a:t>
            </a:r>
            <a:r>
              <a:rPr lang="zh-CN" altLang="en-US" sz="2800" b="1" dirty="0">
                <a:solidFill>
                  <a:srgbClr val="FF0000"/>
                </a:solidFill>
              </a:rPr>
              <a:t>美国人</a:t>
            </a:r>
            <a:r>
              <a:rPr lang="zh-CN" altLang="en-US" sz="2800" b="1" dirty="0"/>
              <a:t>都吃汉堡包</a:t>
            </a:r>
            <a:endParaRPr lang="en-US" altLang="zh-CN" sz="2800" b="1" dirty="0"/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/>
              <a:t>吃</a:t>
            </a:r>
            <a:r>
              <a:rPr lang="zh-CN" altLang="en-US" sz="2400" b="1" dirty="0">
                <a:latin typeface="Times New Roman" panose="02020603050405020304" pitchFamily="18" charset="0"/>
              </a:rPr>
              <a:t>汉堡包”，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论域为美国人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  //</a:t>
            </a:r>
            <a:r>
              <a:rPr lang="zh-CN" altLang="en-US" sz="2400" b="1" dirty="0">
                <a:solidFill>
                  <a:srgbClr val="1006D0"/>
                </a:solidFill>
                <a:latin typeface="Times New Roman" panose="02020603050405020304" pitchFamily="18" charset="0"/>
              </a:rPr>
              <a:t>论域为人类 </a:t>
            </a:r>
            <a:endParaRPr lang="en-US" altLang="zh-CN" sz="2400" b="1" dirty="0">
              <a:solidFill>
                <a:srgbClr val="1006D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是美国人”，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C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/>
              <a:t>吃</a:t>
            </a:r>
            <a:r>
              <a:rPr lang="zh-CN" altLang="en-US" sz="2400" b="1" dirty="0">
                <a:latin typeface="Times New Roman" panose="02020603050405020304" pitchFamily="18" charset="0"/>
              </a:rPr>
              <a:t>汉堡包”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DF7EFF1B-4498-42E8-A757-0A90E27BF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107451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将自然语言翻译成逻辑公式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2A3BF68-C2A8-482F-9F54-E4BB91EC8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432" y="1412776"/>
            <a:ext cx="9433174" cy="4752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这个班上的每个学生都学过微积分课程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是这个班上的学生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学过微积分课程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这个班上的每个学生都或去过加拿大，或去过墨西哥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是这个班上的学生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/>
              <a:t>访问过（去过）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”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代表“加拿大”，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代表“墨西哥”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D9B5-439B-4045-B2F5-74EA5DEF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自然语言的形式化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E2B35-C463-4113-B633-E1B28A4B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156BC-19F4-431F-9D07-3BBC08BE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772816"/>
            <a:ext cx="1944216" cy="505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F0D8B4-A557-4C66-8EF8-A8A866E7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996087"/>
            <a:ext cx="10463777" cy="86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56013C-484C-42CD-A28D-2B7EA416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1" y="4183354"/>
            <a:ext cx="1080529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9BCB-3C04-4D0C-AE20-D4C7FCA5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存在量词形式化过程中的“困惑”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F3D4F-C1D0-4F8B-8604-431D25A1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00808"/>
            <a:ext cx="9505056" cy="4411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有的政治家是诚实的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表示“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是政治家”，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H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表示“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是</a:t>
            </a:r>
            <a:r>
              <a:rPr lang="zh-CN" altLang="en-US" sz="2000" b="1" dirty="0"/>
              <a:t>诚实的</a:t>
            </a:r>
            <a:r>
              <a:rPr lang="zh-CN" altLang="en-US" sz="2000" b="1" dirty="0">
                <a:latin typeface="Times New Roman" panose="02020603050405020304" pitchFamily="18" charset="0"/>
              </a:rPr>
              <a:t>”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如果论域是</a:t>
            </a:r>
            <a:r>
              <a:rPr lang="zh-CN" altLang="en-US" sz="2000" b="1" dirty="0">
                <a:latin typeface="Times New Roman" panose="02020603050405020304" pitchFamily="18" charset="0"/>
              </a:rPr>
              <a:t>政治家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如果论域是人：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))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外层的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)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不能缺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→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r>
              <a:rPr lang="zh-CN" altLang="en-US" b="1" dirty="0">
                <a:latin typeface="Times New Roman" panose="02020603050405020304" pitchFamily="18" charset="0"/>
              </a:rPr>
              <a:t>的真值情况，能够和原自然语言等价吗？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如果所有的政治家都不诚实，原命题应该为假，但是：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lvl="4">
              <a:lnSpc>
                <a:spcPct val="120000"/>
              </a:lnSpc>
            </a:pPr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P(</a:t>
            </a:r>
            <a:r>
              <a:rPr lang="zh-CN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陶先平</a:t>
            </a:r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 →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zh-CN" altLang="en-US" sz="1800" b="1" i="1" dirty="0">
                <a:latin typeface="Times New Roman" panose="02020603050405020304" pitchFamily="18" charset="0"/>
              </a:rPr>
              <a:t>陶先平</a:t>
            </a:r>
            <a:r>
              <a:rPr lang="en-US" altLang="zh-CN" sz="1800" b="1" dirty="0">
                <a:latin typeface="Times New Roman" panose="02020603050405020304" pitchFamily="18" charset="0"/>
              </a:rPr>
              <a:t>)</a:t>
            </a:r>
            <a:r>
              <a:rPr lang="zh-CN" altLang="en-US" sz="1800" b="1" dirty="0">
                <a:latin typeface="Times New Roman" panose="02020603050405020304" pitchFamily="18" charset="0"/>
              </a:rPr>
              <a:t>为真，因此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1800" b="1" dirty="0">
                <a:latin typeface="Times New Roman" panose="02020603050405020304" pitchFamily="18" charset="0"/>
              </a:rPr>
              <a:t>)</a:t>
            </a:r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→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1800" b="1" dirty="0">
                <a:latin typeface="Times New Roman" panose="02020603050405020304" pitchFamily="18" charset="0"/>
              </a:rPr>
              <a:t>))</a:t>
            </a:r>
            <a:r>
              <a:rPr lang="zh-CN" altLang="en-US" sz="1800" b="1" dirty="0">
                <a:latin typeface="Times New Roman" panose="02020603050405020304" pitchFamily="18" charset="0"/>
              </a:rPr>
              <a:t>为真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lvl="4">
              <a:lnSpc>
                <a:spcPct val="12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</a:rPr>
              <a:t>陶先平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</a:rPr>
              <a:t>陶先平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为假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42EF06EA-F6D9-4674-B522-39A0EE322C56}"/>
              </a:ext>
            </a:extLst>
          </p:cNvPr>
          <p:cNvSpPr/>
          <p:nvPr/>
        </p:nvSpPr>
        <p:spPr bwMode="auto">
          <a:xfrm>
            <a:off x="3503712" y="4437112"/>
            <a:ext cx="3888432" cy="1800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我们为什么用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合取连接符？</a:t>
            </a:r>
          </a:p>
        </p:txBody>
      </p:sp>
    </p:spTree>
    <p:extLst>
      <p:ext uri="{BB962C8B-B14F-4D97-AF65-F5344CB8AC3E}">
        <p14:creationId xmlns:p14="http://schemas.microsoft.com/office/powerpoint/2010/main" val="37836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97B8389-A6C7-4B53-BB8C-E87B24D92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dirty="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121EA21-FA65-43CB-8EE1-7085D7E3C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844824"/>
            <a:ext cx="6480720" cy="3744416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为什么需要谓词逻辑？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命题逻辑的局限性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什么是谓词？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量词及谓词表达式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一阶谓词逻辑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AB03-C90C-4CA4-B9B2-5A0F0AB9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E584-EBD8-4C0F-BB8F-3A5609EA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如果我们的量词只是用来约束个体变元的，这个逻辑体系被称为一阶逻辑</a:t>
            </a:r>
            <a:r>
              <a:rPr lang="en-US" altLang="zh-CN" dirty="0"/>
              <a:t>(first-order logic)</a:t>
            </a:r>
          </a:p>
          <a:p>
            <a:r>
              <a:rPr lang="zh-CN" altLang="en-US" dirty="0"/>
              <a:t>如何形式化：</a:t>
            </a:r>
            <a:r>
              <a:rPr lang="en-US" altLang="zh-CN" dirty="0"/>
              <a:t>Leibniz Law: “</a:t>
            </a:r>
            <a:r>
              <a:rPr lang="zh-CN" altLang="en-US" dirty="0"/>
              <a:t>对于任意</a:t>
            </a:r>
            <a:r>
              <a:rPr lang="en-US" altLang="zh-CN" dirty="0"/>
              <a:t>individual x</a:t>
            </a:r>
            <a:r>
              <a:rPr lang="zh-CN" altLang="en-US" dirty="0"/>
              <a:t>和</a:t>
            </a:r>
            <a:r>
              <a:rPr lang="en-US" altLang="zh-CN" dirty="0"/>
              <a:t>y, 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相等</a:t>
            </a:r>
            <a:r>
              <a:rPr lang="en-US" altLang="zh-CN" dirty="0"/>
              <a:t>, </a:t>
            </a:r>
            <a:r>
              <a:rPr lang="zh-CN" altLang="en-US" dirty="0"/>
              <a:t>那么对于任意性质</a:t>
            </a:r>
            <a:r>
              <a:rPr lang="en-US" altLang="zh-CN" dirty="0"/>
              <a:t>P, P(x)</a:t>
            </a:r>
            <a:r>
              <a:rPr lang="zh-CN" altLang="en-US" dirty="0"/>
              <a:t>当且仅当</a:t>
            </a:r>
            <a:r>
              <a:rPr lang="en-US" altLang="zh-CN" dirty="0"/>
              <a:t>P(y). ” </a:t>
            </a:r>
          </a:p>
          <a:p>
            <a:pPr lvl="1"/>
            <a:r>
              <a:rPr lang="zh-CN" altLang="en-US" dirty="0"/>
              <a:t>任意性质：如何量化？</a:t>
            </a:r>
            <a:endParaRPr lang="en-US" altLang="zh-CN" dirty="0"/>
          </a:p>
          <a:p>
            <a:pPr lvl="2"/>
            <a:r>
              <a:rPr lang="zh-CN" altLang="en-US" dirty="0"/>
              <a:t>一阶逻辑只能量化个体，此处的性质却是集体的性质</a:t>
            </a:r>
            <a:endParaRPr lang="en-US" altLang="zh-CN" dirty="0"/>
          </a:p>
          <a:p>
            <a:pPr lvl="1"/>
            <a:r>
              <a:rPr lang="zh-CN" altLang="en-US" dirty="0"/>
              <a:t>令</a:t>
            </a:r>
            <a:r>
              <a:rPr lang="en-US" altLang="zh-CN" dirty="0"/>
              <a:t>P(x):x</a:t>
            </a:r>
            <a:r>
              <a:rPr lang="zh-CN" altLang="en-US" dirty="0"/>
              <a:t>具有性质</a:t>
            </a:r>
            <a:r>
              <a:rPr lang="en-US" altLang="zh-CN" dirty="0"/>
              <a:t>P</a:t>
            </a:r>
          </a:p>
          <a:p>
            <a:pPr lvl="1"/>
            <a:r>
              <a:rPr lang="es-ES" altLang="zh-CN" dirty="0"/>
              <a:t>∀x,y((x=y) → </a:t>
            </a:r>
            <a:r>
              <a:rPr lang="es-ES" altLang="zh-CN" dirty="0">
                <a:solidFill>
                  <a:srgbClr val="FF0000"/>
                </a:solidFill>
              </a:rPr>
              <a:t>∀P</a:t>
            </a:r>
            <a:r>
              <a:rPr lang="es-ES" altLang="zh-CN" dirty="0"/>
              <a:t>(P(x) </a:t>
            </a:r>
            <a:r>
              <a:rPr lang="es-E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es-ES" altLang="zh-CN" dirty="0"/>
              <a:t>P(y)))</a:t>
            </a:r>
          </a:p>
          <a:p>
            <a:pPr lvl="1"/>
            <a:r>
              <a:rPr lang="zh-CN" altLang="en-US" dirty="0"/>
              <a:t>二阶变量</a:t>
            </a:r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9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1485A5EE-B372-4325-95C6-2DA29D810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448" y="260648"/>
            <a:ext cx="7543800" cy="970186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2C4D096F-9BBC-4DFF-89F7-62E457E1C2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557338"/>
            <a:ext cx="9217719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命题逻辑的表达能力欠佳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谓词逻辑：谓词、变元和量词，约束和作用域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谓词公式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谓词表达式的真值判定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论域的无限性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，加深了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判定的困难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自然语言的谓词形式化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仔细定义谓词，认真领会语义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817274A-EB27-4579-9024-91A807A59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620688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 sz="4800" b="0" dirty="0">
                <a:ea typeface="华文新魏" panose="02010800040101010101" pitchFamily="2" charset="-122"/>
              </a:rPr>
              <a:t>谓词逻辑</a:t>
            </a:r>
            <a:r>
              <a:rPr lang="zh-CN" altLang="en-US" sz="48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推理</a:t>
            </a:r>
            <a:endParaRPr lang="zh-CN" altLang="en-US" sz="4800" dirty="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77366BE6-F965-4877-8E3C-68A459F1B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8" y="1916832"/>
            <a:ext cx="4679950" cy="216058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常用逻辑等价式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基于规则的推理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zh-CN" sz="2600" b="1" dirty="0">
                <a:latin typeface="Times New Roman" panose="02020603050405020304" pitchFamily="18" charset="0"/>
              </a:rPr>
              <a:t>FOL</a:t>
            </a:r>
            <a:r>
              <a:rPr lang="zh-CN" altLang="en-US" sz="2600" b="1" dirty="0">
                <a:latin typeface="Times New Roman" panose="02020603050405020304" pitchFamily="18" charset="0"/>
              </a:rPr>
              <a:t>的一些定论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1EBD035-D292-459B-B5D2-9A79D76E1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楷体_GB2312" pitchFamily="49" charset="-122"/>
              </a:rPr>
              <a:t>常用逻辑等价式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391824-B012-4D4D-A801-8F60C7084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7931150" cy="4662487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-342900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): 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对所有实数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cs typeface="Times New Roman" panose="02020603050405020304" pitchFamily="18" charset="0"/>
              </a:rPr>
              <a:t>其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平方是正数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endParaRPr lang="zh-CN" altLang="en-US" sz="2400" b="1"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20000"/>
              </a:lnSpc>
            </a:pPr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否定：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存在某个实数</a:t>
            </a:r>
            <a:r>
              <a:rPr lang="en-US" altLang="zh-CN" sz="2400" b="1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其平方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是正数。</a:t>
            </a:r>
            <a:endParaRPr lang="en-US" altLang="zh-CN" sz="2400" b="1"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-342900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): 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存在实数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cs typeface="Times New Roman" panose="02020603050405020304" pitchFamily="18" charset="0"/>
              </a:rPr>
              <a:t>,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的平方是正数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lnSpc>
                <a:spcPct val="120000"/>
              </a:lnSpc>
            </a:pPr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否定：</a:t>
            </a:r>
            <a:r>
              <a:rPr lang="zh-C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对任意实数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cs typeface="Times New Roman" panose="02020603050405020304" pitchFamily="18" charset="0"/>
              </a:rPr>
              <a:t>其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平方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是正数</a:t>
            </a:r>
            <a:endParaRPr lang="zh-CN" altLang="en-US" sz="2400" b="1"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20000"/>
              </a:lnSpc>
              <a:buNone/>
            </a:pP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C6CBB93-0EA7-4009-AA7C-8482EBA60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楷体_GB2312" pitchFamily="49" charset="-122"/>
              </a:rPr>
              <a:t>常用逻辑等价式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77031F-DE77-4A8E-B3D4-B982833C7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75" y="1693864"/>
            <a:ext cx="6813550" cy="4662487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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(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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 (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 marL="0" indent="0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 (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      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   </a:t>
            </a:r>
          </a:p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 (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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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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0963" name="图片 8">
            <a:extLst>
              <a:ext uri="{FF2B5EF4-FFF2-40B4-BE49-F238E27FC236}">
                <a16:creationId xmlns:a16="http://schemas.microsoft.com/office/drawing/2014/main" id="{0D37D56B-5D41-499D-9200-2CD38BBC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387032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图片 8">
            <a:extLst>
              <a:ext uri="{FF2B5EF4-FFF2-40B4-BE49-F238E27FC236}">
                <a16:creationId xmlns:a16="http://schemas.microsoft.com/office/drawing/2014/main" id="{808D2A1E-9D54-4493-A3A0-7D30AA11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4" y="3357563"/>
            <a:ext cx="358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标注 5">
            <a:extLst>
              <a:ext uri="{FF2B5EF4-FFF2-40B4-BE49-F238E27FC236}">
                <a16:creationId xmlns:a16="http://schemas.microsoft.com/office/drawing/2014/main" id="{955E843E-5213-4F5E-B26B-7C5CB2E0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8" y="2806701"/>
            <a:ext cx="4248150" cy="504825"/>
          </a:xfrm>
          <a:prstGeom prst="wedgeRectCallout">
            <a:avLst>
              <a:gd name="adj1" fmla="val -57704"/>
              <a:gd name="adj2" fmla="val 52750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反向蕴涵：是奇数或偶数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CF2307DB-655E-488E-B4C1-1EBD4A541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楷体_GB2312" pitchFamily="49" charset="-122"/>
              </a:rPr>
              <a:t>常用逻辑等价式（可以证明）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4559AE6-E920-4C45-80A5-643F43A44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700213"/>
            <a:ext cx="5019675" cy="24495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))  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 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))  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 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6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 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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6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 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6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</a:t>
            </a:r>
            <a:r>
              <a:rPr lang="en-US" altLang="zh-CN" sz="2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44B48C61-1247-40CD-8F23-47E94E63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9" y="1700214"/>
            <a:ext cx="3995737" cy="504825"/>
          </a:xfrm>
          <a:prstGeom prst="wedgeRectCallout">
            <a:avLst>
              <a:gd name="adj1" fmla="val -55852"/>
              <a:gd name="adj2" fmla="val 9421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(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FFD5BA33-40BE-4107-95A8-B60281FD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149726"/>
            <a:ext cx="6121400" cy="504825"/>
          </a:xfrm>
          <a:prstGeom prst="wedgeRectCallout">
            <a:avLst>
              <a:gd name="adj1" fmla="val -24940"/>
              <a:gd name="adj2" fmla="val -108593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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))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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 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A30BC45A-EAF9-41A7-9EF8-DE4C55B3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5229226"/>
            <a:ext cx="3965575" cy="504825"/>
          </a:xfrm>
          <a:prstGeom prst="wedgeRectCallout">
            <a:avLst>
              <a:gd name="adj1" fmla="val -33315"/>
              <a:gd name="adj2" fmla="val 4509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注意：这里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中出现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F09393FF-F433-43F9-B737-4F3D5E7C0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前束范式（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Prenex Normal Form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E80008B0-AB10-4BD4-B519-2C21E5F4D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628776"/>
            <a:ext cx="8424863" cy="1800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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(y&gt;0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前束范式</a:t>
            </a:r>
            <a:endParaRPr lang="es-E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1006D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solidFill>
                  <a:srgbClr val="1006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 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y&gt;0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//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前束析取范式</a:t>
            </a:r>
            <a:endParaRPr lang="es-E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B9A007A6-EAF1-4E24-85E5-485D116054E3}"/>
              </a:ext>
            </a:extLst>
          </p:cNvPr>
          <p:cNvSpPr txBox="1">
            <a:spLocks/>
          </p:cNvSpPr>
          <p:nvPr/>
        </p:nvSpPr>
        <p:spPr bwMode="auto">
          <a:xfrm>
            <a:off x="1343026" y="4149726"/>
            <a:ext cx="9324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251BE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有通用方法，把任意一阶逻辑公式转化为</a:t>
            </a:r>
            <a:r>
              <a:rPr lang="en-US" altLang="zh-CN" sz="2400" b="1">
                <a:solidFill>
                  <a:srgbClr val="251BE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PNF</a:t>
            </a:r>
            <a:r>
              <a:rPr lang="zh-CN" altLang="en-US" sz="2400" b="1">
                <a:solidFill>
                  <a:srgbClr val="251BE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olidFill>
                  <a:srgbClr val="251BE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PDNF/PCNF</a:t>
            </a:r>
            <a:r>
              <a:rPr lang="zh-CN" altLang="en-US" sz="2400" b="1">
                <a:solidFill>
                  <a:srgbClr val="251BE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0B04DAA8-5054-45FF-AAA4-2371795E9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321622"/>
            <a:ext cx="8075613" cy="652463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转化为前束范式（举例说明）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7D4CC67C-EA4E-4CC7-8795-BAC9D5290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611314"/>
            <a:ext cx="9793088" cy="49609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¬(¬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¬(¬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º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前束合取范式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PCNF</a:t>
            </a:r>
          </a:p>
          <a:p>
            <a:pPr marL="0" indent="0">
              <a:buFont typeface="Symbol" panose="05050102010706020507" pitchFamily="18" charset="2"/>
              <a:buChar char="º"/>
            </a:pP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61C8E8-EDC1-4BA4-B7FB-1536059EC917}"/>
              </a:ext>
            </a:extLst>
          </p:cNvPr>
          <p:cNvSpPr txBox="1"/>
          <p:nvPr/>
        </p:nvSpPr>
        <p:spPr>
          <a:xfrm>
            <a:off x="8832304" y="170080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（消去</a:t>
            </a:r>
            <a:r>
              <a:rPr kumimoji="1"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64637E-02B1-4AD6-AC37-5059D8A2D1E7}"/>
              </a:ext>
            </a:extLst>
          </p:cNvPr>
          <p:cNvSpPr txBox="1"/>
          <p:nvPr/>
        </p:nvSpPr>
        <p:spPr>
          <a:xfrm>
            <a:off x="8833005" y="21596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内移 </a:t>
            </a:r>
            <a:r>
              <a:rPr lang="en-US" altLang="zh-CN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¬ 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kumimoji="1"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DC1CC2-2091-4EEE-99A5-517B25F88D52}"/>
              </a:ext>
            </a:extLst>
          </p:cNvPr>
          <p:cNvSpPr txBox="1"/>
          <p:nvPr/>
        </p:nvSpPr>
        <p:spPr>
          <a:xfrm>
            <a:off x="8832304" y="26996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简化）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1907A6-6F1E-4B62-A2A9-FBCAE7B31D1B}"/>
              </a:ext>
            </a:extLst>
          </p:cNvPr>
          <p:cNvSpPr txBox="1"/>
          <p:nvPr/>
        </p:nvSpPr>
        <p:spPr>
          <a:xfrm>
            <a:off x="8847431" y="320368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（重命名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93B4D-BBBF-4EF6-9244-60679629D1F4}"/>
              </a:ext>
            </a:extLst>
          </p:cNvPr>
          <p:cNvSpPr txBox="1"/>
          <p:nvPr/>
        </p:nvSpPr>
        <p:spPr>
          <a:xfrm>
            <a:off x="8832304" y="377974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（前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移量词）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E8954-A053-4611-8CAE-45F8B7479EC7}"/>
              </a:ext>
            </a:extLst>
          </p:cNvPr>
          <p:cNvSpPr txBox="1"/>
          <p:nvPr/>
        </p:nvSpPr>
        <p:spPr>
          <a:xfrm>
            <a:off x="8864620" y="435581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（前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移量词）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13BB8E-9042-456C-94BB-29D0C3C476AD}"/>
              </a:ext>
            </a:extLst>
          </p:cNvPr>
          <p:cNvSpPr txBox="1"/>
          <p:nvPr/>
        </p:nvSpPr>
        <p:spPr>
          <a:xfrm>
            <a:off x="8864620" y="48598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（合取分配</a:t>
            </a:r>
            <a:r>
              <a:rPr kumimoji="1"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uiExpand="1" build="p"/>
      <p:bldP spid="2" grpId="0"/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D6298D44-EEB0-4688-808D-F7CE6F1C4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765176"/>
            <a:ext cx="8075613" cy="652463"/>
          </a:xfrm>
        </p:spPr>
        <p:txBody>
          <a:bodyPr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前束合取范式（举例说明）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DE7CCB1E-B96B-484D-89CA-8B53FC28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138" y="1806157"/>
            <a:ext cx="8351838" cy="504825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b="1" u="dotDash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u="dotDash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u="dotDash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u="dotDash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u="dotDash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ES" altLang="zh-CN" sz="2400" b="1" i="1" u="dotDash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u="dotDash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u="dotDash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(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l-PL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28A8AB1-CDDC-419B-938E-C1EC3760EEA6}"/>
              </a:ext>
            </a:extLst>
          </p:cNvPr>
          <p:cNvSpPr txBox="1">
            <a:spLocks/>
          </p:cNvSpPr>
          <p:nvPr/>
        </p:nvSpPr>
        <p:spPr bwMode="auto">
          <a:xfrm>
            <a:off x="1608138" y="2974976"/>
            <a:ext cx="882015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b="1" u="dottedHeavy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u="dottedHeavy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u="dottedHeavy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u="dottedHeavy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u="dottedHeavy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400" b="1" i="1" u="dottedHeavy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s-ES" altLang="zh-CN" sz="2400" b="1" kern="0" dirty="0">
                <a:uFill>
                  <a:solidFill>
                    <a:srgbClr val="1006D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pl-PL" altLang="zh-CN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kern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kumimoji="1" lang="en-US" altLang="zh-CN" sz="2400" b="1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69" name="矩形标注 10">
            <a:extLst>
              <a:ext uri="{FF2B5EF4-FFF2-40B4-BE49-F238E27FC236}">
                <a16:creationId xmlns:a16="http://schemas.microsoft.com/office/drawing/2014/main" id="{22ACEFD2-7BF0-415E-974E-555A5D4D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4113214"/>
            <a:ext cx="5665787" cy="504825"/>
          </a:xfrm>
          <a:prstGeom prst="wedgeRectCallout">
            <a:avLst>
              <a:gd name="adj1" fmla="val -3880"/>
              <a:gd name="adj2" fmla="val 50199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uncle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标注 10">
            <a:extLst>
              <a:ext uri="{FF2B5EF4-FFF2-40B4-BE49-F238E27FC236}">
                <a16:creationId xmlns:a16="http://schemas.microsoft.com/office/drawing/2014/main" id="{78010060-C9EC-4788-94F9-24F177D7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4987926"/>
            <a:ext cx="5975350" cy="504825"/>
          </a:xfrm>
          <a:prstGeom prst="wedgeRectCallout">
            <a:avLst>
              <a:gd name="adj1" fmla="val -3880"/>
              <a:gd name="adj2" fmla="val 50199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grandfather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>
            <a:extLst>
              <a:ext uri="{FF2B5EF4-FFF2-40B4-BE49-F238E27FC236}">
                <a16:creationId xmlns:a16="http://schemas.microsoft.com/office/drawing/2014/main" id="{76EF210C-656F-4F9F-B565-A1BF75CCAF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30414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Prolog (Programming in Logic)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D6C7A10D-5FCC-4EF6-89AA-609D589E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1628776"/>
            <a:ext cx="84248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的兄弟，且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的父亲，则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的叔叔。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uncle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9155" name="矩形标注 4">
            <a:extLst>
              <a:ext uri="{FF2B5EF4-FFF2-40B4-BE49-F238E27FC236}">
                <a16:creationId xmlns:a16="http://schemas.microsoft.com/office/drawing/2014/main" id="{EA460F77-CDA2-4042-A633-E442F4EF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2673351"/>
            <a:ext cx="5688013" cy="504825"/>
          </a:xfrm>
          <a:prstGeom prst="wedgeRectCallout">
            <a:avLst>
              <a:gd name="adj1" fmla="val -48671"/>
              <a:gd name="adj2" fmla="val 11565"/>
            </a:avLst>
          </a:prstGeom>
          <a:noFill/>
          <a:ln w="1587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uncle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:-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E4DEB16-5978-408B-854D-5C081F3C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3357564"/>
            <a:ext cx="842486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事实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1006D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Klopp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1006D0"/>
                </a:solidFill>
                <a:latin typeface="Times New Roman" panose="02020603050405020304" pitchFamily="18" charset="0"/>
              </a:rPr>
              <a:t>Klinsmann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brother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rgbClr val="1006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Loew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fat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Neuer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查询：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uncle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Neuer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FontTx/>
              <a:buNone/>
            </a:pP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ED95-16E5-4CE6-B35C-50EF3AEC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无能为力的命题逻辑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CEA12-2D16-4DEB-9026-2B90345D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00808"/>
            <a:ext cx="10972800" cy="4411662"/>
          </a:xfrm>
        </p:spPr>
        <p:txBody>
          <a:bodyPr/>
          <a:lstStyle/>
          <a:p>
            <a:r>
              <a:rPr lang="zh-CN" altLang="en-US" dirty="0"/>
              <a:t>常见的推理过程和结论如何形式化？如何进行自然推演？</a:t>
            </a:r>
            <a:endParaRPr lang="en-US" altLang="zh-CN" dirty="0"/>
          </a:p>
          <a:p>
            <a:pPr lvl="1"/>
            <a:r>
              <a:rPr lang="zh-CN" altLang="en-US" dirty="0"/>
              <a:t>人，都是要死的</a:t>
            </a:r>
            <a:endParaRPr lang="en-US" altLang="zh-CN" dirty="0"/>
          </a:p>
          <a:p>
            <a:pPr lvl="1"/>
            <a:r>
              <a:rPr lang="zh-CN" altLang="en-US" dirty="0"/>
              <a:t>苏格拉底是人</a:t>
            </a:r>
            <a:endParaRPr lang="en-US" altLang="zh-CN" dirty="0"/>
          </a:p>
          <a:p>
            <a:pPr lvl="1"/>
            <a:r>
              <a:rPr lang="zh-CN" altLang="en-US" dirty="0"/>
              <a:t>所以，苏格拉底是要死的！</a:t>
            </a:r>
            <a:endParaRPr lang="en-US" altLang="zh-CN" dirty="0"/>
          </a:p>
          <a:p>
            <a:r>
              <a:rPr lang="zh-CN" altLang="en-US" dirty="0"/>
              <a:t>形式化：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：人都是要死的；</a:t>
            </a:r>
            <a:r>
              <a:rPr lang="en-US" altLang="zh-CN" dirty="0"/>
              <a:t>Q</a:t>
            </a:r>
            <a:r>
              <a:rPr lang="zh-CN" altLang="en-US" dirty="0"/>
              <a:t>：苏格拉底是人；</a:t>
            </a:r>
            <a:r>
              <a:rPr lang="en-US" altLang="zh-CN" dirty="0"/>
              <a:t>R</a:t>
            </a:r>
            <a:r>
              <a:rPr lang="zh-CN" altLang="en-US" dirty="0"/>
              <a:t>：苏格拉底要死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Q =&gt; R?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336503-2C59-4985-B1B6-477FA7CEFB4E}"/>
              </a:ext>
            </a:extLst>
          </p:cNvPr>
          <p:cNvSpPr txBox="1"/>
          <p:nvPr/>
        </p:nvSpPr>
        <p:spPr>
          <a:xfrm>
            <a:off x="4079776" y="540254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问题出在哪里？</a:t>
            </a:r>
          </a:p>
        </p:txBody>
      </p:sp>
    </p:spTree>
    <p:extLst>
      <p:ext uri="{BB962C8B-B14F-4D97-AF65-F5344CB8AC3E}">
        <p14:creationId xmlns:p14="http://schemas.microsoft.com/office/powerpoint/2010/main" val="252962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63F3F4B4-495E-46C5-91FF-790216E1F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8291513" cy="1295400"/>
          </a:xfrm>
        </p:spPr>
        <p:txBody>
          <a:bodyPr/>
          <a:lstStyle/>
          <a:p>
            <a:pPr algn="ctr" eaLnBrk="1" hangingPunct="1"/>
            <a:r>
              <a:rPr lang="zh-CN" altLang="en-US"/>
              <a:t>量词相关的“自然演绎规则”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67FD00-9D91-4A29-82A2-768C403D32A9}"/>
              </a:ext>
            </a:extLst>
          </p:cNvPr>
          <p:cNvSpPr txBox="1">
            <a:spLocks/>
          </p:cNvSpPr>
          <p:nvPr/>
        </p:nvSpPr>
        <p:spPr bwMode="auto">
          <a:xfrm>
            <a:off x="2752725" y="1439863"/>
            <a:ext cx="1944688" cy="185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487" lvl="1" indent="0"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4487" lvl="1" indent="0"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7" lvl="1" indent="0">
              <a:buNone/>
              <a:defRPr/>
            </a:pPr>
            <a:r>
              <a:rPr lang="en-US" altLang="zh-CN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———</a:t>
            </a:r>
          </a:p>
          <a:p>
            <a:pPr marL="344487" lvl="1" indent="0">
              <a:spcBef>
                <a:spcPts val="0"/>
              </a:spcBef>
              <a:buNone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48512F9E-8ECA-4283-A762-70302C46E1A9}"/>
              </a:ext>
            </a:extLst>
          </p:cNvPr>
          <p:cNvSpPr/>
          <p:nvPr/>
        </p:nvSpPr>
        <p:spPr bwMode="auto">
          <a:xfrm>
            <a:off x="3184525" y="3324225"/>
            <a:ext cx="1079500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全称例示</a:t>
            </a:r>
          </a:p>
        </p:txBody>
      </p:sp>
      <p:sp>
        <p:nvSpPr>
          <p:cNvPr id="51204" name="内容占位符 2">
            <a:extLst>
              <a:ext uri="{FF2B5EF4-FFF2-40B4-BE49-F238E27FC236}">
                <a16:creationId xmlns:a16="http://schemas.microsoft.com/office/drawing/2014/main" id="{802F6E3C-A11C-4E9D-ADC2-C7450CBD14AE}"/>
              </a:ext>
            </a:extLst>
          </p:cNvPr>
          <p:cNvSpPr txBox="1">
            <a:spLocks/>
          </p:cNvSpPr>
          <p:nvPr/>
        </p:nvSpPr>
        <p:spPr bwMode="auto">
          <a:xfrm>
            <a:off x="6335713" y="1473201"/>
            <a:ext cx="29972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——————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432B913A-E91F-4AE5-92F7-7D4AC22BDBB1}"/>
              </a:ext>
            </a:extLst>
          </p:cNvPr>
          <p:cNvSpPr/>
          <p:nvPr/>
        </p:nvSpPr>
        <p:spPr bwMode="auto">
          <a:xfrm>
            <a:off x="6884988" y="3324225"/>
            <a:ext cx="1079500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全称生成</a:t>
            </a:r>
          </a:p>
        </p:txBody>
      </p:sp>
      <p:sp>
        <p:nvSpPr>
          <p:cNvPr id="51206" name="内容占位符 2">
            <a:extLst>
              <a:ext uri="{FF2B5EF4-FFF2-40B4-BE49-F238E27FC236}">
                <a16:creationId xmlns:a16="http://schemas.microsoft.com/office/drawing/2014/main" id="{47C2CE19-9F2D-43F7-BE82-C3760FF58A43}"/>
              </a:ext>
            </a:extLst>
          </p:cNvPr>
          <p:cNvSpPr txBox="1">
            <a:spLocks/>
          </p:cNvSpPr>
          <p:nvPr/>
        </p:nvSpPr>
        <p:spPr bwMode="auto">
          <a:xfrm>
            <a:off x="2811463" y="3890963"/>
            <a:ext cx="3249612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————————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对于某个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71C4B834-82D4-4722-85F6-D61D08FDBA9B}"/>
              </a:ext>
            </a:extLst>
          </p:cNvPr>
          <p:cNvSpPr/>
          <p:nvPr/>
        </p:nvSpPr>
        <p:spPr bwMode="auto">
          <a:xfrm>
            <a:off x="3236914" y="5743575"/>
            <a:ext cx="1081087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存在例示</a:t>
            </a:r>
          </a:p>
        </p:txBody>
      </p:sp>
      <p:sp>
        <p:nvSpPr>
          <p:cNvPr id="51208" name="内容占位符 2">
            <a:extLst>
              <a:ext uri="{FF2B5EF4-FFF2-40B4-BE49-F238E27FC236}">
                <a16:creationId xmlns:a16="http://schemas.microsoft.com/office/drawing/2014/main" id="{C42203A9-D0AB-4665-84F3-B18EBCCADEB0}"/>
              </a:ext>
            </a:extLst>
          </p:cNvPr>
          <p:cNvSpPr txBox="1">
            <a:spLocks/>
          </p:cNvSpPr>
          <p:nvPr/>
        </p:nvSpPr>
        <p:spPr bwMode="auto">
          <a:xfrm>
            <a:off x="6357938" y="3890963"/>
            <a:ext cx="29972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对某个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——————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标注 11">
            <a:extLst>
              <a:ext uri="{FF2B5EF4-FFF2-40B4-BE49-F238E27FC236}">
                <a16:creationId xmlns:a16="http://schemas.microsoft.com/office/drawing/2014/main" id="{D37C95DF-0801-48B8-9A05-E9E91E7AC51A}"/>
              </a:ext>
            </a:extLst>
          </p:cNvPr>
          <p:cNvSpPr/>
          <p:nvPr/>
        </p:nvSpPr>
        <p:spPr bwMode="auto">
          <a:xfrm>
            <a:off x="6884989" y="5786438"/>
            <a:ext cx="1246187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存在生成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CB979FE-6E7B-4648-B0FA-D21C6E859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谓词假言推理示例</a:t>
            </a:r>
            <a:endParaRPr lang="en-US" altLang="zh-CN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14C1125-1FE8-4420-BECE-789E5FC30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A classic inference, dating back to ancient Greece: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308A288-17F7-498C-A7D9-FF60CED5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9F083D-C31E-46FB-BD3F-8C1DE618EE47}" type="datetime1">
              <a:rPr lang="zh-CN" altLang="en-US"/>
              <a:pPr>
                <a:defRPr/>
              </a:pPr>
              <a:t>2023/2/27</a:t>
            </a:fld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DEE9CBED-994E-4198-BD49-6C05C8A2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60B95-F998-4D69-89FC-78DA86F9892C}" type="slidenum">
              <a:rPr lang="zh-CN" altLang="en-US">
                <a:solidFill>
                  <a:srgbClr val="636363"/>
                </a:solidFill>
              </a:rPr>
              <a:pPr eaLnBrk="1" hangingPunct="1"/>
              <a:t>31</a:t>
            </a:fld>
            <a:endParaRPr lang="en-US" altLang="zh-CN">
              <a:solidFill>
                <a:srgbClr val="636363"/>
              </a:solidFill>
            </a:endParaRPr>
          </a:p>
        </p:txBody>
      </p:sp>
      <p:sp>
        <p:nvSpPr>
          <p:cNvPr id="78854" name="Text Box 4">
            <a:extLst>
              <a:ext uri="{FF2B5EF4-FFF2-40B4-BE49-F238E27FC236}">
                <a16:creationId xmlns:a16="http://schemas.microsoft.com/office/drawing/2014/main" id="{8C937E43-A9F4-4ABC-BBEA-FCE9A2BCC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244" y="2564904"/>
            <a:ext cx="5688013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):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is a man;   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):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will die;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Every man will die: 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)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Socrates is a Man: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---------------------------------------------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Conclusion: Socrates will die: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78855" name="Group 5">
            <a:extLst>
              <a:ext uri="{FF2B5EF4-FFF2-40B4-BE49-F238E27FC236}">
                <a16:creationId xmlns:a16="http://schemas.microsoft.com/office/drawing/2014/main" id="{C9322E81-EAEF-467B-B608-6BBE44E4BF9E}"/>
              </a:ext>
            </a:extLst>
          </p:cNvPr>
          <p:cNvGrpSpPr>
            <a:grpSpLocks/>
          </p:cNvGrpSpPr>
          <p:nvPr/>
        </p:nvGrpSpPr>
        <p:grpSpPr bwMode="auto">
          <a:xfrm>
            <a:off x="7392541" y="3645025"/>
            <a:ext cx="3492500" cy="2062163"/>
            <a:chOff x="3571" y="1916"/>
            <a:chExt cx="2200" cy="1299"/>
          </a:xfrm>
        </p:grpSpPr>
        <p:sp>
          <p:nvSpPr>
            <p:cNvPr id="78856" name="Text Box 6">
              <a:extLst>
                <a:ext uri="{FF2B5EF4-FFF2-40B4-BE49-F238E27FC236}">
                  <a16:creationId xmlns:a16="http://schemas.microsoft.com/office/drawing/2014/main" id="{D1FCFCD3-10A6-4B9E-B525-4D9B3CE39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916"/>
              <a:ext cx="207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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x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P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x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)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Q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x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))</a:t>
              </a:r>
            </a:p>
            <a:p>
              <a:pPr eaLnBrk="1" hangingPunct="1"/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P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s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)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Q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s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P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32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s</a:t>
              </a:r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kumimoji="1" lang="en-US" altLang="zh-CN" sz="32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Q(s)</a:t>
              </a:r>
            </a:p>
          </p:txBody>
        </p:sp>
        <p:sp>
          <p:nvSpPr>
            <p:cNvPr id="78857" name="Line 7">
              <a:extLst>
                <a:ext uri="{FF2B5EF4-FFF2-40B4-BE49-F238E27FC236}">
                  <a16:creationId xmlns:a16="http://schemas.microsoft.com/office/drawing/2014/main" id="{B041A723-EB8A-4B28-87B0-12FE28879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2869"/>
              <a:ext cx="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>
            <a:extLst>
              <a:ext uri="{FF2B5EF4-FFF2-40B4-BE49-F238E27FC236}">
                <a16:creationId xmlns:a16="http://schemas.microsoft.com/office/drawing/2014/main" id="{19B19072-4C38-4E35-9403-51C1D2178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4" y="6207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基于规则的推理（举例）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A9C5053B-44B5-439A-8540-ED4A7105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628776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前提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在这个班上的某个学生没有读过这本书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班上的每个人都通过了第一门考试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结论：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通过第一门考试的某个人没有读过这本书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):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在这个班上</a:t>
            </a:r>
            <a:endParaRPr lang="en-US" altLang="zh-CN" sz="2400" b="1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):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读过这本书了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):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通过了第一门考试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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</a:t>
            </a:r>
            <a:endParaRPr lang="en-US" altLang="zh-CN" sz="2400" b="1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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>
            <a:extLst>
              <a:ext uri="{FF2B5EF4-FFF2-40B4-BE49-F238E27FC236}">
                <a16:creationId xmlns:a16="http://schemas.microsoft.com/office/drawing/2014/main" id="{359D29B9-19BB-401C-A2EE-D250368CF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4" y="6207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基于规则的推理（举例）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F37AD61-8684-4E2A-92A3-2685A4CC6101}"/>
              </a:ext>
            </a:extLst>
          </p:cNvPr>
          <p:cNvSpPr txBox="1">
            <a:spLocks noChangeArrowheads="1"/>
          </p:cNvSpPr>
          <p:nvPr/>
        </p:nvSpPr>
        <p:spPr>
          <a:xfrm>
            <a:off x="1549400" y="1616075"/>
            <a:ext cx="8578850" cy="660400"/>
          </a:xfrm>
          <a:prstGeom prst="rect">
            <a:avLst/>
          </a:prstGeom>
        </p:spPr>
        <p:txBody>
          <a:bodyPr/>
          <a:lstStyle/>
          <a:p>
            <a:pPr marL="344487" lvl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/>
              </a:rPr>
              <a:t>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¬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)),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))  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/>
              </a:rPr>
              <a:t>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¬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))</a:t>
            </a:r>
            <a:endParaRPr kumimoji="1"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marL="344487" lvl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70000"/>
              <a:defRPr/>
            </a:pPr>
            <a:endParaRPr lang="en-US" altLang="zh-CN" sz="2400" b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marL="692150" lvl="1" indent="-3476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endParaRPr kumimoji="1"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 marL="234950" indent="-3476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+mn-ea"/>
              <a:sym typeface="Symbol" pitchFamily="18" charset="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 altLang="zh-CN" sz="2800" b="1" kern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5299" name="矩形标注 11">
            <a:extLst>
              <a:ext uri="{FF2B5EF4-FFF2-40B4-BE49-F238E27FC236}">
                <a16:creationId xmlns:a16="http://schemas.microsoft.com/office/drawing/2014/main" id="{98871E88-57DB-4B27-BA44-7B9D06DF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6" y="2284414"/>
            <a:ext cx="7313613" cy="4308475"/>
          </a:xfrm>
          <a:prstGeom prst="wedgeRectCallout">
            <a:avLst>
              <a:gd name="adj1" fmla="val -48671"/>
              <a:gd name="adj2" fmla="val 11565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因为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)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 	//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这是前提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		</a:t>
            </a:r>
            <a:endParaRPr lang="en-US" altLang="zh-CN" sz="2400" b="1">
              <a:solidFill>
                <a:srgbClr val="2009CD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根据存在例示，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有某个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)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成立。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sz="2400" b="1">
              <a:solidFill>
                <a:srgbClr val="2009CD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1">
                <a:solidFill>
                  <a:srgbClr val="1006D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根据化简，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得到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成立，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 ¬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成立。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       //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这是前提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根据全称例示，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得到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根据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假言推理，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得到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根据合取律，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得到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)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根据存在生成，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得到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)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>
            <a:extLst>
              <a:ext uri="{FF2B5EF4-FFF2-40B4-BE49-F238E27FC236}">
                <a16:creationId xmlns:a16="http://schemas.microsoft.com/office/drawing/2014/main" id="{87FD6E92-379E-4066-A698-E1B10CFC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Wrong?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F974F374-9FCB-44A5-8A5A-2201FFCA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1FAA9-FEC8-4562-8F07-3288DC5E75BE}" type="datetime1">
              <a:rPr lang="zh-CN" altLang="en-US"/>
              <a:pPr>
                <a:defRPr/>
              </a:pPr>
              <a:t>2023/2/27</a:t>
            </a:fld>
            <a:endParaRPr lang="en-US" altLang="zh-CN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2222F3EB-2D8C-448A-964D-CC3F844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92CE06-93CC-46D1-A25A-CABDB66E90F5}" type="slidenum">
              <a:rPr lang="zh-CN" altLang="en-US">
                <a:solidFill>
                  <a:srgbClr val="636363"/>
                </a:solidFill>
              </a:rPr>
              <a:pPr eaLnBrk="1" hangingPunct="1"/>
              <a:t>34</a:t>
            </a:fld>
            <a:endParaRPr lang="en-US" altLang="zh-CN">
              <a:solidFill>
                <a:srgbClr val="636363"/>
              </a:solidFill>
            </a:endParaRPr>
          </a:p>
        </p:txBody>
      </p:sp>
      <p:sp>
        <p:nvSpPr>
          <p:cNvPr id="219139" name="Text Box 3">
            <a:extLst>
              <a:ext uri="{FF2B5EF4-FFF2-40B4-BE49-F238E27FC236}">
                <a16:creationId xmlns:a16="http://schemas.microsoft.com/office/drawing/2014/main" id="{FDB6E3DD-B98B-49ED-8520-23AC98F45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8382000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Somebody proves the expression: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)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as follows: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	1.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前提</a:t>
            </a:r>
            <a:endParaRPr kumimoji="1"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2. 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化简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1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3. 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化简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1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4. 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		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存在例示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2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5. 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		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存在例示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3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6. 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合取，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4,5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7. 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))		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存在生成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6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70AF9EC7-083B-460A-AE5B-D0D9ADF3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365104"/>
            <a:ext cx="6624637" cy="792163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/>
              <a:t>Is it correct?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/>
      <p:bldP spid="2191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CD06BBE9-6AC1-41E9-95E1-532562217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8255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F2DB846-A231-4192-9F57-0A73D03DF6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00214"/>
            <a:ext cx="7543800" cy="446563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常用逻辑等价式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前束范式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转化方法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逻辑公式的复杂性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基于规则的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自然推演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量词相关的关键四条“自然演绎规则”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命题逻辑的若干关键推理规则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A654-C76E-4B1C-AB95-0AE51DCB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另一方面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289B2-693A-4D4B-9685-18ABC80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如何揭示“张三和李四是同学”的内涵？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：张三和李四是同学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只是陈述了这个事实，但无法表达以下后续推演所需的事实：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同学是学同一专业的</a:t>
            </a:r>
            <a:endParaRPr lang="en-US" altLang="zh-CN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张三是计算机专业的</a:t>
            </a:r>
            <a:endParaRPr lang="en-US" altLang="zh-CN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所以，李四是计算机专业的</a:t>
            </a:r>
            <a:endParaRPr lang="en-US" altLang="zh-CN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2”(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是整数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不是命题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但是：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x&gt;2 then x:=x+1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仍然需要我们去形式刻画：当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x=3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时，程序如何去执行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1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D952739-AC41-4156-96F4-5DF00D3E8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谓词（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Predicate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F164EE8-FAEC-49BC-B9FC-DBEBA14BB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0" y="1628775"/>
            <a:ext cx="10152558" cy="48783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是整数，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2”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不是命题，它的真值依赖于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的取值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可以将“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表示为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论域为实数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一元谓词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要么为真，要么为假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is a prime number //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是变量，论域为正整数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多元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谓词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·, ·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 :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是同学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个变量，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的论域是全体人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uncle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uncle of x 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论域？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70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DC9D-B497-4547-8091-FE36151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由谓词产生的命题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9E5FD-BDA9-4C81-A054-E158F36D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):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论域为自然数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P(2)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P(3)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Q(x): 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是人，论域为？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人？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全总个体域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苏格拉底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馆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2-103)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为？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x=y+3,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论域为实数集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R(1,4)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R(4,1)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分别是？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25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A6F73CC-3412-40C0-92B7-87C41BF4D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171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楷体_GB2312" pitchFamily="49" charset="-122"/>
              </a:rPr>
              <a:t>谓词表达式中的量词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zh-CN" altLang="en-US" dirty="0">
                <a:ea typeface="楷体_GB2312" pitchFamily="49" charset="-122"/>
              </a:rPr>
              <a:t>谓词的量化</a:t>
            </a:r>
            <a:r>
              <a:rPr lang="en-US" altLang="zh-CN" dirty="0">
                <a:ea typeface="楷体_GB2312" pitchFamily="49" charset="-122"/>
              </a:rPr>
              <a:t>)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CFB122F-EB29-4D2F-9869-8C922EFE1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432" y="1556792"/>
            <a:ext cx="9936858" cy="489654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ym typeface="Symbol" panose="05050102010706020507" pitchFamily="18" charset="2"/>
              </a:rPr>
              <a:t>表达论域内，谓词成立的范围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ym typeface="Symbol" panose="05050102010706020507" pitchFamily="18" charset="2"/>
              </a:rPr>
              <a:t>程度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全称量词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为真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对所有的</a:t>
            </a:r>
            <a:r>
              <a:rPr lang="en-US" altLang="zh-CN" sz="2400" b="1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为真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论域，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domain of discourse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存在量词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为真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存在某个</a:t>
            </a:r>
            <a:r>
              <a:rPr lang="en-US" altLang="zh-CN" sz="2400" b="1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为真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论域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为假，</a:t>
            </a:r>
            <a:r>
              <a:rPr lang="en-US" altLang="zh-CN" sz="2400" b="1" dirty="0">
                <a:sym typeface="Symbol" panose="05050102010706020507" pitchFamily="18" charset="2"/>
              </a:rPr>
              <a:t> 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&gt;2)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为真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论域</a:t>
            </a:r>
            <a:r>
              <a:rPr lang="zh-CN" altLang="en-US" sz="2400" b="1" dirty="0">
                <a:sym typeface="Symbol" panose="05050102010706020507" pitchFamily="18" charset="2"/>
              </a:rPr>
              <a:t>为实数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为真，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为假 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论域</a:t>
            </a:r>
            <a:r>
              <a:rPr lang="zh-CN" altLang="en-US" sz="2400" b="1" dirty="0">
                <a:sym typeface="Symbol" panose="05050102010706020507" pitchFamily="18" charset="2"/>
              </a:rPr>
              <a:t>为实数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45B573B2-FB94-4DFB-B1D8-096FE9CF0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332656"/>
            <a:ext cx="7543800" cy="862013"/>
          </a:xfrm>
        </p:spPr>
        <p:txBody>
          <a:bodyPr/>
          <a:lstStyle/>
          <a:p>
            <a:pPr eaLnBrk="1" hangingPunct="1"/>
            <a:r>
              <a:rPr lang="zh-CN" altLang="en-US">
                <a:ea typeface="楷体_GB2312" pitchFamily="49" charset="-122"/>
              </a:rPr>
              <a:t>量化公式中的变元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537DC50-FDDF-46E6-82D4-A7E2127AB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484314"/>
            <a:ext cx="10448528" cy="5184775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约束变元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简写，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都是约束变元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都是约束变元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量词作用域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量词绑定的约束变元的应用范围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x+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 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zh-CN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x+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lvl="3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的作用域？</a:t>
            </a:r>
            <a:endParaRPr lang="en-US" altLang="zh-CN" sz="1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自由变元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是自由变元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x+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是自由变元，后面那个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也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是自由变元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自由变元通常被认定为全称量词约束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24D13D2-DD4E-4A5D-B56F-265698AA9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楷体_GB2312" pitchFamily="49" charset="-122"/>
              </a:rPr>
              <a:t>多个量词嵌套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CA39B60-EFCB-4F3D-AA3F-6BB8D7BA7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9456" y="1719264"/>
            <a:ext cx="9011344" cy="46624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yP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zh-CN" altLang="en-US" sz="2800" b="1" dirty="0">
                <a:solidFill>
                  <a:srgbClr val="2009C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</a:t>
            </a:r>
            <a:r>
              <a:rPr lang="zh-CN" altLang="en-US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2009CD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举例：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表示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sym typeface="Symbol" panose="05050102010706020507" pitchFamily="18" charset="2"/>
              </a:rPr>
              <a:t>。</a:t>
            </a:r>
            <a:r>
              <a:rPr lang="zh-CN" altLang="en-US" sz="2400" b="1" dirty="0">
                <a:ea typeface="楷体_GB2312" pitchFamily="49" charset="-122"/>
              </a:rPr>
              <a:t>论域为实数集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yP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2009CD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2009C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</a:t>
            </a:r>
            <a:r>
              <a:rPr lang="zh-CN" altLang="en-US" sz="2800" b="1" dirty="0">
                <a:solidFill>
                  <a:srgbClr val="2009CD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举例：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表示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与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不一定等价</a:t>
            </a:r>
            <a:endParaRPr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往往不等价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举例：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表示</a:t>
            </a:r>
            <a:r>
              <a:rPr lang="zh-CN" altLang="en-US" sz="2400" b="1" dirty="0">
                <a:sym typeface="Symbol" panose="05050102010706020507" pitchFamily="18" charset="2"/>
              </a:rPr>
              <a:t>“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” </a:t>
            </a:r>
            <a:r>
              <a:rPr lang="zh-CN" altLang="en-US" sz="2400" b="1" dirty="0">
                <a:sym typeface="Symbol" panose="05050102010706020507" pitchFamily="18" charset="2"/>
              </a:rPr>
              <a:t>。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17164</TotalTime>
  <Words>3387</Words>
  <Application>Microsoft Office PowerPoint</Application>
  <PresentationFormat>宽屏</PresentationFormat>
  <Paragraphs>338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华文新魏</vt:lpstr>
      <vt:lpstr>Symbol</vt:lpstr>
      <vt:lpstr>楷体_GB2312</vt:lpstr>
      <vt:lpstr>Network</vt:lpstr>
      <vt:lpstr>谓词逻辑初步</vt:lpstr>
      <vt:lpstr>内容提要</vt:lpstr>
      <vt:lpstr>无能为力的命题逻辑</vt:lpstr>
      <vt:lpstr>另一方面</vt:lpstr>
      <vt:lpstr>谓词（Predicate）</vt:lpstr>
      <vt:lpstr>由谓词产生的命题</vt:lpstr>
      <vt:lpstr>谓词表达式中的量词(谓词的量化)</vt:lpstr>
      <vt:lpstr>量化公式中的变元</vt:lpstr>
      <vt:lpstr>多个量词嵌套</vt:lpstr>
      <vt:lpstr>逻辑公式（formula ）</vt:lpstr>
      <vt:lpstr>谓词逻辑公式的否定</vt:lpstr>
      <vt:lpstr>谓词表达式的真值判定</vt:lpstr>
      <vt:lpstr>谓词公式的真值判定</vt:lpstr>
      <vt:lpstr>谓词逻辑的应用</vt:lpstr>
      <vt:lpstr>谓词逻辑的应用</vt:lpstr>
      <vt:lpstr>将自然语言翻译成逻辑公式</vt:lpstr>
      <vt:lpstr>将自然语言翻译成逻辑公式</vt:lpstr>
      <vt:lpstr>自然语言的形式化</vt:lpstr>
      <vt:lpstr>存在量词形式化过程中的“困惑”</vt:lpstr>
      <vt:lpstr>二阶逻辑</vt:lpstr>
      <vt:lpstr>小结</vt:lpstr>
      <vt:lpstr>谓词逻辑推理</vt:lpstr>
      <vt:lpstr>常用逻辑等价式</vt:lpstr>
      <vt:lpstr>常用逻辑等价式</vt:lpstr>
      <vt:lpstr>常用逻辑等价式（可以证明）</vt:lpstr>
      <vt:lpstr>前束范式（Prenex Normal Form）</vt:lpstr>
      <vt:lpstr>转化为前束范式（举例说明）</vt:lpstr>
      <vt:lpstr>前束合取范式（举例说明）</vt:lpstr>
      <vt:lpstr>Prolog (Programming in Logic)</vt:lpstr>
      <vt:lpstr>量词相关的“自然演绎规则”</vt:lpstr>
      <vt:lpstr>谓词假言推理示例</vt:lpstr>
      <vt:lpstr>基于规则的推理（举例）</vt:lpstr>
      <vt:lpstr>基于规则的推理（举例）</vt:lpstr>
      <vt:lpstr>What’s Wrong?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陶先平</cp:lastModifiedBy>
  <cp:revision>290</cp:revision>
  <dcterms:created xsi:type="dcterms:W3CDTF">1601-01-01T00:00:00Z</dcterms:created>
  <dcterms:modified xsi:type="dcterms:W3CDTF">2023-02-27T13:34:19Z</dcterms:modified>
</cp:coreProperties>
</file>