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sldIdLst>
    <p:sldId id="432" r:id="rId2"/>
    <p:sldId id="396" r:id="rId3"/>
    <p:sldId id="449" r:id="rId4"/>
    <p:sldId id="450" r:id="rId5"/>
    <p:sldId id="473" r:id="rId6"/>
    <p:sldId id="469" r:id="rId7"/>
    <p:sldId id="451" r:id="rId8"/>
    <p:sldId id="452" r:id="rId9"/>
    <p:sldId id="453" r:id="rId10"/>
    <p:sldId id="454" r:id="rId11"/>
    <p:sldId id="455" r:id="rId12"/>
    <p:sldId id="456" r:id="rId13"/>
    <p:sldId id="459" r:id="rId14"/>
    <p:sldId id="470" r:id="rId15"/>
    <p:sldId id="457" r:id="rId16"/>
    <p:sldId id="458" r:id="rId17"/>
    <p:sldId id="474" r:id="rId18"/>
    <p:sldId id="460" r:id="rId19"/>
    <p:sldId id="476" r:id="rId20"/>
    <p:sldId id="282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46" r:id="rId30"/>
    <p:sldId id="418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0000"/>
    <a:srgbClr val="008000"/>
    <a:srgbClr val="251BE3"/>
    <a:srgbClr val="1D08B8"/>
    <a:srgbClr val="2009CD"/>
    <a:srgbClr val="000066"/>
    <a:srgbClr val="1B1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1" autoAdjust="0"/>
    <p:restoredTop sz="93520" autoAdjust="0"/>
  </p:normalViewPr>
  <p:slideViewPr>
    <p:cSldViewPr>
      <p:cViewPr varScale="1">
        <p:scale>
          <a:sx n="67" d="100"/>
          <a:sy n="67" d="100"/>
        </p:scale>
        <p:origin x="950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A7C2205-F839-495A-B576-F9E7CE4366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99D47AD-8C26-41D6-9B5F-CE15CCDBFC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54F7BAE-C535-47DB-9BCC-C7478F13FA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D0780336-4F28-436C-A847-6738F59BAB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5298DAC2-B313-4711-B591-173CA4CCE8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0DDBF515-43F3-48C8-B829-E9B2FCE0A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0B99E1-E012-4DB5-8FA3-ECB3FD94D0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676E99-D72F-499F-8938-DEAA35D36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70FBF0-20C8-4385-95D5-A9563447640E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ACB1FFA-9557-4D19-BE25-6B79294C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95BE13A-2020-4501-9E58-D363E7068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2BB722C-A1F0-460A-BE64-027590298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98B5EC-0CFA-47EA-8DB0-34A45FB243B5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1511F23-290F-4F84-B774-4A7853626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64D87A3-61D8-4BBA-8173-B80A23310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142DBE8-5C91-4DBF-8FA4-03F4F0C5F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C76D7C-BAF8-4E52-B1ED-04CA7F0546E2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93AA61-BEB4-49BB-9ACA-2F61772F7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9330A69-E7CA-4B84-ADEA-A431D82FA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83186E-F907-4B62-BD41-249C196B6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29275C-8B7C-4EDB-AB76-A74E29CDE8FB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320DF3D-A516-4034-BD5D-CB526945E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C7A0C06-2B73-469B-953A-E6D03F290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BA8DAC6-2439-4ECC-8ECE-8D8529788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36A47A-2161-4D27-937C-65CEBEE4CB08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DE69C7F-6BB0-467D-8529-42A2CB4EC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47B0D2B-CB7C-4BD0-9419-81D27EE45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92F7A2F-B021-483F-A137-4C4E02777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3B39ED-FDCC-42F6-BFA5-3A0BEBBB2890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6AB136F-1B83-4BAF-96D6-F893EF5F2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C56C815-BF55-4571-8AD4-E74D5731B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226EBBA-B2DF-46A0-9666-189D023FE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19E73E-10BB-4CB0-BCE6-A4EC8EC263CB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1A1D66A-55EE-48D7-A5F5-94424CFA6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2456514-99E9-4EB5-AB35-CDB01DFAD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0654730-BC2D-4FDF-BD2D-2D9D85BC7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E12C3F-E96B-473F-B217-92072EE86047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776EB2F-6EA6-492F-9B02-15AFD4668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EABE998-7A01-4AF4-8B75-A5F193BFC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390E919-9253-467B-B822-1ABC86638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EB4C02-114C-4A15-9AD6-0627AA14421C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169CFAF-B390-456E-B7B9-06F7E9629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6EB7B88-EB48-4F12-A952-562067BEF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E19945-DE62-4700-AF29-1B81C76AA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517D03-53A4-4000-A166-EEAF1E3E62E8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7DEB2BC-C3A3-4568-99C2-6DC31CC2D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C25D6EB-9F5C-4C9A-AF68-10784FC2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DB09670-A762-4ABF-A8D8-A4322DAB9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06F78A-2CC0-4F66-BF2E-B3B0C6639DE2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F6734BC-B996-4616-844F-13133DFB7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808F0FB-F4C4-47AA-AE77-E470F273D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8B00838-F276-47BB-AF20-B717EB421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CCF2D2-59FC-4408-8DAF-A8B8235078C5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2571D96-550D-49D1-A509-BF8D724B9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F50C9F1-62AE-4BA3-BD3F-3178849B0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9363E3B-A632-4CD3-8560-3C5093213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133765-9E30-4EDB-9075-AD9D431E7FFF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3B7203A-602F-4DE4-A37E-6047FA787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E65603E-D512-49FB-9530-DDEFF11E0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2E107D4-5032-4A26-9F50-934A350A0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CF9C7-8E55-42EE-8BB9-58042FCBEDF3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E35D704-3D3E-4C30-854A-DF6D047C8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3BE1937-F066-4CBB-AFCE-EC9F052EF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14D4E7D-11E9-415C-B755-037141ED8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130ECD-BF7E-48D4-90F3-F6F56EF416FB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6DF4858-C168-4661-AA74-3C4C651B7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E3BB0E1-DDD3-488B-8369-49B7A9D55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7326E40-7C88-4AE3-AC7D-A0D4D6AEC3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2F151F-D989-4844-8377-068DF93079EF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AB4FD38-F5B7-47DF-A8B3-23FC8540C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3CC8CA8-41A9-4B4E-92E3-E60A1166D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249CC04-6A80-4862-B69E-2C89B702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2F04B0-BA6A-4CDC-8BF2-5ED5796BC9EA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F416371-59E3-43B5-A2AC-B47D4DCAF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E88596-51F6-4ACB-8F45-50F906B10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57F731-ED14-44FE-97BA-A8A2A8EF0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441CB4-5075-4B10-994E-FE723B1AC83A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60212F-0D02-4325-A43D-6564D4617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2737F8-5E32-48F1-9CFA-CADA6BA2E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3DF484E-28EC-4DCB-AA49-BF8253D08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3ABD43-46F7-4E94-A1CF-059E670E8D07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98778F6-3B90-492A-9A18-46F42CA31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F4AD6B-B673-4065-BBC1-8114112A0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E293467-782A-4DA7-9A96-3D92AE52B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82BC94-1BF3-45A4-966E-CE217B7E86FF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4D6CE28-3285-468F-83D5-8B70296D5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300AA4B-3A03-4BFC-97E6-0CF7BFB22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9ADEAE8-29D9-4928-8DEC-96A77D1D7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865478-8660-4556-92FA-DE164900EBAA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938928E-697E-40CC-A2BE-7B3606577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F4B2970-534C-4CC6-B0B0-6919A0412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06EF10B-6CAB-49EB-B473-5991E97A2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EB11A1-0341-48C3-9B74-80036034F100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2B289E5-684A-47AC-9135-3221701EF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17046FE-5AB3-4144-86BD-27A96C77A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B7436CE3-F464-42B4-B871-65683F55F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644D6D-C40C-4A8D-B4B0-2D193F4AC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99E1FA-10BB-4D4B-83FE-353C9EF01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F905FC-5518-4A1D-867D-F3EF137B3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91C9FA4-DC0B-41A9-91A6-9FAA8209B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8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884CA2-E6F1-4A69-B660-4C5974DDE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CB502E-4BBA-4B45-851C-8073DFD8D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3565AB-4E6A-4482-8418-DBAFEE9305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466EF4C-BA41-4121-8BC6-DB8E46025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45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6580B2-E3E7-498F-AF07-6A02578C2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AC43F-0D9E-4948-B512-99C6180CC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992404-5479-4B8F-8B0C-F923568D1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7E0F09C-8F04-4D8B-96FF-702A8C344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12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231F3-EEB7-418A-AE6B-83D1C1B56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75B2B-A2C3-4DC3-B529-85546B694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AF10DE-F07A-4578-AADE-0C135355B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BD88DA-C6B6-4C86-B513-F1690A4B1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1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F36B24-341F-4C26-8EE9-E222F9AE3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B9C93A-06AC-49C1-9095-D236D14C7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796B143-8027-414A-843E-2A3D6156D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BA0C9E7-B3A5-4FEB-9567-436AFB3B7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0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B67CA4-6D63-40E2-8D71-80422B9E8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4F6499-ACB8-4FA0-8439-84D9C82EE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BB394F-A976-4375-935F-19B9B6C66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D302835-C6DA-470B-B7D8-CD7603D93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8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3482EC-960F-4812-A349-28275149B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CC4C9-8EAF-41FE-B217-356B14B03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8EACF7-D9DE-4A2E-893F-8464E0538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897FFAA-4B81-47B9-8E95-DAE211A90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9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BD3C33-F6F7-48A3-AED6-68976D72A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DFE9306-6860-4316-94D4-1DC8D258A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0039174-C5C0-4290-858B-8D3A33B72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15BFD20-B8E7-487D-A626-0009E3C5D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652EAD-378F-4F26-9B6B-8BF73628D6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9D4E1E-C2D7-4C69-AD68-C4EF9C9D5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99648FC-5222-4955-950D-016056C39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71CF44C-021E-4627-AA76-24E603513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00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524FDE5-1B51-4F9B-AA81-1B0D616E5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6C8E2F-DBDB-4E30-857B-FE8455CF6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07F033A-D9E5-47A2-8657-B7559E72A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50CB02-4B73-4032-BAB5-8F6DE1126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49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108A23-F174-461C-9586-B91F60F2D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13FB98-ACBA-4EAB-868D-51C62A071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49DDA4-FFCD-47A9-B702-4F6859E12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2E4C40F-95E2-4D9A-918A-BF62F72B0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0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3A8CAF-57A5-463B-A441-9927CBDCD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2CF40-345A-4C3F-8911-78EAE2710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6F86790-8418-4623-8268-4793BEC73F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81DC84A-44C6-47D1-B444-180916086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8755601C-FEEB-4471-B20D-5B35C575C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92688D-F4B3-4809-BE5A-C9D60A3C2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22393A-F172-471B-A87C-99BC129CF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E431790F-89F7-4403-865E-C5EA0844B0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February 28, 2013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6C517621-C23D-4F56-AC5D-CE2D93DFFB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1B76EAD7-9C0D-4F2A-BBB8-4A76EEB87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8">
            <a:extLst>
              <a:ext uri="{FF2B5EF4-FFF2-40B4-BE49-F238E27FC236}">
                <a16:creationId xmlns:a16="http://schemas.microsoft.com/office/drawing/2014/main" id="{75499371-1618-4F2A-9991-7BF8DEDA96CC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2" name="Oval 9">
              <a:extLst>
                <a:ext uri="{FF2B5EF4-FFF2-40B4-BE49-F238E27FC236}">
                  <a16:creationId xmlns:a16="http://schemas.microsoft.com/office/drawing/2014/main" id="{25E1A4EC-FFC6-4752-BBD1-E2782505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Oval 10">
              <a:extLst>
                <a:ext uri="{FF2B5EF4-FFF2-40B4-BE49-F238E27FC236}">
                  <a16:creationId xmlns:a16="http://schemas.microsoft.com/office/drawing/2014/main" id="{721A15D2-4F1E-4088-83B8-B4D3CAC64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1">
              <a:extLst>
                <a:ext uri="{FF2B5EF4-FFF2-40B4-BE49-F238E27FC236}">
                  <a16:creationId xmlns:a16="http://schemas.microsoft.com/office/drawing/2014/main" id="{49EDCFD5-91CC-49F8-9C28-C1DD1833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2">
              <a:extLst>
                <a:ext uri="{FF2B5EF4-FFF2-40B4-BE49-F238E27FC236}">
                  <a16:creationId xmlns:a16="http://schemas.microsoft.com/office/drawing/2014/main" id="{CE892CF1-573F-4F34-8D3E-6E59A341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3">
              <a:extLst>
                <a:ext uri="{FF2B5EF4-FFF2-40B4-BE49-F238E27FC236}">
                  <a16:creationId xmlns:a16="http://schemas.microsoft.com/office/drawing/2014/main" id="{F3CDF7E5-52C0-4A16-9F9F-34ADFA50C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4">
              <a:extLst>
                <a:ext uri="{FF2B5EF4-FFF2-40B4-BE49-F238E27FC236}">
                  <a16:creationId xmlns:a16="http://schemas.microsoft.com/office/drawing/2014/main" id="{B5329411-4563-4F50-A16E-5EE5EE95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5">
              <a:extLst>
                <a:ext uri="{FF2B5EF4-FFF2-40B4-BE49-F238E27FC236}">
                  <a16:creationId xmlns:a16="http://schemas.microsoft.com/office/drawing/2014/main" id="{5F9A2D38-0249-4F1D-9613-76ACB61CC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6">
              <a:extLst>
                <a:ext uri="{FF2B5EF4-FFF2-40B4-BE49-F238E27FC236}">
                  <a16:creationId xmlns:a16="http://schemas.microsoft.com/office/drawing/2014/main" id="{F8D6DBC5-975B-4954-9AB1-BC938B2BA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7">
              <a:extLst>
                <a:ext uri="{FF2B5EF4-FFF2-40B4-BE49-F238E27FC236}">
                  <a16:creationId xmlns:a16="http://schemas.microsoft.com/office/drawing/2014/main" id="{17396564-AE5B-4FAB-841D-9EDACE42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8">
              <a:extLst>
                <a:ext uri="{FF2B5EF4-FFF2-40B4-BE49-F238E27FC236}">
                  <a16:creationId xmlns:a16="http://schemas.microsoft.com/office/drawing/2014/main" id="{B4EFE6D8-6613-46F2-AA5F-5A1032DB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9">
              <a:extLst>
                <a:ext uri="{FF2B5EF4-FFF2-40B4-BE49-F238E27FC236}">
                  <a16:creationId xmlns:a16="http://schemas.microsoft.com/office/drawing/2014/main" id="{3225B5A1-C2C8-4C1B-B5BC-2BCF011C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20">
              <a:extLst>
                <a:ext uri="{FF2B5EF4-FFF2-40B4-BE49-F238E27FC236}">
                  <a16:creationId xmlns:a16="http://schemas.microsoft.com/office/drawing/2014/main" id="{B88EFB18-7AB4-4C1C-937E-77FE995E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1">
              <a:extLst>
                <a:ext uri="{FF2B5EF4-FFF2-40B4-BE49-F238E27FC236}">
                  <a16:creationId xmlns:a16="http://schemas.microsoft.com/office/drawing/2014/main" id="{A31441B1-7C91-4334-B322-19BE9A50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2">
              <a:extLst>
                <a:ext uri="{FF2B5EF4-FFF2-40B4-BE49-F238E27FC236}">
                  <a16:creationId xmlns:a16="http://schemas.microsoft.com/office/drawing/2014/main" id="{9B35BB0D-6C6A-46F2-8894-B9049A88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3">
              <a:extLst>
                <a:ext uri="{FF2B5EF4-FFF2-40B4-BE49-F238E27FC236}">
                  <a16:creationId xmlns:a16="http://schemas.microsoft.com/office/drawing/2014/main" id="{0C7BAFA7-9936-44FC-8925-D582C85D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4">
              <a:extLst>
                <a:ext uri="{FF2B5EF4-FFF2-40B4-BE49-F238E27FC236}">
                  <a16:creationId xmlns:a16="http://schemas.microsoft.com/office/drawing/2014/main" id="{1648210D-715F-4380-9080-503028FD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5">
              <a:extLst>
                <a:ext uri="{FF2B5EF4-FFF2-40B4-BE49-F238E27FC236}">
                  <a16:creationId xmlns:a16="http://schemas.microsoft.com/office/drawing/2014/main" id="{B86B8CAD-2345-4163-844C-E66C08BF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6">
              <a:extLst>
                <a:ext uri="{FF2B5EF4-FFF2-40B4-BE49-F238E27FC236}">
                  <a16:creationId xmlns:a16="http://schemas.microsoft.com/office/drawing/2014/main" id="{C615EEBC-F1DC-4396-8CAE-630503853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7">
              <a:extLst>
                <a:ext uri="{FF2B5EF4-FFF2-40B4-BE49-F238E27FC236}">
                  <a16:creationId xmlns:a16="http://schemas.microsoft.com/office/drawing/2014/main" id="{7FE6AD35-BABE-49AE-89A4-92AC38C12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8">
              <a:extLst>
                <a:ext uri="{FF2B5EF4-FFF2-40B4-BE49-F238E27FC236}">
                  <a16:creationId xmlns:a16="http://schemas.microsoft.com/office/drawing/2014/main" id="{302051E4-D39E-42E8-B683-E96C0BF0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9">
              <a:extLst>
                <a:ext uri="{FF2B5EF4-FFF2-40B4-BE49-F238E27FC236}">
                  <a16:creationId xmlns:a16="http://schemas.microsoft.com/office/drawing/2014/main" id="{84441DC8-392C-406A-B41D-F6C1B77B0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30">
              <a:extLst>
                <a:ext uri="{FF2B5EF4-FFF2-40B4-BE49-F238E27FC236}">
                  <a16:creationId xmlns:a16="http://schemas.microsoft.com/office/drawing/2014/main" id="{19970727-0BCA-4D70-8020-06CD58C0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1">
              <a:extLst>
                <a:ext uri="{FF2B5EF4-FFF2-40B4-BE49-F238E27FC236}">
                  <a16:creationId xmlns:a16="http://schemas.microsoft.com/office/drawing/2014/main" id="{8580653A-A2BA-44BA-BB39-F8890B51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2">
              <a:extLst>
                <a:ext uri="{FF2B5EF4-FFF2-40B4-BE49-F238E27FC236}">
                  <a16:creationId xmlns:a16="http://schemas.microsoft.com/office/drawing/2014/main" id="{FC64718E-6C09-4B7E-8032-46058BE8F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3">
              <a:extLst>
                <a:ext uri="{FF2B5EF4-FFF2-40B4-BE49-F238E27FC236}">
                  <a16:creationId xmlns:a16="http://schemas.microsoft.com/office/drawing/2014/main" id="{B132451A-5693-45C4-B24C-ABD4F53D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4">
              <a:extLst>
                <a:ext uri="{FF2B5EF4-FFF2-40B4-BE49-F238E27FC236}">
                  <a16:creationId xmlns:a16="http://schemas.microsoft.com/office/drawing/2014/main" id="{FA02B81E-6F76-484D-8737-9B23A0B53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5">
              <a:extLst>
                <a:ext uri="{FF2B5EF4-FFF2-40B4-BE49-F238E27FC236}">
                  <a16:creationId xmlns:a16="http://schemas.microsoft.com/office/drawing/2014/main" id="{9B744749-C6EA-436C-BFF4-555552A1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6">
              <a:extLst>
                <a:ext uri="{FF2B5EF4-FFF2-40B4-BE49-F238E27FC236}">
                  <a16:creationId xmlns:a16="http://schemas.microsoft.com/office/drawing/2014/main" id="{EAFCB772-AA82-4435-817A-9BD0713A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7">
              <a:extLst>
                <a:ext uri="{FF2B5EF4-FFF2-40B4-BE49-F238E27FC236}">
                  <a16:creationId xmlns:a16="http://schemas.microsoft.com/office/drawing/2014/main" id="{3E7BCBFA-7E1B-4920-8749-A1E35417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8">
              <a:extLst>
                <a:ext uri="{FF2B5EF4-FFF2-40B4-BE49-F238E27FC236}">
                  <a16:creationId xmlns:a16="http://schemas.microsoft.com/office/drawing/2014/main" id="{A2CE114E-029A-497E-9F48-70B3B5E0B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9">
              <a:extLst>
                <a:ext uri="{FF2B5EF4-FFF2-40B4-BE49-F238E27FC236}">
                  <a16:creationId xmlns:a16="http://schemas.microsoft.com/office/drawing/2014/main" id="{92D400DB-484E-406D-B9B0-A3F5662D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  <p:sldLayoutId id="21474847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//upload.wikimedia.org/wikipedia/commons/4/43/Perelman,_Grigori_(1966).j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C84CEC-EFF4-4228-967A-027CD7D960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4" y="981076"/>
            <a:ext cx="6002337" cy="1516063"/>
          </a:xfrm>
        </p:spPr>
        <p:txBody>
          <a:bodyPr/>
          <a:lstStyle/>
          <a:p>
            <a:pPr algn="l" eaLnBrk="1" hangingPunct="1"/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br>
              <a:rPr lang="en-US" altLang="zh-CN" sz="5400" b="0" dirty="0">
                <a:ea typeface="华文新魏" panose="02010800040101010101" pitchFamily="2" charset="-122"/>
              </a:rPr>
            </a:br>
            <a:r>
              <a:rPr lang="zh-CN" altLang="en-US" sz="5400" b="0" dirty="0">
                <a:ea typeface="华文新魏" panose="02010800040101010101" pitchFamily="2" charset="-122"/>
              </a:rPr>
              <a:t>证明方法</a:t>
            </a:r>
            <a:endParaRPr lang="zh-CN" altLang="en-US" sz="54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248BE6-26EC-469C-877C-F667AC64FB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24113" y="3284538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/>
              <a:t>陶先平</a:t>
            </a:r>
            <a:endParaRPr lang="en-US" altLang="zh-CN" b="1" dirty="0"/>
          </a:p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b="1" dirty="0"/>
              <a:t>2023,3,2</a:t>
            </a:r>
          </a:p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27D6BB7-7DBD-4D80-A213-1FB83D044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归谬法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23E7E18-FD77-4AB3-8A7A-24484ED2AE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981200" y="1628776"/>
            <a:ext cx="8229600" cy="4824413"/>
          </a:xfrm>
          <a:blipFill rotWithShape="0">
            <a:blip r:embed="rId3"/>
            <a:stretch>
              <a:fillRect l="-593" t="-151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2F49A5F-9AED-49BA-9EFB-3FD973DC5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3600"/>
              <a:t>归谬法（举例）</a:t>
            </a:r>
            <a:endParaRPr lang="en-US" altLang="zh-CN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EB8652B-F126-418C-9833-5C031C1A9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1773238"/>
            <a:ext cx="8604250" cy="47037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rational number whose square is 2.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hypothesis: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and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 which have no common factors except for 1.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multiple of 4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even 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have 2 as common factor 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7CEEFE3-789C-492D-A89E-FB161D08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反证法（广义）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69F4F1E-5CD3-4E29-8498-28622E24E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981200" y="1628776"/>
            <a:ext cx="8229600" cy="4824413"/>
          </a:xfrm>
          <a:blipFill rotWithShape="0">
            <a:blip r:embed="rId3"/>
            <a:stretch>
              <a:fillRect l="-593" t="-151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80BE8C1-CD3A-4D34-9BDB-19C26DDE5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等价性证明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E16A89-5C25-4763-A902-19EAAD08DD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92314" y="1628776"/>
            <a:ext cx="8351837" cy="4848225"/>
          </a:xfrm>
          <a:blipFill rotWithShape="0">
            <a:blip r:embed="rId3"/>
            <a:stretch>
              <a:fillRect l="-657" t="-150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8969D92-7BA0-48C0-8C41-2B2A7EA95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549276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z="4800" b="0">
                <a:ea typeface="华文新魏" panose="02010800040101010101" pitchFamily="2" charset="-122"/>
              </a:rPr>
              <a:t>证明方法</a:t>
            </a:r>
            <a:r>
              <a:rPr lang="en-US" altLang="zh-CN" sz="4800" b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48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4BF2ED4-5F5F-44A2-9239-C3A3827FF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844676"/>
            <a:ext cx="6696075" cy="41052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证明方法（下）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分情形证明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存在性证明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唯一性证明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寻找反例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数学与猜想</a:t>
            </a:r>
            <a:endParaRPr lang="en-US" altLang="zh-CN" sz="2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E59928C-F045-460B-82B1-DE402EF0A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分情形证明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FF1A368-783B-4408-B716-1D1045F7F7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92314" y="1628776"/>
            <a:ext cx="8351837" cy="4848225"/>
          </a:xfrm>
          <a:blipFill rotWithShape="0">
            <a:blip r:embed="rId3"/>
            <a:stretch>
              <a:fillRect l="-657" t="-150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47B1F9-A242-4E35-A97A-6A3ACA1AD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分情形证明（举例）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F99B74-1E2E-4E71-AA88-D1E30ACFB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628776"/>
            <a:ext cx="8567737" cy="48482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是一个正整数，且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n4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(n+1)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3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n=1, 2, 3, 4.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（穷举）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是一个整数时，有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n0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n1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+y</a:t>
            </a:r>
            <a:r>
              <a:rPr lang="en-US" altLang="zh-CN" sz="2800" b="1" i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x, y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是正实数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0&lt;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的实数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不失一般性，假设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=1.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否则，令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x’=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x/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y’= y/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&lt; x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y &lt; y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x+y &lt; x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+y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x+y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 x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+y</a:t>
            </a:r>
            <a:r>
              <a:rPr lang="en-US" altLang="zh-CN" sz="2400" b="1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9FF7C-E693-4AB5-8E59-6C9346EB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当结论是析取式时：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8E7BC-CF19-4065-B1DE-AAF50EFA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pPr lvl="1"/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 ~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 ~(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ym typeface="Symbol" panose="05050102010706020507" pitchFamily="18" charset="2"/>
              </a:rPr>
              <a:t> ~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 (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ym typeface="Symbol" panose="05050102010706020507" pitchFamily="18" charset="2"/>
              </a:rPr>
              <a:t> ~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kumimoji="1"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因此，可以通过证明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~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来证明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证明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: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=m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仅当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或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 -n</a:t>
            </a:r>
          </a:p>
          <a:p>
            <a:pPr eaLnBrk="1" hangingPunct="1">
              <a:buNone/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	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证：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=0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 (</a:t>
            </a:r>
            <a:r>
              <a:rPr kumimoji="1"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)=0</a:t>
            </a:r>
          </a:p>
          <a:p>
            <a:pPr eaLnBrk="1" hangingPunct="1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	since </a:t>
            </a:r>
            <a:r>
              <a:rPr kumimoji="1" lang="en-US" altLang="zh-CN" sz="3200" i="1" dirty="0" err="1"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we have 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0, so, </a:t>
            </a:r>
            <a:r>
              <a:rPr kumimoji="1"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3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</a:p>
          <a:p>
            <a:pPr eaLnBrk="1" hangingPunct="1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	So, 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 -</a:t>
            </a:r>
            <a:r>
              <a:rPr kumimoji="1"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67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AADD4C6-6018-4079-9327-469FF0604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存在性证明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3F435D2-D588-43F6-BBB3-8BAA0CC3B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628776"/>
            <a:ext cx="9217719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sym typeface="Symbol"/>
              </a:rPr>
              <a:t>证明目标</a:t>
            </a:r>
            <a:endParaRPr kumimoji="1" lang="en-US" altLang="zh-CN" sz="2800" b="1" dirty="0">
              <a:latin typeface="Times New Roman" pitchFamily="18" charset="0"/>
              <a:sym typeface="Symbol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>
                <a:latin typeface="Times New Roman" pitchFamily="18" charset="0"/>
                <a:sym typeface="Symbol"/>
              </a:rPr>
              <a:t>x</a:t>
            </a:r>
            <a:r>
              <a:rPr kumimoji="1" lang="en-US" altLang="zh-CN" sz="2400" b="1" dirty="0">
                <a:latin typeface="Times New Roman" pitchFamily="18" charset="0"/>
                <a:sym typeface="Symbol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endParaRPr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kumimoji="1" lang="zh-CN" altLang="en-US" sz="2800" b="1" dirty="0">
                <a:latin typeface="Times New Roman" pitchFamily="18" charset="0"/>
                <a:sym typeface="Symbol" pitchFamily="18" charset="2"/>
              </a:rPr>
              <a:t>构造性证明</a:t>
            </a:r>
            <a:endParaRPr kumimoji="1"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存在这样的正整数，有两种方式表示为正整数的立方和。</a:t>
            </a:r>
            <a:endParaRPr kumimoji="1"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1729=10</a:t>
            </a:r>
            <a:r>
              <a:rPr kumimoji="1" lang="en-US" altLang="zh-CN" sz="2100" b="1" baseline="30000" dirty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+9</a:t>
            </a:r>
            <a:r>
              <a:rPr kumimoji="1" lang="en-US" altLang="zh-CN" sz="2100" b="1" baseline="30000" dirty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=12</a:t>
            </a:r>
            <a:r>
              <a:rPr kumimoji="1" lang="en-US" altLang="zh-CN" sz="2100" b="1" baseline="30000" dirty="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+1</a:t>
            </a:r>
            <a:r>
              <a:rPr kumimoji="1" lang="en-US" altLang="zh-CN" sz="2100" b="1" baseline="30000" dirty="0">
                <a:latin typeface="Times New Roman" pitchFamily="18" charset="0"/>
                <a:sym typeface="Symbol" pitchFamily="18" charset="2"/>
              </a:rPr>
              <a:t>3</a:t>
            </a:r>
            <a:endParaRPr kumimoji="1" lang="en-US" altLang="zh-CN" sz="2100" b="1" dirty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存在无理数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使得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是有理数</a:t>
            </a:r>
            <a:endParaRPr kumimoji="1" lang="en-US" altLang="zh-CN" sz="2400" b="1" dirty="0">
              <a:latin typeface="Times New Roman" pitchFamily="18" charset="0"/>
              <a:sym typeface="Symbol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100" b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=2</a:t>
            </a:r>
            <a:r>
              <a:rPr kumimoji="1" lang="zh-CN" altLang="en-US" sz="21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y </a:t>
            </a:r>
            <a:r>
              <a:rPr lang="en-US" altLang="zh-CN" sz="2100" b="1" i="1" baseline="30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zh-CN" altLang="en-US" sz="21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2100" b="1" i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sz="2100" b="1" i="1" baseline="30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100" b="1" i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y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100" b="1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100" b="1" dirty="0">
                <a:latin typeface="Times New Roman" pitchFamily="18" charset="0"/>
                <a:sym typeface="Symbol" pitchFamily="18" charset="2"/>
              </a:rPr>
              <a:t>=2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zh-CN" altLang="en-US" sz="2100" b="1" dirty="0">
                <a:latin typeface="Times New Roman" pitchFamily="18" charset="0"/>
                <a:sym typeface="Symbol" pitchFamily="18" charset="2"/>
              </a:rPr>
              <a:t>若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zh-CN" altLang="en-US" sz="2100" b="1" dirty="0">
                <a:latin typeface="Times New Roman" pitchFamily="18" charset="0"/>
                <a:sym typeface="Symbol" pitchFamily="18" charset="2"/>
              </a:rPr>
              <a:t>是无理数，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x</a:t>
            </a:r>
            <a:r>
              <a:rPr lang="zh-CN" altLang="en-US" sz="21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1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即为所求；</a:t>
            </a:r>
            <a:r>
              <a:rPr kumimoji="1" lang="zh-CN" altLang="en-US" sz="21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否则</a:t>
            </a:r>
            <a:r>
              <a:rPr kumimoji="1" lang="zh-CN" altLang="en-US" sz="21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1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sz="21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21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即为所求。</a:t>
            </a:r>
            <a:endParaRPr kumimoji="1" lang="en-US" altLang="zh-CN" sz="2100" b="1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343A-CE4B-4F6B-9A52-010E64F1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Chomp</a:t>
            </a:r>
            <a:r>
              <a:rPr lang="zh-CN" altLang="en-US" dirty="0"/>
              <a:t>游戏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BDE1EF-7013-426B-9679-EE9F3B48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6" y="1628800"/>
            <a:ext cx="9501381" cy="4411662"/>
          </a:xfrm>
        </p:spPr>
      </p:pic>
    </p:spTree>
    <p:extLst>
      <p:ext uri="{BB962C8B-B14F-4D97-AF65-F5344CB8AC3E}">
        <p14:creationId xmlns:p14="http://schemas.microsoft.com/office/powerpoint/2010/main" val="394364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3C22518-4AC9-460B-B703-E14450CF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549276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A5468B0-B98A-48D4-AFC4-B32A5A3D3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844674"/>
            <a:ext cx="7127875" cy="4248621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定理和定理证明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证明方法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直接证明法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反证法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归谬法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若干种证明策略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分情形证明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唯一性证明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latin typeface="Times New Roman" panose="02020603050405020304" pitchFamily="18" charset="0"/>
              </a:rPr>
              <a:t>存在性证明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endParaRPr lang="en-US" altLang="zh-CN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313BEE2-E04E-49B5-A8D6-F40739B6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Chomp</a:t>
            </a:r>
            <a:r>
              <a:rPr lang="zh-CN" altLang="en-US"/>
              <a:t>游戏</a:t>
            </a:r>
          </a:p>
        </p:txBody>
      </p:sp>
      <p:sp>
        <p:nvSpPr>
          <p:cNvPr id="26627" name="内容占位符 4">
            <a:extLst>
              <a:ext uri="{FF2B5EF4-FFF2-40B4-BE49-F238E27FC236}">
                <a16:creationId xmlns:a16="http://schemas.microsoft.com/office/drawing/2014/main" id="{729BDF82-F363-4A08-A0C1-86514667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412876"/>
            <a:ext cx="9793088" cy="4873625"/>
          </a:xfrm>
        </p:spPr>
        <p:txBody>
          <a:bodyPr/>
          <a:lstStyle/>
          <a:p>
            <a:pPr eaLnBrk="1" hangingPunct="1"/>
            <a:r>
              <a:rPr lang="en-US" altLang="zh-CN" dirty="0"/>
              <a:t>Chomp</a:t>
            </a:r>
            <a:r>
              <a:rPr lang="zh-CN" altLang="en-US" dirty="0"/>
              <a:t>游戏一定存在获胜策略！</a:t>
            </a:r>
            <a:endParaRPr lang="en-US" altLang="zh-CN" dirty="0"/>
          </a:p>
          <a:p>
            <a:pPr eaLnBrk="1" hangingPunct="1"/>
            <a:r>
              <a:rPr lang="zh-CN" altLang="en-US" dirty="0"/>
              <a:t>非形式证明：反证和构造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没有和局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如果没有先手必胜，必有后手必胜策略</a:t>
            </a:r>
            <a:endParaRPr lang="en-US" altLang="zh-CN" b="1" dirty="0"/>
          </a:p>
          <a:p>
            <a:pPr lvl="2" eaLnBrk="1" hangingPunct="1"/>
            <a:r>
              <a:rPr lang="zh-CN" altLang="en-US" dirty="0"/>
              <a:t>策梅洛定理：确定性二人有限游戏信息完备，且不存在平局，则先手必胜或者后手必胜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先手先取右下角的一个饼干，问对手：你有一定获胜的取法吗？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对手说：有。并且按照这个策略取走了一块饼干</a:t>
            </a:r>
            <a:r>
              <a:rPr lang="en-US" altLang="zh-CN" b="1" dirty="0"/>
              <a:t>(</a:t>
            </a:r>
            <a:r>
              <a:rPr lang="en-US" altLang="zh-CN" b="1" dirty="0" err="1"/>
              <a:t>x,y</a:t>
            </a:r>
            <a:r>
              <a:rPr lang="en-US" altLang="zh-CN" b="1" dirty="0"/>
              <a:t>)</a:t>
            </a:r>
            <a:r>
              <a:rPr lang="zh-CN" altLang="en-US" b="1" dirty="0"/>
              <a:t>以及下方和右方的所有饼干，并最终获胜。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实际上，先手可以第一次就取走</a:t>
            </a:r>
            <a:r>
              <a:rPr lang="en-US" altLang="zh-CN" b="1" dirty="0"/>
              <a:t>(</a:t>
            </a:r>
            <a:r>
              <a:rPr lang="en-US" altLang="zh-CN" b="1" dirty="0" err="1"/>
              <a:t>x,y</a:t>
            </a:r>
            <a:r>
              <a:rPr lang="en-US" altLang="zh-CN" b="1" dirty="0"/>
              <a:t>),</a:t>
            </a:r>
            <a:r>
              <a:rPr lang="zh-CN" altLang="en-US" b="1" dirty="0"/>
              <a:t>然后按必胜策略获胜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矛盾！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0713FC2-0262-4BF4-B4CB-B16882C4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唯一性证明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16A9F6E-664A-4E0D-A85B-A8CC92E39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628776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证明目标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>
                <a:latin typeface="Times New Roman" pitchFamily="18" charset="0"/>
                <a:sym typeface="Symbol"/>
              </a:rPr>
              <a:t>x 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 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(</a:t>
            </a:r>
            <a:r>
              <a:rPr lang="en-US" altLang="zh-CN" sz="2400" b="1" i="1" dirty="0" err="1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 err="1">
                <a:latin typeface="Times New Roman" pitchFamily="18" charset="0"/>
                <a:sym typeface="Symbol"/>
              </a:rPr>
              <a:t></a:t>
            </a:r>
            <a:r>
              <a:rPr lang="en-US" altLang="zh-CN" sz="2400" b="1" i="1" dirty="0" err="1">
                <a:latin typeface="Times New Roman" pitchFamily="18" charset="0"/>
                <a:sym typeface="Symbol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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 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sym typeface="Symbol"/>
              </a:rPr>
              <a:t></a:t>
            </a:r>
            <a:r>
              <a:rPr kumimoji="1" lang="en-US" altLang="zh-CN" sz="2400" b="1" i="1" dirty="0">
                <a:latin typeface="Times New Roman" pitchFamily="18" charset="0"/>
                <a:sym typeface="Symbol"/>
              </a:rPr>
              <a:t>x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 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y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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z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/>
              </a:rPr>
              <a:t> 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i="1" dirty="0">
                <a:latin typeface="Times New Roman" pitchFamily="18" charset="0"/>
                <a:sym typeface="Symbol"/>
              </a:rPr>
              <a:t>y = z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举例，设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0, </a:t>
            </a:r>
            <a:r>
              <a:rPr lang="en-US" altLang="zh-CN" sz="2800" b="1" i="1" dirty="0" err="1">
                <a:latin typeface="Times New Roman" pitchFamily="18" charset="0"/>
                <a:sym typeface="Symbol"/>
              </a:rPr>
              <a:t>ax</a:t>
            </a:r>
            <a:r>
              <a:rPr lang="en-US" altLang="zh-CN" sz="2800" b="1" dirty="0" err="1">
                <a:latin typeface="Times New Roman" pitchFamily="18" charset="0"/>
                <a:sym typeface="Symbol"/>
              </a:rPr>
              <a:t>+</a:t>
            </a:r>
            <a:r>
              <a:rPr lang="en-US" altLang="zh-CN" sz="2800" b="1" i="1" dirty="0" err="1">
                <a:latin typeface="Times New Roman" pitchFamily="18" charset="0"/>
                <a:sym typeface="Symbol"/>
              </a:rPr>
              <a:t>b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/>
              </a:rPr>
              <a:t>c</a:t>
            </a:r>
            <a:r>
              <a:rPr lang="zh-CN" altLang="en-US" sz="2800" b="1" dirty="0">
                <a:latin typeface="Times New Roman" pitchFamily="18" charset="0"/>
                <a:sym typeface="Symbol"/>
              </a:rPr>
              <a:t>有唯一的解。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A148013-9AE4-4BB3-B3D8-4DCEBE79A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寻找反例</a:t>
            </a:r>
            <a:endParaRPr lang="en-US" altLang="zh-CN" sz="40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6A4ECF7-4718-452B-85CC-372802A8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628776"/>
            <a:ext cx="8351837" cy="4848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原理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举例</a:t>
            </a:r>
            <a:endParaRPr kumimoji="1"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每个正整数都是两个整数的平方和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每个正整数都是三个整数的平方和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7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每个正整数都是四个整数的平方和？</a:t>
            </a:r>
            <a:endParaRPr kumimoji="1" lang="en-US" altLang="zh-CN" sz="2400" b="1">
              <a:solidFill>
                <a:srgbClr val="2009CD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8080666-3CE7-460A-8F28-0FAA9B791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证明中的错误</a:t>
            </a:r>
            <a:endParaRPr lang="en-US" altLang="zh-CN" sz="40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74AE9B9-BA0B-43DC-A89B-7D0ECD7DF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628776"/>
            <a:ext cx="8351837" cy="4848225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以下证明“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2=1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”，错在哪里？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是两个相等的正整数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两边乘以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两边减去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两边除以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= 1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61F7675-6D38-46AD-9960-B5F7AC26B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数学与猜想（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费马大定理）</a:t>
            </a:r>
            <a:endParaRPr lang="en-US" altLang="zh-CN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463F3D-0A42-4C8B-BB7A-C3EE92AA5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628776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Pierre de Fermat (1601-1665), France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fr-FR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Fermat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’s Last Theorem (1637)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（费马</a:t>
            </a:r>
            <a:r>
              <a:rPr lang="zh-CN" altLang="en-US" sz="2400" b="1" u="sng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大定理</a:t>
            </a:r>
            <a:r>
              <a:rPr lang="zh-CN" altLang="en-US" sz="24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2,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没有整数解</a:t>
            </a:r>
            <a:endParaRPr lang="en-US" altLang="zh-CN" sz="24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Andrew Wiles (1953- ), Oxford, England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1994/1995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完成了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费马大定理的证明（约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年时间）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椭圆曲线理论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9C1329E-5E0B-4E48-A243-9F8194320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3600"/>
              <a:t>数学与猜想（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哥德巴赫猜想）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B33F1E9-962F-4CC1-A4BB-A57E356DA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7700" y="1584326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Goldbach Conjecture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1742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年给欧拉的信中）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任一大于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的整数都可写成三个质数之和。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欧拉版本（在给哥德巴赫的回信中）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任一大于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的偶数都可写成两个质数之和。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even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2)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zh-CN" altLang="en-US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猜想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任一充分大的偶数都可以表示成为一个素因子个数不超过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个的数与另一个素因子不超过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个的数之和。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1966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年陈景润（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1933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）证明了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“1+2”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猜想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D97EA34-63EE-4BB6-B1D7-0309B8180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数学与猜想（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四色猜想）</a:t>
            </a:r>
            <a:endParaRPr lang="en-US" altLang="zh-CN" sz="4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017879F-C7EA-4764-8F03-AD8A5D569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3429000"/>
            <a:ext cx="8280400" cy="30241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Color Theorem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Francis Guthrie in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1852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Proven in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by Kenneth Ira Appel (1932-2013) and </a:t>
            </a:r>
            <a:r>
              <a:rPr lang="de-DE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Wolfgang Haken (1928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de-DE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Percy John Heawood (1861-1955, </a:t>
            </a:r>
            <a:r>
              <a:rPr lang="fi-FI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Britain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i-FI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proved the five color theorem </a:t>
            </a:r>
            <a:r>
              <a:rPr lang="en-US" altLang="zh-CN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1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1890</a:t>
            </a:r>
          </a:p>
        </p:txBody>
      </p:sp>
      <p:pic>
        <p:nvPicPr>
          <p:cNvPr id="60420" name="Picture 134" descr="http://myweb.tiscali.co.uk/newlook/foucol3a.GIF">
            <a:extLst>
              <a:ext uri="{FF2B5EF4-FFF2-40B4-BE49-F238E27FC236}">
                <a16:creationId xmlns:a16="http://schemas.microsoft.com/office/drawing/2014/main" id="{7830D178-E761-4F09-BD9B-604B7619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1773238"/>
            <a:ext cx="1617663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6243A54-A385-4B79-90F7-7FC05312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世界数学难题</a:t>
            </a:r>
            <a:endParaRPr lang="en-US" altLang="zh-CN" sz="4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687D01E-CF3F-436A-A8DD-4440EACBC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628776"/>
            <a:ext cx="8280400" cy="4968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Hilbert’s problems (23)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ICM’1900, Paris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Millennium Prize Problems (7)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by the Clay Mathematics Institute in 2000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versus NP problem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Hodge conjecture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Poincaré conjecture (solved by Perelman</a:t>
            </a:r>
            <a:r>
              <a:rPr lang="en-US" altLang="zh-CN" sz="2400" b="1" u="sng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Riemann hypothesis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Yang–Mills existence and mass gap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6. Navier–Stokes existence and smoothness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7. Birch and Swinnerton-Dyer conjecture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F15FA35-96B0-42BC-8410-B6EF593B4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381001"/>
            <a:ext cx="8062912" cy="760413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Grigori Perelman (1966-, Russian)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96C99D-185F-42B4-8ED2-DF130A0F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149725"/>
            <a:ext cx="830421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In November 2002, Perelman posted the first of a series of </a:t>
            </a:r>
            <a:r>
              <a:rPr lang="en-US" altLang="zh-CN" sz="2400" b="1" kern="0" dirty="0" err="1">
                <a:latin typeface="Times New Roman" pitchFamily="18" charset="0"/>
                <a:cs typeface="Times New Roman" pitchFamily="18" charset="0"/>
              </a:rPr>
              <a:t>eprints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altLang="zh-CN" sz="2400" b="1" kern="0" dirty="0" err="1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, ...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He declined to accept 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Fields Medal award in 2006</a:t>
            </a:r>
          </a:p>
          <a:p>
            <a:pPr marL="800100" lvl="1" indent="-342900" eaLnBrk="1" hangingPunct="1">
              <a:spcBef>
                <a:spcPct val="20000"/>
              </a:spcBef>
              <a:defRPr/>
            </a:pP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Millennium Prize award in 2010</a:t>
            </a:r>
          </a:p>
        </p:txBody>
      </p:sp>
      <p:pic>
        <p:nvPicPr>
          <p:cNvPr id="64516" name="Picture 2" descr="File:Perelman, Grigori (1966).jpg">
            <a:hlinkClick r:id="rId2"/>
            <a:extLst>
              <a:ext uri="{FF2B5EF4-FFF2-40B4-BE49-F238E27FC236}">
                <a16:creationId xmlns:a16="http://schemas.microsoft.com/office/drawing/2014/main" id="{25EA2075-9A07-48DB-87BF-4BFE8B8B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1412876"/>
            <a:ext cx="34131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8150640-9695-4279-B7DA-7AEA8D5A9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549276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8CB47D8-6EDA-493D-9880-D31C6DA0A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844675"/>
            <a:ext cx="7632700" cy="3671888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证明方法的重要性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有难度的证明</a:t>
            </a:r>
            <a:endParaRPr lang="en-US" altLang="zh-CN" sz="26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广义反证法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分情形证明法</a:t>
            </a:r>
            <a:endParaRPr lang="en-US" altLang="zh-CN" sz="22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>
                <a:solidFill>
                  <a:srgbClr val="0033CC"/>
                </a:solidFill>
                <a:latin typeface="Times New Roman" panose="02020603050405020304" pitchFamily="18" charset="0"/>
              </a:rPr>
              <a:t>数学归纳法</a:t>
            </a:r>
            <a:endParaRPr lang="en-US" altLang="zh-CN" sz="22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猜想的重要性</a:t>
            </a:r>
            <a:endParaRPr lang="en-US" altLang="zh-CN" sz="2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EFB58C-7FC2-4042-AFD9-46FC366FC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FEB8A15-AA9E-4720-83E6-392FB7A61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7875" y="1341438"/>
            <a:ext cx="8229600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定理（</a:t>
            </a:r>
            <a:r>
              <a:rPr lang="en-US" altLang="zh-CN" sz="2800" b="1" dirty="0">
                <a:latin typeface="Times New Roman" panose="02020603050405020304" pitchFamily="18" charset="0"/>
              </a:rPr>
              <a:t>Theorem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能够被证明为真的陈述，通常是比较重要的陈述。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Proof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表明陈述（定理）为真的有效论证（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argument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定理证明中可以使用的陈述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（当前）定理的前提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术语的定义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公理（假定）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已经证明的定理（</a:t>
            </a:r>
            <a:r>
              <a:rPr lang="zh-CN" altLang="en-US" sz="2400" b="1" dirty="0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推论、命题、引理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1F4FE091-294D-494B-A91D-D383411F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2713"/>
            <a:ext cx="8229600" cy="1295400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649048D1-335A-4920-9EEB-E1CC49D8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844676"/>
            <a:ext cx="8229600" cy="4411663"/>
          </a:xfrm>
        </p:spPr>
        <p:txBody>
          <a:bodyPr/>
          <a:lstStyle/>
          <a:p>
            <a:pPr marL="342900" lvl="1" indent="0" algn="ctr" eaLnBrk="1" hangingPunct="1">
              <a:buNone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 eaLnBrk="1" hangingPunct="1">
              <a:buNone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欢迎提问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None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2E2EF8-2DEA-4F17-910E-63EFD4C77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916452F-1053-4AD0-A46F-BEF16F28F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9496" y="1412776"/>
            <a:ext cx="9217024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定理的陈述（举例）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是正实数，那么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形式化表示（逻辑公式）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对所有正实数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，如果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，那么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论域为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正实数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如何证明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定理的陈述为：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先证明，对论域中的任一元素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再使用全称生成，得到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2460042B-51F6-4AE3-AC82-5C54D4DE4C10}"/>
              </a:ext>
            </a:extLst>
          </p:cNvPr>
          <p:cNvSpPr/>
          <p:nvPr/>
        </p:nvSpPr>
        <p:spPr bwMode="auto">
          <a:xfrm>
            <a:off x="8472264" y="2708920"/>
            <a:ext cx="3384376" cy="2016224"/>
          </a:xfrm>
          <a:prstGeom prst="cloud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请注意，我们仍然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没有在证明结论为真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A924B0-2F9C-42BE-8AD2-2C2E1E772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DEC1D7A-DD83-4B20-8781-173146D35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412875"/>
            <a:ext cx="8435975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更严格的证明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对论域中的任一元素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 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要证明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1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对论域中的任一元素</a:t>
            </a:r>
            <a:r>
              <a:rPr lang="en-US" altLang="zh-CN" sz="21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zh-CN" alt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1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再使用全称生成，得到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再使用全称生成，得到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有效的证明方法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明确的证明框架，比如，反证法（广义）和数学归纳法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严格的逻辑基础（遵循一阶谓词逻辑的有效论证）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451658C-09CE-4717-99A7-FD336AD60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引言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8C95AE5-2EBC-4D38-8AD4-CA7A07DED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492250"/>
            <a:ext cx="8229600" cy="215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猜想（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conjecture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尚未被证明为真的陈述，通常是比较重要的陈述。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19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哥德巴赫猜想，四色图猜想</a:t>
            </a:r>
            <a:endParaRPr lang="en-US" altLang="zh-CN" sz="19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尚未有效论证，也没有被证伪。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2DE1E5DF-E04E-4DE9-8CA9-605A2705D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01008"/>
            <a:ext cx="1925638" cy="431800"/>
          </a:xfrm>
          <a:prstGeom prst="flowChartAlternateProcess">
            <a:avLst/>
          </a:prstGeom>
          <a:solidFill>
            <a:srgbClr val="0080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有效的证明方法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0F07B5-4DED-4F6B-AAAA-A71BEE6ED756}"/>
              </a:ext>
            </a:extLst>
          </p:cNvPr>
          <p:cNvGrpSpPr>
            <a:grpSpLocks/>
          </p:cNvGrpSpPr>
          <p:nvPr/>
        </p:nvGrpSpPr>
        <p:grpSpPr bwMode="auto">
          <a:xfrm>
            <a:off x="3750710" y="3350517"/>
            <a:ext cx="3456264" cy="2393956"/>
            <a:chOff x="4355976" y="3651759"/>
            <a:chExt cx="3456384" cy="2393911"/>
          </a:xfrm>
        </p:grpSpPr>
        <p:sp>
          <p:nvSpPr>
            <p:cNvPr id="24582" name="圆角矩形标注 3">
              <a:extLst>
                <a:ext uri="{FF2B5EF4-FFF2-40B4-BE49-F238E27FC236}">
                  <a16:creationId xmlns:a16="http://schemas.microsoft.com/office/drawing/2014/main" id="{AB2A19AE-5DA1-40A4-BB7F-F4BA5ACB3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088" y="3651759"/>
              <a:ext cx="864096" cy="495238"/>
            </a:xfrm>
            <a:prstGeom prst="wedgeRoundRectCallout">
              <a:avLst>
                <a:gd name="adj1" fmla="val -28287"/>
                <a:gd name="adj2" fmla="val 69005"/>
                <a:gd name="adj3" fmla="val 16667"/>
              </a:avLst>
            </a:prstGeom>
            <a:solidFill>
              <a:schemeClr val="bg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</a:rPr>
                <a:t>猜想</a:t>
              </a:r>
            </a:p>
          </p:txBody>
        </p:sp>
        <p:sp>
          <p:nvSpPr>
            <p:cNvPr id="24584" name="流程图: 可选过程 1">
              <a:extLst>
                <a:ext uri="{FF2B5EF4-FFF2-40B4-BE49-F238E27FC236}">
                  <a16:creationId xmlns:a16="http://schemas.microsoft.com/office/drawing/2014/main" id="{6BC1E4AF-386E-40D9-954F-05253EAD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317478"/>
              <a:ext cx="3456384" cy="1728192"/>
            </a:xfrm>
            <a:prstGeom prst="flowChartAlternateProcess">
              <a:avLst/>
            </a:prstGeom>
            <a:noFill/>
            <a:ln w="22225" algn="ctr">
              <a:solidFill>
                <a:srgbClr val="251BE3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公理  定理  理论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概念：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,… …, C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术语：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,… …, T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36E447F-B2AE-446C-9C16-ED466FC27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615238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直接证明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4834255-F3F2-4BE1-9E21-1B8763837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412876"/>
            <a:ext cx="8280400" cy="48244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是偶数，如果存在一个整数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n=2k;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是奇数，如果存在一个整数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n=2k+1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备注：一个整数要么是偶数，要么是奇数。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定理：若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是奇数，则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是奇数。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任意给定一个奇数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，存在一个整数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n=2k+1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=2(2k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+2k)+1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是奇数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所以，对任意奇数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是奇数。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74538A03-4227-481F-8502-D9455F27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3436938"/>
            <a:ext cx="3652837" cy="431800"/>
          </a:xfrm>
          <a:prstGeom prst="wedgeRectCallout">
            <a:avLst>
              <a:gd name="adj1" fmla="val -37069"/>
              <a:gd name="adj2" fmla="val -366"/>
            </a:avLst>
          </a:prstGeom>
          <a:noFill/>
          <a:ln w="19050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4582B2-DF52-4F7E-90EC-481FCE92B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7904162" cy="89058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反证法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F19DBC0-CB85-4D10-BD96-BD9D6B823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981200" y="1628776"/>
            <a:ext cx="8229600" cy="4824413"/>
          </a:xfrm>
          <a:blipFill rotWithShape="0">
            <a:blip r:embed="rId3"/>
            <a:stretch>
              <a:fillRect l="-444" t="-126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9770C74-FE2A-4DFE-AAAA-724E5B5C3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65126"/>
            <a:ext cx="8229600" cy="1052513"/>
          </a:xfrm>
        </p:spPr>
        <p:txBody>
          <a:bodyPr/>
          <a:lstStyle/>
          <a:p>
            <a:r>
              <a:rPr lang="zh-CN" altLang="en-US" sz="4000"/>
              <a:t>反证法（举例）</a:t>
            </a:r>
            <a:endParaRPr lang="en-US" altLang="zh-CN" sz="4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2BE0ADB-1504-41D5-8F4E-03FE99C62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1773238"/>
            <a:ext cx="8604250" cy="47037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n+2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是奇数，则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是奇数。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直接证明的设想不奏效。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n+2 =2k+1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 ？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假设结论不存立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是偶数，存在一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个整数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使得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n=2k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n+2=2(3k+1)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n+2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是偶数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因此，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n+2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是奇数，则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是奇数 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19395</TotalTime>
  <Words>1765</Words>
  <Application>Microsoft Office PowerPoint</Application>
  <PresentationFormat>宽屏</PresentationFormat>
  <Paragraphs>223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华文新魏</vt:lpstr>
      <vt:lpstr>楷体_GB2312</vt:lpstr>
      <vt:lpstr>宋体</vt:lpstr>
      <vt:lpstr>Arial</vt:lpstr>
      <vt:lpstr>Symbol</vt:lpstr>
      <vt:lpstr>Times New Roman</vt:lpstr>
      <vt:lpstr>Wingdings</vt:lpstr>
      <vt:lpstr>Network</vt:lpstr>
      <vt:lpstr>                证明方法</vt:lpstr>
      <vt:lpstr>内容提要</vt:lpstr>
      <vt:lpstr>引言</vt:lpstr>
      <vt:lpstr>引言</vt:lpstr>
      <vt:lpstr>引言</vt:lpstr>
      <vt:lpstr>引言</vt:lpstr>
      <vt:lpstr>直接证明</vt:lpstr>
      <vt:lpstr>反证法</vt:lpstr>
      <vt:lpstr>反证法（举例）</vt:lpstr>
      <vt:lpstr>归谬法</vt:lpstr>
      <vt:lpstr>归谬法（举例）</vt:lpstr>
      <vt:lpstr>反证法（广义）</vt:lpstr>
      <vt:lpstr>等价性证明</vt:lpstr>
      <vt:lpstr>证明方法(2)</vt:lpstr>
      <vt:lpstr>分情形证明</vt:lpstr>
      <vt:lpstr>分情形证明（举例）</vt:lpstr>
      <vt:lpstr>当结论是析取式时：</vt:lpstr>
      <vt:lpstr>存在性证明</vt:lpstr>
      <vt:lpstr>Chomp游戏</vt:lpstr>
      <vt:lpstr>Chomp游戏</vt:lpstr>
      <vt:lpstr>唯一性证明</vt:lpstr>
      <vt:lpstr>寻找反例</vt:lpstr>
      <vt:lpstr>证明中的错误</vt:lpstr>
      <vt:lpstr>数学与猜想（费马大定理）</vt:lpstr>
      <vt:lpstr>数学与猜想（哥德巴赫猜想）</vt:lpstr>
      <vt:lpstr>数学与猜想（四色猜想）</vt:lpstr>
      <vt:lpstr>世界数学难题</vt:lpstr>
      <vt:lpstr>Grigori Perelman (1966-, Russian)</vt:lpstr>
      <vt:lpstr>小结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陶先平</cp:lastModifiedBy>
  <cp:revision>332</cp:revision>
  <cp:lastPrinted>2015-03-04T01:54:46Z</cp:lastPrinted>
  <dcterms:created xsi:type="dcterms:W3CDTF">1601-01-01T00:00:00Z</dcterms:created>
  <dcterms:modified xsi:type="dcterms:W3CDTF">2023-03-01T06:49:56Z</dcterms:modified>
</cp:coreProperties>
</file>