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28" r:id="rId1"/>
  </p:sldMasterIdLst>
  <p:notesMasterIdLst>
    <p:notesMasterId r:id="rId56"/>
  </p:notesMasterIdLst>
  <p:sldIdLst>
    <p:sldId id="256" r:id="rId2"/>
    <p:sldId id="257" r:id="rId3"/>
    <p:sldId id="271" r:id="rId4"/>
    <p:sldId id="277" r:id="rId5"/>
    <p:sldId id="306" r:id="rId6"/>
    <p:sldId id="307" r:id="rId7"/>
    <p:sldId id="308" r:id="rId8"/>
    <p:sldId id="327" r:id="rId9"/>
    <p:sldId id="328" r:id="rId10"/>
    <p:sldId id="329" r:id="rId11"/>
    <p:sldId id="359" r:id="rId12"/>
    <p:sldId id="360" r:id="rId13"/>
    <p:sldId id="361" r:id="rId14"/>
    <p:sldId id="362" r:id="rId15"/>
    <p:sldId id="366" r:id="rId16"/>
    <p:sldId id="278" r:id="rId17"/>
    <p:sldId id="317" r:id="rId18"/>
    <p:sldId id="318" r:id="rId19"/>
    <p:sldId id="319" r:id="rId20"/>
    <p:sldId id="320" r:id="rId21"/>
    <p:sldId id="321" r:id="rId22"/>
    <p:sldId id="322" r:id="rId23"/>
    <p:sldId id="324" r:id="rId24"/>
    <p:sldId id="325" r:id="rId25"/>
    <p:sldId id="326" r:id="rId26"/>
    <p:sldId id="368" r:id="rId27"/>
    <p:sldId id="369" r:id="rId28"/>
    <p:sldId id="370" r:id="rId29"/>
    <p:sldId id="371" r:id="rId30"/>
    <p:sldId id="372" r:id="rId31"/>
    <p:sldId id="373" r:id="rId32"/>
    <p:sldId id="374" r:id="rId33"/>
    <p:sldId id="323" r:id="rId34"/>
    <p:sldId id="375" r:id="rId35"/>
    <p:sldId id="330" r:id="rId36"/>
    <p:sldId id="345" r:id="rId37"/>
    <p:sldId id="331" r:id="rId38"/>
    <p:sldId id="332" r:id="rId39"/>
    <p:sldId id="333" r:id="rId40"/>
    <p:sldId id="334" r:id="rId41"/>
    <p:sldId id="335" r:id="rId42"/>
    <p:sldId id="336" r:id="rId43"/>
    <p:sldId id="337" r:id="rId44"/>
    <p:sldId id="338" r:id="rId45"/>
    <p:sldId id="346" r:id="rId46"/>
    <p:sldId id="339" r:id="rId47"/>
    <p:sldId id="340" r:id="rId48"/>
    <p:sldId id="341" r:id="rId49"/>
    <p:sldId id="343" r:id="rId50"/>
    <p:sldId id="344" r:id="rId51"/>
    <p:sldId id="348" r:id="rId52"/>
    <p:sldId id="342" r:id="rId53"/>
    <p:sldId id="347" r:id="rId54"/>
    <p:sldId id="367" r:id="rId5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F15EF2A-1555-431A-A7FA-B772B17C7402}">
          <p14:sldIdLst>
            <p14:sldId id="256"/>
            <p14:sldId id="257"/>
          </p14:sldIdLst>
        </p14:section>
        <p14:section name="图的定义" id="{11261E4E-2597-411C-814B-C0378EA26882}">
          <p14:sldIdLst>
            <p14:sldId id="271"/>
            <p14:sldId id="277"/>
            <p14:sldId id="306"/>
            <p14:sldId id="307"/>
            <p14:sldId id="308"/>
            <p14:sldId id="327"/>
            <p14:sldId id="328"/>
            <p14:sldId id="329"/>
            <p14:sldId id="359"/>
            <p14:sldId id="360"/>
            <p14:sldId id="361"/>
            <p14:sldId id="362"/>
          </p14:sldIdLst>
        </p14:section>
        <p14:section name="用图建模" id="{DB95734C-5A08-47F3-8ED7-A71F2DEC93A2}">
          <p14:sldIdLst>
            <p14:sldId id="366"/>
            <p14:sldId id="278"/>
            <p14:sldId id="317"/>
            <p14:sldId id="318"/>
            <p14:sldId id="319"/>
            <p14:sldId id="320"/>
            <p14:sldId id="321"/>
            <p14:sldId id="322"/>
            <p14:sldId id="324"/>
            <p14:sldId id="325"/>
            <p14:sldId id="326"/>
            <p14:sldId id="368"/>
            <p14:sldId id="369"/>
            <p14:sldId id="370"/>
            <p14:sldId id="371"/>
            <p14:sldId id="372"/>
            <p14:sldId id="373"/>
            <p14:sldId id="374"/>
            <p14:sldId id="323"/>
            <p14:sldId id="375"/>
            <p14:sldId id="330"/>
            <p14:sldId id="345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46"/>
            <p14:sldId id="339"/>
            <p14:sldId id="340"/>
            <p14:sldId id="341"/>
            <p14:sldId id="343"/>
            <p14:sldId id="344"/>
            <p14:sldId id="348"/>
            <p14:sldId id="342"/>
            <p14:sldId id="347"/>
            <p14:sldId id="3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0066"/>
    <a:srgbClr val="FF0000"/>
    <a:srgbClr val="009900"/>
    <a:srgbClr val="6633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890"/>
    <p:restoredTop sz="95273"/>
  </p:normalViewPr>
  <p:slideViewPr>
    <p:cSldViewPr>
      <p:cViewPr varScale="1">
        <p:scale>
          <a:sx n="63" d="100"/>
          <a:sy n="63" d="100"/>
        </p:scale>
        <p:origin x="1020" y="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-165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F4728E0-31AD-4DB5-8E7F-AD42EE1A1709}" type="datetimeFigureOut">
              <a:rPr lang="zh-CN" altLang="en-US"/>
              <a:pPr>
                <a:defRPr/>
              </a:pPr>
              <a:t>2023/5/11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5972315-0949-4EB1-AD84-15B90060464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1118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柯尼斯堡是数学家克里斯蒂安</a:t>
            </a:r>
            <a:r>
              <a:rPr kumimoji="1" lang="en-US" altLang="zh-CN" dirty="0"/>
              <a:t>·</a:t>
            </a:r>
            <a:r>
              <a:rPr kumimoji="1" lang="zh-CN" altLang="en-US" dirty="0"/>
              <a:t>哥德巴赫和达维德</a:t>
            </a:r>
            <a:r>
              <a:rPr kumimoji="1" lang="en-US" altLang="zh-CN" dirty="0"/>
              <a:t>·</a:t>
            </a:r>
            <a:r>
              <a:rPr kumimoji="1" lang="zh-CN" altLang="en-US" dirty="0"/>
              <a:t>希耳伯特、物理学家古斯塔夫</a:t>
            </a:r>
            <a:r>
              <a:rPr kumimoji="1" lang="en-US" altLang="zh-CN" dirty="0"/>
              <a:t>·</a:t>
            </a:r>
            <a:r>
              <a:rPr kumimoji="1" lang="zh-CN" altLang="en-US" dirty="0"/>
              <a:t>基尔霍夫、作家</a:t>
            </a:r>
            <a:r>
              <a:rPr kumimoji="1" lang="en-US" altLang="zh-CN" dirty="0"/>
              <a:t>E·T·A·</a:t>
            </a:r>
            <a:r>
              <a:rPr kumimoji="1" lang="zh-CN" altLang="en-US" dirty="0"/>
              <a:t>霍夫曼和哲学家伊曼纽尔</a:t>
            </a:r>
            <a:r>
              <a:rPr kumimoji="1" lang="en-US" altLang="zh-CN" dirty="0"/>
              <a:t>·</a:t>
            </a:r>
            <a:r>
              <a:rPr kumimoji="1" lang="zh-CN" altLang="en-US" dirty="0"/>
              <a:t>康德的出生地。</a:t>
            </a:r>
            <a:r>
              <a:rPr kumimoji="1" lang="en-US" altLang="zh-CN" dirty="0"/>
              <a:t>1736</a:t>
            </a:r>
            <a:r>
              <a:rPr kumimoji="1" lang="zh-CN" altLang="en-US" dirty="0"/>
              <a:t>年，数学家莱昂哈德</a:t>
            </a:r>
            <a:r>
              <a:rPr kumimoji="1" lang="en-US" altLang="zh-CN" dirty="0"/>
              <a:t>·</a:t>
            </a:r>
            <a:r>
              <a:rPr kumimoji="1" lang="zh-CN" altLang="en-US" dirty="0"/>
              <a:t>欧拉以柯尼斯堡的桥和岛屿为基础解决了柯尼斯堡七桥问题，并由此产生了新的数学分支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拓扑学和图论。</a:t>
            </a:r>
            <a:endParaRPr kumimoji="1" lang="en-US" altLang="zh-CN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5972315-0949-4EB1-AD84-15B90060464D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367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en-US" altLang="zh-CN"/>
              <a:t>A </a:t>
            </a:r>
            <a:r>
              <a:rPr kumimoji="0" lang="en-US" altLang="zh-CN" i="1"/>
              <a:t>graph </a:t>
            </a:r>
            <a:r>
              <a:rPr kumimoji="0" lang="en-US" altLang="zh-CN"/>
              <a:t>G = (V,E) consists of V, a nonempty set of </a:t>
            </a:r>
            <a:r>
              <a:rPr kumimoji="0" lang="en-US" altLang="zh-CN" i="1"/>
              <a:t>vertices </a:t>
            </a:r>
            <a:r>
              <a:rPr kumimoji="0" lang="en-US" altLang="zh-CN"/>
              <a:t>(or </a:t>
            </a:r>
            <a:r>
              <a:rPr kumimoji="0" lang="en-US" altLang="zh-CN" i="1"/>
              <a:t>nodes</a:t>
            </a:r>
            <a:r>
              <a:rPr kumimoji="0" lang="en-US" altLang="zh-CN"/>
              <a:t>) and E, a set of </a:t>
            </a:r>
            <a:r>
              <a:rPr kumimoji="0" lang="en-US" altLang="zh-CN" i="1"/>
              <a:t>edges</a:t>
            </a:r>
            <a:r>
              <a:rPr kumimoji="0" lang="en-US" altLang="zh-CN"/>
              <a:t>. Each edge has either one or two vertices associated with it, called its </a:t>
            </a:r>
            <a:r>
              <a:rPr kumimoji="0" lang="en-US" altLang="zh-CN" i="1"/>
              <a:t>endpoints</a:t>
            </a:r>
            <a:r>
              <a:rPr kumimoji="0" lang="en-US" altLang="zh-CN"/>
              <a:t>. An edge is said to </a:t>
            </a:r>
            <a:r>
              <a:rPr kumimoji="0" lang="en-US" altLang="zh-CN" i="1"/>
              <a:t>connect </a:t>
            </a:r>
            <a:r>
              <a:rPr kumimoji="0" lang="en-US" altLang="zh-CN"/>
              <a:t>its endpoints. </a:t>
            </a:r>
          </a:p>
          <a:p>
            <a:endParaRPr kumimoji="0" lang="en-US" altLang="zh-CN"/>
          </a:p>
          <a:p>
            <a:r>
              <a:rPr kumimoji="0" lang="zh-CN" altLang="en-US"/>
              <a:t>单数</a:t>
            </a:r>
            <a:r>
              <a:rPr kumimoji="0" lang="en-US" altLang="zh-CN"/>
              <a:t> Vertex  </a:t>
            </a:r>
            <a:r>
              <a:rPr kumimoji="0" lang="zh-CN" altLang="en-US"/>
              <a:t>复数</a:t>
            </a:r>
            <a:r>
              <a:rPr kumimoji="0" lang="en-US" altLang="zh-CN"/>
              <a:t> Vertices ; </a:t>
            </a:r>
          </a:p>
        </p:txBody>
      </p:sp>
      <p:sp>
        <p:nvSpPr>
          <p:cNvPr id="8196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067D945-4367-4EC4-8A19-3B5D4D1FF099}" type="slidenum">
              <a:rPr lang="zh-CN" altLang="en-US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008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en-US" altLang="zh-CN" b="1"/>
              <a:t>pseudographs </a:t>
            </a:r>
            <a:endParaRPr kumimoji="0" lang="en-US" altLang="zh-CN"/>
          </a:p>
          <a:p>
            <a:endParaRPr kumimoji="0" lang="en-US" altLang="en-US">
              <a:ea typeface="宋体" panose="02010600030101010101" pitchFamily="2" charset="-122"/>
            </a:endParaRPr>
          </a:p>
        </p:txBody>
      </p:sp>
      <p:sp>
        <p:nvSpPr>
          <p:cNvPr id="10244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6E14C5D-86FE-4E5E-A15C-874C3EC0C93F}" type="slidenum">
              <a:rPr lang="zh-CN" altLang="en-US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037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en-US" altLang="zh-CN"/>
              <a:t>Two vertices u and </a:t>
            </a:r>
            <a:r>
              <a:rPr kumimoji="0" lang="en-US" altLang="zh-CN" i="1"/>
              <a:t>v </a:t>
            </a:r>
            <a:r>
              <a:rPr kumimoji="0" lang="en-US" altLang="zh-CN"/>
              <a:t>in an undirected graph G are called </a:t>
            </a:r>
            <a:r>
              <a:rPr kumimoji="0" lang="en-US" altLang="zh-CN" i="1"/>
              <a:t>adjacent </a:t>
            </a:r>
            <a:r>
              <a:rPr kumimoji="0" lang="en-US" altLang="zh-CN"/>
              <a:t>(or </a:t>
            </a:r>
            <a:r>
              <a:rPr kumimoji="0" lang="en-US" altLang="zh-CN" i="1"/>
              <a:t>neighbors</a:t>
            </a:r>
            <a:r>
              <a:rPr kumimoji="0" lang="en-US" altLang="zh-CN"/>
              <a:t>) in G if u and </a:t>
            </a:r>
            <a:r>
              <a:rPr kumimoji="0" lang="en-US" altLang="zh-CN" i="1"/>
              <a:t>v </a:t>
            </a:r>
            <a:r>
              <a:rPr kumimoji="0" lang="en-US" altLang="zh-CN"/>
              <a:t>are endpoints of an edge e of G. Such an edge e is called </a:t>
            </a:r>
            <a:r>
              <a:rPr kumimoji="0" lang="en-US" altLang="zh-CN" i="1"/>
              <a:t>incident with </a:t>
            </a:r>
            <a:r>
              <a:rPr kumimoji="0" lang="en-US" altLang="zh-CN"/>
              <a:t>the vertices u and </a:t>
            </a:r>
            <a:r>
              <a:rPr kumimoji="0" lang="en-US" altLang="zh-CN" i="1"/>
              <a:t>v </a:t>
            </a:r>
            <a:r>
              <a:rPr kumimoji="0" lang="en-US" altLang="zh-CN"/>
              <a:t>and e is said to </a:t>
            </a:r>
            <a:r>
              <a:rPr kumimoji="0" lang="en-US" altLang="zh-CN" i="1"/>
              <a:t>connect </a:t>
            </a:r>
            <a:r>
              <a:rPr kumimoji="0" lang="en-US" altLang="zh-CN"/>
              <a:t>u and </a:t>
            </a:r>
            <a:r>
              <a:rPr kumimoji="0" lang="en-US" altLang="zh-CN" i="1"/>
              <a:t>v</a:t>
            </a:r>
            <a:r>
              <a:rPr kumimoji="0" lang="en-US" altLang="zh-CN"/>
              <a:t>. </a:t>
            </a:r>
          </a:p>
          <a:p>
            <a:endParaRPr kumimoji="0" lang="en-US" altLang="en-US">
              <a:ea typeface="宋体" panose="02010600030101010101" pitchFamily="2" charset="-122"/>
            </a:endParaRPr>
          </a:p>
        </p:txBody>
      </p:sp>
      <p:sp>
        <p:nvSpPr>
          <p:cNvPr id="14340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66813CB-3EAE-44F2-8ED7-ACBFDEBE6EDD}" type="slidenum">
              <a:rPr lang="zh-CN" altLang="en-US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718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en-US" altLang="zh-CN" b="1"/>
              <a:t>underlying undirected graph </a:t>
            </a:r>
            <a:endParaRPr kumimoji="0" lang="en-US" altLang="zh-CN"/>
          </a:p>
          <a:p>
            <a:endParaRPr kumimoji="0" lang="en-US" altLang="en-US">
              <a:ea typeface="宋体" panose="02010600030101010101" pitchFamily="2" charset="-122"/>
            </a:endParaRPr>
          </a:p>
        </p:txBody>
      </p:sp>
      <p:sp>
        <p:nvSpPr>
          <p:cNvPr id="17412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776A4C3-2878-43F9-8ABD-993C6A593722}" type="slidenum">
              <a:rPr lang="zh-CN" altLang="en-US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568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972315-0949-4EB1-AD84-15B90060464D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837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>
            <a:extLst>
              <a:ext uri="{FF2B5EF4-FFF2-40B4-BE49-F238E27FC236}">
                <a16:creationId xmlns:a16="http://schemas.microsoft.com/office/drawing/2014/main" id="{F579BDD7-EDC0-4219-848C-66DEE84ECAE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9F93D4F0-CCD7-4D31-9904-B59358E1B14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8" name="灯片编号占位符 3">
            <a:extLst>
              <a:ext uri="{FF2B5EF4-FFF2-40B4-BE49-F238E27FC236}">
                <a16:creationId xmlns:a16="http://schemas.microsoft.com/office/drawing/2014/main" id="{C7C7CA8B-61BF-4F73-B339-74E827CF8A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C9E357B-6743-4FBB-8D96-612A55E87081}" type="slidenum">
              <a:rPr lang="zh-CN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28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04B2C570-AE96-49E4-9F41-DFE6F338620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92DD13CD-EE4B-4492-B37F-1AA48D68684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id="{917ABEC2-4877-4B13-A912-838E7A369D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952737E-2E4A-43E3-AC7C-0155C51F6671}" type="slidenum">
              <a:rPr lang="zh-CN" altLang="en-US"/>
              <a:pPr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EAB0A5C7-8071-4C76-9328-1C7AE943C4B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DC570A30-65B7-48C8-9130-4EFE3BA801D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00C3EDD2-BF11-4EEB-9AE8-EA6205EA20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20C680F-8B5B-470E-A77A-703F6F0FC035}" type="slidenum">
              <a:rPr lang="zh-CN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39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zh-CN" altLang="en-US"/>
              <a:t>单击此处编辑母版副标题样式</a:t>
            </a:r>
            <a:endParaRPr lang="en-US" altLang="zh-CN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5072A29-2D91-4740-ACF0-163F7E0A6B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762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215341-1BA2-409F-ACB2-DE7B5F0BE2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4255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1A23BD-9F31-43C8-9C6E-9F22E89774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6610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8D7AE7-B822-42AA-AAC3-E42F8E750C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93304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1028A0D-A3F3-4E30-B664-9A8DDF0D07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FDD5648-76BD-44FB-957E-8627C0AF0F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A08B1FEA-1639-446E-94FE-B19DEB7EDF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67BCC-2364-4C0F-AF20-EA962A79B6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8172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D727FE0F-E0C1-4B90-B083-AD4D06FD7C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0B1293E9-9D61-4E78-BD06-F4DA662EE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DACAECA0-A359-4116-803E-B4177692C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AE4A951-2EB1-4113-A308-70A9E655E20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2160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732FF1-3A9F-4611-BE5B-1D26470D92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0865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4344B4-17BE-4F74-BA73-F6B4727AE0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544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FC1FE2-02E3-4C33-BDC3-DA754B7ADD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5179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04D940-AA5B-41B7-A529-6D14BC62F2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6974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1B768E-05A7-4F18-9B85-B7CD77A7BF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7471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713D2-C00D-4641-87C9-04462E010CA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2571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F93044-DAE3-4605-9065-0B20FC7045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470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D3638D-D820-41F6-89D7-AF33E74AEE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8006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单击此处编辑母版文本样式</a:t>
            </a:r>
          </a:p>
          <a:p>
            <a:pPr lvl="1"/>
            <a:r>
              <a:rPr lang="en-US" altLang="zh-CN"/>
              <a:t>第二级</a:t>
            </a:r>
          </a:p>
          <a:p>
            <a:pPr lvl="2"/>
            <a:r>
              <a:rPr lang="en-US" altLang="zh-CN"/>
              <a:t>第三级</a:t>
            </a:r>
          </a:p>
          <a:p>
            <a:pPr lvl="3"/>
            <a:r>
              <a:rPr lang="en-US" altLang="zh-CN"/>
              <a:t>第四级</a:t>
            </a:r>
          </a:p>
          <a:p>
            <a:pPr lvl="4"/>
            <a:r>
              <a:rPr lang="en-US" altLang="zh-CN"/>
              <a:t>第五级</a:t>
            </a:r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+mn-lt"/>
                <a:ea typeface="+mn-ea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51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+mn-lt"/>
                <a:ea typeface="+mn-ea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51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D1843AA9-33D9-4E04-8BB4-61738F1F8E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2" name="图片 1" descr="nju.jp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1" t="6886" r="12579" b="7318"/>
          <a:stretch>
            <a:fillRect/>
          </a:stretch>
        </p:blipFill>
        <p:spPr bwMode="auto">
          <a:xfrm>
            <a:off x="8101013" y="315913"/>
            <a:ext cx="925512" cy="111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  <p:sldLayoutId id="2147483978" r:id="rId12"/>
    <p:sldLayoutId id="2147483980" r:id="rId13"/>
    <p:sldLayoutId id="2147483981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黑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anose="02010600030101010101" pitchFamily="2" charset="-122"/>
          <a:cs typeface="黑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anose="02010600030101010101" pitchFamily="2" charset="-122"/>
          <a:cs typeface="黑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anose="02010600030101010101" pitchFamily="2" charset="-122"/>
          <a:cs typeface="黑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anose="02010600030101010101" pitchFamily="2" charset="-122"/>
          <a:cs typeface="黑体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kumimoji="1" sz="3000">
          <a:solidFill>
            <a:schemeClr val="tx1"/>
          </a:solidFill>
          <a:latin typeface="+mn-lt"/>
          <a:ea typeface="+mn-ea"/>
          <a:cs typeface="黑体" charset="0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kumimoji="1" sz="2600">
          <a:solidFill>
            <a:schemeClr val="tx1"/>
          </a:solidFill>
          <a:latin typeface="+mn-lt"/>
          <a:ea typeface="+mn-ea"/>
          <a:cs typeface="黑体" charset="0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kumimoji="1" sz="2300">
          <a:solidFill>
            <a:schemeClr val="tx1"/>
          </a:solidFill>
          <a:latin typeface="+mn-lt"/>
          <a:ea typeface="+mn-ea"/>
          <a:cs typeface="黑体" charset="0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  <a:ea typeface="+mn-ea"/>
          <a:cs typeface="黑体" charset="0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  <a:ea typeface="+mn-ea"/>
          <a:cs typeface="黑体" charset="0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3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1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2.e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3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4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7.png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2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0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4.png"/><Relationship Id="rId4" Type="http://schemas.openxmlformats.org/officeDocument/2006/relationships/image" Target="../media/image23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5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9.e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8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://en.wikipedia.org/wiki/File:Graph_isomorphism_a.sv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hyperlink" Target="http://en.wikipedia.org/wiki/File:Graph_isomorphism_b.svg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cs typeface="黑体" panose="02010609060101010101" pitchFamily="49" charset="-122"/>
              </a:rPr>
              <a:t>基本概念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 b="1">
                <a:cs typeface="黑体" panose="02010609060101010101" pitchFamily="49" charset="-122"/>
              </a:rPr>
              <a:t>离散数学</a:t>
            </a:r>
            <a:r>
              <a:rPr lang="zh-CN" altLang="en-US" b="1">
                <a:latin typeface="仿宋" panose="02010609060101010101" pitchFamily="49" charset="-122"/>
                <a:ea typeface="仿宋" panose="02010609060101010101" pitchFamily="49" charset="-122"/>
                <a:cs typeface="黑体" panose="02010609060101010101" pitchFamily="49" charset="-122"/>
              </a:rPr>
              <a:t>─</a:t>
            </a:r>
            <a:r>
              <a:rPr lang="zh-CN" altLang="en-US" b="1">
                <a:cs typeface="黑体" panose="02010609060101010101" pitchFamily="49" charset="-122"/>
              </a:rPr>
              <a:t>图论初步</a:t>
            </a:r>
            <a:endParaRPr lang="en-US" altLang="zh-CN" b="1">
              <a:cs typeface="黑体" panose="02010609060101010101" pitchFamily="49" charset="-122"/>
            </a:endParaRPr>
          </a:p>
          <a:p>
            <a:pPr eaLnBrk="1" hangingPunct="1"/>
            <a:endParaRPr lang="en-US" altLang="zh-CN" b="1">
              <a:cs typeface="黑体" panose="02010609060101010101" pitchFamily="49" charset="-122"/>
            </a:endParaRPr>
          </a:p>
          <a:p>
            <a:pPr eaLnBrk="1" hangingPunct="1"/>
            <a:r>
              <a:rPr lang="zh-CN" altLang="en-US" b="1">
                <a:cs typeface="黑体" panose="02010609060101010101" pitchFamily="49" charset="-122"/>
              </a:rPr>
              <a:t>南京大学计算机科学与技术系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7543800" cy="796925"/>
          </a:xfrm>
        </p:spPr>
        <p:txBody>
          <a:bodyPr/>
          <a:lstStyle/>
          <a:p>
            <a:pPr eaLnBrk="1" hangingPunct="1"/>
            <a:r>
              <a:rPr lang="zh-CN" altLang="en-US">
                <a:cs typeface="黑体" panose="02010609060101010101" pitchFamily="49" charset="-122"/>
              </a:rPr>
              <a:t>图的术语（续）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341438"/>
            <a:ext cx="8075612" cy="5300662"/>
          </a:xfrm>
        </p:spPr>
        <p:txBody>
          <a:bodyPr/>
          <a:lstStyle/>
          <a:p>
            <a:pPr eaLnBrk="1" hangingPunct="1">
              <a:lnSpc>
                <a:spcPct val="125000"/>
              </a:lnSpc>
              <a:spcBef>
                <a:spcPct val="10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黑体" panose="02010609060101010101" pitchFamily="49" charset="-122"/>
              </a:rPr>
              <a:t>有向图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G =(V, E,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altLang="zh-CN" sz="2800" b="1">
                <a:cs typeface="Arial" panose="020B0604020202020204" pitchFamily="34" charset="0"/>
                <a:sym typeface="Symbol" panose="05050102010706020507" pitchFamily="18" charset="2"/>
              </a:rPr>
              <a:t>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(e)=(u, v)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800" b="1">
              <a:latin typeface="Times New Roman" panose="02020603050405020304" pitchFamily="18" charset="0"/>
              <a:cs typeface="黑体" panose="02010609060101010101" pitchFamily="49" charset="-122"/>
            </a:endParaRPr>
          </a:p>
          <a:p>
            <a:pPr lvl="1" eaLnBrk="1" hangingPunct="1">
              <a:lnSpc>
                <a:spcPct val="125000"/>
              </a:lnSpc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2400" b="1">
                <a:latin typeface="Times New Roman" panose="02020603050405020304" pitchFamily="18" charset="0"/>
                <a:cs typeface="黑体" panose="02010609060101010101" pitchFamily="49" charset="-122"/>
              </a:rPr>
              <a:t>是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400" b="1">
                <a:latin typeface="Times New Roman" panose="02020603050405020304" pitchFamily="18" charset="0"/>
                <a:cs typeface="黑体" panose="02010609060101010101" pitchFamily="49" charset="-122"/>
              </a:rPr>
              <a:t>的起点，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400" b="1">
                <a:latin typeface="Times New Roman" panose="02020603050405020304" pitchFamily="18" charset="0"/>
                <a:cs typeface="黑体" panose="02010609060101010101" pitchFamily="49" charset="-122"/>
              </a:rPr>
              <a:t>是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400" b="1">
                <a:latin typeface="Times New Roman" panose="02020603050405020304" pitchFamily="18" charset="0"/>
                <a:cs typeface="黑体" panose="02010609060101010101" pitchFamily="49" charset="-122"/>
              </a:rPr>
              <a:t>的终点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25000"/>
              </a:lnSpc>
            </a:pPr>
            <a:r>
              <a:rPr lang="zh-CN" altLang="en-US" sz="2400" b="1">
                <a:latin typeface="Times New Roman" panose="02020603050405020304" pitchFamily="18" charset="0"/>
                <a:cs typeface="黑体" panose="02010609060101010101" pitchFamily="49" charset="-122"/>
              </a:rPr>
              <a:t>假设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u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400" b="1">
                <a:latin typeface="Times New Roman" panose="02020603050405020304" pitchFamily="18" charset="0"/>
                <a:cs typeface="黑体" panose="02010609060101010101" pitchFamily="49" charset="-122"/>
              </a:rPr>
              <a:t>，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黑体" panose="02010609060101010101" pitchFamily="49" charset="-122"/>
              </a:rPr>
              <a:t>邻接到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400" b="1">
                <a:latin typeface="Times New Roman" panose="02020603050405020304" pitchFamily="18" charset="0"/>
                <a:cs typeface="黑体" panose="02010609060101010101" pitchFamily="49" charset="-122"/>
              </a:rPr>
              <a:t>，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黑体" panose="02010609060101010101" pitchFamily="49" charset="-122"/>
              </a:rPr>
              <a:t>从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黑体" panose="02010609060101010101" pitchFamily="49" charset="-122"/>
              </a:rPr>
              <a:t>邻接</a:t>
            </a:r>
            <a:endParaRPr lang="en-US" altLang="zh-CN" sz="24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1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黑体" panose="02010609060101010101" pitchFamily="49" charset="-122"/>
              </a:rPr>
              <a:t>有向图中顶点的出度和入度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b="1" i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="1" i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(v) = </a:t>
            </a:r>
            <a:r>
              <a:rPr lang="zh-CN" altLang="en-US" sz="2400" b="1">
                <a:latin typeface="Times New Roman" panose="02020603050405020304" pitchFamily="18" charset="0"/>
                <a:cs typeface="黑体" panose="02010609060101010101" pitchFamily="49" charset="-122"/>
              </a:rPr>
              <a:t>以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400" b="1">
                <a:latin typeface="Times New Roman" panose="02020603050405020304" pitchFamily="18" charset="0"/>
                <a:cs typeface="黑体" panose="02010609060101010101" pitchFamily="49" charset="-122"/>
              </a:rPr>
              <a:t>为始点的边的条数，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deg</a:t>
            </a:r>
            <a:r>
              <a:rPr lang="en-US" altLang="zh-CN" sz="2400" b="1" i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(v) </a:t>
            </a:r>
            <a:endParaRPr lang="zh-CN" altLang="en-US" sz="2400" b="1">
              <a:latin typeface="Times New Roman" panose="02020603050405020304" pitchFamily="18" charset="0"/>
              <a:cs typeface="黑体" panose="02010609060101010101" pitchFamily="49" charset="-122"/>
            </a:endParaRPr>
          </a:p>
          <a:p>
            <a:pPr lvl="1" algn="just" eaLnBrk="1" hangingPunct="1">
              <a:lnSpc>
                <a:spcPct val="110000"/>
              </a:lnSpc>
            </a:pP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b="1" i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(v) = </a:t>
            </a:r>
            <a:r>
              <a:rPr lang="zh-CN" altLang="en-US" sz="2400" b="1">
                <a:latin typeface="Times New Roman" panose="02020603050405020304" pitchFamily="18" charset="0"/>
                <a:cs typeface="黑体" panose="02010609060101010101" pitchFamily="49" charset="-122"/>
              </a:rPr>
              <a:t>以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400" b="1">
                <a:latin typeface="Times New Roman" panose="02020603050405020304" pitchFamily="18" charset="0"/>
                <a:cs typeface="黑体" panose="02010609060101010101" pitchFamily="49" charset="-122"/>
              </a:rPr>
              <a:t>为终点的边的条数，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deg</a:t>
            </a:r>
            <a:r>
              <a:rPr lang="en-US" altLang="zh-CN" sz="24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(v) </a:t>
            </a:r>
            <a:endParaRPr lang="zh-CN" altLang="en-US" sz="2400" b="1">
              <a:latin typeface="Times New Roman" panose="02020603050405020304" pitchFamily="18" charset="0"/>
              <a:cs typeface="黑体" panose="02010609060101010101" pitchFamily="49" charset="-122"/>
            </a:endParaRPr>
          </a:p>
          <a:p>
            <a:pPr algn="just" eaLnBrk="1" hangingPunct="1">
              <a:lnSpc>
                <a:spcPct val="125000"/>
              </a:lnSpc>
            </a:pPr>
            <a:r>
              <a:rPr lang="zh-CN" altLang="en-US" sz="2800" b="1">
                <a:cs typeface="黑体" panose="02010609060101010101" pitchFamily="49" charset="-122"/>
              </a:rPr>
              <a:t>有向图中各顶点的出度之和等于入度之和。</a:t>
            </a:r>
            <a:endParaRPr lang="en-US" altLang="zh-CN" sz="2800" b="1">
              <a:cs typeface="黑体" panose="02010609060101010101" pitchFamily="49" charset="-122"/>
            </a:endParaRPr>
          </a:p>
          <a:p>
            <a:pPr algn="just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800" b="1">
                <a:cs typeface="黑体" panose="02010609060101010101" pitchFamily="49" charset="-122"/>
              </a:rPr>
              <a:t>             </a:t>
            </a: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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vV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deg</a:t>
            </a:r>
            <a:r>
              <a:rPr lang="en-US" altLang="zh-CN" sz="2800" b="1" i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(v) =</a:t>
            </a:r>
            <a:r>
              <a:rPr lang="en-US" altLang="zh-CN" sz="2800" b="1">
                <a:cs typeface="黑体" panose="02010609060101010101" pitchFamily="49" charset="-12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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vV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deg</a:t>
            </a:r>
            <a:r>
              <a:rPr lang="en-US" altLang="zh-CN" sz="2800" b="1" i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(v) =|E|</a:t>
            </a:r>
          </a:p>
          <a:p>
            <a:pPr algn="just" eaLnBrk="1" hangingPunct="1">
              <a:lnSpc>
                <a:spcPct val="125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黑体" panose="02010609060101010101" pitchFamily="49" charset="-122"/>
              </a:rPr>
              <a:t>有向图的底图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732FF1-3A9F-4611-BE5B-1D26470D92E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7543800" cy="869950"/>
          </a:xfrm>
        </p:spPr>
        <p:txBody>
          <a:bodyPr/>
          <a:lstStyle/>
          <a:p>
            <a:pPr eaLnBrk="1" hangingPunct="1"/>
            <a:r>
              <a:rPr lang="zh-CN" altLang="en-US">
                <a:cs typeface="黑体" panose="02010609060101010101" pitchFamily="49" charset="-122"/>
              </a:rPr>
              <a:t>特殊的简单图（完全图）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557338"/>
            <a:ext cx="8229600" cy="2232025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b="1">
                <a:latin typeface="Times New Roman" panose="02020603050405020304" pitchFamily="18" charset="0"/>
                <a:cs typeface="黑体" panose="02010609060101010101" pitchFamily="49" charset="-122"/>
              </a:rPr>
              <a:t>若简单图</a:t>
            </a:r>
            <a:r>
              <a:rPr lang="en-US" altLang="zh-CN" b="1">
                <a:latin typeface="Times New Roman" panose="02020603050405020304" pitchFamily="18" charset="0"/>
                <a:cs typeface="黑体" panose="02010609060101010101" pitchFamily="49" charset="-122"/>
              </a:rPr>
              <a:t>G</a:t>
            </a:r>
            <a:r>
              <a:rPr lang="zh-CN" altLang="en-US" b="1">
                <a:latin typeface="Times New Roman" panose="02020603050405020304" pitchFamily="18" charset="0"/>
                <a:cs typeface="黑体" panose="02010609060101010101" pitchFamily="49" charset="-122"/>
              </a:rPr>
              <a:t>中任意两点均相邻，则称为完全图。记为</a:t>
            </a:r>
            <a:r>
              <a:rPr lang="en-US" altLang="zh-CN" b="1">
                <a:latin typeface="Times New Roman" panose="02020603050405020304" pitchFamily="18" charset="0"/>
                <a:cs typeface="黑体" panose="02010609060101010101" pitchFamily="49" charset="-122"/>
              </a:rPr>
              <a:t>K</a:t>
            </a:r>
            <a:r>
              <a:rPr lang="en-US" altLang="zh-CN" b="1" baseline="-30000">
                <a:latin typeface="Times New Roman" panose="02020603050405020304" pitchFamily="18" charset="0"/>
                <a:cs typeface="黑体" panose="02010609060101010101" pitchFamily="49" charset="-122"/>
              </a:rPr>
              <a:t>n</a:t>
            </a:r>
            <a:r>
              <a:rPr lang="en-US" altLang="zh-CN" b="1">
                <a:latin typeface="Times New Roman" panose="02020603050405020304" pitchFamily="18" charset="0"/>
                <a:cs typeface="黑体" panose="02010609060101010101" pitchFamily="49" charset="-122"/>
              </a:rPr>
              <a:t>, </a:t>
            </a:r>
            <a:r>
              <a:rPr lang="zh-CN" altLang="en-US" b="1">
                <a:latin typeface="Times New Roman" panose="02020603050405020304" pitchFamily="18" charset="0"/>
                <a:cs typeface="黑体" panose="02010609060101010101" pitchFamily="49" charset="-122"/>
              </a:rPr>
              <a:t>其中</a:t>
            </a:r>
            <a:r>
              <a:rPr lang="en-US" altLang="zh-CN" b="1">
                <a:latin typeface="Times New Roman" panose="02020603050405020304" pitchFamily="18" charset="0"/>
                <a:cs typeface="黑体" panose="02010609060101010101" pitchFamily="49" charset="-122"/>
              </a:rPr>
              <a:t>n</a:t>
            </a:r>
            <a:r>
              <a:rPr lang="zh-CN" altLang="en-US" b="1">
                <a:latin typeface="Times New Roman" panose="02020603050405020304" pitchFamily="18" charset="0"/>
                <a:cs typeface="黑体" panose="02010609060101010101" pitchFamily="49" charset="-122"/>
              </a:rPr>
              <a:t>是图中顶点数。</a:t>
            </a:r>
          </a:p>
          <a:p>
            <a:pPr lvl="1" algn="just"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zh-CN" b="1">
                <a:latin typeface="Times New Roman" panose="02020603050405020304" pitchFamily="18" charset="0"/>
                <a:cs typeface="黑体" panose="02010609060101010101" pitchFamily="49" charset="-122"/>
              </a:rPr>
              <a:t>K</a:t>
            </a:r>
            <a:r>
              <a:rPr lang="en-US" altLang="zh-CN" b="1" baseline="-30000">
                <a:latin typeface="Times New Roman" panose="02020603050405020304" pitchFamily="18" charset="0"/>
                <a:cs typeface="黑体" panose="02010609060101010101" pitchFamily="49" charset="-122"/>
              </a:rPr>
              <a:t>n</a:t>
            </a:r>
            <a:r>
              <a:rPr lang="zh-CN" altLang="en-US" b="1">
                <a:latin typeface="Times New Roman" panose="02020603050405020304" pitchFamily="18" charset="0"/>
                <a:cs typeface="黑体" panose="02010609060101010101" pitchFamily="49" charset="-122"/>
              </a:rPr>
              <a:t>中每个顶点皆为</a:t>
            </a:r>
            <a:r>
              <a:rPr lang="en-US" altLang="zh-CN" b="1">
                <a:latin typeface="Times New Roman" panose="02020603050405020304" pitchFamily="18" charset="0"/>
                <a:cs typeface="黑体" panose="02010609060101010101" pitchFamily="49" charset="-122"/>
              </a:rPr>
              <a:t>n-1</a:t>
            </a:r>
            <a:r>
              <a:rPr lang="zh-CN" altLang="en-US" b="1">
                <a:latin typeface="Times New Roman" panose="02020603050405020304" pitchFamily="18" charset="0"/>
                <a:cs typeface="黑体" panose="02010609060101010101" pitchFamily="49" charset="-122"/>
              </a:rPr>
              <a:t>度，总边数为</a:t>
            </a:r>
            <a:r>
              <a:rPr lang="en-US" altLang="zh-CN" b="1">
                <a:latin typeface="Times New Roman" panose="02020603050405020304" pitchFamily="18" charset="0"/>
                <a:cs typeface="黑体" panose="02010609060101010101" pitchFamily="49" charset="-122"/>
              </a:rPr>
              <a:t>n(n-1)/2</a:t>
            </a:r>
            <a:r>
              <a:rPr lang="zh-CN" altLang="en-US" b="1">
                <a:latin typeface="Times New Roman" panose="02020603050405020304" pitchFamily="18" charset="0"/>
                <a:cs typeface="黑体" panose="02010609060101010101" pitchFamily="49" charset="-122"/>
              </a:rPr>
              <a:t>。</a:t>
            </a:r>
          </a:p>
          <a:p>
            <a:pPr lvl="1" algn="just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b="1">
                <a:latin typeface="Times New Roman" panose="02020603050405020304" pitchFamily="18" charset="0"/>
                <a:cs typeface="黑体" panose="02010609060101010101" pitchFamily="49" charset="-122"/>
              </a:rPr>
              <a:t>边数达到上限的简单图。</a:t>
            </a:r>
          </a:p>
          <a:p>
            <a:pPr algn="just" eaLnBrk="1" hangingPunct="1"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endParaRPr lang="en-US" altLang="zh-CN">
              <a:cs typeface="黑体" panose="02010609060101010101" pitchFamily="49" charset="-122"/>
            </a:endParaRPr>
          </a:p>
        </p:txBody>
      </p:sp>
      <p:grpSp>
        <p:nvGrpSpPr>
          <p:cNvPr id="28676" name="组合 104"/>
          <p:cNvGrpSpPr>
            <a:grpSpLocks/>
          </p:cNvGrpSpPr>
          <p:nvPr/>
        </p:nvGrpSpPr>
        <p:grpSpPr bwMode="auto">
          <a:xfrm>
            <a:off x="3059113" y="4365625"/>
            <a:ext cx="1081087" cy="1366838"/>
            <a:chOff x="2627784" y="4365743"/>
            <a:chExt cx="1080120" cy="1367513"/>
          </a:xfrm>
        </p:grpSpPr>
        <p:grpSp>
          <p:nvGrpSpPr>
            <p:cNvPr id="28717" name="组合 53"/>
            <p:cNvGrpSpPr>
              <a:grpSpLocks/>
            </p:cNvGrpSpPr>
            <p:nvPr/>
          </p:nvGrpSpPr>
          <p:grpSpPr bwMode="auto">
            <a:xfrm>
              <a:off x="2627784" y="4365743"/>
              <a:ext cx="1080120" cy="863457"/>
              <a:chOff x="2627784" y="4365743"/>
              <a:chExt cx="1080120" cy="863457"/>
            </a:xfrm>
          </p:grpSpPr>
          <p:grpSp>
            <p:nvGrpSpPr>
              <p:cNvPr id="28719" name="组合 40"/>
              <p:cNvGrpSpPr>
                <a:grpSpLocks/>
              </p:cNvGrpSpPr>
              <p:nvPr/>
            </p:nvGrpSpPr>
            <p:grpSpPr bwMode="auto">
              <a:xfrm>
                <a:off x="2627784" y="5085184"/>
                <a:ext cx="1080120" cy="144016"/>
                <a:chOff x="1187624" y="5085184"/>
                <a:chExt cx="1080120" cy="144016"/>
              </a:xfrm>
            </p:grpSpPr>
            <p:sp>
              <p:nvSpPr>
                <p:cNvPr id="28723" name="流程图: 联系 9"/>
                <p:cNvSpPr>
                  <a:spLocks noChangeArrowheads="1"/>
                </p:cNvSpPr>
                <p:nvPr/>
              </p:nvSpPr>
              <p:spPr bwMode="auto">
                <a:xfrm>
                  <a:off x="1187624" y="5085184"/>
                  <a:ext cx="144016" cy="144016"/>
                </a:xfrm>
                <a:prstGeom prst="flowChartConnector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8724" name="流程图: 联系 11"/>
                <p:cNvSpPr>
                  <a:spLocks noChangeArrowheads="1"/>
                </p:cNvSpPr>
                <p:nvPr/>
              </p:nvSpPr>
              <p:spPr bwMode="auto">
                <a:xfrm>
                  <a:off x="2123728" y="5085184"/>
                  <a:ext cx="144016" cy="144016"/>
                </a:xfrm>
                <a:prstGeom prst="flowChartConnector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cxnSp>
              <p:nvCxnSpPr>
                <p:cNvPr id="28725" name="直接连接符 16"/>
                <p:cNvCxnSpPr>
                  <a:cxnSpLocks noChangeShapeType="1"/>
                  <a:stCxn id="28723" idx="6"/>
                </p:cNvCxnSpPr>
                <p:nvPr/>
              </p:nvCxnSpPr>
              <p:spPr bwMode="auto">
                <a:xfrm>
                  <a:off x="1331640" y="5157192"/>
                  <a:ext cx="792088" cy="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28720" name="直接连接符 18"/>
              <p:cNvCxnSpPr>
                <a:cxnSpLocks noChangeShapeType="1"/>
                <a:stCxn id="28721" idx="1"/>
              </p:cNvCxnSpPr>
              <p:nvPr/>
            </p:nvCxnSpPr>
            <p:spPr bwMode="auto">
              <a:xfrm flipH="1">
                <a:off x="2734331" y="4366749"/>
                <a:ext cx="429232" cy="73952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8721" name="流程图: 联系 46"/>
              <p:cNvSpPr>
                <a:spLocks noChangeArrowheads="1"/>
              </p:cNvSpPr>
              <p:nvPr/>
            </p:nvSpPr>
            <p:spPr bwMode="auto">
              <a:xfrm rot="3275188">
                <a:off x="3079563" y="4365743"/>
                <a:ext cx="144016" cy="144016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cxnSp>
            <p:nvCxnSpPr>
              <p:cNvPr id="28722" name="直接连接符 48"/>
              <p:cNvCxnSpPr>
                <a:cxnSpLocks noChangeShapeType="1"/>
                <a:stCxn id="28721" idx="6"/>
              </p:cNvCxnSpPr>
              <p:nvPr/>
            </p:nvCxnSpPr>
            <p:spPr bwMode="auto">
              <a:xfrm rot="3275188">
                <a:off x="3026751" y="4819209"/>
                <a:ext cx="792088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8718" name="矩形标注 103"/>
            <p:cNvSpPr>
              <a:spLocks noChangeArrowheads="1"/>
            </p:cNvSpPr>
            <p:nvPr/>
          </p:nvSpPr>
          <p:spPr bwMode="auto">
            <a:xfrm>
              <a:off x="2915816" y="5229200"/>
              <a:ext cx="720080" cy="504056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altLang="zh-CN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677" name="组合 109"/>
          <p:cNvGrpSpPr>
            <a:grpSpLocks/>
          </p:cNvGrpSpPr>
          <p:nvPr/>
        </p:nvGrpSpPr>
        <p:grpSpPr bwMode="auto">
          <a:xfrm>
            <a:off x="1547813" y="5084763"/>
            <a:ext cx="1079500" cy="612775"/>
            <a:chOff x="1187624" y="5085184"/>
            <a:chExt cx="1080120" cy="612504"/>
          </a:xfrm>
        </p:grpSpPr>
        <p:grpSp>
          <p:nvGrpSpPr>
            <p:cNvPr id="28712" name="组合 58"/>
            <p:cNvGrpSpPr>
              <a:grpSpLocks/>
            </p:cNvGrpSpPr>
            <p:nvPr/>
          </p:nvGrpSpPr>
          <p:grpSpPr bwMode="auto">
            <a:xfrm>
              <a:off x="1187624" y="5085184"/>
              <a:ext cx="1080120" cy="144016"/>
              <a:chOff x="1187624" y="5085184"/>
              <a:chExt cx="1080120" cy="144016"/>
            </a:xfrm>
          </p:grpSpPr>
          <p:sp>
            <p:nvSpPr>
              <p:cNvPr id="28714" name="流程图: 联系 59"/>
              <p:cNvSpPr>
                <a:spLocks noChangeArrowheads="1"/>
              </p:cNvSpPr>
              <p:nvPr/>
            </p:nvSpPr>
            <p:spPr bwMode="auto">
              <a:xfrm>
                <a:off x="1187624" y="5085184"/>
                <a:ext cx="144016" cy="144016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8715" name="流程图: 联系 60"/>
              <p:cNvSpPr>
                <a:spLocks noChangeArrowheads="1"/>
              </p:cNvSpPr>
              <p:nvPr/>
            </p:nvSpPr>
            <p:spPr bwMode="auto">
              <a:xfrm>
                <a:off x="2123728" y="5085184"/>
                <a:ext cx="144016" cy="144016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cxnSp>
            <p:nvCxnSpPr>
              <p:cNvPr id="28716" name="直接连接符 61"/>
              <p:cNvCxnSpPr>
                <a:cxnSpLocks noChangeShapeType="1"/>
                <a:stCxn id="28714" idx="6"/>
              </p:cNvCxnSpPr>
              <p:nvPr/>
            </p:nvCxnSpPr>
            <p:spPr bwMode="auto">
              <a:xfrm>
                <a:off x="1331640" y="5157192"/>
                <a:ext cx="792088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8713" name="矩形标注 105"/>
            <p:cNvSpPr>
              <a:spLocks noChangeArrowheads="1"/>
            </p:cNvSpPr>
            <p:nvPr/>
          </p:nvSpPr>
          <p:spPr bwMode="auto">
            <a:xfrm>
              <a:off x="1538118" y="5193632"/>
              <a:ext cx="720080" cy="504056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altLang="zh-CN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678" name="组合 118"/>
          <p:cNvGrpSpPr>
            <a:grpSpLocks/>
          </p:cNvGrpSpPr>
          <p:nvPr/>
        </p:nvGrpSpPr>
        <p:grpSpPr bwMode="auto">
          <a:xfrm>
            <a:off x="611188" y="5084763"/>
            <a:ext cx="720725" cy="622300"/>
            <a:chOff x="404210" y="5085184"/>
            <a:chExt cx="720080" cy="621178"/>
          </a:xfrm>
        </p:grpSpPr>
        <p:sp>
          <p:nvSpPr>
            <p:cNvPr id="28710" name="流程图: 联系 10"/>
            <p:cNvSpPr>
              <a:spLocks noChangeArrowheads="1"/>
            </p:cNvSpPr>
            <p:nvPr/>
          </p:nvSpPr>
          <p:spPr bwMode="auto">
            <a:xfrm>
              <a:off x="539552" y="5085184"/>
              <a:ext cx="144016" cy="144016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11" name="矩形标注 106"/>
            <p:cNvSpPr>
              <a:spLocks noChangeArrowheads="1"/>
            </p:cNvSpPr>
            <p:nvPr/>
          </p:nvSpPr>
          <p:spPr bwMode="auto">
            <a:xfrm>
              <a:off x="404210" y="5202306"/>
              <a:ext cx="720080" cy="504056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altLang="zh-CN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679" name="组合 111"/>
          <p:cNvGrpSpPr>
            <a:grpSpLocks/>
          </p:cNvGrpSpPr>
          <p:nvPr/>
        </p:nvGrpSpPr>
        <p:grpSpPr bwMode="auto">
          <a:xfrm>
            <a:off x="4822825" y="4338638"/>
            <a:ext cx="1089025" cy="1393825"/>
            <a:chOff x="4419310" y="4338210"/>
            <a:chExt cx="1088794" cy="1395046"/>
          </a:xfrm>
        </p:grpSpPr>
        <p:grpSp>
          <p:nvGrpSpPr>
            <p:cNvPr id="28697" name="组合 41"/>
            <p:cNvGrpSpPr>
              <a:grpSpLocks/>
            </p:cNvGrpSpPr>
            <p:nvPr/>
          </p:nvGrpSpPr>
          <p:grpSpPr bwMode="auto">
            <a:xfrm>
              <a:off x="4419310" y="4338210"/>
              <a:ext cx="1080120" cy="144016"/>
              <a:chOff x="1187624" y="5085184"/>
              <a:chExt cx="1080120" cy="144016"/>
            </a:xfrm>
          </p:grpSpPr>
          <p:sp>
            <p:nvSpPr>
              <p:cNvPr id="28707" name="流程图: 联系 42"/>
              <p:cNvSpPr>
                <a:spLocks noChangeArrowheads="1"/>
              </p:cNvSpPr>
              <p:nvPr/>
            </p:nvSpPr>
            <p:spPr bwMode="auto">
              <a:xfrm>
                <a:off x="1187624" y="5085184"/>
                <a:ext cx="144016" cy="144016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8708" name="流程图: 联系 43"/>
              <p:cNvSpPr>
                <a:spLocks noChangeArrowheads="1"/>
              </p:cNvSpPr>
              <p:nvPr/>
            </p:nvSpPr>
            <p:spPr bwMode="auto">
              <a:xfrm>
                <a:off x="2123728" y="5085184"/>
                <a:ext cx="144016" cy="144016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cxnSp>
            <p:nvCxnSpPr>
              <p:cNvPr id="28709" name="直接连接符 44"/>
              <p:cNvCxnSpPr>
                <a:cxnSpLocks noChangeShapeType="1"/>
                <a:stCxn id="28707" idx="6"/>
              </p:cNvCxnSpPr>
              <p:nvPr/>
            </p:nvCxnSpPr>
            <p:spPr bwMode="auto">
              <a:xfrm>
                <a:off x="1331640" y="5157192"/>
                <a:ext cx="792088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8698" name="直接连接符 56"/>
            <p:cNvCxnSpPr>
              <a:cxnSpLocks noChangeShapeType="1"/>
              <a:stCxn id="28705" idx="1"/>
              <a:endCxn id="28707" idx="5"/>
            </p:cNvCxnSpPr>
            <p:nvPr/>
          </p:nvCxnSpPr>
          <p:spPr bwMode="auto">
            <a:xfrm flipH="1" flipV="1">
              <a:off x="4542235" y="4461135"/>
              <a:ext cx="842944" cy="64514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8699" name="组合 62"/>
            <p:cNvGrpSpPr>
              <a:grpSpLocks/>
            </p:cNvGrpSpPr>
            <p:nvPr/>
          </p:nvGrpSpPr>
          <p:grpSpPr bwMode="auto">
            <a:xfrm>
              <a:off x="4427984" y="5085184"/>
              <a:ext cx="1080120" cy="144016"/>
              <a:chOff x="1187624" y="5085184"/>
              <a:chExt cx="1080120" cy="144016"/>
            </a:xfrm>
          </p:grpSpPr>
          <p:sp>
            <p:nvSpPr>
              <p:cNvPr id="28704" name="流程图: 联系 63"/>
              <p:cNvSpPr>
                <a:spLocks noChangeArrowheads="1"/>
              </p:cNvSpPr>
              <p:nvPr/>
            </p:nvSpPr>
            <p:spPr bwMode="auto">
              <a:xfrm>
                <a:off x="1187624" y="5085184"/>
                <a:ext cx="144016" cy="144016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8705" name="流程图: 联系 64"/>
              <p:cNvSpPr>
                <a:spLocks noChangeArrowheads="1"/>
              </p:cNvSpPr>
              <p:nvPr/>
            </p:nvSpPr>
            <p:spPr bwMode="auto">
              <a:xfrm>
                <a:off x="2123728" y="5085184"/>
                <a:ext cx="144016" cy="144016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cxnSp>
            <p:nvCxnSpPr>
              <p:cNvPr id="28706" name="直接连接符 65"/>
              <p:cNvCxnSpPr>
                <a:cxnSpLocks noChangeShapeType="1"/>
                <a:stCxn id="28704" idx="6"/>
              </p:cNvCxnSpPr>
              <p:nvPr/>
            </p:nvCxnSpPr>
            <p:spPr bwMode="auto">
              <a:xfrm>
                <a:off x="1331640" y="5157192"/>
                <a:ext cx="792088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8700" name="直接连接符 69"/>
            <p:cNvCxnSpPr>
              <a:cxnSpLocks noChangeShapeType="1"/>
            </p:cNvCxnSpPr>
            <p:nvPr/>
          </p:nvCxnSpPr>
          <p:spPr bwMode="auto">
            <a:xfrm flipH="1" flipV="1">
              <a:off x="5436096" y="4365104"/>
              <a:ext cx="8674" cy="7920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701" name="矩形标注 107"/>
            <p:cNvSpPr>
              <a:spLocks noChangeArrowheads="1"/>
            </p:cNvSpPr>
            <p:nvPr/>
          </p:nvSpPr>
          <p:spPr bwMode="auto">
            <a:xfrm>
              <a:off x="4697796" y="5229200"/>
              <a:ext cx="720080" cy="504056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altLang="zh-CN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702" name="直接连接符 112"/>
            <p:cNvCxnSpPr>
              <a:cxnSpLocks noChangeShapeType="1"/>
            </p:cNvCxnSpPr>
            <p:nvPr/>
          </p:nvCxnSpPr>
          <p:spPr bwMode="auto">
            <a:xfrm flipH="1" flipV="1">
              <a:off x="4501736" y="4378551"/>
              <a:ext cx="8674" cy="7920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03" name="直接连接符 113"/>
            <p:cNvCxnSpPr>
              <a:cxnSpLocks noChangeShapeType="1"/>
              <a:stCxn id="28704" idx="7"/>
              <a:endCxn id="28708" idx="3"/>
            </p:cNvCxnSpPr>
            <p:nvPr/>
          </p:nvCxnSpPr>
          <p:spPr bwMode="auto">
            <a:xfrm flipV="1">
              <a:off x="4550909" y="4461135"/>
              <a:ext cx="825596" cy="64514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8680" name="组合 110"/>
          <p:cNvGrpSpPr>
            <a:grpSpLocks/>
          </p:cNvGrpSpPr>
          <p:nvPr/>
        </p:nvGrpSpPr>
        <p:grpSpPr bwMode="auto">
          <a:xfrm>
            <a:off x="6721475" y="3919538"/>
            <a:ext cx="1506538" cy="1787525"/>
            <a:chOff x="6129282" y="3919609"/>
            <a:chExt cx="1507395" cy="1786753"/>
          </a:xfrm>
        </p:grpSpPr>
        <p:sp>
          <p:nvSpPr>
            <p:cNvPr id="28681" name="流程图: 联系 8"/>
            <p:cNvSpPr>
              <a:spLocks noChangeArrowheads="1"/>
            </p:cNvSpPr>
            <p:nvPr/>
          </p:nvSpPr>
          <p:spPr bwMode="auto">
            <a:xfrm>
              <a:off x="7492661" y="4437112"/>
              <a:ext cx="144016" cy="144016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28682" name="直接连接符 17"/>
            <p:cNvCxnSpPr>
              <a:cxnSpLocks noChangeShapeType="1"/>
              <a:endCxn id="28681" idx="3"/>
            </p:cNvCxnSpPr>
            <p:nvPr/>
          </p:nvCxnSpPr>
          <p:spPr bwMode="auto">
            <a:xfrm flipV="1">
              <a:off x="6444208" y="4560037"/>
              <a:ext cx="1069544" cy="597155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683" name="流程图: 联系 35"/>
            <p:cNvSpPr>
              <a:spLocks noChangeArrowheads="1"/>
            </p:cNvSpPr>
            <p:nvPr/>
          </p:nvSpPr>
          <p:spPr bwMode="auto">
            <a:xfrm>
              <a:off x="6817695" y="3919609"/>
              <a:ext cx="144016" cy="144016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684" name="流程图: 联系 8"/>
            <p:cNvSpPr>
              <a:spLocks noChangeArrowheads="1"/>
            </p:cNvSpPr>
            <p:nvPr/>
          </p:nvSpPr>
          <p:spPr bwMode="auto">
            <a:xfrm>
              <a:off x="6129282" y="4455332"/>
              <a:ext cx="144016" cy="144016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685" name="流程图: 联系 71"/>
            <p:cNvSpPr>
              <a:spLocks noChangeArrowheads="1"/>
            </p:cNvSpPr>
            <p:nvPr/>
          </p:nvSpPr>
          <p:spPr bwMode="auto">
            <a:xfrm>
              <a:off x="6372200" y="5085184"/>
              <a:ext cx="144016" cy="144016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686" name="流程图: 联系 72"/>
            <p:cNvSpPr>
              <a:spLocks noChangeArrowheads="1"/>
            </p:cNvSpPr>
            <p:nvPr/>
          </p:nvSpPr>
          <p:spPr bwMode="auto">
            <a:xfrm>
              <a:off x="7308304" y="5085184"/>
              <a:ext cx="144016" cy="144016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28687" name="直接连接符 73"/>
            <p:cNvCxnSpPr>
              <a:cxnSpLocks noChangeShapeType="1"/>
              <a:stCxn id="28685" idx="6"/>
            </p:cNvCxnSpPr>
            <p:nvPr/>
          </p:nvCxnSpPr>
          <p:spPr bwMode="auto">
            <a:xfrm>
              <a:off x="6516216" y="5157192"/>
              <a:ext cx="79208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88" name="直接连接符 74"/>
            <p:cNvCxnSpPr>
              <a:cxnSpLocks noChangeShapeType="1"/>
              <a:stCxn id="28684" idx="7"/>
              <a:endCxn id="28683" idx="7"/>
            </p:cNvCxnSpPr>
            <p:nvPr/>
          </p:nvCxnSpPr>
          <p:spPr bwMode="auto">
            <a:xfrm flipV="1">
              <a:off x="6252207" y="3940700"/>
              <a:ext cx="688413" cy="53572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89" name="直接连接符 75"/>
            <p:cNvCxnSpPr>
              <a:cxnSpLocks noChangeShapeType="1"/>
              <a:stCxn id="28683" idx="6"/>
            </p:cNvCxnSpPr>
            <p:nvPr/>
          </p:nvCxnSpPr>
          <p:spPr bwMode="auto">
            <a:xfrm>
              <a:off x="6961711" y="3991617"/>
              <a:ext cx="573132" cy="45601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90" name="直接连接符 76"/>
            <p:cNvCxnSpPr>
              <a:cxnSpLocks noChangeShapeType="1"/>
            </p:cNvCxnSpPr>
            <p:nvPr/>
          </p:nvCxnSpPr>
          <p:spPr bwMode="auto">
            <a:xfrm flipV="1">
              <a:off x="7393759" y="4560037"/>
              <a:ext cx="194933" cy="597155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91" name="直接连接符 77"/>
            <p:cNvCxnSpPr>
              <a:cxnSpLocks noChangeShapeType="1"/>
              <a:endCxn id="28685" idx="5"/>
            </p:cNvCxnSpPr>
            <p:nvPr/>
          </p:nvCxnSpPr>
          <p:spPr bwMode="auto">
            <a:xfrm>
              <a:off x="6228184" y="4581128"/>
              <a:ext cx="266941" cy="626981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92" name="直接连接符 89"/>
            <p:cNvCxnSpPr>
              <a:cxnSpLocks noChangeShapeType="1"/>
              <a:endCxn id="28681" idx="6"/>
            </p:cNvCxnSpPr>
            <p:nvPr/>
          </p:nvCxnSpPr>
          <p:spPr bwMode="auto">
            <a:xfrm>
              <a:off x="6259851" y="4509120"/>
              <a:ext cx="137682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93" name="直接连接符 91"/>
            <p:cNvCxnSpPr>
              <a:cxnSpLocks noChangeShapeType="1"/>
              <a:endCxn id="28683" idx="4"/>
            </p:cNvCxnSpPr>
            <p:nvPr/>
          </p:nvCxnSpPr>
          <p:spPr bwMode="auto">
            <a:xfrm flipV="1">
              <a:off x="6444208" y="4063625"/>
              <a:ext cx="445495" cy="109356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94" name="直接连接符 93"/>
            <p:cNvCxnSpPr>
              <a:cxnSpLocks noChangeShapeType="1"/>
              <a:stCxn id="28683" idx="5"/>
              <a:endCxn id="28686" idx="0"/>
            </p:cNvCxnSpPr>
            <p:nvPr/>
          </p:nvCxnSpPr>
          <p:spPr bwMode="auto">
            <a:xfrm>
              <a:off x="6940620" y="4042534"/>
              <a:ext cx="439692" cy="104265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95" name="直接连接符 94"/>
            <p:cNvCxnSpPr>
              <a:cxnSpLocks noChangeShapeType="1"/>
              <a:endCxn id="28686" idx="1"/>
            </p:cNvCxnSpPr>
            <p:nvPr/>
          </p:nvCxnSpPr>
          <p:spPr bwMode="auto">
            <a:xfrm>
              <a:off x="6252207" y="4564810"/>
              <a:ext cx="1077188" cy="541465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696" name="矩形标注 108"/>
            <p:cNvSpPr>
              <a:spLocks noChangeArrowheads="1"/>
            </p:cNvSpPr>
            <p:nvPr/>
          </p:nvSpPr>
          <p:spPr bwMode="auto">
            <a:xfrm>
              <a:off x="6677580" y="5202306"/>
              <a:ext cx="720080" cy="504056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altLang="zh-CN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732FF1-3A9F-4611-BE5B-1D26470D92E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2092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7543800" cy="869950"/>
          </a:xfrm>
        </p:spPr>
        <p:txBody>
          <a:bodyPr/>
          <a:lstStyle/>
          <a:p>
            <a:pPr eaLnBrk="1" hangingPunct="1"/>
            <a:r>
              <a:rPr lang="zh-CN" altLang="en-US">
                <a:cs typeface="黑体" panose="02010609060101010101" pitchFamily="49" charset="-122"/>
              </a:rPr>
              <a:t>特殊的简单图（圈图与轮图）</a:t>
            </a:r>
          </a:p>
        </p:txBody>
      </p:sp>
      <p:grpSp>
        <p:nvGrpSpPr>
          <p:cNvPr id="29699" name="组合 53"/>
          <p:cNvGrpSpPr>
            <a:grpSpLocks/>
          </p:cNvGrpSpPr>
          <p:nvPr/>
        </p:nvGrpSpPr>
        <p:grpSpPr bwMode="auto">
          <a:xfrm>
            <a:off x="1714500" y="2079625"/>
            <a:ext cx="1081088" cy="863600"/>
            <a:chOff x="2627784" y="4365743"/>
            <a:chExt cx="1080120" cy="863457"/>
          </a:xfrm>
        </p:grpSpPr>
        <p:grpSp>
          <p:nvGrpSpPr>
            <p:cNvPr id="29777" name="组合 40"/>
            <p:cNvGrpSpPr>
              <a:grpSpLocks/>
            </p:cNvGrpSpPr>
            <p:nvPr/>
          </p:nvGrpSpPr>
          <p:grpSpPr bwMode="auto">
            <a:xfrm>
              <a:off x="2627784" y="5085184"/>
              <a:ext cx="1080120" cy="144016"/>
              <a:chOff x="1187624" y="5085184"/>
              <a:chExt cx="1080120" cy="144016"/>
            </a:xfrm>
          </p:grpSpPr>
          <p:sp>
            <p:nvSpPr>
              <p:cNvPr id="29781" name="流程图: 联系 9"/>
              <p:cNvSpPr>
                <a:spLocks noChangeArrowheads="1"/>
              </p:cNvSpPr>
              <p:nvPr/>
            </p:nvSpPr>
            <p:spPr bwMode="auto">
              <a:xfrm>
                <a:off x="1187624" y="5085184"/>
                <a:ext cx="144016" cy="144016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9782" name="流程图: 联系 11"/>
              <p:cNvSpPr>
                <a:spLocks noChangeArrowheads="1"/>
              </p:cNvSpPr>
              <p:nvPr/>
            </p:nvSpPr>
            <p:spPr bwMode="auto">
              <a:xfrm>
                <a:off x="2123728" y="5085184"/>
                <a:ext cx="144016" cy="144016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cxnSp>
            <p:nvCxnSpPr>
              <p:cNvPr id="29783" name="直接连接符 16"/>
              <p:cNvCxnSpPr>
                <a:cxnSpLocks noChangeShapeType="1"/>
                <a:stCxn id="29781" idx="6"/>
              </p:cNvCxnSpPr>
              <p:nvPr/>
            </p:nvCxnSpPr>
            <p:spPr bwMode="auto">
              <a:xfrm>
                <a:off x="1331640" y="5157192"/>
                <a:ext cx="792088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9778" name="直接连接符 18"/>
            <p:cNvCxnSpPr>
              <a:cxnSpLocks noChangeShapeType="1"/>
              <a:stCxn id="29779" idx="1"/>
            </p:cNvCxnSpPr>
            <p:nvPr/>
          </p:nvCxnSpPr>
          <p:spPr bwMode="auto">
            <a:xfrm flipH="1">
              <a:off x="2734331" y="4366749"/>
              <a:ext cx="429232" cy="73952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79" name="流程图: 联系 46"/>
            <p:cNvSpPr>
              <a:spLocks noChangeArrowheads="1"/>
            </p:cNvSpPr>
            <p:nvPr/>
          </p:nvSpPr>
          <p:spPr bwMode="auto">
            <a:xfrm rot="3275188">
              <a:off x="3079563" y="4365743"/>
              <a:ext cx="144016" cy="144016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29780" name="直接连接符 48"/>
            <p:cNvCxnSpPr>
              <a:cxnSpLocks noChangeShapeType="1"/>
              <a:stCxn id="29779" idx="6"/>
            </p:cNvCxnSpPr>
            <p:nvPr/>
          </p:nvCxnSpPr>
          <p:spPr bwMode="auto">
            <a:xfrm rot="3275188">
              <a:off x="3026751" y="4819209"/>
              <a:ext cx="79208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9700" name="组合 111"/>
          <p:cNvGrpSpPr>
            <a:grpSpLocks/>
          </p:cNvGrpSpPr>
          <p:nvPr/>
        </p:nvGrpSpPr>
        <p:grpSpPr bwMode="auto">
          <a:xfrm>
            <a:off x="3841750" y="2052638"/>
            <a:ext cx="1087438" cy="1395412"/>
            <a:chOff x="4419310" y="4338210"/>
            <a:chExt cx="1088794" cy="1395046"/>
          </a:xfrm>
        </p:grpSpPr>
        <p:grpSp>
          <p:nvGrpSpPr>
            <p:cNvPr id="29766" name="组合 41"/>
            <p:cNvGrpSpPr>
              <a:grpSpLocks/>
            </p:cNvGrpSpPr>
            <p:nvPr/>
          </p:nvGrpSpPr>
          <p:grpSpPr bwMode="auto">
            <a:xfrm>
              <a:off x="4419310" y="4338210"/>
              <a:ext cx="1080120" cy="144016"/>
              <a:chOff x="1187624" y="5085184"/>
              <a:chExt cx="1080120" cy="144016"/>
            </a:xfrm>
          </p:grpSpPr>
          <p:sp>
            <p:nvSpPr>
              <p:cNvPr id="29774" name="流程图: 联系 42"/>
              <p:cNvSpPr>
                <a:spLocks noChangeArrowheads="1"/>
              </p:cNvSpPr>
              <p:nvPr/>
            </p:nvSpPr>
            <p:spPr bwMode="auto">
              <a:xfrm>
                <a:off x="1187624" y="5085184"/>
                <a:ext cx="144016" cy="144016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9775" name="流程图: 联系 43"/>
              <p:cNvSpPr>
                <a:spLocks noChangeArrowheads="1"/>
              </p:cNvSpPr>
              <p:nvPr/>
            </p:nvSpPr>
            <p:spPr bwMode="auto">
              <a:xfrm>
                <a:off x="2123728" y="5085184"/>
                <a:ext cx="144016" cy="144016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cxnSp>
            <p:nvCxnSpPr>
              <p:cNvPr id="29776" name="直接连接符 44"/>
              <p:cNvCxnSpPr>
                <a:cxnSpLocks noChangeShapeType="1"/>
                <a:stCxn id="29774" idx="6"/>
              </p:cNvCxnSpPr>
              <p:nvPr/>
            </p:nvCxnSpPr>
            <p:spPr bwMode="auto">
              <a:xfrm>
                <a:off x="1331640" y="5157192"/>
                <a:ext cx="792088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9767" name="组合 62"/>
            <p:cNvGrpSpPr>
              <a:grpSpLocks/>
            </p:cNvGrpSpPr>
            <p:nvPr/>
          </p:nvGrpSpPr>
          <p:grpSpPr bwMode="auto">
            <a:xfrm>
              <a:off x="4427984" y="5085184"/>
              <a:ext cx="1080120" cy="144016"/>
              <a:chOff x="1187624" y="5085184"/>
              <a:chExt cx="1080120" cy="144016"/>
            </a:xfrm>
          </p:grpSpPr>
          <p:sp>
            <p:nvSpPr>
              <p:cNvPr id="29771" name="流程图: 联系 63"/>
              <p:cNvSpPr>
                <a:spLocks noChangeArrowheads="1"/>
              </p:cNvSpPr>
              <p:nvPr/>
            </p:nvSpPr>
            <p:spPr bwMode="auto">
              <a:xfrm>
                <a:off x="1187624" y="5085184"/>
                <a:ext cx="144016" cy="144016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9772" name="流程图: 联系 64"/>
              <p:cNvSpPr>
                <a:spLocks noChangeArrowheads="1"/>
              </p:cNvSpPr>
              <p:nvPr/>
            </p:nvSpPr>
            <p:spPr bwMode="auto">
              <a:xfrm>
                <a:off x="2123728" y="5085184"/>
                <a:ext cx="144016" cy="144016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cxnSp>
            <p:nvCxnSpPr>
              <p:cNvPr id="29773" name="直接连接符 65"/>
              <p:cNvCxnSpPr>
                <a:cxnSpLocks noChangeShapeType="1"/>
                <a:stCxn id="29771" idx="6"/>
              </p:cNvCxnSpPr>
              <p:nvPr/>
            </p:nvCxnSpPr>
            <p:spPr bwMode="auto">
              <a:xfrm>
                <a:off x="1331640" y="5157192"/>
                <a:ext cx="792088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9768" name="直接连接符 69"/>
            <p:cNvCxnSpPr>
              <a:cxnSpLocks noChangeShapeType="1"/>
            </p:cNvCxnSpPr>
            <p:nvPr/>
          </p:nvCxnSpPr>
          <p:spPr bwMode="auto">
            <a:xfrm flipH="1" flipV="1">
              <a:off x="5436096" y="4365104"/>
              <a:ext cx="8674" cy="7920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69" name="矩形标注 107"/>
            <p:cNvSpPr>
              <a:spLocks noChangeArrowheads="1"/>
            </p:cNvSpPr>
            <p:nvPr/>
          </p:nvSpPr>
          <p:spPr bwMode="auto">
            <a:xfrm>
              <a:off x="4697796" y="5229200"/>
              <a:ext cx="720080" cy="504056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zh-CN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9770" name="直接连接符 112"/>
            <p:cNvCxnSpPr>
              <a:cxnSpLocks noChangeShapeType="1"/>
            </p:cNvCxnSpPr>
            <p:nvPr/>
          </p:nvCxnSpPr>
          <p:spPr bwMode="auto">
            <a:xfrm flipH="1" flipV="1">
              <a:off x="4501736" y="4378551"/>
              <a:ext cx="8674" cy="7920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9701" name="组合 110"/>
          <p:cNvGrpSpPr>
            <a:grpSpLocks/>
          </p:cNvGrpSpPr>
          <p:nvPr/>
        </p:nvGrpSpPr>
        <p:grpSpPr bwMode="auto">
          <a:xfrm>
            <a:off x="5802313" y="1647825"/>
            <a:ext cx="1506537" cy="1785938"/>
            <a:chOff x="6129282" y="3919609"/>
            <a:chExt cx="1507395" cy="1786753"/>
          </a:xfrm>
        </p:grpSpPr>
        <p:sp>
          <p:nvSpPr>
            <p:cNvPr id="29755" name="流程图: 联系 8"/>
            <p:cNvSpPr>
              <a:spLocks noChangeArrowheads="1"/>
            </p:cNvSpPr>
            <p:nvPr/>
          </p:nvSpPr>
          <p:spPr bwMode="auto">
            <a:xfrm>
              <a:off x="7492661" y="4437112"/>
              <a:ext cx="144016" cy="144016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756" name="流程图: 联系 35"/>
            <p:cNvSpPr>
              <a:spLocks noChangeArrowheads="1"/>
            </p:cNvSpPr>
            <p:nvPr/>
          </p:nvSpPr>
          <p:spPr bwMode="auto">
            <a:xfrm>
              <a:off x="6817695" y="3919609"/>
              <a:ext cx="144016" cy="144016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757" name="流程图: 联系 8"/>
            <p:cNvSpPr>
              <a:spLocks noChangeArrowheads="1"/>
            </p:cNvSpPr>
            <p:nvPr/>
          </p:nvSpPr>
          <p:spPr bwMode="auto">
            <a:xfrm>
              <a:off x="6129282" y="4455332"/>
              <a:ext cx="144016" cy="144016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758" name="流程图: 联系 71"/>
            <p:cNvSpPr>
              <a:spLocks noChangeArrowheads="1"/>
            </p:cNvSpPr>
            <p:nvPr/>
          </p:nvSpPr>
          <p:spPr bwMode="auto">
            <a:xfrm>
              <a:off x="6372200" y="5085184"/>
              <a:ext cx="144016" cy="144016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759" name="流程图: 联系 72"/>
            <p:cNvSpPr>
              <a:spLocks noChangeArrowheads="1"/>
            </p:cNvSpPr>
            <p:nvPr/>
          </p:nvSpPr>
          <p:spPr bwMode="auto">
            <a:xfrm>
              <a:off x="7308304" y="5085184"/>
              <a:ext cx="144016" cy="144016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29760" name="直接连接符 73"/>
            <p:cNvCxnSpPr>
              <a:cxnSpLocks noChangeShapeType="1"/>
              <a:stCxn id="29758" idx="6"/>
            </p:cNvCxnSpPr>
            <p:nvPr/>
          </p:nvCxnSpPr>
          <p:spPr bwMode="auto">
            <a:xfrm>
              <a:off x="6516216" y="5157192"/>
              <a:ext cx="79208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61" name="直接连接符 74"/>
            <p:cNvCxnSpPr>
              <a:cxnSpLocks noChangeShapeType="1"/>
              <a:stCxn id="29757" idx="7"/>
              <a:endCxn id="29756" idx="7"/>
            </p:cNvCxnSpPr>
            <p:nvPr/>
          </p:nvCxnSpPr>
          <p:spPr bwMode="auto">
            <a:xfrm flipV="1">
              <a:off x="6252207" y="3940700"/>
              <a:ext cx="688413" cy="53572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62" name="直接连接符 75"/>
            <p:cNvCxnSpPr>
              <a:cxnSpLocks noChangeShapeType="1"/>
              <a:stCxn id="29756" idx="6"/>
            </p:cNvCxnSpPr>
            <p:nvPr/>
          </p:nvCxnSpPr>
          <p:spPr bwMode="auto">
            <a:xfrm>
              <a:off x="6961711" y="3991617"/>
              <a:ext cx="573132" cy="45601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63" name="直接连接符 76"/>
            <p:cNvCxnSpPr>
              <a:cxnSpLocks noChangeShapeType="1"/>
            </p:cNvCxnSpPr>
            <p:nvPr/>
          </p:nvCxnSpPr>
          <p:spPr bwMode="auto">
            <a:xfrm flipV="1">
              <a:off x="7393759" y="4560037"/>
              <a:ext cx="194933" cy="597155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64" name="直接连接符 77"/>
            <p:cNvCxnSpPr>
              <a:cxnSpLocks noChangeShapeType="1"/>
              <a:endCxn id="29758" idx="5"/>
            </p:cNvCxnSpPr>
            <p:nvPr/>
          </p:nvCxnSpPr>
          <p:spPr bwMode="auto">
            <a:xfrm>
              <a:off x="6228184" y="4581128"/>
              <a:ext cx="266941" cy="626981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65" name="矩形标注 108"/>
            <p:cNvSpPr>
              <a:spLocks noChangeArrowheads="1"/>
            </p:cNvSpPr>
            <p:nvPr/>
          </p:nvSpPr>
          <p:spPr bwMode="auto">
            <a:xfrm>
              <a:off x="6677580" y="5202306"/>
              <a:ext cx="720080" cy="504056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zh-CN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702" name="矩形标注 54"/>
          <p:cNvSpPr>
            <a:spLocks noChangeArrowheads="1"/>
          </p:cNvSpPr>
          <p:nvPr/>
        </p:nvSpPr>
        <p:spPr bwMode="auto">
          <a:xfrm>
            <a:off x="1984375" y="2943225"/>
            <a:ext cx="720725" cy="504825"/>
          </a:xfrm>
          <a:prstGeom prst="wedgeRectCallout">
            <a:avLst>
              <a:gd name="adj1" fmla="val -20833"/>
              <a:gd name="adj2" fmla="val 625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400" b="1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组合 165"/>
          <p:cNvGrpSpPr>
            <a:grpSpLocks/>
          </p:cNvGrpSpPr>
          <p:nvPr/>
        </p:nvGrpSpPr>
        <p:grpSpPr bwMode="auto">
          <a:xfrm>
            <a:off x="1654175" y="4103688"/>
            <a:ext cx="5594350" cy="1800225"/>
            <a:chOff x="1653955" y="4103966"/>
            <a:chExt cx="5594044" cy="1800200"/>
          </a:xfrm>
        </p:grpSpPr>
        <p:grpSp>
          <p:nvGrpSpPr>
            <p:cNvPr id="29706" name="组合 53"/>
            <p:cNvGrpSpPr>
              <a:grpSpLocks/>
            </p:cNvGrpSpPr>
            <p:nvPr/>
          </p:nvGrpSpPr>
          <p:grpSpPr bwMode="auto">
            <a:xfrm>
              <a:off x="1653955" y="4536014"/>
              <a:ext cx="1080120" cy="863457"/>
              <a:chOff x="2627784" y="4365743"/>
              <a:chExt cx="1080120" cy="863457"/>
            </a:xfrm>
          </p:grpSpPr>
          <p:grpSp>
            <p:nvGrpSpPr>
              <p:cNvPr id="29744" name="组合 40"/>
              <p:cNvGrpSpPr>
                <a:grpSpLocks/>
              </p:cNvGrpSpPr>
              <p:nvPr/>
            </p:nvGrpSpPr>
            <p:grpSpPr bwMode="auto">
              <a:xfrm>
                <a:off x="2627784" y="5085184"/>
                <a:ext cx="1080120" cy="144016"/>
                <a:chOff x="1187624" y="5085184"/>
                <a:chExt cx="1080120" cy="144016"/>
              </a:xfrm>
            </p:grpSpPr>
            <p:sp>
              <p:nvSpPr>
                <p:cNvPr id="29752" name="流程图: 联系 70"/>
                <p:cNvSpPr>
                  <a:spLocks noChangeArrowheads="1"/>
                </p:cNvSpPr>
                <p:nvPr/>
              </p:nvSpPr>
              <p:spPr bwMode="auto">
                <a:xfrm>
                  <a:off x="1187624" y="5085184"/>
                  <a:ext cx="144016" cy="144016"/>
                </a:xfrm>
                <a:prstGeom prst="flowChartConnector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9753" name="流程图: 联系 78"/>
                <p:cNvSpPr>
                  <a:spLocks noChangeArrowheads="1"/>
                </p:cNvSpPr>
                <p:nvPr/>
              </p:nvSpPr>
              <p:spPr bwMode="auto">
                <a:xfrm>
                  <a:off x="2123728" y="5085184"/>
                  <a:ext cx="144016" cy="144016"/>
                </a:xfrm>
                <a:prstGeom prst="flowChartConnector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cxnSp>
              <p:nvCxnSpPr>
                <p:cNvPr id="29754" name="直接连接符 79"/>
                <p:cNvCxnSpPr>
                  <a:cxnSpLocks noChangeShapeType="1"/>
                  <a:stCxn id="29752" idx="6"/>
                </p:cNvCxnSpPr>
                <p:nvPr/>
              </p:nvCxnSpPr>
              <p:spPr bwMode="auto">
                <a:xfrm>
                  <a:off x="1331640" y="5157192"/>
                  <a:ext cx="792088" cy="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29745" name="直接连接符 66"/>
              <p:cNvCxnSpPr>
                <a:cxnSpLocks noChangeShapeType="1"/>
                <a:stCxn id="29746" idx="1"/>
              </p:cNvCxnSpPr>
              <p:nvPr/>
            </p:nvCxnSpPr>
            <p:spPr bwMode="auto">
              <a:xfrm flipH="1">
                <a:off x="2747778" y="4366749"/>
                <a:ext cx="429232" cy="73952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9746" name="流程图: 联系 67"/>
              <p:cNvSpPr>
                <a:spLocks noChangeArrowheads="1"/>
              </p:cNvSpPr>
              <p:nvPr/>
            </p:nvSpPr>
            <p:spPr bwMode="auto">
              <a:xfrm rot="3275188">
                <a:off x="3093010" y="4365743"/>
                <a:ext cx="144016" cy="144016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cxnSp>
            <p:nvCxnSpPr>
              <p:cNvPr id="29747" name="直接连接符 68"/>
              <p:cNvCxnSpPr>
                <a:cxnSpLocks noChangeShapeType="1"/>
                <a:stCxn id="29746" idx="6"/>
              </p:cNvCxnSpPr>
              <p:nvPr/>
            </p:nvCxnSpPr>
            <p:spPr bwMode="auto">
              <a:xfrm rot="3275188">
                <a:off x="3040198" y="4819209"/>
                <a:ext cx="792088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9748" name="流程图: 联系 116"/>
              <p:cNvSpPr>
                <a:spLocks noChangeArrowheads="1"/>
              </p:cNvSpPr>
              <p:nvPr/>
            </p:nvSpPr>
            <p:spPr bwMode="auto">
              <a:xfrm rot="3275188">
                <a:off x="3099066" y="4799303"/>
                <a:ext cx="144016" cy="144016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cxnSp>
            <p:nvCxnSpPr>
              <p:cNvPr id="29749" name="直接连接符 119"/>
              <p:cNvCxnSpPr>
                <a:cxnSpLocks noChangeShapeType="1"/>
                <a:endCxn id="29753" idx="5"/>
              </p:cNvCxnSpPr>
              <p:nvPr/>
            </p:nvCxnSpPr>
            <p:spPr bwMode="auto">
              <a:xfrm>
                <a:off x="3169565" y="4842905"/>
                <a:ext cx="517248" cy="365204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750" name="直接连接符 123"/>
              <p:cNvCxnSpPr>
                <a:cxnSpLocks noChangeShapeType="1"/>
                <a:stCxn id="29748" idx="4"/>
              </p:cNvCxnSpPr>
              <p:nvPr/>
            </p:nvCxnSpPr>
            <p:spPr bwMode="auto">
              <a:xfrm flipH="1">
                <a:off x="2737518" y="4913038"/>
                <a:ext cx="374870" cy="245299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751" name="直接连接符 126"/>
              <p:cNvCxnSpPr>
                <a:cxnSpLocks noChangeShapeType="1"/>
              </p:cNvCxnSpPr>
              <p:nvPr/>
            </p:nvCxnSpPr>
            <p:spPr bwMode="auto">
              <a:xfrm flipH="1">
                <a:off x="3169565" y="4410857"/>
                <a:ext cx="10484" cy="50405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9707" name="组合 111"/>
            <p:cNvGrpSpPr>
              <a:grpSpLocks/>
            </p:cNvGrpSpPr>
            <p:nvPr/>
          </p:nvGrpSpPr>
          <p:grpSpPr bwMode="auto">
            <a:xfrm>
              <a:off x="3779912" y="4509120"/>
              <a:ext cx="1088794" cy="1395046"/>
              <a:chOff x="4419310" y="4338210"/>
              <a:chExt cx="1088794" cy="1395046"/>
            </a:xfrm>
          </p:grpSpPr>
          <p:grpSp>
            <p:nvGrpSpPr>
              <p:cNvPr id="29733" name="组合 41"/>
              <p:cNvGrpSpPr>
                <a:grpSpLocks/>
              </p:cNvGrpSpPr>
              <p:nvPr/>
            </p:nvGrpSpPr>
            <p:grpSpPr bwMode="auto">
              <a:xfrm>
                <a:off x="4419310" y="4338210"/>
                <a:ext cx="1080120" cy="144016"/>
                <a:chOff x="1187624" y="5085184"/>
                <a:chExt cx="1080120" cy="144016"/>
              </a:xfrm>
            </p:grpSpPr>
            <p:sp>
              <p:nvSpPr>
                <p:cNvPr id="29741" name="流程图: 联系 90"/>
                <p:cNvSpPr>
                  <a:spLocks noChangeArrowheads="1"/>
                </p:cNvSpPr>
                <p:nvPr/>
              </p:nvSpPr>
              <p:spPr bwMode="auto">
                <a:xfrm>
                  <a:off x="1187624" y="5085184"/>
                  <a:ext cx="144016" cy="144016"/>
                </a:xfrm>
                <a:prstGeom prst="flowChartConnector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9742" name="流程图: 联系 92"/>
                <p:cNvSpPr>
                  <a:spLocks noChangeArrowheads="1"/>
                </p:cNvSpPr>
                <p:nvPr/>
              </p:nvSpPr>
              <p:spPr bwMode="auto">
                <a:xfrm>
                  <a:off x="2123728" y="5085184"/>
                  <a:ext cx="144016" cy="144016"/>
                </a:xfrm>
                <a:prstGeom prst="flowChartConnector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cxnSp>
              <p:nvCxnSpPr>
                <p:cNvPr id="29743" name="直接连接符 95"/>
                <p:cNvCxnSpPr>
                  <a:cxnSpLocks noChangeShapeType="1"/>
                  <a:stCxn id="29741" idx="6"/>
                </p:cNvCxnSpPr>
                <p:nvPr/>
              </p:nvCxnSpPr>
              <p:spPr bwMode="auto">
                <a:xfrm>
                  <a:off x="1331640" y="5157192"/>
                  <a:ext cx="792088" cy="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29734" name="组合 62"/>
              <p:cNvGrpSpPr>
                <a:grpSpLocks/>
              </p:cNvGrpSpPr>
              <p:nvPr/>
            </p:nvGrpSpPr>
            <p:grpSpPr bwMode="auto">
              <a:xfrm>
                <a:off x="4427984" y="5085184"/>
                <a:ext cx="1080120" cy="144016"/>
                <a:chOff x="1187624" y="5085184"/>
                <a:chExt cx="1080120" cy="144016"/>
              </a:xfrm>
            </p:grpSpPr>
            <p:sp>
              <p:nvSpPr>
                <p:cNvPr id="29738" name="流程图: 联系 86"/>
                <p:cNvSpPr>
                  <a:spLocks noChangeArrowheads="1"/>
                </p:cNvSpPr>
                <p:nvPr/>
              </p:nvSpPr>
              <p:spPr bwMode="auto">
                <a:xfrm>
                  <a:off x="1187624" y="5085184"/>
                  <a:ext cx="144016" cy="144016"/>
                </a:xfrm>
                <a:prstGeom prst="flowChartConnector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9739" name="流程图: 联系 87"/>
                <p:cNvSpPr>
                  <a:spLocks noChangeArrowheads="1"/>
                </p:cNvSpPr>
                <p:nvPr/>
              </p:nvSpPr>
              <p:spPr bwMode="auto">
                <a:xfrm>
                  <a:off x="2123728" y="5085184"/>
                  <a:ext cx="144016" cy="144016"/>
                </a:xfrm>
                <a:prstGeom prst="flowChartConnector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cxnSp>
              <p:nvCxnSpPr>
                <p:cNvPr id="29740" name="直接连接符 88"/>
                <p:cNvCxnSpPr>
                  <a:cxnSpLocks noChangeShapeType="1"/>
                  <a:stCxn id="29738" idx="6"/>
                </p:cNvCxnSpPr>
                <p:nvPr/>
              </p:nvCxnSpPr>
              <p:spPr bwMode="auto">
                <a:xfrm>
                  <a:off x="1331640" y="5157192"/>
                  <a:ext cx="792088" cy="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29735" name="直接连接符 83"/>
              <p:cNvCxnSpPr>
                <a:cxnSpLocks noChangeShapeType="1"/>
              </p:cNvCxnSpPr>
              <p:nvPr/>
            </p:nvCxnSpPr>
            <p:spPr bwMode="auto">
              <a:xfrm flipH="1" flipV="1">
                <a:off x="5436096" y="4365104"/>
                <a:ext cx="8674" cy="7920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9736" name="矩形标注 84"/>
              <p:cNvSpPr>
                <a:spLocks noChangeArrowheads="1"/>
              </p:cNvSpPr>
              <p:nvPr/>
            </p:nvSpPr>
            <p:spPr bwMode="auto">
              <a:xfrm>
                <a:off x="4697796" y="5229200"/>
                <a:ext cx="720080" cy="504056"/>
              </a:xfrm>
              <a:prstGeom prst="wedgeRectCallout">
                <a:avLst>
                  <a:gd name="adj1" fmla="val -20833"/>
                  <a:gd name="adj2" fmla="val 6250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CN" sz="2400" b="1" i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CN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9737" name="直接连接符 85"/>
              <p:cNvCxnSpPr>
                <a:cxnSpLocks noChangeShapeType="1"/>
              </p:cNvCxnSpPr>
              <p:nvPr/>
            </p:nvCxnSpPr>
            <p:spPr bwMode="auto">
              <a:xfrm flipH="1" flipV="1">
                <a:off x="4501736" y="4378551"/>
                <a:ext cx="8674" cy="7920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9708" name="矩形标注 115"/>
            <p:cNvSpPr>
              <a:spLocks noChangeArrowheads="1"/>
            </p:cNvSpPr>
            <p:nvPr/>
          </p:nvSpPr>
          <p:spPr bwMode="auto">
            <a:xfrm>
              <a:off x="1923767" y="5400110"/>
              <a:ext cx="720080" cy="504056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altLang="zh-CN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09" name="流程图: 联系 117"/>
            <p:cNvSpPr>
              <a:spLocks noChangeArrowheads="1"/>
            </p:cNvSpPr>
            <p:nvPr/>
          </p:nvSpPr>
          <p:spPr bwMode="auto">
            <a:xfrm rot="3275188">
              <a:off x="4240364" y="4897565"/>
              <a:ext cx="144016" cy="144016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29710" name="直接连接符 121"/>
            <p:cNvCxnSpPr>
              <a:cxnSpLocks noChangeShapeType="1"/>
              <a:endCxn id="29709" idx="2"/>
            </p:cNvCxnSpPr>
            <p:nvPr/>
          </p:nvCxnSpPr>
          <p:spPr bwMode="auto">
            <a:xfrm>
              <a:off x="3851920" y="4581128"/>
              <a:ext cx="418725" cy="329759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1" name="直接连接符 129"/>
            <p:cNvCxnSpPr>
              <a:cxnSpLocks noChangeShapeType="1"/>
              <a:endCxn id="29739" idx="5"/>
            </p:cNvCxnSpPr>
            <p:nvPr/>
          </p:nvCxnSpPr>
          <p:spPr bwMode="auto">
            <a:xfrm>
              <a:off x="4283968" y="4941169"/>
              <a:ext cx="563647" cy="43785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2" name="直接连接符 131"/>
            <p:cNvCxnSpPr>
              <a:cxnSpLocks noChangeShapeType="1"/>
              <a:stCxn id="29738" idx="6"/>
              <a:endCxn id="29709" idx="0"/>
            </p:cNvCxnSpPr>
            <p:nvPr/>
          </p:nvCxnSpPr>
          <p:spPr bwMode="auto">
            <a:xfrm flipV="1">
              <a:off x="3932602" y="4927846"/>
              <a:ext cx="438456" cy="40025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3" name="直接连接符 132"/>
            <p:cNvCxnSpPr>
              <a:cxnSpLocks noChangeShapeType="1"/>
              <a:endCxn id="29709" idx="0"/>
            </p:cNvCxnSpPr>
            <p:nvPr/>
          </p:nvCxnSpPr>
          <p:spPr bwMode="auto">
            <a:xfrm flipH="1">
              <a:off x="4371058" y="4581128"/>
              <a:ext cx="416966" cy="34671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9714" name="组合 164"/>
            <p:cNvGrpSpPr>
              <a:grpSpLocks/>
            </p:cNvGrpSpPr>
            <p:nvPr/>
          </p:nvGrpSpPr>
          <p:grpSpPr bwMode="auto">
            <a:xfrm>
              <a:off x="5740604" y="4103966"/>
              <a:ext cx="1507395" cy="1786753"/>
              <a:chOff x="5740604" y="4103966"/>
              <a:chExt cx="1507395" cy="1786753"/>
            </a:xfrm>
          </p:grpSpPr>
          <p:grpSp>
            <p:nvGrpSpPr>
              <p:cNvPr id="29715" name="组合 110"/>
              <p:cNvGrpSpPr>
                <a:grpSpLocks/>
              </p:cNvGrpSpPr>
              <p:nvPr/>
            </p:nvGrpSpPr>
            <p:grpSpPr bwMode="auto">
              <a:xfrm>
                <a:off x="5740604" y="4103966"/>
                <a:ext cx="1507395" cy="1786753"/>
                <a:chOff x="6129282" y="3919609"/>
                <a:chExt cx="1507395" cy="1786753"/>
              </a:xfrm>
            </p:grpSpPr>
            <p:sp>
              <p:nvSpPr>
                <p:cNvPr id="29722" name="流程图: 联系 8"/>
                <p:cNvSpPr>
                  <a:spLocks noChangeArrowheads="1"/>
                </p:cNvSpPr>
                <p:nvPr/>
              </p:nvSpPr>
              <p:spPr bwMode="auto">
                <a:xfrm>
                  <a:off x="7492661" y="4437112"/>
                  <a:ext cx="144016" cy="144016"/>
                </a:xfrm>
                <a:prstGeom prst="flowChartConnector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9723" name="流程图: 联系 98"/>
                <p:cNvSpPr>
                  <a:spLocks noChangeArrowheads="1"/>
                </p:cNvSpPr>
                <p:nvPr/>
              </p:nvSpPr>
              <p:spPr bwMode="auto">
                <a:xfrm>
                  <a:off x="6817695" y="3919609"/>
                  <a:ext cx="144016" cy="144016"/>
                </a:xfrm>
                <a:prstGeom prst="flowChartConnector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9724" name="流程图: 联系 8"/>
                <p:cNvSpPr>
                  <a:spLocks noChangeArrowheads="1"/>
                </p:cNvSpPr>
                <p:nvPr/>
              </p:nvSpPr>
              <p:spPr bwMode="auto">
                <a:xfrm>
                  <a:off x="6129282" y="4455332"/>
                  <a:ext cx="144016" cy="144016"/>
                </a:xfrm>
                <a:prstGeom prst="flowChartConnector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9725" name="流程图: 联系 100"/>
                <p:cNvSpPr>
                  <a:spLocks noChangeArrowheads="1"/>
                </p:cNvSpPr>
                <p:nvPr/>
              </p:nvSpPr>
              <p:spPr bwMode="auto">
                <a:xfrm>
                  <a:off x="6372200" y="5085184"/>
                  <a:ext cx="144016" cy="144016"/>
                </a:xfrm>
                <a:prstGeom prst="flowChartConnector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9726" name="流程图: 联系 101"/>
                <p:cNvSpPr>
                  <a:spLocks noChangeArrowheads="1"/>
                </p:cNvSpPr>
                <p:nvPr/>
              </p:nvSpPr>
              <p:spPr bwMode="auto">
                <a:xfrm>
                  <a:off x="7308304" y="5085184"/>
                  <a:ext cx="144016" cy="144016"/>
                </a:xfrm>
                <a:prstGeom prst="flowChartConnector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cxnSp>
              <p:nvCxnSpPr>
                <p:cNvPr id="29727" name="直接连接符 102"/>
                <p:cNvCxnSpPr>
                  <a:cxnSpLocks noChangeShapeType="1"/>
                  <a:stCxn id="29725" idx="6"/>
                </p:cNvCxnSpPr>
                <p:nvPr/>
              </p:nvCxnSpPr>
              <p:spPr bwMode="auto">
                <a:xfrm>
                  <a:off x="6516216" y="5157192"/>
                  <a:ext cx="792088" cy="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9728" name="直接连接符 104"/>
                <p:cNvCxnSpPr>
                  <a:cxnSpLocks noChangeShapeType="1"/>
                  <a:stCxn id="29724" idx="7"/>
                  <a:endCxn id="29723" idx="7"/>
                </p:cNvCxnSpPr>
                <p:nvPr/>
              </p:nvCxnSpPr>
              <p:spPr bwMode="auto">
                <a:xfrm flipV="1">
                  <a:off x="6252207" y="3940700"/>
                  <a:ext cx="688413" cy="535723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9729" name="直接连接符 109"/>
                <p:cNvCxnSpPr>
                  <a:cxnSpLocks noChangeShapeType="1"/>
                  <a:stCxn id="29723" idx="6"/>
                </p:cNvCxnSpPr>
                <p:nvPr/>
              </p:nvCxnSpPr>
              <p:spPr bwMode="auto">
                <a:xfrm>
                  <a:off x="6961711" y="3991617"/>
                  <a:ext cx="573132" cy="45601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9730" name="直接连接符 110"/>
                <p:cNvCxnSpPr>
                  <a:cxnSpLocks noChangeShapeType="1"/>
                </p:cNvCxnSpPr>
                <p:nvPr/>
              </p:nvCxnSpPr>
              <p:spPr bwMode="auto">
                <a:xfrm flipV="1">
                  <a:off x="7393759" y="4560037"/>
                  <a:ext cx="194933" cy="597155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9731" name="直接连接符 111"/>
                <p:cNvCxnSpPr>
                  <a:cxnSpLocks noChangeShapeType="1"/>
                  <a:endCxn id="29725" idx="5"/>
                </p:cNvCxnSpPr>
                <p:nvPr/>
              </p:nvCxnSpPr>
              <p:spPr bwMode="auto">
                <a:xfrm>
                  <a:off x="6228184" y="4581128"/>
                  <a:ext cx="266941" cy="626981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29732" name="矩形标注 114"/>
                <p:cNvSpPr>
                  <a:spLocks noChangeArrowheads="1"/>
                </p:cNvSpPr>
                <p:nvPr/>
              </p:nvSpPr>
              <p:spPr bwMode="auto">
                <a:xfrm>
                  <a:off x="6677580" y="5202306"/>
                  <a:ext cx="720080" cy="504056"/>
                </a:xfrm>
                <a:prstGeom prst="wedgeRectCallout">
                  <a:avLst>
                    <a:gd name="adj1" fmla="val -20833"/>
                    <a:gd name="adj2" fmla="val 62500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400" b="1" i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altLang="zh-CN" sz="2400" b="1" i="1" baseline="-25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</a:t>
                  </a:r>
                  <a:endParaRPr lang="zh-CN" altLang="en-US" sz="2400" b="1" i="1" baseline="-25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9716" name="流程图: 联系 118"/>
              <p:cNvSpPr>
                <a:spLocks noChangeArrowheads="1"/>
              </p:cNvSpPr>
              <p:nvPr/>
            </p:nvSpPr>
            <p:spPr bwMode="auto">
              <a:xfrm rot="3275188">
                <a:off x="6472612" y="4753549"/>
                <a:ext cx="144016" cy="144016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cxnSp>
            <p:nvCxnSpPr>
              <p:cNvPr id="29717" name="直接连接符 142"/>
              <p:cNvCxnSpPr>
                <a:cxnSpLocks noChangeShapeType="1"/>
                <a:endCxn id="29716" idx="3"/>
              </p:cNvCxnSpPr>
              <p:nvPr/>
            </p:nvCxnSpPr>
            <p:spPr bwMode="auto">
              <a:xfrm>
                <a:off x="5796136" y="4693352"/>
                <a:ext cx="677482" cy="120213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718" name="直接连接符 144"/>
              <p:cNvCxnSpPr>
                <a:cxnSpLocks noChangeShapeType="1"/>
              </p:cNvCxnSpPr>
              <p:nvPr/>
            </p:nvCxnSpPr>
            <p:spPr bwMode="auto">
              <a:xfrm>
                <a:off x="6516216" y="4234535"/>
                <a:ext cx="1868" cy="518889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719" name="直接连接符 156"/>
              <p:cNvCxnSpPr>
                <a:cxnSpLocks noChangeShapeType="1"/>
                <a:stCxn id="29716" idx="6"/>
              </p:cNvCxnSpPr>
              <p:nvPr/>
            </p:nvCxnSpPr>
            <p:spPr bwMode="auto">
              <a:xfrm>
                <a:off x="6586347" y="4884243"/>
                <a:ext cx="435793" cy="50380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720" name="直接连接符 157"/>
              <p:cNvCxnSpPr>
                <a:cxnSpLocks noChangeShapeType="1"/>
              </p:cNvCxnSpPr>
              <p:nvPr/>
            </p:nvCxnSpPr>
            <p:spPr bwMode="auto">
              <a:xfrm flipV="1">
                <a:off x="6613241" y="4690606"/>
                <a:ext cx="538727" cy="139849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721" name="直接连接符 159"/>
              <p:cNvCxnSpPr>
                <a:cxnSpLocks noChangeShapeType="1"/>
                <a:stCxn id="29716" idx="4"/>
              </p:cNvCxnSpPr>
              <p:nvPr/>
            </p:nvCxnSpPr>
            <p:spPr bwMode="auto">
              <a:xfrm flipH="1">
                <a:off x="6086036" y="4867284"/>
                <a:ext cx="399898" cy="448757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29704" name="Text Box 5"/>
          <p:cNvSpPr txBox="1">
            <a:spLocks noChangeArrowheads="1"/>
          </p:cNvSpPr>
          <p:nvPr/>
        </p:nvSpPr>
        <p:spPr bwMode="auto">
          <a:xfrm>
            <a:off x="611188" y="1484313"/>
            <a:ext cx="1223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</a:p>
        </p:txBody>
      </p:sp>
      <p:sp>
        <p:nvSpPr>
          <p:cNvPr id="87" name="Text Box 5"/>
          <p:cNvSpPr txBox="1">
            <a:spLocks noChangeArrowheads="1"/>
          </p:cNvSpPr>
          <p:nvPr/>
        </p:nvSpPr>
        <p:spPr bwMode="auto">
          <a:xfrm>
            <a:off x="684213" y="3789363"/>
            <a:ext cx="1223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Wheel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732FF1-3A9F-4611-BE5B-1D26470D92E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102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7543800" cy="869950"/>
          </a:xfrm>
        </p:spPr>
        <p:txBody>
          <a:bodyPr/>
          <a:lstStyle/>
          <a:p>
            <a:pPr eaLnBrk="1" hangingPunct="1"/>
            <a:r>
              <a:rPr lang="zh-CN" altLang="en-US">
                <a:cs typeface="黑体" panose="02010609060101010101" pitchFamily="49" charset="-122"/>
              </a:rPr>
              <a:t>特殊的简单图（立方体图）</a:t>
            </a:r>
          </a:p>
        </p:txBody>
      </p:sp>
      <p:grpSp>
        <p:nvGrpSpPr>
          <p:cNvPr id="30723" name="组合 173"/>
          <p:cNvGrpSpPr>
            <a:grpSpLocks/>
          </p:cNvGrpSpPr>
          <p:nvPr/>
        </p:nvGrpSpPr>
        <p:grpSpPr bwMode="auto">
          <a:xfrm>
            <a:off x="992188" y="3357563"/>
            <a:ext cx="1404937" cy="1295400"/>
            <a:chOff x="507885" y="3356992"/>
            <a:chExt cx="1404592" cy="1296144"/>
          </a:xfrm>
        </p:grpSpPr>
        <p:grpSp>
          <p:nvGrpSpPr>
            <p:cNvPr id="30779" name="组合 89"/>
            <p:cNvGrpSpPr>
              <a:grpSpLocks/>
            </p:cNvGrpSpPr>
            <p:nvPr/>
          </p:nvGrpSpPr>
          <p:grpSpPr bwMode="auto">
            <a:xfrm>
              <a:off x="611560" y="3356992"/>
              <a:ext cx="1080120" cy="1296144"/>
              <a:chOff x="1187624" y="5085184"/>
              <a:chExt cx="1080120" cy="1296144"/>
            </a:xfrm>
          </p:grpSpPr>
          <p:grpSp>
            <p:nvGrpSpPr>
              <p:cNvPr id="30782" name="组合 58"/>
              <p:cNvGrpSpPr>
                <a:grpSpLocks/>
              </p:cNvGrpSpPr>
              <p:nvPr/>
            </p:nvGrpSpPr>
            <p:grpSpPr bwMode="auto">
              <a:xfrm>
                <a:off x="1187624" y="5085184"/>
                <a:ext cx="1080120" cy="144016"/>
                <a:chOff x="1187624" y="5085184"/>
                <a:chExt cx="1080120" cy="144016"/>
              </a:xfrm>
            </p:grpSpPr>
            <p:sp>
              <p:nvSpPr>
                <p:cNvPr id="30784" name="流程图: 联系 94"/>
                <p:cNvSpPr>
                  <a:spLocks noChangeArrowheads="1"/>
                </p:cNvSpPr>
                <p:nvPr/>
              </p:nvSpPr>
              <p:spPr bwMode="auto">
                <a:xfrm>
                  <a:off x="1187624" y="5085184"/>
                  <a:ext cx="144016" cy="144016"/>
                </a:xfrm>
                <a:prstGeom prst="flowChartConnector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0785" name="流程图: 联系 96"/>
                <p:cNvSpPr>
                  <a:spLocks noChangeArrowheads="1"/>
                </p:cNvSpPr>
                <p:nvPr/>
              </p:nvSpPr>
              <p:spPr bwMode="auto">
                <a:xfrm>
                  <a:off x="2123728" y="5085184"/>
                  <a:ext cx="144016" cy="144016"/>
                </a:xfrm>
                <a:prstGeom prst="flowChartConnector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cxnSp>
              <p:nvCxnSpPr>
                <p:cNvPr id="30786" name="直接连接符 103"/>
                <p:cNvCxnSpPr>
                  <a:cxnSpLocks noChangeShapeType="1"/>
                  <a:stCxn id="30784" idx="6"/>
                </p:cNvCxnSpPr>
                <p:nvPr/>
              </p:nvCxnSpPr>
              <p:spPr bwMode="auto">
                <a:xfrm>
                  <a:off x="1331640" y="5157192"/>
                  <a:ext cx="792088" cy="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30783" name="矩形标注 93"/>
              <p:cNvSpPr>
                <a:spLocks noChangeArrowheads="1"/>
              </p:cNvSpPr>
              <p:nvPr/>
            </p:nvSpPr>
            <p:spPr bwMode="auto">
              <a:xfrm>
                <a:off x="1475656" y="5877272"/>
                <a:ext cx="720080" cy="504056"/>
              </a:xfrm>
              <a:prstGeom prst="wedgeRectCallout">
                <a:avLst>
                  <a:gd name="adj1" fmla="val -20833"/>
                  <a:gd name="adj2" fmla="val 6250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sz="2400" b="1" i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0780" name="矩形标注 105"/>
            <p:cNvSpPr>
              <a:spLocks noChangeArrowheads="1"/>
            </p:cNvSpPr>
            <p:nvPr/>
          </p:nvSpPr>
          <p:spPr bwMode="auto">
            <a:xfrm>
              <a:off x="1480429" y="3442447"/>
              <a:ext cx="432048" cy="360040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000" b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781" name="矩形标注 106"/>
            <p:cNvSpPr>
              <a:spLocks noChangeArrowheads="1"/>
            </p:cNvSpPr>
            <p:nvPr/>
          </p:nvSpPr>
          <p:spPr bwMode="auto">
            <a:xfrm>
              <a:off x="507885" y="3437674"/>
              <a:ext cx="432048" cy="423374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000" b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724" name="组合 174"/>
          <p:cNvGrpSpPr>
            <a:grpSpLocks/>
          </p:cNvGrpSpPr>
          <p:nvPr/>
        </p:nvGrpSpPr>
        <p:grpSpPr bwMode="auto">
          <a:xfrm>
            <a:off x="3586163" y="2511425"/>
            <a:ext cx="1285875" cy="2212975"/>
            <a:chOff x="3357410" y="2511116"/>
            <a:chExt cx="1286598" cy="2214028"/>
          </a:xfrm>
        </p:grpSpPr>
        <p:grpSp>
          <p:nvGrpSpPr>
            <p:cNvPr id="30763" name="组合 111"/>
            <p:cNvGrpSpPr>
              <a:grpSpLocks/>
            </p:cNvGrpSpPr>
            <p:nvPr/>
          </p:nvGrpSpPr>
          <p:grpSpPr bwMode="auto">
            <a:xfrm>
              <a:off x="3491880" y="2852936"/>
              <a:ext cx="1088794" cy="1872208"/>
              <a:chOff x="4419310" y="4338210"/>
              <a:chExt cx="1088794" cy="1872208"/>
            </a:xfrm>
          </p:grpSpPr>
          <p:grpSp>
            <p:nvGrpSpPr>
              <p:cNvPr id="30768" name="组合 41"/>
              <p:cNvGrpSpPr>
                <a:grpSpLocks/>
              </p:cNvGrpSpPr>
              <p:nvPr/>
            </p:nvGrpSpPr>
            <p:grpSpPr bwMode="auto">
              <a:xfrm>
                <a:off x="4419310" y="4338210"/>
                <a:ext cx="1080120" cy="144016"/>
                <a:chOff x="1187624" y="5085184"/>
                <a:chExt cx="1080120" cy="144016"/>
              </a:xfrm>
            </p:grpSpPr>
            <p:sp>
              <p:nvSpPr>
                <p:cNvPr id="30776" name="流程图: 联系 42"/>
                <p:cNvSpPr>
                  <a:spLocks noChangeArrowheads="1"/>
                </p:cNvSpPr>
                <p:nvPr/>
              </p:nvSpPr>
              <p:spPr bwMode="auto">
                <a:xfrm>
                  <a:off x="1187624" y="5085184"/>
                  <a:ext cx="144016" cy="144016"/>
                </a:xfrm>
                <a:prstGeom prst="flowChartConnector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0777" name="流程图: 联系 43"/>
                <p:cNvSpPr>
                  <a:spLocks noChangeArrowheads="1"/>
                </p:cNvSpPr>
                <p:nvPr/>
              </p:nvSpPr>
              <p:spPr bwMode="auto">
                <a:xfrm>
                  <a:off x="2123728" y="5085184"/>
                  <a:ext cx="144016" cy="144016"/>
                </a:xfrm>
                <a:prstGeom prst="flowChartConnector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cxnSp>
              <p:nvCxnSpPr>
                <p:cNvPr id="30778" name="直接连接符 44"/>
                <p:cNvCxnSpPr>
                  <a:cxnSpLocks noChangeShapeType="1"/>
                  <a:stCxn id="30776" idx="6"/>
                </p:cNvCxnSpPr>
                <p:nvPr/>
              </p:nvCxnSpPr>
              <p:spPr bwMode="auto">
                <a:xfrm>
                  <a:off x="1331640" y="5157192"/>
                  <a:ext cx="792088" cy="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30769" name="组合 62"/>
              <p:cNvGrpSpPr>
                <a:grpSpLocks/>
              </p:cNvGrpSpPr>
              <p:nvPr/>
            </p:nvGrpSpPr>
            <p:grpSpPr bwMode="auto">
              <a:xfrm>
                <a:off x="4427984" y="5085184"/>
                <a:ext cx="1080120" cy="144016"/>
                <a:chOff x="1187624" y="5085184"/>
                <a:chExt cx="1080120" cy="144016"/>
              </a:xfrm>
            </p:grpSpPr>
            <p:sp>
              <p:nvSpPr>
                <p:cNvPr id="30773" name="流程图: 联系 63"/>
                <p:cNvSpPr>
                  <a:spLocks noChangeArrowheads="1"/>
                </p:cNvSpPr>
                <p:nvPr/>
              </p:nvSpPr>
              <p:spPr bwMode="auto">
                <a:xfrm>
                  <a:off x="1187624" y="5085184"/>
                  <a:ext cx="144016" cy="144016"/>
                </a:xfrm>
                <a:prstGeom prst="flowChartConnector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0774" name="流程图: 联系 64"/>
                <p:cNvSpPr>
                  <a:spLocks noChangeArrowheads="1"/>
                </p:cNvSpPr>
                <p:nvPr/>
              </p:nvSpPr>
              <p:spPr bwMode="auto">
                <a:xfrm>
                  <a:off x="2123728" y="5085184"/>
                  <a:ext cx="144016" cy="144016"/>
                </a:xfrm>
                <a:prstGeom prst="flowChartConnector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cxnSp>
              <p:nvCxnSpPr>
                <p:cNvPr id="30775" name="直接连接符 65"/>
                <p:cNvCxnSpPr>
                  <a:cxnSpLocks noChangeShapeType="1"/>
                  <a:stCxn id="30773" idx="6"/>
                </p:cNvCxnSpPr>
                <p:nvPr/>
              </p:nvCxnSpPr>
              <p:spPr bwMode="auto">
                <a:xfrm>
                  <a:off x="1331640" y="5157192"/>
                  <a:ext cx="792088" cy="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30770" name="直接连接符 69"/>
              <p:cNvCxnSpPr>
                <a:cxnSpLocks noChangeShapeType="1"/>
              </p:cNvCxnSpPr>
              <p:nvPr/>
            </p:nvCxnSpPr>
            <p:spPr bwMode="auto">
              <a:xfrm flipH="1" flipV="1">
                <a:off x="5436096" y="4365104"/>
                <a:ext cx="8674" cy="7920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0771" name="矩形标注 107"/>
              <p:cNvSpPr>
                <a:spLocks noChangeArrowheads="1"/>
              </p:cNvSpPr>
              <p:nvPr/>
            </p:nvSpPr>
            <p:spPr bwMode="auto">
              <a:xfrm>
                <a:off x="4707342" y="5706362"/>
                <a:ext cx="720080" cy="504056"/>
              </a:xfrm>
              <a:prstGeom prst="wedgeRectCallout">
                <a:avLst>
                  <a:gd name="adj1" fmla="val -20833"/>
                  <a:gd name="adj2" fmla="val 6250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sz="2400" b="1" i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0772" name="直接连接符 112"/>
              <p:cNvCxnSpPr>
                <a:cxnSpLocks noChangeShapeType="1"/>
              </p:cNvCxnSpPr>
              <p:nvPr/>
            </p:nvCxnSpPr>
            <p:spPr bwMode="auto">
              <a:xfrm flipH="1" flipV="1">
                <a:off x="4501736" y="4378551"/>
                <a:ext cx="8674" cy="7920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0764" name="矩形标注 113"/>
            <p:cNvSpPr>
              <a:spLocks noChangeArrowheads="1"/>
            </p:cNvSpPr>
            <p:nvPr/>
          </p:nvSpPr>
          <p:spPr bwMode="auto">
            <a:xfrm>
              <a:off x="3357410" y="2511116"/>
              <a:ext cx="360040" cy="279358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zh-CN" altLang="en-US" sz="2000" b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765" name="矩形标注 120"/>
            <p:cNvSpPr>
              <a:spLocks noChangeArrowheads="1"/>
            </p:cNvSpPr>
            <p:nvPr/>
          </p:nvSpPr>
          <p:spPr bwMode="auto">
            <a:xfrm>
              <a:off x="4283968" y="2511116"/>
              <a:ext cx="360040" cy="279358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zh-CN" altLang="en-US" sz="2000" b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766" name="矩形标注 122"/>
            <p:cNvSpPr>
              <a:spLocks noChangeArrowheads="1"/>
            </p:cNvSpPr>
            <p:nvPr/>
          </p:nvSpPr>
          <p:spPr bwMode="auto">
            <a:xfrm>
              <a:off x="3361311" y="3681464"/>
              <a:ext cx="360040" cy="279358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00</a:t>
              </a:r>
              <a:endParaRPr lang="zh-CN" altLang="en-US" sz="2000" b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767" name="矩形标注 124"/>
            <p:cNvSpPr>
              <a:spLocks noChangeArrowheads="1"/>
            </p:cNvSpPr>
            <p:nvPr/>
          </p:nvSpPr>
          <p:spPr bwMode="auto">
            <a:xfrm>
              <a:off x="4275294" y="3671918"/>
              <a:ext cx="360040" cy="279358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01</a:t>
              </a:r>
              <a:endParaRPr lang="zh-CN" altLang="en-US" sz="2000" b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725" name="组合 172"/>
          <p:cNvGrpSpPr>
            <a:grpSpLocks/>
          </p:cNvGrpSpPr>
          <p:nvPr/>
        </p:nvGrpSpPr>
        <p:grpSpPr bwMode="auto">
          <a:xfrm>
            <a:off x="6057900" y="2151063"/>
            <a:ext cx="1800225" cy="2573337"/>
            <a:chOff x="6300192" y="2151076"/>
            <a:chExt cx="1800200" cy="2574068"/>
          </a:xfrm>
        </p:grpSpPr>
        <p:grpSp>
          <p:nvGrpSpPr>
            <p:cNvPr id="30728" name="组合 111"/>
            <p:cNvGrpSpPr>
              <a:grpSpLocks/>
            </p:cNvGrpSpPr>
            <p:nvPr/>
          </p:nvGrpSpPr>
          <p:grpSpPr bwMode="auto">
            <a:xfrm>
              <a:off x="6444208" y="2852936"/>
              <a:ext cx="1296144" cy="1872208"/>
              <a:chOff x="4419310" y="4338210"/>
              <a:chExt cx="1296144" cy="1872208"/>
            </a:xfrm>
          </p:grpSpPr>
          <p:grpSp>
            <p:nvGrpSpPr>
              <p:cNvPr id="30752" name="组合 41"/>
              <p:cNvGrpSpPr>
                <a:grpSpLocks/>
              </p:cNvGrpSpPr>
              <p:nvPr/>
            </p:nvGrpSpPr>
            <p:grpSpPr bwMode="auto">
              <a:xfrm>
                <a:off x="4419310" y="4338210"/>
                <a:ext cx="1080120" cy="144016"/>
                <a:chOff x="1187624" y="5085184"/>
                <a:chExt cx="1080120" cy="144016"/>
              </a:xfrm>
            </p:grpSpPr>
            <p:sp>
              <p:nvSpPr>
                <p:cNvPr id="30760" name="流程图: 联系 138"/>
                <p:cNvSpPr>
                  <a:spLocks noChangeArrowheads="1"/>
                </p:cNvSpPr>
                <p:nvPr/>
              </p:nvSpPr>
              <p:spPr bwMode="auto">
                <a:xfrm>
                  <a:off x="1187624" y="5085184"/>
                  <a:ext cx="144016" cy="144016"/>
                </a:xfrm>
                <a:prstGeom prst="flowChartConnector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0761" name="流程图: 联系 139"/>
                <p:cNvSpPr>
                  <a:spLocks noChangeArrowheads="1"/>
                </p:cNvSpPr>
                <p:nvPr/>
              </p:nvSpPr>
              <p:spPr bwMode="auto">
                <a:xfrm>
                  <a:off x="2123728" y="5085184"/>
                  <a:ext cx="144016" cy="144016"/>
                </a:xfrm>
                <a:prstGeom prst="flowChartConnector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cxnSp>
              <p:nvCxnSpPr>
                <p:cNvPr id="30762" name="直接连接符 140"/>
                <p:cNvCxnSpPr>
                  <a:cxnSpLocks noChangeShapeType="1"/>
                  <a:stCxn id="30760" idx="6"/>
                </p:cNvCxnSpPr>
                <p:nvPr/>
              </p:nvCxnSpPr>
              <p:spPr bwMode="auto">
                <a:xfrm>
                  <a:off x="1331640" y="5157192"/>
                  <a:ext cx="792088" cy="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30753" name="组合 62"/>
              <p:cNvGrpSpPr>
                <a:grpSpLocks/>
              </p:cNvGrpSpPr>
              <p:nvPr/>
            </p:nvGrpSpPr>
            <p:grpSpPr bwMode="auto">
              <a:xfrm>
                <a:off x="4427984" y="5085184"/>
                <a:ext cx="1080120" cy="144016"/>
                <a:chOff x="1187624" y="5085184"/>
                <a:chExt cx="1080120" cy="144016"/>
              </a:xfrm>
            </p:grpSpPr>
            <p:sp>
              <p:nvSpPr>
                <p:cNvPr id="30757" name="流程图: 联系 135"/>
                <p:cNvSpPr>
                  <a:spLocks noChangeArrowheads="1"/>
                </p:cNvSpPr>
                <p:nvPr/>
              </p:nvSpPr>
              <p:spPr bwMode="auto">
                <a:xfrm>
                  <a:off x="1187624" y="5085184"/>
                  <a:ext cx="144016" cy="144016"/>
                </a:xfrm>
                <a:prstGeom prst="flowChartConnector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0758" name="流程图: 联系 136"/>
                <p:cNvSpPr>
                  <a:spLocks noChangeArrowheads="1"/>
                </p:cNvSpPr>
                <p:nvPr/>
              </p:nvSpPr>
              <p:spPr bwMode="auto">
                <a:xfrm>
                  <a:off x="2123728" y="5085184"/>
                  <a:ext cx="144016" cy="144016"/>
                </a:xfrm>
                <a:prstGeom prst="flowChartConnector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cxnSp>
              <p:nvCxnSpPr>
                <p:cNvPr id="30759" name="直接连接符 137"/>
                <p:cNvCxnSpPr>
                  <a:cxnSpLocks noChangeShapeType="1"/>
                  <a:stCxn id="30757" idx="6"/>
                </p:cNvCxnSpPr>
                <p:nvPr/>
              </p:nvCxnSpPr>
              <p:spPr bwMode="auto">
                <a:xfrm>
                  <a:off x="1331640" y="5157192"/>
                  <a:ext cx="792088" cy="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30754" name="直接连接符 130"/>
              <p:cNvCxnSpPr>
                <a:cxnSpLocks noChangeShapeType="1"/>
              </p:cNvCxnSpPr>
              <p:nvPr/>
            </p:nvCxnSpPr>
            <p:spPr bwMode="auto">
              <a:xfrm flipH="1" flipV="1">
                <a:off x="5436096" y="4365104"/>
                <a:ext cx="8674" cy="7920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0755" name="矩形标注 133"/>
              <p:cNvSpPr>
                <a:spLocks noChangeArrowheads="1"/>
              </p:cNvSpPr>
              <p:nvPr/>
            </p:nvSpPr>
            <p:spPr bwMode="auto">
              <a:xfrm>
                <a:off x="4995374" y="5706362"/>
                <a:ext cx="720080" cy="504056"/>
              </a:xfrm>
              <a:prstGeom prst="wedgeRectCallout">
                <a:avLst>
                  <a:gd name="adj1" fmla="val -20833"/>
                  <a:gd name="adj2" fmla="val 6250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sz="2400" b="1" i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0756" name="直接连接符 134"/>
              <p:cNvCxnSpPr>
                <a:cxnSpLocks noChangeShapeType="1"/>
              </p:cNvCxnSpPr>
              <p:nvPr/>
            </p:nvCxnSpPr>
            <p:spPr bwMode="auto">
              <a:xfrm flipH="1" flipV="1">
                <a:off x="4501736" y="4378551"/>
                <a:ext cx="8674" cy="7920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0729" name="矩形标注 141"/>
            <p:cNvSpPr>
              <a:spLocks noChangeArrowheads="1"/>
            </p:cNvSpPr>
            <p:nvPr/>
          </p:nvSpPr>
          <p:spPr bwMode="auto">
            <a:xfrm>
              <a:off x="6300192" y="2492896"/>
              <a:ext cx="360040" cy="279358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100</a:t>
              </a:r>
              <a:endParaRPr lang="zh-CN" altLang="en-US" sz="2000" b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730" name="矩形标注 143"/>
            <p:cNvSpPr>
              <a:spLocks noChangeArrowheads="1"/>
            </p:cNvSpPr>
            <p:nvPr/>
          </p:nvSpPr>
          <p:spPr bwMode="auto">
            <a:xfrm>
              <a:off x="7236296" y="2511116"/>
              <a:ext cx="360040" cy="279358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101</a:t>
              </a:r>
              <a:endParaRPr lang="zh-CN" altLang="en-US" sz="2000" b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731" name="矩形标注 145"/>
            <p:cNvSpPr>
              <a:spLocks noChangeArrowheads="1"/>
            </p:cNvSpPr>
            <p:nvPr/>
          </p:nvSpPr>
          <p:spPr bwMode="auto">
            <a:xfrm>
              <a:off x="6313639" y="3681464"/>
              <a:ext cx="360040" cy="279358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000</a:t>
              </a:r>
              <a:endParaRPr lang="zh-CN" altLang="en-US" sz="2000" b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732" name="矩形标注 146"/>
            <p:cNvSpPr>
              <a:spLocks noChangeArrowheads="1"/>
            </p:cNvSpPr>
            <p:nvPr/>
          </p:nvSpPr>
          <p:spPr bwMode="auto">
            <a:xfrm>
              <a:off x="7227622" y="3671918"/>
              <a:ext cx="360040" cy="279358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001</a:t>
              </a:r>
              <a:endParaRPr lang="zh-CN" altLang="en-US" sz="2000" b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733" name="组合 111"/>
            <p:cNvGrpSpPr>
              <a:grpSpLocks/>
            </p:cNvGrpSpPr>
            <p:nvPr/>
          </p:nvGrpSpPr>
          <p:grpSpPr bwMode="auto">
            <a:xfrm>
              <a:off x="6516216" y="2492896"/>
              <a:ext cx="1520842" cy="1187696"/>
              <a:chOff x="3987262" y="4338210"/>
              <a:chExt cx="1520842" cy="1187696"/>
            </a:xfrm>
          </p:grpSpPr>
          <p:grpSp>
            <p:nvGrpSpPr>
              <p:cNvPr id="30738" name="组合 41"/>
              <p:cNvGrpSpPr>
                <a:grpSpLocks/>
              </p:cNvGrpSpPr>
              <p:nvPr/>
            </p:nvGrpSpPr>
            <p:grpSpPr bwMode="auto">
              <a:xfrm>
                <a:off x="3987262" y="4338210"/>
                <a:ext cx="1512168" cy="1187696"/>
                <a:chOff x="755576" y="5085184"/>
                <a:chExt cx="1512168" cy="1187696"/>
              </a:xfrm>
            </p:grpSpPr>
            <p:sp>
              <p:nvSpPr>
                <p:cNvPr id="30745" name="流程图: 联系 160"/>
                <p:cNvSpPr>
                  <a:spLocks noChangeArrowheads="1"/>
                </p:cNvSpPr>
                <p:nvPr/>
              </p:nvSpPr>
              <p:spPr bwMode="auto">
                <a:xfrm>
                  <a:off x="1187624" y="5085184"/>
                  <a:ext cx="144016" cy="144016"/>
                </a:xfrm>
                <a:prstGeom prst="flowChartConnector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0746" name="流程图: 联系 161"/>
                <p:cNvSpPr>
                  <a:spLocks noChangeArrowheads="1"/>
                </p:cNvSpPr>
                <p:nvPr/>
              </p:nvSpPr>
              <p:spPr bwMode="auto">
                <a:xfrm>
                  <a:off x="2123728" y="5085184"/>
                  <a:ext cx="144016" cy="144016"/>
                </a:xfrm>
                <a:prstGeom prst="flowChartConnector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cxnSp>
              <p:nvCxnSpPr>
                <p:cNvPr id="30747" name="直接连接符 162"/>
                <p:cNvCxnSpPr>
                  <a:cxnSpLocks noChangeShapeType="1"/>
                  <a:stCxn id="30745" idx="6"/>
                </p:cNvCxnSpPr>
                <p:nvPr/>
              </p:nvCxnSpPr>
              <p:spPr bwMode="auto">
                <a:xfrm>
                  <a:off x="1331640" y="5157192"/>
                  <a:ext cx="792088" cy="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0748" name="直接连接符 163"/>
                <p:cNvCxnSpPr>
                  <a:cxnSpLocks noChangeShapeType="1"/>
                  <a:endCxn id="30736" idx="0"/>
                </p:cNvCxnSpPr>
                <p:nvPr/>
              </p:nvCxnSpPr>
              <p:spPr bwMode="auto">
                <a:xfrm flipV="1">
                  <a:off x="755576" y="5913712"/>
                  <a:ext cx="481499" cy="32360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0749" name="直接连接符 169"/>
                <p:cNvCxnSpPr>
                  <a:cxnSpLocks noChangeShapeType="1"/>
                </p:cNvCxnSpPr>
                <p:nvPr/>
              </p:nvCxnSpPr>
              <p:spPr bwMode="auto">
                <a:xfrm flipV="1">
                  <a:off x="1691680" y="5949280"/>
                  <a:ext cx="481499" cy="32360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0750" name="直接连接符 170"/>
                <p:cNvCxnSpPr>
                  <a:cxnSpLocks noChangeShapeType="1"/>
                </p:cNvCxnSpPr>
                <p:nvPr/>
              </p:nvCxnSpPr>
              <p:spPr bwMode="auto">
                <a:xfrm flipV="1">
                  <a:off x="1691680" y="5157192"/>
                  <a:ext cx="481499" cy="32360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0751" name="直接连接符 171"/>
                <p:cNvCxnSpPr>
                  <a:cxnSpLocks noChangeShapeType="1"/>
                </p:cNvCxnSpPr>
                <p:nvPr/>
              </p:nvCxnSpPr>
              <p:spPr bwMode="auto">
                <a:xfrm flipV="1">
                  <a:off x="800690" y="5143745"/>
                  <a:ext cx="481499" cy="32360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30739" name="组合 62"/>
              <p:cNvGrpSpPr>
                <a:grpSpLocks/>
              </p:cNvGrpSpPr>
              <p:nvPr/>
            </p:nvGrpSpPr>
            <p:grpSpPr bwMode="auto">
              <a:xfrm>
                <a:off x="4427984" y="5085184"/>
                <a:ext cx="1080120" cy="144016"/>
                <a:chOff x="1187624" y="5085184"/>
                <a:chExt cx="1080120" cy="144016"/>
              </a:xfrm>
            </p:grpSpPr>
            <p:sp>
              <p:nvSpPr>
                <p:cNvPr id="30742" name="流程图: 联系 154"/>
                <p:cNvSpPr>
                  <a:spLocks noChangeArrowheads="1"/>
                </p:cNvSpPr>
                <p:nvPr/>
              </p:nvSpPr>
              <p:spPr bwMode="auto">
                <a:xfrm>
                  <a:off x="1187624" y="5085184"/>
                  <a:ext cx="144016" cy="144016"/>
                </a:xfrm>
                <a:prstGeom prst="flowChartConnector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0743" name="流程图: 联系 155"/>
                <p:cNvSpPr>
                  <a:spLocks noChangeArrowheads="1"/>
                </p:cNvSpPr>
                <p:nvPr/>
              </p:nvSpPr>
              <p:spPr bwMode="auto">
                <a:xfrm>
                  <a:off x="2123728" y="5085184"/>
                  <a:ext cx="144016" cy="144016"/>
                </a:xfrm>
                <a:prstGeom prst="flowChartConnector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cxnSp>
              <p:nvCxnSpPr>
                <p:cNvPr id="30744" name="直接连接符 158"/>
                <p:cNvCxnSpPr>
                  <a:cxnSpLocks noChangeShapeType="1"/>
                  <a:stCxn id="30742" idx="6"/>
                </p:cNvCxnSpPr>
                <p:nvPr/>
              </p:nvCxnSpPr>
              <p:spPr bwMode="auto">
                <a:xfrm>
                  <a:off x="1331640" y="5157192"/>
                  <a:ext cx="792088" cy="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30740" name="直接连接符 151"/>
              <p:cNvCxnSpPr>
                <a:cxnSpLocks noChangeShapeType="1"/>
              </p:cNvCxnSpPr>
              <p:nvPr/>
            </p:nvCxnSpPr>
            <p:spPr bwMode="auto">
              <a:xfrm flipH="1" flipV="1">
                <a:off x="5436096" y="4365104"/>
                <a:ext cx="8674" cy="7920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741" name="直接连接符 153"/>
              <p:cNvCxnSpPr>
                <a:cxnSpLocks noChangeShapeType="1"/>
              </p:cNvCxnSpPr>
              <p:nvPr/>
            </p:nvCxnSpPr>
            <p:spPr bwMode="auto">
              <a:xfrm flipH="1" flipV="1">
                <a:off x="4501736" y="4378551"/>
                <a:ext cx="8674" cy="7920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0734" name="矩形标注 164"/>
            <p:cNvSpPr>
              <a:spLocks noChangeArrowheads="1"/>
            </p:cNvSpPr>
            <p:nvPr/>
          </p:nvSpPr>
          <p:spPr bwMode="auto">
            <a:xfrm>
              <a:off x="6813794" y="2151076"/>
              <a:ext cx="360040" cy="279358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110</a:t>
              </a:r>
              <a:endParaRPr lang="zh-CN" altLang="en-US" sz="2000" b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735" name="矩形标注 165"/>
            <p:cNvSpPr>
              <a:spLocks noChangeArrowheads="1"/>
            </p:cNvSpPr>
            <p:nvPr/>
          </p:nvSpPr>
          <p:spPr bwMode="auto">
            <a:xfrm>
              <a:off x="7740352" y="2151076"/>
              <a:ext cx="360040" cy="279358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111</a:t>
              </a:r>
              <a:endParaRPr lang="zh-CN" altLang="en-US" sz="2000" b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736" name="矩形标注 166"/>
            <p:cNvSpPr>
              <a:spLocks noChangeArrowheads="1"/>
            </p:cNvSpPr>
            <p:nvPr/>
          </p:nvSpPr>
          <p:spPr bwMode="auto">
            <a:xfrm>
              <a:off x="6817695" y="3321424"/>
              <a:ext cx="360040" cy="279358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010</a:t>
              </a:r>
              <a:endParaRPr lang="zh-CN" altLang="en-US" sz="2000" b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737" name="矩形标注 167"/>
            <p:cNvSpPr>
              <a:spLocks noChangeArrowheads="1"/>
            </p:cNvSpPr>
            <p:nvPr/>
          </p:nvSpPr>
          <p:spPr bwMode="auto">
            <a:xfrm>
              <a:off x="7731678" y="3311878"/>
              <a:ext cx="360040" cy="279358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011</a:t>
              </a:r>
              <a:endParaRPr lang="zh-CN" altLang="en-US" sz="2000" b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0726" name="Text Box 5"/>
          <p:cNvSpPr txBox="1">
            <a:spLocks noChangeArrowheads="1"/>
          </p:cNvSpPr>
          <p:nvPr/>
        </p:nvSpPr>
        <p:spPr bwMode="auto">
          <a:xfrm>
            <a:off x="971550" y="1484313"/>
            <a:ext cx="1223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n-cube</a:t>
            </a:r>
          </a:p>
        </p:txBody>
      </p:sp>
      <p:sp>
        <p:nvSpPr>
          <p:cNvPr id="66" name="Text Box 5"/>
          <p:cNvSpPr txBox="1">
            <a:spLocks noChangeArrowheads="1"/>
          </p:cNvSpPr>
          <p:nvPr/>
        </p:nvSpPr>
        <p:spPr bwMode="auto">
          <a:xfrm>
            <a:off x="971550" y="5661025"/>
            <a:ext cx="583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正则图：顶点度相同的简单图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732FF1-3A9F-4611-BE5B-1D26470D92E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8574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04813"/>
            <a:ext cx="7543800" cy="868362"/>
          </a:xfrm>
        </p:spPr>
        <p:txBody>
          <a:bodyPr/>
          <a:lstStyle/>
          <a:p>
            <a:pPr eaLnBrk="1" hangingPunct="1"/>
            <a:r>
              <a:rPr lang="zh-CN" altLang="en-US">
                <a:cs typeface="黑体" panose="02010609060101010101" pitchFamily="49" charset="-122"/>
              </a:rPr>
              <a:t>子图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黑体" panose="02010609060101010101" pitchFamily="49" charset="-122"/>
              </a:rPr>
              <a:t>设</a:t>
            </a:r>
            <a:r>
              <a:rPr lang="en-US" altLang="zh-CN" sz="2800" b="1" i="1">
                <a:latin typeface="Times New Roman" panose="02020603050405020304" pitchFamily="18" charset="0"/>
                <a:cs typeface="黑体" panose="02010609060101010101" pitchFamily="49" charset="-122"/>
              </a:rPr>
              <a:t>G=&lt;V,E&gt;, G</a:t>
            </a:r>
            <a:r>
              <a:rPr lang="en-US" altLang="zh-CN" sz="2800" b="1" i="1">
                <a:cs typeface="黑体" panose="02010609060101010101" pitchFamily="49" charset="-122"/>
              </a:rPr>
              <a:t>’</a:t>
            </a:r>
            <a:r>
              <a:rPr lang="en-US" altLang="zh-CN" sz="2800" b="1" i="1">
                <a:latin typeface="Times New Roman" panose="02020603050405020304" pitchFamily="18" charset="0"/>
                <a:cs typeface="黑体" panose="02010609060101010101" pitchFamily="49" charset="-122"/>
              </a:rPr>
              <a:t>=&lt;V</a:t>
            </a:r>
            <a:r>
              <a:rPr lang="en-US" altLang="zh-CN" sz="2800" b="1" i="1">
                <a:cs typeface="黑体" panose="02010609060101010101" pitchFamily="49" charset="-122"/>
              </a:rPr>
              <a:t>’</a:t>
            </a:r>
            <a:r>
              <a:rPr lang="en-US" altLang="zh-CN" sz="2800" b="1" i="1">
                <a:latin typeface="Times New Roman" panose="02020603050405020304" pitchFamily="18" charset="0"/>
                <a:cs typeface="黑体" panose="02010609060101010101" pitchFamily="49" charset="-122"/>
              </a:rPr>
              <a:t>,E</a:t>
            </a:r>
            <a:r>
              <a:rPr lang="en-US" altLang="zh-CN" sz="2800" b="1" i="1">
                <a:cs typeface="黑体" panose="02010609060101010101" pitchFamily="49" charset="-122"/>
              </a:rPr>
              <a:t>’</a:t>
            </a:r>
            <a:r>
              <a:rPr lang="en-US" altLang="zh-CN" sz="2800" b="1" i="1">
                <a:latin typeface="Times New Roman" panose="02020603050405020304" pitchFamily="18" charset="0"/>
                <a:cs typeface="黑体" panose="02010609060101010101" pitchFamily="49" charset="-122"/>
              </a:rPr>
              <a:t>&gt;</a:t>
            </a:r>
            <a:r>
              <a:rPr lang="en-US" altLang="zh-CN" sz="2800" b="1">
                <a:latin typeface="Times New Roman" panose="02020603050405020304" pitchFamily="18" charset="0"/>
                <a:cs typeface="黑体" panose="02010609060101010101" pitchFamily="49" charset="-122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  <a:cs typeface="黑体" panose="02010609060101010101" pitchFamily="49" charset="-122"/>
              </a:rPr>
              <a:t>如果</a:t>
            </a:r>
            <a:r>
              <a:rPr lang="en-US" altLang="zh-CN" sz="2800" b="1" i="1">
                <a:latin typeface="Times New Roman" panose="02020603050405020304" pitchFamily="18" charset="0"/>
                <a:cs typeface="黑体" panose="02010609060101010101" pitchFamily="49" charset="-122"/>
              </a:rPr>
              <a:t>V</a:t>
            </a:r>
            <a:r>
              <a:rPr lang="en-US" altLang="zh-CN" sz="2800" b="1" i="1">
                <a:cs typeface="黑体" panose="02010609060101010101" pitchFamily="49" charset="-122"/>
              </a:rPr>
              <a:t>’</a:t>
            </a:r>
            <a:r>
              <a:rPr lang="en-US" altLang="zh-CN" sz="28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</a:t>
            </a:r>
            <a:r>
              <a:rPr lang="en-US" altLang="zh-CN" sz="2800" b="1" i="1">
                <a:latin typeface="Times New Roman" panose="02020603050405020304" pitchFamily="18" charset="0"/>
                <a:cs typeface="黑体" panose="02010609060101010101" pitchFamily="49" charset="-122"/>
              </a:rPr>
              <a:t>V, E</a:t>
            </a:r>
            <a:r>
              <a:rPr lang="en-US" altLang="zh-CN" sz="2800" b="1" i="1">
                <a:cs typeface="黑体" panose="02010609060101010101" pitchFamily="49" charset="-122"/>
              </a:rPr>
              <a:t>’</a:t>
            </a:r>
            <a:r>
              <a:rPr lang="en-US" altLang="zh-CN" sz="28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</a:t>
            </a:r>
            <a:r>
              <a:rPr lang="en-US" altLang="zh-CN" sz="2800" b="1" i="1">
                <a:latin typeface="Times New Roman" panose="02020603050405020304" pitchFamily="18" charset="0"/>
                <a:cs typeface="黑体" panose="020106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cs typeface="黑体" panose="02010609060101010101" pitchFamily="49" charset="-122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  <a:cs typeface="黑体" panose="02010609060101010101" pitchFamily="49" charset="-122"/>
              </a:rPr>
              <a:t>则称</a:t>
            </a:r>
            <a:r>
              <a:rPr lang="en-US" altLang="zh-CN" sz="2800" b="1" i="1">
                <a:latin typeface="Times New Roman" panose="02020603050405020304" pitchFamily="18" charset="0"/>
                <a:cs typeface="黑体" panose="02010609060101010101" pitchFamily="49" charset="-122"/>
              </a:rPr>
              <a:t>G</a:t>
            </a:r>
            <a:r>
              <a:rPr lang="en-US" altLang="zh-CN" sz="2800" b="1" i="1">
                <a:cs typeface="黑体" panose="02010609060101010101" pitchFamily="49" charset="-122"/>
              </a:rPr>
              <a:t>’</a:t>
            </a:r>
            <a:r>
              <a:rPr lang="zh-CN" altLang="en-US" sz="2800" b="1">
                <a:latin typeface="Times New Roman" panose="02020603050405020304" pitchFamily="18" charset="0"/>
                <a:cs typeface="黑体" panose="02010609060101010101" pitchFamily="49" charset="-122"/>
              </a:rPr>
              <a:t>是</a:t>
            </a:r>
            <a:r>
              <a:rPr lang="en-US" altLang="zh-CN" sz="2800" b="1" i="1">
                <a:latin typeface="Times New Roman" panose="02020603050405020304" pitchFamily="18" charset="0"/>
                <a:cs typeface="黑体" panose="02010609060101010101" pitchFamily="49" charset="-122"/>
              </a:rPr>
              <a:t>G</a:t>
            </a:r>
            <a:r>
              <a:rPr lang="zh-CN" altLang="en-US" sz="2800" b="1">
                <a:latin typeface="Times New Roman" panose="02020603050405020304" pitchFamily="18" charset="0"/>
                <a:cs typeface="黑体" panose="02010609060101010101" pitchFamily="49" charset="-122"/>
              </a:rPr>
              <a:t>的子图。</a:t>
            </a:r>
          </a:p>
          <a:p>
            <a:pPr algn="just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黑体" panose="02010609060101010101" pitchFamily="49" charset="-122"/>
              </a:rPr>
              <a:t>如果</a:t>
            </a:r>
            <a:r>
              <a:rPr lang="en-US" altLang="zh-CN" sz="2800" b="1" i="1">
                <a:latin typeface="Times New Roman" panose="02020603050405020304" pitchFamily="18" charset="0"/>
                <a:cs typeface="黑体" panose="02010609060101010101" pitchFamily="49" charset="-122"/>
              </a:rPr>
              <a:t>V</a:t>
            </a:r>
            <a:r>
              <a:rPr lang="en-US" altLang="zh-CN" sz="2800" b="1" i="1">
                <a:cs typeface="黑体" panose="02010609060101010101" pitchFamily="49" charset="-122"/>
              </a:rPr>
              <a:t>’</a:t>
            </a:r>
            <a:r>
              <a:rPr lang="en-US" altLang="zh-CN" sz="28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</a:t>
            </a:r>
            <a:r>
              <a:rPr lang="en-US" altLang="zh-CN" sz="2800" b="1" i="1">
                <a:latin typeface="Times New Roman" panose="02020603050405020304" pitchFamily="18" charset="0"/>
                <a:cs typeface="黑体" panose="02010609060101010101" pitchFamily="49" charset="-122"/>
              </a:rPr>
              <a:t>V</a:t>
            </a:r>
            <a:r>
              <a:rPr lang="en-US" altLang="zh-CN" sz="2800" b="1">
                <a:latin typeface="Times New Roman" panose="02020603050405020304" pitchFamily="18" charset="0"/>
                <a:cs typeface="黑体" panose="02010609060101010101" pitchFamily="49" charset="-122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  <a:cs typeface="黑体" panose="02010609060101010101" pitchFamily="49" charset="-122"/>
              </a:rPr>
              <a:t>或者</a:t>
            </a:r>
            <a:r>
              <a:rPr lang="en-US" altLang="zh-CN" sz="2800" b="1" i="1">
                <a:latin typeface="Times New Roman" panose="02020603050405020304" pitchFamily="18" charset="0"/>
                <a:cs typeface="黑体" panose="02010609060101010101" pitchFamily="49" charset="-122"/>
              </a:rPr>
              <a:t>E</a:t>
            </a:r>
            <a:r>
              <a:rPr lang="en-US" altLang="zh-CN" sz="2800" b="1">
                <a:cs typeface="黑体" panose="02010609060101010101" pitchFamily="49" charset="-122"/>
              </a:rPr>
              <a:t>’</a:t>
            </a:r>
            <a:r>
              <a:rPr lang="en-US" altLang="zh-CN" sz="2800" b="1">
                <a:latin typeface="Times New Roman" panose="02020603050405020304" pitchFamily="18" charset="0"/>
                <a:cs typeface="黑体" panose="02010609060101010101" pitchFamily="49" charset="-122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</a:t>
            </a:r>
            <a:r>
              <a:rPr lang="en-US" altLang="zh-CN" sz="2800" b="1" i="1">
                <a:latin typeface="Times New Roman" panose="02020603050405020304" pitchFamily="18" charset="0"/>
                <a:cs typeface="黑体" panose="020106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cs typeface="黑体" panose="02010609060101010101" pitchFamily="49" charset="-122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  <a:cs typeface="黑体" panose="02010609060101010101" pitchFamily="49" charset="-122"/>
              </a:rPr>
              <a:t>则称为真子图。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黑体" panose="02010609060101010101" pitchFamily="49" charset="-122"/>
              </a:rPr>
              <a:t>诱导</a:t>
            </a:r>
            <a:r>
              <a:rPr lang="en-US" altLang="zh-CN" sz="2800" b="1">
                <a:latin typeface="Times New Roman" panose="02020603050405020304" pitchFamily="18" charset="0"/>
                <a:cs typeface="黑体" panose="02010609060101010101" pitchFamily="49" charset="-122"/>
              </a:rPr>
              <a:t>(</a:t>
            </a:r>
            <a:r>
              <a:rPr lang="zh-CN" altLang="en-US" sz="2800" b="1">
                <a:latin typeface="Times New Roman" panose="02020603050405020304" pitchFamily="18" charset="0"/>
                <a:cs typeface="黑体" panose="02010609060101010101" pitchFamily="49" charset="-122"/>
              </a:rPr>
              <a:t>导出</a:t>
            </a:r>
            <a:r>
              <a:rPr lang="en-US" altLang="zh-CN" sz="2800" b="1">
                <a:latin typeface="Times New Roman" panose="02020603050405020304" pitchFamily="18" charset="0"/>
                <a:cs typeface="黑体" panose="02010609060101010101" pitchFamily="49" charset="-122"/>
              </a:rPr>
              <a:t>)</a:t>
            </a:r>
            <a:r>
              <a:rPr lang="zh-CN" altLang="en-US" sz="2800" b="1">
                <a:latin typeface="Times New Roman" panose="02020603050405020304" pitchFamily="18" charset="0"/>
                <a:cs typeface="黑体" panose="02010609060101010101" pitchFamily="49" charset="-122"/>
              </a:rPr>
              <a:t>子图：可以由顶点集的子集，或者由边集的子集导出一个子图。</a:t>
            </a:r>
            <a:r>
              <a:rPr lang="zh-CN" altLang="en-US" b="1">
                <a:cs typeface="黑体" panose="02010609060101010101" pitchFamily="49" charset="-122"/>
              </a:rPr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732FF1-3A9F-4611-BE5B-1D26470D92E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3699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用图建模</a:t>
            </a:r>
            <a:endParaRPr 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732FF1-3A9F-4611-BE5B-1D26470D92E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5473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7543800" cy="796925"/>
          </a:xfrm>
        </p:spPr>
        <p:txBody>
          <a:bodyPr/>
          <a:lstStyle/>
          <a:p>
            <a:pPr eaLnBrk="1" hangingPunct="1"/>
            <a:r>
              <a:rPr lang="zh-CN" altLang="en-US">
                <a:cs typeface="黑体" panose="02010609060101010101" pitchFamily="49" charset="-122"/>
              </a:rPr>
              <a:t>图模型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484313"/>
            <a:ext cx="8075612" cy="4878387"/>
          </a:xfrm>
        </p:spPr>
        <p:txBody>
          <a:bodyPr/>
          <a:lstStyle/>
          <a:p>
            <a:pPr eaLnBrk="1" hangingPunct="1"/>
            <a:r>
              <a:rPr lang="zh-CN" altLang="en-US" sz="2800" b="1">
                <a:cs typeface="黑体" panose="02010609060101010101" pitchFamily="49" charset="-122"/>
              </a:rPr>
              <a:t>交通网络</a:t>
            </a:r>
            <a:endParaRPr lang="en-US" altLang="zh-CN" sz="2800" b="1">
              <a:cs typeface="黑体" panose="02010609060101010101" pitchFamily="49" charset="-122"/>
            </a:endParaRPr>
          </a:p>
          <a:p>
            <a:pPr lvl="1" eaLnBrk="1" hangingPunct="1"/>
            <a:r>
              <a:rPr lang="zh-CN" altLang="en-US" sz="2400" b="1">
                <a:latin typeface="Times New Roman" panose="02020603050405020304" pitchFamily="18" charset="0"/>
                <a:cs typeface="黑体" panose="02010609060101010101" pitchFamily="49" charset="-122"/>
              </a:rPr>
              <a:t>航空、公路、铁路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800" b="1">
                <a:latin typeface="Times New Roman" panose="02020603050405020304" pitchFamily="18" charset="0"/>
                <a:cs typeface="黑体" panose="02010609060101010101" pitchFamily="49" charset="-122"/>
              </a:rPr>
              <a:t>信息网络</a:t>
            </a:r>
            <a:endParaRPr lang="zh-CN" altLang="en-US" sz="2800" b="1">
              <a:cs typeface="黑体" panose="02010609060101010101" pitchFamily="49" charset="-122"/>
            </a:endParaRPr>
          </a:p>
          <a:p>
            <a:pPr lvl="1" algn="just" eaLnBrk="1" hangingPunct="1"/>
            <a:r>
              <a:rPr lang="zh-CN" altLang="en-US" sz="2400" b="1">
                <a:latin typeface="Times New Roman" panose="02020603050405020304" pitchFamily="18" charset="0"/>
                <a:cs typeface="黑体" panose="02010609060101010101" pitchFamily="49" charset="-122"/>
              </a:rPr>
              <a:t>万维网图（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Web Graph</a:t>
            </a:r>
            <a:r>
              <a:rPr lang="zh-CN" altLang="en-US" sz="2400" b="1">
                <a:latin typeface="Times New Roman" panose="02020603050405020304" pitchFamily="18" charset="0"/>
                <a:cs typeface="黑体" panose="02010609060101010101" pitchFamily="49" charset="-122"/>
              </a:rPr>
              <a:t>）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/>
            <a:r>
              <a:rPr lang="zh-CN" altLang="en-US" sz="2400" b="1">
                <a:latin typeface="Times New Roman" panose="02020603050405020304" pitchFamily="18" charset="0"/>
                <a:cs typeface="黑体" panose="02010609060101010101" pitchFamily="49" charset="-122"/>
              </a:rPr>
              <a:t>引用图（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Citation Graph</a:t>
            </a:r>
            <a:r>
              <a:rPr lang="zh-CN" altLang="en-US" sz="2400" b="1">
                <a:latin typeface="Times New Roman" panose="02020603050405020304" pitchFamily="18" charset="0"/>
                <a:cs typeface="黑体" panose="02010609060101010101" pitchFamily="49" charset="-122"/>
              </a:rPr>
              <a:t>）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zh-CN" altLang="en-US" sz="2800" b="1">
                <a:cs typeface="黑体" panose="02010609060101010101" pitchFamily="49" charset="-122"/>
              </a:rPr>
              <a:t>社会网络</a:t>
            </a:r>
            <a:endParaRPr lang="en-US" altLang="zh-CN" sz="2800" b="1">
              <a:cs typeface="黑体" panose="02010609060101010101" pitchFamily="49" charset="-122"/>
            </a:endParaRPr>
          </a:p>
          <a:p>
            <a:pPr lvl="1" algn="just" eaLnBrk="1" hangingPunct="1"/>
            <a:r>
              <a:rPr lang="zh-CN" altLang="en-US" sz="2400" b="1">
                <a:cs typeface="黑体" panose="02010609060101010101" pitchFamily="49" charset="-122"/>
              </a:rPr>
              <a:t>熟人关系图</a:t>
            </a:r>
            <a:endParaRPr lang="en-US" altLang="zh-CN" sz="2400" b="1">
              <a:cs typeface="黑体" panose="02010609060101010101" pitchFamily="49" charset="-122"/>
            </a:endParaRPr>
          </a:p>
          <a:p>
            <a:pPr lvl="1" algn="just" eaLnBrk="1" hangingPunct="1"/>
            <a:r>
              <a:rPr lang="zh-CN" altLang="en-US" sz="2400" b="1">
                <a:cs typeface="黑体" panose="02010609060101010101" pitchFamily="49" charset="-122"/>
              </a:rPr>
              <a:t>合作图，好莱坞图</a:t>
            </a:r>
            <a:endParaRPr lang="en-US" altLang="zh-CN" sz="2400" b="1">
              <a:cs typeface="黑体" panose="02010609060101010101" pitchFamily="49" charset="-122"/>
            </a:endParaRPr>
          </a:p>
          <a:p>
            <a:pPr lvl="1" algn="just" eaLnBrk="1" hangingPunct="1"/>
            <a:r>
              <a:rPr lang="zh-CN" altLang="en-US" sz="2400" b="1">
                <a:cs typeface="黑体" panose="02010609060101010101" pitchFamily="49" charset="-122"/>
              </a:rPr>
              <a:t>呼叫图</a:t>
            </a:r>
            <a:endParaRPr lang="en-US" altLang="zh-CN" sz="2400" b="1">
              <a:cs typeface="黑体" panose="02010609060101010101" pitchFamily="49" charset="-122"/>
            </a:endParaRPr>
          </a:p>
          <a:p>
            <a:pPr eaLnBrk="1" hangingPunct="1"/>
            <a:r>
              <a:rPr lang="zh-CN" altLang="en-US" sz="2800" b="1">
                <a:latin typeface="Times New Roman" panose="02020603050405020304" pitchFamily="18" charset="0"/>
                <a:cs typeface="黑体" panose="02010609060101010101" pitchFamily="49" charset="-122"/>
              </a:rPr>
              <a:t>体育（循环赛的图模型）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732FF1-3A9F-4611-BE5B-1D26470D92E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cs typeface="黑体" panose="02010609060101010101" pitchFamily="49" charset="-122"/>
              </a:rPr>
              <a:t>生态系统中的动物竞争关系</a:t>
            </a:r>
          </a:p>
        </p:txBody>
      </p:sp>
      <p:sp>
        <p:nvSpPr>
          <p:cNvPr id="4" name="椭圆 3"/>
          <p:cNvSpPr>
            <a:spLocks noChangeArrowheads="1"/>
          </p:cNvSpPr>
          <p:nvPr/>
        </p:nvSpPr>
        <p:spPr bwMode="auto">
          <a:xfrm>
            <a:off x="1908175" y="2492375"/>
            <a:ext cx="647700" cy="5762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熊</a:t>
            </a:r>
          </a:p>
        </p:txBody>
      </p:sp>
      <p:sp>
        <p:nvSpPr>
          <p:cNvPr id="5" name="椭圆 4"/>
          <p:cNvSpPr>
            <a:spLocks noChangeArrowheads="1"/>
          </p:cNvSpPr>
          <p:nvPr/>
        </p:nvSpPr>
        <p:spPr bwMode="auto">
          <a:xfrm>
            <a:off x="3635375" y="2492375"/>
            <a:ext cx="649288" cy="5762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鹰</a:t>
            </a:r>
          </a:p>
        </p:txBody>
      </p:sp>
      <p:sp>
        <p:nvSpPr>
          <p:cNvPr id="6" name="椭圆 5"/>
          <p:cNvSpPr>
            <a:spLocks noChangeArrowheads="1"/>
          </p:cNvSpPr>
          <p:nvPr/>
        </p:nvSpPr>
        <p:spPr bwMode="auto">
          <a:xfrm>
            <a:off x="5364163" y="2492375"/>
            <a:ext cx="647700" cy="5762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鹫</a:t>
            </a:r>
          </a:p>
        </p:txBody>
      </p:sp>
      <p:cxnSp>
        <p:nvCxnSpPr>
          <p:cNvPr id="8" name="直接连接符 7"/>
          <p:cNvCxnSpPr>
            <a:cxnSpLocks noChangeShapeType="1"/>
            <a:stCxn id="4" idx="6"/>
            <a:endCxn id="5" idx="2"/>
          </p:cNvCxnSpPr>
          <p:nvPr/>
        </p:nvCxnSpPr>
        <p:spPr bwMode="auto">
          <a:xfrm>
            <a:off x="2555875" y="2781300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直接连接符 9"/>
          <p:cNvCxnSpPr>
            <a:cxnSpLocks noChangeShapeType="1"/>
            <a:stCxn id="5" idx="6"/>
            <a:endCxn id="6" idx="2"/>
          </p:cNvCxnSpPr>
          <p:nvPr/>
        </p:nvCxnSpPr>
        <p:spPr bwMode="auto">
          <a:xfrm>
            <a:off x="4284663" y="2781300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椭圆 10"/>
          <p:cNvSpPr>
            <a:spLocks noChangeArrowheads="1"/>
          </p:cNvSpPr>
          <p:nvPr/>
        </p:nvSpPr>
        <p:spPr bwMode="auto">
          <a:xfrm>
            <a:off x="1908175" y="3933825"/>
            <a:ext cx="647700" cy="5746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鼠</a:t>
            </a:r>
          </a:p>
        </p:txBody>
      </p:sp>
      <p:sp>
        <p:nvSpPr>
          <p:cNvPr id="12" name="椭圆 11"/>
          <p:cNvSpPr>
            <a:spLocks noChangeArrowheads="1"/>
          </p:cNvSpPr>
          <p:nvPr/>
        </p:nvSpPr>
        <p:spPr bwMode="auto">
          <a:xfrm>
            <a:off x="3635375" y="3933825"/>
            <a:ext cx="649288" cy="5746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狼</a:t>
            </a:r>
          </a:p>
        </p:txBody>
      </p:sp>
      <p:sp>
        <p:nvSpPr>
          <p:cNvPr id="13" name="椭圆 12"/>
          <p:cNvSpPr>
            <a:spLocks noChangeArrowheads="1"/>
          </p:cNvSpPr>
          <p:nvPr/>
        </p:nvSpPr>
        <p:spPr bwMode="auto">
          <a:xfrm>
            <a:off x="5364163" y="3933825"/>
            <a:ext cx="647700" cy="5746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乌鸦</a:t>
            </a:r>
          </a:p>
        </p:txBody>
      </p:sp>
      <p:cxnSp>
        <p:nvCxnSpPr>
          <p:cNvPr id="14" name="直接连接符 13"/>
          <p:cNvCxnSpPr>
            <a:cxnSpLocks noChangeShapeType="1"/>
            <a:stCxn id="11" idx="6"/>
            <a:endCxn id="12" idx="2"/>
          </p:cNvCxnSpPr>
          <p:nvPr/>
        </p:nvCxnSpPr>
        <p:spPr bwMode="auto">
          <a:xfrm>
            <a:off x="2555875" y="4221163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直接连接符 14"/>
          <p:cNvCxnSpPr>
            <a:cxnSpLocks noChangeShapeType="1"/>
            <a:stCxn id="12" idx="6"/>
            <a:endCxn id="13" idx="2"/>
          </p:cNvCxnSpPr>
          <p:nvPr/>
        </p:nvCxnSpPr>
        <p:spPr bwMode="auto">
          <a:xfrm>
            <a:off x="4284663" y="4221163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椭圆 15"/>
          <p:cNvSpPr>
            <a:spLocks noChangeArrowheads="1"/>
          </p:cNvSpPr>
          <p:nvPr/>
        </p:nvSpPr>
        <p:spPr bwMode="auto">
          <a:xfrm>
            <a:off x="1908175" y="5157788"/>
            <a:ext cx="647700" cy="5746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蛇</a:t>
            </a:r>
          </a:p>
        </p:txBody>
      </p:sp>
      <p:sp>
        <p:nvSpPr>
          <p:cNvPr id="17" name="椭圆 16"/>
          <p:cNvSpPr>
            <a:spLocks noChangeArrowheads="1"/>
          </p:cNvSpPr>
          <p:nvPr/>
        </p:nvSpPr>
        <p:spPr bwMode="auto">
          <a:xfrm>
            <a:off x="3635375" y="5157788"/>
            <a:ext cx="649288" cy="5746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鸭</a:t>
            </a:r>
          </a:p>
        </p:txBody>
      </p:sp>
      <p:sp>
        <p:nvSpPr>
          <p:cNvPr id="18" name="椭圆 17"/>
          <p:cNvSpPr>
            <a:spLocks noChangeArrowheads="1"/>
          </p:cNvSpPr>
          <p:nvPr/>
        </p:nvSpPr>
        <p:spPr bwMode="auto">
          <a:xfrm>
            <a:off x="5364163" y="5157788"/>
            <a:ext cx="647700" cy="5746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马</a:t>
            </a:r>
          </a:p>
        </p:txBody>
      </p:sp>
      <p:cxnSp>
        <p:nvCxnSpPr>
          <p:cNvPr id="19" name="直接连接符 18"/>
          <p:cNvCxnSpPr>
            <a:cxnSpLocks noChangeShapeType="1"/>
            <a:stCxn id="16" idx="6"/>
            <a:endCxn id="17" idx="2"/>
          </p:cNvCxnSpPr>
          <p:nvPr/>
        </p:nvCxnSpPr>
        <p:spPr bwMode="auto">
          <a:xfrm>
            <a:off x="2555875" y="5445125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直接连接符 21"/>
          <p:cNvCxnSpPr>
            <a:cxnSpLocks noChangeShapeType="1"/>
            <a:stCxn id="4" idx="5"/>
            <a:endCxn id="12" idx="1"/>
          </p:cNvCxnSpPr>
          <p:nvPr/>
        </p:nvCxnSpPr>
        <p:spPr bwMode="auto">
          <a:xfrm>
            <a:off x="2460625" y="2984500"/>
            <a:ext cx="1270000" cy="10334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任意多边形 22"/>
          <p:cNvSpPr>
            <a:spLocks/>
          </p:cNvSpPr>
          <p:nvPr/>
        </p:nvSpPr>
        <p:spPr bwMode="auto">
          <a:xfrm>
            <a:off x="2224088" y="2144713"/>
            <a:ext cx="3251200" cy="428625"/>
          </a:xfrm>
          <a:custGeom>
            <a:avLst/>
            <a:gdLst>
              <a:gd name="T0" fmla="*/ 0 w 3251200"/>
              <a:gd name="T1" fmla="*/ 360353 h 428978"/>
              <a:gd name="T2" fmla="*/ 1670756 w 3251200"/>
              <a:gd name="T3" fmla="*/ 11262 h 428978"/>
              <a:gd name="T4" fmla="*/ 3251200 w 3251200"/>
              <a:gd name="T5" fmla="*/ 427920 h 42897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251200" h="428978">
                <a:moveTo>
                  <a:pt x="0" y="361244"/>
                </a:moveTo>
                <a:cubicBezTo>
                  <a:pt x="564444" y="180622"/>
                  <a:pt x="1128889" y="0"/>
                  <a:pt x="1670756" y="11289"/>
                </a:cubicBezTo>
                <a:cubicBezTo>
                  <a:pt x="2212623" y="22578"/>
                  <a:pt x="2731911" y="225778"/>
                  <a:pt x="3251200" y="42897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cxnSp>
        <p:nvCxnSpPr>
          <p:cNvPr id="25" name="直接连接符 24"/>
          <p:cNvCxnSpPr>
            <a:cxnSpLocks noChangeShapeType="1"/>
            <a:stCxn id="5" idx="5"/>
            <a:endCxn id="13" idx="1"/>
          </p:cNvCxnSpPr>
          <p:nvPr/>
        </p:nvCxnSpPr>
        <p:spPr bwMode="auto">
          <a:xfrm>
            <a:off x="4189413" y="2984500"/>
            <a:ext cx="1270000" cy="10334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直接连接符 26"/>
          <p:cNvCxnSpPr>
            <a:cxnSpLocks noChangeShapeType="1"/>
            <a:stCxn id="6" idx="3"/>
            <a:endCxn id="12" idx="7"/>
          </p:cNvCxnSpPr>
          <p:nvPr/>
        </p:nvCxnSpPr>
        <p:spPr bwMode="auto">
          <a:xfrm flipH="1">
            <a:off x="4189413" y="2984500"/>
            <a:ext cx="1270000" cy="10334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直接连接符 28"/>
          <p:cNvCxnSpPr>
            <a:cxnSpLocks noChangeShapeType="1"/>
            <a:stCxn id="11" idx="5"/>
            <a:endCxn id="18" idx="1"/>
          </p:cNvCxnSpPr>
          <p:nvPr/>
        </p:nvCxnSpPr>
        <p:spPr bwMode="auto">
          <a:xfrm>
            <a:off x="2460625" y="4424363"/>
            <a:ext cx="2998788" cy="8175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6189663" y="3284538"/>
            <a:ext cx="29543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是什么思考帮助我们建模？</a:t>
            </a:r>
            <a:endParaRPr lang="en-US" altLang="zh-CN"/>
          </a:p>
          <a:p>
            <a:pPr eaLnBrk="1" hangingPunct="1"/>
            <a:r>
              <a:rPr lang="zh-CN" altLang="en-US"/>
              <a:t>问题的答案是什么？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732FF1-3A9F-4611-BE5B-1D26470D92E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1" grpId="0" animBg="1"/>
      <p:bldP spid="12" grpId="0" animBg="1"/>
      <p:bldP spid="13" grpId="0" animBg="1"/>
      <p:bldP spid="16" grpId="0" animBg="1"/>
      <p:bldP spid="17" grpId="0" animBg="1"/>
      <p:bldP spid="18" grpId="0" animBg="1"/>
      <p:bldP spid="23" grpId="0" animBg="1"/>
      <p:bldP spid="3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cs typeface="黑体" panose="02010609060101010101" pitchFamily="49" charset="-122"/>
              </a:rPr>
              <a:t>循环赛的冠军是哪个队？</a:t>
            </a:r>
          </a:p>
        </p:txBody>
      </p:sp>
      <p:sp>
        <p:nvSpPr>
          <p:cNvPr id="20484" name="椭圆 3"/>
          <p:cNvSpPr>
            <a:spLocks noChangeArrowheads="1"/>
          </p:cNvSpPr>
          <p:nvPr/>
        </p:nvSpPr>
        <p:spPr bwMode="auto">
          <a:xfrm>
            <a:off x="1788318" y="2534166"/>
            <a:ext cx="649288" cy="5762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20485" name="椭圆 4"/>
          <p:cNvSpPr>
            <a:spLocks noChangeArrowheads="1"/>
          </p:cNvSpPr>
          <p:nvPr/>
        </p:nvSpPr>
        <p:spPr bwMode="auto">
          <a:xfrm>
            <a:off x="3661568" y="1815029"/>
            <a:ext cx="647700" cy="5762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20486" name="椭圆 5"/>
          <p:cNvSpPr>
            <a:spLocks noChangeArrowheads="1"/>
          </p:cNvSpPr>
          <p:nvPr/>
        </p:nvSpPr>
        <p:spPr bwMode="auto">
          <a:xfrm>
            <a:off x="5461793" y="2462729"/>
            <a:ext cx="647700" cy="5762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C</a:t>
            </a:r>
            <a:endParaRPr lang="zh-CN" altLang="en-US"/>
          </a:p>
        </p:txBody>
      </p:sp>
      <p:cxnSp>
        <p:nvCxnSpPr>
          <p:cNvPr id="20487" name="直接连接符 6"/>
          <p:cNvCxnSpPr>
            <a:cxnSpLocks noChangeShapeType="1"/>
            <a:stCxn id="20484" idx="6"/>
            <a:endCxn id="20485" idx="2"/>
          </p:cNvCxnSpPr>
          <p:nvPr/>
        </p:nvCxnSpPr>
        <p:spPr bwMode="auto">
          <a:xfrm flipV="1">
            <a:off x="2437606" y="2102366"/>
            <a:ext cx="1223962" cy="72072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88" name="直接连接符 7"/>
          <p:cNvCxnSpPr>
            <a:cxnSpLocks noChangeShapeType="1"/>
            <a:stCxn id="20485" idx="6"/>
            <a:endCxn id="20486" idx="2"/>
          </p:cNvCxnSpPr>
          <p:nvPr/>
        </p:nvCxnSpPr>
        <p:spPr bwMode="auto">
          <a:xfrm>
            <a:off x="4309268" y="2102366"/>
            <a:ext cx="1152525" cy="6492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89" name="椭圆 8"/>
          <p:cNvSpPr>
            <a:spLocks noChangeArrowheads="1"/>
          </p:cNvSpPr>
          <p:nvPr/>
        </p:nvSpPr>
        <p:spPr bwMode="auto">
          <a:xfrm>
            <a:off x="1716881" y="4047054"/>
            <a:ext cx="647700" cy="5762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F</a:t>
            </a:r>
            <a:endParaRPr lang="zh-CN" altLang="en-US"/>
          </a:p>
        </p:txBody>
      </p:sp>
      <p:sp>
        <p:nvSpPr>
          <p:cNvPr id="20490" name="椭圆 9"/>
          <p:cNvSpPr>
            <a:spLocks noChangeArrowheads="1"/>
          </p:cNvSpPr>
          <p:nvPr/>
        </p:nvSpPr>
        <p:spPr bwMode="auto">
          <a:xfrm>
            <a:off x="3661568" y="4839216"/>
            <a:ext cx="647700" cy="5762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E</a:t>
            </a:r>
            <a:endParaRPr lang="zh-CN" altLang="en-US"/>
          </a:p>
        </p:txBody>
      </p:sp>
      <p:sp>
        <p:nvSpPr>
          <p:cNvPr id="20491" name="椭圆 10"/>
          <p:cNvSpPr>
            <a:spLocks noChangeArrowheads="1"/>
          </p:cNvSpPr>
          <p:nvPr/>
        </p:nvSpPr>
        <p:spPr bwMode="auto">
          <a:xfrm>
            <a:off x="5533231" y="4047054"/>
            <a:ext cx="647700" cy="5762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D</a:t>
            </a:r>
            <a:endParaRPr lang="zh-CN" altLang="en-US"/>
          </a:p>
        </p:txBody>
      </p:sp>
      <p:cxnSp>
        <p:nvCxnSpPr>
          <p:cNvPr id="20492" name="直接连接符 11"/>
          <p:cNvCxnSpPr>
            <a:cxnSpLocks noChangeShapeType="1"/>
            <a:stCxn id="20489" idx="6"/>
            <a:endCxn id="20490" idx="2"/>
          </p:cNvCxnSpPr>
          <p:nvPr/>
        </p:nvCxnSpPr>
        <p:spPr bwMode="auto">
          <a:xfrm>
            <a:off x="2364581" y="4334391"/>
            <a:ext cx="1296987" cy="792163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3" name="直接连接符 12"/>
          <p:cNvCxnSpPr>
            <a:cxnSpLocks noChangeShapeType="1"/>
            <a:stCxn id="20490" idx="6"/>
            <a:endCxn id="20491" idx="3"/>
          </p:cNvCxnSpPr>
          <p:nvPr/>
        </p:nvCxnSpPr>
        <p:spPr bwMode="auto">
          <a:xfrm flipV="1">
            <a:off x="4309268" y="4539179"/>
            <a:ext cx="1319213" cy="58737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4" name="直接连接符 13"/>
          <p:cNvCxnSpPr>
            <a:cxnSpLocks noChangeShapeType="1"/>
            <a:stCxn id="20484" idx="5"/>
            <a:endCxn id="20490" idx="1"/>
          </p:cNvCxnSpPr>
          <p:nvPr/>
        </p:nvCxnSpPr>
        <p:spPr bwMode="auto">
          <a:xfrm>
            <a:off x="2342356" y="3026291"/>
            <a:ext cx="1412875" cy="1897063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5" name="直接连接符 15"/>
          <p:cNvCxnSpPr>
            <a:cxnSpLocks noChangeShapeType="1"/>
            <a:stCxn id="20485" idx="5"/>
            <a:endCxn id="20491" idx="1"/>
          </p:cNvCxnSpPr>
          <p:nvPr/>
        </p:nvCxnSpPr>
        <p:spPr bwMode="auto">
          <a:xfrm>
            <a:off x="4214018" y="2307154"/>
            <a:ext cx="1414463" cy="1824037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6" name="直接连接符 16"/>
          <p:cNvCxnSpPr>
            <a:cxnSpLocks noChangeShapeType="1"/>
            <a:stCxn id="20486" idx="3"/>
            <a:endCxn id="20490" idx="7"/>
          </p:cNvCxnSpPr>
          <p:nvPr/>
        </p:nvCxnSpPr>
        <p:spPr bwMode="auto">
          <a:xfrm flipH="1">
            <a:off x="4214018" y="2954854"/>
            <a:ext cx="1341438" cy="19685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7" name="直接箭头连接符 34"/>
          <p:cNvCxnSpPr>
            <a:cxnSpLocks noChangeShapeType="1"/>
            <a:stCxn id="20485" idx="4"/>
            <a:endCxn id="20490" idx="0"/>
          </p:cNvCxnSpPr>
          <p:nvPr/>
        </p:nvCxnSpPr>
        <p:spPr bwMode="auto">
          <a:xfrm>
            <a:off x="3985418" y="2391291"/>
            <a:ext cx="0" cy="2447925"/>
          </a:xfrm>
          <a:prstGeom prst="straightConnector1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8" name="直接箭头连接符 36"/>
          <p:cNvCxnSpPr>
            <a:cxnSpLocks noChangeShapeType="1"/>
            <a:stCxn id="20484" idx="5"/>
            <a:endCxn id="20491" idx="2"/>
          </p:cNvCxnSpPr>
          <p:nvPr/>
        </p:nvCxnSpPr>
        <p:spPr bwMode="auto">
          <a:xfrm>
            <a:off x="2342356" y="3026291"/>
            <a:ext cx="3190875" cy="1308100"/>
          </a:xfrm>
          <a:prstGeom prst="straightConnector1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9" name="直接箭头连接符 38"/>
          <p:cNvCxnSpPr>
            <a:cxnSpLocks noChangeShapeType="1"/>
            <a:stCxn id="20485" idx="3"/>
            <a:endCxn id="20489" idx="7"/>
          </p:cNvCxnSpPr>
          <p:nvPr/>
        </p:nvCxnSpPr>
        <p:spPr bwMode="auto">
          <a:xfrm flipH="1">
            <a:off x="2269331" y="2307154"/>
            <a:ext cx="1485900" cy="1824037"/>
          </a:xfrm>
          <a:prstGeom prst="straightConnector1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0" name="直接箭头连接符 40"/>
          <p:cNvCxnSpPr>
            <a:cxnSpLocks noChangeShapeType="1"/>
            <a:endCxn id="20489" idx="0"/>
          </p:cNvCxnSpPr>
          <p:nvPr/>
        </p:nvCxnSpPr>
        <p:spPr bwMode="auto">
          <a:xfrm flipH="1">
            <a:off x="2040731" y="3110429"/>
            <a:ext cx="36512" cy="936625"/>
          </a:xfrm>
          <a:prstGeom prst="straightConnector1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1" name="直接箭头连接符 42"/>
          <p:cNvCxnSpPr>
            <a:cxnSpLocks noChangeShapeType="1"/>
            <a:stCxn id="20486" idx="3"/>
            <a:endCxn id="20489" idx="6"/>
          </p:cNvCxnSpPr>
          <p:nvPr/>
        </p:nvCxnSpPr>
        <p:spPr bwMode="auto">
          <a:xfrm flipH="1">
            <a:off x="2364581" y="2954854"/>
            <a:ext cx="3190875" cy="1379537"/>
          </a:xfrm>
          <a:prstGeom prst="straightConnector1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2" name="直接箭头连接符 44"/>
          <p:cNvCxnSpPr>
            <a:cxnSpLocks noChangeShapeType="1"/>
            <a:stCxn id="20491" idx="0"/>
            <a:endCxn id="20486" idx="4"/>
          </p:cNvCxnSpPr>
          <p:nvPr/>
        </p:nvCxnSpPr>
        <p:spPr bwMode="auto">
          <a:xfrm flipH="1" flipV="1">
            <a:off x="5785643" y="3038991"/>
            <a:ext cx="71438" cy="1008063"/>
          </a:xfrm>
          <a:prstGeom prst="straightConnector1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3" name="直接箭头连接符 46"/>
          <p:cNvCxnSpPr>
            <a:cxnSpLocks noChangeShapeType="1"/>
            <a:stCxn id="20484" idx="6"/>
            <a:endCxn id="20486" idx="2"/>
          </p:cNvCxnSpPr>
          <p:nvPr/>
        </p:nvCxnSpPr>
        <p:spPr bwMode="auto">
          <a:xfrm flipV="1">
            <a:off x="2437606" y="2751654"/>
            <a:ext cx="3024187" cy="71437"/>
          </a:xfrm>
          <a:prstGeom prst="straightConnector1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4" name="直接箭头连接符 48"/>
          <p:cNvCxnSpPr>
            <a:cxnSpLocks noChangeShapeType="1"/>
            <a:stCxn id="20491" idx="1"/>
          </p:cNvCxnSpPr>
          <p:nvPr/>
        </p:nvCxnSpPr>
        <p:spPr bwMode="auto">
          <a:xfrm flipH="1">
            <a:off x="2364581" y="4131191"/>
            <a:ext cx="3263900" cy="60325"/>
          </a:xfrm>
          <a:prstGeom prst="straightConnector1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6142831" y="3183454"/>
            <a:ext cx="29543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是什么思考帮助我们建模？</a:t>
            </a:r>
            <a:endParaRPr lang="en-US" altLang="zh-CN"/>
          </a:p>
          <a:p>
            <a:pPr eaLnBrk="1" hangingPunct="1"/>
            <a:r>
              <a:rPr lang="zh-CN" altLang="en-US"/>
              <a:t>问题的答案是什么？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732FF1-3A9F-4611-BE5B-1D26470D92E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B53AC3E-7848-9C8F-4EE1-476D1FF342C5}"/>
              </a:ext>
            </a:extLst>
          </p:cNvPr>
          <p:cNvSpPr/>
          <p:nvPr/>
        </p:nvSpPr>
        <p:spPr>
          <a:xfrm>
            <a:off x="407669" y="5557916"/>
            <a:ext cx="8686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0066"/>
                </a:solidFill>
                <a:latin typeface="STIXGeneral-Italic" pitchFamily="2" charset="2"/>
              </a:rPr>
              <a:t>n</a:t>
            </a:r>
            <a:r>
              <a:rPr lang="zh-CN" altLang="en-US" dirty="0">
                <a:solidFill>
                  <a:srgbClr val="330066"/>
                </a:solidFill>
                <a:latin typeface="Lato" panose="020F0502020204030203" pitchFamily="34" charset="0"/>
              </a:rPr>
              <a:t>个点的有向图，若满足</a:t>
            </a:r>
            <a:r>
              <a:rPr lang="zh-CN" altLang="en-US" b="1" dirty="0">
                <a:solidFill>
                  <a:srgbClr val="330066"/>
                </a:solidFill>
                <a:latin typeface="Lato" panose="020F0502020204030203" pitchFamily="34" charset="0"/>
              </a:rPr>
              <a:t>任意两点都有且仅有一条有向边</a:t>
            </a:r>
            <a:r>
              <a:rPr lang="zh-CN" altLang="en-US" dirty="0">
                <a:solidFill>
                  <a:srgbClr val="330066"/>
                </a:solidFill>
                <a:latin typeface="Lato" panose="020F0502020204030203" pitchFamily="34" charset="0"/>
              </a:rPr>
              <a:t>，就称此有向图为竞赛图。</a:t>
            </a:r>
            <a:endParaRPr lang="zh-CN" altLang="en-US" dirty="0">
              <a:solidFill>
                <a:srgbClr val="33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cs typeface="黑体" panose="02010609060101010101" pitchFamily="49" charset="-122"/>
              </a:rPr>
              <a:t>优先图和程序并发执行</a:t>
            </a: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cs typeface="黑体" panose="02010609060101010101" pitchFamily="49" charset="-122"/>
              </a:rPr>
              <a:t>右边的程序有没有办法执行快一点？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116013" y="4652963"/>
            <a:ext cx="29543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是什么思考帮助我们建模？</a:t>
            </a:r>
            <a:endParaRPr lang="en-US" altLang="zh-CN"/>
          </a:p>
          <a:p>
            <a:pPr eaLnBrk="1" hangingPunct="1"/>
            <a:r>
              <a:rPr lang="zh-CN" altLang="en-US"/>
              <a:t>问题的答案是什么？</a:t>
            </a:r>
          </a:p>
        </p:txBody>
      </p: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5108575" y="2276475"/>
            <a:ext cx="3063875" cy="2736850"/>
            <a:chOff x="5108406" y="2276872"/>
            <a:chExt cx="3063994" cy="2736304"/>
          </a:xfrm>
        </p:grpSpPr>
        <p:pic>
          <p:nvPicPr>
            <p:cNvPr id="21512" name="Content Placeholder 4" descr="09011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8406" y="2276872"/>
              <a:ext cx="3056028" cy="2736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13" name="矩形 5"/>
            <p:cNvSpPr>
              <a:spLocks noChangeArrowheads="1"/>
            </p:cNvSpPr>
            <p:nvPr/>
          </p:nvSpPr>
          <p:spPr bwMode="auto">
            <a:xfrm>
              <a:off x="6516216" y="2276872"/>
              <a:ext cx="1656184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pic>
        <p:nvPicPr>
          <p:cNvPr id="7" name="Content Placeholder 4" descr="0901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2276475"/>
            <a:ext cx="3055938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187450" y="3141663"/>
            <a:ext cx="21304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s1||s2;s3||s4;s5||s6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732FF1-3A9F-4611-BE5B-1D26470D92EA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 descr="BD00028_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1916113"/>
            <a:ext cx="389890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内容提要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图的定义</a:t>
            </a:r>
          </a:p>
          <a:p>
            <a:r>
              <a:rPr lang="zh-CN" altLang="en-US" dirty="0"/>
              <a:t>用图建模</a:t>
            </a:r>
            <a:endParaRPr lang="en-US" altLang="zh-CN" dirty="0"/>
          </a:p>
          <a:p>
            <a:r>
              <a:rPr lang="zh-CN" altLang="en-US" dirty="0"/>
              <a:t>图的表示</a:t>
            </a:r>
            <a:endParaRPr lang="en-US" altLang="zh-CN" dirty="0"/>
          </a:p>
          <a:p>
            <a:r>
              <a:rPr lang="zh-CN" altLang="en-US" dirty="0"/>
              <a:t>图的运算</a:t>
            </a:r>
            <a:endParaRPr lang="en-US" altLang="zh-CN" dirty="0"/>
          </a:p>
          <a:p>
            <a:r>
              <a:rPr lang="zh-CN" altLang="en-US" dirty="0"/>
              <a:t>图的同构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732FF1-3A9F-4611-BE5B-1D26470D92E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cs typeface="黑体" panose="02010609060101010101" pitchFamily="49" charset="-122"/>
              </a:rPr>
              <a:t>“</a:t>
            </a:r>
            <a:r>
              <a:rPr lang="zh-CN" altLang="en-US">
                <a:cs typeface="黑体" panose="02010609060101010101" pitchFamily="49" charset="-122"/>
              </a:rPr>
              <a:t>巧渡河”问题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zh-CN" altLang="en-US" sz="2600">
                <a:cs typeface="黑体" panose="02010609060101010101" pitchFamily="49" charset="-122"/>
              </a:rPr>
              <a:t>问题：人、狼、羊、菜用一条只能同时载两位的小船渡河，“狼羊”、“羊菜”不能在无人在场时共处，当然只有人能架船。</a:t>
            </a:r>
          </a:p>
          <a:p>
            <a:pPr eaLnBrk="1" hangingPunct="1">
              <a:spcBef>
                <a:spcPct val="40000"/>
              </a:spcBef>
            </a:pPr>
            <a:r>
              <a:rPr lang="zh-CN" altLang="en-US" sz="2600">
                <a:cs typeface="黑体" panose="02010609060101010101" pitchFamily="49" charset="-122"/>
              </a:rPr>
              <a:t>图模型：顶点表示“原岸的状态”，两点之间有边当且仅当一次合理的渡河“操作”能够实现该状态的转变。</a:t>
            </a:r>
          </a:p>
          <a:p>
            <a:pPr eaLnBrk="1" hangingPunct="1">
              <a:spcBef>
                <a:spcPct val="40000"/>
              </a:spcBef>
            </a:pPr>
            <a:r>
              <a:rPr lang="zh-CN" altLang="en-US" sz="2600">
                <a:cs typeface="黑体" panose="02010609060101010101" pitchFamily="49" charset="-122"/>
              </a:rPr>
              <a:t>起始状态是“人狼羊菜”，结束状态是“空”。</a:t>
            </a:r>
          </a:p>
          <a:p>
            <a:pPr eaLnBrk="1" hangingPunct="1">
              <a:spcBef>
                <a:spcPct val="40000"/>
              </a:spcBef>
            </a:pPr>
            <a:r>
              <a:rPr lang="zh-CN" altLang="en-US" sz="2600">
                <a:cs typeface="黑体" panose="02010609060101010101" pitchFamily="49" charset="-122"/>
              </a:rPr>
              <a:t>问题的解：找到一条从起始状态到结束状态的尽可能短的通路。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732FF1-3A9F-4611-BE5B-1D26470D92EA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cs typeface="黑体" panose="02010609060101010101" pitchFamily="49" charset="-122"/>
              </a:rPr>
              <a:t>“</a:t>
            </a:r>
            <a:r>
              <a:rPr lang="zh-CN" altLang="en-US">
                <a:cs typeface="黑体" panose="02010609060101010101" pitchFamily="49" charset="-122"/>
              </a:rPr>
              <a:t>巧渡河”问题的解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20800" y="1873250"/>
            <a:ext cx="7823200" cy="1176338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  <a:cs typeface="黑体" panose="02010609060101010101" pitchFamily="49" charset="-122"/>
              </a:rPr>
              <a:t>注意：在</a:t>
            </a:r>
            <a:r>
              <a:rPr lang="zh-CN" altLang="en-US">
                <a:cs typeface="黑体" panose="02010609060101010101" pitchFamily="49" charset="-122"/>
              </a:rPr>
              <a:t>“</a:t>
            </a:r>
            <a:r>
              <a:rPr lang="zh-CN" altLang="en-US">
                <a:latin typeface="Times New Roman" panose="02020603050405020304" pitchFamily="18" charset="0"/>
                <a:cs typeface="黑体" panose="02010609060101010101" pitchFamily="49" charset="-122"/>
              </a:rPr>
              <a:t>人狼羊菜</a:t>
            </a:r>
            <a:r>
              <a:rPr lang="zh-CN" altLang="en-US">
                <a:cs typeface="黑体" panose="02010609060101010101" pitchFamily="49" charset="-122"/>
              </a:rPr>
              <a:t>”</a:t>
            </a:r>
            <a:r>
              <a:rPr lang="zh-CN" altLang="en-US">
                <a:latin typeface="Times New Roman" panose="02020603050405020304" pitchFamily="18" charset="0"/>
                <a:cs typeface="黑体" panose="02010609060101010101" pitchFamily="49" charset="-122"/>
              </a:rPr>
              <a:t>的</a:t>
            </a:r>
            <a:r>
              <a:rPr lang="en-US" altLang="zh-CN">
                <a:latin typeface="Times New Roman" panose="02020603050405020304" pitchFamily="18" charset="0"/>
                <a:cs typeface="黑体" panose="02010609060101010101" pitchFamily="49" charset="-122"/>
              </a:rPr>
              <a:t>16</a:t>
            </a:r>
            <a:r>
              <a:rPr lang="zh-CN" altLang="en-US">
                <a:latin typeface="Times New Roman" panose="02020603050405020304" pitchFamily="18" charset="0"/>
                <a:cs typeface="黑体" panose="02010609060101010101" pitchFamily="49" charset="-122"/>
              </a:rPr>
              <a:t>种组合种允许出现的只有</a:t>
            </a:r>
            <a:r>
              <a:rPr lang="en-US" altLang="zh-CN">
                <a:latin typeface="Times New Roman" panose="02020603050405020304" pitchFamily="18" charset="0"/>
                <a:cs typeface="黑体" panose="02010609060101010101" pitchFamily="49" charset="-122"/>
              </a:rPr>
              <a:t>10</a:t>
            </a:r>
            <a:r>
              <a:rPr lang="zh-CN" altLang="en-US">
                <a:latin typeface="Times New Roman" panose="02020603050405020304" pitchFamily="18" charset="0"/>
                <a:cs typeface="黑体" panose="02010609060101010101" pitchFamily="49" charset="-122"/>
              </a:rPr>
              <a:t>种。</a:t>
            </a:r>
          </a:p>
        </p:txBody>
      </p:sp>
      <p:sp>
        <p:nvSpPr>
          <p:cNvPr id="23556" name="Rectangle 9"/>
          <p:cNvSpPr>
            <a:spLocks noChangeArrowheads="1"/>
          </p:cNvSpPr>
          <p:nvPr/>
        </p:nvSpPr>
        <p:spPr bwMode="auto">
          <a:xfrm>
            <a:off x="6645275" y="5949950"/>
            <a:ext cx="25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空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3557" name="Rectangle 10"/>
          <p:cNvSpPr>
            <a:spLocks noChangeArrowheads="1"/>
          </p:cNvSpPr>
          <p:nvPr/>
        </p:nvSpPr>
        <p:spPr bwMode="auto">
          <a:xfrm>
            <a:off x="6927850" y="5942013"/>
            <a:ext cx="841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3558" name="Rectangle 11"/>
          <p:cNvSpPr>
            <a:spLocks noChangeArrowheads="1"/>
          </p:cNvSpPr>
          <p:nvPr/>
        </p:nvSpPr>
        <p:spPr bwMode="auto">
          <a:xfrm>
            <a:off x="7019925" y="5949950"/>
            <a:ext cx="511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 b="1" i="1">
                <a:solidFill>
                  <a:srgbClr val="FF0000"/>
                </a:solidFill>
                <a:latin typeface="宋体" panose="02010600030101010101" pitchFamily="2" charset="-122"/>
              </a:rPr>
              <a:t>成功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3559" name="Rectangle 12"/>
          <p:cNvSpPr>
            <a:spLocks noChangeArrowheads="1"/>
          </p:cNvSpPr>
          <p:nvPr/>
        </p:nvSpPr>
        <p:spPr bwMode="auto">
          <a:xfrm>
            <a:off x="7597775" y="5942013"/>
            <a:ext cx="841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3560" name="Rectangle 15"/>
          <p:cNvSpPr>
            <a:spLocks noChangeArrowheads="1"/>
          </p:cNvSpPr>
          <p:nvPr/>
        </p:nvSpPr>
        <p:spPr bwMode="auto">
          <a:xfrm>
            <a:off x="1835150" y="3573463"/>
            <a:ext cx="1016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人羊狼菜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3561" name="Oval 17"/>
          <p:cNvSpPr>
            <a:spLocks noChangeArrowheads="1"/>
          </p:cNvSpPr>
          <p:nvPr/>
        </p:nvSpPr>
        <p:spPr bwMode="auto">
          <a:xfrm>
            <a:off x="2278063" y="3846513"/>
            <a:ext cx="119062" cy="114300"/>
          </a:xfrm>
          <a:prstGeom prst="ellipse">
            <a:avLst/>
          </a:prstGeom>
          <a:solidFill>
            <a:srgbClr val="FF0000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62" name="Oval 18"/>
          <p:cNvSpPr>
            <a:spLocks noChangeArrowheads="1"/>
          </p:cNvSpPr>
          <p:nvPr/>
        </p:nvSpPr>
        <p:spPr bwMode="auto">
          <a:xfrm>
            <a:off x="3400425" y="3846513"/>
            <a:ext cx="119063" cy="114300"/>
          </a:xfrm>
          <a:prstGeom prst="ellipse">
            <a:avLst/>
          </a:prstGeom>
          <a:solidFill>
            <a:srgbClr val="FFFFFF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63" name="Oval 19"/>
          <p:cNvSpPr>
            <a:spLocks noChangeArrowheads="1"/>
          </p:cNvSpPr>
          <p:nvPr/>
        </p:nvSpPr>
        <p:spPr bwMode="auto">
          <a:xfrm>
            <a:off x="4529138" y="3846513"/>
            <a:ext cx="119062" cy="114300"/>
          </a:xfrm>
          <a:prstGeom prst="ellipse">
            <a:avLst/>
          </a:prstGeom>
          <a:solidFill>
            <a:srgbClr val="FFFFFF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64" name="Oval 20"/>
          <p:cNvSpPr>
            <a:spLocks noChangeArrowheads="1"/>
          </p:cNvSpPr>
          <p:nvPr/>
        </p:nvSpPr>
        <p:spPr bwMode="auto">
          <a:xfrm>
            <a:off x="5651500" y="3846513"/>
            <a:ext cx="119063" cy="114300"/>
          </a:xfrm>
          <a:prstGeom prst="ellipse">
            <a:avLst/>
          </a:prstGeom>
          <a:solidFill>
            <a:srgbClr val="FFFFFF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65" name="Oval 21"/>
          <p:cNvSpPr>
            <a:spLocks noChangeArrowheads="1"/>
          </p:cNvSpPr>
          <p:nvPr/>
        </p:nvSpPr>
        <p:spPr bwMode="auto">
          <a:xfrm>
            <a:off x="6780213" y="3846513"/>
            <a:ext cx="119062" cy="114300"/>
          </a:xfrm>
          <a:prstGeom prst="ellipse">
            <a:avLst/>
          </a:prstGeom>
          <a:solidFill>
            <a:srgbClr val="FFFFFF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66" name="Oval 22"/>
          <p:cNvSpPr>
            <a:spLocks noChangeArrowheads="1"/>
          </p:cNvSpPr>
          <p:nvPr/>
        </p:nvSpPr>
        <p:spPr bwMode="auto">
          <a:xfrm>
            <a:off x="2278063" y="5816600"/>
            <a:ext cx="119062" cy="112713"/>
          </a:xfrm>
          <a:prstGeom prst="ellipse">
            <a:avLst/>
          </a:prstGeom>
          <a:solidFill>
            <a:srgbClr val="FFFFFF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67" name="Oval 23"/>
          <p:cNvSpPr>
            <a:spLocks noChangeArrowheads="1"/>
          </p:cNvSpPr>
          <p:nvPr/>
        </p:nvSpPr>
        <p:spPr bwMode="auto">
          <a:xfrm>
            <a:off x="3400425" y="5816600"/>
            <a:ext cx="119063" cy="112713"/>
          </a:xfrm>
          <a:prstGeom prst="ellipse">
            <a:avLst/>
          </a:prstGeom>
          <a:solidFill>
            <a:srgbClr val="FFFFFF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68" name="Oval 24"/>
          <p:cNvSpPr>
            <a:spLocks noChangeArrowheads="1"/>
          </p:cNvSpPr>
          <p:nvPr/>
        </p:nvSpPr>
        <p:spPr bwMode="auto">
          <a:xfrm>
            <a:off x="6780213" y="5816600"/>
            <a:ext cx="119062" cy="112713"/>
          </a:xfrm>
          <a:prstGeom prst="ellipse">
            <a:avLst/>
          </a:prstGeom>
          <a:solidFill>
            <a:srgbClr val="FF0000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69" name="Oval 25"/>
          <p:cNvSpPr>
            <a:spLocks noChangeArrowheads="1"/>
          </p:cNvSpPr>
          <p:nvPr/>
        </p:nvSpPr>
        <p:spPr bwMode="auto">
          <a:xfrm>
            <a:off x="5651500" y="5816600"/>
            <a:ext cx="119063" cy="112713"/>
          </a:xfrm>
          <a:prstGeom prst="ellipse">
            <a:avLst/>
          </a:prstGeom>
          <a:solidFill>
            <a:srgbClr val="FFFFFF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70" name="Oval 26"/>
          <p:cNvSpPr>
            <a:spLocks noChangeArrowheads="1"/>
          </p:cNvSpPr>
          <p:nvPr/>
        </p:nvSpPr>
        <p:spPr bwMode="auto">
          <a:xfrm>
            <a:off x="4529138" y="5816600"/>
            <a:ext cx="119062" cy="112713"/>
          </a:xfrm>
          <a:prstGeom prst="ellipse">
            <a:avLst/>
          </a:prstGeom>
          <a:solidFill>
            <a:srgbClr val="FFFFFF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71" name="Rectangle 29"/>
          <p:cNvSpPr>
            <a:spLocks noChangeArrowheads="1"/>
          </p:cNvSpPr>
          <p:nvPr/>
        </p:nvSpPr>
        <p:spPr bwMode="auto">
          <a:xfrm>
            <a:off x="3132138" y="3573463"/>
            <a:ext cx="762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人</a:t>
            </a:r>
            <a:r>
              <a:rPr kumimoji="1"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狼菜</a:t>
            </a:r>
          </a:p>
        </p:txBody>
      </p:sp>
      <p:sp>
        <p:nvSpPr>
          <p:cNvPr id="23572" name="Rectangle 32"/>
          <p:cNvSpPr>
            <a:spLocks noChangeArrowheads="1"/>
          </p:cNvSpPr>
          <p:nvPr/>
        </p:nvSpPr>
        <p:spPr bwMode="auto">
          <a:xfrm>
            <a:off x="4203700" y="3544888"/>
            <a:ext cx="762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人羊狼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3573" name="Rectangle 35"/>
          <p:cNvSpPr>
            <a:spLocks noChangeArrowheads="1"/>
          </p:cNvSpPr>
          <p:nvPr/>
        </p:nvSpPr>
        <p:spPr bwMode="auto">
          <a:xfrm>
            <a:off x="5364163" y="3500438"/>
            <a:ext cx="762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人羊</a:t>
            </a:r>
            <a:r>
              <a:rPr kumimoji="1" lang="zh-CN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菜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3574" name="Rectangle 39"/>
          <p:cNvSpPr>
            <a:spLocks noChangeArrowheads="1"/>
          </p:cNvSpPr>
          <p:nvPr/>
        </p:nvSpPr>
        <p:spPr bwMode="auto">
          <a:xfrm>
            <a:off x="2001838" y="5943600"/>
            <a:ext cx="50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狼菜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3575" name="Rectangle 42"/>
          <p:cNvSpPr>
            <a:spLocks noChangeArrowheads="1"/>
          </p:cNvSpPr>
          <p:nvPr/>
        </p:nvSpPr>
        <p:spPr bwMode="auto">
          <a:xfrm>
            <a:off x="3322638" y="5956300"/>
            <a:ext cx="25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狼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3576" name="Rectangle 45"/>
          <p:cNvSpPr>
            <a:spLocks noChangeArrowheads="1"/>
          </p:cNvSpPr>
          <p:nvPr/>
        </p:nvSpPr>
        <p:spPr bwMode="auto">
          <a:xfrm>
            <a:off x="4443413" y="5970588"/>
            <a:ext cx="25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菜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3577" name="Rectangle 48"/>
          <p:cNvSpPr>
            <a:spLocks noChangeArrowheads="1"/>
          </p:cNvSpPr>
          <p:nvPr/>
        </p:nvSpPr>
        <p:spPr bwMode="auto">
          <a:xfrm>
            <a:off x="6589713" y="3530600"/>
            <a:ext cx="50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人羊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3578" name="Rectangle 51"/>
          <p:cNvSpPr>
            <a:spLocks noChangeArrowheads="1"/>
          </p:cNvSpPr>
          <p:nvPr/>
        </p:nvSpPr>
        <p:spPr bwMode="auto">
          <a:xfrm>
            <a:off x="5510213" y="5937250"/>
            <a:ext cx="25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羊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3579" name="Line 55"/>
          <p:cNvSpPr>
            <a:spLocks noChangeShapeType="1"/>
          </p:cNvSpPr>
          <p:nvPr/>
        </p:nvSpPr>
        <p:spPr bwMode="auto">
          <a:xfrm>
            <a:off x="3463925" y="3962400"/>
            <a:ext cx="1588" cy="18303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0" name="Line 57"/>
          <p:cNvSpPr>
            <a:spLocks noChangeShapeType="1"/>
          </p:cNvSpPr>
          <p:nvPr/>
        </p:nvSpPr>
        <p:spPr bwMode="auto">
          <a:xfrm flipV="1">
            <a:off x="3490913" y="3960813"/>
            <a:ext cx="1081087" cy="186213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1" name="Line 59"/>
          <p:cNvSpPr>
            <a:spLocks noChangeShapeType="1"/>
          </p:cNvSpPr>
          <p:nvPr/>
        </p:nvSpPr>
        <p:spPr bwMode="auto">
          <a:xfrm>
            <a:off x="4613275" y="3946525"/>
            <a:ext cx="1065213" cy="187642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2" name="Line 65"/>
          <p:cNvSpPr>
            <a:spLocks noChangeShapeType="1"/>
          </p:cNvSpPr>
          <p:nvPr/>
        </p:nvSpPr>
        <p:spPr bwMode="auto">
          <a:xfrm flipH="1">
            <a:off x="5748338" y="3933825"/>
            <a:ext cx="1044575" cy="1900238"/>
          </a:xfrm>
          <a:prstGeom prst="line">
            <a:avLst/>
          </a:prstGeom>
          <a:noFill/>
          <a:ln w="9525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583" name="Line 66"/>
          <p:cNvSpPr>
            <a:spLocks noChangeShapeType="1"/>
          </p:cNvSpPr>
          <p:nvPr/>
        </p:nvSpPr>
        <p:spPr bwMode="auto">
          <a:xfrm>
            <a:off x="2322513" y="3948113"/>
            <a:ext cx="0" cy="1857375"/>
          </a:xfrm>
          <a:prstGeom prst="line">
            <a:avLst/>
          </a:prstGeom>
          <a:noFill/>
          <a:ln w="9525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584" name="Line 67"/>
          <p:cNvSpPr>
            <a:spLocks noChangeShapeType="1"/>
          </p:cNvSpPr>
          <p:nvPr/>
        </p:nvSpPr>
        <p:spPr bwMode="auto">
          <a:xfrm flipV="1">
            <a:off x="2351088" y="3948113"/>
            <a:ext cx="1089025" cy="1871662"/>
          </a:xfrm>
          <a:prstGeom prst="line">
            <a:avLst/>
          </a:prstGeom>
          <a:noFill/>
          <a:ln w="9525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585" name="Line 68"/>
          <p:cNvSpPr>
            <a:spLocks noChangeShapeType="1"/>
          </p:cNvSpPr>
          <p:nvPr/>
        </p:nvSpPr>
        <p:spPr bwMode="auto">
          <a:xfrm>
            <a:off x="3511550" y="3919538"/>
            <a:ext cx="1046163" cy="1930400"/>
          </a:xfrm>
          <a:prstGeom prst="line">
            <a:avLst/>
          </a:prstGeom>
          <a:noFill/>
          <a:ln w="9525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586" name="Line 69"/>
          <p:cNvSpPr>
            <a:spLocks noChangeShapeType="1"/>
          </p:cNvSpPr>
          <p:nvPr/>
        </p:nvSpPr>
        <p:spPr bwMode="auto">
          <a:xfrm flipV="1">
            <a:off x="4614863" y="3933825"/>
            <a:ext cx="1074737" cy="1885950"/>
          </a:xfrm>
          <a:prstGeom prst="line">
            <a:avLst/>
          </a:prstGeom>
          <a:noFill/>
          <a:ln w="9525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587" name="Line 70"/>
          <p:cNvSpPr>
            <a:spLocks noChangeShapeType="1"/>
          </p:cNvSpPr>
          <p:nvPr/>
        </p:nvSpPr>
        <p:spPr bwMode="auto">
          <a:xfrm>
            <a:off x="5718175" y="3933825"/>
            <a:ext cx="0" cy="1916113"/>
          </a:xfrm>
          <a:prstGeom prst="line">
            <a:avLst/>
          </a:prstGeom>
          <a:noFill/>
          <a:ln w="9525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588" name="Line 72"/>
          <p:cNvSpPr>
            <a:spLocks noChangeShapeType="1"/>
          </p:cNvSpPr>
          <p:nvPr/>
        </p:nvSpPr>
        <p:spPr bwMode="auto">
          <a:xfrm>
            <a:off x="6835775" y="3962400"/>
            <a:ext cx="0" cy="1857375"/>
          </a:xfrm>
          <a:prstGeom prst="line">
            <a:avLst/>
          </a:prstGeom>
          <a:noFill/>
          <a:ln w="9525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1B768E-05A7-4F18-9B85-B7CD77A7BFDF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1663" y="122238"/>
            <a:ext cx="7327900" cy="1295400"/>
          </a:xfrm>
        </p:spPr>
        <p:txBody>
          <a:bodyPr/>
          <a:lstStyle/>
          <a:p>
            <a:pPr eaLnBrk="1" hangingPunct="1"/>
            <a:r>
              <a:rPr lang="zh-CN" altLang="en-US">
                <a:cs typeface="黑体" panose="02010609060101010101" pitchFamily="49" charset="-122"/>
              </a:rPr>
              <a:t>考试时间编排问题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773238"/>
            <a:ext cx="8135938" cy="467995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40000"/>
              </a:spcBef>
            </a:pPr>
            <a:r>
              <a:rPr lang="zh-CN" altLang="en-US" sz="2600">
                <a:cs typeface="黑体" panose="02010609060101010101" pitchFamily="49" charset="-122"/>
              </a:rPr>
              <a:t>问题：排考试时间，一方面要总时间尽可能短</a:t>
            </a:r>
            <a:r>
              <a:rPr lang="en-US" altLang="zh-CN" sz="2600">
                <a:latin typeface="Times New Roman" panose="02020603050405020304" pitchFamily="18" charset="0"/>
                <a:cs typeface="黑体" panose="02010609060101010101" pitchFamily="49" charset="-122"/>
              </a:rPr>
              <a:t>(</a:t>
            </a:r>
            <a:r>
              <a:rPr lang="zh-CN" altLang="en-US" sz="2600">
                <a:latin typeface="Times New Roman" panose="02020603050405020304" pitchFamily="18" charset="0"/>
                <a:cs typeface="黑体" panose="02010609060101010101" pitchFamily="49" charset="-122"/>
              </a:rPr>
              <a:t>假设教室没问题</a:t>
            </a:r>
            <a:r>
              <a:rPr lang="en-US" altLang="zh-CN" sz="2600">
                <a:latin typeface="Times New Roman" panose="02020603050405020304" pitchFamily="18" charset="0"/>
                <a:cs typeface="黑体" panose="02010609060101010101" pitchFamily="49" charset="-122"/>
              </a:rPr>
              <a:t>)</a:t>
            </a:r>
            <a:r>
              <a:rPr lang="zh-CN" altLang="en-US" sz="2600">
                <a:latin typeface="Times New Roman" panose="02020603050405020304" pitchFamily="18" charset="0"/>
                <a:cs typeface="黑体" panose="02010609060101010101" pitchFamily="49" charset="-122"/>
              </a:rPr>
              <a:t>，另一方面一个同学所选的任意两门课不能同时间。</a:t>
            </a:r>
          </a:p>
          <a:p>
            <a:pPr eaLnBrk="1" hangingPunct="1">
              <a:lnSpc>
                <a:spcPct val="110000"/>
              </a:lnSpc>
              <a:spcBef>
                <a:spcPct val="40000"/>
              </a:spcBef>
            </a:pPr>
            <a:r>
              <a:rPr lang="zh-CN" altLang="en-US" sz="2600">
                <a:latin typeface="Times New Roman" panose="02020603050405020304" pitchFamily="18" charset="0"/>
                <a:cs typeface="黑体" panose="02010609060101010101" pitchFamily="49" charset="-122"/>
              </a:rPr>
              <a:t>图模型：每门课程对应一个顶点。任意两点相邻当且仅当对应的两门课程有相同的选课人。</a:t>
            </a:r>
          </a:p>
          <a:p>
            <a:pPr eaLnBrk="1" hangingPunct="1">
              <a:lnSpc>
                <a:spcPct val="110000"/>
              </a:lnSpc>
              <a:spcBef>
                <a:spcPct val="40000"/>
              </a:spcBef>
            </a:pPr>
            <a:r>
              <a:rPr lang="zh-CN" altLang="en-US" sz="2600">
                <a:latin typeface="Times New Roman" panose="02020603050405020304" pitchFamily="18" charset="0"/>
                <a:cs typeface="黑体" panose="02010609060101010101" pitchFamily="49" charset="-122"/>
              </a:rPr>
              <a:t>解：用不同颜色给顶点着色。相邻的点不能同颜色。则最少着色数即至少需要的考试时间段数</a:t>
            </a:r>
            <a:r>
              <a:rPr lang="en-US" altLang="zh-CN" sz="2600">
                <a:latin typeface="Times New Roman" panose="02020603050405020304" pitchFamily="18" charset="0"/>
                <a:cs typeface="黑体" panose="02010609060101010101" pitchFamily="49" charset="-122"/>
              </a:rPr>
              <a:t>(</a:t>
            </a:r>
            <a:r>
              <a:rPr lang="zh-CN" altLang="en-US" sz="2600">
                <a:latin typeface="Times New Roman" panose="02020603050405020304" pitchFamily="18" charset="0"/>
                <a:cs typeface="黑体" panose="02010609060101010101" pitchFamily="49" charset="-122"/>
              </a:rPr>
              <a:t>可以将颜色相同的点所对应的课程安排在同一时间</a:t>
            </a:r>
            <a:r>
              <a:rPr lang="en-US" altLang="zh-CN" sz="2600">
                <a:latin typeface="Times New Roman" panose="02020603050405020304" pitchFamily="18" charset="0"/>
                <a:cs typeface="黑体" panose="02010609060101010101" pitchFamily="49" charset="-122"/>
              </a:rPr>
              <a:t>)</a:t>
            </a:r>
            <a:r>
              <a:rPr lang="zh-CN" altLang="en-US" sz="2600">
                <a:latin typeface="Times New Roman" panose="02020603050405020304" pitchFamily="18" charset="0"/>
                <a:cs typeface="黑体" panose="02010609060101010101" pitchFamily="49" charset="-122"/>
              </a:rPr>
              <a:t>。</a:t>
            </a:r>
            <a:endParaRPr lang="en-US" altLang="zh-CN" sz="2600">
              <a:latin typeface="Times New Roman" panose="02020603050405020304" pitchFamily="18" charset="0"/>
              <a:cs typeface="黑体" panose="02010609060101010101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732FF1-3A9F-4611-BE5B-1D26470D92EA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7543800" cy="868362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  <a:cs typeface="黑体" panose="02010609060101010101" pitchFamily="49" charset="-122"/>
              </a:rPr>
              <a:t>中国邮递员问题（管梅谷，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1960</a:t>
            </a:r>
            <a:r>
              <a:rPr lang="zh-CN" altLang="en-US">
                <a:latin typeface="Times New Roman" panose="02020603050405020304" pitchFamily="18" charset="0"/>
                <a:cs typeface="黑体" panose="02010609060101010101" pitchFamily="49" charset="-122"/>
              </a:rPr>
              <a:t>）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435975" cy="4411662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黑体" panose="02010609060101010101" pitchFamily="49" charset="-122"/>
              </a:rPr>
              <a:t>邮递员从邮局出发，走过辖区内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黑体" panose="02010609060101010101" pitchFamily="49" charset="-122"/>
              </a:rPr>
              <a:t>每条街道</a:t>
            </a:r>
            <a:r>
              <a:rPr lang="zh-CN" altLang="en-US" sz="2800" b="1" i="1">
                <a:solidFill>
                  <a:srgbClr val="FF0000"/>
                </a:solidFill>
                <a:latin typeface="Times New Roman" panose="02020603050405020304" pitchFamily="18" charset="0"/>
                <a:cs typeface="黑体" panose="02010609060101010101" pitchFamily="49" charset="-122"/>
              </a:rPr>
              <a:t>至少一次</a:t>
            </a:r>
            <a:r>
              <a:rPr lang="zh-CN" altLang="en-US" sz="2800" b="1">
                <a:latin typeface="Times New Roman" panose="02020603050405020304" pitchFamily="18" charset="0"/>
                <a:cs typeface="黑体" panose="02010609060101010101" pitchFamily="49" charset="-122"/>
              </a:rPr>
              <a:t>，再回邮局，如何选择最短路线？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Euler</a:t>
            </a:r>
            <a:r>
              <a:rPr lang="zh-CN" altLang="en-US" sz="2800" b="1">
                <a:latin typeface="Times New Roman" panose="02020603050405020304" pitchFamily="18" charset="0"/>
                <a:cs typeface="黑体" panose="02010609060101010101" pitchFamily="49" charset="-122"/>
              </a:rPr>
              <a:t>回路？添加重复边（权和最小）</a:t>
            </a:r>
            <a:r>
              <a:rPr lang="zh-CN" altLang="en-US" sz="2800">
                <a:latin typeface="Times New Roman" panose="02020603050405020304" pitchFamily="18" charset="0"/>
                <a:cs typeface="黑体" panose="02010609060101010101" pitchFamily="49" charset="-122"/>
              </a:rPr>
              <a:t>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732FF1-3A9F-4611-BE5B-1D26470D92EA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7543800" cy="868362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  <a:cs typeface="黑体" panose="02010609060101010101" pitchFamily="49" charset="-122"/>
              </a:rPr>
              <a:t>旅行商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(TSP)</a:t>
            </a:r>
            <a:r>
              <a:rPr lang="zh-CN" altLang="en-US">
                <a:latin typeface="Times New Roman" panose="02020603050405020304" pitchFamily="18" charset="0"/>
                <a:cs typeface="黑体" panose="02010609060101010101" pitchFamily="49" charset="-122"/>
              </a:rPr>
              <a:t>问题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435975" cy="4411662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b="1">
                <a:latin typeface="Times New Roman" panose="02020603050405020304" pitchFamily="18" charset="0"/>
                <a:cs typeface="黑体" panose="02010609060101010101" pitchFamily="49" charset="-122"/>
              </a:rPr>
              <a:t>个城市间均有道路，但距离不等，旅行商从某地出发，走过其它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zh-CN" altLang="en-US" sz="2800" b="1">
                <a:latin typeface="Times New Roman" panose="02020603050405020304" pitchFamily="18" charset="0"/>
                <a:cs typeface="黑体" panose="02010609060101010101" pitchFamily="49" charset="-122"/>
              </a:rPr>
              <a:t>个城市，且只经过一次，最后回到原地，如何选择最短路线？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  <a:cs typeface="黑体" panose="02010609060101010101" pitchFamily="49" charset="-122"/>
              </a:rPr>
              <a:t>最短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Hamilton</a:t>
            </a:r>
            <a:r>
              <a:rPr lang="zh-CN" altLang="en-US" sz="2800" b="1">
                <a:latin typeface="Times New Roman" panose="02020603050405020304" pitchFamily="18" charset="0"/>
                <a:cs typeface="黑体" panose="02010609060101010101" pitchFamily="49" charset="-122"/>
              </a:rPr>
              <a:t>回路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cs typeface="黑体" panose="02010609060101010101" pitchFamily="49" charset="-122"/>
              </a:rPr>
              <a:t>。</a:t>
            </a:r>
            <a:endParaRPr lang="en-US" altLang="zh-CN" sz="28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732FF1-3A9F-4611-BE5B-1D26470D92EA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476250"/>
            <a:ext cx="8001000" cy="927100"/>
          </a:xfrm>
        </p:spPr>
        <p:txBody>
          <a:bodyPr/>
          <a:lstStyle/>
          <a:p>
            <a:pPr eaLnBrk="1" hangingPunct="1"/>
            <a:r>
              <a:rPr lang="zh-CN" altLang="en-US">
                <a:cs typeface="黑体" panose="02010609060101010101" pitchFamily="49" charset="-122"/>
              </a:rPr>
              <a:t>地图与平面图着色（四色定理）</a:t>
            </a:r>
          </a:p>
        </p:txBody>
      </p:sp>
      <p:sp>
        <p:nvSpPr>
          <p:cNvPr id="27651" name="Rectangle 8"/>
          <p:cNvSpPr>
            <a:spLocks noChangeArrowheads="1"/>
          </p:cNvSpPr>
          <p:nvPr/>
        </p:nvSpPr>
        <p:spPr bwMode="auto">
          <a:xfrm>
            <a:off x="8447088" y="4254500"/>
            <a:ext cx="620712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27652" name="Picture 132" descr="http://nrich.maths.org/content/id/6291/simple%20ma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636838"/>
            <a:ext cx="2735262" cy="272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134" descr="http://myweb.tiscali.co.uk/newlook/foucol3a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2781300"/>
            <a:ext cx="2232025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1B768E-05A7-4F18-9B85-B7CD77A7BFDF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0889C637-6517-4EFB-B3C0-A5F0F9A9BE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9438" y="904875"/>
            <a:ext cx="8458200" cy="762000"/>
          </a:xfrm>
        </p:spPr>
        <p:txBody>
          <a:bodyPr/>
          <a:lstStyle/>
          <a:p>
            <a:r>
              <a:rPr lang="zh-CN" altLang="en-US">
                <a:latin typeface="宋体" panose="02010600030101010101" pitchFamily="2" charset="-122"/>
                <a:sym typeface="Symbol" panose="05050102010706020507" pitchFamily="18" charset="2"/>
              </a:rPr>
              <a:t>图的表示 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DE229F07-EAD2-48BA-8B2D-2B4DCADB15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2057400"/>
            <a:ext cx="6019800" cy="2595563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</a:pPr>
            <a:r>
              <a:rPr lang="zh-CN" altLang="en-US" sz="2800" b="1">
                <a:latin typeface="宋体" panose="02010600030101010101" pitchFamily="2" charset="-122"/>
                <a:sym typeface="Symbol" panose="05050102010706020507" pitchFamily="18" charset="2"/>
              </a:rPr>
              <a:t>邻接矩阵</a:t>
            </a:r>
            <a:endParaRPr lang="en-US" altLang="zh-CN" sz="2800" b="1"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</a:pPr>
            <a:r>
              <a:rPr lang="zh-CN" altLang="en-US" sz="2800" b="1">
                <a:latin typeface="宋体" panose="02010600030101010101" pitchFamily="2" charset="-122"/>
                <a:sym typeface="Symbol" panose="05050102010706020507" pitchFamily="18" charset="2"/>
              </a:rPr>
              <a:t>邻接表 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</a:pPr>
            <a:r>
              <a:rPr lang="zh-CN" altLang="en-US" sz="2800" b="1">
                <a:latin typeface="宋体" panose="02010600030101010101" pitchFamily="2" charset="-122"/>
                <a:sym typeface="Symbol" panose="05050102010706020507" pitchFamily="18" charset="2"/>
              </a:rPr>
              <a:t>关联矩阵</a:t>
            </a:r>
          </a:p>
        </p:txBody>
      </p:sp>
      <p:sp>
        <p:nvSpPr>
          <p:cNvPr id="8196" name="灯片编号占位符 1">
            <a:extLst>
              <a:ext uri="{FF2B5EF4-FFF2-40B4-BE49-F238E27FC236}">
                <a16:creationId xmlns:a16="http://schemas.microsoft.com/office/drawing/2014/main" id="{9796A4F1-62F5-438B-AD80-C181E28B2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A291EF4-8583-44A2-B1AA-2BC5925A1CF3}" type="slidenum">
              <a:rPr lang="en-US" altLang="zh-CN"/>
              <a:pPr/>
              <a:t>26</a:t>
            </a:fld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42A08129-7F82-46F0-A977-F20BF70284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549275"/>
            <a:ext cx="8534400" cy="823913"/>
          </a:xfrm>
        </p:spPr>
        <p:txBody>
          <a:bodyPr/>
          <a:lstStyle/>
          <a:p>
            <a:r>
              <a:rPr lang="zh-CN" altLang="en-US">
                <a:latin typeface="宋体" panose="02010600030101010101" pitchFamily="2" charset="-122"/>
                <a:sym typeface="Symbol" panose="05050102010706020507" pitchFamily="18" charset="2"/>
              </a:rPr>
              <a:t>邻接矩阵(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adjacency matrix</a:t>
            </a:r>
            <a:r>
              <a:rPr lang="en-US" altLang="zh-CN">
                <a:latin typeface="宋体" panose="02010600030101010101" pitchFamily="2" charset="-122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EB262192-CD2F-463A-8F0A-DCC2E54F2F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989138"/>
            <a:ext cx="8763000" cy="433546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简单有向图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G = (V, E,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，设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V＝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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8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，…，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8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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，E＝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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，…，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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>
              <a:lnSpc>
                <a:spcPct val="120000"/>
              </a:lnSpc>
            </a:pPr>
            <a:r>
              <a:rPr lang="en-US" altLang="zh-CN" sz="2800" b="1">
                <a:latin typeface="Times New Roman" panose="02020603050405020304" pitchFamily="18" charset="0"/>
              </a:rPr>
              <a:t>A(G)＝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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baseline="-30000">
                <a:latin typeface="Times New Roman" panose="02020603050405020304" pitchFamily="18" charset="0"/>
              </a:rPr>
              <a:t>ij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</a:t>
            </a:r>
            <a:r>
              <a:rPr lang="zh-CN" altLang="en-US" sz="2800" b="1">
                <a:latin typeface="Times New Roman" panose="02020603050405020304" pitchFamily="18" charset="0"/>
              </a:rPr>
              <a:t>称为</a:t>
            </a:r>
            <a:r>
              <a:rPr lang="en-US" altLang="zh-CN" sz="2800" b="1">
                <a:latin typeface="Times New Roman" panose="02020603050405020304" pitchFamily="18" charset="0"/>
              </a:rPr>
              <a:t>G</a:t>
            </a:r>
            <a:r>
              <a:rPr lang="zh-CN" altLang="en-US" sz="2800" b="1">
                <a:latin typeface="Times New Roman" panose="02020603050405020304" pitchFamily="18" charset="0"/>
              </a:rPr>
              <a:t>的邻接矩阵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n</a:t>
            </a:r>
            <a:r>
              <a:rPr lang="en-US" altLang="zh-CN" sz="2800" b="1">
                <a:latin typeface="宋体" panose="02010600030101010101" pitchFamily="2" charset="-122"/>
              </a:rPr>
              <a:t>×</a:t>
            </a:r>
            <a:r>
              <a:rPr lang="en-US" altLang="zh-CN" sz="2800" b="1" i="1">
                <a:latin typeface="Times New Roman" panose="02020603050405020304" pitchFamily="18" charset="0"/>
              </a:rPr>
              <a:t>n </a:t>
            </a:r>
            <a:r>
              <a:rPr lang="zh-CN" altLang="en-US" sz="2800" b="1">
                <a:latin typeface="宋体" panose="02010600030101010101" pitchFamily="2" charset="-122"/>
              </a:rPr>
              <a:t>阶矩阵</a:t>
            </a:r>
            <a:r>
              <a:rPr lang="en-US" altLang="zh-CN" sz="2800" b="1">
                <a:latin typeface="宋体" panose="02010600030101010101" pitchFamily="2" charset="-122"/>
              </a:rPr>
              <a:t>)</a:t>
            </a:r>
            <a:r>
              <a:rPr lang="zh-CN" altLang="en-US" sz="2800" b="1">
                <a:latin typeface="Times New Roman" panose="02020603050405020304" pitchFamily="18" charset="0"/>
              </a:rPr>
              <a:t>，其中 </a:t>
            </a:r>
          </a:p>
          <a:p>
            <a:endParaRPr lang="zh-CN" altLang="en-US">
              <a:latin typeface="Times New Roman" panose="02020603050405020304" pitchFamily="18" charset="0"/>
            </a:endParaRPr>
          </a:p>
          <a:p>
            <a:endParaRPr lang="zh-CN" altLang="en-US">
              <a:latin typeface="Times New Roman" panose="02020603050405020304" pitchFamily="18" charset="0"/>
            </a:endParaRPr>
          </a:p>
          <a:p>
            <a:endParaRPr lang="zh-CN" altLang="en-US">
              <a:latin typeface="Times New Roman" panose="02020603050405020304" pitchFamily="18" charset="0"/>
            </a:endParaRPr>
          </a:p>
        </p:txBody>
      </p:sp>
      <p:graphicFrame>
        <p:nvGraphicFramePr>
          <p:cNvPr id="9220" name="Object 2">
            <a:extLst>
              <a:ext uri="{FF2B5EF4-FFF2-40B4-BE49-F238E27FC236}">
                <a16:creationId xmlns:a16="http://schemas.microsoft.com/office/drawing/2014/main" id="{93CCC2A2-A15E-4AE7-BE5D-6BB818AE19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4005263"/>
          <a:ext cx="4679950" cy="1227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公式" r:id="rId3" imgW="1828800" imgH="457200" progId="Equation.3">
                  <p:embed/>
                </p:oleObj>
              </mc:Choice>
              <mc:Fallback>
                <p:oleObj name="公式" r:id="rId3" imgW="1828800" imgH="457200" progId="Equation.3">
                  <p:embed/>
                  <p:pic>
                    <p:nvPicPr>
                      <p:cNvPr id="9220" name="Object 2">
                        <a:extLst>
                          <a:ext uri="{FF2B5EF4-FFF2-40B4-BE49-F238E27FC236}">
                            <a16:creationId xmlns:a16="http://schemas.microsoft.com/office/drawing/2014/main" id="{93CCC2A2-A15E-4AE7-BE5D-6BB818AE19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005263"/>
                        <a:ext cx="4679950" cy="1227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矩形标注 4">
            <a:extLst>
              <a:ext uri="{FF2B5EF4-FFF2-40B4-BE49-F238E27FC236}">
                <a16:creationId xmlns:a16="http://schemas.microsoft.com/office/drawing/2014/main" id="{D51C4AF7-51FE-4BF9-8FDC-1648B3D56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4149725"/>
            <a:ext cx="2592388" cy="576263"/>
          </a:xfrm>
          <a:prstGeom prst="wedgeRectCallout">
            <a:avLst>
              <a:gd name="adj1" fmla="val -60148"/>
              <a:gd name="adj2" fmla="val -18421"/>
            </a:avLst>
          </a:prstGeom>
          <a:noFill/>
          <a:ln w="25400" algn="ctr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0000CC"/>
                </a:solidFill>
                <a:latin typeface="Sylfaen" panose="010A0502050306030303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b="1" i="1">
                <a:solidFill>
                  <a:srgbClr val="00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solidFill>
                  <a:srgbClr val="0000CC"/>
                </a:solidFill>
                <a:latin typeface="Times New Roman" panose="02020603050405020304" pitchFamily="18" charset="0"/>
              </a:rPr>
              <a:t>E. </a:t>
            </a:r>
            <a:r>
              <a:rPr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(</a:t>
            </a:r>
            <a:r>
              <a:rPr lang="en-US" altLang="zh-CN" sz="2400" b="1" i="1">
                <a:solidFill>
                  <a:srgbClr val="00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)=(</a:t>
            </a:r>
            <a:r>
              <a:rPr lang="en-US" altLang="zh-CN" sz="2400" b="1" i="1">
                <a:solidFill>
                  <a:srgbClr val="00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b="1" baseline="-25000">
                <a:solidFill>
                  <a:srgbClr val="00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b="1" i="1">
                <a:solidFill>
                  <a:srgbClr val="00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b="1" baseline="-25000">
                <a:solidFill>
                  <a:srgbClr val="00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zh-CN" altLang="en-US" sz="2400">
              <a:solidFill>
                <a:srgbClr val="0000CC"/>
              </a:solidFill>
            </a:endParaRPr>
          </a:p>
        </p:txBody>
      </p:sp>
      <p:sp>
        <p:nvSpPr>
          <p:cNvPr id="9222" name="灯片编号占位符 1">
            <a:extLst>
              <a:ext uri="{FF2B5EF4-FFF2-40B4-BE49-F238E27FC236}">
                <a16:creationId xmlns:a16="http://schemas.microsoft.com/office/drawing/2014/main" id="{429DB8E5-4B7E-4331-818C-62964D306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5FC2E20-CE70-4B02-86ED-A0E4ED4BE289}" type="slidenum">
              <a:rPr lang="en-US" altLang="zh-CN"/>
              <a:pPr/>
              <a:t>27</a:t>
            </a:fld>
            <a:endParaRPr lang="en-US" altLang="zh-C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B027089C-0862-4095-8560-8A75A92E83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2125" y="373063"/>
            <a:ext cx="7978775" cy="949325"/>
          </a:xfrm>
        </p:spPr>
        <p:txBody>
          <a:bodyPr/>
          <a:lstStyle/>
          <a:p>
            <a:r>
              <a:rPr lang="zh-CN" altLang="en-US"/>
              <a:t>举例（邻接矩阵）</a:t>
            </a:r>
          </a:p>
        </p:txBody>
      </p:sp>
      <p:graphicFrame>
        <p:nvGraphicFramePr>
          <p:cNvPr id="10243" name="Object 2">
            <a:extLst>
              <a:ext uri="{FF2B5EF4-FFF2-40B4-BE49-F238E27FC236}">
                <a16:creationId xmlns:a16="http://schemas.microsoft.com/office/drawing/2014/main" id="{F389EC88-0C0E-457D-9BC4-672A4F3006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11638" y="2155825"/>
          <a:ext cx="3760787" cy="254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公式" r:id="rId4" imgW="1409400" imgH="914400" progId="Equation.3">
                  <p:embed/>
                </p:oleObj>
              </mc:Choice>
              <mc:Fallback>
                <p:oleObj name="公式" r:id="rId4" imgW="1409400" imgH="914400" progId="Equation.3">
                  <p:embed/>
                  <p:pic>
                    <p:nvPicPr>
                      <p:cNvPr id="10243" name="Object 2">
                        <a:extLst>
                          <a:ext uri="{FF2B5EF4-FFF2-40B4-BE49-F238E27FC236}">
                            <a16:creationId xmlns:a16="http://schemas.microsoft.com/office/drawing/2014/main" id="{F389EC88-0C0E-457D-9BC4-672A4F3006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2155825"/>
                        <a:ext cx="3760787" cy="254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44" name="组合 28">
            <a:extLst>
              <a:ext uri="{FF2B5EF4-FFF2-40B4-BE49-F238E27FC236}">
                <a16:creationId xmlns:a16="http://schemas.microsoft.com/office/drawing/2014/main" id="{A218F5A1-1362-45E1-A4DA-1E9A3E4549AC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1843088"/>
            <a:ext cx="2952750" cy="3043237"/>
            <a:chOff x="827584" y="2492896"/>
            <a:chExt cx="2952329" cy="3187517"/>
          </a:xfrm>
        </p:grpSpPr>
        <p:grpSp>
          <p:nvGrpSpPr>
            <p:cNvPr id="10246" name="组合 26">
              <a:extLst>
                <a:ext uri="{FF2B5EF4-FFF2-40B4-BE49-F238E27FC236}">
                  <a16:creationId xmlns:a16="http://schemas.microsoft.com/office/drawing/2014/main" id="{1965ACB1-8CBF-45CB-B66C-70C9FF65CE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7584" y="2492896"/>
              <a:ext cx="2886632" cy="3187517"/>
              <a:chOff x="841605" y="2124410"/>
              <a:chExt cx="3167692" cy="3561375"/>
            </a:xfrm>
          </p:grpSpPr>
          <p:sp>
            <p:nvSpPr>
              <p:cNvPr id="10253" name="Line 6">
                <a:extLst>
                  <a:ext uri="{FF2B5EF4-FFF2-40B4-BE49-F238E27FC236}">
                    <a16:creationId xmlns:a16="http://schemas.microsoft.com/office/drawing/2014/main" id="{59B91D8E-DACC-4206-887D-518E9683E1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15616" y="2780927"/>
                <a:ext cx="2376264" cy="1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254" name="Oval 7">
                <a:extLst>
                  <a:ext uri="{FF2B5EF4-FFF2-40B4-BE49-F238E27FC236}">
                    <a16:creationId xmlns:a16="http://schemas.microsoft.com/office/drawing/2014/main" id="{5E2C6F02-ADDE-4216-9BA6-85D48D59C0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7687" y="2696796"/>
                <a:ext cx="147060" cy="13228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0255" name="Oval 8">
                <a:extLst>
                  <a:ext uri="{FF2B5EF4-FFF2-40B4-BE49-F238E27FC236}">
                    <a16:creationId xmlns:a16="http://schemas.microsoft.com/office/drawing/2014/main" id="{44D025A3-6C8B-4C06-834A-8A0A588179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7687" y="5144055"/>
                <a:ext cx="147060" cy="13228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0256" name="Oval 9">
                <a:extLst>
                  <a:ext uri="{FF2B5EF4-FFF2-40B4-BE49-F238E27FC236}">
                    <a16:creationId xmlns:a16="http://schemas.microsoft.com/office/drawing/2014/main" id="{1A77A25B-46B2-4B72-A3B1-D444F9DD10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7702" y="2696796"/>
                <a:ext cx="147060" cy="13228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0257" name="Oval 10">
                <a:extLst>
                  <a:ext uri="{FF2B5EF4-FFF2-40B4-BE49-F238E27FC236}">
                    <a16:creationId xmlns:a16="http://schemas.microsoft.com/office/drawing/2014/main" id="{881C4D1A-92F8-4742-A3D5-F14C8B132B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7702" y="5144055"/>
                <a:ext cx="147060" cy="13228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0258" name="Text Box 11">
                <a:extLst>
                  <a:ext uri="{FF2B5EF4-FFF2-40B4-BE49-F238E27FC236}">
                    <a16:creationId xmlns:a16="http://schemas.microsoft.com/office/drawing/2014/main" id="{0B09C61E-357C-4F40-994B-E5C26D32D6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0624" y="2124410"/>
                <a:ext cx="531595" cy="5845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1">
                    <a:latin typeface="Times New Roman" panose="02020603050405020304" pitchFamily="18" charset="0"/>
                  </a:rPr>
                  <a:t>v</a:t>
                </a:r>
                <a:r>
                  <a:rPr kumimoji="1" lang="en-US" altLang="zh-CN" sz="2800" b="1" baseline="-250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0259" name="Text Box 12">
                <a:extLst>
                  <a:ext uri="{FF2B5EF4-FFF2-40B4-BE49-F238E27FC236}">
                    <a16:creationId xmlns:a16="http://schemas.microsoft.com/office/drawing/2014/main" id="{37381946-E922-4423-93BE-BE26CE12AB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49236" y="2124410"/>
                <a:ext cx="531595" cy="5845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1">
                    <a:latin typeface="Times New Roman" panose="02020603050405020304" pitchFamily="18" charset="0"/>
                  </a:rPr>
                  <a:t>v</a:t>
                </a:r>
                <a:r>
                  <a:rPr kumimoji="1" lang="en-US" altLang="zh-CN" sz="2800" b="1" baseline="-2500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0260" name="Text Box 13">
                <a:extLst>
                  <a:ext uri="{FF2B5EF4-FFF2-40B4-BE49-F238E27FC236}">
                    <a16:creationId xmlns:a16="http://schemas.microsoft.com/office/drawing/2014/main" id="{A11F43B0-2646-4FE0-89D2-CD9487AB32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7702" y="5077913"/>
                <a:ext cx="531595" cy="5845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1">
                    <a:latin typeface="Times New Roman" panose="02020603050405020304" pitchFamily="18" charset="0"/>
                  </a:rPr>
                  <a:t>v</a:t>
                </a:r>
                <a:r>
                  <a:rPr kumimoji="1" lang="en-US" altLang="zh-CN" sz="2800" b="1" baseline="-25000"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10261" name="Text Box 14">
                <a:extLst>
                  <a:ext uri="{FF2B5EF4-FFF2-40B4-BE49-F238E27FC236}">
                    <a16:creationId xmlns:a16="http://schemas.microsoft.com/office/drawing/2014/main" id="{B80EF2EF-8422-4347-BD87-769E323E26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1605" y="5101197"/>
                <a:ext cx="531595" cy="5845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1">
                    <a:latin typeface="Times New Roman" panose="02020603050405020304" pitchFamily="18" charset="0"/>
                  </a:rPr>
                  <a:t>v</a:t>
                </a:r>
                <a:r>
                  <a:rPr kumimoji="1" lang="en-US" altLang="zh-CN" sz="2800" b="1" baseline="-25000">
                    <a:latin typeface="Times New Roman" panose="02020603050405020304" pitchFamily="18" charset="0"/>
                  </a:rPr>
                  <a:t>4</a:t>
                </a:r>
              </a:p>
            </p:txBody>
          </p:sp>
        </p:grpSp>
        <p:sp>
          <p:nvSpPr>
            <p:cNvPr id="10247" name="Line 6">
              <a:extLst>
                <a:ext uri="{FF2B5EF4-FFF2-40B4-BE49-F238E27FC236}">
                  <a16:creationId xmlns:a16="http://schemas.microsoft.com/office/drawing/2014/main" id="{665528A1-6932-4839-91FF-5F9D3DFF04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1664" y="3080495"/>
              <a:ext cx="2231044" cy="2126814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48" name="Line 6">
              <a:extLst>
                <a:ext uri="{FF2B5EF4-FFF2-40B4-BE49-F238E27FC236}">
                  <a16:creationId xmlns:a16="http://schemas.microsoft.com/office/drawing/2014/main" id="{DD836B11-505D-49DE-9A19-B868D92868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44870" y="3080494"/>
              <a:ext cx="2263456" cy="2179227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49" name="Line 6">
              <a:extLst>
                <a:ext uri="{FF2B5EF4-FFF2-40B4-BE49-F238E27FC236}">
                  <a16:creationId xmlns:a16="http://schemas.microsoft.com/office/drawing/2014/main" id="{4AACEECB-57BF-4AEB-B961-03AE28CF60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11664" y="3133689"/>
              <a:ext cx="0" cy="2062365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50" name="Line 6">
              <a:extLst>
                <a:ext uri="{FF2B5EF4-FFF2-40B4-BE49-F238E27FC236}">
                  <a16:creationId xmlns:a16="http://schemas.microsoft.com/office/drawing/2014/main" id="{5E653E0E-51F7-4574-8B3C-C692AB1ECF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77283" y="5271758"/>
              <a:ext cx="2231044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51" name="任意多边形 24">
              <a:extLst>
                <a:ext uri="{FF2B5EF4-FFF2-40B4-BE49-F238E27FC236}">
                  <a16:creationId xmlns:a16="http://schemas.microsoft.com/office/drawing/2014/main" id="{AA9E38E8-8966-46F7-A2DB-C3D409240E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1119" y="3092531"/>
              <a:ext cx="488794" cy="2164853"/>
            </a:xfrm>
            <a:custGeom>
              <a:avLst/>
              <a:gdLst>
                <a:gd name="T0" fmla="*/ 6 w 679076"/>
                <a:gd name="T1" fmla="*/ 0 h 2586318"/>
                <a:gd name="T2" fmla="*/ 49 w 679076"/>
                <a:gd name="T3" fmla="*/ 6649 h 2586318"/>
                <a:gd name="T4" fmla="*/ 7 w 679076"/>
                <a:gd name="T5" fmla="*/ 13685 h 2586318"/>
                <a:gd name="T6" fmla="*/ 6 w 679076"/>
                <a:gd name="T7" fmla="*/ 13762 h 25863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9076"/>
                <a:gd name="T13" fmla="*/ 0 h 2586318"/>
                <a:gd name="T14" fmla="*/ 679076 w 679076"/>
                <a:gd name="T15" fmla="*/ 2586318 h 25863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9076" h="2586318">
                  <a:moveTo>
                    <a:pt x="85165" y="0"/>
                  </a:moveTo>
                  <a:cubicBezTo>
                    <a:pt x="379879" y="379879"/>
                    <a:pt x="674594" y="759759"/>
                    <a:pt x="676835" y="1156447"/>
                  </a:cubicBezTo>
                  <a:cubicBezTo>
                    <a:pt x="679076" y="1553135"/>
                    <a:pt x="197224" y="2173942"/>
                    <a:pt x="98612" y="2380130"/>
                  </a:cubicBezTo>
                  <a:cubicBezTo>
                    <a:pt x="0" y="2586318"/>
                    <a:pt x="42582" y="2489947"/>
                    <a:pt x="85165" y="2393577"/>
                  </a:cubicBezTo>
                </a:path>
              </a:pathLst>
            </a:custGeom>
            <a:noFill/>
            <a:ln w="34925" cap="flat" cmpd="sng" algn="ctr">
              <a:solidFill>
                <a:schemeClr val="tx1"/>
              </a:solidFill>
              <a:prstDash val="solid"/>
              <a:miter lim="800000"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52" name="任意多边形 25">
              <a:extLst>
                <a:ext uri="{FF2B5EF4-FFF2-40B4-BE49-F238E27FC236}">
                  <a16:creationId xmlns:a16="http://schemas.microsoft.com/office/drawing/2014/main" id="{84D92736-0BDD-4189-92E1-639A28489B7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029247" y="3080495"/>
              <a:ext cx="303587" cy="2126814"/>
            </a:xfrm>
            <a:custGeom>
              <a:avLst/>
              <a:gdLst>
                <a:gd name="T0" fmla="*/ 0 w 679076"/>
                <a:gd name="T1" fmla="*/ 0 h 2586318"/>
                <a:gd name="T2" fmla="*/ 0 w 679076"/>
                <a:gd name="T3" fmla="*/ 3976 h 2586318"/>
                <a:gd name="T4" fmla="*/ 0 w 679076"/>
                <a:gd name="T5" fmla="*/ 8184 h 2586318"/>
                <a:gd name="T6" fmla="*/ 0 w 679076"/>
                <a:gd name="T7" fmla="*/ 8231 h 25863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9076"/>
                <a:gd name="T13" fmla="*/ 0 h 2586318"/>
                <a:gd name="T14" fmla="*/ 679076 w 679076"/>
                <a:gd name="T15" fmla="*/ 2586318 h 25863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9076" h="2586318">
                  <a:moveTo>
                    <a:pt x="85165" y="0"/>
                  </a:moveTo>
                  <a:cubicBezTo>
                    <a:pt x="379879" y="379879"/>
                    <a:pt x="674594" y="759759"/>
                    <a:pt x="676835" y="1156447"/>
                  </a:cubicBezTo>
                  <a:cubicBezTo>
                    <a:pt x="679076" y="1553135"/>
                    <a:pt x="197224" y="2173942"/>
                    <a:pt x="98612" y="2380130"/>
                  </a:cubicBezTo>
                  <a:cubicBezTo>
                    <a:pt x="0" y="2586318"/>
                    <a:pt x="42582" y="2489947"/>
                    <a:pt x="85165" y="2393577"/>
                  </a:cubicBezTo>
                </a:path>
              </a:pathLst>
            </a:custGeom>
            <a:noFill/>
            <a:ln w="34925" cap="flat" cmpd="sng" algn="ctr">
              <a:solidFill>
                <a:schemeClr val="tx1"/>
              </a:solidFill>
              <a:prstDash val="solid"/>
              <a:miter lim="800000"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0245" name="灯片编号占位符 1">
            <a:extLst>
              <a:ext uri="{FF2B5EF4-FFF2-40B4-BE49-F238E27FC236}">
                <a16:creationId xmlns:a16="http://schemas.microsoft.com/office/drawing/2014/main" id="{DC7110F6-293D-46CC-96D6-822E26FD6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2102DEB-52EB-4B13-BDD0-175299329096}" type="slidenum">
              <a:rPr lang="en-US" altLang="zh-CN"/>
              <a:pPr/>
              <a:t>28</a:t>
            </a:fld>
            <a:endParaRPr lang="en-US" altLang="zh-C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9809B9FF-EB7C-44C1-8372-12B2C8BD81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2125" y="373063"/>
            <a:ext cx="7978775" cy="949325"/>
          </a:xfrm>
        </p:spPr>
        <p:txBody>
          <a:bodyPr/>
          <a:lstStyle/>
          <a:p>
            <a:r>
              <a:rPr lang="zh-CN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简单无向图</a:t>
            </a:r>
            <a:r>
              <a:rPr lang="zh-CN" altLang="en-US"/>
              <a:t>的邻接矩阵</a:t>
            </a:r>
          </a:p>
        </p:txBody>
      </p:sp>
      <p:graphicFrame>
        <p:nvGraphicFramePr>
          <p:cNvPr id="12291" name="Object 2">
            <a:extLst>
              <a:ext uri="{FF2B5EF4-FFF2-40B4-BE49-F238E27FC236}">
                <a16:creationId xmlns:a16="http://schemas.microsoft.com/office/drawing/2014/main" id="{D9C8B5CF-DFBE-488A-AE5E-5763820D30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27538" y="2198688"/>
          <a:ext cx="3679825" cy="244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公式" r:id="rId3" imgW="1447560" imgH="914400" progId="Equation.3">
                  <p:embed/>
                </p:oleObj>
              </mc:Choice>
              <mc:Fallback>
                <p:oleObj name="公式" r:id="rId3" imgW="1447560" imgH="914400" progId="Equation.3">
                  <p:embed/>
                  <p:pic>
                    <p:nvPicPr>
                      <p:cNvPr id="12291" name="Object 2">
                        <a:extLst>
                          <a:ext uri="{FF2B5EF4-FFF2-40B4-BE49-F238E27FC236}">
                            <a16:creationId xmlns:a16="http://schemas.microsoft.com/office/drawing/2014/main" id="{D9C8B5CF-DFBE-488A-AE5E-5763820D30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2198688"/>
                        <a:ext cx="3679825" cy="244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292" name="Group 20">
            <a:extLst>
              <a:ext uri="{FF2B5EF4-FFF2-40B4-BE49-F238E27FC236}">
                <a16:creationId xmlns:a16="http://schemas.microsoft.com/office/drawing/2014/main" id="{DEF9A0DE-49A5-426D-9A18-ECF033067FE8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1844675"/>
            <a:ext cx="3017837" cy="3117850"/>
            <a:chOff x="96" y="892"/>
            <a:chExt cx="2155" cy="2653"/>
          </a:xfrm>
        </p:grpSpPr>
        <p:sp>
          <p:nvSpPr>
            <p:cNvPr id="12297" name="Rectangle 5">
              <a:extLst>
                <a:ext uri="{FF2B5EF4-FFF2-40B4-BE49-F238E27FC236}">
                  <a16:creationId xmlns:a16="http://schemas.microsoft.com/office/drawing/2014/main" id="{99943AED-B722-43F8-9FFE-F1721FB13B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1420"/>
              <a:ext cx="1632" cy="1776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/>
            </a:p>
          </p:txBody>
        </p:sp>
        <p:sp>
          <p:nvSpPr>
            <p:cNvPr id="12298" name="Line 6">
              <a:extLst>
                <a:ext uri="{FF2B5EF4-FFF2-40B4-BE49-F238E27FC236}">
                  <a16:creationId xmlns:a16="http://schemas.microsoft.com/office/drawing/2014/main" id="{9826AE5B-4E0B-4094-88CE-37264CA216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420"/>
              <a:ext cx="1632" cy="1776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99" name="Oval 7">
              <a:extLst>
                <a:ext uri="{FF2B5EF4-FFF2-40B4-BE49-F238E27FC236}">
                  <a16:creationId xmlns:a16="http://schemas.microsoft.com/office/drawing/2014/main" id="{C2119ABD-8816-421F-8842-7F5BE1A2D6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37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/>
            </a:p>
          </p:txBody>
        </p:sp>
        <p:sp>
          <p:nvSpPr>
            <p:cNvPr id="12300" name="Oval 8">
              <a:extLst>
                <a:ext uri="{FF2B5EF4-FFF2-40B4-BE49-F238E27FC236}">
                  <a16:creationId xmlns:a16="http://schemas.microsoft.com/office/drawing/2014/main" id="{5729F111-4D47-4D7F-8617-D10695E977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314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/>
            </a:p>
          </p:txBody>
        </p:sp>
        <p:sp>
          <p:nvSpPr>
            <p:cNvPr id="12301" name="Oval 9">
              <a:extLst>
                <a:ext uri="{FF2B5EF4-FFF2-40B4-BE49-F238E27FC236}">
                  <a16:creationId xmlns:a16="http://schemas.microsoft.com/office/drawing/2014/main" id="{DA523048-CBE8-402A-9DC0-CC220B7159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37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/>
            </a:p>
          </p:txBody>
        </p:sp>
        <p:sp>
          <p:nvSpPr>
            <p:cNvPr id="12302" name="Oval 10">
              <a:extLst>
                <a:ext uri="{FF2B5EF4-FFF2-40B4-BE49-F238E27FC236}">
                  <a16:creationId xmlns:a16="http://schemas.microsoft.com/office/drawing/2014/main" id="{C3B6AB18-38BD-4BF3-BD57-534858E70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314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/>
            </a:p>
          </p:txBody>
        </p:sp>
        <p:sp>
          <p:nvSpPr>
            <p:cNvPr id="12303" name="Text Box 11">
              <a:extLst>
                <a:ext uri="{FF2B5EF4-FFF2-40B4-BE49-F238E27FC236}">
                  <a16:creationId xmlns:a16="http://schemas.microsoft.com/office/drawing/2014/main" id="{8CD1609A-91D0-4605-A1A5-3A7C59861B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" y="892"/>
              <a:ext cx="331" cy="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2800" b="1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2304" name="Text Box 12">
              <a:extLst>
                <a:ext uri="{FF2B5EF4-FFF2-40B4-BE49-F238E27FC236}">
                  <a16:creationId xmlns:a16="http://schemas.microsoft.com/office/drawing/2014/main" id="{6302C382-4CF8-4E9F-AEA6-39B1C98BD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5" y="892"/>
              <a:ext cx="331" cy="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2800" b="1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2305" name="Text Box 13">
              <a:extLst>
                <a:ext uri="{FF2B5EF4-FFF2-40B4-BE49-F238E27FC236}">
                  <a16:creationId xmlns:a16="http://schemas.microsoft.com/office/drawing/2014/main" id="{2D647C58-AAC5-458B-8378-6232398694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3100"/>
              <a:ext cx="331" cy="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2800" b="1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2306" name="Text Box 14">
              <a:extLst>
                <a:ext uri="{FF2B5EF4-FFF2-40B4-BE49-F238E27FC236}">
                  <a16:creationId xmlns:a16="http://schemas.microsoft.com/office/drawing/2014/main" id="{66DB9C1F-0465-4D1B-BE61-56F6614020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3100"/>
              <a:ext cx="331" cy="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2800" b="1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</p:grpSp>
      <p:sp>
        <p:nvSpPr>
          <p:cNvPr id="12293" name="椭圆 14">
            <a:extLst>
              <a:ext uri="{FF2B5EF4-FFF2-40B4-BE49-F238E27FC236}">
                <a16:creationId xmlns:a16="http://schemas.microsoft.com/office/drawing/2014/main" id="{00D91DBC-9940-4B10-AC04-71FB302489A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589044" y="3428206"/>
            <a:ext cx="374650" cy="503238"/>
          </a:xfrm>
          <a:prstGeom prst="ellipse">
            <a:avLst/>
          </a:prstGeom>
          <a:noFill/>
          <a:ln w="28575" algn="ctr">
            <a:solidFill>
              <a:srgbClr val="0000CC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2294" name="椭圆 15">
            <a:extLst>
              <a:ext uri="{FF2B5EF4-FFF2-40B4-BE49-F238E27FC236}">
                <a16:creationId xmlns:a16="http://schemas.microsoft.com/office/drawing/2014/main" id="{7B3DB59D-30EF-4A84-BAB8-EF06640170D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056438" y="4178300"/>
            <a:ext cx="431800" cy="358775"/>
          </a:xfrm>
          <a:prstGeom prst="ellipse">
            <a:avLst/>
          </a:prstGeom>
          <a:noFill/>
          <a:ln w="28575" algn="ctr">
            <a:solidFill>
              <a:srgbClr val="0000CC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86AF2D8-589D-497E-95FA-279FBFB7B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5373688"/>
            <a:ext cx="55959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简单无向图的邻接矩阵是对称矩阵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6" name="灯片编号占位符 1">
            <a:extLst>
              <a:ext uri="{FF2B5EF4-FFF2-40B4-BE49-F238E27FC236}">
                <a16:creationId xmlns:a16="http://schemas.microsoft.com/office/drawing/2014/main" id="{93EF9142-6B79-450A-8671-9D80B6C48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CD518F0-2661-480D-B2D9-6A68C1438EB8}" type="slidenum">
              <a:rPr lang="en-US" altLang="zh-CN"/>
              <a:pPr/>
              <a:t>29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Königsberg</a:t>
            </a:r>
            <a:r>
              <a:rPr lang="zh-CN" altLang="en-US" dirty="0">
                <a:latin typeface="Times New Roman" panose="02020603050405020304" pitchFamily="18" charset="0"/>
                <a:cs typeface="黑体" panose="02010609060101010101" pitchFamily="49" charset="-122"/>
              </a:rPr>
              <a:t>七桥问题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1565275"/>
          </a:xfrm>
        </p:spPr>
        <p:txBody>
          <a:bodyPr/>
          <a:lstStyle/>
          <a:p>
            <a:pPr eaLnBrk="1" hangingPunct="1"/>
            <a:r>
              <a:rPr lang="zh-CN" altLang="en-US" b="1">
                <a:cs typeface="黑体" panose="02010609060101010101" pitchFamily="49" charset="-122"/>
              </a:rPr>
              <a:t>问题的抽象：</a:t>
            </a:r>
          </a:p>
          <a:p>
            <a:pPr lvl="1" eaLnBrk="1" hangingPunct="1"/>
            <a:r>
              <a:rPr lang="zh-CN" altLang="en-US" b="1">
                <a:cs typeface="黑体" panose="02010609060101010101" pitchFamily="49" charset="-122"/>
              </a:rPr>
              <a:t>用顶点表示对象</a:t>
            </a:r>
            <a:r>
              <a:rPr lang="en-US" altLang="zh-CN" b="1">
                <a:cs typeface="黑体" panose="02010609060101010101" pitchFamily="49" charset="-122"/>
              </a:rPr>
              <a:t>-“</a:t>
            </a:r>
            <a:r>
              <a:rPr lang="zh-CN" altLang="en-US" b="1">
                <a:cs typeface="黑体" panose="02010609060101010101" pitchFamily="49" charset="-122"/>
              </a:rPr>
              <a:t>地块”</a:t>
            </a:r>
          </a:p>
          <a:p>
            <a:pPr lvl="1" eaLnBrk="1" hangingPunct="1"/>
            <a:r>
              <a:rPr lang="zh-CN" altLang="en-US" b="1">
                <a:cs typeface="黑体" panose="02010609060101010101" pitchFamily="49" charset="-122"/>
              </a:rPr>
              <a:t>用边表示对象之间的关系</a:t>
            </a:r>
            <a:r>
              <a:rPr lang="en-US" altLang="zh-CN" b="1">
                <a:cs typeface="黑体" panose="02010609060101010101" pitchFamily="49" charset="-122"/>
              </a:rPr>
              <a:t>-“</a:t>
            </a:r>
            <a:r>
              <a:rPr lang="zh-CN" altLang="en-US" b="1">
                <a:cs typeface="黑体" panose="02010609060101010101" pitchFamily="49" charset="-122"/>
              </a:rPr>
              <a:t>有桥相连”</a:t>
            </a:r>
          </a:p>
        </p:txBody>
      </p:sp>
      <p:grpSp>
        <p:nvGrpSpPr>
          <p:cNvPr id="6148" name="组合 4"/>
          <p:cNvGrpSpPr>
            <a:grpSpLocks/>
          </p:cNvGrpSpPr>
          <p:nvPr/>
        </p:nvGrpSpPr>
        <p:grpSpPr bwMode="auto">
          <a:xfrm>
            <a:off x="971550" y="3716338"/>
            <a:ext cx="4094163" cy="2157412"/>
            <a:chOff x="1508125" y="4164013"/>
            <a:chExt cx="4094163" cy="2157412"/>
          </a:xfrm>
        </p:grpSpPr>
        <p:sp>
          <p:nvSpPr>
            <p:cNvPr id="6165" name="Rectangle 10"/>
            <p:cNvSpPr>
              <a:spLocks noChangeArrowheads="1"/>
            </p:cNvSpPr>
            <p:nvPr/>
          </p:nvSpPr>
          <p:spPr bwMode="auto">
            <a:xfrm>
              <a:off x="3533775" y="5494338"/>
              <a:ext cx="60914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9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6166" name="Freeform 12"/>
            <p:cNvSpPr>
              <a:spLocks/>
            </p:cNvSpPr>
            <p:nvPr/>
          </p:nvSpPr>
          <p:spPr bwMode="auto">
            <a:xfrm>
              <a:off x="1508125" y="4400550"/>
              <a:ext cx="3117850" cy="349250"/>
            </a:xfrm>
            <a:custGeom>
              <a:avLst/>
              <a:gdLst>
                <a:gd name="T0" fmla="*/ 0 w 1964"/>
                <a:gd name="T1" fmla="*/ 2147483646 h 220"/>
                <a:gd name="T2" fmla="*/ 2147483646 w 1964"/>
                <a:gd name="T3" fmla="*/ 2147483646 h 220"/>
                <a:gd name="T4" fmla="*/ 2147483646 w 1964"/>
                <a:gd name="T5" fmla="*/ 2147483646 h 220"/>
                <a:gd name="T6" fmla="*/ 2147483646 w 1964"/>
                <a:gd name="T7" fmla="*/ 2147483646 h 220"/>
                <a:gd name="T8" fmla="*/ 2147483646 w 1964"/>
                <a:gd name="T9" fmla="*/ 2147483646 h 220"/>
                <a:gd name="T10" fmla="*/ 2147483646 w 1964"/>
                <a:gd name="T11" fmla="*/ 2147483646 h 220"/>
                <a:gd name="T12" fmla="*/ 2147483646 w 1964"/>
                <a:gd name="T13" fmla="*/ 2147483646 h 220"/>
                <a:gd name="T14" fmla="*/ 2147483646 w 1964"/>
                <a:gd name="T15" fmla="*/ 2147483646 h 220"/>
                <a:gd name="T16" fmla="*/ 2147483646 w 1964"/>
                <a:gd name="T17" fmla="*/ 2147483646 h 220"/>
                <a:gd name="T18" fmla="*/ 2147483646 w 1964"/>
                <a:gd name="T19" fmla="*/ 2147483646 h 220"/>
                <a:gd name="T20" fmla="*/ 2147483646 w 1964"/>
                <a:gd name="T21" fmla="*/ 2147483646 h 220"/>
                <a:gd name="T22" fmla="*/ 2147483646 w 1964"/>
                <a:gd name="T23" fmla="*/ 0 h 220"/>
                <a:gd name="T24" fmla="*/ 2147483646 w 1964"/>
                <a:gd name="T25" fmla="*/ 2147483646 h 220"/>
                <a:gd name="T26" fmla="*/ 2147483646 w 1964"/>
                <a:gd name="T27" fmla="*/ 2147483646 h 220"/>
                <a:gd name="T28" fmla="*/ 2147483646 w 1964"/>
                <a:gd name="T29" fmla="*/ 2147483646 h 220"/>
                <a:gd name="T30" fmla="*/ 2147483646 w 1964"/>
                <a:gd name="T31" fmla="*/ 2147483646 h 220"/>
                <a:gd name="T32" fmla="*/ 2147483646 w 1964"/>
                <a:gd name="T33" fmla="*/ 2147483646 h 220"/>
                <a:gd name="T34" fmla="*/ 2147483646 w 1964"/>
                <a:gd name="T35" fmla="*/ 2147483646 h 220"/>
                <a:gd name="T36" fmla="*/ 2147483646 w 1964"/>
                <a:gd name="T37" fmla="*/ 2147483646 h 220"/>
                <a:gd name="T38" fmla="*/ 2147483646 w 1964"/>
                <a:gd name="T39" fmla="*/ 2147483646 h 220"/>
                <a:gd name="T40" fmla="*/ 2147483646 w 1964"/>
                <a:gd name="T41" fmla="*/ 2147483646 h 220"/>
                <a:gd name="T42" fmla="*/ 2147483646 w 1964"/>
                <a:gd name="T43" fmla="*/ 2147483646 h 220"/>
                <a:gd name="T44" fmla="*/ 2147483646 w 1964"/>
                <a:gd name="T45" fmla="*/ 2147483646 h 220"/>
                <a:gd name="T46" fmla="*/ 2147483646 w 1964"/>
                <a:gd name="T47" fmla="*/ 2147483646 h 220"/>
                <a:gd name="T48" fmla="*/ 2147483646 w 1964"/>
                <a:gd name="T49" fmla="*/ 2147483646 h 220"/>
                <a:gd name="T50" fmla="*/ 2147483646 w 1964"/>
                <a:gd name="T51" fmla="*/ 2147483646 h 220"/>
                <a:gd name="T52" fmla="*/ 2147483646 w 1964"/>
                <a:gd name="T53" fmla="*/ 2147483646 h 220"/>
                <a:gd name="T54" fmla="*/ 2147483646 w 1964"/>
                <a:gd name="T55" fmla="*/ 2147483646 h 220"/>
                <a:gd name="T56" fmla="*/ 2147483646 w 1964"/>
                <a:gd name="T57" fmla="*/ 2147483646 h 220"/>
                <a:gd name="T58" fmla="*/ 2147483646 w 1964"/>
                <a:gd name="T59" fmla="*/ 2147483646 h 220"/>
                <a:gd name="T60" fmla="*/ 2147483646 w 1964"/>
                <a:gd name="T61" fmla="*/ 2147483646 h 220"/>
                <a:gd name="T62" fmla="*/ 2147483646 w 1964"/>
                <a:gd name="T63" fmla="*/ 2147483646 h 220"/>
                <a:gd name="T64" fmla="*/ 2147483646 w 1964"/>
                <a:gd name="T65" fmla="*/ 2147483646 h 220"/>
                <a:gd name="T66" fmla="*/ 2147483646 w 1964"/>
                <a:gd name="T67" fmla="*/ 2147483646 h 220"/>
                <a:gd name="T68" fmla="*/ 2147483646 w 1964"/>
                <a:gd name="T69" fmla="*/ 2147483646 h 220"/>
                <a:gd name="T70" fmla="*/ 2147483646 w 1964"/>
                <a:gd name="T71" fmla="*/ 2147483646 h 220"/>
                <a:gd name="T72" fmla="*/ 2147483646 w 1964"/>
                <a:gd name="T73" fmla="*/ 0 h 22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64"/>
                <a:gd name="T112" fmla="*/ 0 h 220"/>
                <a:gd name="T113" fmla="*/ 1964 w 1964"/>
                <a:gd name="T114" fmla="*/ 220 h 22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64" h="220">
                  <a:moveTo>
                    <a:pt x="0" y="220"/>
                  </a:moveTo>
                  <a:lnTo>
                    <a:pt x="54" y="180"/>
                  </a:lnTo>
                  <a:lnTo>
                    <a:pt x="108" y="139"/>
                  </a:lnTo>
                  <a:lnTo>
                    <a:pt x="163" y="102"/>
                  </a:lnTo>
                  <a:lnTo>
                    <a:pt x="222" y="70"/>
                  </a:lnTo>
                  <a:lnTo>
                    <a:pt x="283" y="41"/>
                  </a:lnTo>
                  <a:lnTo>
                    <a:pt x="316" y="29"/>
                  </a:lnTo>
                  <a:lnTo>
                    <a:pt x="348" y="19"/>
                  </a:lnTo>
                  <a:lnTo>
                    <a:pt x="381" y="10"/>
                  </a:lnTo>
                  <a:lnTo>
                    <a:pt x="417" y="5"/>
                  </a:lnTo>
                  <a:lnTo>
                    <a:pt x="453" y="2"/>
                  </a:lnTo>
                  <a:lnTo>
                    <a:pt x="491" y="0"/>
                  </a:lnTo>
                  <a:lnTo>
                    <a:pt x="530" y="2"/>
                  </a:lnTo>
                  <a:lnTo>
                    <a:pt x="571" y="10"/>
                  </a:lnTo>
                  <a:lnTo>
                    <a:pt x="613" y="21"/>
                  </a:lnTo>
                  <a:lnTo>
                    <a:pt x="658" y="34"/>
                  </a:lnTo>
                  <a:lnTo>
                    <a:pt x="703" y="51"/>
                  </a:lnTo>
                  <a:lnTo>
                    <a:pt x="749" y="70"/>
                  </a:lnTo>
                  <a:lnTo>
                    <a:pt x="844" y="110"/>
                  </a:lnTo>
                  <a:lnTo>
                    <a:pt x="941" y="151"/>
                  </a:lnTo>
                  <a:lnTo>
                    <a:pt x="988" y="169"/>
                  </a:lnTo>
                  <a:lnTo>
                    <a:pt x="1037" y="186"/>
                  </a:lnTo>
                  <a:lnTo>
                    <a:pt x="1086" y="200"/>
                  </a:lnTo>
                  <a:lnTo>
                    <a:pt x="1134" y="210"/>
                  </a:lnTo>
                  <a:lnTo>
                    <a:pt x="1181" y="218"/>
                  </a:lnTo>
                  <a:lnTo>
                    <a:pt x="1227" y="220"/>
                  </a:lnTo>
                  <a:lnTo>
                    <a:pt x="1273" y="218"/>
                  </a:lnTo>
                  <a:lnTo>
                    <a:pt x="1319" y="215"/>
                  </a:lnTo>
                  <a:lnTo>
                    <a:pt x="1365" y="210"/>
                  </a:lnTo>
                  <a:lnTo>
                    <a:pt x="1412" y="202"/>
                  </a:lnTo>
                  <a:lnTo>
                    <a:pt x="1458" y="191"/>
                  </a:lnTo>
                  <a:lnTo>
                    <a:pt x="1504" y="180"/>
                  </a:lnTo>
                  <a:lnTo>
                    <a:pt x="1595" y="151"/>
                  </a:lnTo>
                  <a:lnTo>
                    <a:pt x="1687" y="119"/>
                  </a:lnTo>
                  <a:lnTo>
                    <a:pt x="1780" y="81"/>
                  </a:lnTo>
                  <a:lnTo>
                    <a:pt x="1872" y="41"/>
                  </a:lnTo>
                  <a:lnTo>
                    <a:pt x="1964" y="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7" name="Freeform 13"/>
            <p:cNvSpPr>
              <a:spLocks/>
            </p:cNvSpPr>
            <p:nvPr/>
          </p:nvSpPr>
          <p:spPr bwMode="auto">
            <a:xfrm>
              <a:off x="1508125" y="5592763"/>
              <a:ext cx="3702050" cy="728662"/>
            </a:xfrm>
            <a:custGeom>
              <a:avLst/>
              <a:gdLst>
                <a:gd name="T0" fmla="*/ 2147483646 w 2332"/>
                <a:gd name="T1" fmla="*/ 2147483646 h 459"/>
                <a:gd name="T2" fmla="*/ 2147483646 w 2332"/>
                <a:gd name="T3" fmla="*/ 2147483646 h 459"/>
                <a:gd name="T4" fmla="*/ 2147483646 w 2332"/>
                <a:gd name="T5" fmla="*/ 2147483646 h 459"/>
                <a:gd name="T6" fmla="*/ 2147483646 w 2332"/>
                <a:gd name="T7" fmla="*/ 2147483646 h 459"/>
                <a:gd name="T8" fmla="*/ 2147483646 w 2332"/>
                <a:gd name="T9" fmla="*/ 2147483646 h 459"/>
                <a:gd name="T10" fmla="*/ 2147483646 w 2332"/>
                <a:gd name="T11" fmla="*/ 2147483646 h 459"/>
                <a:gd name="T12" fmla="*/ 2147483646 w 2332"/>
                <a:gd name="T13" fmla="*/ 2147483646 h 459"/>
                <a:gd name="T14" fmla="*/ 2147483646 w 2332"/>
                <a:gd name="T15" fmla="*/ 2147483646 h 459"/>
                <a:gd name="T16" fmla="*/ 2147483646 w 2332"/>
                <a:gd name="T17" fmla="*/ 2147483646 h 459"/>
                <a:gd name="T18" fmla="*/ 2147483646 w 2332"/>
                <a:gd name="T19" fmla="*/ 2147483646 h 459"/>
                <a:gd name="T20" fmla="*/ 2147483646 w 2332"/>
                <a:gd name="T21" fmla="*/ 2147483646 h 459"/>
                <a:gd name="T22" fmla="*/ 2147483646 w 2332"/>
                <a:gd name="T23" fmla="*/ 2147483646 h 459"/>
                <a:gd name="T24" fmla="*/ 2147483646 w 2332"/>
                <a:gd name="T25" fmla="*/ 2147483646 h 459"/>
                <a:gd name="T26" fmla="*/ 2147483646 w 2332"/>
                <a:gd name="T27" fmla="*/ 2147483646 h 459"/>
                <a:gd name="T28" fmla="*/ 2147483646 w 2332"/>
                <a:gd name="T29" fmla="*/ 2147483646 h 459"/>
                <a:gd name="T30" fmla="*/ 2147483646 w 2332"/>
                <a:gd name="T31" fmla="*/ 2147483646 h 459"/>
                <a:gd name="T32" fmla="*/ 2147483646 w 2332"/>
                <a:gd name="T33" fmla="*/ 2147483646 h 459"/>
                <a:gd name="T34" fmla="*/ 2147483646 w 2332"/>
                <a:gd name="T35" fmla="*/ 2147483646 h 459"/>
                <a:gd name="T36" fmla="*/ 2147483646 w 2332"/>
                <a:gd name="T37" fmla="*/ 2147483646 h 459"/>
                <a:gd name="T38" fmla="*/ 2147483646 w 2332"/>
                <a:gd name="T39" fmla="*/ 2147483646 h 459"/>
                <a:gd name="T40" fmla="*/ 2147483646 w 2332"/>
                <a:gd name="T41" fmla="*/ 2147483646 h 459"/>
                <a:gd name="T42" fmla="*/ 2147483646 w 2332"/>
                <a:gd name="T43" fmla="*/ 2147483646 h 459"/>
                <a:gd name="T44" fmla="*/ 2147483646 w 2332"/>
                <a:gd name="T45" fmla="*/ 2147483646 h 459"/>
                <a:gd name="T46" fmla="*/ 2147483646 w 2332"/>
                <a:gd name="T47" fmla="*/ 2147483646 h 459"/>
                <a:gd name="T48" fmla="*/ 2147483646 w 2332"/>
                <a:gd name="T49" fmla="*/ 2147483646 h 459"/>
                <a:gd name="T50" fmla="*/ 2147483646 w 2332"/>
                <a:gd name="T51" fmla="*/ 2147483646 h 459"/>
                <a:gd name="T52" fmla="*/ 2147483646 w 2332"/>
                <a:gd name="T53" fmla="*/ 2147483646 h 459"/>
                <a:gd name="T54" fmla="*/ 2147483646 w 2332"/>
                <a:gd name="T55" fmla="*/ 2147483646 h 459"/>
                <a:gd name="T56" fmla="*/ 2147483646 w 2332"/>
                <a:gd name="T57" fmla="*/ 2147483646 h 459"/>
                <a:gd name="T58" fmla="*/ 2147483646 w 2332"/>
                <a:gd name="T59" fmla="*/ 2147483646 h 459"/>
                <a:gd name="T60" fmla="*/ 2147483646 w 2332"/>
                <a:gd name="T61" fmla="*/ 2147483646 h 459"/>
                <a:gd name="T62" fmla="*/ 2147483646 w 2332"/>
                <a:gd name="T63" fmla="*/ 2147483646 h 459"/>
                <a:gd name="T64" fmla="*/ 2147483646 w 2332"/>
                <a:gd name="T65" fmla="*/ 2147483646 h 45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332"/>
                <a:gd name="T100" fmla="*/ 0 h 459"/>
                <a:gd name="T101" fmla="*/ 2332 w 2332"/>
                <a:gd name="T102" fmla="*/ 459 h 45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332" h="459">
                  <a:moveTo>
                    <a:pt x="0" y="129"/>
                  </a:moveTo>
                  <a:lnTo>
                    <a:pt x="37" y="98"/>
                  </a:lnTo>
                  <a:lnTo>
                    <a:pt x="77" y="70"/>
                  </a:lnTo>
                  <a:lnTo>
                    <a:pt x="118" y="42"/>
                  </a:lnTo>
                  <a:lnTo>
                    <a:pt x="160" y="22"/>
                  </a:lnTo>
                  <a:lnTo>
                    <a:pt x="183" y="14"/>
                  </a:lnTo>
                  <a:lnTo>
                    <a:pt x="206" y="7"/>
                  </a:lnTo>
                  <a:lnTo>
                    <a:pt x="230" y="4"/>
                  </a:lnTo>
                  <a:lnTo>
                    <a:pt x="255" y="0"/>
                  </a:lnTo>
                  <a:lnTo>
                    <a:pt x="281" y="2"/>
                  </a:lnTo>
                  <a:lnTo>
                    <a:pt x="309" y="4"/>
                  </a:lnTo>
                  <a:lnTo>
                    <a:pt x="338" y="10"/>
                  </a:lnTo>
                  <a:lnTo>
                    <a:pt x="368" y="19"/>
                  </a:lnTo>
                  <a:lnTo>
                    <a:pt x="383" y="26"/>
                  </a:lnTo>
                  <a:lnTo>
                    <a:pt x="399" y="32"/>
                  </a:lnTo>
                  <a:lnTo>
                    <a:pt x="432" y="53"/>
                  </a:lnTo>
                  <a:lnTo>
                    <a:pt x="464" y="80"/>
                  </a:lnTo>
                  <a:lnTo>
                    <a:pt x="499" y="110"/>
                  </a:lnTo>
                  <a:lnTo>
                    <a:pt x="533" y="146"/>
                  </a:lnTo>
                  <a:lnTo>
                    <a:pt x="569" y="181"/>
                  </a:lnTo>
                  <a:lnTo>
                    <a:pt x="644" y="259"/>
                  </a:lnTo>
                  <a:lnTo>
                    <a:pt x="684" y="298"/>
                  </a:lnTo>
                  <a:lnTo>
                    <a:pt x="723" y="333"/>
                  </a:lnTo>
                  <a:lnTo>
                    <a:pt x="764" y="367"/>
                  </a:lnTo>
                  <a:lnTo>
                    <a:pt x="805" y="398"/>
                  </a:lnTo>
                  <a:lnTo>
                    <a:pt x="847" y="423"/>
                  </a:lnTo>
                  <a:lnTo>
                    <a:pt x="870" y="433"/>
                  </a:lnTo>
                  <a:lnTo>
                    <a:pt x="892" y="442"/>
                  </a:lnTo>
                  <a:lnTo>
                    <a:pt x="915" y="448"/>
                  </a:lnTo>
                  <a:lnTo>
                    <a:pt x="936" y="453"/>
                  </a:lnTo>
                  <a:lnTo>
                    <a:pt x="959" y="457"/>
                  </a:lnTo>
                  <a:lnTo>
                    <a:pt x="982" y="459"/>
                  </a:lnTo>
                  <a:lnTo>
                    <a:pt x="1005" y="457"/>
                  </a:lnTo>
                  <a:lnTo>
                    <a:pt x="1029" y="453"/>
                  </a:lnTo>
                  <a:lnTo>
                    <a:pt x="1054" y="448"/>
                  </a:lnTo>
                  <a:lnTo>
                    <a:pt x="1080" y="442"/>
                  </a:lnTo>
                  <a:lnTo>
                    <a:pt x="1106" y="433"/>
                  </a:lnTo>
                  <a:lnTo>
                    <a:pt x="1132" y="423"/>
                  </a:lnTo>
                  <a:lnTo>
                    <a:pt x="1188" y="398"/>
                  </a:lnTo>
                  <a:lnTo>
                    <a:pt x="1243" y="367"/>
                  </a:lnTo>
                  <a:lnTo>
                    <a:pt x="1302" y="333"/>
                  </a:lnTo>
                  <a:lnTo>
                    <a:pt x="1360" y="298"/>
                  </a:lnTo>
                  <a:lnTo>
                    <a:pt x="1419" y="259"/>
                  </a:lnTo>
                  <a:lnTo>
                    <a:pt x="1535" y="181"/>
                  </a:lnTo>
                  <a:lnTo>
                    <a:pt x="1590" y="146"/>
                  </a:lnTo>
                  <a:lnTo>
                    <a:pt x="1646" y="110"/>
                  </a:lnTo>
                  <a:lnTo>
                    <a:pt x="1698" y="80"/>
                  </a:lnTo>
                  <a:lnTo>
                    <a:pt x="1749" y="53"/>
                  </a:lnTo>
                  <a:lnTo>
                    <a:pt x="1797" y="32"/>
                  </a:lnTo>
                  <a:lnTo>
                    <a:pt x="1820" y="26"/>
                  </a:lnTo>
                  <a:lnTo>
                    <a:pt x="1841" y="19"/>
                  </a:lnTo>
                  <a:lnTo>
                    <a:pt x="1882" y="10"/>
                  </a:lnTo>
                  <a:lnTo>
                    <a:pt x="1923" y="7"/>
                  </a:lnTo>
                  <a:lnTo>
                    <a:pt x="1962" y="7"/>
                  </a:lnTo>
                  <a:lnTo>
                    <a:pt x="2001" y="10"/>
                  </a:lnTo>
                  <a:lnTo>
                    <a:pt x="2037" y="15"/>
                  </a:lnTo>
                  <a:lnTo>
                    <a:pt x="2073" y="24"/>
                  </a:lnTo>
                  <a:lnTo>
                    <a:pt x="2108" y="34"/>
                  </a:lnTo>
                  <a:lnTo>
                    <a:pt x="2140" y="46"/>
                  </a:lnTo>
                  <a:lnTo>
                    <a:pt x="2170" y="58"/>
                  </a:lnTo>
                  <a:lnTo>
                    <a:pt x="2199" y="71"/>
                  </a:lnTo>
                  <a:lnTo>
                    <a:pt x="2227" y="83"/>
                  </a:lnTo>
                  <a:lnTo>
                    <a:pt x="2252" y="97"/>
                  </a:lnTo>
                  <a:lnTo>
                    <a:pt x="2276" y="107"/>
                  </a:lnTo>
                  <a:lnTo>
                    <a:pt x="2296" y="117"/>
                  </a:lnTo>
                  <a:lnTo>
                    <a:pt x="2315" y="124"/>
                  </a:lnTo>
                  <a:lnTo>
                    <a:pt x="2332" y="129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168" name="Group 16"/>
            <p:cNvGrpSpPr>
              <a:grpSpLocks/>
            </p:cNvGrpSpPr>
            <p:nvPr/>
          </p:nvGrpSpPr>
          <p:grpSpPr bwMode="auto">
            <a:xfrm>
              <a:off x="3822700" y="4578350"/>
              <a:ext cx="1779588" cy="874713"/>
              <a:chOff x="2408" y="2884"/>
              <a:chExt cx="1121" cy="551"/>
            </a:xfrm>
          </p:grpSpPr>
          <p:sp>
            <p:nvSpPr>
              <p:cNvPr id="6181" name="Freeform 14"/>
              <p:cNvSpPr>
                <a:spLocks/>
              </p:cNvSpPr>
              <p:nvPr/>
            </p:nvSpPr>
            <p:spPr bwMode="auto">
              <a:xfrm>
                <a:off x="2408" y="2884"/>
                <a:ext cx="1121" cy="551"/>
              </a:xfrm>
              <a:custGeom>
                <a:avLst/>
                <a:gdLst>
                  <a:gd name="T0" fmla="*/ 753 w 1121"/>
                  <a:gd name="T1" fmla="*/ 0 h 551"/>
                  <a:gd name="T2" fmla="*/ 630 w 1121"/>
                  <a:gd name="T3" fmla="*/ 46 h 551"/>
                  <a:gd name="T4" fmla="*/ 510 w 1121"/>
                  <a:gd name="T5" fmla="*/ 90 h 551"/>
                  <a:gd name="T6" fmla="*/ 453 w 1121"/>
                  <a:gd name="T7" fmla="*/ 112 h 551"/>
                  <a:gd name="T8" fmla="*/ 398 w 1121"/>
                  <a:gd name="T9" fmla="*/ 134 h 551"/>
                  <a:gd name="T10" fmla="*/ 344 w 1121"/>
                  <a:gd name="T11" fmla="*/ 154 h 551"/>
                  <a:gd name="T12" fmla="*/ 293 w 1121"/>
                  <a:gd name="T13" fmla="*/ 176 h 551"/>
                  <a:gd name="T14" fmla="*/ 244 w 1121"/>
                  <a:gd name="T15" fmla="*/ 196 h 551"/>
                  <a:gd name="T16" fmla="*/ 199 w 1121"/>
                  <a:gd name="T17" fmla="*/ 216 h 551"/>
                  <a:gd name="T18" fmla="*/ 157 w 1121"/>
                  <a:gd name="T19" fmla="*/ 237 h 551"/>
                  <a:gd name="T20" fmla="*/ 119 w 1121"/>
                  <a:gd name="T21" fmla="*/ 257 h 551"/>
                  <a:gd name="T22" fmla="*/ 87 w 1121"/>
                  <a:gd name="T23" fmla="*/ 276 h 551"/>
                  <a:gd name="T24" fmla="*/ 59 w 1121"/>
                  <a:gd name="T25" fmla="*/ 294 h 551"/>
                  <a:gd name="T26" fmla="*/ 34 w 1121"/>
                  <a:gd name="T27" fmla="*/ 313 h 551"/>
                  <a:gd name="T28" fmla="*/ 16 w 1121"/>
                  <a:gd name="T29" fmla="*/ 330 h 551"/>
                  <a:gd name="T30" fmla="*/ 10 w 1121"/>
                  <a:gd name="T31" fmla="*/ 338 h 551"/>
                  <a:gd name="T32" fmla="*/ 5 w 1121"/>
                  <a:gd name="T33" fmla="*/ 347 h 551"/>
                  <a:gd name="T34" fmla="*/ 1 w 1121"/>
                  <a:gd name="T35" fmla="*/ 355 h 551"/>
                  <a:gd name="T36" fmla="*/ 0 w 1121"/>
                  <a:gd name="T37" fmla="*/ 365 h 551"/>
                  <a:gd name="T38" fmla="*/ 0 w 1121"/>
                  <a:gd name="T39" fmla="*/ 382 h 551"/>
                  <a:gd name="T40" fmla="*/ 6 w 1121"/>
                  <a:gd name="T41" fmla="*/ 401 h 551"/>
                  <a:gd name="T42" fmla="*/ 16 w 1121"/>
                  <a:gd name="T43" fmla="*/ 418 h 551"/>
                  <a:gd name="T44" fmla="*/ 31 w 1121"/>
                  <a:gd name="T45" fmla="*/ 435 h 551"/>
                  <a:gd name="T46" fmla="*/ 49 w 1121"/>
                  <a:gd name="T47" fmla="*/ 451 h 551"/>
                  <a:gd name="T48" fmla="*/ 70 w 1121"/>
                  <a:gd name="T49" fmla="*/ 467 h 551"/>
                  <a:gd name="T50" fmla="*/ 93 w 1121"/>
                  <a:gd name="T51" fmla="*/ 482 h 551"/>
                  <a:gd name="T52" fmla="*/ 118 w 1121"/>
                  <a:gd name="T53" fmla="*/ 495 h 551"/>
                  <a:gd name="T54" fmla="*/ 168 w 1121"/>
                  <a:gd name="T55" fmla="*/ 521 h 551"/>
                  <a:gd name="T56" fmla="*/ 195 w 1121"/>
                  <a:gd name="T57" fmla="*/ 531 h 551"/>
                  <a:gd name="T58" fmla="*/ 219 w 1121"/>
                  <a:gd name="T59" fmla="*/ 539 h 551"/>
                  <a:gd name="T60" fmla="*/ 242 w 1121"/>
                  <a:gd name="T61" fmla="*/ 544 h 551"/>
                  <a:gd name="T62" fmla="*/ 262 w 1121"/>
                  <a:gd name="T63" fmla="*/ 550 h 551"/>
                  <a:gd name="T64" fmla="*/ 281 w 1121"/>
                  <a:gd name="T65" fmla="*/ 551 h 551"/>
                  <a:gd name="T66" fmla="*/ 301 w 1121"/>
                  <a:gd name="T67" fmla="*/ 551 h 551"/>
                  <a:gd name="T68" fmla="*/ 322 w 1121"/>
                  <a:gd name="T69" fmla="*/ 548 h 551"/>
                  <a:gd name="T70" fmla="*/ 344 w 1121"/>
                  <a:gd name="T71" fmla="*/ 543 h 551"/>
                  <a:gd name="T72" fmla="*/ 365 w 1121"/>
                  <a:gd name="T73" fmla="*/ 536 h 551"/>
                  <a:gd name="T74" fmla="*/ 386 w 1121"/>
                  <a:gd name="T75" fmla="*/ 528 h 551"/>
                  <a:gd name="T76" fmla="*/ 432 w 1121"/>
                  <a:gd name="T77" fmla="*/ 509 h 551"/>
                  <a:gd name="T78" fmla="*/ 478 w 1121"/>
                  <a:gd name="T79" fmla="*/ 487 h 551"/>
                  <a:gd name="T80" fmla="*/ 527 w 1121"/>
                  <a:gd name="T81" fmla="*/ 467 h 551"/>
                  <a:gd name="T82" fmla="*/ 578 w 1121"/>
                  <a:gd name="T83" fmla="*/ 450 h 551"/>
                  <a:gd name="T84" fmla="*/ 604 w 1121"/>
                  <a:gd name="T85" fmla="*/ 445 h 551"/>
                  <a:gd name="T86" fmla="*/ 630 w 1121"/>
                  <a:gd name="T87" fmla="*/ 440 h 551"/>
                  <a:gd name="T88" fmla="*/ 658 w 1121"/>
                  <a:gd name="T89" fmla="*/ 436 h 551"/>
                  <a:gd name="T90" fmla="*/ 689 w 1121"/>
                  <a:gd name="T91" fmla="*/ 435 h 551"/>
                  <a:gd name="T92" fmla="*/ 722 w 1121"/>
                  <a:gd name="T93" fmla="*/ 433 h 551"/>
                  <a:gd name="T94" fmla="*/ 756 w 1121"/>
                  <a:gd name="T95" fmla="*/ 431 h 551"/>
                  <a:gd name="T96" fmla="*/ 826 w 1121"/>
                  <a:gd name="T97" fmla="*/ 431 h 551"/>
                  <a:gd name="T98" fmla="*/ 898 w 1121"/>
                  <a:gd name="T99" fmla="*/ 433 h 551"/>
                  <a:gd name="T100" fmla="*/ 967 w 1121"/>
                  <a:gd name="T101" fmla="*/ 435 h 551"/>
                  <a:gd name="T102" fmla="*/ 1000 w 1121"/>
                  <a:gd name="T103" fmla="*/ 436 h 551"/>
                  <a:gd name="T104" fmla="*/ 1029 w 1121"/>
                  <a:gd name="T105" fmla="*/ 436 h 551"/>
                  <a:gd name="T106" fmla="*/ 1057 w 1121"/>
                  <a:gd name="T107" fmla="*/ 438 h 551"/>
                  <a:gd name="T108" fmla="*/ 1082 w 1121"/>
                  <a:gd name="T109" fmla="*/ 440 h 551"/>
                  <a:gd name="T110" fmla="*/ 1103 w 1121"/>
                  <a:gd name="T111" fmla="*/ 440 h 551"/>
                  <a:gd name="T112" fmla="*/ 1121 w 1121"/>
                  <a:gd name="T113" fmla="*/ 440 h 551"/>
                  <a:gd name="T114" fmla="*/ 753 w 1121"/>
                  <a:gd name="T115" fmla="*/ 0 h 551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1121"/>
                  <a:gd name="T175" fmla="*/ 0 h 551"/>
                  <a:gd name="T176" fmla="*/ 1121 w 1121"/>
                  <a:gd name="T177" fmla="*/ 551 h 551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1121" h="551">
                    <a:moveTo>
                      <a:pt x="753" y="0"/>
                    </a:moveTo>
                    <a:lnTo>
                      <a:pt x="630" y="46"/>
                    </a:lnTo>
                    <a:lnTo>
                      <a:pt x="510" y="90"/>
                    </a:lnTo>
                    <a:lnTo>
                      <a:pt x="453" y="112"/>
                    </a:lnTo>
                    <a:lnTo>
                      <a:pt x="398" y="134"/>
                    </a:lnTo>
                    <a:lnTo>
                      <a:pt x="344" y="154"/>
                    </a:lnTo>
                    <a:lnTo>
                      <a:pt x="293" y="176"/>
                    </a:lnTo>
                    <a:lnTo>
                      <a:pt x="244" y="196"/>
                    </a:lnTo>
                    <a:lnTo>
                      <a:pt x="199" y="216"/>
                    </a:lnTo>
                    <a:lnTo>
                      <a:pt x="157" y="237"/>
                    </a:lnTo>
                    <a:lnTo>
                      <a:pt x="119" y="257"/>
                    </a:lnTo>
                    <a:lnTo>
                      <a:pt x="87" y="276"/>
                    </a:lnTo>
                    <a:lnTo>
                      <a:pt x="59" y="294"/>
                    </a:lnTo>
                    <a:lnTo>
                      <a:pt x="34" y="313"/>
                    </a:lnTo>
                    <a:lnTo>
                      <a:pt x="16" y="330"/>
                    </a:lnTo>
                    <a:lnTo>
                      <a:pt x="10" y="338"/>
                    </a:lnTo>
                    <a:lnTo>
                      <a:pt x="5" y="347"/>
                    </a:lnTo>
                    <a:lnTo>
                      <a:pt x="1" y="355"/>
                    </a:lnTo>
                    <a:lnTo>
                      <a:pt x="0" y="365"/>
                    </a:lnTo>
                    <a:lnTo>
                      <a:pt x="0" y="382"/>
                    </a:lnTo>
                    <a:lnTo>
                      <a:pt x="6" y="401"/>
                    </a:lnTo>
                    <a:lnTo>
                      <a:pt x="16" y="418"/>
                    </a:lnTo>
                    <a:lnTo>
                      <a:pt x="31" y="435"/>
                    </a:lnTo>
                    <a:lnTo>
                      <a:pt x="49" y="451"/>
                    </a:lnTo>
                    <a:lnTo>
                      <a:pt x="70" y="467"/>
                    </a:lnTo>
                    <a:lnTo>
                      <a:pt x="93" y="482"/>
                    </a:lnTo>
                    <a:lnTo>
                      <a:pt x="118" y="495"/>
                    </a:lnTo>
                    <a:lnTo>
                      <a:pt x="168" y="521"/>
                    </a:lnTo>
                    <a:lnTo>
                      <a:pt x="195" y="531"/>
                    </a:lnTo>
                    <a:lnTo>
                      <a:pt x="219" y="539"/>
                    </a:lnTo>
                    <a:lnTo>
                      <a:pt x="242" y="544"/>
                    </a:lnTo>
                    <a:lnTo>
                      <a:pt x="262" y="550"/>
                    </a:lnTo>
                    <a:lnTo>
                      <a:pt x="281" y="551"/>
                    </a:lnTo>
                    <a:lnTo>
                      <a:pt x="301" y="551"/>
                    </a:lnTo>
                    <a:lnTo>
                      <a:pt x="322" y="548"/>
                    </a:lnTo>
                    <a:lnTo>
                      <a:pt x="344" y="543"/>
                    </a:lnTo>
                    <a:lnTo>
                      <a:pt x="365" y="536"/>
                    </a:lnTo>
                    <a:lnTo>
                      <a:pt x="386" y="528"/>
                    </a:lnTo>
                    <a:lnTo>
                      <a:pt x="432" y="509"/>
                    </a:lnTo>
                    <a:lnTo>
                      <a:pt x="478" y="487"/>
                    </a:lnTo>
                    <a:lnTo>
                      <a:pt x="527" y="467"/>
                    </a:lnTo>
                    <a:lnTo>
                      <a:pt x="578" y="450"/>
                    </a:lnTo>
                    <a:lnTo>
                      <a:pt x="604" y="445"/>
                    </a:lnTo>
                    <a:lnTo>
                      <a:pt x="630" y="440"/>
                    </a:lnTo>
                    <a:lnTo>
                      <a:pt x="658" y="436"/>
                    </a:lnTo>
                    <a:lnTo>
                      <a:pt x="689" y="435"/>
                    </a:lnTo>
                    <a:lnTo>
                      <a:pt x="722" y="433"/>
                    </a:lnTo>
                    <a:lnTo>
                      <a:pt x="756" y="431"/>
                    </a:lnTo>
                    <a:lnTo>
                      <a:pt x="826" y="431"/>
                    </a:lnTo>
                    <a:lnTo>
                      <a:pt x="898" y="433"/>
                    </a:lnTo>
                    <a:lnTo>
                      <a:pt x="967" y="435"/>
                    </a:lnTo>
                    <a:lnTo>
                      <a:pt x="1000" y="436"/>
                    </a:lnTo>
                    <a:lnTo>
                      <a:pt x="1029" y="436"/>
                    </a:lnTo>
                    <a:lnTo>
                      <a:pt x="1057" y="438"/>
                    </a:lnTo>
                    <a:lnTo>
                      <a:pt x="1082" y="440"/>
                    </a:lnTo>
                    <a:lnTo>
                      <a:pt x="1103" y="440"/>
                    </a:lnTo>
                    <a:lnTo>
                      <a:pt x="1121" y="440"/>
                    </a:lnTo>
                    <a:lnTo>
                      <a:pt x="753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82" name="Freeform 15"/>
              <p:cNvSpPr>
                <a:spLocks/>
              </p:cNvSpPr>
              <p:nvPr/>
            </p:nvSpPr>
            <p:spPr bwMode="auto">
              <a:xfrm>
                <a:off x="2408" y="2884"/>
                <a:ext cx="1121" cy="551"/>
              </a:xfrm>
              <a:custGeom>
                <a:avLst/>
                <a:gdLst>
                  <a:gd name="T0" fmla="*/ 753 w 1121"/>
                  <a:gd name="T1" fmla="*/ 0 h 551"/>
                  <a:gd name="T2" fmla="*/ 630 w 1121"/>
                  <a:gd name="T3" fmla="*/ 46 h 551"/>
                  <a:gd name="T4" fmla="*/ 510 w 1121"/>
                  <a:gd name="T5" fmla="*/ 90 h 551"/>
                  <a:gd name="T6" fmla="*/ 453 w 1121"/>
                  <a:gd name="T7" fmla="*/ 112 h 551"/>
                  <a:gd name="T8" fmla="*/ 398 w 1121"/>
                  <a:gd name="T9" fmla="*/ 134 h 551"/>
                  <a:gd name="T10" fmla="*/ 344 w 1121"/>
                  <a:gd name="T11" fmla="*/ 154 h 551"/>
                  <a:gd name="T12" fmla="*/ 293 w 1121"/>
                  <a:gd name="T13" fmla="*/ 176 h 551"/>
                  <a:gd name="T14" fmla="*/ 244 w 1121"/>
                  <a:gd name="T15" fmla="*/ 196 h 551"/>
                  <a:gd name="T16" fmla="*/ 199 w 1121"/>
                  <a:gd name="T17" fmla="*/ 216 h 551"/>
                  <a:gd name="T18" fmla="*/ 157 w 1121"/>
                  <a:gd name="T19" fmla="*/ 237 h 551"/>
                  <a:gd name="T20" fmla="*/ 119 w 1121"/>
                  <a:gd name="T21" fmla="*/ 257 h 551"/>
                  <a:gd name="T22" fmla="*/ 87 w 1121"/>
                  <a:gd name="T23" fmla="*/ 276 h 551"/>
                  <a:gd name="T24" fmla="*/ 59 w 1121"/>
                  <a:gd name="T25" fmla="*/ 294 h 551"/>
                  <a:gd name="T26" fmla="*/ 34 w 1121"/>
                  <a:gd name="T27" fmla="*/ 313 h 551"/>
                  <a:gd name="T28" fmla="*/ 16 w 1121"/>
                  <a:gd name="T29" fmla="*/ 330 h 551"/>
                  <a:gd name="T30" fmla="*/ 10 w 1121"/>
                  <a:gd name="T31" fmla="*/ 338 h 551"/>
                  <a:gd name="T32" fmla="*/ 5 w 1121"/>
                  <a:gd name="T33" fmla="*/ 347 h 551"/>
                  <a:gd name="T34" fmla="*/ 1 w 1121"/>
                  <a:gd name="T35" fmla="*/ 355 h 551"/>
                  <a:gd name="T36" fmla="*/ 0 w 1121"/>
                  <a:gd name="T37" fmla="*/ 365 h 551"/>
                  <a:gd name="T38" fmla="*/ 0 w 1121"/>
                  <a:gd name="T39" fmla="*/ 382 h 551"/>
                  <a:gd name="T40" fmla="*/ 6 w 1121"/>
                  <a:gd name="T41" fmla="*/ 401 h 551"/>
                  <a:gd name="T42" fmla="*/ 16 w 1121"/>
                  <a:gd name="T43" fmla="*/ 418 h 551"/>
                  <a:gd name="T44" fmla="*/ 31 w 1121"/>
                  <a:gd name="T45" fmla="*/ 435 h 551"/>
                  <a:gd name="T46" fmla="*/ 49 w 1121"/>
                  <a:gd name="T47" fmla="*/ 451 h 551"/>
                  <a:gd name="T48" fmla="*/ 70 w 1121"/>
                  <a:gd name="T49" fmla="*/ 467 h 551"/>
                  <a:gd name="T50" fmla="*/ 93 w 1121"/>
                  <a:gd name="T51" fmla="*/ 482 h 551"/>
                  <a:gd name="T52" fmla="*/ 118 w 1121"/>
                  <a:gd name="T53" fmla="*/ 495 h 551"/>
                  <a:gd name="T54" fmla="*/ 168 w 1121"/>
                  <a:gd name="T55" fmla="*/ 521 h 551"/>
                  <a:gd name="T56" fmla="*/ 195 w 1121"/>
                  <a:gd name="T57" fmla="*/ 531 h 551"/>
                  <a:gd name="T58" fmla="*/ 219 w 1121"/>
                  <a:gd name="T59" fmla="*/ 539 h 551"/>
                  <a:gd name="T60" fmla="*/ 242 w 1121"/>
                  <a:gd name="T61" fmla="*/ 544 h 551"/>
                  <a:gd name="T62" fmla="*/ 262 w 1121"/>
                  <a:gd name="T63" fmla="*/ 550 h 551"/>
                  <a:gd name="T64" fmla="*/ 281 w 1121"/>
                  <a:gd name="T65" fmla="*/ 551 h 551"/>
                  <a:gd name="T66" fmla="*/ 301 w 1121"/>
                  <a:gd name="T67" fmla="*/ 551 h 551"/>
                  <a:gd name="T68" fmla="*/ 322 w 1121"/>
                  <a:gd name="T69" fmla="*/ 548 h 551"/>
                  <a:gd name="T70" fmla="*/ 344 w 1121"/>
                  <a:gd name="T71" fmla="*/ 543 h 551"/>
                  <a:gd name="T72" fmla="*/ 365 w 1121"/>
                  <a:gd name="T73" fmla="*/ 536 h 551"/>
                  <a:gd name="T74" fmla="*/ 386 w 1121"/>
                  <a:gd name="T75" fmla="*/ 528 h 551"/>
                  <a:gd name="T76" fmla="*/ 432 w 1121"/>
                  <a:gd name="T77" fmla="*/ 509 h 551"/>
                  <a:gd name="T78" fmla="*/ 478 w 1121"/>
                  <a:gd name="T79" fmla="*/ 487 h 551"/>
                  <a:gd name="T80" fmla="*/ 527 w 1121"/>
                  <a:gd name="T81" fmla="*/ 467 h 551"/>
                  <a:gd name="T82" fmla="*/ 578 w 1121"/>
                  <a:gd name="T83" fmla="*/ 450 h 551"/>
                  <a:gd name="T84" fmla="*/ 604 w 1121"/>
                  <a:gd name="T85" fmla="*/ 445 h 551"/>
                  <a:gd name="T86" fmla="*/ 630 w 1121"/>
                  <a:gd name="T87" fmla="*/ 440 h 551"/>
                  <a:gd name="T88" fmla="*/ 658 w 1121"/>
                  <a:gd name="T89" fmla="*/ 436 h 551"/>
                  <a:gd name="T90" fmla="*/ 689 w 1121"/>
                  <a:gd name="T91" fmla="*/ 435 h 551"/>
                  <a:gd name="T92" fmla="*/ 722 w 1121"/>
                  <a:gd name="T93" fmla="*/ 433 h 551"/>
                  <a:gd name="T94" fmla="*/ 756 w 1121"/>
                  <a:gd name="T95" fmla="*/ 431 h 551"/>
                  <a:gd name="T96" fmla="*/ 826 w 1121"/>
                  <a:gd name="T97" fmla="*/ 431 h 551"/>
                  <a:gd name="T98" fmla="*/ 898 w 1121"/>
                  <a:gd name="T99" fmla="*/ 433 h 551"/>
                  <a:gd name="T100" fmla="*/ 967 w 1121"/>
                  <a:gd name="T101" fmla="*/ 435 h 551"/>
                  <a:gd name="T102" fmla="*/ 1000 w 1121"/>
                  <a:gd name="T103" fmla="*/ 436 h 551"/>
                  <a:gd name="T104" fmla="*/ 1029 w 1121"/>
                  <a:gd name="T105" fmla="*/ 436 h 551"/>
                  <a:gd name="T106" fmla="*/ 1057 w 1121"/>
                  <a:gd name="T107" fmla="*/ 438 h 551"/>
                  <a:gd name="T108" fmla="*/ 1082 w 1121"/>
                  <a:gd name="T109" fmla="*/ 440 h 551"/>
                  <a:gd name="T110" fmla="*/ 1103 w 1121"/>
                  <a:gd name="T111" fmla="*/ 440 h 551"/>
                  <a:gd name="T112" fmla="*/ 1121 w 1121"/>
                  <a:gd name="T113" fmla="*/ 440 h 551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121"/>
                  <a:gd name="T172" fmla="*/ 0 h 551"/>
                  <a:gd name="T173" fmla="*/ 1121 w 1121"/>
                  <a:gd name="T174" fmla="*/ 551 h 551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121" h="551">
                    <a:moveTo>
                      <a:pt x="753" y="0"/>
                    </a:moveTo>
                    <a:lnTo>
                      <a:pt x="630" y="46"/>
                    </a:lnTo>
                    <a:lnTo>
                      <a:pt x="510" y="90"/>
                    </a:lnTo>
                    <a:lnTo>
                      <a:pt x="453" y="112"/>
                    </a:lnTo>
                    <a:lnTo>
                      <a:pt x="398" y="134"/>
                    </a:lnTo>
                    <a:lnTo>
                      <a:pt x="344" y="154"/>
                    </a:lnTo>
                    <a:lnTo>
                      <a:pt x="293" y="176"/>
                    </a:lnTo>
                    <a:lnTo>
                      <a:pt x="244" y="196"/>
                    </a:lnTo>
                    <a:lnTo>
                      <a:pt x="199" y="216"/>
                    </a:lnTo>
                    <a:lnTo>
                      <a:pt x="157" y="237"/>
                    </a:lnTo>
                    <a:lnTo>
                      <a:pt x="119" y="257"/>
                    </a:lnTo>
                    <a:lnTo>
                      <a:pt x="87" y="276"/>
                    </a:lnTo>
                    <a:lnTo>
                      <a:pt x="59" y="294"/>
                    </a:lnTo>
                    <a:lnTo>
                      <a:pt x="34" y="313"/>
                    </a:lnTo>
                    <a:lnTo>
                      <a:pt x="16" y="330"/>
                    </a:lnTo>
                    <a:lnTo>
                      <a:pt x="10" y="338"/>
                    </a:lnTo>
                    <a:lnTo>
                      <a:pt x="5" y="347"/>
                    </a:lnTo>
                    <a:lnTo>
                      <a:pt x="1" y="355"/>
                    </a:lnTo>
                    <a:lnTo>
                      <a:pt x="0" y="365"/>
                    </a:lnTo>
                    <a:lnTo>
                      <a:pt x="0" y="382"/>
                    </a:lnTo>
                    <a:lnTo>
                      <a:pt x="6" y="401"/>
                    </a:lnTo>
                    <a:lnTo>
                      <a:pt x="16" y="418"/>
                    </a:lnTo>
                    <a:lnTo>
                      <a:pt x="31" y="435"/>
                    </a:lnTo>
                    <a:lnTo>
                      <a:pt x="49" y="451"/>
                    </a:lnTo>
                    <a:lnTo>
                      <a:pt x="70" y="467"/>
                    </a:lnTo>
                    <a:lnTo>
                      <a:pt x="93" y="482"/>
                    </a:lnTo>
                    <a:lnTo>
                      <a:pt x="118" y="495"/>
                    </a:lnTo>
                    <a:lnTo>
                      <a:pt x="168" y="521"/>
                    </a:lnTo>
                    <a:lnTo>
                      <a:pt x="195" y="531"/>
                    </a:lnTo>
                    <a:lnTo>
                      <a:pt x="219" y="539"/>
                    </a:lnTo>
                    <a:lnTo>
                      <a:pt x="242" y="544"/>
                    </a:lnTo>
                    <a:lnTo>
                      <a:pt x="262" y="550"/>
                    </a:lnTo>
                    <a:lnTo>
                      <a:pt x="281" y="551"/>
                    </a:lnTo>
                    <a:lnTo>
                      <a:pt x="301" y="551"/>
                    </a:lnTo>
                    <a:lnTo>
                      <a:pt x="322" y="548"/>
                    </a:lnTo>
                    <a:lnTo>
                      <a:pt x="344" y="543"/>
                    </a:lnTo>
                    <a:lnTo>
                      <a:pt x="365" y="536"/>
                    </a:lnTo>
                    <a:lnTo>
                      <a:pt x="386" y="528"/>
                    </a:lnTo>
                    <a:lnTo>
                      <a:pt x="432" y="509"/>
                    </a:lnTo>
                    <a:lnTo>
                      <a:pt x="478" y="487"/>
                    </a:lnTo>
                    <a:lnTo>
                      <a:pt x="527" y="467"/>
                    </a:lnTo>
                    <a:lnTo>
                      <a:pt x="578" y="450"/>
                    </a:lnTo>
                    <a:lnTo>
                      <a:pt x="604" y="445"/>
                    </a:lnTo>
                    <a:lnTo>
                      <a:pt x="630" y="440"/>
                    </a:lnTo>
                    <a:lnTo>
                      <a:pt x="658" y="436"/>
                    </a:lnTo>
                    <a:lnTo>
                      <a:pt x="689" y="435"/>
                    </a:lnTo>
                    <a:lnTo>
                      <a:pt x="722" y="433"/>
                    </a:lnTo>
                    <a:lnTo>
                      <a:pt x="756" y="431"/>
                    </a:lnTo>
                    <a:lnTo>
                      <a:pt x="826" y="431"/>
                    </a:lnTo>
                    <a:lnTo>
                      <a:pt x="898" y="433"/>
                    </a:lnTo>
                    <a:lnTo>
                      <a:pt x="967" y="435"/>
                    </a:lnTo>
                    <a:lnTo>
                      <a:pt x="1000" y="436"/>
                    </a:lnTo>
                    <a:lnTo>
                      <a:pt x="1029" y="436"/>
                    </a:lnTo>
                    <a:lnTo>
                      <a:pt x="1057" y="438"/>
                    </a:lnTo>
                    <a:lnTo>
                      <a:pt x="1082" y="440"/>
                    </a:lnTo>
                    <a:lnTo>
                      <a:pt x="1103" y="440"/>
                    </a:lnTo>
                    <a:lnTo>
                      <a:pt x="1121" y="440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169" name="Freeform 17"/>
            <p:cNvSpPr>
              <a:spLocks/>
            </p:cNvSpPr>
            <p:nvPr/>
          </p:nvSpPr>
          <p:spPr bwMode="auto">
            <a:xfrm>
              <a:off x="2092325" y="4749800"/>
              <a:ext cx="1168400" cy="873125"/>
            </a:xfrm>
            <a:custGeom>
              <a:avLst/>
              <a:gdLst>
                <a:gd name="T0" fmla="*/ 2147483646 w 736"/>
                <a:gd name="T1" fmla="*/ 0 h 550"/>
                <a:gd name="T2" fmla="*/ 0 w 736"/>
                <a:gd name="T3" fmla="*/ 2147483646 h 550"/>
                <a:gd name="T4" fmla="*/ 0 w 736"/>
                <a:gd name="T5" fmla="*/ 2147483646 h 550"/>
                <a:gd name="T6" fmla="*/ 2147483646 w 736"/>
                <a:gd name="T7" fmla="*/ 2147483646 h 550"/>
                <a:gd name="T8" fmla="*/ 2147483646 w 736"/>
                <a:gd name="T9" fmla="*/ 2147483646 h 550"/>
                <a:gd name="T10" fmla="*/ 2147483646 w 736"/>
                <a:gd name="T11" fmla="*/ 2147483646 h 550"/>
                <a:gd name="T12" fmla="*/ 2147483646 w 736"/>
                <a:gd name="T13" fmla="*/ 2147483646 h 550"/>
                <a:gd name="T14" fmla="*/ 2147483646 w 736"/>
                <a:gd name="T15" fmla="*/ 2147483646 h 550"/>
                <a:gd name="T16" fmla="*/ 2147483646 w 736"/>
                <a:gd name="T17" fmla="*/ 2147483646 h 550"/>
                <a:gd name="T18" fmla="*/ 2147483646 w 736"/>
                <a:gd name="T19" fmla="*/ 0 h 550"/>
                <a:gd name="T20" fmla="*/ 2147483646 w 736"/>
                <a:gd name="T21" fmla="*/ 0 h 5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736"/>
                <a:gd name="T34" fmla="*/ 0 h 550"/>
                <a:gd name="T35" fmla="*/ 736 w 736"/>
                <a:gd name="T36" fmla="*/ 550 h 55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736" h="550">
                  <a:moveTo>
                    <a:pt x="245" y="0"/>
                  </a:moveTo>
                  <a:lnTo>
                    <a:pt x="0" y="110"/>
                  </a:lnTo>
                  <a:lnTo>
                    <a:pt x="0" y="220"/>
                  </a:lnTo>
                  <a:lnTo>
                    <a:pt x="123" y="440"/>
                  </a:lnTo>
                  <a:lnTo>
                    <a:pt x="368" y="550"/>
                  </a:lnTo>
                  <a:lnTo>
                    <a:pt x="614" y="550"/>
                  </a:lnTo>
                  <a:lnTo>
                    <a:pt x="736" y="440"/>
                  </a:lnTo>
                  <a:lnTo>
                    <a:pt x="736" y="220"/>
                  </a:lnTo>
                  <a:lnTo>
                    <a:pt x="614" y="110"/>
                  </a:lnTo>
                  <a:lnTo>
                    <a:pt x="368" y="0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C0C0C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0" name="Freeform 18"/>
            <p:cNvSpPr>
              <a:spLocks/>
            </p:cNvSpPr>
            <p:nvPr/>
          </p:nvSpPr>
          <p:spPr bwMode="auto">
            <a:xfrm>
              <a:off x="2578100" y="4435475"/>
              <a:ext cx="146050" cy="468313"/>
            </a:xfrm>
            <a:custGeom>
              <a:avLst/>
              <a:gdLst>
                <a:gd name="T0" fmla="*/ 2147483646 w 92"/>
                <a:gd name="T1" fmla="*/ 2147483646 h 295"/>
                <a:gd name="T2" fmla="*/ 2147483646 w 92"/>
                <a:gd name="T3" fmla="*/ 0 h 295"/>
                <a:gd name="T4" fmla="*/ 0 w 92"/>
                <a:gd name="T5" fmla="*/ 2147483646 h 295"/>
                <a:gd name="T6" fmla="*/ 2147483646 w 92"/>
                <a:gd name="T7" fmla="*/ 2147483646 h 295"/>
                <a:gd name="T8" fmla="*/ 2147483646 w 92"/>
                <a:gd name="T9" fmla="*/ 2147483646 h 2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295"/>
                <a:gd name="T17" fmla="*/ 92 w 92"/>
                <a:gd name="T18" fmla="*/ 295 h 2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295">
                  <a:moveTo>
                    <a:pt x="92" y="7"/>
                  </a:moveTo>
                  <a:lnTo>
                    <a:pt x="33" y="0"/>
                  </a:lnTo>
                  <a:lnTo>
                    <a:pt x="0" y="288"/>
                  </a:lnTo>
                  <a:lnTo>
                    <a:pt x="59" y="295"/>
                  </a:lnTo>
                  <a:lnTo>
                    <a:pt x="92" y="7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1" name="Freeform 19"/>
            <p:cNvSpPr>
              <a:spLocks/>
            </p:cNvSpPr>
            <p:nvPr/>
          </p:nvSpPr>
          <p:spPr bwMode="auto">
            <a:xfrm>
              <a:off x="2973388" y="4618038"/>
              <a:ext cx="277812" cy="398462"/>
            </a:xfrm>
            <a:custGeom>
              <a:avLst/>
              <a:gdLst>
                <a:gd name="T0" fmla="*/ 2147483646 w 175"/>
                <a:gd name="T1" fmla="*/ 2147483646 h 251"/>
                <a:gd name="T2" fmla="*/ 2147483646 w 175"/>
                <a:gd name="T3" fmla="*/ 0 h 251"/>
                <a:gd name="T4" fmla="*/ 0 w 175"/>
                <a:gd name="T5" fmla="*/ 2147483646 h 251"/>
                <a:gd name="T6" fmla="*/ 2147483646 w 175"/>
                <a:gd name="T7" fmla="*/ 2147483646 h 251"/>
                <a:gd name="T8" fmla="*/ 2147483646 w 175"/>
                <a:gd name="T9" fmla="*/ 2147483646 h 2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5"/>
                <a:gd name="T16" fmla="*/ 0 h 251"/>
                <a:gd name="T17" fmla="*/ 175 w 175"/>
                <a:gd name="T18" fmla="*/ 251 h 2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5" h="251">
                  <a:moveTo>
                    <a:pt x="175" y="31"/>
                  </a:moveTo>
                  <a:lnTo>
                    <a:pt x="122" y="0"/>
                  </a:lnTo>
                  <a:lnTo>
                    <a:pt x="0" y="220"/>
                  </a:lnTo>
                  <a:lnTo>
                    <a:pt x="52" y="251"/>
                  </a:lnTo>
                  <a:lnTo>
                    <a:pt x="175" y="31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2" name="Freeform 20"/>
            <p:cNvSpPr>
              <a:spLocks/>
            </p:cNvSpPr>
            <p:nvPr/>
          </p:nvSpPr>
          <p:spPr bwMode="auto">
            <a:xfrm>
              <a:off x="2043113" y="5364163"/>
              <a:ext cx="344487" cy="398462"/>
            </a:xfrm>
            <a:custGeom>
              <a:avLst/>
              <a:gdLst>
                <a:gd name="T0" fmla="*/ 2147483646 w 217"/>
                <a:gd name="T1" fmla="*/ 2147483646 h 251"/>
                <a:gd name="T2" fmla="*/ 2147483646 w 217"/>
                <a:gd name="T3" fmla="*/ 0 h 251"/>
                <a:gd name="T4" fmla="*/ 0 w 217"/>
                <a:gd name="T5" fmla="*/ 2147483646 h 251"/>
                <a:gd name="T6" fmla="*/ 2147483646 w 217"/>
                <a:gd name="T7" fmla="*/ 2147483646 h 251"/>
                <a:gd name="T8" fmla="*/ 2147483646 w 217"/>
                <a:gd name="T9" fmla="*/ 2147483646 h 2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7"/>
                <a:gd name="T16" fmla="*/ 0 h 251"/>
                <a:gd name="T17" fmla="*/ 217 w 217"/>
                <a:gd name="T18" fmla="*/ 251 h 2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7" h="251">
                  <a:moveTo>
                    <a:pt x="217" y="39"/>
                  </a:moveTo>
                  <a:lnTo>
                    <a:pt x="172" y="0"/>
                  </a:lnTo>
                  <a:lnTo>
                    <a:pt x="0" y="212"/>
                  </a:lnTo>
                  <a:lnTo>
                    <a:pt x="46" y="251"/>
                  </a:lnTo>
                  <a:lnTo>
                    <a:pt x="217" y="39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3" name="Freeform 21"/>
            <p:cNvSpPr>
              <a:spLocks/>
            </p:cNvSpPr>
            <p:nvPr/>
          </p:nvSpPr>
          <p:spPr bwMode="auto">
            <a:xfrm>
              <a:off x="2451100" y="5537200"/>
              <a:ext cx="295275" cy="560388"/>
            </a:xfrm>
            <a:custGeom>
              <a:avLst/>
              <a:gdLst>
                <a:gd name="T0" fmla="*/ 2147483646 w 186"/>
                <a:gd name="T1" fmla="*/ 2147483646 h 353"/>
                <a:gd name="T2" fmla="*/ 2147483646 w 186"/>
                <a:gd name="T3" fmla="*/ 0 h 353"/>
                <a:gd name="T4" fmla="*/ 0 w 186"/>
                <a:gd name="T5" fmla="*/ 2147483646 h 353"/>
                <a:gd name="T6" fmla="*/ 2147483646 w 186"/>
                <a:gd name="T7" fmla="*/ 2147483646 h 353"/>
                <a:gd name="T8" fmla="*/ 2147483646 w 186"/>
                <a:gd name="T9" fmla="*/ 2147483646 h 3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6"/>
                <a:gd name="T16" fmla="*/ 0 h 353"/>
                <a:gd name="T17" fmla="*/ 186 w 186"/>
                <a:gd name="T18" fmla="*/ 353 h 3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6" h="353">
                  <a:moveTo>
                    <a:pt x="186" y="23"/>
                  </a:moveTo>
                  <a:lnTo>
                    <a:pt x="131" y="0"/>
                  </a:lnTo>
                  <a:lnTo>
                    <a:pt x="0" y="329"/>
                  </a:lnTo>
                  <a:lnTo>
                    <a:pt x="55" y="353"/>
                  </a:lnTo>
                  <a:lnTo>
                    <a:pt x="186" y="23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4" name="Freeform 22"/>
            <p:cNvSpPr>
              <a:spLocks/>
            </p:cNvSpPr>
            <p:nvPr/>
          </p:nvSpPr>
          <p:spPr bwMode="auto">
            <a:xfrm>
              <a:off x="3932238" y="4597400"/>
              <a:ext cx="242887" cy="439738"/>
            </a:xfrm>
            <a:custGeom>
              <a:avLst/>
              <a:gdLst>
                <a:gd name="T0" fmla="*/ 2147483646 w 153"/>
                <a:gd name="T1" fmla="*/ 0 h 277"/>
                <a:gd name="T2" fmla="*/ 0 w 153"/>
                <a:gd name="T3" fmla="*/ 2147483646 h 277"/>
                <a:gd name="T4" fmla="*/ 2147483646 w 153"/>
                <a:gd name="T5" fmla="*/ 2147483646 h 277"/>
                <a:gd name="T6" fmla="*/ 2147483646 w 153"/>
                <a:gd name="T7" fmla="*/ 2147483646 h 277"/>
                <a:gd name="T8" fmla="*/ 2147483646 w 153"/>
                <a:gd name="T9" fmla="*/ 0 h 2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3"/>
                <a:gd name="T16" fmla="*/ 0 h 277"/>
                <a:gd name="T17" fmla="*/ 153 w 153"/>
                <a:gd name="T18" fmla="*/ 277 h 2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3" h="277">
                  <a:moveTo>
                    <a:pt x="55" y="0"/>
                  </a:moveTo>
                  <a:lnTo>
                    <a:pt x="0" y="23"/>
                  </a:lnTo>
                  <a:lnTo>
                    <a:pt x="98" y="277"/>
                  </a:lnTo>
                  <a:lnTo>
                    <a:pt x="153" y="253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5" name="Freeform 23"/>
            <p:cNvSpPr>
              <a:spLocks/>
            </p:cNvSpPr>
            <p:nvPr/>
          </p:nvSpPr>
          <p:spPr bwMode="auto">
            <a:xfrm>
              <a:off x="4295775" y="5367338"/>
              <a:ext cx="168275" cy="360362"/>
            </a:xfrm>
            <a:custGeom>
              <a:avLst/>
              <a:gdLst>
                <a:gd name="T0" fmla="*/ 2147483646 w 106"/>
                <a:gd name="T1" fmla="*/ 0 h 227"/>
                <a:gd name="T2" fmla="*/ 0 w 106"/>
                <a:gd name="T3" fmla="*/ 2147483646 h 227"/>
                <a:gd name="T4" fmla="*/ 2147483646 w 106"/>
                <a:gd name="T5" fmla="*/ 2147483646 h 227"/>
                <a:gd name="T6" fmla="*/ 2147483646 w 106"/>
                <a:gd name="T7" fmla="*/ 2147483646 h 227"/>
                <a:gd name="T8" fmla="*/ 2147483646 w 106"/>
                <a:gd name="T9" fmla="*/ 0 h 2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"/>
                <a:gd name="T16" fmla="*/ 0 h 227"/>
                <a:gd name="T17" fmla="*/ 106 w 106"/>
                <a:gd name="T18" fmla="*/ 227 h 2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" h="227">
                  <a:moveTo>
                    <a:pt x="57" y="0"/>
                  </a:moveTo>
                  <a:lnTo>
                    <a:pt x="0" y="15"/>
                  </a:lnTo>
                  <a:lnTo>
                    <a:pt x="49" y="227"/>
                  </a:lnTo>
                  <a:lnTo>
                    <a:pt x="106" y="212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6" name="Freeform 24"/>
            <p:cNvSpPr>
              <a:spLocks/>
            </p:cNvSpPr>
            <p:nvPr/>
          </p:nvSpPr>
          <p:spPr bwMode="auto">
            <a:xfrm>
              <a:off x="3201988" y="5118100"/>
              <a:ext cx="755650" cy="230188"/>
            </a:xfrm>
            <a:custGeom>
              <a:avLst/>
              <a:gdLst>
                <a:gd name="T0" fmla="*/ 0 w 476"/>
                <a:gd name="T1" fmla="*/ 2147483646 h 145"/>
                <a:gd name="T2" fmla="*/ 2147483646 w 476"/>
                <a:gd name="T3" fmla="*/ 2147483646 h 145"/>
                <a:gd name="T4" fmla="*/ 2147483646 w 476"/>
                <a:gd name="T5" fmla="*/ 2147483646 h 145"/>
                <a:gd name="T6" fmla="*/ 2147483646 w 476"/>
                <a:gd name="T7" fmla="*/ 0 h 145"/>
                <a:gd name="T8" fmla="*/ 0 w 476"/>
                <a:gd name="T9" fmla="*/ 2147483646 h 1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76"/>
                <a:gd name="T16" fmla="*/ 0 h 145"/>
                <a:gd name="T17" fmla="*/ 476 w 476"/>
                <a:gd name="T18" fmla="*/ 145 h 1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76" h="145">
                  <a:moveTo>
                    <a:pt x="0" y="84"/>
                  </a:moveTo>
                  <a:lnTo>
                    <a:pt x="10" y="145"/>
                  </a:lnTo>
                  <a:lnTo>
                    <a:pt x="476" y="61"/>
                  </a:lnTo>
                  <a:lnTo>
                    <a:pt x="466" y="0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7" name="Rectangle 26"/>
            <p:cNvSpPr>
              <a:spLocks noChangeArrowheads="1"/>
            </p:cNvSpPr>
            <p:nvPr/>
          </p:nvSpPr>
          <p:spPr bwMode="auto">
            <a:xfrm>
              <a:off x="2635250" y="5060950"/>
              <a:ext cx="176330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9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6178" name="Rectangle 29"/>
            <p:cNvSpPr>
              <a:spLocks noChangeArrowheads="1"/>
            </p:cNvSpPr>
            <p:nvPr/>
          </p:nvSpPr>
          <p:spPr bwMode="auto">
            <a:xfrm>
              <a:off x="4403725" y="4924425"/>
              <a:ext cx="176330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9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6179" name="Rectangle 32"/>
            <p:cNvSpPr>
              <a:spLocks noChangeArrowheads="1"/>
            </p:cNvSpPr>
            <p:nvPr/>
          </p:nvSpPr>
          <p:spPr bwMode="auto">
            <a:xfrm>
              <a:off x="3182938" y="4164013"/>
              <a:ext cx="176330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9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6180" name="Rectangle 35"/>
            <p:cNvSpPr>
              <a:spLocks noChangeArrowheads="1"/>
            </p:cNvSpPr>
            <p:nvPr/>
          </p:nvSpPr>
          <p:spPr bwMode="auto">
            <a:xfrm>
              <a:off x="4002088" y="6015038"/>
              <a:ext cx="161904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9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149" name="组合 23"/>
          <p:cNvGrpSpPr>
            <a:grpSpLocks/>
          </p:cNvGrpSpPr>
          <p:nvPr/>
        </p:nvGrpSpPr>
        <p:grpSpPr bwMode="auto">
          <a:xfrm>
            <a:off x="5724525" y="3716338"/>
            <a:ext cx="2268538" cy="2241550"/>
            <a:chOff x="6092825" y="4216400"/>
            <a:chExt cx="2268538" cy="2240251"/>
          </a:xfrm>
        </p:grpSpPr>
        <p:sp>
          <p:nvSpPr>
            <p:cNvPr id="6150" name="Freeform 11"/>
            <p:cNvSpPr>
              <a:spLocks/>
            </p:cNvSpPr>
            <p:nvPr/>
          </p:nvSpPr>
          <p:spPr bwMode="auto">
            <a:xfrm>
              <a:off x="6269038" y="5300663"/>
              <a:ext cx="174625" cy="765175"/>
            </a:xfrm>
            <a:custGeom>
              <a:avLst/>
              <a:gdLst>
                <a:gd name="T0" fmla="*/ 2147483646 w 110"/>
                <a:gd name="T1" fmla="*/ 0 h 482"/>
                <a:gd name="T2" fmla="*/ 2147483646 w 110"/>
                <a:gd name="T3" fmla="*/ 2147483646 h 482"/>
                <a:gd name="T4" fmla="*/ 2147483646 w 110"/>
                <a:gd name="T5" fmla="*/ 2147483646 h 482"/>
                <a:gd name="T6" fmla="*/ 2147483646 w 110"/>
                <a:gd name="T7" fmla="*/ 2147483646 h 482"/>
                <a:gd name="T8" fmla="*/ 2147483646 w 110"/>
                <a:gd name="T9" fmla="*/ 2147483646 h 482"/>
                <a:gd name="T10" fmla="*/ 2147483646 w 110"/>
                <a:gd name="T11" fmla="*/ 2147483646 h 482"/>
                <a:gd name="T12" fmla="*/ 2147483646 w 110"/>
                <a:gd name="T13" fmla="*/ 2147483646 h 482"/>
                <a:gd name="T14" fmla="*/ 2147483646 w 110"/>
                <a:gd name="T15" fmla="*/ 2147483646 h 482"/>
                <a:gd name="T16" fmla="*/ 2147483646 w 110"/>
                <a:gd name="T17" fmla="*/ 2147483646 h 482"/>
                <a:gd name="T18" fmla="*/ 2147483646 w 110"/>
                <a:gd name="T19" fmla="*/ 2147483646 h 482"/>
                <a:gd name="T20" fmla="*/ 0 w 110"/>
                <a:gd name="T21" fmla="*/ 2147483646 h 482"/>
                <a:gd name="T22" fmla="*/ 2147483646 w 110"/>
                <a:gd name="T23" fmla="*/ 2147483646 h 482"/>
                <a:gd name="T24" fmla="*/ 2147483646 w 110"/>
                <a:gd name="T25" fmla="*/ 2147483646 h 482"/>
                <a:gd name="T26" fmla="*/ 2147483646 w 110"/>
                <a:gd name="T27" fmla="*/ 2147483646 h 482"/>
                <a:gd name="T28" fmla="*/ 2147483646 w 110"/>
                <a:gd name="T29" fmla="*/ 2147483646 h 482"/>
                <a:gd name="T30" fmla="*/ 2147483646 w 110"/>
                <a:gd name="T31" fmla="*/ 2147483646 h 482"/>
                <a:gd name="T32" fmla="*/ 2147483646 w 110"/>
                <a:gd name="T33" fmla="*/ 2147483646 h 482"/>
                <a:gd name="T34" fmla="*/ 2147483646 w 110"/>
                <a:gd name="T35" fmla="*/ 2147483646 h 482"/>
                <a:gd name="T36" fmla="*/ 2147483646 w 110"/>
                <a:gd name="T37" fmla="*/ 2147483646 h 482"/>
                <a:gd name="T38" fmla="*/ 2147483646 w 110"/>
                <a:gd name="T39" fmla="*/ 2147483646 h 482"/>
                <a:gd name="T40" fmla="*/ 2147483646 w 110"/>
                <a:gd name="T41" fmla="*/ 2147483646 h 48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10"/>
                <a:gd name="T64" fmla="*/ 0 h 482"/>
                <a:gd name="T65" fmla="*/ 110 w 110"/>
                <a:gd name="T66" fmla="*/ 482 h 48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10" h="482">
                  <a:moveTo>
                    <a:pt x="110" y="0"/>
                  </a:moveTo>
                  <a:lnTo>
                    <a:pt x="102" y="13"/>
                  </a:lnTo>
                  <a:lnTo>
                    <a:pt x="90" y="32"/>
                  </a:lnTo>
                  <a:lnTo>
                    <a:pt x="76" y="54"/>
                  </a:lnTo>
                  <a:lnTo>
                    <a:pt x="61" y="79"/>
                  </a:lnTo>
                  <a:lnTo>
                    <a:pt x="46" y="105"/>
                  </a:lnTo>
                  <a:lnTo>
                    <a:pt x="32" y="130"/>
                  </a:lnTo>
                  <a:lnTo>
                    <a:pt x="20" y="155"/>
                  </a:lnTo>
                  <a:lnTo>
                    <a:pt x="12" y="177"/>
                  </a:lnTo>
                  <a:lnTo>
                    <a:pt x="2" y="220"/>
                  </a:lnTo>
                  <a:lnTo>
                    <a:pt x="0" y="260"/>
                  </a:lnTo>
                  <a:lnTo>
                    <a:pt x="2" y="299"/>
                  </a:lnTo>
                  <a:lnTo>
                    <a:pt x="12" y="338"/>
                  </a:lnTo>
                  <a:lnTo>
                    <a:pt x="20" y="358"/>
                  </a:lnTo>
                  <a:lnTo>
                    <a:pt x="32" y="377"/>
                  </a:lnTo>
                  <a:lnTo>
                    <a:pt x="45" y="397"/>
                  </a:lnTo>
                  <a:lnTo>
                    <a:pt x="59" y="418"/>
                  </a:lnTo>
                  <a:lnTo>
                    <a:pt x="74" y="436"/>
                  </a:lnTo>
                  <a:lnTo>
                    <a:pt x="89" y="453"/>
                  </a:lnTo>
                  <a:lnTo>
                    <a:pt x="100" y="468"/>
                  </a:lnTo>
                  <a:lnTo>
                    <a:pt x="110" y="482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1" name="Oval 37"/>
            <p:cNvSpPr>
              <a:spLocks noChangeArrowheads="1"/>
            </p:cNvSpPr>
            <p:nvPr/>
          </p:nvSpPr>
          <p:spPr bwMode="auto">
            <a:xfrm>
              <a:off x="6405563" y="4414838"/>
              <a:ext cx="123825" cy="128587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6152" name="Oval 38"/>
            <p:cNvSpPr>
              <a:spLocks noChangeArrowheads="1"/>
            </p:cNvSpPr>
            <p:nvPr/>
          </p:nvSpPr>
          <p:spPr bwMode="auto">
            <a:xfrm>
              <a:off x="6405563" y="5227638"/>
              <a:ext cx="123825" cy="128587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6153" name="Oval 39"/>
            <p:cNvSpPr>
              <a:spLocks noChangeArrowheads="1"/>
            </p:cNvSpPr>
            <p:nvPr/>
          </p:nvSpPr>
          <p:spPr bwMode="auto">
            <a:xfrm>
              <a:off x="6405563" y="6038850"/>
              <a:ext cx="123825" cy="128588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6154" name="Oval 40"/>
            <p:cNvSpPr>
              <a:spLocks noChangeArrowheads="1"/>
            </p:cNvSpPr>
            <p:nvPr/>
          </p:nvSpPr>
          <p:spPr bwMode="auto">
            <a:xfrm>
              <a:off x="8235950" y="5227638"/>
              <a:ext cx="125413" cy="128587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6155" name="Line 41"/>
            <p:cNvSpPr>
              <a:spLocks noChangeShapeType="1"/>
            </p:cNvSpPr>
            <p:nvPr/>
          </p:nvSpPr>
          <p:spPr bwMode="auto">
            <a:xfrm>
              <a:off x="6521450" y="4495800"/>
              <a:ext cx="1741488" cy="77787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6" name="Line 42"/>
            <p:cNvSpPr>
              <a:spLocks noChangeShapeType="1"/>
            </p:cNvSpPr>
            <p:nvPr/>
          </p:nvSpPr>
          <p:spPr bwMode="auto">
            <a:xfrm>
              <a:off x="6547597" y="5300663"/>
              <a:ext cx="1728788" cy="158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7" name="Line 43"/>
            <p:cNvSpPr>
              <a:spLocks noChangeShapeType="1"/>
            </p:cNvSpPr>
            <p:nvPr/>
          </p:nvSpPr>
          <p:spPr bwMode="auto">
            <a:xfrm flipV="1">
              <a:off x="6534150" y="5327650"/>
              <a:ext cx="1714500" cy="76517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8" name="Freeform 44"/>
            <p:cNvSpPr>
              <a:spLocks/>
            </p:cNvSpPr>
            <p:nvPr/>
          </p:nvSpPr>
          <p:spPr bwMode="auto">
            <a:xfrm>
              <a:off x="6243638" y="4508500"/>
              <a:ext cx="174625" cy="765175"/>
            </a:xfrm>
            <a:custGeom>
              <a:avLst/>
              <a:gdLst>
                <a:gd name="T0" fmla="*/ 2147483646 w 110"/>
                <a:gd name="T1" fmla="*/ 0 h 482"/>
                <a:gd name="T2" fmla="*/ 2147483646 w 110"/>
                <a:gd name="T3" fmla="*/ 2147483646 h 482"/>
                <a:gd name="T4" fmla="*/ 2147483646 w 110"/>
                <a:gd name="T5" fmla="*/ 2147483646 h 482"/>
                <a:gd name="T6" fmla="*/ 2147483646 w 110"/>
                <a:gd name="T7" fmla="*/ 2147483646 h 482"/>
                <a:gd name="T8" fmla="*/ 2147483646 w 110"/>
                <a:gd name="T9" fmla="*/ 2147483646 h 482"/>
                <a:gd name="T10" fmla="*/ 2147483646 w 110"/>
                <a:gd name="T11" fmla="*/ 2147483646 h 482"/>
                <a:gd name="T12" fmla="*/ 2147483646 w 110"/>
                <a:gd name="T13" fmla="*/ 2147483646 h 482"/>
                <a:gd name="T14" fmla="*/ 2147483646 w 110"/>
                <a:gd name="T15" fmla="*/ 2147483646 h 482"/>
                <a:gd name="T16" fmla="*/ 2147483646 w 110"/>
                <a:gd name="T17" fmla="*/ 2147483646 h 482"/>
                <a:gd name="T18" fmla="*/ 2147483646 w 110"/>
                <a:gd name="T19" fmla="*/ 2147483646 h 482"/>
                <a:gd name="T20" fmla="*/ 0 w 110"/>
                <a:gd name="T21" fmla="*/ 2147483646 h 482"/>
                <a:gd name="T22" fmla="*/ 2147483646 w 110"/>
                <a:gd name="T23" fmla="*/ 2147483646 h 482"/>
                <a:gd name="T24" fmla="*/ 2147483646 w 110"/>
                <a:gd name="T25" fmla="*/ 2147483646 h 482"/>
                <a:gd name="T26" fmla="*/ 2147483646 w 110"/>
                <a:gd name="T27" fmla="*/ 2147483646 h 482"/>
                <a:gd name="T28" fmla="*/ 2147483646 w 110"/>
                <a:gd name="T29" fmla="*/ 2147483646 h 482"/>
                <a:gd name="T30" fmla="*/ 2147483646 w 110"/>
                <a:gd name="T31" fmla="*/ 2147483646 h 482"/>
                <a:gd name="T32" fmla="*/ 2147483646 w 110"/>
                <a:gd name="T33" fmla="*/ 2147483646 h 482"/>
                <a:gd name="T34" fmla="*/ 2147483646 w 110"/>
                <a:gd name="T35" fmla="*/ 2147483646 h 482"/>
                <a:gd name="T36" fmla="*/ 2147483646 w 110"/>
                <a:gd name="T37" fmla="*/ 2147483646 h 482"/>
                <a:gd name="T38" fmla="*/ 2147483646 w 110"/>
                <a:gd name="T39" fmla="*/ 2147483646 h 482"/>
                <a:gd name="T40" fmla="*/ 2147483646 w 110"/>
                <a:gd name="T41" fmla="*/ 2147483646 h 48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10"/>
                <a:gd name="T64" fmla="*/ 0 h 482"/>
                <a:gd name="T65" fmla="*/ 110 w 110"/>
                <a:gd name="T66" fmla="*/ 482 h 48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10" h="482">
                  <a:moveTo>
                    <a:pt x="110" y="0"/>
                  </a:moveTo>
                  <a:lnTo>
                    <a:pt x="102" y="13"/>
                  </a:lnTo>
                  <a:lnTo>
                    <a:pt x="90" y="32"/>
                  </a:lnTo>
                  <a:lnTo>
                    <a:pt x="75" y="54"/>
                  </a:lnTo>
                  <a:lnTo>
                    <a:pt x="61" y="79"/>
                  </a:lnTo>
                  <a:lnTo>
                    <a:pt x="46" y="105"/>
                  </a:lnTo>
                  <a:lnTo>
                    <a:pt x="31" y="130"/>
                  </a:lnTo>
                  <a:lnTo>
                    <a:pt x="20" y="156"/>
                  </a:lnTo>
                  <a:lnTo>
                    <a:pt x="12" y="178"/>
                  </a:lnTo>
                  <a:lnTo>
                    <a:pt x="2" y="220"/>
                  </a:lnTo>
                  <a:lnTo>
                    <a:pt x="0" y="260"/>
                  </a:lnTo>
                  <a:lnTo>
                    <a:pt x="2" y="299"/>
                  </a:lnTo>
                  <a:lnTo>
                    <a:pt x="12" y="338"/>
                  </a:lnTo>
                  <a:lnTo>
                    <a:pt x="20" y="358"/>
                  </a:lnTo>
                  <a:lnTo>
                    <a:pt x="31" y="377"/>
                  </a:lnTo>
                  <a:lnTo>
                    <a:pt x="44" y="397"/>
                  </a:lnTo>
                  <a:lnTo>
                    <a:pt x="59" y="418"/>
                  </a:lnTo>
                  <a:lnTo>
                    <a:pt x="74" y="436"/>
                  </a:lnTo>
                  <a:lnTo>
                    <a:pt x="88" y="453"/>
                  </a:lnTo>
                  <a:lnTo>
                    <a:pt x="100" y="468"/>
                  </a:lnTo>
                  <a:lnTo>
                    <a:pt x="110" y="482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9" name="Freeform 45"/>
            <p:cNvSpPr>
              <a:spLocks/>
            </p:cNvSpPr>
            <p:nvPr/>
          </p:nvSpPr>
          <p:spPr bwMode="auto">
            <a:xfrm>
              <a:off x="6508750" y="4521200"/>
              <a:ext cx="176213" cy="765175"/>
            </a:xfrm>
            <a:custGeom>
              <a:avLst/>
              <a:gdLst>
                <a:gd name="T0" fmla="*/ 0 w 111"/>
                <a:gd name="T1" fmla="*/ 0 h 482"/>
                <a:gd name="T2" fmla="*/ 2147483646 w 111"/>
                <a:gd name="T3" fmla="*/ 2147483646 h 482"/>
                <a:gd name="T4" fmla="*/ 2147483646 w 111"/>
                <a:gd name="T5" fmla="*/ 2147483646 h 482"/>
                <a:gd name="T6" fmla="*/ 2147483646 w 111"/>
                <a:gd name="T7" fmla="*/ 2147483646 h 482"/>
                <a:gd name="T8" fmla="*/ 2147483646 w 111"/>
                <a:gd name="T9" fmla="*/ 2147483646 h 482"/>
                <a:gd name="T10" fmla="*/ 2147483646 w 111"/>
                <a:gd name="T11" fmla="*/ 2147483646 h 482"/>
                <a:gd name="T12" fmla="*/ 2147483646 w 111"/>
                <a:gd name="T13" fmla="*/ 2147483646 h 482"/>
                <a:gd name="T14" fmla="*/ 2147483646 w 111"/>
                <a:gd name="T15" fmla="*/ 2147483646 h 482"/>
                <a:gd name="T16" fmla="*/ 2147483646 w 111"/>
                <a:gd name="T17" fmla="*/ 2147483646 h 482"/>
                <a:gd name="T18" fmla="*/ 2147483646 w 111"/>
                <a:gd name="T19" fmla="*/ 2147483646 h 482"/>
                <a:gd name="T20" fmla="*/ 2147483646 w 111"/>
                <a:gd name="T21" fmla="*/ 2147483646 h 482"/>
                <a:gd name="T22" fmla="*/ 2147483646 w 111"/>
                <a:gd name="T23" fmla="*/ 2147483646 h 482"/>
                <a:gd name="T24" fmla="*/ 2147483646 w 111"/>
                <a:gd name="T25" fmla="*/ 2147483646 h 482"/>
                <a:gd name="T26" fmla="*/ 2147483646 w 111"/>
                <a:gd name="T27" fmla="*/ 2147483646 h 482"/>
                <a:gd name="T28" fmla="*/ 2147483646 w 111"/>
                <a:gd name="T29" fmla="*/ 2147483646 h 482"/>
                <a:gd name="T30" fmla="*/ 2147483646 w 111"/>
                <a:gd name="T31" fmla="*/ 2147483646 h 482"/>
                <a:gd name="T32" fmla="*/ 2147483646 w 111"/>
                <a:gd name="T33" fmla="*/ 2147483646 h 482"/>
                <a:gd name="T34" fmla="*/ 2147483646 w 111"/>
                <a:gd name="T35" fmla="*/ 2147483646 h 482"/>
                <a:gd name="T36" fmla="*/ 2147483646 w 111"/>
                <a:gd name="T37" fmla="*/ 2147483646 h 482"/>
                <a:gd name="T38" fmla="*/ 2147483646 w 111"/>
                <a:gd name="T39" fmla="*/ 2147483646 h 482"/>
                <a:gd name="T40" fmla="*/ 0 w 111"/>
                <a:gd name="T41" fmla="*/ 2147483646 h 48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11"/>
                <a:gd name="T64" fmla="*/ 0 h 482"/>
                <a:gd name="T65" fmla="*/ 111 w 111"/>
                <a:gd name="T66" fmla="*/ 482 h 48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11" h="482">
                  <a:moveTo>
                    <a:pt x="0" y="0"/>
                  </a:moveTo>
                  <a:lnTo>
                    <a:pt x="8" y="14"/>
                  </a:lnTo>
                  <a:lnTo>
                    <a:pt x="20" y="33"/>
                  </a:lnTo>
                  <a:lnTo>
                    <a:pt x="34" y="55"/>
                  </a:lnTo>
                  <a:lnTo>
                    <a:pt x="49" y="80"/>
                  </a:lnTo>
                  <a:lnTo>
                    <a:pt x="64" y="105"/>
                  </a:lnTo>
                  <a:lnTo>
                    <a:pt x="79" y="131"/>
                  </a:lnTo>
                  <a:lnTo>
                    <a:pt x="90" y="156"/>
                  </a:lnTo>
                  <a:lnTo>
                    <a:pt x="98" y="178"/>
                  </a:lnTo>
                  <a:lnTo>
                    <a:pt x="108" y="220"/>
                  </a:lnTo>
                  <a:lnTo>
                    <a:pt x="111" y="261"/>
                  </a:lnTo>
                  <a:lnTo>
                    <a:pt x="108" y="300"/>
                  </a:lnTo>
                  <a:lnTo>
                    <a:pt x="98" y="339"/>
                  </a:lnTo>
                  <a:lnTo>
                    <a:pt x="90" y="359"/>
                  </a:lnTo>
                  <a:lnTo>
                    <a:pt x="79" y="378"/>
                  </a:lnTo>
                  <a:lnTo>
                    <a:pt x="65" y="398"/>
                  </a:lnTo>
                  <a:lnTo>
                    <a:pt x="51" y="418"/>
                  </a:lnTo>
                  <a:lnTo>
                    <a:pt x="36" y="437"/>
                  </a:lnTo>
                  <a:lnTo>
                    <a:pt x="21" y="454"/>
                  </a:lnTo>
                  <a:lnTo>
                    <a:pt x="10" y="469"/>
                  </a:lnTo>
                  <a:lnTo>
                    <a:pt x="0" y="482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0" name="Freeform 46"/>
            <p:cNvSpPr>
              <a:spLocks/>
            </p:cNvSpPr>
            <p:nvPr/>
          </p:nvSpPr>
          <p:spPr bwMode="auto">
            <a:xfrm>
              <a:off x="6521450" y="5313363"/>
              <a:ext cx="176213" cy="765175"/>
            </a:xfrm>
            <a:custGeom>
              <a:avLst/>
              <a:gdLst>
                <a:gd name="T0" fmla="*/ 0 w 111"/>
                <a:gd name="T1" fmla="*/ 0 h 482"/>
                <a:gd name="T2" fmla="*/ 2147483646 w 111"/>
                <a:gd name="T3" fmla="*/ 2147483646 h 482"/>
                <a:gd name="T4" fmla="*/ 2147483646 w 111"/>
                <a:gd name="T5" fmla="*/ 2147483646 h 482"/>
                <a:gd name="T6" fmla="*/ 2147483646 w 111"/>
                <a:gd name="T7" fmla="*/ 2147483646 h 482"/>
                <a:gd name="T8" fmla="*/ 2147483646 w 111"/>
                <a:gd name="T9" fmla="*/ 2147483646 h 482"/>
                <a:gd name="T10" fmla="*/ 2147483646 w 111"/>
                <a:gd name="T11" fmla="*/ 2147483646 h 482"/>
                <a:gd name="T12" fmla="*/ 2147483646 w 111"/>
                <a:gd name="T13" fmla="*/ 2147483646 h 482"/>
                <a:gd name="T14" fmla="*/ 2147483646 w 111"/>
                <a:gd name="T15" fmla="*/ 2147483646 h 482"/>
                <a:gd name="T16" fmla="*/ 2147483646 w 111"/>
                <a:gd name="T17" fmla="*/ 2147483646 h 482"/>
                <a:gd name="T18" fmla="*/ 2147483646 w 111"/>
                <a:gd name="T19" fmla="*/ 2147483646 h 482"/>
                <a:gd name="T20" fmla="*/ 2147483646 w 111"/>
                <a:gd name="T21" fmla="*/ 2147483646 h 482"/>
                <a:gd name="T22" fmla="*/ 2147483646 w 111"/>
                <a:gd name="T23" fmla="*/ 2147483646 h 482"/>
                <a:gd name="T24" fmla="*/ 2147483646 w 111"/>
                <a:gd name="T25" fmla="*/ 2147483646 h 482"/>
                <a:gd name="T26" fmla="*/ 2147483646 w 111"/>
                <a:gd name="T27" fmla="*/ 2147483646 h 482"/>
                <a:gd name="T28" fmla="*/ 2147483646 w 111"/>
                <a:gd name="T29" fmla="*/ 2147483646 h 482"/>
                <a:gd name="T30" fmla="*/ 2147483646 w 111"/>
                <a:gd name="T31" fmla="*/ 2147483646 h 482"/>
                <a:gd name="T32" fmla="*/ 2147483646 w 111"/>
                <a:gd name="T33" fmla="*/ 2147483646 h 482"/>
                <a:gd name="T34" fmla="*/ 2147483646 w 111"/>
                <a:gd name="T35" fmla="*/ 2147483646 h 482"/>
                <a:gd name="T36" fmla="*/ 2147483646 w 111"/>
                <a:gd name="T37" fmla="*/ 2147483646 h 482"/>
                <a:gd name="T38" fmla="*/ 2147483646 w 111"/>
                <a:gd name="T39" fmla="*/ 2147483646 h 482"/>
                <a:gd name="T40" fmla="*/ 0 w 111"/>
                <a:gd name="T41" fmla="*/ 2147483646 h 48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11"/>
                <a:gd name="T64" fmla="*/ 0 h 482"/>
                <a:gd name="T65" fmla="*/ 111 w 111"/>
                <a:gd name="T66" fmla="*/ 482 h 48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11" h="482">
                  <a:moveTo>
                    <a:pt x="0" y="0"/>
                  </a:moveTo>
                  <a:lnTo>
                    <a:pt x="8" y="14"/>
                  </a:lnTo>
                  <a:lnTo>
                    <a:pt x="20" y="32"/>
                  </a:lnTo>
                  <a:lnTo>
                    <a:pt x="35" y="54"/>
                  </a:lnTo>
                  <a:lnTo>
                    <a:pt x="49" y="80"/>
                  </a:lnTo>
                  <a:lnTo>
                    <a:pt x="64" y="105"/>
                  </a:lnTo>
                  <a:lnTo>
                    <a:pt x="79" y="131"/>
                  </a:lnTo>
                  <a:lnTo>
                    <a:pt x="90" y="156"/>
                  </a:lnTo>
                  <a:lnTo>
                    <a:pt x="98" y="178"/>
                  </a:lnTo>
                  <a:lnTo>
                    <a:pt x="108" y="220"/>
                  </a:lnTo>
                  <a:lnTo>
                    <a:pt x="111" y="261"/>
                  </a:lnTo>
                  <a:lnTo>
                    <a:pt x="108" y="300"/>
                  </a:lnTo>
                  <a:lnTo>
                    <a:pt x="98" y="339"/>
                  </a:lnTo>
                  <a:lnTo>
                    <a:pt x="90" y="359"/>
                  </a:lnTo>
                  <a:lnTo>
                    <a:pt x="79" y="377"/>
                  </a:lnTo>
                  <a:lnTo>
                    <a:pt x="66" y="398"/>
                  </a:lnTo>
                  <a:lnTo>
                    <a:pt x="51" y="418"/>
                  </a:lnTo>
                  <a:lnTo>
                    <a:pt x="36" y="437"/>
                  </a:lnTo>
                  <a:lnTo>
                    <a:pt x="21" y="454"/>
                  </a:lnTo>
                  <a:lnTo>
                    <a:pt x="10" y="469"/>
                  </a:lnTo>
                  <a:lnTo>
                    <a:pt x="0" y="482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1" name="Rectangle 48"/>
            <p:cNvSpPr>
              <a:spLocks noChangeArrowheads="1"/>
            </p:cNvSpPr>
            <p:nvPr/>
          </p:nvSpPr>
          <p:spPr bwMode="auto">
            <a:xfrm>
              <a:off x="6145213" y="4216400"/>
              <a:ext cx="176330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9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6162" name="Rectangle 51"/>
            <p:cNvSpPr>
              <a:spLocks noChangeArrowheads="1"/>
            </p:cNvSpPr>
            <p:nvPr/>
          </p:nvSpPr>
          <p:spPr bwMode="auto">
            <a:xfrm>
              <a:off x="6092825" y="5199063"/>
              <a:ext cx="176330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9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6163" name="Rectangle 54"/>
            <p:cNvSpPr>
              <a:spLocks noChangeArrowheads="1"/>
            </p:cNvSpPr>
            <p:nvPr/>
          </p:nvSpPr>
          <p:spPr bwMode="auto">
            <a:xfrm>
              <a:off x="6223000" y="6164263"/>
              <a:ext cx="161904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9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6164" name="Rectangle 57"/>
            <p:cNvSpPr>
              <a:spLocks noChangeArrowheads="1"/>
            </p:cNvSpPr>
            <p:nvPr/>
          </p:nvSpPr>
          <p:spPr bwMode="auto">
            <a:xfrm>
              <a:off x="8120063" y="4954588"/>
              <a:ext cx="176330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9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732FF1-3A9F-4611-BE5B-1D26470D92E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1E3B624F-F382-4FA9-AEE3-A44046F402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549275"/>
            <a:ext cx="8534400" cy="823913"/>
          </a:xfrm>
        </p:spPr>
        <p:txBody>
          <a:bodyPr/>
          <a:lstStyle/>
          <a:p>
            <a:r>
              <a:rPr lang="zh-CN" altLang="en-US">
                <a:latin typeface="宋体" panose="02010600030101010101" pitchFamily="2" charset="-122"/>
                <a:sym typeface="Symbol" panose="05050102010706020507" pitchFamily="18" charset="2"/>
              </a:rPr>
              <a:t>邻接表</a:t>
            </a:r>
            <a:endParaRPr lang="en-US" altLang="zh-CN"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B7CB3E34-4D9B-4D1B-B7F4-9A5AC0DE60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989138"/>
            <a:ext cx="8520113" cy="12954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若图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G = (V, E,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8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没有多重边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，列出这个图的所有边。对每个顶点，列出与其邻接的顶点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3316" name="矩形标注 4">
            <a:extLst>
              <a:ext uri="{FF2B5EF4-FFF2-40B4-BE49-F238E27FC236}">
                <a16:creationId xmlns:a16="http://schemas.microsoft.com/office/drawing/2014/main" id="{4E6097B2-5DAC-4C51-89DC-4B10C4D28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1484313"/>
            <a:ext cx="1439862" cy="433387"/>
          </a:xfrm>
          <a:prstGeom prst="wedgeRectCallout">
            <a:avLst>
              <a:gd name="adj1" fmla="val -18653"/>
              <a:gd name="adj2" fmla="val 81921"/>
            </a:avLst>
          </a:prstGeom>
          <a:noFill/>
          <a:ln w="25400" algn="ctr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是单射</a:t>
            </a:r>
            <a:endParaRPr lang="zh-CN" altLang="en-US" sz="2400">
              <a:solidFill>
                <a:srgbClr val="0000CC"/>
              </a:solidFill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9EF1080-9C32-4849-9571-4BEE84EA19E7}"/>
              </a:ext>
            </a:extLst>
          </p:cNvPr>
          <p:cNvGraphicFramePr>
            <a:graphicFrameLocks noGrp="1"/>
          </p:cNvGraphicFramePr>
          <p:nvPr/>
        </p:nvGraphicFramePr>
        <p:xfrm>
          <a:off x="3924300" y="3389313"/>
          <a:ext cx="3887788" cy="2743200"/>
        </p:xfrm>
        <a:graphic>
          <a:graphicData uri="http://schemas.openxmlformats.org/drawingml/2006/table">
            <a:tbl>
              <a:tblPr/>
              <a:tblGrid>
                <a:gridCol w="1481138">
                  <a:extLst>
                    <a:ext uri="{9D8B030D-6E8A-4147-A177-3AD203B41FA5}">
                      <a16:colId xmlns:a16="http://schemas.microsoft.com/office/drawing/2014/main" val="1352846220"/>
                    </a:ext>
                  </a:extLst>
                </a:gridCol>
                <a:gridCol w="2406650">
                  <a:extLst>
                    <a:ext uri="{9D8B030D-6E8A-4147-A177-3AD203B41FA5}">
                      <a16:colId xmlns:a16="http://schemas.microsoft.com/office/drawing/2014/main" val="3115497471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sng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顶 点</a:t>
                      </a:r>
                    </a:p>
                  </a:txBody>
                  <a:tcPr marL="91425" marR="914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sng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相邻顶点</a:t>
                      </a:r>
                    </a:p>
                  </a:txBody>
                  <a:tcPr marL="91425" marR="914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1291451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zh-CN" altLang="en-US" sz="2400" b="1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25" marR="914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</a:t>
                      </a:r>
                      <a:endParaRPr kumimoji="0" lang="zh-CN" altLang="en-US" sz="2400" b="1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25" marR="914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458804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zh-CN" altLang="en-US" sz="2400" b="1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25" marR="914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zh-CN" altLang="en-US" sz="2400" b="1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25" marR="914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58257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zh-CN" altLang="en-US" sz="2400" b="1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25" marR="914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e</a:t>
                      </a:r>
                      <a:endParaRPr kumimoji="0" lang="zh-CN" altLang="en-US" sz="2400" b="1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25" marR="914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873700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endParaRPr kumimoji="0" lang="zh-CN" altLang="en-US" sz="2400" b="1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25" marR="914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e</a:t>
                      </a:r>
                      <a:endParaRPr kumimoji="0" lang="zh-CN" altLang="en-US" sz="2400" b="1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25" marR="914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880760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</a:t>
                      </a:r>
                      <a:endParaRPr kumimoji="0" lang="zh-CN" altLang="en-US" sz="2400" b="1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25" marR="914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d</a:t>
                      </a:r>
                      <a:endParaRPr kumimoji="0" lang="zh-CN" altLang="en-US" sz="2400" b="1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25" marR="914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02003"/>
                  </a:ext>
                </a:extLst>
              </a:tr>
            </a:tbl>
          </a:graphicData>
        </a:graphic>
      </p:graphicFrame>
      <p:grpSp>
        <p:nvGrpSpPr>
          <p:cNvPr id="13340" name="组合 24">
            <a:extLst>
              <a:ext uri="{FF2B5EF4-FFF2-40B4-BE49-F238E27FC236}">
                <a16:creationId xmlns:a16="http://schemas.microsoft.com/office/drawing/2014/main" id="{CFE11FD3-8E19-44C7-AF84-4FD6C8C4DC6E}"/>
              </a:ext>
            </a:extLst>
          </p:cNvPr>
          <p:cNvGrpSpPr>
            <a:grpSpLocks/>
          </p:cNvGrpSpPr>
          <p:nvPr/>
        </p:nvGrpSpPr>
        <p:grpSpPr bwMode="auto">
          <a:xfrm>
            <a:off x="944563" y="3571875"/>
            <a:ext cx="2316162" cy="2395538"/>
            <a:chOff x="971600" y="3356992"/>
            <a:chExt cx="2315829" cy="2395475"/>
          </a:xfrm>
        </p:grpSpPr>
        <p:sp>
          <p:nvSpPr>
            <p:cNvPr id="13342" name="Line 6">
              <a:extLst>
                <a:ext uri="{FF2B5EF4-FFF2-40B4-BE49-F238E27FC236}">
                  <a16:creationId xmlns:a16="http://schemas.microsoft.com/office/drawing/2014/main" id="{E1CAB7AD-97C9-46B8-AE30-303B0EA909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83949" y="3429000"/>
              <a:ext cx="936104" cy="965682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43" name="Text Box 11">
              <a:extLst>
                <a:ext uri="{FF2B5EF4-FFF2-40B4-BE49-F238E27FC236}">
                  <a16:creationId xmlns:a16="http://schemas.microsoft.com/office/drawing/2014/main" id="{AD8F92D9-2E67-406C-81EA-49A8645146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9632" y="4005064"/>
              <a:ext cx="360174" cy="523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 i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3344" name="Line 6">
              <a:extLst>
                <a:ext uri="{FF2B5EF4-FFF2-40B4-BE49-F238E27FC236}">
                  <a16:creationId xmlns:a16="http://schemas.microsoft.com/office/drawing/2014/main" id="{5376FC47-AD8E-417D-A303-8130CAAAFB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19672" y="4455353"/>
              <a:ext cx="1584534" cy="1133887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45" name="Line 6">
              <a:extLst>
                <a:ext uri="{FF2B5EF4-FFF2-40B4-BE49-F238E27FC236}">
                  <a16:creationId xmlns:a16="http://schemas.microsoft.com/office/drawing/2014/main" id="{69E8753F-3E27-41ED-A098-3E770FA670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99792" y="4437112"/>
              <a:ext cx="504056" cy="1080031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46" name="Line 6">
              <a:extLst>
                <a:ext uri="{FF2B5EF4-FFF2-40B4-BE49-F238E27FC236}">
                  <a16:creationId xmlns:a16="http://schemas.microsoft.com/office/drawing/2014/main" id="{E70FE6D2-0DFD-4EAC-AE69-C53094DC84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43608" y="4437112"/>
              <a:ext cx="2088610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47" name="Line 6">
              <a:extLst>
                <a:ext uri="{FF2B5EF4-FFF2-40B4-BE49-F238E27FC236}">
                  <a16:creationId xmlns:a16="http://schemas.microsoft.com/office/drawing/2014/main" id="{14055BC8-F027-4811-A872-67B2606BE7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3608" y="4509120"/>
              <a:ext cx="504056" cy="108012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48" name="Oval 9">
              <a:extLst>
                <a:ext uri="{FF2B5EF4-FFF2-40B4-BE49-F238E27FC236}">
                  <a16:creationId xmlns:a16="http://schemas.microsoft.com/office/drawing/2014/main" id="{A4336A5D-E58D-4AFF-93AB-2F5EDEFBC8C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71600" y="4365104"/>
              <a:ext cx="155258" cy="16941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 i="1"/>
            </a:p>
          </p:txBody>
        </p:sp>
        <p:sp>
          <p:nvSpPr>
            <p:cNvPr id="13349" name="Oval 9">
              <a:extLst>
                <a:ext uri="{FF2B5EF4-FFF2-40B4-BE49-F238E27FC236}">
                  <a16:creationId xmlns:a16="http://schemas.microsoft.com/office/drawing/2014/main" id="{2D38B021-B7F3-47B6-9493-DC81695331B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132171" y="4311349"/>
              <a:ext cx="155258" cy="16941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 i="1"/>
            </a:p>
          </p:txBody>
        </p:sp>
        <p:sp>
          <p:nvSpPr>
            <p:cNvPr id="13350" name="Oval 9">
              <a:extLst>
                <a:ext uri="{FF2B5EF4-FFF2-40B4-BE49-F238E27FC236}">
                  <a16:creationId xmlns:a16="http://schemas.microsoft.com/office/drawing/2014/main" id="{485C8719-B1B5-452E-95FE-E386C55E57B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627784" y="5517232"/>
              <a:ext cx="155258" cy="16941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 i="1"/>
            </a:p>
          </p:txBody>
        </p:sp>
        <p:sp>
          <p:nvSpPr>
            <p:cNvPr id="13351" name="Oval 9">
              <a:extLst>
                <a:ext uri="{FF2B5EF4-FFF2-40B4-BE49-F238E27FC236}">
                  <a16:creationId xmlns:a16="http://schemas.microsoft.com/office/drawing/2014/main" id="{B794BD23-EDC3-48BE-965C-FC46BDA2ECB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475656" y="5517232"/>
              <a:ext cx="155258" cy="16941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 i="1"/>
            </a:p>
          </p:txBody>
        </p:sp>
        <p:sp>
          <p:nvSpPr>
            <p:cNvPr id="13352" name="Oval 9">
              <a:extLst>
                <a:ext uri="{FF2B5EF4-FFF2-40B4-BE49-F238E27FC236}">
                  <a16:creationId xmlns:a16="http://schemas.microsoft.com/office/drawing/2014/main" id="{23CFB440-1C2E-47B5-9CCC-008A9FD8BE0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907704" y="3356992"/>
              <a:ext cx="155258" cy="16941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 i="1"/>
            </a:p>
          </p:txBody>
        </p:sp>
        <p:sp>
          <p:nvSpPr>
            <p:cNvPr id="13353" name="Text Box 11">
              <a:extLst>
                <a:ext uri="{FF2B5EF4-FFF2-40B4-BE49-F238E27FC236}">
                  <a16:creationId xmlns:a16="http://schemas.microsoft.com/office/drawing/2014/main" id="{CB63454C-0F5B-4850-B190-5BE011A0B0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3808" y="4000291"/>
              <a:ext cx="360174" cy="523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 i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3354" name="Text Box 11">
              <a:extLst>
                <a:ext uri="{FF2B5EF4-FFF2-40B4-BE49-F238E27FC236}">
                  <a16:creationId xmlns:a16="http://schemas.microsoft.com/office/drawing/2014/main" id="{DB551B0E-B0D4-4A29-BD87-9C799F8189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3046" y="3356992"/>
              <a:ext cx="360174" cy="523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 i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3355" name="Text Box 11">
              <a:extLst>
                <a:ext uri="{FF2B5EF4-FFF2-40B4-BE49-F238E27FC236}">
                  <a16:creationId xmlns:a16="http://schemas.microsoft.com/office/drawing/2014/main" id="{FDB7DEC4-C0DD-45A4-9857-DF1545CCD5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8078" y="5229200"/>
              <a:ext cx="360174" cy="523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 i="1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3356" name="Text Box 11">
              <a:extLst>
                <a:ext uri="{FF2B5EF4-FFF2-40B4-BE49-F238E27FC236}">
                  <a16:creationId xmlns:a16="http://schemas.microsoft.com/office/drawing/2014/main" id="{6F143FDB-42F8-4E64-ACA0-6AE95957C8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1800" y="5229200"/>
              <a:ext cx="360174" cy="523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 i="1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3357" name="Line 6">
              <a:extLst>
                <a:ext uri="{FF2B5EF4-FFF2-40B4-BE49-F238E27FC236}">
                  <a16:creationId xmlns:a16="http://schemas.microsoft.com/office/drawing/2014/main" id="{4E4125CD-5E14-4D31-8159-3A1AE268B8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47664" y="5589240"/>
              <a:ext cx="1152128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3341" name="灯片编号占位符 1">
            <a:extLst>
              <a:ext uri="{FF2B5EF4-FFF2-40B4-BE49-F238E27FC236}">
                <a16:creationId xmlns:a16="http://schemas.microsoft.com/office/drawing/2014/main" id="{795DC6ED-2758-4082-BE89-328A1CBDC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7BA94AA-724D-46BF-A4E0-4680A61B4B0E}" type="slidenum">
              <a:rPr lang="en-US" altLang="zh-CN"/>
              <a:pPr/>
              <a:t>30</a:t>
            </a:fld>
            <a:endParaRPr lang="en-US" altLang="zh-C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281349D5-65A0-4B21-A717-6CB80702F0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549275"/>
            <a:ext cx="8534400" cy="823913"/>
          </a:xfrm>
        </p:spPr>
        <p:txBody>
          <a:bodyPr/>
          <a:lstStyle/>
          <a:p>
            <a:r>
              <a:rPr lang="zh-CN" altLang="en-US">
                <a:latin typeface="宋体" panose="02010600030101010101" pitchFamily="2" charset="-122"/>
                <a:sym typeface="Symbol" panose="05050102010706020507" pitchFamily="18" charset="2"/>
              </a:rPr>
              <a:t>邻接表（有向图）</a:t>
            </a:r>
            <a:endParaRPr lang="en-US" altLang="zh-CN"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BAB069F9-FF0C-4DE4-BC33-FA9A26B11E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989138"/>
            <a:ext cx="8520113" cy="12954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若图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G = (V, E,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8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没有多重边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，列出这个图的所有边。对每个顶点，列出从该顶点邻接到的顶点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4340" name="矩形标注 4">
            <a:extLst>
              <a:ext uri="{FF2B5EF4-FFF2-40B4-BE49-F238E27FC236}">
                <a16:creationId xmlns:a16="http://schemas.microsoft.com/office/drawing/2014/main" id="{F55C8690-0278-418D-9AE0-0BA33F162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1484313"/>
            <a:ext cx="1439862" cy="433387"/>
          </a:xfrm>
          <a:prstGeom prst="wedgeRectCallout">
            <a:avLst>
              <a:gd name="adj1" fmla="val -18653"/>
              <a:gd name="adj2" fmla="val 81921"/>
            </a:avLst>
          </a:prstGeom>
          <a:noFill/>
          <a:ln w="25400" algn="ctr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是单射</a:t>
            </a:r>
            <a:endParaRPr lang="zh-CN" altLang="en-US" sz="2400">
              <a:solidFill>
                <a:srgbClr val="0000CC"/>
              </a:solidFill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9A730A5-37F2-4C5E-9736-D8C01F9C0CB2}"/>
              </a:ext>
            </a:extLst>
          </p:cNvPr>
          <p:cNvGraphicFramePr>
            <a:graphicFrameLocks noGrp="1"/>
          </p:cNvGraphicFramePr>
          <p:nvPr/>
        </p:nvGraphicFramePr>
        <p:xfrm>
          <a:off x="3924300" y="3389313"/>
          <a:ext cx="3887788" cy="2743200"/>
        </p:xfrm>
        <a:graphic>
          <a:graphicData uri="http://schemas.openxmlformats.org/drawingml/2006/table">
            <a:tbl>
              <a:tblPr/>
              <a:tblGrid>
                <a:gridCol w="1481138">
                  <a:extLst>
                    <a:ext uri="{9D8B030D-6E8A-4147-A177-3AD203B41FA5}">
                      <a16:colId xmlns:a16="http://schemas.microsoft.com/office/drawing/2014/main" val="1576932866"/>
                    </a:ext>
                  </a:extLst>
                </a:gridCol>
                <a:gridCol w="2406650">
                  <a:extLst>
                    <a:ext uri="{9D8B030D-6E8A-4147-A177-3AD203B41FA5}">
                      <a16:colId xmlns:a16="http://schemas.microsoft.com/office/drawing/2014/main" val="2488551430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sng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顶 点</a:t>
                      </a:r>
                    </a:p>
                  </a:txBody>
                  <a:tcPr marL="91425" marR="914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sng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相邻顶点</a:t>
                      </a:r>
                    </a:p>
                  </a:txBody>
                  <a:tcPr marL="91425" marR="914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180996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zh-CN" altLang="en-US" sz="2400" b="1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25" marR="914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</a:t>
                      </a:r>
                      <a:endParaRPr kumimoji="0" lang="zh-CN" altLang="en-US" sz="2400" b="1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25" marR="914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939228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zh-CN" altLang="en-US" sz="2400" b="1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25" marR="914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d</a:t>
                      </a:r>
                      <a:endParaRPr kumimoji="0" lang="zh-CN" altLang="en-US" sz="2400" b="1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25" marR="914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803841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zh-CN" altLang="en-US" sz="2400" b="1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25" marR="914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c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</a:t>
                      </a:r>
                      <a:endParaRPr kumimoji="0" lang="zh-CN" altLang="en-US" sz="2400" b="1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25" marR="914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2944446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endParaRPr kumimoji="0" lang="zh-CN" altLang="en-US" sz="2400" b="1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25" marR="914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25" marR="914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348936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</a:t>
                      </a:r>
                      <a:endParaRPr kumimoji="0" lang="zh-CN" altLang="en-US" sz="2400" b="1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25" marR="914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c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d</a:t>
                      </a:r>
                      <a:endParaRPr kumimoji="0" lang="zh-CN" altLang="en-US" sz="2400" b="1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25" marR="914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86646"/>
                  </a:ext>
                </a:extLst>
              </a:tr>
            </a:tbl>
          </a:graphicData>
        </a:graphic>
      </p:graphicFrame>
      <p:grpSp>
        <p:nvGrpSpPr>
          <p:cNvPr id="14364" name="组合 53">
            <a:extLst>
              <a:ext uri="{FF2B5EF4-FFF2-40B4-BE49-F238E27FC236}">
                <a16:creationId xmlns:a16="http://schemas.microsoft.com/office/drawing/2014/main" id="{1602ACE5-59A5-40B4-A1FD-FDA13D36ADEA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3841750"/>
            <a:ext cx="2601912" cy="2540000"/>
            <a:chOff x="827584" y="3572144"/>
            <a:chExt cx="2600839" cy="2540450"/>
          </a:xfrm>
        </p:grpSpPr>
        <p:sp>
          <p:nvSpPr>
            <p:cNvPr id="14366" name="Line 6">
              <a:extLst>
                <a:ext uri="{FF2B5EF4-FFF2-40B4-BE49-F238E27FC236}">
                  <a16:creationId xmlns:a16="http://schemas.microsoft.com/office/drawing/2014/main" id="{F5F13675-477B-491B-A32B-B051347149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7055" y="3717032"/>
              <a:ext cx="850649" cy="892802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67" name="Text Box 11">
              <a:extLst>
                <a:ext uri="{FF2B5EF4-FFF2-40B4-BE49-F238E27FC236}">
                  <a16:creationId xmlns:a16="http://schemas.microsoft.com/office/drawing/2014/main" id="{178489FC-E748-4319-9A32-CBF1770559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7584" y="4149080"/>
              <a:ext cx="360174" cy="523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 i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4368" name="Line 6">
              <a:extLst>
                <a:ext uri="{FF2B5EF4-FFF2-40B4-BE49-F238E27FC236}">
                  <a16:creationId xmlns:a16="http://schemas.microsoft.com/office/drawing/2014/main" id="{C0F7ED98-A1EA-4C46-A2FD-CCE4851BF5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0502" y="4698250"/>
              <a:ext cx="1584176" cy="108012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69" name="Line 6">
              <a:extLst>
                <a:ext uri="{FF2B5EF4-FFF2-40B4-BE49-F238E27FC236}">
                  <a16:creationId xmlns:a16="http://schemas.microsoft.com/office/drawing/2014/main" id="{ED413055-6243-4E60-AA0C-55DE95D3E2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0161" y="4737719"/>
              <a:ext cx="458942" cy="1008984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70" name="Oval 9">
              <a:extLst>
                <a:ext uri="{FF2B5EF4-FFF2-40B4-BE49-F238E27FC236}">
                  <a16:creationId xmlns:a16="http://schemas.microsoft.com/office/drawing/2014/main" id="{0AB9D376-22CC-49FC-9D1F-8D7C212536F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44706" y="4580256"/>
              <a:ext cx="155258" cy="16941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 i="1"/>
            </a:p>
          </p:txBody>
        </p:sp>
        <p:sp>
          <p:nvSpPr>
            <p:cNvPr id="14371" name="Oval 9">
              <a:extLst>
                <a:ext uri="{FF2B5EF4-FFF2-40B4-BE49-F238E27FC236}">
                  <a16:creationId xmlns:a16="http://schemas.microsoft.com/office/drawing/2014/main" id="{8FE8BDB7-E22E-4DEB-A6D3-9966D942EFB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105277" y="4526501"/>
              <a:ext cx="155258" cy="16941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 i="1"/>
            </a:p>
          </p:txBody>
        </p:sp>
        <p:sp>
          <p:nvSpPr>
            <p:cNvPr id="14372" name="Oval 9">
              <a:extLst>
                <a:ext uri="{FF2B5EF4-FFF2-40B4-BE49-F238E27FC236}">
                  <a16:creationId xmlns:a16="http://schemas.microsoft.com/office/drawing/2014/main" id="{5BE60BFD-273C-43C6-9D13-DC3EFC7BE3F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600890" y="5732384"/>
              <a:ext cx="155258" cy="16941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 i="1"/>
            </a:p>
          </p:txBody>
        </p:sp>
        <p:sp>
          <p:nvSpPr>
            <p:cNvPr id="14373" name="Oval 9">
              <a:extLst>
                <a:ext uri="{FF2B5EF4-FFF2-40B4-BE49-F238E27FC236}">
                  <a16:creationId xmlns:a16="http://schemas.microsoft.com/office/drawing/2014/main" id="{21B04D9A-9162-42CB-95FF-FD8882DD885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448762" y="5732384"/>
              <a:ext cx="155258" cy="16941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 i="1"/>
            </a:p>
          </p:txBody>
        </p:sp>
        <p:sp>
          <p:nvSpPr>
            <p:cNvPr id="14374" name="Oval 9">
              <a:extLst>
                <a:ext uri="{FF2B5EF4-FFF2-40B4-BE49-F238E27FC236}">
                  <a16:creationId xmlns:a16="http://schemas.microsoft.com/office/drawing/2014/main" id="{925075C4-83A6-49EE-81A2-855A4E9ABC1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880810" y="3572144"/>
              <a:ext cx="155258" cy="16941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 i="1"/>
            </a:p>
          </p:txBody>
        </p:sp>
        <p:sp>
          <p:nvSpPr>
            <p:cNvPr id="14375" name="Text Box 11">
              <a:extLst>
                <a:ext uri="{FF2B5EF4-FFF2-40B4-BE49-F238E27FC236}">
                  <a16:creationId xmlns:a16="http://schemas.microsoft.com/office/drawing/2014/main" id="{E626D090-4E19-4F18-8143-407320C2C4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5816" y="4077072"/>
              <a:ext cx="360174" cy="523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 i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4376" name="Text Box 11">
              <a:extLst>
                <a:ext uri="{FF2B5EF4-FFF2-40B4-BE49-F238E27FC236}">
                  <a16:creationId xmlns:a16="http://schemas.microsoft.com/office/drawing/2014/main" id="{F3D54F48-DE9D-440B-89D2-A8FF3E0A9C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152" y="3572144"/>
              <a:ext cx="360174" cy="523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 i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4377" name="Text Box 11">
              <a:extLst>
                <a:ext uri="{FF2B5EF4-FFF2-40B4-BE49-F238E27FC236}">
                  <a16:creationId xmlns:a16="http://schemas.microsoft.com/office/drawing/2014/main" id="{2518EAF5-26EA-46E9-8053-73CEB72A24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5275" y="5517232"/>
              <a:ext cx="395742" cy="523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 i="1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4378" name="Text Box 11">
              <a:extLst>
                <a:ext uri="{FF2B5EF4-FFF2-40B4-BE49-F238E27FC236}">
                  <a16:creationId xmlns:a16="http://schemas.microsoft.com/office/drawing/2014/main" id="{B5D2EE43-219D-4A76-AFBF-83A3C63B33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3808" y="5589240"/>
              <a:ext cx="360174" cy="523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 i="1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4379" name="Line 6">
              <a:extLst>
                <a:ext uri="{FF2B5EF4-FFF2-40B4-BE49-F238E27FC236}">
                  <a16:creationId xmlns:a16="http://schemas.microsoft.com/office/drawing/2014/main" id="{7DE8D7C7-2A96-4D13-B88A-E38DFC4363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4558" y="5805264"/>
              <a:ext cx="1035006" cy="872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80" name="Line 6">
              <a:extLst>
                <a:ext uri="{FF2B5EF4-FFF2-40B4-BE49-F238E27FC236}">
                  <a16:creationId xmlns:a16="http://schemas.microsoft.com/office/drawing/2014/main" id="{F01BE0AC-B990-4A36-97BB-4F2D2D9555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9712" y="3717032"/>
              <a:ext cx="648072" cy="1944216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81" name="Line 6">
              <a:extLst>
                <a:ext uri="{FF2B5EF4-FFF2-40B4-BE49-F238E27FC236}">
                  <a16:creationId xmlns:a16="http://schemas.microsoft.com/office/drawing/2014/main" id="{E21B0B8E-48E3-42EB-B28C-3271AB330D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47664" y="3742182"/>
              <a:ext cx="396480" cy="2063082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4382" name="组合 34">
              <a:extLst>
                <a:ext uri="{FF2B5EF4-FFF2-40B4-BE49-F238E27FC236}">
                  <a16:creationId xmlns:a16="http://schemas.microsoft.com/office/drawing/2014/main" id="{1904E83F-991D-4152-B98A-C7BF4C69CBDF}"/>
                </a:ext>
              </a:extLst>
            </p:cNvPr>
            <p:cNvGrpSpPr>
              <a:grpSpLocks/>
            </p:cNvGrpSpPr>
            <p:nvPr/>
          </p:nvGrpSpPr>
          <p:grpSpPr bwMode="auto">
            <a:xfrm rot="-1857407">
              <a:off x="1279155" y="4961458"/>
              <a:ext cx="2149268" cy="426100"/>
              <a:chOff x="2009047" y="6000719"/>
              <a:chExt cx="2347086" cy="426100"/>
            </a:xfrm>
          </p:grpSpPr>
          <p:sp>
            <p:nvSpPr>
              <p:cNvPr id="14387" name="任意多边形 13">
                <a:extLst>
                  <a:ext uri="{FF2B5EF4-FFF2-40B4-BE49-F238E27FC236}">
                    <a16:creationId xmlns:a16="http://schemas.microsoft.com/office/drawing/2014/main" id="{9E42434B-B3B1-42CB-8FBD-3641AE4B9CE9}"/>
                  </a:ext>
                </a:extLst>
              </p:cNvPr>
              <p:cNvSpPr>
                <a:spLocks/>
              </p:cNvSpPr>
              <p:nvPr/>
            </p:nvSpPr>
            <p:spPr bwMode="auto">
              <a:xfrm rot="5240728">
                <a:off x="3031912" y="5233012"/>
                <a:ext cx="170942" cy="2216672"/>
              </a:xfrm>
              <a:custGeom>
                <a:avLst/>
                <a:gdLst>
                  <a:gd name="T0" fmla="*/ 0 w 679076"/>
                  <a:gd name="T1" fmla="*/ 0 h 2586318"/>
                  <a:gd name="T2" fmla="*/ 0 w 679076"/>
                  <a:gd name="T3" fmla="*/ 12008 h 2586318"/>
                  <a:gd name="T4" fmla="*/ 0 w 679076"/>
                  <a:gd name="T5" fmla="*/ 24714 h 2586318"/>
                  <a:gd name="T6" fmla="*/ 0 w 679076"/>
                  <a:gd name="T7" fmla="*/ 24853 h 258631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9076"/>
                  <a:gd name="T13" fmla="*/ 0 h 2586318"/>
                  <a:gd name="T14" fmla="*/ 679076 w 679076"/>
                  <a:gd name="T15" fmla="*/ 2586318 h 258631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9076" h="2586318">
                    <a:moveTo>
                      <a:pt x="85165" y="0"/>
                    </a:moveTo>
                    <a:cubicBezTo>
                      <a:pt x="379879" y="379879"/>
                      <a:pt x="674594" y="759759"/>
                      <a:pt x="676835" y="1156447"/>
                    </a:cubicBezTo>
                    <a:cubicBezTo>
                      <a:pt x="679076" y="1553135"/>
                      <a:pt x="197224" y="2173942"/>
                      <a:pt x="98612" y="2380130"/>
                    </a:cubicBezTo>
                    <a:cubicBezTo>
                      <a:pt x="0" y="2586318"/>
                      <a:pt x="42582" y="2489947"/>
                      <a:pt x="85165" y="2393577"/>
                    </a:cubicBezTo>
                  </a:path>
                </a:pathLst>
              </a:custGeom>
              <a:noFill/>
              <a:ln w="349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388" name="任意多边形 14">
                <a:extLst>
                  <a:ext uri="{FF2B5EF4-FFF2-40B4-BE49-F238E27FC236}">
                    <a16:creationId xmlns:a16="http://schemas.microsoft.com/office/drawing/2014/main" id="{B0DFFB5F-5614-43E5-9FC2-00B79FFF7C4E}"/>
                  </a:ext>
                </a:extLst>
              </p:cNvPr>
              <p:cNvSpPr>
                <a:spLocks/>
              </p:cNvSpPr>
              <p:nvPr/>
            </p:nvSpPr>
            <p:spPr bwMode="auto">
              <a:xfrm rot="-5559272">
                <a:off x="3109503" y="5019904"/>
                <a:ext cx="265816" cy="2227445"/>
              </a:xfrm>
              <a:custGeom>
                <a:avLst/>
                <a:gdLst>
                  <a:gd name="T0" fmla="*/ 0 w 679076"/>
                  <a:gd name="T1" fmla="*/ 0 h 2586318"/>
                  <a:gd name="T2" fmla="*/ 0 w 679076"/>
                  <a:gd name="T3" fmla="*/ 13314 h 2586318"/>
                  <a:gd name="T4" fmla="*/ 0 w 679076"/>
                  <a:gd name="T5" fmla="*/ 27403 h 2586318"/>
                  <a:gd name="T6" fmla="*/ 0 w 679076"/>
                  <a:gd name="T7" fmla="*/ 27559 h 258631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9076"/>
                  <a:gd name="T13" fmla="*/ 0 h 2586318"/>
                  <a:gd name="T14" fmla="*/ 679076 w 679076"/>
                  <a:gd name="T15" fmla="*/ 2586318 h 258631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9076" h="2586318">
                    <a:moveTo>
                      <a:pt x="85165" y="0"/>
                    </a:moveTo>
                    <a:cubicBezTo>
                      <a:pt x="379879" y="379879"/>
                      <a:pt x="674594" y="759759"/>
                      <a:pt x="676835" y="1156447"/>
                    </a:cubicBezTo>
                    <a:cubicBezTo>
                      <a:pt x="679076" y="1553135"/>
                      <a:pt x="197224" y="2173942"/>
                      <a:pt x="98612" y="2380130"/>
                    </a:cubicBezTo>
                    <a:cubicBezTo>
                      <a:pt x="0" y="2586318"/>
                      <a:pt x="42582" y="2489947"/>
                      <a:pt x="85165" y="2393577"/>
                    </a:cubicBezTo>
                  </a:path>
                </a:pathLst>
              </a:custGeom>
              <a:noFill/>
              <a:ln w="349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4383" name="任意多边形 13">
              <a:extLst>
                <a:ext uri="{FF2B5EF4-FFF2-40B4-BE49-F238E27FC236}">
                  <a16:creationId xmlns:a16="http://schemas.microsoft.com/office/drawing/2014/main" id="{34DC3C22-1B6D-4229-9B86-5ABD0277BCBA}"/>
                </a:ext>
              </a:extLst>
            </p:cNvPr>
            <p:cNvSpPr>
              <a:spLocks/>
            </p:cNvSpPr>
            <p:nvPr/>
          </p:nvSpPr>
          <p:spPr bwMode="auto">
            <a:xfrm rot="5240728">
              <a:off x="1973368" y="3615747"/>
              <a:ext cx="175010" cy="2169196"/>
            </a:xfrm>
            <a:custGeom>
              <a:avLst/>
              <a:gdLst>
                <a:gd name="T0" fmla="*/ 0 w 679076"/>
                <a:gd name="T1" fmla="*/ 0 h 2586318"/>
                <a:gd name="T2" fmla="*/ 0 w 679076"/>
                <a:gd name="T3" fmla="*/ 6549 h 2586318"/>
                <a:gd name="T4" fmla="*/ 0 w 679076"/>
                <a:gd name="T5" fmla="*/ 13479 h 2586318"/>
                <a:gd name="T6" fmla="*/ 0 w 679076"/>
                <a:gd name="T7" fmla="*/ 13555 h 25863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9076"/>
                <a:gd name="T13" fmla="*/ 0 h 2586318"/>
                <a:gd name="T14" fmla="*/ 679076 w 679076"/>
                <a:gd name="T15" fmla="*/ 2586318 h 25863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9076" h="2586318">
                  <a:moveTo>
                    <a:pt x="85165" y="0"/>
                  </a:moveTo>
                  <a:cubicBezTo>
                    <a:pt x="379879" y="379879"/>
                    <a:pt x="674594" y="759759"/>
                    <a:pt x="676835" y="1156447"/>
                  </a:cubicBezTo>
                  <a:cubicBezTo>
                    <a:pt x="679076" y="1553135"/>
                    <a:pt x="197224" y="2173942"/>
                    <a:pt x="98612" y="2380130"/>
                  </a:cubicBezTo>
                  <a:cubicBezTo>
                    <a:pt x="0" y="2586318"/>
                    <a:pt x="42582" y="2489947"/>
                    <a:pt x="85165" y="2393577"/>
                  </a:cubicBezTo>
                </a:path>
              </a:pathLst>
            </a:custGeom>
            <a:noFill/>
            <a:ln w="349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84" name="任意多边形 14">
              <a:extLst>
                <a:ext uri="{FF2B5EF4-FFF2-40B4-BE49-F238E27FC236}">
                  <a16:creationId xmlns:a16="http://schemas.microsoft.com/office/drawing/2014/main" id="{CF7A8B35-F0A9-4881-92DA-C89B05A5FB4A}"/>
                </a:ext>
              </a:extLst>
            </p:cNvPr>
            <p:cNvSpPr>
              <a:spLocks/>
            </p:cNvSpPr>
            <p:nvPr/>
          </p:nvSpPr>
          <p:spPr bwMode="auto">
            <a:xfrm rot="-5559272">
              <a:off x="2029383" y="3381940"/>
              <a:ext cx="265816" cy="2227445"/>
            </a:xfrm>
            <a:custGeom>
              <a:avLst/>
              <a:gdLst>
                <a:gd name="T0" fmla="*/ 0 w 679076"/>
                <a:gd name="T1" fmla="*/ 0 h 2586318"/>
                <a:gd name="T2" fmla="*/ 0 w 679076"/>
                <a:gd name="T3" fmla="*/ 13314 h 2586318"/>
                <a:gd name="T4" fmla="*/ 0 w 679076"/>
                <a:gd name="T5" fmla="*/ 27403 h 2586318"/>
                <a:gd name="T6" fmla="*/ 0 w 679076"/>
                <a:gd name="T7" fmla="*/ 27559 h 25863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9076"/>
                <a:gd name="T13" fmla="*/ 0 h 2586318"/>
                <a:gd name="T14" fmla="*/ 679076 w 679076"/>
                <a:gd name="T15" fmla="*/ 2586318 h 25863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9076" h="2586318">
                  <a:moveTo>
                    <a:pt x="85165" y="0"/>
                  </a:moveTo>
                  <a:cubicBezTo>
                    <a:pt x="379879" y="379879"/>
                    <a:pt x="674594" y="759759"/>
                    <a:pt x="676835" y="1156447"/>
                  </a:cubicBezTo>
                  <a:cubicBezTo>
                    <a:pt x="679076" y="1553135"/>
                    <a:pt x="197224" y="2173942"/>
                    <a:pt x="98612" y="2380130"/>
                  </a:cubicBezTo>
                  <a:cubicBezTo>
                    <a:pt x="0" y="2586318"/>
                    <a:pt x="42582" y="2489947"/>
                    <a:pt x="85165" y="2393577"/>
                  </a:cubicBezTo>
                </a:path>
              </a:pathLst>
            </a:custGeom>
            <a:noFill/>
            <a:ln w="349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cxnSp>
          <p:nvCxnSpPr>
            <p:cNvPr id="37" name="曲线连接符 36">
              <a:extLst>
                <a:ext uri="{FF2B5EF4-FFF2-40B4-BE49-F238E27FC236}">
                  <a16:creationId xmlns:a16="http://schemas.microsoft.com/office/drawing/2014/main" id="{8099A42D-2D5B-48C0-BDD0-0E30911E101D}"/>
                </a:ext>
              </a:extLst>
            </p:cNvPr>
            <p:cNvCxnSpPr>
              <a:endCxn id="14374" idx="0"/>
            </p:cNvCxnSpPr>
            <p:nvPr/>
          </p:nvCxnSpPr>
          <p:spPr bwMode="auto">
            <a:xfrm rot="10800000">
              <a:off x="1959004" y="3572144"/>
              <a:ext cx="26977" cy="14291"/>
            </a:xfrm>
            <a:prstGeom prst="curvedConnector4">
              <a:avLst>
                <a:gd name="adj1" fmla="val -2211278"/>
                <a:gd name="adj2" fmla="val 3666859"/>
              </a:avLst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>
              <a:outerShdw blurRad="50800" dist="50800" dir="5400000" algn="ctr" rotWithShape="0">
                <a:schemeClr val="bg1"/>
              </a:outerShdw>
            </a:effectLst>
          </p:spPr>
        </p:cxnSp>
        <p:cxnSp>
          <p:nvCxnSpPr>
            <p:cNvPr id="53" name="曲线连接符 36">
              <a:extLst>
                <a:ext uri="{FF2B5EF4-FFF2-40B4-BE49-F238E27FC236}">
                  <a16:creationId xmlns:a16="http://schemas.microsoft.com/office/drawing/2014/main" id="{1D3BBB76-8B9D-4488-97DF-B49B2A4E885A}"/>
                </a:ext>
              </a:extLst>
            </p:cNvPr>
            <p:cNvCxnSpPr/>
            <p:nvPr/>
          </p:nvCxnSpPr>
          <p:spPr bwMode="auto">
            <a:xfrm rot="10800000">
              <a:off x="3203091" y="4548630"/>
              <a:ext cx="26977" cy="14290"/>
            </a:xfrm>
            <a:prstGeom prst="curvedConnector4">
              <a:avLst>
                <a:gd name="adj1" fmla="val -2211278"/>
                <a:gd name="adj2" fmla="val 3666859"/>
              </a:avLst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>
              <a:outerShdw blurRad="50800" dist="50800" dir="5400000" algn="ctr" rotWithShape="0">
                <a:schemeClr val="bg1"/>
              </a:outerShdw>
            </a:effectLst>
          </p:spPr>
        </p:cxnSp>
      </p:grpSp>
      <p:sp>
        <p:nvSpPr>
          <p:cNvPr id="14365" name="灯片编号占位符 1">
            <a:extLst>
              <a:ext uri="{FF2B5EF4-FFF2-40B4-BE49-F238E27FC236}">
                <a16:creationId xmlns:a16="http://schemas.microsoft.com/office/drawing/2014/main" id="{029C50F0-2F86-4CF5-9647-711D4F826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CE7BFC0-3B4C-46AC-B198-0BCECDC92DE2}" type="slidenum">
              <a:rPr lang="en-US" altLang="zh-CN"/>
              <a:pPr/>
              <a:t>31</a:t>
            </a:fld>
            <a:endParaRPr lang="en-US" altLang="zh-C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3E9A6B5D-E014-4E71-9858-15BCBAC656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2425" y="701675"/>
            <a:ext cx="7772400" cy="762000"/>
          </a:xfrm>
        </p:spPr>
        <p:txBody>
          <a:bodyPr/>
          <a:lstStyle/>
          <a:p>
            <a:r>
              <a:rPr lang="zh-CN" altLang="en-US">
                <a:latin typeface="宋体" panose="02010600030101010101" pitchFamily="2" charset="-122"/>
              </a:rPr>
              <a:t>关联矩阵(</a:t>
            </a:r>
            <a:r>
              <a:rPr lang="en-US" altLang="zh-CN" i="1">
                <a:latin typeface="Times New Roman" panose="02020603050405020304" pitchFamily="18" charset="0"/>
              </a:rPr>
              <a:t>incidence matrix</a:t>
            </a:r>
            <a:r>
              <a:rPr lang="zh-CN" altLang="en-US">
                <a:latin typeface="宋体" panose="02010600030101010101" pitchFamily="2" charset="-122"/>
              </a:rPr>
              <a:t>)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64837AF4-849B-49AE-867E-2FFD8104B1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2425" y="1728788"/>
            <a:ext cx="8763000" cy="48387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无向图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G = (V, E,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，不妨设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V＝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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8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，…，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8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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，E＝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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，…，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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>
              <a:lnSpc>
                <a:spcPct val="120000"/>
              </a:lnSpc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M(G) ＝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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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称为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的关联矩阵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阶矩阵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其中 </a:t>
            </a:r>
          </a:p>
          <a:p>
            <a:pPr>
              <a:lnSpc>
                <a:spcPct val="120000"/>
              </a:lnSpc>
            </a:pPr>
            <a:endParaRPr lang="zh-CN" altLang="en-US" sz="280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en-US" sz="280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无向图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可以是伪图（含自环或多重边）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。 </a:t>
            </a:r>
          </a:p>
        </p:txBody>
      </p:sp>
      <p:graphicFrame>
        <p:nvGraphicFramePr>
          <p:cNvPr id="15364" name="Object 2">
            <a:extLst>
              <a:ext uri="{FF2B5EF4-FFF2-40B4-BE49-F238E27FC236}">
                <a16:creationId xmlns:a16="http://schemas.microsoft.com/office/drawing/2014/main" id="{4C47E1BF-BC82-41ED-94A2-C4307EDFA1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3500438"/>
          <a:ext cx="4252912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公式" r:id="rId3" imgW="804985" imgH="214320" progId="Equation.3">
                  <p:embed/>
                </p:oleObj>
              </mc:Choice>
              <mc:Fallback>
                <p:oleObj name="公式" r:id="rId3" imgW="804985" imgH="214320" progId="Equation.3">
                  <p:embed/>
                  <p:pic>
                    <p:nvPicPr>
                      <p:cNvPr id="15364" name="Object 2">
                        <a:extLst>
                          <a:ext uri="{FF2B5EF4-FFF2-40B4-BE49-F238E27FC236}">
                            <a16:creationId xmlns:a16="http://schemas.microsoft.com/office/drawing/2014/main" id="{4C47E1BF-BC82-41ED-94A2-C4307EDFA1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500438"/>
                        <a:ext cx="4252912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矩形标注 4">
            <a:extLst>
              <a:ext uri="{FF2B5EF4-FFF2-40B4-BE49-F238E27FC236}">
                <a16:creationId xmlns:a16="http://schemas.microsoft.com/office/drawing/2014/main" id="{EACD4C0C-5C9F-4333-806F-C46BFB96E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688" y="3573463"/>
            <a:ext cx="1368425" cy="576262"/>
          </a:xfrm>
          <a:prstGeom prst="wedgeRectCallout">
            <a:avLst>
              <a:gd name="adj1" fmla="val -67028"/>
              <a:gd name="adj2" fmla="val -18421"/>
            </a:avLst>
          </a:prstGeom>
          <a:noFill/>
          <a:ln w="25400" algn="ctr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b="1" baseline="-25000">
                <a:solidFill>
                  <a:srgbClr val="00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(</a:t>
            </a:r>
            <a:r>
              <a:rPr lang="en-US" altLang="zh-CN" sz="2400" b="1" i="1">
                <a:solidFill>
                  <a:srgbClr val="00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sz="2400" b="1" baseline="-25000">
                <a:solidFill>
                  <a:srgbClr val="00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zh-CN" altLang="en-US" sz="2400">
              <a:solidFill>
                <a:srgbClr val="0000CC"/>
              </a:solidFill>
            </a:endParaRPr>
          </a:p>
        </p:txBody>
      </p:sp>
      <p:sp>
        <p:nvSpPr>
          <p:cNvPr id="15366" name="灯片编号占位符 1">
            <a:extLst>
              <a:ext uri="{FF2B5EF4-FFF2-40B4-BE49-F238E27FC236}">
                <a16:creationId xmlns:a16="http://schemas.microsoft.com/office/drawing/2014/main" id="{1262BF5D-C1A8-48CB-A702-591AE9EED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D9EB946-076B-47FF-B964-ADF5F7B13448}" type="slidenum">
              <a:rPr lang="en-US" altLang="zh-CN"/>
              <a:pPr/>
              <a:t>32</a:t>
            </a:fld>
            <a:endParaRPr lang="en-US" altLang="zh-C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243BAB04-A898-4457-BA95-8DF9185F29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2125" y="373063"/>
            <a:ext cx="7978775" cy="949325"/>
          </a:xfrm>
        </p:spPr>
        <p:txBody>
          <a:bodyPr/>
          <a:lstStyle/>
          <a:p>
            <a:r>
              <a:rPr lang="zh-CN" altLang="en-US"/>
              <a:t>举例（关联矩阵）</a:t>
            </a:r>
          </a:p>
        </p:txBody>
      </p:sp>
      <p:graphicFrame>
        <p:nvGraphicFramePr>
          <p:cNvPr id="16387" name="Object 2">
            <a:extLst>
              <a:ext uri="{FF2B5EF4-FFF2-40B4-BE49-F238E27FC236}">
                <a16:creationId xmlns:a16="http://schemas.microsoft.com/office/drawing/2014/main" id="{502D2993-24DB-4E99-A02E-A5E1DFCE30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71888" y="2052638"/>
          <a:ext cx="5051425" cy="288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公式" r:id="rId3" imgW="1688760" imgH="914400" progId="Equation.3">
                  <p:embed/>
                </p:oleObj>
              </mc:Choice>
              <mc:Fallback>
                <p:oleObj name="公式" r:id="rId3" imgW="1688760" imgH="914400" progId="Equation.3">
                  <p:embed/>
                  <p:pic>
                    <p:nvPicPr>
                      <p:cNvPr id="16387" name="Object 2">
                        <a:extLst>
                          <a:ext uri="{FF2B5EF4-FFF2-40B4-BE49-F238E27FC236}">
                            <a16:creationId xmlns:a16="http://schemas.microsoft.com/office/drawing/2014/main" id="{502D2993-24DB-4E99-A02E-A5E1DFCE30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1888" y="2052638"/>
                        <a:ext cx="5051425" cy="288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388" name="Group 29">
            <a:extLst>
              <a:ext uri="{FF2B5EF4-FFF2-40B4-BE49-F238E27FC236}">
                <a16:creationId xmlns:a16="http://schemas.microsoft.com/office/drawing/2014/main" id="{45BAA3F3-DD00-4656-8C0C-E05D379A2CD9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1333500"/>
            <a:ext cx="3416300" cy="3910013"/>
            <a:chOff x="144" y="891"/>
            <a:chExt cx="2152" cy="2463"/>
          </a:xfrm>
        </p:grpSpPr>
        <p:sp>
          <p:nvSpPr>
            <p:cNvPr id="16392" name="Rectangle 18">
              <a:extLst>
                <a:ext uri="{FF2B5EF4-FFF2-40B4-BE49-F238E27FC236}">
                  <a16:creationId xmlns:a16="http://schemas.microsoft.com/office/drawing/2014/main" id="{8C82B769-54AC-40C3-B839-EC3ECD95C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296"/>
              <a:ext cx="1632" cy="1776"/>
            </a:xfrm>
            <a:prstGeom prst="rect">
              <a:avLst/>
            </a:prstGeom>
            <a:noFill/>
            <a:ln w="3175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6393" name="Line 12">
              <a:extLst>
                <a:ext uri="{FF2B5EF4-FFF2-40B4-BE49-F238E27FC236}">
                  <a16:creationId xmlns:a16="http://schemas.microsoft.com/office/drawing/2014/main" id="{2E8ED574-36AF-43BA-983F-8B5641AC1A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1296"/>
              <a:ext cx="1632" cy="1776"/>
            </a:xfrm>
            <a:prstGeom prst="line">
              <a:avLst/>
            </a:prstGeom>
            <a:noFill/>
            <a:ln w="3175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394" name="Oval 7">
              <a:extLst>
                <a:ext uri="{FF2B5EF4-FFF2-40B4-BE49-F238E27FC236}">
                  <a16:creationId xmlns:a16="http://schemas.microsoft.com/office/drawing/2014/main" id="{DA8B1504-4BFA-4DD6-AAFD-6FA6C3725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124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6395" name="Oval 8">
              <a:extLst>
                <a:ext uri="{FF2B5EF4-FFF2-40B4-BE49-F238E27FC236}">
                  <a16:creationId xmlns:a16="http://schemas.microsoft.com/office/drawing/2014/main" id="{160CD32A-CF52-45D9-A121-A859AD3E4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02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6396" name="Oval 9">
              <a:extLst>
                <a:ext uri="{FF2B5EF4-FFF2-40B4-BE49-F238E27FC236}">
                  <a16:creationId xmlns:a16="http://schemas.microsoft.com/office/drawing/2014/main" id="{7039645A-F863-4664-8D73-665791DA4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24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6397" name="Oval 10">
              <a:extLst>
                <a:ext uri="{FF2B5EF4-FFF2-40B4-BE49-F238E27FC236}">
                  <a16:creationId xmlns:a16="http://schemas.microsoft.com/office/drawing/2014/main" id="{484073D4-53A3-4597-8628-8F729BD61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302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6398" name="Text Box 20">
              <a:extLst>
                <a:ext uri="{FF2B5EF4-FFF2-40B4-BE49-F238E27FC236}">
                  <a16:creationId xmlns:a16="http://schemas.microsoft.com/office/drawing/2014/main" id="{8032E1EB-1B9D-4C34-BD82-E96EBF6080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" y="892"/>
              <a:ext cx="32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360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6399" name="Text Box 21">
              <a:extLst>
                <a:ext uri="{FF2B5EF4-FFF2-40B4-BE49-F238E27FC236}">
                  <a16:creationId xmlns:a16="http://schemas.microsoft.com/office/drawing/2014/main" id="{69DD5D90-7AE3-40D0-9A34-171FFC3791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8" y="891"/>
              <a:ext cx="32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360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6400" name="Text Box 22">
              <a:extLst>
                <a:ext uri="{FF2B5EF4-FFF2-40B4-BE49-F238E27FC236}">
                  <a16:creationId xmlns:a16="http://schemas.microsoft.com/office/drawing/2014/main" id="{583FCC2C-41E9-4BF3-A559-CE5255AF37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2976"/>
              <a:ext cx="32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360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6401" name="Text Box 23">
              <a:extLst>
                <a:ext uri="{FF2B5EF4-FFF2-40B4-BE49-F238E27FC236}">
                  <a16:creationId xmlns:a16="http://schemas.microsoft.com/office/drawing/2014/main" id="{B089EF66-A5F9-43EA-A25E-EE8304260E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2976"/>
              <a:ext cx="32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360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6402" name="Text Box 24">
              <a:extLst>
                <a:ext uri="{FF2B5EF4-FFF2-40B4-BE49-F238E27FC236}">
                  <a16:creationId xmlns:a16="http://schemas.microsoft.com/office/drawing/2014/main" id="{C3937E6B-DBF0-4345-991A-F2A3C7D7B8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0" y="892"/>
              <a:ext cx="29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i="1">
                  <a:latin typeface="Times New Roman" panose="02020603050405020304" pitchFamily="18" charset="0"/>
                </a:rPr>
                <a:t>e</a:t>
              </a:r>
              <a:r>
                <a:rPr kumimoji="1" lang="en-US" altLang="zh-CN" sz="2800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6403" name="Text Box 25">
              <a:extLst>
                <a:ext uri="{FF2B5EF4-FFF2-40B4-BE49-F238E27FC236}">
                  <a16:creationId xmlns:a16="http://schemas.microsoft.com/office/drawing/2014/main" id="{F7EEB989-0E00-4B98-BA85-C59C74D3DE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3" y="1991"/>
              <a:ext cx="29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i="1">
                  <a:latin typeface="Times New Roman" panose="02020603050405020304" pitchFamily="18" charset="0"/>
                </a:rPr>
                <a:t>e</a:t>
              </a:r>
              <a:r>
                <a:rPr kumimoji="1" lang="en-US" altLang="zh-CN" sz="2800" baseline="-250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6404" name="Text Box 26">
              <a:extLst>
                <a:ext uri="{FF2B5EF4-FFF2-40B4-BE49-F238E27FC236}">
                  <a16:creationId xmlns:a16="http://schemas.microsoft.com/office/drawing/2014/main" id="{66C95CF7-5FC3-415A-BCF2-81CA190AE0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3024"/>
              <a:ext cx="29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i="1">
                  <a:latin typeface="Times New Roman" panose="02020603050405020304" pitchFamily="18" charset="0"/>
                </a:rPr>
                <a:t>e</a:t>
              </a:r>
              <a:r>
                <a:rPr kumimoji="1" lang="en-US" altLang="zh-CN" sz="2800" baseline="-250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6405" name="Text Box 27">
              <a:extLst>
                <a:ext uri="{FF2B5EF4-FFF2-40B4-BE49-F238E27FC236}">
                  <a16:creationId xmlns:a16="http://schemas.microsoft.com/office/drawing/2014/main" id="{DFEE5C9C-175B-4598-8E8B-4007415CD5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" y="1945"/>
              <a:ext cx="29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i="1">
                  <a:latin typeface="Times New Roman" panose="02020603050405020304" pitchFamily="18" charset="0"/>
                </a:rPr>
                <a:t>e</a:t>
              </a:r>
              <a:r>
                <a:rPr kumimoji="1" lang="en-US" altLang="zh-CN" sz="2800" baseline="-250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6406" name="Text Box 28">
              <a:extLst>
                <a:ext uri="{FF2B5EF4-FFF2-40B4-BE49-F238E27FC236}">
                  <a16:creationId xmlns:a16="http://schemas.microsoft.com/office/drawing/2014/main" id="{47C29603-41C4-44CD-8194-6C54BD7878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2" y="2036"/>
              <a:ext cx="29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i="1">
                  <a:latin typeface="Times New Roman" panose="02020603050405020304" pitchFamily="18" charset="0"/>
                </a:rPr>
                <a:t>e</a:t>
              </a:r>
              <a:r>
                <a:rPr kumimoji="1" lang="en-US" altLang="zh-CN" sz="2800" baseline="-25000">
                  <a:latin typeface="Times New Roman" panose="02020603050405020304" pitchFamily="18" charset="0"/>
                </a:rPr>
                <a:t>5</a:t>
              </a:r>
            </a:p>
          </p:txBody>
        </p:sp>
      </p:grpSp>
      <p:sp>
        <p:nvSpPr>
          <p:cNvPr id="20" name="椭圆 19">
            <a:extLst>
              <a:ext uri="{FF2B5EF4-FFF2-40B4-BE49-F238E27FC236}">
                <a16:creationId xmlns:a16="http://schemas.microsoft.com/office/drawing/2014/main" id="{0C39AFF7-F45C-4795-81EB-B0CEC98D8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025" y="1765300"/>
            <a:ext cx="576263" cy="3311525"/>
          </a:xfrm>
          <a:prstGeom prst="ellipse">
            <a:avLst/>
          </a:prstGeom>
          <a:noFill/>
          <a:ln w="28575" algn="ctr">
            <a:solidFill>
              <a:srgbClr val="0000CC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21" name="矩形标注 20">
            <a:extLst>
              <a:ext uri="{FF2B5EF4-FFF2-40B4-BE49-F238E27FC236}">
                <a16:creationId xmlns:a16="http://schemas.microsoft.com/office/drawing/2014/main" id="{DF4C3AAE-38BF-4B0F-AED7-4A6FE54D2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6325" y="5481638"/>
            <a:ext cx="4535488" cy="576262"/>
          </a:xfrm>
          <a:prstGeom prst="wedgeRectCallout">
            <a:avLst>
              <a:gd name="adj1" fmla="val -48009"/>
              <a:gd name="adj2" fmla="val -25426"/>
            </a:avLst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</a:rPr>
              <a:t>并不直接适合于有向图</a:t>
            </a:r>
          </a:p>
        </p:txBody>
      </p:sp>
      <p:sp>
        <p:nvSpPr>
          <p:cNvPr id="16391" name="灯片编号占位符 1">
            <a:extLst>
              <a:ext uri="{FF2B5EF4-FFF2-40B4-BE49-F238E27FC236}">
                <a16:creationId xmlns:a16="http://schemas.microsoft.com/office/drawing/2014/main" id="{EA1E5C7B-EE97-4BD3-863E-2F3680CE5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C520B39-FB82-46AD-B8F7-775C2125C790}" type="slidenum">
              <a:rPr lang="en-US" altLang="zh-CN"/>
              <a:pPr/>
              <a:t>33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BA99574E-D36E-47A7-A6E6-47C21D10DB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549275"/>
            <a:ext cx="7543800" cy="868363"/>
          </a:xfrm>
        </p:spPr>
        <p:txBody>
          <a:bodyPr/>
          <a:lstStyle/>
          <a:p>
            <a:r>
              <a:rPr lang="zh-CN" altLang="en-US"/>
              <a:t>关于邻接矩阵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61C52EE5-512D-4E23-90A1-93366A8A29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700213"/>
            <a:ext cx="8434387" cy="15843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通常，邻接矩阵中的元素为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，称为布尔矩阵。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邻接矩阵也可表示包含多重边的图，此时的矩阵不是布尔矩阵。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800">
              <a:latin typeface="Times New Roman" panose="02020603050405020304" pitchFamily="18" charset="0"/>
              <a:ea typeface="仿宋_GB2312"/>
              <a:cs typeface="仿宋_GB2312"/>
            </a:endParaRPr>
          </a:p>
        </p:txBody>
      </p:sp>
      <p:grpSp>
        <p:nvGrpSpPr>
          <p:cNvPr id="17412" name="组合 34">
            <a:extLst>
              <a:ext uri="{FF2B5EF4-FFF2-40B4-BE49-F238E27FC236}">
                <a16:creationId xmlns:a16="http://schemas.microsoft.com/office/drawing/2014/main" id="{ADD1B5A2-F0CE-43E7-B166-4FA3265AFE28}"/>
              </a:ext>
            </a:extLst>
          </p:cNvPr>
          <p:cNvGrpSpPr>
            <a:grpSpLocks/>
          </p:cNvGrpSpPr>
          <p:nvPr/>
        </p:nvGrpSpPr>
        <p:grpSpPr bwMode="auto">
          <a:xfrm>
            <a:off x="1233488" y="3505200"/>
            <a:ext cx="2906712" cy="2484438"/>
            <a:chOff x="1232737" y="3505781"/>
            <a:chExt cx="2907215" cy="2483974"/>
          </a:xfrm>
        </p:grpSpPr>
        <p:grpSp>
          <p:nvGrpSpPr>
            <p:cNvPr id="17417" name="组合 26">
              <a:extLst>
                <a:ext uri="{FF2B5EF4-FFF2-40B4-BE49-F238E27FC236}">
                  <a16:creationId xmlns:a16="http://schemas.microsoft.com/office/drawing/2014/main" id="{D9C2AB53-762A-4E3E-BE4A-BF599FDFF2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9633" y="3505781"/>
              <a:ext cx="2880319" cy="2461379"/>
              <a:chOff x="658122" y="1888246"/>
              <a:chExt cx="3669675" cy="3797539"/>
            </a:xfrm>
          </p:grpSpPr>
          <p:sp>
            <p:nvSpPr>
              <p:cNvPr id="17429" name="Line 6">
                <a:extLst>
                  <a:ext uri="{FF2B5EF4-FFF2-40B4-BE49-F238E27FC236}">
                    <a16:creationId xmlns:a16="http://schemas.microsoft.com/office/drawing/2014/main" id="{2D617655-8335-470A-BECD-7C0BBE3952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15616" y="2780927"/>
                <a:ext cx="2376264" cy="1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30" name="Oval 7">
                <a:extLst>
                  <a:ext uri="{FF2B5EF4-FFF2-40B4-BE49-F238E27FC236}">
                    <a16:creationId xmlns:a16="http://schemas.microsoft.com/office/drawing/2014/main" id="{38F449DB-14FB-48B7-8BFC-420E095052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7687" y="2696796"/>
                <a:ext cx="147060" cy="13228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7431" name="Oval 8">
                <a:extLst>
                  <a:ext uri="{FF2B5EF4-FFF2-40B4-BE49-F238E27FC236}">
                    <a16:creationId xmlns:a16="http://schemas.microsoft.com/office/drawing/2014/main" id="{96BEC522-FB56-4236-878A-1963662C3C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7687" y="5144055"/>
                <a:ext cx="147060" cy="13228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7432" name="Oval 9">
                <a:extLst>
                  <a:ext uri="{FF2B5EF4-FFF2-40B4-BE49-F238E27FC236}">
                    <a16:creationId xmlns:a16="http://schemas.microsoft.com/office/drawing/2014/main" id="{AC7FBAA5-D488-4C69-A081-01EB6C5A42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7702" y="2696796"/>
                <a:ext cx="147060" cy="13228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7433" name="Oval 10">
                <a:extLst>
                  <a:ext uri="{FF2B5EF4-FFF2-40B4-BE49-F238E27FC236}">
                    <a16:creationId xmlns:a16="http://schemas.microsoft.com/office/drawing/2014/main" id="{8009B5B7-1490-44F4-82BA-E662A7F12A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7702" y="5144055"/>
                <a:ext cx="147060" cy="13228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7434" name="Text Box 11">
                <a:extLst>
                  <a:ext uri="{FF2B5EF4-FFF2-40B4-BE49-F238E27FC236}">
                    <a16:creationId xmlns:a16="http://schemas.microsoft.com/office/drawing/2014/main" id="{85A97DC5-101E-4006-B25C-0B42DBFFD3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8122" y="1888246"/>
                <a:ext cx="733935" cy="807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1">
                    <a:latin typeface="Times New Roman" panose="02020603050405020304" pitchFamily="18" charset="0"/>
                  </a:rPr>
                  <a:t>v</a:t>
                </a:r>
                <a:r>
                  <a:rPr kumimoji="1" lang="en-US" altLang="zh-CN" sz="2800" b="1" baseline="-250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7435" name="Text Box 12">
                <a:extLst>
                  <a:ext uri="{FF2B5EF4-FFF2-40B4-BE49-F238E27FC236}">
                    <a16:creationId xmlns:a16="http://schemas.microsoft.com/office/drawing/2014/main" id="{C879B4C0-1192-4E9E-A506-BCD58ACD71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93862" y="1991980"/>
                <a:ext cx="733935" cy="807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1">
                    <a:latin typeface="Times New Roman" panose="02020603050405020304" pitchFamily="18" charset="0"/>
                  </a:rPr>
                  <a:t>v</a:t>
                </a:r>
                <a:r>
                  <a:rPr kumimoji="1" lang="en-US" altLang="zh-CN" sz="2800" b="1" baseline="-2500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7436" name="Text Box 13">
                <a:extLst>
                  <a:ext uri="{FF2B5EF4-FFF2-40B4-BE49-F238E27FC236}">
                    <a16:creationId xmlns:a16="http://schemas.microsoft.com/office/drawing/2014/main" id="{79B6F334-9CB4-4097-9DC1-DA8C01B915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7702" y="5077913"/>
                <a:ext cx="531595" cy="5845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1">
                    <a:latin typeface="Times New Roman" panose="02020603050405020304" pitchFamily="18" charset="0"/>
                  </a:rPr>
                  <a:t>v</a:t>
                </a:r>
                <a:r>
                  <a:rPr kumimoji="1" lang="en-US" altLang="zh-CN" sz="2800" b="1" baseline="-25000"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17437" name="Text Box 14">
                <a:extLst>
                  <a:ext uri="{FF2B5EF4-FFF2-40B4-BE49-F238E27FC236}">
                    <a16:creationId xmlns:a16="http://schemas.microsoft.com/office/drawing/2014/main" id="{C13A77B5-BE6D-4E0D-934D-D33A076A1A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1605" y="5101197"/>
                <a:ext cx="531595" cy="5845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1">
                    <a:latin typeface="Times New Roman" panose="02020603050405020304" pitchFamily="18" charset="0"/>
                  </a:rPr>
                  <a:t>v</a:t>
                </a:r>
                <a:r>
                  <a:rPr kumimoji="1" lang="en-US" altLang="zh-CN" sz="2800" b="1" baseline="-25000">
                    <a:latin typeface="Times New Roman" panose="02020603050405020304" pitchFamily="18" charset="0"/>
                  </a:rPr>
                  <a:t>4</a:t>
                </a:r>
              </a:p>
            </p:txBody>
          </p:sp>
        </p:grpSp>
        <p:sp>
          <p:nvSpPr>
            <p:cNvPr id="17418" name="Line 6">
              <a:extLst>
                <a:ext uri="{FF2B5EF4-FFF2-40B4-BE49-F238E27FC236}">
                  <a16:creationId xmlns:a16="http://schemas.microsoft.com/office/drawing/2014/main" id="{06A5F4E5-2FF1-4BCF-A9B4-33076F231E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90801" y="4084372"/>
              <a:ext cx="1949560" cy="1578134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19" name="Line 6">
              <a:extLst>
                <a:ext uri="{FF2B5EF4-FFF2-40B4-BE49-F238E27FC236}">
                  <a16:creationId xmlns:a16="http://schemas.microsoft.com/office/drawing/2014/main" id="{430B8E27-E881-4EA6-90F1-1545BB383C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63888" y="4077072"/>
              <a:ext cx="0" cy="1584176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7420" name="组合 23">
              <a:extLst>
                <a:ext uri="{FF2B5EF4-FFF2-40B4-BE49-F238E27FC236}">
                  <a16:creationId xmlns:a16="http://schemas.microsoft.com/office/drawing/2014/main" id="{3EB89F7C-D77E-4185-AD0A-00B060363FC9}"/>
                </a:ext>
              </a:extLst>
            </p:cNvPr>
            <p:cNvGrpSpPr>
              <a:grpSpLocks/>
            </p:cNvGrpSpPr>
            <p:nvPr/>
          </p:nvGrpSpPr>
          <p:grpSpPr bwMode="auto">
            <a:xfrm rot="5248820">
              <a:off x="2324951" y="4653386"/>
              <a:ext cx="570609" cy="2102130"/>
              <a:chOff x="3299981" y="4211297"/>
              <a:chExt cx="570609" cy="1428907"/>
            </a:xfrm>
          </p:grpSpPr>
          <p:sp>
            <p:nvSpPr>
              <p:cNvPr id="17427" name="任意多边形 24">
                <a:extLst>
                  <a:ext uri="{FF2B5EF4-FFF2-40B4-BE49-F238E27FC236}">
                    <a16:creationId xmlns:a16="http://schemas.microsoft.com/office/drawing/2014/main" id="{0CDC0DA5-6D7C-46FA-9CC6-CC5F57AF96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772" y="4271017"/>
                <a:ext cx="372818" cy="1369187"/>
              </a:xfrm>
              <a:custGeom>
                <a:avLst/>
                <a:gdLst>
                  <a:gd name="T0" fmla="*/ 1 w 679076"/>
                  <a:gd name="T1" fmla="*/ 0 h 2586318"/>
                  <a:gd name="T2" fmla="*/ 1 w 679076"/>
                  <a:gd name="T3" fmla="*/ 1 h 2586318"/>
                  <a:gd name="T4" fmla="*/ 1 w 679076"/>
                  <a:gd name="T5" fmla="*/ 1 h 2586318"/>
                  <a:gd name="T6" fmla="*/ 1 w 679076"/>
                  <a:gd name="T7" fmla="*/ 1 h 258631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9076"/>
                  <a:gd name="T13" fmla="*/ 0 h 2586318"/>
                  <a:gd name="T14" fmla="*/ 679076 w 679076"/>
                  <a:gd name="T15" fmla="*/ 2586318 h 258631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9076" h="2586318">
                    <a:moveTo>
                      <a:pt x="85165" y="0"/>
                    </a:moveTo>
                    <a:cubicBezTo>
                      <a:pt x="379879" y="379879"/>
                      <a:pt x="674594" y="759759"/>
                      <a:pt x="676835" y="1156447"/>
                    </a:cubicBezTo>
                    <a:cubicBezTo>
                      <a:pt x="679076" y="1553135"/>
                      <a:pt x="197224" y="2173942"/>
                      <a:pt x="98612" y="2380130"/>
                    </a:cubicBezTo>
                    <a:cubicBezTo>
                      <a:pt x="0" y="2586318"/>
                      <a:pt x="42582" y="2489947"/>
                      <a:pt x="85165" y="2393577"/>
                    </a:cubicBezTo>
                  </a:path>
                </a:pathLst>
              </a:custGeom>
              <a:noFill/>
              <a:ln w="34925">
                <a:solidFill>
                  <a:schemeClr val="tx1"/>
                </a:solidFill>
                <a:round/>
                <a:headEnd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28" name="任意多边形 25">
                <a:extLst>
                  <a:ext uri="{FF2B5EF4-FFF2-40B4-BE49-F238E27FC236}">
                    <a16:creationId xmlns:a16="http://schemas.microsoft.com/office/drawing/2014/main" id="{C1C0692E-FAB6-42EC-9433-83F384D5877D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299981" y="4211297"/>
                <a:ext cx="274573" cy="1413253"/>
              </a:xfrm>
              <a:custGeom>
                <a:avLst/>
                <a:gdLst>
                  <a:gd name="T0" fmla="*/ 0 w 679076"/>
                  <a:gd name="T1" fmla="*/ 0 h 2586318"/>
                  <a:gd name="T2" fmla="*/ 0 w 679076"/>
                  <a:gd name="T3" fmla="*/ 1 h 2586318"/>
                  <a:gd name="T4" fmla="*/ 0 w 679076"/>
                  <a:gd name="T5" fmla="*/ 1 h 2586318"/>
                  <a:gd name="T6" fmla="*/ 0 w 679076"/>
                  <a:gd name="T7" fmla="*/ 1 h 258631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9076"/>
                  <a:gd name="T13" fmla="*/ 0 h 2586318"/>
                  <a:gd name="T14" fmla="*/ 679076 w 679076"/>
                  <a:gd name="T15" fmla="*/ 2586318 h 258631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9076" h="2586318">
                    <a:moveTo>
                      <a:pt x="85165" y="0"/>
                    </a:moveTo>
                    <a:cubicBezTo>
                      <a:pt x="379879" y="379879"/>
                      <a:pt x="674594" y="759759"/>
                      <a:pt x="676835" y="1156447"/>
                    </a:cubicBezTo>
                    <a:cubicBezTo>
                      <a:pt x="679076" y="1553135"/>
                      <a:pt x="197224" y="2173942"/>
                      <a:pt x="98612" y="2380130"/>
                    </a:cubicBezTo>
                    <a:cubicBezTo>
                      <a:pt x="0" y="2586318"/>
                      <a:pt x="42582" y="2489947"/>
                      <a:pt x="85165" y="2393577"/>
                    </a:cubicBezTo>
                  </a:path>
                </a:pathLst>
              </a:custGeom>
              <a:noFill/>
              <a:ln w="34925">
                <a:solidFill>
                  <a:schemeClr val="tx1"/>
                </a:solidFill>
                <a:round/>
                <a:headEnd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7421" name="组合 26">
              <a:extLst>
                <a:ext uri="{FF2B5EF4-FFF2-40B4-BE49-F238E27FC236}">
                  <a16:creationId xmlns:a16="http://schemas.microsoft.com/office/drawing/2014/main" id="{41A8C5E4-6050-42EB-AD9D-B5FF4C14C80D}"/>
                </a:ext>
              </a:extLst>
            </p:cNvPr>
            <p:cNvGrpSpPr>
              <a:grpSpLocks/>
            </p:cNvGrpSpPr>
            <p:nvPr/>
          </p:nvGrpSpPr>
          <p:grpSpPr bwMode="auto">
            <a:xfrm rot="5248820">
              <a:off x="2324952" y="3069210"/>
              <a:ext cx="570609" cy="2102130"/>
              <a:chOff x="3299981" y="4211297"/>
              <a:chExt cx="570609" cy="1428907"/>
            </a:xfrm>
          </p:grpSpPr>
          <p:sp>
            <p:nvSpPr>
              <p:cNvPr id="17425" name="任意多边形 27">
                <a:extLst>
                  <a:ext uri="{FF2B5EF4-FFF2-40B4-BE49-F238E27FC236}">
                    <a16:creationId xmlns:a16="http://schemas.microsoft.com/office/drawing/2014/main" id="{DA80CAC6-AAA5-43C8-AB75-7FBC52F56B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772" y="4271017"/>
                <a:ext cx="372818" cy="1369187"/>
              </a:xfrm>
              <a:custGeom>
                <a:avLst/>
                <a:gdLst>
                  <a:gd name="T0" fmla="*/ 1 w 679076"/>
                  <a:gd name="T1" fmla="*/ 0 h 2586318"/>
                  <a:gd name="T2" fmla="*/ 1 w 679076"/>
                  <a:gd name="T3" fmla="*/ 1 h 2586318"/>
                  <a:gd name="T4" fmla="*/ 1 w 679076"/>
                  <a:gd name="T5" fmla="*/ 1 h 2586318"/>
                  <a:gd name="T6" fmla="*/ 1 w 679076"/>
                  <a:gd name="T7" fmla="*/ 1 h 258631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9076"/>
                  <a:gd name="T13" fmla="*/ 0 h 2586318"/>
                  <a:gd name="T14" fmla="*/ 679076 w 679076"/>
                  <a:gd name="T15" fmla="*/ 2586318 h 258631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9076" h="2586318">
                    <a:moveTo>
                      <a:pt x="85165" y="0"/>
                    </a:moveTo>
                    <a:cubicBezTo>
                      <a:pt x="379879" y="379879"/>
                      <a:pt x="674594" y="759759"/>
                      <a:pt x="676835" y="1156447"/>
                    </a:cubicBezTo>
                    <a:cubicBezTo>
                      <a:pt x="679076" y="1553135"/>
                      <a:pt x="197224" y="2173942"/>
                      <a:pt x="98612" y="2380130"/>
                    </a:cubicBezTo>
                    <a:cubicBezTo>
                      <a:pt x="0" y="2586318"/>
                      <a:pt x="42582" y="2489947"/>
                      <a:pt x="85165" y="2393577"/>
                    </a:cubicBezTo>
                  </a:path>
                </a:pathLst>
              </a:custGeom>
              <a:noFill/>
              <a:ln w="34925">
                <a:solidFill>
                  <a:schemeClr val="tx1"/>
                </a:solidFill>
                <a:round/>
                <a:headEnd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26" name="任意多边形 28">
                <a:extLst>
                  <a:ext uri="{FF2B5EF4-FFF2-40B4-BE49-F238E27FC236}">
                    <a16:creationId xmlns:a16="http://schemas.microsoft.com/office/drawing/2014/main" id="{FA1D1D93-F715-4470-94AB-46ACCB3BC769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299981" y="4211297"/>
                <a:ext cx="274573" cy="1413253"/>
              </a:xfrm>
              <a:custGeom>
                <a:avLst/>
                <a:gdLst>
                  <a:gd name="T0" fmla="*/ 0 w 679076"/>
                  <a:gd name="T1" fmla="*/ 0 h 2586318"/>
                  <a:gd name="T2" fmla="*/ 0 w 679076"/>
                  <a:gd name="T3" fmla="*/ 1 h 2586318"/>
                  <a:gd name="T4" fmla="*/ 0 w 679076"/>
                  <a:gd name="T5" fmla="*/ 1 h 2586318"/>
                  <a:gd name="T6" fmla="*/ 0 w 679076"/>
                  <a:gd name="T7" fmla="*/ 1 h 258631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9076"/>
                  <a:gd name="T13" fmla="*/ 0 h 2586318"/>
                  <a:gd name="T14" fmla="*/ 679076 w 679076"/>
                  <a:gd name="T15" fmla="*/ 2586318 h 258631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9076" h="2586318">
                    <a:moveTo>
                      <a:pt x="85165" y="0"/>
                    </a:moveTo>
                    <a:cubicBezTo>
                      <a:pt x="379879" y="379879"/>
                      <a:pt x="674594" y="759759"/>
                      <a:pt x="676835" y="1156447"/>
                    </a:cubicBezTo>
                    <a:cubicBezTo>
                      <a:pt x="679076" y="1553135"/>
                      <a:pt x="197224" y="2173942"/>
                      <a:pt x="98612" y="2380130"/>
                    </a:cubicBezTo>
                    <a:cubicBezTo>
                      <a:pt x="0" y="2586318"/>
                      <a:pt x="42582" y="2489947"/>
                      <a:pt x="85165" y="2393577"/>
                    </a:cubicBezTo>
                  </a:path>
                </a:pathLst>
              </a:custGeom>
              <a:noFill/>
              <a:ln w="34925">
                <a:solidFill>
                  <a:schemeClr val="tx1"/>
                </a:solidFill>
                <a:round/>
                <a:headEnd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7422" name="组合 29">
              <a:extLst>
                <a:ext uri="{FF2B5EF4-FFF2-40B4-BE49-F238E27FC236}">
                  <a16:creationId xmlns:a16="http://schemas.microsoft.com/office/drawing/2014/main" id="{E6061543-6C11-4646-82D9-5B07C43A6AAC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1232737" y="4005064"/>
              <a:ext cx="570609" cy="1728192"/>
              <a:chOff x="3299981" y="4211297"/>
              <a:chExt cx="570609" cy="1428907"/>
            </a:xfrm>
          </p:grpSpPr>
          <p:sp>
            <p:nvSpPr>
              <p:cNvPr id="17423" name="任意多边形 30">
                <a:extLst>
                  <a:ext uri="{FF2B5EF4-FFF2-40B4-BE49-F238E27FC236}">
                    <a16:creationId xmlns:a16="http://schemas.microsoft.com/office/drawing/2014/main" id="{A860725C-B7FF-47FE-A6C3-A29FF54A1D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772" y="4271017"/>
                <a:ext cx="372818" cy="1369187"/>
              </a:xfrm>
              <a:custGeom>
                <a:avLst/>
                <a:gdLst>
                  <a:gd name="T0" fmla="*/ 1 w 679076"/>
                  <a:gd name="T1" fmla="*/ 0 h 2586318"/>
                  <a:gd name="T2" fmla="*/ 1 w 679076"/>
                  <a:gd name="T3" fmla="*/ 1 h 2586318"/>
                  <a:gd name="T4" fmla="*/ 1 w 679076"/>
                  <a:gd name="T5" fmla="*/ 1 h 2586318"/>
                  <a:gd name="T6" fmla="*/ 1 w 679076"/>
                  <a:gd name="T7" fmla="*/ 1 h 258631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9076"/>
                  <a:gd name="T13" fmla="*/ 0 h 2586318"/>
                  <a:gd name="T14" fmla="*/ 679076 w 679076"/>
                  <a:gd name="T15" fmla="*/ 2586318 h 258631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9076" h="2586318">
                    <a:moveTo>
                      <a:pt x="85165" y="0"/>
                    </a:moveTo>
                    <a:cubicBezTo>
                      <a:pt x="379879" y="379879"/>
                      <a:pt x="674594" y="759759"/>
                      <a:pt x="676835" y="1156447"/>
                    </a:cubicBezTo>
                    <a:cubicBezTo>
                      <a:pt x="679076" y="1553135"/>
                      <a:pt x="197224" y="2173942"/>
                      <a:pt x="98612" y="2380130"/>
                    </a:cubicBezTo>
                    <a:cubicBezTo>
                      <a:pt x="0" y="2586318"/>
                      <a:pt x="42582" y="2489947"/>
                      <a:pt x="85165" y="2393577"/>
                    </a:cubicBezTo>
                  </a:path>
                </a:pathLst>
              </a:custGeom>
              <a:noFill/>
              <a:ln w="34925">
                <a:solidFill>
                  <a:schemeClr val="tx1"/>
                </a:solidFill>
                <a:round/>
                <a:headEnd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24" name="任意多边形 31">
                <a:extLst>
                  <a:ext uri="{FF2B5EF4-FFF2-40B4-BE49-F238E27FC236}">
                    <a16:creationId xmlns:a16="http://schemas.microsoft.com/office/drawing/2014/main" id="{44384C7E-BF71-4399-8EA3-D0D7AE7438CD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299981" y="4211297"/>
                <a:ext cx="274573" cy="1413253"/>
              </a:xfrm>
              <a:custGeom>
                <a:avLst/>
                <a:gdLst>
                  <a:gd name="T0" fmla="*/ 0 w 679076"/>
                  <a:gd name="T1" fmla="*/ 0 h 2586318"/>
                  <a:gd name="T2" fmla="*/ 0 w 679076"/>
                  <a:gd name="T3" fmla="*/ 1 h 2586318"/>
                  <a:gd name="T4" fmla="*/ 0 w 679076"/>
                  <a:gd name="T5" fmla="*/ 1 h 2586318"/>
                  <a:gd name="T6" fmla="*/ 0 w 679076"/>
                  <a:gd name="T7" fmla="*/ 1 h 258631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9076"/>
                  <a:gd name="T13" fmla="*/ 0 h 2586318"/>
                  <a:gd name="T14" fmla="*/ 679076 w 679076"/>
                  <a:gd name="T15" fmla="*/ 2586318 h 258631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9076" h="2586318">
                    <a:moveTo>
                      <a:pt x="85165" y="0"/>
                    </a:moveTo>
                    <a:cubicBezTo>
                      <a:pt x="379879" y="379879"/>
                      <a:pt x="674594" y="759759"/>
                      <a:pt x="676835" y="1156447"/>
                    </a:cubicBezTo>
                    <a:cubicBezTo>
                      <a:pt x="679076" y="1553135"/>
                      <a:pt x="197224" y="2173942"/>
                      <a:pt x="98612" y="2380130"/>
                    </a:cubicBezTo>
                    <a:cubicBezTo>
                      <a:pt x="0" y="2586318"/>
                      <a:pt x="42582" y="2489947"/>
                      <a:pt x="85165" y="2393577"/>
                    </a:cubicBezTo>
                  </a:path>
                </a:pathLst>
              </a:custGeom>
              <a:noFill/>
              <a:ln w="34925">
                <a:solidFill>
                  <a:schemeClr val="tx1"/>
                </a:solidFill>
                <a:round/>
                <a:headEnd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17413" name="Object 2">
            <a:extLst>
              <a:ext uri="{FF2B5EF4-FFF2-40B4-BE49-F238E27FC236}">
                <a16:creationId xmlns:a16="http://schemas.microsoft.com/office/drawing/2014/main" id="{C6B4EB18-7417-478B-85BE-07DD2DA113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0563" y="3681413"/>
          <a:ext cx="2951162" cy="242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name="公式" r:id="rId3" imgW="1244520" imgH="914400" progId="Equation.3">
                  <p:embed/>
                </p:oleObj>
              </mc:Choice>
              <mc:Fallback>
                <p:oleObj name="公式" r:id="rId3" imgW="1244520" imgH="914400" progId="Equation.3">
                  <p:embed/>
                  <p:pic>
                    <p:nvPicPr>
                      <p:cNvPr id="17413" name="Object 2">
                        <a:extLst>
                          <a:ext uri="{FF2B5EF4-FFF2-40B4-BE49-F238E27FC236}">
                            <a16:creationId xmlns:a16="http://schemas.microsoft.com/office/drawing/2014/main" id="{C6B4EB18-7417-478B-85BE-07DD2DA113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3681413"/>
                        <a:ext cx="2951162" cy="2427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椭圆 35">
            <a:extLst>
              <a:ext uri="{FF2B5EF4-FFF2-40B4-BE49-F238E27FC236}">
                <a16:creationId xmlns:a16="http://schemas.microsoft.com/office/drawing/2014/main" id="{87102F9E-182B-4267-A5E4-73169D212E9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907882" y="3793331"/>
            <a:ext cx="433388" cy="504825"/>
          </a:xfrm>
          <a:prstGeom prst="ellipse">
            <a:avLst/>
          </a:prstGeom>
          <a:noFill/>
          <a:ln w="28575" algn="ctr">
            <a:solidFill>
              <a:srgbClr val="0000CC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7415" name="椭圆 36">
            <a:extLst>
              <a:ext uri="{FF2B5EF4-FFF2-40B4-BE49-F238E27FC236}">
                <a16:creationId xmlns:a16="http://schemas.microsoft.com/office/drawing/2014/main" id="{3352BA99-E520-4BA1-8378-7D48841FC4F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911976" y="4905375"/>
            <a:ext cx="431800" cy="504825"/>
          </a:xfrm>
          <a:prstGeom prst="ellipse">
            <a:avLst/>
          </a:prstGeom>
          <a:noFill/>
          <a:ln w="28575" algn="ctr">
            <a:solidFill>
              <a:srgbClr val="0000CC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7416" name="灯片编号占位符 1">
            <a:extLst>
              <a:ext uri="{FF2B5EF4-FFF2-40B4-BE49-F238E27FC236}">
                <a16:creationId xmlns:a16="http://schemas.microsoft.com/office/drawing/2014/main" id="{E30E4459-6E42-45BD-B5B0-CF8FC8697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260CE3F-E993-4994-8C29-57CFB6A836AF}" type="slidenum">
              <a:rPr lang="en-US" altLang="zh-CN"/>
              <a:pPr/>
              <a:t>34</a:t>
            </a:fld>
            <a:endParaRPr lang="en-US" altLang="zh-C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9ACF4A26-3D1B-46CE-97B3-CE3FB5DACB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713"/>
            <a:ext cx="7543800" cy="796925"/>
          </a:xfrm>
        </p:spPr>
        <p:txBody>
          <a:bodyPr/>
          <a:lstStyle/>
          <a:p>
            <a:r>
              <a:rPr lang="zh-CN" altLang="en-US"/>
              <a:t>关于邻接矩阵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A88E9654-59FB-4A3B-A3EF-6BFE98C46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790700"/>
            <a:ext cx="8424862" cy="444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当有向图中的有向边表示关系时，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邻接矩阵就是关系矩阵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。无向图的邻接矩阵是对称的。</a:t>
            </a:r>
          </a:p>
          <a:p>
            <a:pPr algn="just" eaLnBrk="1" hangingPunct="1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图的邻接矩阵表示，顶点的次序并不紧要，行与行、列与列进行相应交换，可得到另一个矩阵。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p"/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两个简单有向图，对应两个邻接矩阵，若对某一矩阵行与行、列与列之间的相应交换后得到的矩阵与另一矩阵相同，则这两个图同构。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6" name="灯片编号占位符 1">
            <a:extLst>
              <a:ext uri="{FF2B5EF4-FFF2-40B4-BE49-F238E27FC236}">
                <a16:creationId xmlns:a16="http://schemas.microsoft.com/office/drawing/2014/main" id="{F2DDF30C-FF70-4B21-A70D-CF75C5990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4566351-5229-46D4-818C-402E4761689F}" type="slidenum">
              <a:rPr lang="en-US" altLang="zh-CN"/>
              <a:pPr/>
              <a:t>35</a:t>
            </a:fld>
            <a:endParaRPr lang="en-US" altLang="zh-C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2BDDA52-205C-4FFD-A343-DB382F2F7A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908050"/>
            <a:ext cx="6551613" cy="9302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800" b="0" dirty="0">
                <a:ea typeface="华文新魏" panose="02010800040101010101" pitchFamily="2" charset="-122"/>
              </a:rPr>
              <a:t>内容提要</a:t>
            </a:r>
            <a:endParaRPr lang="zh-CN" altLang="en-US" sz="4800" b="0" dirty="0">
              <a:latin typeface="+mn-ea"/>
              <a:ea typeface="+mn-ea"/>
            </a:endParaRP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73BD676A-CDE4-4C1A-82D3-D4025D698C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2205038"/>
            <a:ext cx="4751387" cy="295275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35000"/>
              </a:spcBef>
            </a:pPr>
            <a:r>
              <a:rPr lang="zh-CN" altLang="en-US" sz="2800" b="1">
                <a:solidFill>
                  <a:srgbClr val="BFBFBF"/>
                </a:solidFill>
                <a:latin typeface="Times New Roman" panose="02020603050405020304" pitchFamily="18" charset="0"/>
              </a:rPr>
              <a:t>图的表示</a:t>
            </a:r>
            <a:r>
              <a:rPr lang="zh-CN" altLang="en-US" sz="2800" b="1">
                <a:solidFill>
                  <a:srgbClr val="BFBFBF"/>
                </a:solidFill>
              </a:rPr>
              <a:t> </a:t>
            </a:r>
          </a:p>
          <a:p>
            <a:pPr eaLnBrk="1" hangingPunct="1">
              <a:lnSpc>
                <a:spcPct val="120000"/>
              </a:lnSpc>
              <a:spcBef>
                <a:spcPct val="35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邻接矩阵的运算</a:t>
            </a:r>
            <a:endParaRPr lang="zh-CN" altLang="en-US" sz="2800" b="1"/>
          </a:p>
          <a:p>
            <a:pPr eaLnBrk="1" hangingPunct="1">
              <a:lnSpc>
                <a:spcPct val="120000"/>
              </a:lnSpc>
              <a:spcBef>
                <a:spcPct val="35000"/>
              </a:spcBef>
            </a:pPr>
            <a:r>
              <a:rPr lang="zh-CN" altLang="en-US" sz="2800" b="1">
                <a:solidFill>
                  <a:srgbClr val="BFBFBF"/>
                </a:solidFill>
                <a:latin typeface="Times New Roman" panose="02020603050405020304" pitchFamily="18" charset="0"/>
              </a:rPr>
              <a:t>图的同构</a:t>
            </a:r>
            <a:r>
              <a:rPr lang="zh-CN" altLang="en-US" sz="2800" b="1">
                <a:solidFill>
                  <a:srgbClr val="BFBFBF"/>
                </a:solidFill>
              </a:rPr>
              <a:t> </a:t>
            </a:r>
          </a:p>
        </p:txBody>
      </p:sp>
      <p:sp>
        <p:nvSpPr>
          <p:cNvPr id="20484" name="灯片编号占位符 1">
            <a:extLst>
              <a:ext uri="{FF2B5EF4-FFF2-40B4-BE49-F238E27FC236}">
                <a16:creationId xmlns:a16="http://schemas.microsoft.com/office/drawing/2014/main" id="{4E4BD390-6744-477A-ABDE-E10E281E2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2245D1F-25F1-41E8-B9AC-B7A7B847F2A6}" type="slidenum">
              <a:rPr lang="en-US" altLang="zh-CN"/>
              <a:pPr/>
              <a:t>36</a:t>
            </a:fld>
            <a:endParaRPr lang="en-US" altLang="zh-CN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0C95BEA9-7480-4842-AC66-8DFFD119C9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713"/>
            <a:ext cx="7543800" cy="796925"/>
          </a:xfrm>
        </p:spPr>
        <p:txBody>
          <a:bodyPr/>
          <a:lstStyle/>
          <a:p>
            <a:r>
              <a:rPr lang="zh-CN" altLang="en-US"/>
              <a:t>邻接矩阵的运算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B49A543E-A20E-4BF7-8FF8-F341AFFBAB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773238"/>
            <a:ext cx="8229600" cy="1871662"/>
          </a:xfrm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顶点的度（以有向图为例）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行中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的个数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就是行中相应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顶点的出度</a:t>
            </a:r>
          </a:p>
          <a:p>
            <a:pPr lvl="1" algn="just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列中</a:t>
            </a:r>
            <a:r>
              <a:rPr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的个数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就是列中相应</a:t>
            </a:r>
            <a:r>
              <a:rPr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顶点的入度</a:t>
            </a:r>
          </a:p>
          <a:p>
            <a:endParaRPr lang="zh-CN" altLang="en-US"/>
          </a:p>
        </p:txBody>
      </p:sp>
      <p:sp>
        <p:nvSpPr>
          <p:cNvPr id="139269" name="Rectangle 5">
            <a:extLst>
              <a:ext uri="{FF2B5EF4-FFF2-40B4-BE49-F238E27FC236}">
                <a16:creationId xmlns:a16="http://schemas.microsoft.com/office/drawing/2014/main" id="{D9FDA4CE-EA30-4D73-A6C6-252E06565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3789363"/>
            <a:ext cx="3124200" cy="195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仿宋_GB2312"/>
                <a:cs typeface="仿宋_GB2312"/>
              </a:rPr>
              <a:t>Deg</a:t>
            </a:r>
            <a:r>
              <a:rPr kumimoji="1" lang="en-US" altLang="zh-CN" sz="2400" baseline="30000">
                <a:latin typeface="Times New Roman" panose="02020603050405020304" pitchFamily="18" charset="0"/>
                <a:ea typeface="仿宋_GB2312"/>
                <a:cs typeface="仿宋_GB2312"/>
              </a:rPr>
              <a:t>+</a:t>
            </a:r>
            <a:r>
              <a:rPr kumimoji="1" lang="en-US" altLang="zh-CN" sz="2400">
                <a:latin typeface="Times New Roman" panose="02020603050405020304" pitchFamily="18" charset="0"/>
                <a:ea typeface="仿宋_GB2312"/>
                <a:cs typeface="仿宋_GB2312"/>
              </a:rPr>
              <a:t>(1)=1,Deg</a:t>
            </a:r>
            <a:r>
              <a:rPr kumimoji="1" lang="en-US" altLang="zh-CN" sz="2400" baseline="30000">
                <a:latin typeface="Times New Roman" panose="02020603050405020304" pitchFamily="18" charset="0"/>
                <a:ea typeface="仿宋_GB2312"/>
                <a:cs typeface="仿宋_GB2312"/>
              </a:rPr>
              <a:t>-</a:t>
            </a:r>
            <a:r>
              <a:rPr kumimoji="1" lang="en-US" altLang="zh-CN" sz="2400">
                <a:latin typeface="Times New Roman" panose="02020603050405020304" pitchFamily="18" charset="0"/>
                <a:ea typeface="仿宋_GB2312"/>
                <a:cs typeface="仿宋_GB2312"/>
              </a:rPr>
              <a:t>(1)=2 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仿宋_GB2312"/>
                <a:cs typeface="仿宋_GB2312"/>
              </a:rPr>
              <a:t>Deg</a:t>
            </a:r>
            <a:r>
              <a:rPr kumimoji="1" lang="en-US" altLang="zh-CN" sz="2400" baseline="30000">
                <a:latin typeface="Times New Roman" panose="02020603050405020304" pitchFamily="18" charset="0"/>
                <a:ea typeface="仿宋_GB2312"/>
                <a:cs typeface="仿宋_GB2312"/>
              </a:rPr>
              <a:t>+</a:t>
            </a:r>
            <a:r>
              <a:rPr kumimoji="1" lang="en-US" altLang="zh-CN" sz="2400">
                <a:latin typeface="Times New Roman" panose="02020603050405020304" pitchFamily="18" charset="0"/>
                <a:ea typeface="仿宋_GB2312"/>
                <a:cs typeface="仿宋_GB2312"/>
              </a:rPr>
              <a:t>(2)=2,Deg</a:t>
            </a:r>
            <a:r>
              <a:rPr kumimoji="1" lang="en-US" altLang="zh-CN" sz="2400" baseline="30000">
                <a:latin typeface="Times New Roman" panose="02020603050405020304" pitchFamily="18" charset="0"/>
                <a:ea typeface="仿宋_GB2312"/>
                <a:cs typeface="仿宋_GB2312"/>
              </a:rPr>
              <a:t>-</a:t>
            </a:r>
            <a:r>
              <a:rPr kumimoji="1" lang="en-US" altLang="zh-CN" sz="2400">
                <a:latin typeface="Times New Roman" panose="02020603050405020304" pitchFamily="18" charset="0"/>
                <a:ea typeface="仿宋_GB2312"/>
                <a:cs typeface="仿宋_GB2312"/>
              </a:rPr>
              <a:t>(2)=2 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仿宋_GB2312"/>
                <a:cs typeface="仿宋_GB2312"/>
              </a:rPr>
              <a:t>Deg</a:t>
            </a:r>
            <a:r>
              <a:rPr kumimoji="1" lang="en-US" altLang="zh-CN" sz="2400" baseline="30000">
                <a:latin typeface="Times New Roman" panose="02020603050405020304" pitchFamily="18" charset="0"/>
                <a:ea typeface="仿宋_GB2312"/>
                <a:cs typeface="仿宋_GB2312"/>
              </a:rPr>
              <a:t>+</a:t>
            </a:r>
            <a:r>
              <a:rPr kumimoji="1" lang="en-US" altLang="zh-CN" sz="2400">
                <a:latin typeface="Times New Roman" panose="02020603050405020304" pitchFamily="18" charset="0"/>
                <a:ea typeface="仿宋_GB2312"/>
                <a:cs typeface="仿宋_GB2312"/>
              </a:rPr>
              <a:t>(3)=3,Deg</a:t>
            </a:r>
            <a:r>
              <a:rPr kumimoji="1" lang="en-US" altLang="zh-CN" sz="2400" baseline="30000">
                <a:latin typeface="Times New Roman" panose="02020603050405020304" pitchFamily="18" charset="0"/>
                <a:ea typeface="仿宋_GB2312"/>
                <a:cs typeface="仿宋_GB2312"/>
              </a:rPr>
              <a:t>-</a:t>
            </a:r>
            <a:r>
              <a:rPr kumimoji="1" lang="en-US" altLang="zh-CN" sz="2400">
                <a:latin typeface="Times New Roman" panose="02020603050405020304" pitchFamily="18" charset="0"/>
                <a:ea typeface="仿宋_GB2312"/>
                <a:cs typeface="仿宋_GB2312"/>
              </a:rPr>
              <a:t>(3)=1 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仿宋_GB2312"/>
                <a:cs typeface="仿宋_GB2312"/>
              </a:rPr>
              <a:t>Deg</a:t>
            </a:r>
            <a:r>
              <a:rPr kumimoji="1" lang="en-US" altLang="zh-CN" sz="2400" baseline="30000">
                <a:latin typeface="Times New Roman" panose="02020603050405020304" pitchFamily="18" charset="0"/>
                <a:ea typeface="仿宋_GB2312"/>
                <a:cs typeface="仿宋_GB2312"/>
              </a:rPr>
              <a:t>+</a:t>
            </a:r>
            <a:r>
              <a:rPr kumimoji="1" lang="en-US" altLang="zh-CN" sz="2400">
                <a:latin typeface="Times New Roman" panose="02020603050405020304" pitchFamily="18" charset="0"/>
                <a:ea typeface="仿宋_GB2312"/>
                <a:cs typeface="仿宋_GB2312"/>
              </a:rPr>
              <a:t>(4)=1,Deg</a:t>
            </a:r>
            <a:r>
              <a:rPr kumimoji="1" lang="en-US" altLang="zh-CN" sz="2400" baseline="30000">
                <a:latin typeface="Times New Roman" panose="02020603050405020304" pitchFamily="18" charset="0"/>
                <a:ea typeface="仿宋_GB2312"/>
                <a:cs typeface="仿宋_GB2312"/>
              </a:rPr>
              <a:t>-</a:t>
            </a:r>
            <a:r>
              <a:rPr kumimoji="1" lang="en-US" altLang="zh-CN" sz="2400">
                <a:latin typeface="Times New Roman" panose="02020603050405020304" pitchFamily="18" charset="0"/>
                <a:ea typeface="仿宋_GB2312"/>
                <a:cs typeface="仿宋_GB2312"/>
              </a:rPr>
              <a:t>(4)=2</a:t>
            </a:r>
          </a:p>
        </p:txBody>
      </p:sp>
      <p:graphicFrame>
        <p:nvGraphicFramePr>
          <p:cNvPr id="21509" name="Object 2">
            <a:extLst>
              <a:ext uri="{FF2B5EF4-FFF2-40B4-BE49-F238E27FC236}">
                <a16:creationId xmlns:a16="http://schemas.microsoft.com/office/drawing/2014/main" id="{28AC320E-B926-4325-8C32-44C9642549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71763" y="3789363"/>
          <a:ext cx="2373312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name="公式" r:id="rId3" imgW="1244520" imgH="914400" progId="Equation.3">
                  <p:embed/>
                </p:oleObj>
              </mc:Choice>
              <mc:Fallback>
                <p:oleObj name="公式" r:id="rId3" imgW="1244520" imgH="914400" progId="Equation.3">
                  <p:embed/>
                  <p:pic>
                    <p:nvPicPr>
                      <p:cNvPr id="21509" name="Object 2">
                        <a:extLst>
                          <a:ext uri="{FF2B5EF4-FFF2-40B4-BE49-F238E27FC236}">
                            <a16:creationId xmlns:a16="http://schemas.microsoft.com/office/drawing/2014/main" id="{28AC320E-B926-4325-8C32-44C9642549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3789363"/>
                        <a:ext cx="2373312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10" name="组合 28">
            <a:extLst>
              <a:ext uri="{FF2B5EF4-FFF2-40B4-BE49-F238E27FC236}">
                <a16:creationId xmlns:a16="http://schemas.microsoft.com/office/drawing/2014/main" id="{C395E4BD-D184-430A-9EE1-6AEFD6B04252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3573463"/>
            <a:ext cx="1944687" cy="2249487"/>
            <a:chOff x="827584" y="2274934"/>
            <a:chExt cx="3093270" cy="3405480"/>
          </a:xfrm>
        </p:grpSpPr>
        <p:grpSp>
          <p:nvGrpSpPr>
            <p:cNvPr id="21512" name="组合 26">
              <a:extLst>
                <a:ext uri="{FF2B5EF4-FFF2-40B4-BE49-F238E27FC236}">
                  <a16:creationId xmlns:a16="http://schemas.microsoft.com/office/drawing/2014/main" id="{9243C802-BBF2-42A5-B77F-80F339088A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7584" y="2274934"/>
              <a:ext cx="3093270" cy="3405480"/>
              <a:chOff x="841605" y="1880883"/>
              <a:chExt cx="3394450" cy="3804902"/>
            </a:xfrm>
          </p:grpSpPr>
          <p:sp>
            <p:nvSpPr>
              <p:cNvPr id="21519" name="Line 6">
                <a:extLst>
                  <a:ext uri="{FF2B5EF4-FFF2-40B4-BE49-F238E27FC236}">
                    <a16:creationId xmlns:a16="http://schemas.microsoft.com/office/drawing/2014/main" id="{F83F2DE7-F8B5-4486-8F54-EC30DE4632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15616" y="2780927"/>
                <a:ext cx="2376264" cy="1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520" name="Oval 7">
                <a:extLst>
                  <a:ext uri="{FF2B5EF4-FFF2-40B4-BE49-F238E27FC236}">
                    <a16:creationId xmlns:a16="http://schemas.microsoft.com/office/drawing/2014/main" id="{7920829F-1FF7-42E8-B45D-C23BAB4B9F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7687" y="2696796"/>
                <a:ext cx="147060" cy="13228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1521" name="Oval 8">
                <a:extLst>
                  <a:ext uri="{FF2B5EF4-FFF2-40B4-BE49-F238E27FC236}">
                    <a16:creationId xmlns:a16="http://schemas.microsoft.com/office/drawing/2014/main" id="{86F087A7-BD0F-4DAA-84EE-8647ABF147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7687" y="5144055"/>
                <a:ext cx="147060" cy="13228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1522" name="Oval 9">
                <a:extLst>
                  <a:ext uri="{FF2B5EF4-FFF2-40B4-BE49-F238E27FC236}">
                    <a16:creationId xmlns:a16="http://schemas.microsoft.com/office/drawing/2014/main" id="{09795B62-B346-4253-90D0-0646283F3C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7702" y="2696796"/>
                <a:ext cx="147060" cy="13228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1523" name="Oval 10">
                <a:extLst>
                  <a:ext uri="{FF2B5EF4-FFF2-40B4-BE49-F238E27FC236}">
                    <a16:creationId xmlns:a16="http://schemas.microsoft.com/office/drawing/2014/main" id="{C8B152EA-7BFC-4FC8-B298-A9B79B3BBF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7702" y="5144055"/>
                <a:ext cx="147060" cy="13228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1524" name="Text Box 11">
                <a:extLst>
                  <a:ext uri="{FF2B5EF4-FFF2-40B4-BE49-F238E27FC236}">
                    <a16:creationId xmlns:a16="http://schemas.microsoft.com/office/drawing/2014/main" id="{5ED71881-341C-45B3-83A3-9E0806BBBA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7325" y="1880883"/>
                <a:ext cx="1052467" cy="8847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1">
                    <a:latin typeface="Times New Roman" panose="02020603050405020304" pitchFamily="18" charset="0"/>
                  </a:rPr>
                  <a:t>v</a:t>
                </a:r>
                <a:r>
                  <a:rPr kumimoji="1" lang="en-US" altLang="zh-CN" sz="2800" b="1" baseline="-250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1525" name="Text Box 12">
                <a:extLst>
                  <a:ext uri="{FF2B5EF4-FFF2-40B4-BE49-F238E27FC236}">
                    <a16:creationId xmlns:a16="http://schemas.microsoft.com/office/drawing/2014/main" id="{F4C3DDA7-093B-4B41-AB55-6B81832DA5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0292" y="1880883"/>
                <a:ext cx="1005763" cy="8847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1">
                    <a:latin typeface="Times New Roman" panose="02020603050405020304" pitchFamily="18" charset="0"/>
                  </a:rPr>
                  <a:t>v</a:t>
                </a:r>
                <a:r>
                  <a:rPr kumimoji="1" lang="en-US" altLang="zh-CN" sz="2800" b="1" baseline="-2500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21526" name="Text Box 13">
                <a:extLst>
                  <a:ext uri="{FF2B5EF4-FFF2-40B4-BE49-F238E27FC236}">
                    <a16:creationId xmlns:a16="http://schemas.microsoft.com/office/drawing/2014/main" id="{D5CA36F5-CAF4-4ABF-979B-0D4F8D1DC0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7702" y="5077913"/>
                <a:ext cx="531595" cy="5845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1">
                    <a:latin typeface="Times New Roman" panose="02020603050405020304" pitchFamily="18" charset="0"/>
                  </a:rPr>
                  <a:t>v</a:t>
                </a:r>
                <a:r>
                  <a:rPr kumimoji="1" lang="en-US" altLang="zh-CN" sz="2800" b="1" baseline="-25000"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21527" name="Text Box 14">
                <a:extLst>
                  <a:ext uri="{FF2B5EF4-FFF2-40B4-BE49-F238E27FC236}">
                    <a16:creationId xmlns:a16="http://schemas.microsoft.com/office/drawing/2014/main" id="{14AEC24C-B6F1-4301-A0C1-20CA349B2E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1605" y="5101197"/>
                <a:ext cx="531595" cy="5845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1">
                    <a:latin typeface="Times New Roman" panose="02020603050405020304" pitchFamily="18" charset="0"/>
                  </a:rPr>
                  <a:t>v</a:t>
                </a:r>
                <a:r>
                  <a:rPr kumimoji="1" lang="en-US" altLang="zh-CN" sz="2800" b="1" baseline="-25000">
                    <a:latin typeface="Times New Roman" panose="02020603050405020304" pitchFamily="18" charset="0"/>
                  </a:rPr>
                  <a:t>4</a:t>
                </a:r>
              </a:p>
            </p:txBody>
          </p:sp>
        </p:grpSp>
        <p:sp>
          <p:nvSpPr>
            <p:cNvPr id="21513" name="Line 6">
              <a:extLst>
                <a:ext uri="{FF2B5EF4-FFF2-40B4-BE49-F238E27FC236}">
                  <a16:creationId xmlns:a16="http://schemas.microsoft.com/office/drawing/2014/main" id="{EC80A0A7-9E9C-4EB8-9316-93C6337804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1664" y="3080495"/>
              <a:ext cx="2231044" cy="2126814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14" name="Line 6">
              <a:extLst>
                <a:ext uri="{FF2B5EF4-FFF2-40B4-BE49-F238E27FC236}">
                  <a16:creationId xmlns:a16="http://schemas.microsoft.com/office/drawing/2014/main" id="{DCB625E1-C068-4A17-A7BE-1C244C4074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44870" y="3080494"/>
              <a:ext cx="2263456" cy="2179227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15" name="Line 6">
              <a:extLst>
                <a:ext uri="{FF2B5EF4-FFF2-40B4-BE49-F238E27FC236}">
                  <a16:creationId xmlns:a16="http://schemas.microsoft.com/office/drawing/2014/main" id="{B31E18BA-0AC5-4157-B471-0A56D2A32A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11664" y="3133689"/>
              <a:ext cx="0" cy="2062365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16" name="Line 6">
              <a:extLst>
                <a:ext uri="{FF2B5EF4-FFF2-40B4-BE49-F238E27FC236}">
                  <a16:creationId xmlns:a16="http://schemas.microsoft.com/office/drawing/2014/main" id="{D353C1C4-56D9-4715-8639-DD689A3ED2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77283" y="5271758"/>
              <a:ext cx="2231044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17" name="任意多边形 13">
              <a:extLst>
                <a:ext uri="{FF2B5EF4-FFF2-40B4-BE49-F238E27FC236}">
                  <a16:creationId xmlns:a16="http://schemas.microsoft.com/office/drawing/2014/main" id="{52A125A3-DE7A-47B2-9CB0-502465BA6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1119" y="3092531"/>
              <a:ext cx="400604" cy="2015916"/>
            </a:xfrm>
            <a:custGeom>
              <a:avLst/>
              <a:gdLst>
                <a:gd name="T0" fmla="*/ 1 w 679076"/>
                <a:gd name="T1" fmla="*/ 0 h 2586318"/>
                <a:gd name="T2" fmla="*/ 1 w 679076"/>
                <a:gd name="T3" fmla="*/ 842 h 2586318"/>
                <a:gd name="T4" fmla="*/ 1 w 679076"/>
                <a:gd name="T5" fmla="*/ 1731 h 2586318"/>
                <a:gd name="T6" fmla="*/ 1 w 679076"/>
                <a:gd name="T7" fmla="*/ 1741 h 25863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9076"/>
                <a:gd name="T13" fmla="*/ 0 h 2586318"/>
                <a:gd name="T14" fmla="*/ 679076 w 679076"/>
                <a:gd name="T15" fmla="*/ 2586318 h 25863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9076" h="2586318">
                  <a:moveTo>
                    <a:pt x="85165" y="0"/>
                  </a:moveTo>
                  <a:cubicBezTo>
                    <a:pt x="379879" y="379879"/>
                    <a:pt x="674594" y="759759"/>
                    <a:pt x="676835" y="1156447"/>
                  </a:cubicBezTo>
                  <a:cubicBezTo>
                    <a:pt x="679076" y="1553135"/>
                    <a:pt x="197224" y="2173942"/>
                    <a:pt x="98612" y="2380130"/>
                  </a:cubicBezTo>
                  <a:cubicBezTo>
                    <a:pt x="0" y="2586318"/>
                    <a:pt x="42582" y="2489947"/>
                    <a:pt x="85165" y="2393577"/>
                  </a:cubicBezTo>
                </a:path>
              </a:pathLst>
            </a:custGeom>
            <a:noFill/>
            <a:ln w="34925" cap="flat" cmpd="sng" algn="ctr">
              <a:solidFill>
                <a:schemeClr val="tx1"/>
              </a:solidFill>
              <a:prstDash val="solid"/>
              <a:miter lim="800000"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18" name="任意多边形 14">
              <a:extLst>
                <a:ext uri="{FF2B5EF4-FFF2-40B4-BE49-F238E27FC236}">
                  <a16:creationId xmlns:a16="http://schemas.microsoft.com/office/drawing/2014/main" id="{F8D41E85-8BCC-4D63-BE49-F5A1E619DAD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029243" y="3255764"/>
              <a:ext cx="318781" cy="1951544"/>
            </a:xfrm>
            <a:custGeom>
              <a:avLst/>
              <a:gdLst>
                <a:gd name="T0" fmla="*/ 0 w 679076"/>
                <a:gd name="T1" fmla="*/ 0 h 2586318"/>
                <a:gd name="T2" fmla="*/ 0 w 679076"/>
                <a:gd name="T3" fmla="*/ 328 h 2586318"/>
                <a:gd name="T4" fmla="*/ 0 w 679076"/>
                <a:gd name="T5" fmla="*/ 676 h 2586318"/>
                <a:gd name="T6" fmla="*/ 0 w 679076"/>
                <a:gd name="T7" fmla="*/ 680 h 25863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9076"/>
                <a:gd name="T13" fmla="*/ 0 h 2586318"/>
                <a:gd name="T14" fmla="*/ 679076 w 679076"/>
                <a:gd name="T15" fmla="*/ 2586318 h 25863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9076" h="2586318">
                  <a:moveTo>
                    <a:pt x="85165" y="0"/>
                  </a:moveTo>
                  <a:cubicBezTo>
                    <a:pt x="379879" y="379879"/>
                    <a:pt x="674594" y="759759"/>
                    <a:pt x="676835" y="1156447"/>
                  </a:cubicBezTo>
                  <a:cubicBezTo>
                    <a:pt x="679076" y="1553135"/>
                    <a:pt x="197224" y="2173942"/>
                    <a:pt x="98612" y="2380130"/>
                  </a:cubicBezTo>
                  <a:cubicBezTo>
                    <a:pt x="0" y="2586318"/>
                    <a:pt x="42582" y="2489947"/>
                    <a:pt x="85165" y="2393577"/>
                  </a:cubicBezTo>
                </a:path>
              </a:pathLst>
            </a:custGeom>
            <a:noFill/>
            <a:ln w="34925" cap="flat" cmpd="sng" algn="ctr">
              <a:solidFill>
                <a:schemeClr val="tx1"/>
              </a:solidFill>
              <a:prstDash val="solid"/>
              <a:miter lim="800000"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1511" name="灯片编号占位符 1">
            <a:extLst>
              <a:ext uri="{FF2B5EF4-FFF2-40B4-BE49-F238E27FC236}">
                <a16:creationId xmlns:a16="http://schemas.microsoft.com/office/drawing/2014/main" id="{AC41EFFC-AEB6-4BD7-9489-2796CC530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2A07033-B75C-4666-89DF-5C370DEAD0D7}" type="slidenum">
              <a:rPr lang="en-US" altLang="zh-CN"/>
              <a:pPr/>
              <a:t>37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9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78EB9969-435F-40A5-BFDB-7A9C9F250A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7543800" cy="868363"/>
          </a:xfrm>
        </p:spPr>
        <p:txBody>
          <a:bodyPr/>
          <a:lstStyle/>
          <a:p>
            <a:r>
              <a:rPr lang="zh-CN" altLang="en-US"/>
              <a:t>邻接矩阵的运算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D35EE27-8F18-4DC5-942F-19E3C62A45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773238"/>
            <a:ext cx="8229600" cy="1871662"/>
          </a:xfrm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逆图（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转置矩阵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zh-CN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Ｇ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的邻接矩阵为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的逆图的邻接矩阵是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的转置矩阵，用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 i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表示。</a:t>
            </a:r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2532" name="Object 3">
            <a:extLst>
              <a:ext uri="{FF2B5EF4-FFF2-40B4-BE49-F238E27FC236}">
                <a16:creationId xmlns:a16="http://schemas.microsoft.com/office/drawing/2014/main" id="{681A586E-D49E-4DA1-BA45-ACE375B471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3671888"/>
          <a:ext cx="3097212" cy="242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" name="公式" r:id="rId3" imgW="1015920" imgH="914400" progId="Equation.3">
                  <p:embed/>
                </p:oleObj>
              </mc:Choice>
              <mc:Fallback>
                <p:oleObj name="公式" r:id="rId3" imgW="1015920" imgH="914400" progId="Equation.3">
                  <p:embed/>
                  <p:pic>
                    <p:nvPicPr>
                      <p:cNvPr id="22532" name="Object 3">
                        <a:extLst>
                          <a:ext uri="{FF2B5EF4-FFF2-40B4-BE49-F238E27FC236}">
                            <a16:creationId xmlns:a16="http://schemas.microsoft.com/office/drawing/2014/main" id="{681A586E-D49E-4DA1-BA45-ACE375B471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671888"/>
                        <a:ext cx="3097212" cy="242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4">
            <a:extLst>
              <a:ext uri="{FF2B5EF4-FFF2-40B4-BE49-F238E27FC236}">
                <a16:creationId xmlns:a16="http://schemas.microsoft.com/office/drawing/2014/main" id="{EB3BABB8-6C16-4125-B498-58996F42CB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67175" y="3689350"/>
          <a:ext cx="3025775" cy="240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5" name="Microsoft 公式 3.0" r:id="rId5" imgW="17773650" imgH="15801975" progId="Equation.3">
                  <p:embed/>
                </p:oleObj>
              </mc:Choice>
              <mc:Fallback>
                <p:oleObj name="Microsoft 公式 3.0" r:id="rId5" imgW="17773650" imgH="15801975" progId="Equation.3">
                  <p:embed/>
                  <p:pic>
                    <p:nvPicPr>
                      <p:cNvPr id="22533" name="Object 4">
                        <a:extLst>
                          <a:ext uri="{FF2B5EF4-FFF2-40B4-BE49-F238E27FC236}">
                            <a16:creationId xmlns:a16="http://schemas.microsoft.com/office/drawing/2014/main" id="{EB3BABB8-6C16-4125-B498-58996F42CB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3689350"/>
                        <a:ext cx="3025775" cy="2405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灯片编号占位符 1">
            <a:extLst>
              <a:ext uri="{FF2B5EF4-FFF2-40B4-BE49-F238E27FC236}">
                <a16:creationId xmlns:a16="http://schemas.microsoft.com/office/drawing/2014/main" id="{DE7F432E-00EB-4D89-9A4E-20427EC53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F4D5DDD-BD6C-483A-A27A-BBCFCA1928E4}" type="slidenum">
              <a:rPr lang="en-US" altLang="zh-CN"/>
              <a:pPr/>
              <a:t>38</a:t>
            </a:fld>
            <a:endParaRPr lang="en-US" altLang="zh-CN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3">
            <a:extLst>
              <a:ext uri="{FF2B5EF4-FFF2-40B4-BE49-F238E27FC236}">
                <a16:creationId xmlns:a16="http://schemas.microsoft.com/office/drawing/2014/main" id="{A30F692A-4058-4684-87D9-3F8FD2565F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1773238"/>
          <a:ext cx="6978650" cy="197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8" name="公式" r:id="rId4" imgW="59683650" imgH="17335500" progId="Equation.3">
                  <p:embed/>
                </p:oleObj>
              </mc:Choice>
              <mc:Fallback>
                <p:oleObj name="公式" r:id="rId4" imgW="59683650" imgH="17335500" progId="Equation.3">
                  <p:embed/>
                  <p:pic>
                    <p:nvPicPr>
                      <p:cNvPr id="23554" name="Object 3">
                        <a:extLst>
                          <a:ext uri="{FF2B5EF4-FFF2-40B4-BE49-F238E27FC236}">
                            <a16:creationId xmlns:a16="http://schemas.microsoft.com/office/drawing/2014/main" id="{A30F692A-4058-4684-87D9-3F8FD2565F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773238"/>
                        <a:ext cx="6978650" cy="197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555" name="Picture 18" descr="161">
            <a:extLst>
              <a:ext uri="{FF2B5EF4-FFF2-40B4-BE49-F238E27FC236}">
                <a16:creationId xmlns:a16="http://schemas.microsoft.com/office/drawing/2014/main" id="{CB66527D-EC59-4159-9480-7D3EECAC4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3357563"/>
            <a:ext cx="4575175" cy="1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5667" name="Rectangle 19">
            <a:extLst>
              <a:ext uri="{FF2B5EF4-FFF2-40B4-BE49-F238E27FC236}">
                <a16:creationId xmlns:a16="http://schemas.microsoft.com/office/drawing/2014/main" id="{74013B85-1196-4F63-9F47-A30DDEA9C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5157788"/>
            <a:ext cx="7848600" cy="1163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p"/>
            </a:pP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CN" sz="2400" b="1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表示顶点</a:t>
            </a:r>
            <a:r>
              <a:rPr kumimoji="1"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和顶点</a:t>
            </a:r>
            <a:r>
              <a:rPr kumimoji="1"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均有边指向的那些顶点的个数</a:t>
            </a: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algn="just" eaLnBrk="1" hangingPunct="1"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p"/>
            </a:pP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若</a:t>
            </a:r>
            <a:r>
              <a:rPr kumimoji="1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kumimoji="1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表示顶点</a:t>
            </a:r>
            <a:r>
              <a:rPr kumimoji="1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的出度。</a:t>
            </a:r>
            <a:endParaRPr kumimoji="1"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57" name="Rectangle 2">
            <a:extLst>
              <a:ext uri="{FF2B5EF4-FFF2-40B4-BE49-F238E27FC236}">
                <a16:creationId xmlns:a16="http://schemas.microsoft.com/office/drawing/2014/main" id="{4F375927-FF76-41A1-9DBA-611ED6FA9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34988"/>
            <a:ext cx="7543800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900" b="1">
                <a:solidFill>
                  <a:schemeClr val="tx2"/>
                </a:solidFill>
              </a:rPr>
              <a:t>邻接矩阵的运算</a:t>
            </a:r>
          </a:p>
        </p:txBody>
      </p:sp>
      <p:sp>
        <p:nvSpPr>
          <p:cNvPr id="23558" name="灯片编号占位符 1">
            <a:extLst>
              <a:ext uri="{FF2B5EF4-FFF2-40B4-BE49-F238E27FC236}">
                <a16:creationId xmlns:a16="http://schemas.microsoft.com/office/drawing/2014/main" id="{A88B80F1-4AA5-4AEB-8879-4A00ECE2C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A939D58-04E5-401E-8D52-8DCF11A2DFD8}" type="slidenum">
              <a:rPr lang="en-US" altLang="zh-CN"/>
              <a:pPr/>
              <a:t>39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67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cs typeface="黑体" panose="02010609060101010101" pitchFamily="49" charset="-122"/>
              </a:rPr>
              <a:t>图的定义</a:t>
            </a:r>
            <a:r>
              <a:rPr lang="en-US" altLang="zh-CN">
                <a:cs typeface="黑体" panose="02010609060101010101" pitchFamily="49" charset="-122"/>
              </a:rPr>
              <a:t> Graph</a:t>
            </a:r>
            <a:endParaRPr lang="zh-CN" altLang="en-US">
              <a:cs typeface="黑体" panose="02010609060101010101" pitchFamily="49" charset="-122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484313"/>
            <a:ext cx="8507412" cy="2665412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黑体" panose="02010609060101010101" pitchFamily="49" charset="-122"/>
              </a:rPr>
              <a:t>图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cs typeface="黑体" panose="02010609060101010101" pitchFamily="49" charset="-122"/>
              </a:rPr>
              <a:t>G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黑体" panose="02010609060101010101" pitchFamily="49" charset="-122"/>
              </a:rPr>
              <a:t>是一个三元组：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cs typeface="黑体" panose="02010609060101010101" pitchFamily="49" charset="-122"/>
              </a:rPr>
              <a:t>G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黑体" panose="02010609060101010101" pitchFamily="49" charset="-122"/>
              </a:rPr>
              <a:t> =(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cs typeface="黑体" panose="02010609060101010101" pitchFamily="49" charset="-122"/>
              </a:rPr>
              <a:t>V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黑体" panose="02010609060101010101" pitchFamily="49" charset="-122"/>
              </a:rPr>
              <a:t>, 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cs typeface="黑体" panose="02010609060101010101" pitchFamily="49" charset="-122"/>
              </a:rPr>
              <a:t>E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黑体" panose="02010609060101010101" pitchFamily="49" charset="-122"/>
              </a:rPr>
              <a:t>, 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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黑体" panose="02010609060101010101" pitchFamily="49" charset="-122"/>
              </a:rPr>
              <a:t>)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altLang="zh-CN" sz="2400" b="1" i="1">
                <a:latin typeface="Times New Roman" panose="02020603050405020304" pitchFamily="18" charset="0"/>
                <a:cs typeface="黑体" panose="02010609060101010101" pitchFamily="49" charset="-122"/>
              </a:rPr>
              <a:t>V</a:t>
            </a:r>
            <a:r>
              <a:rPr lang="zh-CN" altLang="en-US" sz="2400" b="1">
                <a:latin typeface="Times New Roman" panose="02020603050405020304" pitchFamily="18" charset="0"/>
                <a:cs typeface="黑体" panose="02010609060101010101" pitchFamily="49" charset="-122"/>
              </a:rPr>
              <a:t>是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黑体" panose="02010609060101010101" pitchFamily="49" charset="-122"/>
              </a:rPr>
              <a:t>非空</a:t>
            </a:r>
            <a:r>
              <a:rPr lang="zh-CN" altLang="en-US" sz="2400" b="1">
                <a:latin typeface="Times New Roman" panose="02020603050405020304" pitchFamily="18" charset="0"/>
                <a:cs typeface="黑体" panose="02010609060101010101" pitchFamily="49" charset="-122"/>
              </a:rPr>
              <a:t>顶点集，</a:t>
            </a:r>
            <a:r>
              <a:rPr lang="en-US" altLang="zh-CN" sz="2400" b="1" i="1">
                <a:latin typeface="Times New Roman" panose="02020603050405020304" pitchFamily="18" charset="0"/>
                <a:cs typeface="黑体" panose="02010609060101010101" pitchFamily="49" charset="-122"/>
              </a:rPr>
              <a:t>E</a:t>
            </a:r>
            <a:r>
              <a:rPr lang="zh-CN" altLang="en-US" sz="2400" b="1">
                <a:latin typeface="Times New Roman" panose="02020603050405020304" pitchFamily="18" charset="0"/>
                <a:cs typeface="黑体" panose="02010609060101010101" pitchFamily="49" charset="-122"/>
              </a:rPr>
              <a:t>是边集，且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</a:rPr>
              <a:t> </a:t>
            </a:r>
            <a:r>
              <a:rPr lang="en-US" altLang="zh-CN" sz="2400" b="1" i="1">
                <a:latin typeface="Times New Roman" panose="02020603050405020304" pitchFamily="18" charset="0"/>
                <a:cs typeface="黑体" panose="02010609060101010101" pitchFamily="49" charset="-122"/>
              </a:rPr>
              <a:t>V </a:t>
            </a:r>
            <a:r>
              <a:rPr lang="en-US" altLang="zh-CN" sz="2400" b="1">
                <a:latin typeface="Times New Roman" panose="02020603050405020304" pitchFamily="18" charset="0"/>
                <a:ea typeface="MS PMincho" panose="02020600040205080304" pitchFamily="18" charset="-128"/>
                <a:cs typeface="黑体" panose="02010609060101010101" pitchFamily="49" charset="-122"/>
              </a:rPr>
              <a:t>⋂ </a:t>
            </a:r>
            <a:r>
              <a:rPr lang="en-US" altLang="zh-CN" sz="2400" b="1" i="1">
                <a:latin typeface="Times New Roman" panose="02020603050405020304" pitchFamily="18" charset="0"/>
                <a:cs typeface="黑体" panose="02010609060101010101" pitchFamily="49" charset="-122"/>
              </a:rPr>
              <a:t>E 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</a:rPr>
              <a:t>= </a:t>
            </a:r>
            <a:r>
              <a:rPr lang="en-US" altLang="zh-CN" sz="2400" b="1" i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</a:t>
            </a:r>
            <a:r>
              <a:rPr lang="zh-CN" altLang="en-US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；</a:t>
            </a:r>
            <a:endParaRPr lang="en-US" altLang="zh-CN" sz="2400" b="1">
              <a:latin typeface="Times New Roman" panose="02020603050405020304" pitchFamily="18" charset="0"/>
              <a:cs typeface="黑体" panose="02010609060101010101" pitchFamily="49" charset="-122"/>
            </a:endParaRPr>
          </a:p>
          <a:p>
            <a:pPr lvl="1" algn="just" eaLnBrk="1" hangingPunct="1">
              <a:lnSpc>
                <a:spcPct val="150000"/>
              </a:lnSpc>
            </a:pPr>
            <a:r>
              <a:rPr lang="en-US" altLang="zh-CN" sz="2400" b="1" i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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</a:rPr>
              <a:t>: </a:t>
            </a:r>
            <a:r>
              <a:rPr lang="en-US" altLang="zh-CN" sz="2400" b="1" i="1">
                <a:latin typeface="Times New Roman" panose="02020603050405020304" pitchFamily="18" charset="0"/>
                <a:cs typeface="黑体" panose="02010609060101010101" pitchFamily="49" charset="-122"/>
              </a:rPr>
              <a:t>E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  <a:sym typeface="Wingdings" panose="05000000000000000000" pitchFamily="2" charset="2"/>
              </a:rPr>
              <a:t> </a:t>
            </a:r>
            <a:r>
              <a:rPr lang="en-US" altLang="zh-CN" sz="2400" b="1" i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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V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), </a:t>
            </a:r>
            <a:r>
              <a:rPr lang="zh-CN" altLang="en-US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且</a:t>
            </a:r>
            <a:r>
              <a:rPr lang="en-US" altLang="zh-CN" sz="2400" b="1" i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e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</a:rPr>
              <a:t> </a:t>
            </a:r>
            <a:r>
              <a:rPr lang="en-US" altLang="zh-CN" sz="2400" b="1" i="1">
                <a:latin typeface="Times New Roman" panose="02020603050405020304" pitchFamily="18" charset="0"/>
                <a:cs typeface="黑体" panose="02010609060101010101" pitchFamily="49" charset="-122"/>
              </a:rPr>
              <a:t>E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</a:rPr>
              <a:t>. 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1|</a:t>
            </a:r>
            <a:r>
              <a:rPr lang="en-US" altLang="zh-CN" sz="2400" b="1" i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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e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)|2. </a:t>
            </a:r>
            <a:r>
              <a:rPr lang="en-US" altLang="zh-CN" sz="2400" b="1" i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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e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)</a:t>
            </a:r>
            <a:r>
              <a:rPr lang="zh-CN" altLang="en-US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称为边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400" b="1" i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e </a:t>
            </a:r>
            <a:r>
              <a:rPr lang="zh-CN" altLang="en-US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的端点集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.</a:t>
            </a:r>
            <a:endParaRPr lang="zh-CN" altLang="en-US" sz="2400" b="1">
              <a:latin typeface="Times New Roman" panose="02020603050405020304" pitchFamily="18" charset="0"/>
              <a:cs typeface="黑体" panose="02010609060101010101" pitchFamily="49" charset="-122"/>
              <a:sym typeface="Symbol" panose="05050102010706020507" pitchFamily="18" charset="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黑体" panose="02010609060101010101" pitchFamily="49" charset="-122"/>
              </a:rPr>
              <a:t>举例（数据中心、通信链接）</a:t>
            </a:r>
          </a:p>
        </p:txBody>
      </p:sp>
      <p:grpSp>
        <p:nvGrpSpPr>
          <p:cNvPr id="2" name="组合 39"/>
          <p:cNvGrpSpPr>
            <a:grpSpLocks/>
          </p:cNvGrpSpPr>
          <p:nvPr/>
        </p:nvGrpSpPr>
        <p:grpSpPr bwMode="auto">
          <a:xfrm>
            <a:off x="1331913" y="4149725"/>
            <a:ext cx="6192837" cy="2522538"/>
            <a:chOff x="1331640" y="4149080"/>
            <a:chExt cx="6192688" cy="2523309"/>
          </a:xfrm>
        </p:grpSpPr>
        <p:sp>
          <p:nvSpPr>
            <p:cNvPr id="7174" name="流程图: 联系 3"/>
            <p:cNvSpPr>
              <a:spLocks noChangeArrowheads="1"/>
            </p:cNvSpPr>
            <p:nvPr/>
          </p:nvSpPr>
          <p:spPr bwMode="auto">
            <a:xfrm>
              <a:off x="1475656" y="5520261"/>
              <a:ext cx="144016" cy="144016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75" name="流程图: 联系 4"/>
            <p:cNvSpPr>
              <a:spLocks noChangeArrowheads="1"/>
            </p:cNvSpPr>
            <p:nvPr/>
          </p:nvSpPr>
          <p:spPr bwMode="auto">
            <a:xfrm>
              <a:off x="1835696" y="6240341"/>
              <a:ext cx="144016" cy="144016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76" name="流程图: 联系 5"/>
            <p:cNvSpPr>
              <a:spLocks noChangeArrowheads="1"/>
            </p:cNvSpPr>
            <p:nvPr/>
          </p:nvSpPr>
          <p:spPr bwMode="auto">
            <a:xfrm>
              <a:off x="2843808" y="5520261"/>
              <a:ext cx="144016" cy="144016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77" name="流程图: 联系 6"/>
            <p:cNvSpPr>
              <a:spLocks noChangeArrowheads="1"/>
            </p:cNvSpPr>
            <p:nvPr/>
          </p:nvSpPr>
          <p:spPr bwMode="auto">
            <a:xfrm>
              <a:off x="4473098" y="4912530"/>
              <a:ext cx="144016" cy="144016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78" name="流程图: 联系 7"/>
            <p:cNvSpPr>
              <a:spLocks noChangeArrowheads="1"/>
            </p:cNvSpPr>
            <p:nvPr/>
          </p:nvSpPr>
          <p:spPr bwMode="auto">
            <a:xfrm>
              <a:off x="6300192" y="4728173"/>
              <a:ext cx="144016" cy="144016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79" name="流程图: 联系 8"/>
            <p:cNvSpPr>
              <a:spLocks noChangeArrowheads="1"/>
            </p:cNvSpPr>
            <p:nvPr/>
          </p:nvSpPr>
          <p:spPr bwMode="auto">
            <a:xfrm>
              <a:off x="5498558" y="4588058"/>
              <a:ext cx="144016" cy="144016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80" name="流程图: 联系 9"/>
            <p:cNvSpPr>
              <a:spLocks noChangeArrowheads="1"/>
            </p:cNvSpPr>
            <p:nvPr/>
          </p:nvSpPr>
          <p:spPr bwMode="auto">
            <a:xfrm>
              <a:off x="6012160" y="5232229"/>
              <a:ext cx="144016" cy="144016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7181" name="直接连接符 11"/>
            <p:cNvCxnSpPr>
              <a:cxnSpLocks noChangeShapeType="1"/>
              <a:stCxn id="7174" idx="6"/>
              <a:endCxn id="7176" idx="2"/>
            </p:cNvCxnSpPr>
            <p:nvPr/>
          </p:nvCxnSpPr>
          <p:spPr bwMode="auto">
            <a:xfrm>
              <a:off x="1619672" y="5592269"/>
              <a:ext cx="122413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2" name="直接连接符 12"/>
            <p:cNvCxnSpPr>
              <a:cxnSpLocks noChangeShapeType="1"/>
            </p:cNvCxnSpPr>
            <p:nvPr/>
          </p:nvCxnSpPr>
          <p:spPr bwMode="auto">
            <a:xfrm flipV="1">
              <a:off x="2987824" y="5016205"/>
              <a:ext cx="1512168" cy="576064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3" name="直接连接符 14"/>
            <p:cNvCxnSpPr>
              <a:cxnSpLocks noChangeShapeType="1"/>
            </p:cNvCxnSpPr>
            <p:nvPr/>
          </p:nvCxnSpPr>
          <p:spPr bwMode="auto">
            <a:xfrm>
              <a:off x="1574558" y="5650830"/>
              <a:ext cx="309123" cy="597155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4" name="直接连接符 16"/>
            <p:cNvCxnSpPr>
              <a:cxnSpLocks noChangeShapeType="1"/>
              <a:endCxn id="7176" idx="3"/>
            </p:cNvCxnSpPr>
            <p:nvPr/>
          </p:nvCxnSpPr>
          <p:spPr bwMode="auto">
            <a:xfrm flipV="1">
              <a:off x="1907704" y="5643186"/>
              <a:ext cx="957195" cy="6691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5" name="直接连接符 18"/>
            <p:cNvCxnSpPr>
              <a:cxnSpLocks noChangeShapeType="1"/>
            </p:cNvCxnSpPr>
            <p:nvPr/>
          </p:nvCxnSpPr>
          <p:spPr bwMode="auto">
            <a:xfrm flipV="1">
              <a:off x="4585447" y="4673513"/>
              <a:ext cx="926558" cy="284131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6" name="直接连接符 21"/>
            <p:cNvCxnSpPr>
              <a:cxnSpLocks noChangeShapeType="1"/>
              <a:endCxn id="7180" idx="2"/>
            </p:cNvCxnSpPr>
            <p:nvPr/>
          </p:nvCxnSpPr>
          <p:spPr bwMode="auto">
            <a:xfrm>
              <a:off x="4572000" y="5012305"/>
              <a:ext cx="1440160" cy="29193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7" name="直接连接符 23"/>
            <p:cNvCxnSpPr>
              <a:cxnSpLocks noChangeShapeType="1"/>
              <a:endCxn id="7178" idx="6"/>
            </p:cNvCxnSpPr>
            <p:nvPr/>
          </p:nvCxnSpPr>
          <p:spPr bwMode="auto">
            <a:xfrm>
              <a:off x="5580112" y="4656165"/>
              <a:ext cx="864096" cy="14401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8" name="直接连接符 25"/>
            <p:cNvCxnSpPr>
              <a:cxnSpLocks noChangeShapeType="1"/>
              <a:endCxn id="7178" idx="7"/>
            </p:cNvCxnSpPr>
            <p:nvPr/>
          </p:nvCxnSpPr>
          <p:spPr bwMode="auto">
            <a:xfrm flipV="1">
              <a:off x="6084168" y="4749264"/>
              <a:ext cx="338949" cy="55497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89" name="矩形标注 27"/>
            <p:cNvSpPr>
              <a:spLocks noChangeArrowheads="1"/>
            </p:cNvSpPr>
            <p:nvPr/>
          </p:nvSpPr>
          <p:spPr bwMode="auto">
            <a:xfrm>
              <a:off x="2267744" y="6168333"/>
              <a:ext cx="1008112" cy="504056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/>
                <a:t>洛杉矶</a:t>
              </a:r>
            </a:p>
          </p:txBody>
        </p:sp>
        <p:sp>
          <p:nvSpPr>
            <p:cNvPr id="7190" name="矩形标注 28"/>
            <p:cNvSpPr>
              <a:spLocks noChangeArrowheads="1"/>
            </p:cNvSpPr>
            <p:nvPr/>
          </p:nvSpPr>
          <p:spPr bwMode="auto">
            <a:xfrm>
              <a:off x="1331640" y="4944197"/>
              <a:ext cx="1008112" cy="504056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/>
                <a:t>旧金山</a:t>
              </a:r>
            </a:p>
          </p:txBody>
        </p:sp>
        <p:sp>
          <p:nvSpPr>
            <p:cNvPr id="7191" name="矩形标注 29"/>
            <p:cNvSpPr>
              <a:spLocks noChangeArrowheads="1"/>
            </p:cNvSpPr>
            <p:nvPr/>
          </p:nvSpPr>
          <p:spPr bwMode="auto">
            <a:xfrm>
              <a:off x="2627784" y="4944197"/>
              <a:ext cx="1008112" cy="504056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/>
                <a:t>丹佛</a:t>
              </a:r>
            </a:p>
          </p:txBody>
        </p:sp>
        <p:sp>
          <p:nvSpPr>
            <p:cNvPr id="7192" name="矩形标注 30"/>
            <p:cNvSpPr>
              <a:spLocks noChangeArrowheads="1"/>
            </p:cNvSpPr>
            <p:nvPr/>
          </p:nvSpPr>
          <p:spPr bwMode="auto">
            <a:xfrm>
              <a:off x="4067944" y="5160221"/>
              <a:ext cx="1008112" cy="504056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/>
                <a:t>芝加哥</a:t>
              </a:r>
            </a:p>
          </p:txBody>
        </p:sp>
        <p:sp>
          <p:nvSpPr>
            <p:cNvPr id="7193" name="矩形标注 31"/>
            <p:cNvSpPr>
              <a:spLocks noChangeArrowheads="1"/>
            </p:cNvSpPr>
            <p:nvPr/>
          </p:nvSpPr>
          <p:spPr bwMode="auto">
            <a:xfrm>
              <a:off x="6300192" y="5232229"/>
              <a:ext cx="1008112" cy="504056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/>
                <a:t>华盛顿</a:t>
              </a:r>
            </a:p>
          </p:txBody>
        </p:sp>
        <p:sp>
          <p:nvSpPr>
            <p:cNvPr id="7194" name="矩形标注 32"/>
            <p:cNvSpPr>
              <a:spLocks noChangeArrowheads="1"/>
            </p:cNvSpPr>
            <p:nvPr/>
          </p:nvSpPr>
          <p:spPr bwMode="auto">
            <a:xfrm>
              <a:off x="6516216" y="4296125"/>
              <a:ext cx="1008112" cy="504056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/>
                <a:t>纽约</a:t>
              </a:r>
            </a:p>
          </p:txBody>
        </p:sp>
        <p:sp>
          <p:nvSpPr>
            <p:cNvPr id="7195" name="矩形标注 33"/>
            <p:cNvSpPr>
              <a:spLocks noChangeArrowheads="1"/>
            </p:cNvSpPr>
            <p:nvPr/>
          </p:nvSpPr>
          <p:spPr bwMode="auto">
            <a:xfrm>
              <a:off x="5076056" y="4149080"/>
              <a:ext cx="1008112" cy="504056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/>
                <a:t>底特律</a:t>
              </a:r>
            </a:p>
          </p:txBody>
        </p:sp>
        <p:cxnSp>
          <p:nvCxnSpPr>
            <p:cNvPr id="7196" name="直接连接符 35"/>
            <p:cNvCxnSpPr>
              <a:cxnSpLocks noChangeShapeType="1"/>
              <a:endCxn id="7178" idx="6"/>
            </p:cNvCxnSpPr>
            <p:nvPr/>
          </p:nvCxnSpPr>
          <p:spPr bwMode="auto">
            <a:xfrm flipV="1">
              <a:off x="4513439" y="4800181"/>
              <a:ext cx="1930769" cy="19652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圆角矩形标注 2"/>
          <p:cNvSpPr>
            <a:spLocks noChangeArrowheads="1"/>
          </p:cNvSpPr>
          <p:nvPr/>
        </p:nvSpPr>
        <p:spPr bwMode="auto">
          <a:xfrm>
            <a:off x="5076825" y="692150"/>
            <a:ext cx="3240088" cy="1008063"/>
          </a:xfrm>
          <a:prstGeom prst="wedgeRoundRectCallout">
            <a:avLst>
              <a:gd name="adj1" fmla="val -35120"/>
              <a:gd name="adj2" fmla="val 68273"/>
              <a:gd name="adj3" fmla="val 16667"/>
            </a:avLst>
          </a:prstGeom>
          <a:gradFill rotWithShape="1">
            <a:gsLst>
              <a:gs pos="0">
                <a:srgbClr val="ECF7F7"/>
              </a:gs>
              <a:gs pos="64999">
                <a:srgbClr val="CEEAEA"/>
              </a:gs>
              <a:gs pos="100000">
                <a:srgbClr val="B8E2E2"/>
              </a:gs>
            </a:gsLst>
            <a:lin ang="5400000" scaled="1"/>
          </a:gradFill>
          <a:ln w="9525">
            <a:solidFill>
              <a:srgbClr val="629797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kumimoji="0"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 </a:t>
            </a:r>
            <a:r>
              <a:rPr kumimoji="0"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常常省略</a:t>
            </a:r>
            <a:r>
              <a:rPr kumimoji="0" lang="zh-CN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kumimoji="0"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写作：</a:t>
            </a:r>
            <a:br>
              <a:rPr kumimoji="0"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</a:br>
            <a:r>
              <a:rPr kumimoji="0" lang="en-US" altLang="zh-CN" b="1" i="1">
                <a:solidFill>
                  <a:srgbClr val="FF0000"/>
                </a:solidFill>
                <a:latin typeface="Times New Roman" panose="02020603050405020304" pitchFamily="18" charset="0"/>
              </a:rPr>
              <a:t>G</a:t>
            </a:r>
            <a:r>
              <a:rPr kumimoji="0"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 = (</a:t>
            </a:r>
            <a:r>
              <a:rPr kumimoji="0" lang="en-US" altLang="zh-CN" b="1" i="1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kumimoji="0"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,  </a:t>
            </a:r>
            <a:r>
              <a:rPr kumimoji="0" lang="en-US" altLang="zh-CN" b="1" i="1">
                <a:solidFill>
                  <a:srgbClr val="FF0000"/>
                </a:solidFill>
                <a:latin typeface="Times New Roman" panose="02020603050405020304" pitchFamily="18" charset="0"/>
              </a:rPr>
              <a:t>E</a:t>
            </a:r>
            <a:r>
              <a:rPr kumimoji="0"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endParaRPr kumimoji="0" lang="en-US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732FF1-3A9F-4611-BE5B-1D26470D92E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6" descr="162">
            <a:extLst>
              <a:ext uri="{FF2B5EF4-FFF2-40B4-BE49-F238E27FC236}">
                <a16:creationId xmlns:a16="http://schemas.microsoft.com/office/drawing/2014/main" id="{0944CA05-CDFC-4232-A5EF-72646C5F8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3429000"/>
            <a:ext cx="4586287" cy="178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5603" name="Object 2">
            <a:extLst>
              <a:ext uri="{FF2B5EF4-FFF2-40B4-BE49-F238E27FC236}">
                <a16:creationId xmlns:a16="http://schemas.microsoft.com/office/drawing/2014/main" id="{2FA5AFA9-75D4-4B4F-BE08-621529FF55C6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827088" y="1844675"/>
          <a:ext cx="7273925" cy="187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2" name="公式" r:id="rId4" imgW="59683650" imgH="17335500" progId="Equation.3">
                  <p:embed/>
                </p:oleObj>
              </mc:Choice>
              <mc:Fallback>
                <p:oleObj name="公式" r:id="rId4" imgW="59683650" imgH="17335500" progId="Equation.3">
                  <p:embed/>
                  <p:pic>
                    <p:nvPicPr>
                      <p:cNvPr id="25603" name="Object 2">
                        <a:extLst>
                          <a:ext uri="{FF2B5EF4-FFF2-40B4-BE49-F238E27FC236}">
                            <a16:creationId xmlns:a16="http://schemas.microsoft.com/office/drawing/2014/main" id="{2FA5AFA9-75D4-4B4F-BE08-621529FF55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844675"/>
                        <a:ext cx="7273925" cy="187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9">
            <a:extLst>
              <a:ext uri="{FF2B5EF4-FFF2-40B4-BE49-F238E27FC236}">
                <a16:creationId xmlns:a16="http://schemas.microsoft.com/office/drawing/2014/main" id="{081E3CD9-34CA-42F2-9544-2B21F1162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5157788"/>
            <a:ext cx="7848600" cy="1163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p"/>
            </a:pP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sz="2400" b="1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表示同时有边指向顶点</a:t>
            </a:r>
            <a:r>
              <a:rPr kumimoji="1"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和顶点</a:t>
            </a:r>
            <a:r>
              <a:rPr kumimoji="1"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的那些顶点的个数；</a:t>
            </a:r>
          </a:p>
          <a:p>
            <a:pPr algn="just" eaLnBrk="1" hangingPunct="1"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p"/>
            </a:pP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若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表示顶点</a:t>
            </a:r>
            <a:r>
              <a:rPr kumimoji="1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的入度。</a:t>
            </a:r>
            <a:endParaRPr kumimoji="1"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05" name="Rectangle 2">
            <a:extLst>
              <a:ext uri="{FF2B5EF4-FFF2-40B4-BE49-F238E27FC236}">
                <a16:creationId xmlns:a16="http://schemas.microsoft.com/office/drawing/2014/main" id="{ED450D84-D905-4F05-84DB-A44E50E27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49275"/>
            <a:ext cx="75438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900" b="1">
                <a:solidFill>
                  <a:schemeClr val="tx2"/>
                </a:solidFill>
              </a:rPr>
              <a:t>邻接矩阵的运算</a:t>
            </a:r>
          </a:p>
        </p:txBody>
      </p:sp>
      <p:sp>
        <p:nvSpPr>
          <p:cNvPr id="25606" name="灯片编号占位符 1">
            <a:extLst>
              <a:ext uri="{FF2B5EF4-FFF2-40B4-BE49-F238E27FC236}">
                <a16:creationId xmlns:a16="http://schemas.microsoft.com/office/drawing/2014/main" id="{C1595059-E22F-424D-BB25-6237430AC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80F54A9-F722-4F24-9094-E1011296032C}" type="slidenum">
              <a:rPr lang="en-US" altLang="zh-CN"/>
              <a:pPr/>
              <a:t>40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2">
            <a:extLst>
              <a:ext uri="{FF2B5EF4-FFF2-40B4-BE49-F238E27FC236}">
                <a16:creationId xmlns:a16="http://schemas.microsoft.com/office/drawing/2014/main" id="{57A39139-6F6A-4D2C-B252-36EF94CA872D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1098550" y="4076700"/>
          <a:ext cx="2954338" cy="212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6" name="Microsoft 公式 3.0" r:id="rId3" imgW="21945600" imgH="15801975" progId="Equation.3">
                  <p:embed/>
                </p:oleObj>
              </mc:Choice>
              <mc:Fallback>
                <p:oleObj name="Microsoft 公式 3.0" r:id="rId3" imgW="21945600" imgH="15801975" progId="Equation.3">
                  <p:embed/>
                  <p:pic>
                    <p:nvPicPr>
                      <p:cNvPr id="26626" name="Object 2">
                        <a:extLst>
                          <a:ext uri="{FF2B5EF4-FFF2-40B4-BE49-F238E27FC236}">
                            <a16:creationId xmlns:a16="http://schemas.microsoft.com/office/drawing/2014/main" id="{57A39139-6F6A-4D2C-B252-36EF94CA87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8550" y="4076700"/>
                        <a:ext cx="2954338" cy="212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3">
            <a:extLst>
              <a:ext uri="{FF2B5EF4-FFF2-40B4-BE49-F238E27FC236}">
                <a16:creationId xmlns:a16="http://schemas.microsoft.com/office/drawing/2014/main" id="{FA9A5680-95F7-46E3-8A4B-F6118BC7831F}"/>
              </a:ext>
            </a:extLst>
          </p:cNvPr>
          <p:cNvGraphicFramePr>
            <a:graphicFrameLocks noChangeAspect="1"/>
          </p:cNvGraphicFramePr>
          <p:nvPr>
            <p:ph sz="quarter" idx="3"/>
          </p:nvPr>
        </p:nvGraphicFramePr>
        <p:xfrm>
          <a:off x="4699000" y="4149725"/>
          <a:ext cx="2878138" cy="207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7" name="Microsoft 公式 3.0" r:id="rId5" imgW="21945600" imgH="15801975" progId="Equation.3">
                  <p:embed/>
                </p:oleObj>
              </mc:Choice>
              <mc:Fallback>
                <p:oleObj name="Microsoft 公式 3.0" r:id="rId5" imgW="21945600" imgH="15801975" progId="Equation.3">
                  <p:embed/>
                  <p:pic>
                    <p:nvPicPr>
                      <p:cNvPr id="26627" name="Object 3">
                        <a:extLst>
                          <a:ext uri="{FF2B5EF4-FFF2-40B4-BE49-F238E27FC236}">
                            <a16:creationId xmlns:a16="http://schemas.microsoft.com/office/drawing/2014/main" id="{FA9A5680-95F7-46E3-8A4B-F6118BC783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0" y="4149725"/>
                        <a:ext cx="2878138" cy="207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628" name="组合 7">
            <a:extLst>
              <a:ext uri="{FF2B5EF4-FFF2-40B4-BE49-F238E27FC236}">
                <a16:creationId xmlns:a16="http://schemas.microsoft.com/office/drawing/2014/main" id="{82D0358C-906E-4B5A-A383-92767BA17300}"/>
              </a:ext>
            </a:extLst>
          </p:cNvPr>
          <p:cNvGrpSpPr>
            <a:grpSpLocks/>
          </p:cNvGrpSpPr>
          <p:nvPr/>
        </p:nvGrpSpPr>
        <p:grpSpPr bwMode="auto">
          <a:xfrm>
            <a:off x="2268538" y="1484313"/>
            <a:ext cx="4935537" cy="2251075"/>
            <a:chOff x="827585" y="1635425"/>
            <a:chExt cx="7854458" cy="3251616"/>
          </a:xfrm>
        </p:grpSpPr>
        <p:graphicFrame>
          <p:nvGraphicFramePr>
            <p:cNvPr id="26634" name="Object 2">
              <a:extLst>
                <a:ext uri="{FF2B5EF4-FFF2-40B4-BE49-F238E27FC236}">
                  <a16:creationId xmlns:a16="http://schemas.microsoft.com/office/drawing/2014/main" id="{F4465B3C-7B6A-4594-B141-F5223B4DD4D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64293" y="2045889"/>
            <a:ext cx="3617750" cy="28273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28" name="公式" r:id="rId7" imgW="1206360" imgH="914400" progId="Equation.3">
                    <p:embed/>
                  </p:oleObj>
                </mc:Choice>
                <mc:Fallback>
                  <p:oleObj name="公式" r:id="rId7" imgW="1206360" imgH="914400" progId="Equation.3">
                    <p:embed/>
                    <p:pic>
                      <p:nvPicPr>
                        <p:cNvPr id="26634" name="Object 2">
                          <a:extLst>
                            <a:ext uri="{FF2B5EF4-FFF2-40B4-BE49-F238E27FC236}">
                              <a16:creationId xmlns:a16="http://schemas.microsoft.com/office/drawing/2014/main" id="{F4465B3C-7B6A-4594-B141-F5223B4DD4D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64293" y="2045889"/>
                          <a:ext cx="3617750" cy="28273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6635" name="组合 28">
              <a:extLst>
                <a:ext uri="{FF2B5EF4-FFF2-40B4-BE49-F238E27FC236}">
                  <a16:creationId xmlns:a16="http://schemas.microsoft.com/office/drawing/2014/main" id="{2D930AF9-A4A7-44E2-A34F-C2BE631685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7585" y="1635425"/>
              <a:ext cx="3093268" cy="3251616"/>
              <a:chOff x="827584" y="2274934"/>
              <a:chExt cx="3093270" cy="3405480"/>
            </a:xfrm>
          </p:grpSpPr>
          <p:grpSp>
            <p:nvGrpSpPr>
              <p:cNvPr id="26636" name="组合 26">
                <a:extLst>
                  <a:ext uri="{FF2B5EF4-FFF2-40B4-BE49-F238E27FC236}">
                    <a16:creationId xmlns:a16="http://schemas.microsoft.com/office/drawing/2014/main" id="{6E1E87E9-2090-4403-B4CD-6809369D012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27584" y="2274934"/>
                <a:ext cx="3093270" cy="3405480"/>
                <a:chOff x="841605" y="1880883"/>
                <a:chExt cx="3394450" cy="3804902"/>
              </a:xfrm>
            </p:grpSpPr>
            <p:sp>
              <p:nvSpPr>
                <p:cNvPr id="26643" name="Line 6">
                  <a:extLst>
                    <a:ext uri="{FF2B5EF4-FFF2-40B4-BE49-F238E27FC236}">
                      <a16:creationId xmlns:a16="http://schemas.microsoft.com/office/drawing/2014/main" id="{AD25B55F-2ADB-4117-9D0F-82E4409E39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15616" y="2780927"/>
                  <a:ext cx="2376264" cy="1"/>
                </a:xfrm>
                <a:prstGeom prst="line">
                  <a:avLst/>
                </a:prstGeom>
                <a:noFill/>
                <a:ln w="349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6644" name="Oval 7">
                  <a:extLst>
                    <a:ext uri="{FF2B5EF4-FFF2-40B4-BE49-F238E27FC236}">
                      <a16:creationId xmlns:a16="http://schemas.microsoft.com/office/drawing/2014/main" id="{D123EC43-2D59-4FC3-97AB-887EC8CA32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77687" y="2696796"/>
                  <a:ext cx="147060" cy="132284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26645" name="Oval 8">
                  <a:extLst>
                    <a:ext uri="{FF2B5EF4-FFF2-40B4-BE49-F238E27FC236}">
                      <a16:creationId xmlns:a16="http://schemas.microsoft.com/office/drawing/2014/main" id="{0BE5F61C-6656-40F8-BEE5-2F568C42A3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77687" y="5144055"/>
                  <a:ext cx="147060" cy="132284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26646" name="Oval 9">
                  <a:extLst>
                    <a:ext uri="{FF2B5EF4-FFF2-40B4-BE49-F238E27FC236}">
                      <a16:creationId xmlns:a16="http://schemas.microsoft.com/office/drawing/2014/main" id="{0DD8E44F-1A83-4022-8A23-978B031D14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77702" y="2696796"/>
                  <a:ext cx="147060" cy="132284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26647" name="Oval 10">
                  <a:extLst>
                    <a:ext uri="{FF2B5EF4-FFF2-40B4-BE49-F238E27FC236}">
                      <a16:creationId xmlns:a16="http://schemas.microsoft.com/office/drawing/2014/main" id="{8071E335-293F-4CBA-8E67-A8C3455A28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77702" y="5144055"/>
                  <a:ext cx="147060" cy="132284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26648" name="Text Box 11">
                  <a:extLst>
                    <a:ext uri="{FF2B5EF4-FFF2-40B4-BE49-F238E27FC236}">
                      <a16:creationId xmlns:a16="http://schemas.microsoft.com/office/drawing/2014/main" id="{6FD51933-FD4B-4C12-A313-637FA24F6F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67325" y="1880883"/>
                  <a:ext cx="1052467" cy="8847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800" b="1">
                      <a:latin typeface="Times New Roman" panose="02020603050405020304" pitchFamily="18" charset="0"/>
                    </a:rPr>
                    <a:t>v</a:t>
                  </a:r>
                  <a:r>
                    <a:rPr kumimoji="1" lang="en-US" altLang="zh-CN" sz="2800" b="1" baseline="-25000">
                      <a:latin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26649" name="Text Box 12">
                  <a:extLst>
                    <a:ext uri="{FF2B5EF4-FFF2-40B4-BE49-F238E27FC236}">
                      <a16:creationId xmlns:a16="http://schemas.microsoft.com/office/drawing/2014/main" id="{99369280-E106-4AE3-833D-BA0F7224A0E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30292" y="1880883"/>
                  <a:ext cx="1005763" cy="8847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800" b="1">
                      <a:latin typeface="Times New Roman" panose="02020603050405020304" pitchFamily="18" charset="0"/>
                    </a:rPr>
                    <a:t>v</a:t>
                  </a:r>
                  <a:r>
                    <a:rPr kumimoji="1" lang="en-US" altLang="zh-CN" sz="2800" b="1" baseline="-25000">
                      <a:latin typeface="Times New Roman" panose="02020603050405020304" pitchFamily="18" charset="0"/>
                    </a:rPr>
                    <a:t>2</a:t>
                  </a:r>
                </a:p>
              </p:txBody>
            </p:sp>
            <p:sp>
              <p:nvSpPr>
                <p:cNvPr id="26650" name="Text Box 13">
                  <a:extLst>
                    <a:ext uri="{FF2B5EF4-FFF2-40B4-BE49-F238E27FC236}">
                      <a16:creationId xmlns:a16="http://schemas.microsoft.com/office/drawing/2014/main" id="{63A55DC8-AB8C-4B0A-875E-606BBF0050A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77702" y="5077913"/>
                  <a:ext cx="531595" cy="5845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800" b="1">
                      <a:latin typeface="Times New Roman" panose="02020603050405020304" pitchFamily="18" charset="0"/>
                    </a:rPr>
                    <a:t>v</a:t>
                  </a:r>
                  <a:r>
                    <a:rPr kumimoji="1" lang="en-US" altLang="zh-CN" sz="2800" b="1" baseline="-25000">
                      <a:latin typeface="Times New Roman" panose="02020603050405020304" pitchFamily="18" charset="0"/>
                    </a:rPr>
                    <a:t>3</a:t>
                  </a:r>
                </a:p>
              </p:txBody>
            </p:sp>
            <p:sp>
              <p:nvSpPr>
                <p:cNvPr id="26651" name="Text Box 14">
                  <a:extLst>
                    <a:ext uri="{FF2B5EF4-FFF2-40B4-BE49-F238E27FC236}">
                      <a16:creationId xmlns:a16="http://schemas.microsoft.com/office/drawing/2014/main" id="{7C8AC16F-6AF9-4567-B6B9-904C74382AC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1605" y="5101197"/>
                  <a:ext cx="531595" cy="5845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800" b="1">
                      <a:latin typeface="Times New Roman" panose="02020603050405020304" pitchFamily="18" charset="0"/>
                    </a:rPr>
                    <a:t>v</a:t>
                  </a:r>
                  <a:r>
                    <a:rPr kumimoji="1" lang="en-US" altLang="zh-CN" sz="2800" b="1" baseline="-25000">
                      <a:latin typeface="Times New Roman" panose="02020603050405020304" pitchFamily="18" charset="0"/>
                    </a:rPr>
                    <a:t>4</a:t>
                  </a:r>
                </a:p>
              </p:txBody>
            </p:sp>
          </p:grpSp>
          <p:sp>
            <p:nvSpPr>
              <p:cNvPr id="26637" name="Line 6">
                <a:extLst>
                  <a:ext uri="{FF2B5EF4-FFF2-40B4-BE49-F238E27FC236}">
                    <a16:creationId xmlns:a16="http://schemas.microsoft.com/office/drawing/2014/main" id="{230EB856-868B-4862-8F38-F7EA6404C7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11664" y="3080495"/>
                <a:ext cx="2231044" cy="2126814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6638" name="Line 6">
                <a:extLst>
                  <a:ext uri="{FF2B5EF4-FFF2-40B4-BE49-F238E27FC236}">
                    <a16:creationId xmlns:a16="http://schemas.microsoft.com/office/drawing/2014/main" id="{909DB8F7-3305-4A07-90B3-D9F0787423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44870" y="3080494"/>
                <a:ext cx="2263456" cy="2179227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6639" name="Line 6">
                <a:extLst>
                  <a:ext uri="{FF2B5EF4-FFF2-40B4-BE49-F238E27FC236}">
                    <a16:creationId xmlns:a16="http://schemas.microsoft.com/office/drawing/2014/main" id="{6C9AFCD0-4EEC-4D48-865F-C34C736DD4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011664" y="3133689"/>
                <a:ext cx="0" cy="2062365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6640" name="Line 6">
                <a:extLst>
                  <a:ext uri="{FF2B5EF4-FFF2-40B4-BE49-F238E27FC236}">
                    <a16:creationId xmlns:a16="http://schemas.microsoft.com/office/drawing/2014/main" id="{3A8DD868-3B39-4FDE-AABE-9EB1D20CE5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77283" y="5271758"/>
                <a:ext cx="2231044" cy="0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6641" name="任意多边形 15">
                <a:extLst>
                  <a:ext uri="{FF2B5EF4-FFF2-40B4-BE49-F238E27FC236}">
                    <a16:creationId xmlns:a16="http://schemas.microsoft.com/office/drawing/2014/main" id="{F11F1ED5-C4FE-4FC9-8FB5-9796EBE4DA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1119" y="3092531"/>
                <a:ext cx="400604" cy="2015916"/>
              </a:xfrm>
              <a:custGeom>
                <a:avLst/>
                <a:gdLst>
                  <a:gd name="T0" fmla="*/ 1 w 679076"/>
                  <a:gd name="T1" fmla="*/ 0 h 2586318"/>
                  <a:gd name="T2" fmla="*/ 1 w 679076"/>
                  <a:gd name="T3" fmla="*/ 842 h 2586318"/>
                  <a:gd name="T4" fmla="*/ 1 w 679076"/>
                  <a:gd name="T5" fmla="*/ 1731 h 2586318"/>
                  <a:gd name="T6" fmla="*/ 1 w 679076"/>
                  <a:gd name="T7" fmla="*/ 1741 h 258631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9076"/>
                  <a:gd name="T13" fmla="*/ 0 h 2586318"/>
                  <a:gd name="T14" fmla="*/ 679076 w 679076"/>
                  <a:gd name="T15" fmla="*/ 2586318 h 258631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9076" h="2586318">
                    <a:moveTo>
                      <a:pt x="85165" y="0"/>
                    </a:moveTo>
                    <a:cubicBezTo>
                      <a:pt x="379879" y="379879"/>
                      <a:pt x="674594" y="759759"/>
                      <a:pt x="676835" y="1156447"/>
                    </a:cubicBezTo>
                    <a:cubicBezTo>
                      <a:pt x="679076" y="1553135"/>
                      <a:pt x="197224" y="2173942"/>
                      <a:pt x="98612" y="2380130"/>
                    </a:cubicBezTo>
                    <a:cubicBezTo>
                      <a:pt x="0" y="2586318"/>
                      <a:pt x="42582" y="2489947"/>
                      <a:pt x="85165" y="2393577"/>
                    </a:cubicBezTo>
                  </a:path>
                </a:pathLst>
              </a:custGeom>
              <a:noFill/>
              <a:ln w="34925" cap="flat" cmpd="sng" algn="ctr">
                <a:solidFill>
                  <a:schemeClr val="tx1"/>
                </a:solidFill>
                <a:prstDash val="solid"/>
                <a:miter lim="800000"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6642" name="任意多边形 16">
                <a:extLst>
                  <a:ext uri="{FF2B5EF4-FFF2-40B4-BE49-F238E27FC236}">
                    <a16:creationId xmlns:a16="http://schemas.microsoft.com/office/drawing/2014/main" id="{49D61DAE-D1D6-4E3E-A919-A6F213C5BBA3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029243" y="3255764"/>
                <a:ext cx="318781" cy="1951544"/>
              </a:xfrm>
              <a:custGeom>
                <a:avLst/>
                <a:gdLst>
                  <a:gd name="T0" fmla="*/ 0 w 679076"/>
                  <a:gd name="T1" fmla="*/ 0 h 2586318"/>
                  <a:gd name="T2" fmla="*/ 0 w 679076"/>
                  <a:gd name="T3" fmla="*/ 328 h 2586318"/>
                  <a:gd name="T4" fmla="*/ 0 w 679076"/>
                  <a:gd name="T5" fmla="*/ 676 h 2586318"/>
                  <a:gd name="T6" fmla="*/ 0 w 679076"/>
                  <a:gd name="T7" fmla="*/ 680 h 258631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9076"/>
                  <a:gd name="T13" fmla="*/ 0 h 2586318"/>
                  <a:gd name="T14" fmla="*/ 679076 w 679076"/>
                  <a:gd name="T15" fmla="*/ 2586318 h 258631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9076" h="2586318">
                    <a:moveTo>
                      <a:pt x="85165" y="0"/>
                    </a:moveTo>
                    <a:cubicBezTo>
                      <a:pt x="379879" y="379879"/>
                      <a:pt x="674594" y="759759"/>
                      <a:pt x="676835" y="1156447"/>
                    </a:cubicBezTo>
                    <a:cubicBezTo>
                      <a:pt x="679076" y="1553135"/>
                      <a:pt x="197224" y="2173942"/>
                      <a:pt x="98612" y="2380130"/>
                    </a:cubicBezTo>
                    <a:cubicBezTo>
                      <a:pt x="0" y="2586318"/>
                      <a:pt x="42582" y="2489947"/>
                      <a:pt x="85165" y="2393577"/>
                    </a:cubicBezTo>
                  </a:path>
                </a:pathLst>
              </a:custGeom>
              <a:noFill/>
              <a:ln w="34925" cap="flat" cmpd="sng" algn="ctr">
                <a:solidFill>
                  <a:schemeClr val="tx1"/>
                </a:solidFill>
                <a:prstDash val="solid"/>
                <a:miter lim="800000"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26629" name="Rectangle 2">
            <a:extLst>
              <a:ext uri="{FF2B5EF4-FFF2-40B4-BE49-F238E27FC236}">
                <a16:creationId xmlns:a16="http://schemas.microsoft.com/office/drawing/2014/main" id="{AAF7A0D1-33F9-4DAF-A0AA-C5B1FC4BDE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7543800" cy="868363"/>
          </a:xfrm>
        </p:spPr>
        <p:txBody>
          <a:bodyPr/>
          <a:lstStyle/>
          <a:p>
            <a:r>
              <a:rPr lang="zh-CN" altLang="en-US"/>
              <a:t>邻接矩阵的运算</a:t>
            </a:r>
          </a:p>
        </p:txBody>
      </p:sp>
      <p:cxnSp>
        <p:nvCxnSpPr>
          <p:cNvPr id="26630" name="直接连接符 30">
            <a:extLst>
              <a:ext uri="{FF2B5EF4-FFF2-40B4-BE49-F238E27FC236}">
                <a16:creationId xmlns:a16="http://schemas.microsoft.com/office/drawing/2014/main" id="{3B8D3F0E-72CC-4223-9848-6B3AB6F3903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38413" y="4076700"/>
            <a:ext cx="1439862" cy="2232025"/>
          </a:xfrm>
          <a:prstGeom prst="line">
            <a:avLst/>
          </a:prstGeom>
          <a:noFill/>
          <a:ln w="25400" algn="ctr">
            <a:solidFill>
              <a:srgbClr val="0000CC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1" name="直接连接符 31">
            <a:extLst>
              <a:ext uri="{FF2B5EF4-FFF2-40B4-BE49-F238E27FC236}">
                <a16:creationId xmlns:a16="http://schemas.microsoft.com/office/drawing/2014/main" id="{A297A6B2-55B8-40D6-A418-90C2ED7D3ED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67425" y="4005263"/>
            <a:ext cx="1439863" cy="2232025"/>
          </a:xfrm>
          <a:prstGeom prst="line">
            <a:avLst/>
          </a:prstGeom>
          <a:noFill/>
          <a:ln w="25400" algn="ctr">
            <a:solidFill>
              <a:srgbClr val="0000CC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C08710B4-362C-41B4-AE0A-E1BFD60980C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214688" y="4624388"/>
            <a:ext cx="374650" cy="431800"/>
          </a:xfrm>
          <a:prstGeom prst="ellipse">
            <a:avLst/>
          </a:prstGeom>
          <a:noFill/>
          <a:ln w="28575" algn="ctr">
            <a:solidFill>
              <a:srgbClr val="0000CC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26633" name="灯片编号占位符 1">
            <a:extLst>
              <a:ext uri="{FF2B5EF4-FFF2-40B4-BE49-F238E27FC236}">
                <a16:creationId xmlns:a16="http://schemas.microsoft.com/office/drawing/2014/main" id="{4822A842-4C16-4EDC-94F1-8891DB11F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E930406-ED95-49FB-875E-F40A6CB125E3}" type="slidenum">
              <a:rPr lang="zh-CN" altLang="en-US"/>
              <a:pPr/>
              <a:t>41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Object 2">
            <a:extLst>
              <a:ext uri="{FF2B5EF4-FFF2-40B4-BE49-F238E27FC236}">
                <a16:creationId xmlns:a16="http://schemas.microsoft.com/office/drawing/2014/main" id="{35BDFBF2-8799-478B-9DC8-46484D0207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1700213"/>
          <a:ext cx="5400675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0" name="公式" r:id="rId3" imgW="47177325" imgH="12506325" progId="Equation.3">
                  <p:embed/>
                </p:oleObj>
              </mc:Choice>
              <mc:Fallback>
                <p:oleObj name="公式" r:id="rId3" imgW="47177325" imgH="12506325" progId="Equation.3">
                  <p:embed/>
                  <p:pic>
                    <p:nvPicPr>
                      <p:cNvPr id="27650" name="Object 2">
                        <a:extLst>
                          <a:ext uri="{FF2B5EF4-FFF2-40B4-BE49-F238E27FC236}">
                            <a16:creationId xmlns:a16="http://schemas.microsoft.com/office/drawing/2014/main" id="{35BDFBF2-8799-478B-9DC8-46484D0207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700213"/>
                        <a:ext cx="5400675" cy="136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651" name="Picture 6" descr="163">
            <a:extLst>
              <a:ext uri="{FF2B5EF4-FFF2-40B4-BE49-F238E27FC236}">
                <a16:creationId xmlns:a16="http://schemas.microsoft.com/office/drawing/2014/main" id="{D4FBCB68-B056-45E4-9DC7-CB3AC10FB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141663"/>
            <a:ext cx="3352800" cy="223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Rectangle 7">
            <a:extLst>
              <a:ext uri="{FF2B5EF4-FFF2-40B4-BE49-F238E27FC236}">
                <a16:creationId xmlns:a16="http://schemas.microsoft.com/office/drawing/2014/main" id="{820820F8-7D19-411B-A4E3-4CA7B04C9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5373688"/>
            <a:ext cx="8353425" cy="94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p"/>
            </a:pP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若</a:t>
            </a:r>
            <a:r>
              <a:rPr kumimoji="1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ik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kumimoji="1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kj</a:t>
            </a: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，则表示有</a:t>
            </a:r>
            <a:r>
              <a:rPr kumimoji="1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kumimoji="1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kumimoji="1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长度为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的有向通路；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p"/>
            </a:pP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1"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r>
              <a:rPr kumimoji="1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kumimoji="1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之间具有长度为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的通路个数。</a:t>
            </a:r>
            <a:endParaRPr kumimoji="1"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53" name="Rectangle 2">
            <a:extLst>
              <a:ext uri="{FF2B5EF4-FFF2-40B4-BE49-F238E27FC236}">
                <a16:creationId xmlns:a16="http://schemas.microsoft.com/office/drawing/2014/main" id="{42655818-763B-4B72-994F-D94C1CBAB3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49275"/>
            <a:ext cx="75438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900" b="1">
                <a:solidFill>
                  <a:schemeClr val="tx2"/>
                </a:solidFill>
              </a:rPr>
              <a:t>邻接矩阵的运算</a:t>
            </a:r>
          </a:p>
        </p:txBody>
      </p:sp>
      <p:sp>
        <p:nvSpPr>
          <p:cNvPr id="27654" name="灯片编号占位符 1">
            <a:extLst>
              <a:ext uri="{FF2B5EF4-FFF2-40B4-BE49-F238E27FC236}">
                <a16:creationId xmlns:a16="http://schemas.microsoft.com/office/drawing/2014/main" id="{B02C009E-5EAA-4439-9A17-5E652711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94FA053-BC84-4B60-A5A2-7A9B84B5B927}" type="slidenum">
              <a:rPr lang="en-US" altLang="zh-CN"/>
              <a:pPr/>
              <a:t>42</a:t>
            </a:fld>
            <a:endParaRPr lang="en-US" altLang="zh-CN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Object 2">
            <a:extLst>
              <a:ext uri="{FF2B5EF4-FFF2-40B4-BE49-F238E27FC236}">
                <a16:creationId xmlns:a16="http://schemas.microsoft.com/office/drawing/2014/main" id="{E3D35A1D-BD72-41F1-90F7-9B5C64FDC2C4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900113" y="4005263"/>
          <a:ext cx="3084512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4" name="公式" r:id="rId3" imgW="29841825" imgH="18211800" progId="Equation.3">
                  <p:embed/>
                </p:oleObj>
              </mc:Choice>
              <mc:Fallback>
                <p:oleObj name="公式" r:id="rId3" imgW="29841825" imgH="18211800" progId="Equation.3">
                  <p:embed/>
                  <p:pic>
                    <p:nvPicPr>
                      <p:cNvPr id="28674" name="Object 2">
                        <a:extLst>
                          <a:ext uri="{FF2B5EF4-FFF2-40B4-BE49-F238E27FC236}">
                            <a16:creationId xmlns:a16="http://schemas.microsoft.com/office/drawing/2014/main" id="{E3D35A1D-BD72-41F1-90F7-9B5C64FDC2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005263"/>
                        <a:ext cx="3084512" cy="161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5" name="Object 3">
            <a:extLst>
              <a:ext uri="{FF2B5EF4-FFF2-40B4-BE49-F238E27FC236}">
                <a16:creationId xmlns:a16="http://schemas.microsoft.com/office/drawing/2014/main" id="{E81EB4CA-2711-428D-AED9-388C14050082}"/>
              </a:ext>
            </a:extLst>
          </p:cNvPr>
          <p:cNvGraphicFramePr>
            <a:graphicFrameLocks noChangeAspect="1"/>
          </p:cNvGraphicFramePr>
          <p:nvPr>
            <p:ph sz="quarter" idx="3"/>
          </p:nvPr>
        </p:nvGraphicFramePr>
        <p:xfrm>
          <a:off x="4643438" y="3860800"/>
          <a:ext cx="2992437" cy="173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5" name="Microsoft 公式 3.0" r:id="rId5" imgW="27212925" imgH="15801975" progId="Equation.3">
                  <p:embed/>
                </p:oleObj>
              </mc:Choice>
              <mc:Fallback>
                <p:oleObj name="Microsoft 公式 3.0" r:id="rId5" imgW="27212925" imgH="15801975" progId="Equation.3">
                  <p:embed/>
                  <p:pic>
                    <p:nvPicPr>
                      <p:cNvPr id="28675" name="Object 3">
                        <a:extLst>
                          <a:ext uri="{FF2B5EF4-FFF2-40B4-BE49-F238E27FC236}">
                            <a16:creationId xmlns:a16="http://schemas.microsoft.com/office/drawing/2014/main" id="{E81EB4CA-2711-428D-AED9-388C140500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3860800"/>
                        <a:ext cx="2992437" cy="173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6" name="Rectangle 2">
            <a:extLst>
              <a:ext uri="{FF2B5EF4-FFF2-40B4-BE49-F238E27FC236}">
                <a16:creationId xmlns:a16="http://schemas.microsoft.com/office/drawing/2014/main" id="{F828247E-AF84-4AE7-B46D-347A115506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7543800" cy="868363"/>
          </a:xfrm>
        </p:spPr>
        <p:txBody>
          <a:bodyPr/>
          <a:lstStyle/>
          <a:p>
            <a:r>
              <a:rPr lang="zh-CN" altLang="en-US"/>
              <a:t>邻接矩阵的运算</a:t>
            </a:r>
          </a:p>
        </p:txBody>
      </p:sp>
      <p:graphicFrame>
        <p:nvGraphicFramePr>
          <p:cNvPr id="28677" name="Object 2">
            <a:extLst>
              <a:ext uri="{FF2B5EF4-FFF2-40B4-BE49-F238E27FC236}">
                <a16:creationId xmlns:a16="http://schemas.microsoft.com/office/drawing/2014/main" id="{9C1D9619-7B4E-4A45-9EA8-8D7C0AE6C1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64063" y="1655763"/>
          <a:ext cx="2127250" cy="179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6" name="公式" r:id="rId7" imgW="628554" imgH="466865" progId="Equation.3">
                  <p:embed/>
                </p:oleObj>
              </mc:Choice>
              <mc:Fallback>
                <p:oleObj name="公式" r:id="rId7" imgW="628554" imgH="466865" progId="Equation.3">
                  <p:embed/>
                  <p:pic>
                    <p:nvPicPr>
                      <p:cNvPr id="28677" name="Object 2">
                        <a:extLst>
                          <a:ext uri="{FF2B5EF4-FFF2-40B4-BE49-F238E27FC236}">
                            <a16:creationId xmlns:a16="http://schemas.microsoft.com/office/drawing/2014/main" id="{9C1D9619-7B4E-4A45-9EA8-8D7C0AE6C1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4063" y="1655763"/>
                        <a:ext cx="2127250" cy="179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678" name="组合 28">
            <a:extLst>
              <a:ext uri="{FF2B5EF4-FFF2-40B4-BE49-F238E27FC236}">
                <a16:creationId xmlns:a16="http://schemas.microsoft.com/office/drawing/2014/main" id="{26BB35DA-7B22-4632-930A-9B48298A3A9B}"/>
              </a:ext>
            </a:extLst>
          </p:cNvPr>
          <p:cNvGrpSpPr>
            <a:grpSpLocks/>
          </p:cNvGrpSpPr>
          <p:nvPr/>
        </p:nvGrpSpPr>
        <p:grpSpPr bwMode="auto">
          <a:xfrm>
            <a:off x="2339975" y="1311275"/>
            <a:ext cx="1944688" cy="2249488"/>
            <a:chOff x="827584" y="2274934"/>
            <a:chExt cx="3093270" cy="3405480"/>
          </a:xfrm>
        </p:grpSpPr>
        <p:grpSp>
          <p:nvGrpSpPr>
            <p:cNvPr id="28684" name="组合 26">
              <a:extLst>
                <a:ext uri="{FF2B5EF4-FFF2-40B4-BE49-F238E27FC236}">
                  <a16:creationId xmlns:a16="http://schemas.microsoft.com/office/drawing/2014/main" id="{B113C095-F32E-4D4F-A143-33BDF47DFC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7584" y="2274934"/>
              <a:ext cx="3093270" cy="3405480"/>
              <a:chOff x="841605" y="1880883"/>
              <a:chExt cx="3394450" cy="3804902"/>
            </a:xfrm>
          </p:grpSpPr>
          <p:sp>
            <p:nvSpPr>
              <p:cNvPr id="28691" name="Line 6">
                <a:extLst>
                  <a:ext uri="{FF2B5EF4-FFF2-40B4-BE49-F238E27FC236}">
                    <a16:creationId xmlns:a16="http://schemas.microsoft.com/office/drawing/2014/main" id="{D7C72671-36FB-44D2-ADBF-C87D6159A3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15616" y="2780927"/>
                <a:ext cx="2376264" cy="1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692" name="Oval 7">
                <a:extLst>
                  <a:ext uri="{FF2B5EF4-FFF2-40B4-BE49-F238E27FC236}">
                    <a16:creationId xmlns:a16="http://schemas.microsoft.com/office/drawing/2014/main" id="{26EE07E8-0E04-462F-8741-644BC58EB2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7687" y="2696796"/>
                <a:ext cx="147060" cy="13228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8693" name="Oval 8">
                <a:extLst>
                  <a:ext uri="{FF2B5EF4-FFF2-40B4-BE49-F238E27FC236}">
                    <a16:creationId xmlns:a16="http://schemas.microsoft.com/office/drawing/2014/main" id="{366B9223-0709-4D5F-8216-1F58739145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7687" y="5144055"/>
                <a:ext cx="147060" cy="13228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8694" name="Oval 9">
                <a:extLst>
                  <a:ext uri="{FF2B5EF4-FFF2-40B4-BE49-F238E27FC236}">
                    <a16:creationId xmlns:a16="http://schemas.microsoft.com/office/drawing/2014/main" id="{F9BE9C96-35E2-47B8-84FE-63ECA8ABF7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7702" y="2696796"/>
                <a:ext cx="147060" cy="13228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8695" name="Oval 10">
                <a:extLst>
                  <a:ext uri="{FF2B5EF4-FFF2-40B4-BE49-F238E27FC236}">
                    <a16:creationId xmlns:a16="http://schemas.microsoft.com/office/drawing/2014/main" id="{B902D8C8-1D67-4D70-8D02-59886D2BE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7702" y="5144055"/>
                <a:ext cx="147060" cy="13228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8696" name="Text Box 11">
                <a:extLst>
                  <a:ext uri="{FF2B5EF4-FFF2-40B4-BE49-F238E27FC236}">
                    <a16:creationId xmlns:a16="http://schemas.microsoft.com/office/drawing/2014/main" id="{B0053497-CB7B-47C1-B1BC-F2B64A0D98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7325" y="1880883"/>
                <a:ext cx="1052467" cy="8847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1">
                    <a:latin typeface="Times New Roman" panose="02020603050405020304" pitchFamily="18" charset="0"/>
                  </a:rPr>
                  <a:t>v</a:t>
                </a:r>
                <a:r>
                  <a:rPr kumimoji="1" lang="en-US" altLang="zh-CN" sz="2800" b="1" baseline="-250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8697" name="Text Box 12">
                <a:extLst>
                  <a:ext uri="{FF2B5EF4-FFF2-40B4-BE49-F238E27FC236}">
                    <a16:creationId xmlns:a16="http://schemas.microsoft.com/office/drawing/2014/main" id="{671E75E6-7A5C-45BB-BD2B-257B4ED25F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0292" y="1880883"/>
                <a:ext cx="1005763" cy="8847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1">
                    <a:latin typeface="Times New Roman" panose="02020603050405020304" pitchFamily="18" charset="0"/>
                  </a:rPr>
                  <a:t>v</a:t>
                </a:r>
                <a:r>
                  <a:rPr kumimoji="1" lang="en-US" altLang="zh-CN" sz="2800" b="1" baseline="-2500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28698" name="Text Box 13">
                <a:extLst>
                  <a:ext uri="{FF2B5EF4-FFF2-40B4-BE49-F238E27FC236}">
                    <a16:creationId xmlns:a16="http://schemas.microsoft.com/office/drawing/2014/main" id="{9AC77603-C40D-4FD2-8413-970F189F25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7702" y="5077913"/>
                <a:ext cx="531595" cy="5845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1">
                    <a:latin typeface="Times New Roman" panose="02020603050405020304" pitchFamily="18" charset="0"/>
                  </a:rPr>
                  <a:t>v</a:t>
                </a:r>
                <a:r>
                  <a:rPr kumimoji="1" lang="en-US" altLang="zh-CN" sz="2800" b="1" baseline="-25000"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28699" name="Text Box 14">
                <a:extLst>
                  <a:ext uri="{FF2B5EF4-FFF2-40B4-BE49-F238E27FC236}">
                    <a16:creationId xmlns:a16="http://schemas.microsoft.com/office/drawing/2014/main" id="{1209AD58-7A5D-431A-B697-694D3F8AF9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1605" y="5101197"/>
                <a:ext cx="531595" cy="5845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1">
                    <a:latin typeface="Times New Roman" panose="02020603050405020304" pitchFamily="18" charset="0"/>
                  </a:rPr>
                  <a:t>v</a:t>
                </a:r>
                <a:r>
                  <a:rPr kumimoji="1" lang="en-US" altLang="zh-CN" sz="2800" b="1" baseline="-25000">
                    <a:latin typeface="Times New Roman" panose="02020603050405020304" pitchFamily="18" charset="0"/>
                  </a:rPr>
                  <a:t>4</a:t>
                </a:r>
              </a:p>
            </p:txBody>
          </p:sp>
        </p:grpSp>
        <p:sp>
          <p:nvSpPr>
            <p:cNvPr id="28685" name="Line 6">
              <a:extLst>
                <a:ext uri="{FF2B5EF4-FFF2-40B4-BE49-F238E27FC236}">
                  <a16:creationId xmlns:a16="http://schemas.microsoft.com/office/drawing/2014/main" id="{52ED880B-3BE1-4CD8-BAEB-E233D574B6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1664" y="3080495"/>
              <a:ext cx="2231044" cy="2126814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86" name="Line 6">
              <a:extLst>
                <a:ext uri="{FF2B5EF4-FFF2-40B4-BE49-F238E27FC236}">
                  <a16:creationId xmlns:a16="http://schemas.microsoft.com/office/drawing/2014/main" id="{9FF64D71-5804-40F6-8908-AE5005C00B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44870" y="3080494"/>
              <a:ext cx="2263456" cy="2179227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87" name="Line 6">
              <a:extLst>
                <a:ext uri="{FF2B5EF4-FFF2-40B4-BE49-F238E27FC236}">
                  <a16:creationId xmlns:a16="http://schemas.microsoft.com/office/drawing/2014/main" id="{ABE0064F-537D-4E1B-B441-93C66117A2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11664" y="3133689"/>
              <a:ext cx="0" cy="2062365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88" name="Line 6">
              <a:extLst>
                <a:ext uri="{FF2B5EF4-FFF2-40B4-BE49-F238E27FC236}">
                  <a16:creationId xmlns:a16="http://schemas.microsoft.com/office/drawing/2014/main" id="{293B440D-BD79-4592-83A0-C5CACA673E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77283" y="5271758"/>
              <a:ext cx="2231044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89" name="任意多边形 19">
              <a:extLst>
                <a:ext uri="{FF2B5EF4-FFF2-40B4-BE49-F238E27FC236}">
                  <a16:creationId xmlns:a16="http://schemas.microsoft.com/office/drawing/2014/main" id="{2AB2530B-9F2A-4FA8-9FF1-BD7265052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1119" y="3092531"/>
              <a:ext cx="400604" cy="2015916"/>
            </a:xfrm>
            <a:custGeom>
              <a:avLst/>
              <a:gdLst>
                <a:gd name="T0" fmla="*/ 1 w 679076"/>
                <a:gd name="T1" fmla="*/ 0 h 2586318"/>
                <a:gd name="T2" fmla="*/ 1 w 679076"/>
                <a:gd name="T3" fmla="*/ 842 h 2586318"/>
                <a:gd name="T4" fmla="*/ 1 w 679076"/>
                <a:gd name="T5" fmla="*/ 1731 h 2586318"/>
                <a:gd name="T6" fmla="*/ 1 w 679076"/>
                <a:gd name="T7" fmla="*/ 1741 h 25863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9076"/>
                <a:gd name="T13" fmla="*/ 0 h 2586318"/>
                <a:gd name="T14" fmla="*/ 679076 w 679076"/>
                <a:gd name="T15" fmla="*/ 2586318 h 25863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9076" h="2586318">
                  <a:moveTo>
                    <a:pt x="85165" y="0"/>
                  </a:moveTo>
                  <a:cubicBezTo>
                    <a:pt x="379879" y="379879"/>
                    <a:pt x="674594" y="759759"/>
                    <a:pt x="676835" y="1156447"/>
                  </a:cubicBezTo>
                  <a:cubicBezTo>
                    <a:pt x="679076" y="1553135"/>
                    <a:pt x="197224" y="2173942"/>
                    <a:pt x="98612" y="2380130"/>
                  </a:cubicBezTo>
                  <a:cubicBezTo>
                    <a:pt x="0" y="2586318"/>
                    <a:pt x="42582" y="2489947"/>
                    <a:pt x="85165" y="2393577"/>
                  </a:cubicBezTo>
                </a:path>
              </a:pathLst>
            </a:custGeom>
            <a:noFill/>
            <a:ln w="34925" cap="flat" cmpd="sng" algn="ctr">
              <a:solidFill>
                <a:schemeClr val="tx1"/>
              </a:solidFill>
              <a:prstDash val="solid"/>
              <a:miter lim="800000"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90" name="任意多边形 20">
              <a:extLst>
                <a:ext uri="{FF2B5EF4-FFF2-40B4-BE49-F238E27FC236}">
                  <a16:creationId xmlns:a16="http://schemas.microsoft.com/office/drawing/2014/main" id="{8B94B60D-DDAF-4111-A044-279992692D9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029243" y="3255764"/>
              <a:ext cx="318781" cy="1951544"/>
            </a:xfrm>
            <a:custGeom>
              <a:avLst/>
              <a:gdLst>
                <a:gd name="T0" fmla="*/ 0 w 679076"/>
                <a:gd name="T1" fmla="*/ 0 h 2586318"/>
                <a:gd name="T2" fmla="*/ 0 w 679076"/>
                <a:gd name="T3" fmla="*/ 328 h 2586318"/>
                <a:gd name="T4" fmla="*/ 0 w 679076"/>
                <a:gd name="T5" fmla="*/ 676 h 2586318"/>
                <a:gd name="T6" fmla="*/ 0 w 679076"/>
                <a:gd name="T7" fmla="*/ 680 h 25863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9076"/>
                <a:gd name="T13" fmla="*/ 0 h 2586318"/>
                <a:gd name="T14" fmla="*/ 679076 w 679076"/>
                <a:gd name="T15" fmla="*/ 2586318 h 25863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9076" h="2586318">
                  <a:moveTo>
                    <a:pt x="85165" y="0"/>
                  </a:moveTo>
                  <a:cubicBezTo>
                    <a:pt x="379879" y="379879"/>
                    <a:pt x="674594" y="759759"/>
                    <a:pt x="676835" y="1156447"/>
                  </a:cubicBezTo>
                  <a:cubicBezTo>
                    <a:pt x="679076" y="1553135"/>
                    <a:pt x="197224" y="2173942"/>
                    <a:pt x="98612" y="2380130"/>
                  </a:cubicBezTo>
                  <a:cubicBezTo>
                    <a:pt x="0" y="2586318"/>
                    <a:pt x="42582" y="2489947"/>
                    <a:pt x="85165" y="2393577"/>
                  </a:cubicBezTo>
                </a:path>
              </a:pathLst>
            </a:custGeom>
            <a:noFill/>
            <a:ln w="34925" cap="flat" cmpd="sng" algn="ctr">
              <a:solidFill>
                <a:schemeClr val="tx1"/>
              </a:solidFill>
              <a:prstDash val="solid"/>
              <a:miter lim="800000"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8679" name="Rectangle 15">
            <a:extLst>
              <a:ext uri="{FF2B5EF4-FFF2-40B4-BE49-F238E27FC236}">
                <a16:creationId xmlns:a16="http://schemas.microsoft.com/office/drawing/2014/main" id="{C9614AB5-E6BD-495B-8154-E288FE4CB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5732463"/>
            <a:ext cx="84248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SzPct val="80000"/>
              <a:buFont typeface="Wingdings" panose="05000000000000000000" pitchFamily="2" charset="2"/>
              <a:buChar char="p"/>
            </a:pPr>
            <a:r>
              <a:rPr kumimoji="1" lang="zh-CN" altLang="en-US" sz="2400" b="1">
                <a:latin typeface="Times New Roman" panose="02020603050405020304" pitchFamily="18" charset="0"/>
                <a:ea typeface="仿宋_GB2312"/>
                <a:cs typeface="仿宋_GB2312"/>
              </a:rPr>
              <a:t> </a:t>
            </a: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kumimoji="1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1" lang="en-US" altLang="zh-CN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→v</a:t>
            </a:r>
            <a:r>
              <a:rPr kumimoji="1" lang="en-US" altLang="zh-CN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，有</a:t>
            </a:r>
            <a:r>
              <a:rPr kumimoji="1"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二条</a:t>
            </a: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长度为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的通路</a:t>
            </a:r>
            <a:r>
              <a:rPr kumimoji="1"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kumimoji="1"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一条</a:t>
            </a: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长度为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的通路</a:t>
            </a:r>
            <a:endParaRPr kumimoji="1"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80" name="椭圆 31">
            <a:extLst>
              <a:ext uri="{FF2B5EF4-FFF2-40B4-BE49-F238E27FC236}">
                <a16:creationId xmlns:a16="http://schemas.microsoft.com/office/drawing/2014/main" id="{48CCE2C4-6636-4307-8F7A-7EB4E0E24A7F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585243" y="4336257"/>
            <a:ext cx="373063" cy="431800"/>
          </a:xfrm>
          <a:prstGeom prst="ellipse">
            <a:avLst/>
          </a:prstGeom>
          <a:noFill/>
          <a:ln w="28575" algn="ctr">
            <a:solidFill>
              <a:srgbClr val="0000CC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28681" name="椭圆 32">
            <a:extLst>
              <a:ext uri="{FF2B5EF4-FFF2-40B4-BE49-F238E27FC236}">
                <a16:creationId xmlns:a16="http://schemas.microsoft.com/office/drawing/2014/main" id="{D9A69ED1-873A-4026-B22D-B679451EB651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329363" y="4283075"/>
            <a:ext cx="374650" cy="431800"/>
          </a:xfrm>
          <a:prstGeom prst="ellipse">
            <a:avLst/>
          </a:prstGeom>
          <a:noFill/>
          <a:ln w="28575" algn="ctr">
            <a:solidFill>
              <a:srgbClr val="0000CC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28682" name="椭圆 33">
            <a:extLst>
              <a:ext uri="{FF2B5EF4-FFF2-40B4-BE49-F238E27FC236}">
                <a16:creationId xmlns:a16="http://schemas.microsoft.com/office/drawing/2014/main" id="{F7B51C56-C1F9-4940-9157-4937C50F9D2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106193" y="2104232"/>
            <a:ext cx="373063" cy="431800"/>
          </a:xfrm>
          <a:prstGeom prst="ellipse">
            <a:avLst/>
          </a:prstGeom>
          <a:noFill/>
          <a:ln w="28575" algn="ctr">
            <a:solidFill>
              <a:srgbClr val="0000CC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28683" name="灯片编号占位符 1">
            <a:extLst>
              <a:ext uri="{FF2B5EF4-FFF2-40B4-BE49-F238E27FC236}">
                <a16:creationId xmlns:a16="http://schemas.microsoft.com/office/drawing/2014/main" id="{FDDB80BA-5FAF-4B98-889F-7915BD587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1A080FC-4F55-43D3-9255-7DAFA59F30B7}" type="slidenum">
              <a:rPr lang="zh-CN" altLang="en-US"/>
              <a:pPr/>
              <a:t>43</a:t>
            </a:fld>
            <a:endParaRPr lang="en-US" altLang="zh-CN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2">
            <a:extLst>
              <a:ext uri="{FF2B5EF4-FFF2-40B4-BE49-F238E27FC236}">
                <a16:creationId xmlns:a16="http://schemas.microsoft.com/office/drawing/2014/main" id="{F1F6CB32-658A-438F-BBD2-114DC4501AD3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2124075" y="3846513"/>
          <a:ext cx="5040313" cy="203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8" name="Microsoft 公式 3.0" r:id="rId3" imgW="39062025" imgH="15801975" progId="Equation.3">
                  <p:embed/>
                </p:oleObj>
              </mc:Choice>
              <mc:Fallback>
                <p:oleObj name="Microsoft 公式 3.0" r:id="rId3" imgW="39062025" imgH="15801975" progId="Equation.3">
                  <p:embed/>
                  <p:pic>
                    <p:nvPicPr>
                      <p:cNvPr id="29698" name="Object 2">
                        <a:extLst>
                          <a:ext uri="{FF2B5EF4-FFF2-40B4-BE49-F238E27FC236}">
                            <a16:creationId xmlns:a16="http://schemas.microsoft.com/office/drawing/2014/main" id="{F1F6CB32-658A-438F-BBD2-114DC4501A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846513"/>
                        <a:ext cx="5040313" cy="203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699" name="文本占位符 7">
            <a:extLst>
              <a:ext uri="{FF2B5EF4-FFF2-40B4-BE49-F238E27FC236}">
                <a16:creationId xmlns:a16="http://schemas.microsoft.com/office/drawing/2014/main" id="{88CBE3B9-9DA2-4E4D-9248-DEC22D42D29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051050" y="5876925"/>
            <a:ext cx="5329238" cy="7207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长度不大于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的通路个数</a:t>
            </a:r>
          </a:p>
        </p:txBody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A0DEB097-1FA6-41DC-859A-379C12E38F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7543800" cy="868363"/>
          </a:xfrm>
        </p:spPr>
        <p:txBody>
          <a:bodyPr/>
          <a:lstStyle/>
          <a:p>
            <a:r>
              <a:rPr lang="zh-CN" altLang="en-US"/>
              <a:t>邻接矩阵的运算</a:t>
            </a:r>
          </a:p>
        </p:txBody>
      </p:sp>
      <p:grpSp>
        <p:nvGrpSpPr>
          <p:cNvPr id="29701" name="组合 27">
            <a:extLst>
              <a:ext uri="{FF2B5EF4-FFF2-40B4-BE49-F238E27FC236}">
                <a16:creationId xmlns:a16="http://schemas.microsoft.com/office/drawing/2014/main" id="{FF26BCC7-96D2-4FA2-9B17-A0B6592170F3}"/>
              </a:ext>
            </a:extLst>
          </p:cNvPr>
          <p:cNvGrpSpPr>
            <a:grpSpLocks/>
          </p:cNvGrpSpPr>
          <p:nvPr/>
        </p:nvGrpSpPr>
        <p:grpSpPr bwMode="auto">
          <a:xfrm>
            <a:off x="2192338" y="1484313"/>
            <a:ext cx="4251325" cy="2076450"/>
            <a:chOff x="2191835" y="1310845"/>
            <a:chExt cx="4350840" cy="2250128"/>
          </a:xfrm>
        </p:grpSpPr>
        <p:graphicFrame>
          <p:nvGraphicFramePr>
            <p:cNvPr id="29704" name="Object 2">
              <a:extLst>
                <a:ext uri="{FF2B5EF4-FFF2-40B4-BE49-F238E27FC236}">
                  <a16:creationId xmlns:a16="http://schemas.microsoft.com/office/drawing/2014/main" id="{09DC3323-E920-472B-AE3D-DE437672855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15425" y="1655258"/>
            <a:ext cx="2127250" cy="1798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699" name="公式" r:id="rId5" imgW="628554" imgH="466865" progId="Equation.3">
                    <p:embed/>
                  </p:oleObj>
                </mc:Choice>
                <mc:Fallback>
                  <p:oleObj name="公式" r:id="rId5" imgW="628554" imgH="466865" progId="Equation.3">
                    <p:embed/>
                    <p:pic>
                      <p:nvPicPr>
                        <p:cNvPr id="29704" name="Object 2">
                          <a:extLst>
                            <a:ext uri="{FF2B5EF4-FFF2-40B4-BE49-F238E27FC236}">
                              <a16:creationId xmlns:a16="http://schemas.microsoft.com/office/drawing/2014/main" id="{09DC3323-E920-472B-AE3D-DE437672855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5425" y="1655258"/>
                          <a:ext cx="2127250" cy="17986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9705" name="组合 28">
              <a:extLst>
                <a:ext uri="{FF2B5EF4-FFF2-40B4-BE49-F238E27FC236}">
                  <a16:creationId xmlns:a16="http://schemas.microsoft.com/office/drawing/2014/main" id="{A4C47B5A-38DD-4761-8456-6E478E816A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91835" y="1310845"/>
              <a:ext cx="1944216" cy="2250128"/>
              <a:chOff x="827584" y="2274934"/>
              <a:chExt cx="3093270" cy="3405480"/>
            </a:xfrm>
          </p:grpSpPr>
          <p:grpSp>
            <p:nvGrpSpPr>
              <p:cNvPr id="29706" name="组合 26">
                <a:extLst>
                  <a:ext uri="{FF2B5EF4-FFF2-40B4-BE49-F238E27FC236}">
                    <a16:creationId xmlns:a16="http://schemas.microsoft.com/office/drawing/2014/main" id="{562F8B5A-650A-4F60-B50A-CB54B5A7DB7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27584" y="2274934"/>
                <a:ext cx="3093270" cy="3405480"/>
                <a:chOff x="841605" y="1880883"/>
                <a:chExt cx="3394450" cy="3804902"/>
              </a:xfrm>
            </p:grpSpPr>
            <p:sp>
              <p:nvSpPr>
                <p:cNvPr id="29713" name="Line 6">
                  <a:extLst>
                    <a:ext uri="{FF2B5EF4-FFF2-40B4-BE49-F238E27FC236}">
                      <a16:creationId xmlns:a16="http://schemas.microsoft.com/office/drawing/2014/main" id="{F2FFA8FC-4CCF-449E-9511-43DDE8C61E8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15616" y="2780927"/>
                  <a:ext cx="2376264" cy="1"/>
                </a:xfrm>
                <a:prstGeom prst="line">
                  <a:avLst/>
                </a:prstGeom>
                <a:noFill/>
                <a:ln w="349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9714" name="Oval 7">
                  <a:extLst>
                    <a:ext uri="{FF2B5EF4-FFF2-40B4-BE49-F238E27FC236}">
                      <a16:creationId xmlns:a16="http://schemas.microsoft.com/office/drawing/2014/main" id="{DDE63FF5-21AE-4789-BF20-411EF9977C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77687" y="2696796"/>
                  <a:ext cx="147060" cy="132284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29715" name="Oval 8">
                  <a:extLst>
                    <a:ext uri="{FF2B5EF4-FFF2-40B4-BE49-F238E27FC236}">
                      <a16:creationId xmlns:a16="http://schemas.microsoft.com/office/drawing/2014/main" id="{970A9492-CB23-4B61-8A3F-86327AD8AC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77687" y="5144055"/>
                  <a:ext cx="147060" cy="132284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29716" name="Oval 9">
                  <a:extLst>
                    <a:ext uri="{FF2B5EF4-FFF2-40B4-BE49-F238E27FC236}">
                      <a16:creationId xmlns:a16="http://schemas.microsoft.com/office/drawing/2014/main" id="{B39DCF33-D1EF-4CF3-8D50-0E21A3CB4A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77702" y="2696796"/>
                  <a:ext cx="147060" cy="132284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29717" name="Oval 10">
                  <a:extLst>
                    <a:ext uri="{FF2B5EF4-FFF2-40B4-BE49-F238E27FC236}">
                      <a16:creationId xmlns:a16="http://schemas.microsoft.com/office/drawing/2014/main" id="{36EC0DFF-FBFB-4468-A010-4320CD6C80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77702" y="5144055"/>
                  <a:ext cx="147060" cy="132284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29718" name="Text Box 11">
                  <a:extLst>
                    <a:ext uri="{FF2B5EF4-FFF2-40B4-BE49-F238E27FC236}">
                      <a16:creationId xmlns:a16="http://schemas.microsoft.com/office/drawing/2014/main" id="{2ECE605F-C806-452F-B43D-5B866B9F20B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67325" y="1880883"/>
                  <a:ext cx="1052467" cy="8847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800" b="1">
                      <a:latin typeface="Times New Roman" panose="02020603050405020304" pitchFamily="18" charset="0"/>
                    </a:rPr>
                    <a:t>v</a:t>
                  </a:r>
                  <a:r>
                    <a:rPr kumimoji="1" lang="en-US" altLang="zh-CN" sz="2800" b="1" baseline="-25000">
                      <a:latin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29719" name="Text Box 12">
                  <a:extLst>
                    <a:ext uri="{FF2B5EF4-FFF2-40B4-BE49-F238E27FC236}">
                      <a16:creationId xmlns:a16="http://schemas.microsoft.com/office/drawing/2014/main" id="{A61F2C09-3CD4-47EB-9712-7AE104BD1C5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30292" y="1880883"/>
                  <a:ext cx="1005763" cy="8847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800" b="1">
                      <a:latin typeface="Times New Roman" panose="02020603050405020304" pitchFamily="18" charset="0"/>
                    </a:rPr>
                    <a:t>v</a:t>
                  </a:r>
                  <a:r>
                    <a:rPr kumimoji="1" lang="en-US" altLang="zh-CN" sz="2800" b="1" baseline="-25000">
                      <a:latin typeface="Times New Roman" panose="02020603050405020304" pitchFamily="18" charset="0"/>
                    </a:rPr>
                    <a:t>2</a:t>
                  </a:r>
                </a:p>
              </p:txBody>
            </p:sp>
            <p:sp>
              <p:nvSpPr>
                <p:cNvPr id="29720" name="Text Box 13">
                  <a:extLst>
                    <a:ext uri="{FF2B5EF4-FFF2-40B4-BE49-F238E27FC236}">
                      <a16:creationId xmlns:a16="http://schemas.microsoft.com/office/drawing/2014/main" id="{0D6204C4-9536-4CE5-B7BF-72DFBC24706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77702" y="5077913"/>
                  <a:ext cx="531595" cy="5845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800" b="1">
                      <a:latin typeface="Times New Roman" panose="02020603050405020304" pitchFamily="18" charset="0"/>
                    </a:rPr>
                    <a:t>v</a:t>
                  </a:r>
                  <a:r>
                    <a:rPr kumimoji="1" lang="en-US" altLang="zh-CN" sz="2800" b="1" baseline="-25000">
                      <a:latin typeface="Times New Roman" panose="02020603050405020304" pitchFamily="18" charset="0"/>
                    </a:rPr>
                    <a:t>3</a:t>
                  </a:r>
                </a:p>
              </p:txBody>
            </p:sp>
            <p:sp>
              <p:nvSpPr>
                <p:cNvPr id="29721" name="Text Box 14">
                  <a:extLst>
                    <a:ext uri="{FF2B5EF4-FFF2-40B4-BE49-F238E27FC236}">
                      <a16:creationId xmlns:a16="http://schemas.microsoft.com/office/drawing/2014/main" id="{A89E9460-CDFE-4018-AB7F-B49451ABB20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1605" y="5101197"/>
                  <a:ext cx="531595" cy="5845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800" b="1">
                      <a:latin typeface="Times New Roman" panose="02020603050405020304" pitchFamily="18" charset="0"/>
                    </a:rPr>
                    <a:t>v</a:t>
                  </a:r>
                  <a:r>
                    <a:rPr kumimoji="1" lang="en-US" altLang="zh-CN" sz="2800" b="1" baseline="-25000">
                      <a:latin typeface="Times New Roman" panose="02020603050405020304" pitchFamily="18" charset="0"/>
                    </a:rPr>
                    <a:t>4</a:t>
                  </a:r>
                </a:p>
              </p:txBody>
            </p:sp>
          </p:grpSp>
          <p:sp>
            <p:nvSpPr>
              <p:cNvPr id="29707" name="Line 6">
                <a:extLst>
                  <a:ext uri="{FF2B5EF4-FFF2-40B4-BE49-F238E27FC236}">
                    <a16:creationId xmlns:a16="http://schemas.microsoft.com/office/drawing/2014/main" id="{A13DDAF4-C683-430B-9CD3-AC229CDED8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11664" y="3080495"/>
                <a:ext cx="2231044" cy="2126814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9708" name="Line 6">
                <a:extLst>
                  <a:ext uri="{FF2B5EF4-FFF2-40B4-BE49-F238E27FC236}">
                    <a16:creationId xmlns:a16="http://schemas.microsoft.com/office/drawing/2014/main" id="{9E41D7EC-E564-4DCF-BB38-686CDB2CBF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44870" y="3080494"/>
                <a:ext cx="2263456" cy="2179227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9709" name="Line 6">
                <a:extLst>
                  <a:ext uri="{FF2B5EF4-FFF2-40B4-BE49-F238E27FC236}">
                    <a16:creationId xmlns:a16="http://schemas.microsoft.com/office/drawing/2014/main" id="{C4FA50B0-F590-4364-BA65-9926093F91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011664" y="3133689"/>
                <a:ext cx="0" cy="2062365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9710" name="Line 6">
                <a:extLst>
                  <a:ext uri="{FF2B5EF4-FFF2-40B4-BE49-F238E27FC236}">
                    <a16:creationId xmlns:a16="http://schemas.microsoft.com/office/drawing/2014/main" id="{FECD1760-F36D-41E4-82E6-51E7A67579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77283" y="5271758"/>
                <a:ext cx="2231044" cy="0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9711" name="任意多边形 16">
                <a:extLst>
                  <a:ext uri="{FF2B5EF4-FFF2-40B4-BE49-F238E27FC236}">
                    <a16:creationId xmlns:a16="http://schemas.microsoft.com/office/drawing/2014/main" id="{6AF60423-E1A6-41D1-B78A-3EF28E7DFE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1119" y="3092531"/>
                <a:ext cx="400604" cy="2015916"/>
              </a:xfrm>
              <a:custGeom>
                <a:avLst/>
                <a:gdLst>
                  <a:gd name="T0" fmla="*/ 1 w 679076"/>
                  <a:gd name="T1" fmla="*/ 0 h 2586318"/>
                  <a:gd name="T2" fmla="*/ 1 w 679076"/>
                  <a:gd name="T3" fmla="*/ 842 h 2586318"/>
                  <a:gd name="T4" fmla="*/ 1 w 679076"/>
                  <a:gd name="T5" fmla="*/ 1731 h 2586318"/>
                  <a:gd name="T6" fmla="*/ 1 w 679076"/>
                  <a:gd name="T7" fmla="*/ 1741 h 258631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9076"/>
                  <a:gd name="T13" fmla="*/ 0 h 2586318"/>
                  <a:gd name="T14" fmla="*/ 679076 w 679076"/>
                  <a:gd name="T15" fmla="*/ 2586318 h 258631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9076" h="2586318">
                    <a:moveTo>
                      <a:pt x="85165" y="0"/>
                    </a:moveTo>
                    <a:cubicBezTo>
                      <a:pt x="379879" y="379879"/>
                      <a:pt x="674594" y="759759"/>
                      <a:pt x="676835" y="1156447"/>
                    </a:cubicBezTo>
                    <a:cubicBezTo>
                      <a:pt x="679076" y="1553135"/>
                      <a:pt x="197224" y="2173942"/>
                      <a:pt x="98612" y="2380130"/>
                    </a:cubicBezTo>
                    <a:cubicBezTo>
                      <a:pt x="0" y="2586318"/>
                      <a:pt x="42582" y="2489947"/>
                      <a:pt x="85165" y="2393577"/>
                    </a:cubicBezTo>
                  </a:path>
                </a:pathLst>
              </a:custGeom>
              <a:noFill/>
              <a:ln w="34925" cap="flat" cmpd="sng" algn="ctr">
                <a:solidFill>
                  <a:schemeClr val="tx1"/>
                </a:solidFill>
                <a:prstDash val="solid"/>
                <a:miter lim="800000"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9712" name="任意多边形 17">
                <a:extLst>
                  <a:ext uri="{FF2B5EF4-FFF2-40B4-BE49-F238E27FC236}">
                    <a16:creationId xmlns:a16="http://schemas.microsoft.com/office/drawing/2014/main" id="{B3FCA356-8CD6-46EF-B892-669F6B26AE66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029243" y="3255764"/>
                <a:ext cx="318781" cy="1951544"/>
              </a:xfrm>
              <a:custGeom>
                <a:avLst/>
                <a:gdLst>
                  <a:gd name="T0" fmla="*/ 0 w 679076"/>
                  <a:gd name="T1" fmla="*/ 0 h 2586318"/>
                  <a:gd name="T2" fmla="*/ 0 w 679076"/>
                  <a:gd name="T3" fmla="*/ 328 h 2586318"/>
                  <a:gd name="T4" fmla="*/ 0 w 679076"/>
                  <a:gd name="T5" fmla="*/ 676 h 2586318"/>
                  <a:gd name="T6" fmla="*/ 0 w 679076"/>
                  <a:gd name="T7" fmla="*/ 680 h 258631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9076"/>
                  <a:gd name="T13" fmla="*/ 0 h 2586318"/>
                  <a:gd name="T14" fmla="*/ 679076 w 679076"/>
                  <a:gd name="T15" fmla="*/ 2586318 h 258631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9076" h="2586318">
                    <a:moveTo>
                      <a:pt x="85165" y="0"/>
                    </a:moveTo>
                    <a:cubicBezTo>
                      <a:pt x="379879" y="379879"/>
                      <a:pt x="674594" y="759759"/>
                      <a:pt x="676835" y="1156447"/>
                    </a:cubicBezTo>
                    <a:cubicBezTo>
                      <a:pt x="679076" y="1553135"/>
                      <a:pt x="197224" y="2173942"/>
                      <a:pt x="98612" y="2380130"/>
                    </a:cubicBezTo>
                    <a:cubicBezTo>
                      <a:pt x="0" y="2586318"/>
                      <a:pt x="42582" y="2489947"/>
                      <a:pt x="85165" y="2393577"/>
                    </a:cubicBezTo>
                  </a:path>
                </a:pathLst>
              </a:custGeom>
              <a:noFill/>
              <a:ln w="34925" cap="flat" cmpd="sng" algn="ctr">
                <a:solidFill>
                  <a:schemeClr val="tx1"/>
                </a:solidFill>
                <a:prstDash val="solid"/>
                <a:miter lim="800000"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29702" name="椭圆 28">
            <a:extLst>
              <a:ext uri="{FF2B5EF4-FFF2-40B4-BE49-F238E27FC236}">
                <a16:creationId xmlns:a16="http://schemas.microsoft.com/office/drawing/2014/main" id="{05A6407A-F066-4DE5-AD77-1AC3293D081A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609431" y="4336257"/>
            <a:ext cx="373063" cy="431800"/>
          </a:xfrm>
          <a:prstGeom prst="ellipse">
            <a:avLst/>
          </a:prstGeom>
          <a:noFill/>
          <a:ln w="38100" algn="ctr">
            <a:solidFill>
              <a:srgbClr val="0000CC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rgbClr val="C00000"/>
              </a:solidFill>
            </a:endParaRPr>
          </a:p>
        </p:txBody>
      </p:sp>
      <p:sp>
        <p:nvSpPr>
          <p:cNvPr id="29703" name="灯片编号占位符 1">
            <a:extLst>
              <a:ext uri="{FF2B5EF4-FFF2-40B4-BE49-F238E27FC236}">
                <a16:creationId xmlns:a16="http://schemas.microsoft.com/office/drawing/2014/main" id="{78524500-E831-43C9-B549-D59254A81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BD457D8-94ED-44E6-91CB-6C9AB9DDF887}" type="slidenum">
              <a:rPr lang="zh-CN" altLang="en-US"/>
              <a:pPr/>
              <a:t>44</a:t>
            </a:fld>
            <a:endParaRPr lang="en-US" altLang="zh-CN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CD3A8CDB-4AF9-4D82-B7DE-DC11F613F4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908050"/>
            <a:ext cx="6551613" cy="9302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800" b="0" dirty="0">
                <a:ea typeface="华文新魏" panose="02010800040101010101" pitchFamily="2" charset="-122"/>
              </a:rPr>
              <a:t>内容提要</a:t>
            </a:r>
            <a:endParaRPr lang="zh-CN" altLang="en-US" sz="4800" b="0" dirty="0">
              <a:latin typeface="+mn-ea"/>
              <a:ea typeface="+mn-ea"/>
            </a:endParaRP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902F130B-CC2A-4496-9233-C342DF2E1D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2205038"/>
            <a:ext cx="4751387" cy="295275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35000"/>
              </a:spcBef>
            </a:pPr>
            <a:r>
              <a:rPr lang="zh-CN" altLang="en-US" sz="2800" b="1">
                <a:solidFill>
                  <a:srgbClr val="7F7F7F"/>
                </a:solidFill>
                <a:latin typeface="Times New Roman" panose="02020603050405020304" pitchFamily="18" charset="0"/>
              </a:rPr>
              <a:t>图的表示</a:t>
            </a:r>
            <a:r>
              <a:rPr lang="zh-CN" altLang="en-US" sz="2800" b="1">
                <a:solidFill>
                  <a:srgbClr val="7F7F7F"/>
                </a:solidFill>
              </a:rPr>
              <a:t> </a:t>
            </a:r>
          </a:p>
          <a:p>
            <a:pPr eaLnBrk="1" hangingPunct="1">
              <a:lnSpc>
                <a:spcPct val="120000"/>
              </a:lnSpc>
              <a:spcBef>
                <a:spcPct val="35000"/>
              </a:spcBef>
            </a:pPr>
            <a:r>
              <a:rPr lang="zh-CN" altLang="en-US" sz="2800" b="1">
                <a:solidFill>
                  <a:srgbClr val="7F7F7F"/>
                </a:solidFill>
                <a:latin typeface="Times New Roman" panose="02020603050405020304" pitchFamily="18" charset="0"/>
              </a:rPr>
              <a:t>邻接矩阵的运算</a:t>
            </a:r>
            <a:endParaRPr lang="zh-CN" altLang="en-US" sz="2800" b="1">
              <a:solidFill>
                <a:srgbClr val="7F7F7F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ct val="35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图的同构</a:t>
            </a:r>
            <a:r>
              <a:rPr lang="zh-CN" altLang="en-US" sz="2800" b="1"/>
              <a:t> </a:t>
            </a:r>
          </a:p>
        </p:txBody>
      </p:sp>
      <p:sp>
        <p:nvSpPr>
          <p:cNvPr id="30724" name="灯片编号占位符 1">
            <a:extLst>
              <a:ext uri="{FF2B5EF4-FFF2-40B4-BE49-F238E27FC236}">
                <a16:creationId xmlns:a16="http://schemas.microsoft.com/office/drawing/2014/main" id="{69EF0639-15B8-4325-9F45-67ADE2D44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1E87B14-668B-4A3C-B23B-33597098E209}" type="slidenum">
              <a:rPr lang="en-US" altLang="zh-CN"/>
              <a:pPr/>
              <a:t>45</a:t>
            </a:fld>
            <a:endParaRPr lang="en-US" altLang="zh-CN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59B490FD-857A-410B-B7DD-6BD8477E1E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7543800" cy="941388"/>
          </a:xfrm>
        </p:spPr>
        <p:txBody>
          <a:bodyPr/>
          <a:lstStyle/>
          <a:p>
            <a:pPr eaLnBrk="1" hangingPunct="1"/>
            <a:r>
              <a:rPr lang="zh-CN" altLang="en-US"/>
              <a:t>图的同构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5246D416-C659-4144-B6F7-06E798EC74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557338"/>
            <a:ext cx="8642350" cy="4967287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</a:pPr>
            <a:r>
              <a:rPr lang="zh-CN" altLang="en-US" b="1">
                <a:latin typeface="Times New Roman" panose="02020603050405020304" pitchFamily="18" charset="0"/>
              </a:rPr>
              <a:t>图同构的定义</a:t>
            </a:r>
          </a:p>
          <a:p>
            <a:pPr lvl="1" algn="just" eaLnBrk="1" hangingPunct="1">
              <a:lnSpc>
                <a:spcPct val="130000"/>
              </a:lnSpc>
            </a:pPr>
            <a:r>
              <a:rPr lang="zh-CN" altLang="en-US" b="1">
                <a:latin typeface="Times New Roman" panose="02020603050405020304" pitchFamily="18" charset="0"/>
              </a:rPr>
              <a:t>设</a:t>
            </a:r>
            <a:r>
              <a:rPr lang="en-US" altLang="zh-CN" b="1">
                <a:latin typeface="Times New Roman" panose="02020603050405020304" pitchFamily="18" charset="0"/>
              </a:rPr>
              <a:t>G</a:t>
            </a:r>
            <a:r>
              <a:rPr lang="en-US" altLang="zh-CN" b="1" baseline="-30000">
                <a:latin typeface="Times New Roman" panose="02020603050405020304" pitchFamily="18" charset="0"/>
              </a:rPr>
              <a:t>1</a:t>
            </a:r>
            <a:r>
              <a:rPr lang="en-US" altLang="zh-CN" b="1">
                <a:latin typeface="Times New Roman" panose="02020603050405020304" pitchFamily="18" charset="0"/>
              </a:rPr>
              <a:t>=(V</a:t>
            </a:r>
            <a:r>
              <a:rPr lang="en-US" altLang="zh-CN" b="1" baseline="-30000">
                <a:latin typeface="Times New Roman" panose="02020603050405020304" pitchFamily="18" charset="0"/>
              </a:rPr>
              <a:t>1</a:t>
            </a:r>
            <a:r>
              <a:rPr lang="en-US" altLang="zh-CN" b="1">
                <a:latin typeface="Times New Roman" panose="02020603050405020304" pitchFamily="18" charset="0"/>
              </a:rPr>
              <a:t>, E</a:t>
            </a:r>
            <a:r>
              <a:rPr lang="en-US" altLang="zh-CN" b="1" baseline="-30000">
                <a:latin typeface="Times New Roman" panose="02020603050405020304" pitchFamily="18" charset="0"/>
              </a:rPr>
              <a:t>1</a:t>
            </a:r>
            <a:r>
              <a:rPr lang="en-US" altLang="zh-CN" b="1">
                <a:latin typeface="Times New Roman" panose="02020603050405020304" pitchFamily="18" charset="0"/>
              </a:rPr>
              <a:t>,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b="1" baseline="-30000">
                <a:latin typeface="Times New Roman" panose="02020603050405020304" pitchFamily="18" charset="0"/>
              </a:rPr>
              <a:t>1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  <a:r>
              <a:rPr lang="zh-CN" altLang="en-US" b="1">
                <a:latin typeface="Times New Roman" panose="02020603050405020304" pitchFamily="18" charset="0"/>
              </a:rPr>
              <a:t>和</a:t>
            </a:r>
            <a:r>
              <a:rPr lang="en-US" altLang="zh-CN" b="1">
                <a:latin typeface="Times New Roman" panose="02020603050405020304" pitchFamily="18" charset="0"/>
              </a:rPr>
              <a:t>G</a:t>
            </a:r>
            <a:r>
              <a:rPr lang="en-US" altLang="zh-CN" b="1" baseline="-30000">
                <a:latin typeface="Times New Roman" panose="02020603050405020304" pitchFamily="18" charset="0"/>
              </a:rPr>
              <a:t>2</a:t>
            </a:r>
            <a:r>
              <a:rPr lang="en-US" altLang="zh-CN" b="1">
                <a:latin typeface="Times New Roman" panose="02020603050405020304" pitchFamily="18" charset="0"/>
              </a:rPr>
              <a:t>=(V</a:t>
            </a:r>
            <a:r>
              <a:rPr lang="en-US" altLang="zh-CN" b="1" baseline="-30000">
                <a:latin typeface="Times New Roman" panose="02020603050405020304" pitchFamily="18" charset="0"/>
              </a:rPr>
              <a:t>2</a:t>
            </a:r>
            <a:r>
              <a:rPr lang="en-US" altLang="zh-CN" b="1">
                <a:latin typeface="Times New Roman" panose="02020603050405020304" pitchFamily="18" charset="0"/>
              </a:rPr>
              <a:t>, E</a:t>
            </a:r>
            <a:r>
              <a:rPr lang="en-US" altLang="zh-CN" b="1" baseline="-30000">
                <a:latin typeface="Times New Roman" panose="02020603050405020304" pitchFamily="18" charset="0"/>
              </a:rPr>
              <a:t>2</a:t>
            </a:r>
            <a:r>
              <a:rPr lang="en-US" altLang="zh-CN" b="1">
                <a:latin typeface="Times New Roman" panose="02020603050405020304" pitchFamily="18" charset="0"/>
              </a:rPr>
              <a:t>,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b="1" baseline="-30000">
                <a:latin typeface="Times New Roman" panose="02020603050405020304" pitchFamily="18" charset="0"/>
              </a:rPr>
              <a:t>2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  <a:r>
              <a:rPr lang="zh-CN" altLang="en-US" b="1">
                <a:latin typeface="Times New Roman" panose="02020603050405020304" pitchFamily="18" charset="0"/>
              </a:rPr>
              <a:t>是两个</a:t>
            </a:r>
            <a:r>
              <a:rPr lang="zh-CN" altLang="en-US" b="1" u="sng">
                <a:solidFill>
                  <a:srgbClr val="FF0000"/>
                </a:solidFill>
                <a:latin typeface="Times New Roman" panose="02020603050405020304" pitchFamily="18" charset="0"/>
              </a:rPr>
              <a:t>简单无向图</a:t>
            </a:r>
            <a:r>
              <a:rPr lang="zh-CN" altLang="en-US" b="1">
                <a:latin typeface="Times New Roman" panose="02020603050405020304" pitchFamily="18" charset="0"/>
              </a:rPr>
              <a:t>。若存在双射</a:t>
            </a:r>
            <a:r>
              <a:rPr lang="en-US" altLang="zh-CN" b="1" i="1">
                <a:latin typeface="Times New Roman" panose="02020603050405020304" pitchFamily="18" charset="0"/>
              </a:rPr>
              <a:t>f</a:t>
            </a:r>
            <a:r>
              <a:rPr lang="en-US" altLang="zh-CN" b="1">
                <a:latin typeface="Times New Roman" panose="02020603050405020304" pitchFamily="18" charset="0"/>
              </a:rPr>
              <a:t>: V</a:t>
            </a:r>
            <a:r>
              <a:rPr lang="en-US" altLang="zh-CN" b="1" baseline="-30000">
                <a:latin typeface="Times New Roman" panose="02020603050405020304" pitchFamily="18" charset="0"/>
              </a:rPr>
              <a:t>1</a:t>
            </a:r>
            <a:r>
              <a:rPr lang="en-US" altLang="zh-CN" b="1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b="1">
                <a:latin typeface="Times New Roman" panose="02020603050405020304" pitchFamily="18" charset="0"/>
              </a:rPr>
              <a:t>V</a:t>
            </a:r>
            <a:r>
              <a:rPr lang="en-US" altLang="zh-CN" b="1" baseline="-30000">
                <a:latin typeface="Times New Roman" panose="02020603050405020304" pitchFamily="18" charset="0"/>
              </a:rPr>
              <a:t>2</a:t>
            </a:r>
            <a:r>
              <a:rPr lang="en-US" altLang="zh-CN" b="1">
                <a:latin typeface="Times New Roman" panose="02020603050405020304" pitchFamily="18" charset="0"/>
              </a:rPr>
              <a:t>, </a:t>
            </a:r>
            <a:r>
              <a:rPr lang="en-US" altLang="zh-CN" b="1" i="1">
                <a:latin typeface="Times New Roman" panose="02020603050405020304" pitchFamily="18" charset="0"/>
              </a:rPr>
              <a:t>u</a:t>
            </a:r>
            <a:r>
              <a:rPr lang="zh-CN" altLang="en-US" b="1">
                <a:latin typeface="Times New Roman" panose="02020603050405020304" pitchFamily="18" charset="0"/>
              </a:rPr>
              <a:t>和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zh-CN" altLang="en-US" b="1">
                <a:latin typeface="Times New Roman" panose="02020603050405020304" pitchFamily="18" charset="0"/>
              </a:rPr>
              <a:t>在</a:t>
            </a:r>
            <a:r>
              <a:rPr lang="en-US" altLang="zh-CN" b="1">
                <a:latin typeface="Times New Roman" panose="02020603050405020304" pitchFamily="18" charset="0"/>
              </a:rPr>
              <a:t>G</a:t>
            </a:r>
            <a:r>
              <a:rPr lang="en-US" altLang="zh-CN" b="1" baseline="-30000">
                <a:latin typeface="Times New Roman" panose="02020603050405020304" pitchFamily="18" charset="0"/>
              </a:rPr>
              <a:t>1</a:t>
            </a:r>
            <a:r>
              <a:rPr lang="zh-CN" altLang="en-US" b="1">
                <a:latin typeface="Times New Roman" panose="02020603050405020304" pitchFamily="18" charset="0"/>
              </a:rPr>
              <a:t>中相邻当且仅当 </a:t>
            </a:r>
            <a:r>
              <a:rPr lang="en-US" altLang="zh-CN" b="1" i="1">
                <a:latin typeface="Times New Roman" panose="02020603050405020304" pitchFamily="18" charset="0"/>
              </a:rPr>
              <a:t>f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u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  <a:r>
              <a:rPr lang="zh-CN" altLang="en-US" b="1">
                <a:latin typeface="Times New Roman" panose="02020603050405020304" pitchFamily="18" charset="0"/>
              </a:rPr>
              <a:t>和</a:t>
            </a:r>
            <a:r>
              <a:rPr lang="en-US" altLang="zh-CN" b="1" i="1">
                <a:latin typeface="Times New Roman" panose="02020603050405020304" pitchFamily="18" charset="0"/>
              </a:rPr>
              <a:t>f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  <a:r>
              <a:rPr lang="zh-CN" altLang="en-US" b="1">
                <a:latin typeface="Times New Roman" panose="02020603050405020304" pitchFamily="18" charset="0"/>
              </a:rPr>
              <a:t>在</a:t>
            </a:r>
            <a:r>
              <a:rPr lang="en-US" altLang="zh-CN" b="1">
                <a:latin typeface="Times New Roman" panose="02020603050405020304" pitchFamily="18" charset="0"/>
              </a:rPr>
              <a:t>G</a:t>
            </a:r>
            <a:r>
              <a:rPr lang="en-US" altLang="zh-CN" b="1" baseline="-30000">
                <a:latin typeface="Times New Roman" panose="02020603050405020304" pitchFamily="18" charset="0"/>
              </a:rPr>
              <a:t>2</a:t>
            </a:r>
            <a:r>
              <a:rPr lang="zh-CN" altLang="en-US" b="1">
                <a:latin typeface="Times New Roman" panose="02020603050405020304" pitchFamily="18" charset="0"/>
              </a:rPr>
              <a:t>中相邻。此时称</a:t>
            </a:r>
            <a:r>
              <a:rPr lang="en-US" altLang="zh-CN" b="1" i="1">
                <a:latin typeface="Times New Roman" panose="02020603050405020304" pitchFamily="18" charset="0"/>
              </a:rPr>
              <a:t>f</a:t>
            </a:r>
            <a:r>
              <a:rPr lang="zh-CN" altLang="en-US" b="1">
                <a:latin typeface="Times New Roman" panose="02020603050405020304" pitchFamily="18" charset="0"/>
              </a:rPr>
              <a:t>是一个同构函数。</a:t>
            </a:r>
            <a:endParaRPr lang="en-US" altLang="zh-CN" b="1">
              <a:latin typeface="Times New Roman" panose="02020603050405020304" pitchFamily="18" charset="0"/>
            </a:endParaRPr>
          </a:p>
          <a:p>
            <a:pPr lvl="1" algn="just" eaLnBrk="1" hangingPunct="1">
              <a:lnSpc>
                <a:spcPct val="130000"/>
              </a:lnSpc>
            </a:pPr>
            <a:r>
              <a:rPr lang="zh-CN" altLang="en-US" b="1">
                <a:latin typeface="Times New Roman" panose="02020603050405020304" pitchFamily="18" charset="0"/>
              </a:rPr>
              <a:t>设</a:t>
            </a:r>
            <a:r>
              <a:rPr lang="en-US" altLang="zh-CN" b="1">
                <a:latin typeface="Times New Roman" panose="02020603050405020304" pitchFamily="18" charset="0"/>
              </a:rPr>
              <a:t>G</a:t>
            </a:r>
            <a:r>
              <a:rPr lang="en-US" altLang="zh-CN" b="1" baseline="-30000">
                <a:latin typeface="Times New Roman" panose="02020603050405020304" pitchFamily="18" charset="0"/>
              </a:rPr>
              <a:t>1</a:t>
            </a:r>
            <a:r>
              <a:rPr lang="en-US" altLang="zh-CN" b="1">
                <a:latin typeface="Times New Roman" panose="02020603050405020304" pitchFamily="18" charset="0"/>
              </a:rPr>
              <a:t>=(V</a:t>
            </a:r>
            <a:r>
              <a:rPr lang="en-US" altLang="zh-CN" b="1" baseline="-30000">
                <a:latin typeface="Times New Roman" panose="02020603050405020304" pitchFamily="18" charset="0"/>
              </a:rPr>
              <a:t>1</a:t>
            </a:r>
            <a:r>
              <a:rPr lang="en-US" altLang="zh-CN" b="1">
                <a:latin typeface="Times New Roman" panose="02020603050405020304" pitchFamily="18" charset="0"/>
              </a:rPr>
              <a:t>, E</a:t>
            </a:r>
            <a:r>
              <a:rPr lang="en-US" altLang="zh-CN" b="1" baseline="-30000">
                <a:latin typeface="Times New Roman" panose="02020603050405020304" pitchFamily="18" charset="0"/>
              </a:rPr>
              <a:t>1</a:t>
            </a:r>
            <a:r>
              <a:rPr lang="en-US" altLang="zh-CN" b="1">
                <a:latin typeface="Times New Roman" panose="02020603050405020304" pitchFamily="18" charset="0"/>
              </a:rPr>
              <a:t>,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b="1" baseline="-30000">
                <a:latin typeface="Times New Roman" panose="02020603050405020304" pitchFamily="18" charset="0"/>
              </a:rPr>
              <a:t>1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  <a:r>
              <a:rPr lang="zh-CN" altLang="en-US" b="1">
                <a:latin typeface="Times New Roman" panose="02020603050405020304" pitchFamily="18" charset="0"/>
              </a:rPr>
              <a:t>和</a:t>
            </a:r>
            <a:r>
              <a:rPr lang="en-US" altLang="zh-CN" b="1">
                <a:latin typeface="Times New Roman" panose="02020603050405020304" pitchFamily="18" charset="0"/>
              </a:rPr>
              <a:t>G</a:t>
            </a:r>
            <a:r>
              <a:rPr lang="en-US" altLang="zh-CN" b="1" baseline="-30000">
                <a:latin typeface="Times New Roman" panose="02020603050405020304" pitchFamily="18" charset="0"/>
              </a:rPr>
              <a:t>2</a:t>
            </a:r>
            <a:r>
              <a:rPr lang="en-US" altLang="zh-CN" b="1">
                <a:latin typeface="Times New Roman" panose="02020603050405020304" pitchFamily="18" charset="0"/>
              </a:rPr>
              <a:t>=(V</a:t>
            </a:r>
            <a:r>
              <a:rPr lang="en-US" altLang="zh-CN" b="1" baseline="-30000">
                <a:latin typeface="Times New Roman" panose="02020603050405020304" pitchFamily="18" charset="0"/>
              </a:rPr>
              <a:t>2</a:t>
            </a:r>
            <a:r>
              <a:rPr lang="en-US" altLang="zh-CN" b="1">
                <a:latin typeface="Times New Roman" panose="02020603050405020304" pitchFamily="18" charset="0"/>
              </a:rPr>
              <a:t>, E</a:t>
            </a:r>
            <a:r>
              <a:rPr lang="en-US" altLang="zh-CN" b="1" baseline="-30000">
                <a:latin typeface="Times New Roman" panose="02020603050405020304" pitchFamily="18" charset="0"/>
              </a:rPr>
              <a:t>2</a:t>
            </a:r>
            <a:r>
              <a:rPr lang="en-US" altLang="zh-CN" b="1">
                <a:latin typeface="Times New Roman" panose="02020603050405020304" pitchFamily="18" charset="0"/>
              </a:rPr>
              <a:t>,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b="1" baseline="-30000">
                <a:latin typeface="Times New Roman" panose="02020603050405020304" pitchFamily="18" charset="0"/>
              </a:rPr>
              <a:t>2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  <a:r>
              <a:rPr lang="zh-CN" altLang="en-US" b="1">
                <a:latin typeface="Times New Roman" panose="02020603050405020304" pitchFamily="18" charset="0"/>
              </a:rPr>
              <a:t>是两个</a:t>
            </a:r>
            <a:r>
              <a:rPr lang="zh-CN" altLang="en-US" b="1" u="sng">
                <a:solidFill>
                  <a:srgbClr val="FF0000"/>
                </a:solidFill>
                <a:latin typeface="Times New Roman" panose="02020603050405020304" pitchFamily="18" charset="0"/>
              </a:rPr>
              <a:t>无向图</a:t>
            </a:r>
            <a:r>
              <a:rPr lang="zh-CN" altLang="en-US" b="1">
                <a:latin typeface="Times New Roman" panose="02020603050405020304" pitchFamily="18" charset="0"/>
              </a:rPr>
              <a:t>。若存在双射</a:t>
            </a:r>
            <a:r>
              <a:rPr lang="en-US" altLang="zh-CN" b="1" i="1">
                <a:latin typeface="Times New Roman" panose="02020603050405020304" pitchFamily="18" charset="0"/>
              </a:rPr>
              <a:t>f</a:t>
            </a:r>
            <a:r>
              <a:rPr lang="en-US" altLang="zh-CN" b="1">
                <a:latin typeface="Times New Roman" panose="02020603050405020304" pitchFamily="18" charset="0"/>
              </a:rPr>
              <a:t>: V</a:t>
            </a:r>
            <a:r>
              <a:rPr lang="en-US" altLang="zh-CN" b="1" baseline="-30000">
                <a:latin typeface="Times New Roman" panose="02020603050405020304" pitchFamily="18" charset="0"/>
              </a:rPr>
              <a:t>1</a:t>
            </a:r>
            <a:r>
              <a:rPr lang="en-US" altLang="zh-CN" b="1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b="1">
                <a:latin typeface="Times New Roman" panose="02020603050405020304" pitchFamily="18" charset="0"/>
              </a:rPr>
              <a:t>V</a:t>
            </a:r>
            <a:r>
              <a:rPr lang="en-US" altLang="zh-CN" b="1" baseline="-30000">
                <a:latin typeface="Times New Roman" panose="02020603050405020304" pitchFamily="18" charset="0"/>
              </a:rPr>
              <a:t>2</a:t>
            </a:r>
            <a:r>
              <a:rPr lang="en-US" altLang="zh-CN" b="1">
                <a:latin typeface="Times New Roman" panose="02020603050405020304" pitchFamily="18" charset="0"/>
              </a:rPr>
              <a:t>, </a:t>
            </a:r>
            <a:r>
              <a:rPr lang="en-US" altLang="zh-CN" b="1" i="1">
                <a:latin typeface="Times New Roman" panose="02020603050405020304" pitchFamily="18" charset="0"/>
              </a:rPr>
              <a:t>g</a:t>
            </a:r>
            <a:r>
              <a:rPr lang="en-US" altLang="zh-CN" b="1">
                <a:latin typeface="Times New Roman" panose="02020603050405020304" pitchFamily="18" charset="0"/>
              </a:rPr>
              <a:t>: E</a:t>
            </a:r>
            <a:r>
              <a:rPr lang="en-US" altLang="zh-CN" b="1" baseline="-30000">
                <a:latin typeface="Times New Roman" panose="02020603050405020304" pitchFamily="18" charset="0"/>
              </a:rPr>
              <a:t>1</a:t>
            </a:r>
            <a:r>
              <a:rPr lang="en-US" altLang="zh-CN" b="1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b="1">
                <a:latin typeface="Times New Roman" panose="02020603050405020304" pitchFamily="18" charset="0"/>
              </a:rPr>
              <a:t>E</a:t>
            </a:r>
            <a:r>
              <a:rPr lang="en-US" altLang="zh-CN" b="1" baseline="-30000">
                <a:latin typeface="Times New Roman" panose="02020603050405020304" pitchFamily="18" charset="0"/>
              </a:rPr>
              <a:t>2</a:t>
            </a:r>
            <a:r>
              <a:rPr lang="en-US" altLang="zh-CN" b="1">
                <a:latin typeface="Times New Roman" panose="02020603050405020304" pitchFamily="18" charset="0"/>
              </a:rPr>
              <a:t>, </a:t>
            </a:r>
          </a:p>
          <a:p>
            <a:pPr lvl="1"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i="1">
                <a:latin typeface="Times New Roman" panose="02020603050405020304" pitchFamily="18" charset="0"/>
              </a:rPr>
              <a:t>e</a:t>
            </a:r>
            <a:r>
              <a:rPr lang="en-US" altLang="zh-CN" b="1">
                <a:latin typeface="Arial Unicode MS" pitchFamily="34" charset="-128"/>
                <a:ea typeface="Arial Unicode MS" pitchFamily="34" charset="-128"/>
              </a:rPr>
              <a:t>∈</a:t>
            </a:r>
            <a:r>
              <a:rPr lang="en-US" altLang="zh-CN" b="1">
                <a:latin typeface="Times New Roman" panose="02020603050405020304" pitchFamily="18" charset="0"/>
              </a:rPr>
              <a:t>E</a:t>
            </a:r>
            <a:r>
              <a:rPr lang="en-US" altLang="zh-CN" b="1" baseline="-30000">
                <a:latin typeface="Times New Roman" panose="02020603050405020304" pitchFamily="18" charset="0"/>
              </a:rPr>
              <a:t>1</a:t>
            </a:r>
            <a:r>
              <a:rPr lang="en-US" altLang="zh-CN" b="1">
                <a:latin typeface="Times New Roman" panose="02020603050405020304" pitchFamily="18" charset="0"/>
              </a:rPr>
              <a:t>,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b="1" baseline="-30000">
                <a:latin typeface="Times New Roman" panose="02020603050405020304" pitchFamily="18" charset="0"/>
              </a:rPr>
              <a:t>1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e</a:t>
            </a:r>
            <a:r>
              <a:rPr lang="en-US" altLang="zh-CN" b="1">
                <a:latin typeface="Times New Roman" panose="02020603050405020304" pitchFamily="18" charset="0"/>
              </a:rPr>
              <a:t>)={</a:t>
            </a:r>
            <a:r>
              <a:rPr lang="en-US" altLang="zh-CN" b="1" i="1">
                <a:latin typeface="Times New Roman" panose="02020603050405020304" pitchFamily="18" charset="0"/>
              </a:rPr>
              <a:t>u</a:t>
            </a:r>
            <a:r>
              <a:rPr lang="en-US" altLang="zh-CN" b="1">
                <a:latin typeface="Times New Roman" panose="02020603050405020304" pitchFamily="18" charset="0"/>
              </a:rPr>
              <a:t>, 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>
                <a:latin typeface="Times New Roman" panose="02020603050405020304" pitchFamily="18" charset="0"/>
              </a:rPr>
              <a:t>}</a:t>
            </a:r>
            <a:r>
              <a:rPr lang="zh-CN" altLang="en-US" b="1">
                <a:latin typeface="Times New Roman" panose="02020603050405020304" pitchFamily="18" charset="0"/>
              </a:rPr>
              <a:t>当且仅当</a:t>
            </a:r>
            <a:r>
              <a:rPr lang="en-US" altLang="zh-CN" b="1" i="1">
                <a:latin typeface="Times New Roman" panose="02020603050405020304" pitchFamily="18" charset="0"/>
              </a:rPr>
              <a:t>g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e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  <a:r>
              <a:rPr lang="en-US" altLang="zh-CN" b="1">
                <a:latin typeface="Arial Unicode MS" pitchFamily="34" charset="-128"/>
                <a:ea typeface="Arial Unicode MS" pitchFamily="34" charset="-128"/>
              </a:rPr>
              <a:t>∈</a:t>
            </a:r>
            <a:r>
              <a:rPr lang="en-US" altLang="zh-CN" b="1">
                <a:latin typeface="Times New Roman" panose="02020603050405020304" pitchFamily="18" charset="0"/>
              </a:rPr>
              <a:t>E</a:t>
            </a:r>
            <a:r>
              <a:rPr lang="en-US" altLang="zh-CN" b="1" baseline="-30000">
                <a:latin typeface="Times New Roman" panose="02020603050405020304" pitchFamily="18" charset="0"/>
              </a:rPr>
              <a:t>2</a:t>
            </a:r>
            <a:r>
              <a:rPr lang="en-US" altLang="zh-CN" b="1">
                <a:latin typeface="Times New Roman" panose="02020603050405020304" pitchFamily="18" charset="0"/>
              </a:rPr>
              <a:t>,</a:t>
            </a:r>
            <a:r>
              <a:rPr lang="zh-CN" altLang="en-US" b="1">
                <a:latin typeface="Times New Roman" panose="02020603050405020304" pitchFamily="18" charset="0"/>
              </a:rPr>
              <a:t> 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b="1" baseline="-30000">
                <a:latin typeface="Times New Roman" panose="02020603050405020304" pitchFamily="18" charset="0"/>
              </a:rPr>
              <a:t>2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g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e</a:t>
            </a:r>
            <a:r>
              <a:rPr lang="en-US" altLang="zh-CN" b="1">
                <a:latin typeface="Times New Roman" panose="02020603050405020304" pitchFamily="18" charset="0"/>
              </a:rPr>
              <a:t>))={</a:t>
            </a:r>
            <a:r>
              <a:rPr lang="en-US" altLang="zh-CN" b="1" i="1">
                <a:latin typeface="Times New Roman" panose="02020603050405020304" pitchFamily="18" charset="0"/>
              </a:rPr>
              <a:t>f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u</a:t>
            </a:r>
            <a:r>
              <a:rPr lang="en-US" altLang="zh-CN" b="1">
                <a:latin typeface="Times New Roman" panose="02020603050405020304" pitchFamily="18" charset="0"/>
              </a:rPr>
              <a:t>), </a:t>
            </a:r>
            <a:r>
              <a:rPr lang="en-US" altLang="zh-CN" b="1" i="1">
                <a:latin typeface="Times New Roman" panose="02020603050405020304" pitchFamily="18" charset="0"/>
              </a:rPr>
              <a:t>f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>
                <a:latin typeface="Times New Roman" panose="02020603050405020304" pitchFamily="18" charset="0"/>
              </a:rPr>
              <a:t>)}</a:t>
            </a:r>
            <a:r>
              <a:rPr lang="zh-CN" altLang="en-US" b="1">
                <a:latin typeface="Times New Roman" panose="02020603050405020304" pitchFamily="18" charset="0"/>
              </a:rPr>
              <a:t> </a:t>
            </a:r>
            <a:endParaRPr lang="en-US" altLang="zh-CN" b="1">
              <a:latin typeface="Times New Roman" panose="02020603050405020304" pitchFamily="18" charset="0"/>
            </a:endParaRPr>
          </a:p>
          <a:p>
            <a:pPr lvl="1" algn="just" eaLnBrk="1" hangingPunct="1">
              <a:lnSpc>
                <a:spcPct val="120000"/>
              </a:lnSpc>
            </a:pPr>
            <a:endParaRPr lang="zh-CN" altLang="en-US" b="1"/>
          </a:p>
          <a:p>
            <a:pPr eaLnBrk="1" hangingPunct="1">
              <a:lnSpc>
                <a:spcPct val="120000"/>
              </a:lnSpc>
            </a:pPr>
            <a:endParaRPr lang="zh-CN" altLang="en-US" b="1"/>
          </a:p>
        </p:txBody>
      </p:sp>
      <p:sp>
        <p:nvSpPr>
          <p:cNvPr id="31748" name="灯片编号占位符 1">
            <a:extLst>
              <a:ext uri="{FF2B5EF4-FFF2-40B4-BE49-F238E27FC236}">
                <a16:creationId xmlns:a16="http://schemas.microsoft.com/office/drawing/2014/main" id="{E4033013-F855-454A-9A13-9066C10AA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1CC27F9-A1C1-4524-BAE1-A5924201F944}" type="slidenum">
              <a:rPr lang="en-US" altLang="zh-CN"/>
              <a:pPr/>
              <a:t>46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FE173480-3684-426D-9602-37DBB35D6F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图同构的例子</a:t>
            </a:r>
          </a:p>
        </p:txBody>
      </p:sp>
      <p:pic>
        <p:nvPicPr>
          <p:cNvPr id="32771" name="Picture 6" descr="http://www.cs.sunysb.edu/~algorith/files/hamiltonian-cycle-L.gif">
            <a:extLst>
              <a:ext uri="{FF2B5EF4-FFF2-40B4-BE49-F238E27FC236}">
                <a16:creationId xmlns:a16="http://schemas.microsoft.com/office/drawing/2014/main" id="{2F9732C3-A3E7-4699-B45B-0EC6D704D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1628775"/>
            <a:ext cx="2232025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772" name="Group 4">
            <a:extLst>
              <a:ext uri="{FF2B5EF4-FFF2-40B4-BE49-F238E27FC236}">
                <a16:creationId xmlns:a16="http://schemas.microsoft.com/office/drawing/2014/main" id="{846A44F2-A650-4A6E-962E-6A66F79F830F}"/>
              </a:ext>
            </a:extLst>
          </p:cNvPr>
          <p:cNvGrpSpPr>
            <a:grpSpLocks/>
          </p:cNvGrpSpPr>
          <p:nvPr/>
        </p:nvGrpSpPr>
        <p:grpSpPr bwMode="auto">
          <a:xfrm>
            <a:off x="1692275" y="1773238"/>
            <a:ext cx="2303463" cy="2146300"/>
            <a:chOff x="528" y="1740"/>
            <a:chExt cx="1824" cy="1830"/>
          </a:xfrm>
        </p:grpSpPr>
        <p:sp>
          <p:nvSpPr>
            <p:cNvPr id="32775" name="Line 5">
              <a:extLst>
                <a:ext uri="{FF2B5EF4-FFF2-40B4-BE49-F238E27FC236}">
                  <a16:creationId xmlns:a16="http://schemas.microsoft.com/office/drawing/2014/main" id="{3627E6F1-9B66-4BDD-BD84-5A90550B7A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1" y="3358"/>
              <a:ext cx="0" cy="149"/>
            </a:xfrm>
            <a:prstGeom prst="line">
              <a:avLst/>
            </a:prstGeom>
            <a:noFill/>
            <a:ln w="38100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76" name="Line 6">
              <a:extLst>
                <a:ext uri="{FF2B5EF4-FFF2-40B4-BE49-F238E27FC236}">
                  <a16:creationId xmlns:a16="http://schemas.microsoft.com/office/drawing/2014/main" id="{0450A711-5796-4ABD-9045-FB328A7A92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5" y="2512"/>
              <a:ext cx="594" cy="0"/>
            </a:xfrm>
            <a:prstGeom prst="line">
              <a:avLst/>
            </a:prstGeom>
            <a:noFill/>
            <a:ln w="38100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77" name="Line 7">
              <a:extLst>
                <a:ext uri="{FF2B5EF4-FFF2-40B4-BE49-F238E27FC236}">
                  <a16:creationId xmlns:a16="http://schemas.microsoft.com/office/drawing/2014/main" id="{3FF0F3F9-BD0F-4042-894B-425281307B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50" y="2521"/>
              <a:ext cx="135" cy="558"/>
            </a:xfrm>
            <a:prstGeom prst="line">
              <a:avLst/>
            </a:prstGeom>
            <a:noFill/>
            <a:ln w="38100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78" name="Line 8">
              <a:extLst>
                <a:ext uri="{FF2B5EF4-FFF2-40B4-BE49-F238E27FC236}">
                  <a16:creationId xmlns:a16="http://schemas.microsoft.com/office/drawing/2014/main" id="{98188781-60A8-4B47-9467-16239E45D4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9" y="2521"/>
              <a:ext cx="201" cy="558"/>
            </a:xfrm>
            <a:prstGeom prst="line">
              <a:avLst/>
            </a:prstGeom>
            <a:noFill/>
            <a:ln w="38100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79" name="Line 9">
              <a:extLst>
                <a:ext uri="{FF2B5EF4-FFF2-40B4-BE49-F238E27FC236}">
                  <a16:creationId xmlns:a16="http://schemas.microsoft.com/office/drawing/2014/main" id="{A32C1A09-AB14-4DA6-A00F-48F1502CA2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0" y="3088"/>
              <a:ext cx="442" cy="252"/>
            </a:xfrm>
            <a:prstGeom prst="line">
              <a:avLst/>
            </a:prstGeom>
            <a:noFill/>
            <a:ln w="38100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0" name="Line 10">
              <a:extLst>
                <a:ext uri="{FF2B5EF4-FFF2-40B4-BE49-F238E27FC236}">
                  <a16:creationId xmlns:a16="http://schemas.microsoft.com/office/drawing/2014/main" id="{C71683B9-C713-4183-A805-88F3EFE4B5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20" y="3070"/>
              <a:ext cx="461" cy="270"/>
            </a:xfrm>
            <a:prstGeom prst="line">
              <a:avLst/>
            </a:prstGeom>
            <a:noFill/>
            <a:ln w="38100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1" name="Line 11">
              <a:extLst>
                <a:ext uri="{FF2B5EF4-FFF2-40B4-BE49-F238E27FC236}">
                  <a16:creationId xmlns:a16="http://schemas.microsoft.com/office/drawing/2014/main" id="{1848C833-54D4-45BD-BE8F-8F92AA3989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1786"/>
              <a:ext cx="457" cy="139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2" name="Line 12">
              <a:extLst>
                <a:ext uri="{FF2B5EF4-FFF2-40B4-BE49-F238E27FC236}">
                  <a16:creationId xmlns:a16="http://schemas.microsoft.com/office/drawing/2014/main" id="{727D7C40-8D0E-4070-B8DF-3F732CA907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41" y="1786"/>
              <a:ext cx="451" cy="139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3" name="Line 13">
              <a:extLst>
                <a:ext uri="{FF2B5EF4-FFF2-40B4-BE49-F238E27FC236}">
                  <a16:creationId xmlns:a16="http://schemas.microsoft.com/office/drawing/2014/main" id="{DEA6B825-5788-4975-B2EE-E41E6DC075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9" y="1936"/>
              <a:ext cx="211" cy="557"/>
            </a:xfrm>
            <a:prstGeom prst="line">
              <a:avLst/>
            </a:prstGeom>
            <a:noFill/>
            <a:ln w="38100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4" name="Line 14">
              <a:extLst>
                <a:ext uri="{FF2B5EF4-FFF2-40B4-BE49-F238E27FC236}">
                  <a16:creationId xmlns:a16="http://schemas.microsoft.com/office/drawing/2014/main" id="{1B610325-72C3-40E9-94AF-0AD89B11D2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50" y="1953"/>
              <a:ext cx="144" cy="531"/>
            </a:xfrm>
            <a:prstGeom prst="line">
              <a:avLst/>
            </a:prstGeom>
            <a:noFill/>
            <a:ln w="38100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5" name="Line 15">
              <a:extLst>
                <a:ext uri="{FF2B5EF4-FFF2-40B4-BE49-F238E27FC236}">
                  <a16:creationId xmlns:a16="http://schemas.microsoft.com/office/drawing/2014/main" id="{59F95EC3-5C59-4AB0-AB9D-1D1308C99A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2298"/>
              <a:ext cx="0" cy="63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6" name="Line 16">
              <a:extLst>
                <a:ext uri="{FF2B5EF4-FFF2-40B4-BE49-F238E27FC236}">
                  <a16:creationId xmlns:a16="http://schemas.microsoft.com/office/drawing/2014/main" id="{5877672F-C3AD-4CA1-B839-64B0540E02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3" y="2298"/>
              <a:ext cx="0" cy="60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7" name="Line 17">
              <a:extLst>
                <a:ext uri="{FF2B5EF4-FFF2-40B4-BE49-F238E27FC236}">
                  <a16:creationId xmlns:a16="http://schemas.microsoft.com/office/drawing/2014/main" id="{FD472E49-8EF3-412B-8EEE-D2F8FBD57D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10" y="2912"/>
              <a:ext cx="374" cy="139"/>
            </a:xfrm>
            <a:prstGeom prst="line">
              <a:avLst/>
            </a:prstGeom>
            <a:noFill/>
            <a:ln w="38100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8" name="Line 18">
              <a:extLst>
                <a:ext uri="{FF2B5EF4-FFF2-40B4-BE49-F238E27FC236}">
                  <a16:creationId xmlns:a16="http://schemas.microsoft.com/office/drawing/2014/main" id="{1C151352-5087-4B9E-A6DC-ADA7D3B849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39" y="2921"/>
              <a:ext cx="355" cy="39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9" name="Line 19">
              <a:extLst>
                <a:ext uri="{FF2B5EF4-FFF2-40B4-BE49-F238E27FC236}">
                  <a16:creationId xmlns:a16="http://schemas.microsoft.com/office/drawing/2014/main" id="{EC288363-8E01-445E-A8F2-B071DB0E45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0" y="3321"/>
              <a:ext cx="490" cy="17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0" name="Line 20">
              <a:extLst>
                <a:ext uri="{FF2B5EF4-FFF2-40B4-BE49-F238E27FC236}">
                  <a16:creationId xmlns:a16="http://schemas.microsoft.com/office/drawing/2014/main" id="{572355F7-DCD2-4629-B6B6-087E9EF557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1" y="3340"/>
              <a:ext cx="451" cy="16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1" name="Line 21">
              <a:extLst>
                <a:ext uri="{FF2B5EF4-FFF2-40B4-BE49-F238E27FC236}">
                  <a16:creationId xmlns:a16="http://schemas.microsoft.com/office/drawing/2014/main" id="{0C5B6CF5-F418-4715-BA8A-C0BBC4ACAE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6" y="2921"/>
              <a:ext cx="326" cy="4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2" name="Line 22">
              <a:extLst>
                <a:ext uri="{FF2B5EF4-FFF2-40B4-BE49-F238E27FC236}">
                  <a16:creationId xmlns:a16="http://schemas.microsoft.com/office/drawing/2014/main" id="{D23C8409-4718-400C-A59F-197BE774AF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6" y="1953"/>
              <a:ext cx="335" cy="32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3" name="Line 23">
              <a:extLst>
                <a:ext uri="{FF2B5EF4-FFF2-40B4-BE49-F238E27FC236}">
                  <a16:creationId xmlns:a16="http://schemas.microsoft.com/office/drawing/2014/main" id="{AACF4801-DD31-42C6-9ABC-F770DDCC49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6" y="2902"/>
              <a:ext cx="364" cy="177"/>
            </a:xfrm>
            <a:prstGeom prst="line">
              <a:avLst/>
            </a:prstGeom>
            <a:noFill/>
            <a:ln w="38100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4" name="Line 24">
              <a:extLst>
                <a:ext uri="{FF2B5EF4-FFF2-40B4-BE49-F238E27FC236}">
                  <a16:creationId xmlns:a16="http://schemas.microsoft.com/office/drawing/2014/main" id="{4453A067-E602-494A-83A4-93BFCEED76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9" y="2744"/>
              <a:ext cx="230" cy="55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5" name="Line 25">
              <a:extLst>
                <a:ext uri="{FF2B5EF4-FFF2-40B4-BE49-F238E27FC236}">
                  <a16:creationId xmlns:a16="http://schemas.microsoft.com/office/drawing/2014/main" id="{0868EEEE-6B4B-48F0-A734-665274EE00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3" y="2726"/>
              <a:ext cx="547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6" name="Line 26">
              <a:extLst>
                <a:ext uri="{FF2B5EF4-FFF2-40B4-BE49-F238E27FC236}">
                  <a16:creationId xmlns:a16="http://schemas.microsoft.com/office/drawing/2014/main" id="{32E75960-AD93-4010-B478-DEA6C51A78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31" y="2735"/>
              <a:ext cx="182" cy="59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7" name="Line 27">
              <a:extLst>
                <a:ext uri="{FF2B5EF4-FFF2-40B4-BE49-F238E27FC236}">
                  <a16:creationId xmlns:a16="http://schemas.microsoft.com/office/drawing/2014/main" id="{45071C6C-C76F-4A2E-89B3-75B8AEAC7C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1" y="2205"/>
              <a:ext cx="183" cy="52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8" name="Line 28">
              <a:extLst>
                <a:ext uri="{FF2B5EF4-FFF2-40B4-BE49-F238E27FC236}">
                  <a16:creationId xmlns:a16="http://schemas.microsoft.com/office/drawing/2014/main" id="{BC1166E1-2947-44D0-8A02-71911EFDF9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1972"/>
              <a:ext cx="451" cy="19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9" name="Line 29">
              <a:extLst>
                <a:ext uri="{FF2B5EF4-FFF2-40B4-BE49-F238E27FC236}">
                  <a16:creationId xmlns:a16="http://schemas.microsoft.com/office/drawing/2014/main" id="{0C7DB174-4AB6-4797-9371-38EE80EB50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6" y="2186"/>
              <a:ext cx="326" cy="10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0" name="Line 30">
              <a:extLst>
                <a:ext uri="{FF2B5EF4-FFF2-40B4-BE49-F238E27FC236}">
                  <a16:creationId xmlns:a16="http://schemas.microsoft.com/office/drawing/2014/main" id="{935C4EBD-0832-48BA-B196-0732045069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31" y="1981"/>
              <a:ext cx="470" cy="19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1" name="Line 31">
              <a:extLst>
                <a:ext uri="{FF2B5EF4-FFF2-40B4-BE49-F238E27FC236}">
                  <a16:creationId xmlns:a16="http://schemas.microsoft.com/office/drawing/2014/main" id="{20E310A8-A803-474B-A42B-45216D3C6D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10" y="2177"/>
              <a:ext cx="384" cy="93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2" name="Line 32">
              <a:extLst>
                <a:ext uri="{FF2B5EF4-FFF2-40B4-BE49-F238E27FC236}">
                  <a16:creationId xmlns:a16="http://schemas.microsoft.com/office/drawing/2014/main" id="{71908354-991B-441E-9952-B22246A19B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3" y="1788"/>
              <a:ext cx="0" cy="19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3" name="Freeform 33">
              <a:extLst>
                <a:ext uri="{FF2B5EF4-FFF2-40B4-BE49-F238E27FC236}">
                  <a16:creationId xmlns:a16="http://schemas.microsoft.com/office/drawing/2014/main" id="{02161B01-67BC-424F-B5A8-2CF3791684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0" y="1950"/>
              <a:ext cx="408" cy="329"/>
            </a:xfrm>
            <a:custGeom>
              <a:avLst/>
              <a:gdLst>
                <a:gd name="T0" fmla="*/ 0 w 408"/>
                <a:gd name="T1" fmla="*/ 0 h 329"/>
                <a:gd name="T2" fmla="*/ 408 w 408"/>
                <a:gd name="T3" fmla="*/ 329 h 329"/>
                <a:gd name="T4" fmla="*/ 0 60000 65536"/>
                <a:gd name="T5" fmla="*/ 0 60000 65536"/>
                <a:gd name="T6" fmla="*/ 0 w 408"/>
                <a:gd name="T7" fmla="*/ 0 h 329"/>
                <a:gd name="T8" fmla="*/ 408 w 408"/>
                <a:gd name="T9" fmla="*/ 329 h 32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08" h="329">
                  <a:moveTo>
                    <a:pt x="0" y="0"/>
                  </a:moveTo>
                  <a:lnTo>
                    <a:pt x="408" y="329"/>
                  </a:ln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4" name="Line 34">
              <a:extLst>
                <a:ext uri="{FF2B5EF4-FFF2-40B4-BE49-F238E27FC236}">
                  <a16:creationId xmlns:a16="http://schemas.microsoft.com/office/drawing/2014/main" id="{3BBB57BF-46C5-4836-AA48-30AABBEBAE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80" y="2142"/>
              <a:ext cx="192" cy="57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5" name="Oval 35">
              <a:extLst>
                <a:ext uri="{FF2B5EF4-FFF2-40B4-BE49-F238E27FC236}">
                  <a16:creationId xmlns:a16="http://schemas.microsoft.com/office/drawing/2014/main" id="{17AEB185-89C6-4DDD-A12C-E6F5DD516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7" y="223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2806" name="Oval 36">
              <a:extLst>
                <a:ext uri="{FF2B5EF4-FFF2-40B4-BE49-F238E27FC236}">
                  <a16:creationId xmlns:a16="http://schemas.microsoft.com/office/drawing/2014/main" id="{18086665-1CEA-4A95-8C4E-1116E8690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1" y="2133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2807" name="Oval 37">
              <a:extLst>
                <a:ext uri="{FF2B5EF4-FFF2-40B4-BE49-F238E27FC236}">
                  <a16:creationId xmlns:a16="http://schemas.microsoft.com/office/drawing/2014/main" id="{704BB827-9372-4877-B5C9-C0CDF193C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86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2808" name="Oval 38">
              <a:extLst>
                <a:ext uri="{FF2B5EF4-FFF2-40B4-BE49-F238E27FC236}">
                  <a16:creationId xmlns:a16="http://schemas.microsoft.com/office/drawing/2014/main" id="{F75A0698-0558-48B5-8157-08B6F7A82C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90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2809" name="Oval 39">
              <a:extLst>
                <a:ext uri="{FF2B5EF4-FFF2-40B4-BE49-F238E27FC236}">
                  <a16:creationId xmlns:a16="http://schemas.microsoft.com/office/drawing/2014/main" id="{9B5DDC61-BE76-4B77-A332-C7B762B99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1" y="174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2810" name="Oval 40">
              <a:extLst>
                <a:ext uri="{FF2B5EF4-FFF2-40B4-BE49-F238E27FC236}">
                  <a16:creationId xmlns:a16="http://schemas.microsoft.com/office/drawing/2014/main" id="{6EA2F452-A271-4D47-B99A-683709CA8E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4" y="1923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2811" name="Oval 41">
              <a:extLst>
                <a:ext uri="{FF2B5EF4-FFF2-40B4-BE49-F238E27FC236}">
                  <a16:creationId xmlns:a16="http://schemas.microsoft.com/office/drawing/2014/main" id="{AECD9775-4B79-4C8E-9323-547BB81749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" y="2442"/>
              <a:ext cx="96" cy="96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rgbClr val="4D4D4D"/>
                </a:solidFill>
              </a:endParaRPr>
            </a:p>
          </p:txBody>
        </p:sp>
        <p:sp>
          <p:nvSpPr>
            <p:cNvPr id="32812" name="Oval 42">
              <a:extLst>
                <a:ext uri="{FF2B5EF4-FFF2-40B4-BE49-F238E27FC236}">
                  <a16:creationId xmlns:a16="http://schemas.microsoft.com/office/drawing/2014/main" id="{45CE658A-76CD-43D3-B519-B3208DEF93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460"/>
              <a:ext cx="96" cy="96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rgbClr val="4D4D4D"/>
                </a:solidFill>
              </a:endParaRPr>
            </a:p>
          </p:txBody>
        </p:sp>
        <p:sp>
          <p:nvSpPr>
            <p:cNvPr id="32813" name="Oval 43">
              <a:extLst>
                <a:ext uri="{FF2B5EF4-FFF2-40B4-BE49-F238E27FC236}">
                  <a16:creationId xmlns:a16="http://schemas.microsoft.com/office/drawing/2014/main" id="{8A6BB40B-FED5-43D4-BF47-E59D2B1161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1" y="2997"/>
              <a:ext cx="96" cy="96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rgbClr val="4D4D4D"/>
                </a:solidFill>
              </a:endParaRPr>
            </a:p>
          </p:txBody>
        </p:sp>
        <p:sp>
          <p:nvSpPr>
            <p:cNvPr id="32814" name="Oval 44">
              <a:extLst>
                <a:ext uri="{FF2B5EF4-FFF2-40B4-BE49-F238E27FC236}">
                  <a16:creationId xmlns:a16="http://schemas.microsoft.com/office/drawing/2014/main" id="{40120C89-6D98-4582-B10C-950EF33D64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679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2815" name="Oval 45">
              <a:extLst>
                <a:ext uri="{FF2B5EF4-FFF2-40B4-BE49-F238E27FC236}">
                  <a16:creationId xmlns:a16="http://schemas.microsoft.com/office/drawing/2014/main" id="{B17409B9-EF97-4635-9392-7D6394E3E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1" y="327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2816" name="Oval 46">
              <a:extLst>
                <a:ext uri="{FF2B5EF4-FFF2-40B4-BE49-F238E27FC236}">
                  <a16:creationId xmlns:a16="http://schemas.microsoft.com/office/drawing/2014/main" id="{8E616FA1-0161-470F-BFBF-632C67678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4" y="1875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2817" name="Oval 47">
              <a:extLst>
                <a:ext uri="{FF2B5EF4-FFF2-40B4-BE49-F238E27FC236}">
                  <a16:creationId xmlns:a16="http://schemas.microsoft.com/office/drawing/2014/main" id="{92910DA5-B8DF-4802-98EC-08E8A7043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5" y="268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2818" name="Oval 48">
              <a:extLst>
                <a:ext uri="{FF2B5EF4-FFF2-40B4-BE49-F238E27FC236}">
                  <a16:creationId xmlns:a16="http://schemas.microsoft.com/office/drawing/2014/main" id="{31AD6528-E32D-423E-A237-58BCAA09BB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23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2819" name="Oval 49">
              <a:extLst>
                <a:ext uri="{FF2B5EF4-FFF2-40B4-BE49-F238E27FC236}">
                  <a16:creationId xmlns:a16="http://schemas.microsoft.com/office/drawing/2014/main" id="{52AF07CD-1979-4D7C-A013-15670FAAF6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86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2820" name="Oval 50">
              <a:extLst>
                <a:ext uri="{FF2B5EF4-FFF2-40B4-BE49-F238E27FC236}">
                  <a16:creationId xmlns:a16="http://schemas.microsoft.com/office/drawing/2014/main" id="{BBB0524A-8D95-4F91-9DD3-A762CD53E3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3006"/>
              <a:ext cx="96" cy="96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rgbClr val="4D4D4D"/>
                </a:solidFill>
              </a:endParaRPr>
            </a:p>
          </p:txBody>
        </p:sp>
        <p:sp>
          <p:nvSpPr>
            <p:cNvPr id="32821" name="Oval 51">
              <a:extLst>
                <a:ext uri="{FF2B5EF4-FFF2-40B4-BE49-F238E27FC236}">
                  <a16:creationId xmlns:a16="http://schemas.microsoft.com/office/drawing/2014/main" id="{9677F134-A25C-42BF-A802-C2FF9491B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3276"/>
              <a:ext cx="96" cy="96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rgbClr val="4D4D4D"/>
                </a:solidFill>
              </a:endParaRPr>
            </a:p>
          </p:txBody>
        </p:sp>
        <p:sp>
          <p:nvSpPr>
            <p:cNvPr id="32822" name="Oval 52">
              <a:extLst>
                <a:ext uri="{FF2B5EF4-FFF2-40B4-BE49-F238E27FC236}">
                  <a16:creationId xmlns:a16="http://schemas.microsoft.com/office/drawing/2014/main" id="{F0A8D1F6-C179-42AB-AC54-DD34934324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5" y="347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2823" name="Oval 53">
              <a:extLst>
                <a:ext uri="{FF2B5EF4-FFF2-40B4-BE49-F238E27FC236}">
                  <a16:creationId xmlns:a16="http://schemas.microsoft.com/office/drawing/2014/main" id="{DB6A3B60-EFFF-45B2-B4EF-3FD8F07489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3" y="327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2824" name="Oval 54">
              <a:extLst>
                <a:ext uri="{FF2B5EF4-FFF2-40B4-BE49-F238E27FC236}">
                  <a16:creationId xmlns:a16="http://schemas.microsoft.com/office/drawing/2014/main" id="{4A094E41-A346-41BB-BA3B-923FD67CE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14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</p:grpSp>
      <p:pic>
        <p:nvPicPr>
          <p:cNvPr id="32773" name="Picture 2">
            <a:extLst>
              <a:ext uri="{FF2B5EF4-FFF2-40B4-BE49-F238E27FC236}">
                <a16:creationId xmlns:a16="http://schemas.microsoft.com/office/drawing/2014/main" id="{2ADFE5F3-7780-488F-88B5-2EED8EE8D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4149725"/>
            <a:ext cx="6391275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4" name="灯片编号占位符 1">
            <a:extLst>
              <a:ext uri="{FF2B5EF4-FFF2-40B4-BE49-F238E27FC236}">
                <a16:creationId xmlns:a16="http://schemas.microsoft.com/office/drawing/2014/main" id="{C757BDC1-8D94-4D35-940C-8ED2216A6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46177A8-566B-4D2B-88C0-A32B31AB8302}" type="slidenum">
              <a:rPr lang="en-US" altLang="zh-CN"/>
              <a:pPr/>
              <a:t>47</a:t>
            </a:fld>
            <a:endParaRPr lang="en-US" altLang="zh-CN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F894D78A-8E77-4055-9C2B-ECFFBF3562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图同构的例子</a:t>
            </a:r>
          </a:p>
        </p:txBody>
      </p:sp>
      <p:pic>
        <p:nvPicPr>
          <p:cNvPr id="33795" name="Picture 5" descr="Graph isomorphism a.svg">
            <a:hlinkClick r:id="rId2"/>
            <a:extLst>
              <a:ext uri="{FF2B5EF4-FFF2-40B4-BE49-F238E27FC236}">
                <a16:creationId xmlns:a16="http://schemas.microsoft.com/office/drawing/2014/main" id="{D43DA130-62EC-4A65-9925-168E82C75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2133600"/>
            <a:ext cx="1512888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6" name="Picture 7" descr="Graph isomorphism b.svg">
            <a:hlinkClick r:id="rId4"/>
            <a:extLst>
              <a:ext uri="{FF2B5EF4-FFF2-40B4-BE49-F238E27FC236}">
                <a16:creationId xmlns:a16="http://schemas.microsoft.com/office/drawing/2014/main" id="{C4D6D73D-8E34-486D-9AE5-C83039BD6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2636838"/>
            <a:ext cx="2289175" cy="228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灯片编号占位符 1">
            <a:extLst>
              <a:ext uri="{FF2B5EF4-FFF2-40B4-BE49-F238E27FC236}">
                <a16:creationId xmlns:a16="http://schemas.microsoft.com/office/drawing/2014/main" id="{96E34AB4-D02F-49C5-815C-1995C9B07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1BFB07B-F0DE-4E54-AF56-2688F1986167}" type="slidenum">
              <a:rPr lang="en-US" altLang="zh-CN"/>
              <a:pPr/>
              <a:t>48</a:t>
            </a:fld>
            <a:endParaRPr lang="en-US" altLang="zh-CN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56CA90B6-CC2F-444E-A1D5-CB67B06A4D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7543800" cy="941388"/>
          </a:xfrm>
        </p:spPr>
        <p:txBody>
          <a:bodyPr/>
          <a:lstStyle/>
          <a:p>
            <a:pPr eaLnBrk="1" hangingPunct="1"/>
            <a:r>
              <a:rPr lang="zh-CN" altLang="en-US"/>
              <a:t>检测两个简单图是否同构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D1AEA937-E251-4E30-BF4C-2A75613B3A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557338"/>
            <a:ext cx="8642350" cy="1800225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zh-CN" altLang="en-US" sz="2800" b="1"/>
              <a:t>图同构下保持的性质称为图不变的</a:t>
            </a:r>
            <a:endParaRPr lang="en-US" altLang="zh-CN" sz="2800" b="1"/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sz="2400" b="1"/>
              <a:t>顶点数、度序列、</a:t>
            </a:r>
            <a:r>
              <a:rPr lang="en-US" altLang="zh-CN" sz="2400" b="1"/>
              <a:t>…</a:t>
            </a:r>
          </a:p>
          <a:p>
            <a:pPr algn="just" eaLnBrk="1" hangingPunct="1">
              <a:lnSpc>
                <a:spcPct val="120000"/>
              </a:lnSpc>
            </a:pPr>
            <a:r>
              <a:rPr lang="zh-CN" altLang="en-US" sz="2800" b="1"/>
              <a:t>利用图不变的性质（</a:t>
            </a:r>
            <a:r>
              <a:rPr lang="zh-CN" altLang="en-US" sz="2800" b="1">
                <a:solidFill>
                  <a:srgbClr val="FF0000"/>
                </a:solidFill>
              </a:rPr>
              <a:t>没有保持</a:t>
            </a:r>
            <a:r>
              <a:rPr lang="zh-CN" altLang="en-US" sz="2800" b="1"/>
              <a:t>）来推断出</a:t>
            </a:r>
            <a:r>
              <a:rPr lang="zh-CN" altLang="en-US" sz="2800" b="1">
                <a:solidFill>
                  <a:srgbClr val="FF0000"/>
                </a:solidFill>
              </a:rPr>
              <a:t>不同构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zh-CN" altLang="en-US" b="1"/>
          </a:p>
        </p:txBody>
      </p:sp>
      <p:grpSp>
        <p:nvGrpSpPr>
          <p:cNvPr id="34820" name="组合 39">
            <a:extLst>
              <a:ext uri="{FF2B5EF4-FFF2-40B4-BE49-F238E27FC236}">
                <a16:creationId xmlns:a16="http://schemas.microsoft.com/office/drawing/2014/main" id="{49461AD0-15B7-43C1-B5FE-40A7A0C07003}"/>
              </a:ext>
            </a:extLst>
          </p:cNvPr>
          <p:cNvGrpSpPr>
            <a:grpSpLocks/>
          </p:cNvGrpSpPr>
          <p:nvPr/>
        </p:nvGrpSpPr>
        <p:grpSpPr bwMode="auto">
          <a:xfrm>
            <a:off x="1979613" y="3213100"/>
            <a:ext cx="1454150" cy="2917825"/>
            <a:chOff x="1403648" y="3410780"/>
            <a:chExt cx="1453607" cy="2917747"/>
          </a:xfrm>
        </p:grpSpPr>
        <p:sp>
          <p:nvSpPr>
            <p:cNvPr id="34841" name="Line 6">
              <a:extLst>
                <a:ext uri="{FF2B5EF4-FFF2-40B4-BE49-F238E27FC236}">
                  <a16:creationId xmlns:a16="http://schemas.microsoft.com/office/drawing/2014/main" id="{265FFEAA-0808-4672-9BFE-ACB0F598E9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46566" y="3991617"/>
              <a:ext cx="432048" cy="533678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42" name="Text Box 11">
              <a:extLst>
                <a:ext uri="{FF2B5EF4-FFF2-40B4-BE49-F238E27FC236}">
                  <a16:creationId xmlns:a16="http://schemas.microsoft.com/office/drawing/2014/main" id="{AEA5E6D8-5374-4F04-A7F5-A9C5C571DA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3648" y="4072299"/>
              <a:ext cx="360040" cy="523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 i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4843" name="Line 6">
              <a:extLst>
                <a:ext uri="{FF2B5EF4-FFF2-40B4-BE49-F238E27FC236}">
                  <a16:creationId xmlns:a16="http://schemas.microsoft.com/office/drawing/2014/main" id="{15156C3D-A46F-449F-8ED9-3CC7BE9631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19670" y="4653136"/>
              <a:ext cx="1008113" cy="1093567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44" name="Line 6">
              <a:extLst>
                <a:ext uri="{FF2B5EF4-FFF2-40B4-BE49-F238E27FC236}">
                  <a16:creationId xmlns:a16="http://schemas.microsoft.com/office/drawing/2014/main" id="{B6B82477-019F-4125-B0D6-54C62417B4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27784" y="4653136"/>
              <a:ext cx="0" cy="108012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45" name="Line 6">
              <a:extLst>
                <a:ext uri="{FF2B5EF4-FFF2-40B4-BE49-F238E27FC236}">
                  <a16:creationId xmlns:a16="http://schemas.microsoft.com/office/drawing/2014/main" id="{C78798CF-52C3-40D7-BACF-CC3A3F1E20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19670" y="5805264"/>
              <a:ext cx="1008113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46" name="Line 6">
              <a:extLst>
                <a:ext uri="{FF2B5EF4-FFF2-40B4-BE49-F238E27FC236}">
                  <a16:creationId xmlns:a16="http://schemas.microsoft.com/office/drawing/2014/main" id="{B1BE0F05-FF43-42B4-BBDC-9CACA35F5F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19672" y="4653136"/>
              <a:ext cx="0" cy="108012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47" name="Line 6">
              <a:extLst>
                <a:ext uri="{FF2B5EF4-FFF2-40B4-BE49-F238E27FC236}">
                  <a16:creationId xmlns:a16="http://schemas.microsoft.com/office/drawing/2014/main" id="{4FAEDE1D-3756-4DFE-8CBF-5FCC8AE319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5736" y="4005064"/>
              <a:ext cx="432048" cy="576064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48" name="Oval 9">
              <a:extLst>
                <a:ext uri="{FF2B5EF4-FFF2-40B4-BE49-F238E27FC236}">
                  <a16:creationId xmlns:a16="http://schemas.microsoft.com/office/drawing/2014/main" id="{82028CD0-146D-47AF-A4E7-F2AE9121410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547664" y="4509120"/>
              <a:ext cx="155200" cy="16943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 i="1"/>
            </a:p>
          </p:txBody>
        </p:sp>
        <p:sp>
          <p:nvSpPr>
            <p:cNvPr id="34849" name="Oval 9">
              <a:extLst>
                <a:ext uri="{FF2B5EF4-FFF2-40B4-BE49-F238E27FC236}">
                  <a16:creationId xmlns:a16="http://schemas.microsoft.com/office/drawing/2014/main" id="{B88F2DD8-ED4C-45A9-89C8-3B47F9CC8D6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555776" y="4509120"/>
              <a:ext cx="155200" cy="16943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 i="1"/>
            </a:p>
          </p:txBody>
        </p:sp>
        <p:sp>
          <p:nvSpPr>
            <p:cNvPr id="34850" name="Oval 9">
              <a:extLst>
                <a:ext uri="{FF2B5EF4-FFF2-40B4-BE49-F238E27FC236}">
                  <a16:creationId xmlns:a16="http://schemas.microsoft.com/office/drawing/2014/main" id="{D8FA19CC-0FC3-4047-BE12-142CA582B2E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555776" y="5706362"/>
              <a:ext cx="155200" cy="16943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 i="1"/>
            </a:p>
          </p:txBody>
        </p:sp>
        <p:sp>
          <p:nvSpPr>
            <p:cNvPr id="34851" name="Oval 9">
              <a:extLst>
                <a:ext uri="{FF2B5EF4-FFF2-40B4-BE49-F238E27FC236}">
                  <a16:creationId xmlns:a16="http://schemas.microsoft.com/office/drawing/2014/main" id="{E7391F60-4BA3-4A9F-95B8-61342C50B9F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536480" y="5707842"/>
              <a:ext cx="155200" cy="16943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 i="1"/>
            </a:p>
          </p:txBody>
        </p:sp>
        <p:sp>
          <p:nvSpPr>
            <p:cNvPr id="34852" name="Oval 9">
              <a:extLst>
                <a:ext uri="{FF2B5EF4-FFF2-40B4-BE49-F238E27FC236}">
                  <a16:creationId xmlns:a16="http://schemas.microsoft.com/office/drawing/2014/main" id="{6C088EBB-42DF-4E30-9020-C3E3A90D7A9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051720" y="3861048"/>
              <a:ext cx="155200" cy="16943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 i="1"/>
            </a:p>
          </p:txBody>
        </p:sp>
        <p:sp>
          <p:nvSpPr>
            <p:cNvPr id="34853" name="Text Box 11">
              <a:extLst>
                <a:ext uri="{FF2B5EF4-FFF2-40B4-BE49-F238E27FC236}">
                  <a16:creationId xmlns:a16="http://schemas.microsoft.com/office/drawing/2014/main" id="{CAF379E8-3C65-4B08-A733-B5DA51D595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7215" y="4058852"/>
              <a:ext cx="360040" cy="523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 i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34854" name="Text Box 11">
              <a:extLst>
                <a:ext uri="{FF2B5EF4-FFF2-40B4-BE49-F238E27FC236}">
                  <a16:creationId xmlns:a16="http://schemas.microsoft.com/office/drawing/2014/main" id="{6F205385-DC1B-4166-A0EB-78C0DD9D86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9712" y="3410780"/>
              <a:ext cx="360040" cy="523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 i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34855" name="Text Box 11">
              <a:extLst>
                <a:ext uri="{FF2B5EF4-FFF2-40B4-BE49-F238E27FC236}">
                  <a16:creationId xmlns:a16="http://schemas.microsoft.com/office/drawing/2014/main" id="{CEF1F9F1-5355-4B33-BB6A-224138E927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5656" y="5805264"/>
              <a:ext cx="360040" cy="523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 i="1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34856" name="Text Box 11">
              <a:extLst>
                <a:ext uri="{FF2B5EF4-FFF2-40B4-BE49-F238E27FC236}">
                  <a16:creationId xmlns:a16="http://schemas.microsoft.com/office/drawing/2014/main" id="{5654F471-3B38-4AB8-A5A5-DE9B87A0CD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1760" y="5805264"/>
              <a:ext cx="360040" cy="523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 i="1">
                  <a:latin typeface="Times New Roman" panose="02020603050405020304" pitchFamily="18" charset="0"/>
                </a:rPr>
                <a:t>d</a:t>
              </a:r>
            </a:p>
          </p:txBody>
        </p:sp>
      </p:grpSp>
      <p:grpSp>
        <p:nvGrpSpPr>
          <p:cNvPr id="34821" name="组合 59">
            <a:extLst>
              <a:ext uri="{FF2B5EF4-FFF2-40B4-BE49-F238E27FC236}">
                <a16:creationId xmlns:a16="http://schemas.microsoft.com/office/drawing/2014/main" id="{45DE748A-C763-40FF-AD9B-55CA6130E13E}"/>
              </a:ext>
            </a:extLst>
          </p:cNvPr>
          <p:cNvGrpSpPr>
            <a:grpSpLocks/>
          </p:cNvGrpSpPr>
          <p:nvPr/>
        </p:nvGrpSpPr>
        <p:grpSpPr bwMode="auto">
          <a:xfrm>
            <a:off x="4859338" y="3181350"/>
            <a:ext cx="1454150" cy="2878138"/>
            <a:chOff x="4716016" y="3469341"/>
            <a:chExt cx="1453607" cy="2877286"/>
          </a:xfrm>
        </p:grpSpPr>
        <p:sp>
          <p:nvSpPr>
            <p:cNvPr id="34825" name="Line 6">
              <a:extLst>
                <a:ext uri="{FF2B5EF4-FFF2-40B4-BE49-F238E27FC236}">
                  <a16:creationId xmlns:a16="http://schemas.microsoft.com/office/drawing/2014/main" id="{957BF680-F29D-4F60-A6E3-AAD71D3B48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58934" y="4009837"/>
              <a:ext cx="432048" cy="533678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26" name="Text Box 11">
              <a:extLst>
                <a:ext uri="{FF2B5EF4-FFF2-40B4-BE49-F238E27FC236}">
                  <a16:creationId xmlns:a16="http://schemas.microsoft.com/office/drawing/2014/main" id="{487207D9-F221-4D86-B6D4-8CCCB7263B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6016" y="4090519"/>
              <a:ext cx="360040" cy="523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 i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4827" name="Line 6">
              <a:extLst>
                <a:ext uri="{FF2B5EF4-FFF2-40B4-BE49-F238E27FC236}">
                  <a16:creationId xmlns:a16="http://schemas.microsoft.com/office/drawing/2014/main" id="{2FA006FF-454C-4723-89AC-58F56A358A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5828" y="4680030"/>
              <a:ext cx="936104" cy="108012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28" name="Line 6">
              <a:extLst>
                <a:ext uri="{FF2B5EF4-FFF2-40B4-BE49-F238E27FC236}">
                  <a16:creationId xmlns:a16="http://schemas.microsoft.com/office/drawing/2014/main" id="{2F82ED9C-654E-4CAE-B7B8-8F966FA764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40152" y="4671356"/>
              <a:ext cx="0" cy="108012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29" name="Line 6">
              <a:extLst>
                <a:ext uri="{FF2B5EF4-FFF2-40B4-BE49-F238E27FC236}">
                  <a16:creationId xmlns:a16="http://schemas.microsoft.com/office/drawing/2014/main" id="{74E76E86-3E28-44A6-8B0D-7A39A603CB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04048" y="4594575"/>
              <a:ext cx="1008113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30" name="Line 6">
              <a:extLst>
                <a:ext uri="{FF2B5EF4-FFF2-40B4-BE49-F238E27FC236}">
                  <a16:creationId xmlns:a16="http://schemas.microsoft.com/office/drawing/2014/main" id="{30ECB10C-61C1-43B3-A2C5-5409C2C72B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32040" y="4671356"/>
              <a:ext cx="0" cy="108012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31" name="Line 6">
              <a:extLst>
                <a:ext uri="{FF2B5EF4-FFF2-40B4-BE49-F238E27FC236}">
                  <a16:creationId xmlns:a16="http://schemas.microsoft.com/office/drawing/2014/main" id="{46C652BE-8544-4891-B2AE-E47F90C659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08104" y="4023284"/>
              <a:ext cx="432048" cy="576064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32" name="Oval 9">
              <a:extLst>
                <a:ext uri="{FF2B5EF4-FFF2-40B4-BE49-F238E27FC236}">
                  <a16:creationId xmlns:a16="http://schemas.microsoft.com/office/drawing/2014/main" id="{ADB89599-F388-4398-95D2-0AE741E4D24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860032" y="4527340"/>
              <a:ext cx="155200" cy="16943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 i="1"/>
            </a:p>
          </p:txBody>
        </p:sp>
        <p:sp>
          <p:nvSpPr>
            <p:cNvPr id="34833" name="Oval 9">
              <a:extLst>
                <a:ext uri="{FF2B5EF4-FFF2-40B4-BE49-F238E27FC236}">
                  <a16:creationId xmlns:a16="http://schemas.microsoft.com/office/drawing/2014/main" id="{DD1377D7-998D-41F7-9878-9E3FC79D70A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868144" y="4527340"/>
              <a:ext cx="155200" cy="16943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 i="1"/>
            </a:p>
          </p:txBody>
        </p:sp>
        <p:sp>
          <p:nvSpPr>
            <p:cNvPr id="34834" name="Oval 9">
              <a:extLst>
                <a:ext uri="{FF2B5EF4-FFF2-40B4-BE49-F238E27FC236}">
                  <a16:creationId xmlns:a16="http://schemas.microsoft.com/office/drawing/2014/main" id="{8EB3DF89-9C00-4538-9FC7-7330D230D4D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868144" y="5724582"/>
              <a:ext cx="155200" cy="16943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 i="1"/>
            </a:p>
          </p:txBody>
        </p:sp>
        <p:sp>
          <p:nvSpPr>
            <p:cNvPr id="34835" name="Oval 9">
              <a:extLst>
                <a:ext uri="{FF2B5EF4-FFF2-40B4-BE49-F238E27FC236}">
                  <a16:creationId xmlns:a16="http://schemas.microsoft.com/office/drawing/2014/main" id="{9F4F42BA-D69E-4915-B13F-1B76C23FCB8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848848" y="5726062"/>
              <a:ext cx="155200" cy="16943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 i="1"/>
            </a:p>
          </p:txBody>
        </p:sp>
        <p:sp>
          <p:nvSpPr>
            <p:cNvPr id="34836" name="Oval 9">
              <a:extLst>
                <a:ext uri="{FF2B5EF4-FFF2-40B4-BE49-F238E27FC236}">
                  <a16:creationId xmlns:a16="http://schemas.microsoft.com/office/drawing/2014/main" id="{661E3C1D-A027-4E6A-8916-71F1A9624BE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364088" y="3879268"/>
              <a:ext cx="155200" cy="16943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 i="1"/>
            </a:p>
          </p:txBody>
        </p:sp>
        <p:sp>
          <p:nvSpPr>
            <p:cNvPr id="34837" name="Text Box 11">
              <a:extLst>
                <a:ext uri="{FF2B5EF4-FFF2-40B4-BE49-F238E27FC236}">
                  <a16:creationId xmlns:a16="http://schemas.microsoft.com/office/drawing/2014/main" id="{05405722-E653-404C-A6DC-020EE201E4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09583" y="4077072"/>
              <a:ext cx="360040" cy="523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 i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34838" name="Text Box 11">
              <a:extLst>
                <a:ext uri="{FF2B5EF4-FFF2-40B4-BE49-F238E27FC236}">
                  <a16:creationId xmlns:a16="http://schemas.microsoft.com/office/drawing/2014/main" id="{96269019-098B-40D2-80F1-D0625F9BEA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8633" y="3469341"/>
              <a:ext cx="360040" cy="523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 i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34839" name="Text Box 11">
              <a:extLst>
                <a:ext uri="{FF2B5EF4-FFF2-40B4-BE49-F238E27FC236}">
                  <a16:creationId xmlns:a16="http://schemas.microsoft.com/office/drawing/2014/main" id="{A59C8B20-AA48-47A1-B13B-3DC2F126E6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8024" y="5823484"/>
              <a:ext cx="360040" cy="523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 i="1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34840" name="Text Box 11">
              <a:extLst>
                <a:ext uri="{FF2B5EF4-FFF2-40B4-BE49-F238E27FC236}">
                  <a16:creationId xmlns:a16="http://schemas.microsoft.com/office/drawing/2014/main" id="{A3256F4F-9B5A-42B7-8B67-FE938B1609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4128" y="5823484"/>
              <a:ext cx="360040" cy="523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 i="1">
                  <a:latin typeface="Times New Roman" panose="02020603050405020304" pitchFamily="18" charset="0"/>
                </a:rPr>
                <a:t>d</a:t>
              </a:r>
            </a:p>
          </p:txBody>
        </p:sp>
      </p:grpSp>
      <p:sp>
        <p:nvSpPr>
          <p:cNvPr id="34822" name="Text Box 12">
            <a:extLst>
              <a:ext uri="{FF2B5EF4-FFF2-40B4-BE49-F238E27FC236}">
                <a16:creationId xmlns:a16="http://schemas.microsoft.com/office/drawing/2014/main" id="{DF03DB24-FC05-4177-942A-4E4D6F1885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6021388"/>
            <a:ext cx="9350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图</a:t>
            </a:r>
            <a:r>
              <a:rPr kumimoji="1" lang="en-US" altLang="zh-CN" sz="2800" b="1"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34823" name="Text Box 12">
            <a:extLst>
              <a:ext uri="{FF2B5EF4-FFF2-40B4-BE49-F238E27FC236}">
                <a16:creationId xmlns:a16="http://schemas.microsoft.com/office/drawing/2014/main" id="{4C65E3FD-E4AA-4C42-A83E-2D7269475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6021388"/>
            <a:ext cx="1008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图</a:t>
            </a:r>
            <a:r>
              <a:rPr kumimoji="1" lang="en-US" altLang="zh-CN" sz="2800" b="1">
                <a:latin typeface="Times New Roman" panose="02020603050405020304" pitchFamily="18" charset="0"/>
              </a:rPr>
              <a:t>H</a:t>
            </a:r>
          </a:p>
        </p:txBody>
      </p:sp>
      <p:sp>
        <p:nvSpPr>
          <p:cNvPr id="34824" name="灯片编号占位符 1">
            <a:extLst>
              <a:ext uri="{FF2B5EF4-FFF2-40B4-BE49-F238E27FC236}">
                <a16:creationId xmlns:a16="http://schemas.microsoft.com/office/drawing/2014/main" id="{014A2725-6D9F-4FA0-A047-BB348499D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FB3E8B0-C0AE-4D14-B577-ED4735AF6EEE}" type="slidenum">
              <a:rPr lang="en-US" altLang="zh-CN"/>
              <a:pPr/>
              <a:t>49</a:t>
            </a:fld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cs typeface="黑体" panose="02010609060101010101" pitchFamily="49" charset="-122"/>
              </a:rPr>
              <a:t>图的定义（续）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484313"/>
            <a:ext cx="8507412" cy="4968875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黑体" panose="02010609060101010101" pitchFamily="49" charset="-122"/>
              </a:rPr>
              <a:t>图</a:t>
            </a:r>
            <a:r>
              <a:rPr lang="en-US" altLang="zh-CN" sz="2800" b="1">
                <a:latin typeface="Times New Roman" panose="02020603050405020304" pitchFamily="18" charset="0"/>
                <a:cs typeface="黑体" panose="02010609060101010101" pitchFamily="49" charset="-122"/>
              </a:rPr>
              <a:t>G = (V, E, </a:t>
            </a:r>
            <a:r>
              <a:rPr lang="en-US" altLang="zh-CN" sz="28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)</a:t>
            </a:r>
            <a:r>
              <a:rPr lang="zh-CN" altLang="en-US" sz="2800" b="1">
                <a:latin typeface="Times New Roman" panose="02020603050405020304" pitchFamily="18" charset="0"/>
                <a:cs typeface="黑体" panose="02010609060101010101" pitchFamily="49" charset="-122"/>
              </a:rPr>
              <a:t>是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黑体" panose="02010609060101010101" pitchFamily="49" charset="-122"/>
              </a:rPr>
              <a:t>简单图</a:t>
            </a:r>
            <a:r>
              <a:rPr lang="zh-CN" altLang="en-US" sz="2800" b="1">
                <a:latin typeface="Times New Roman" panose="02020603050405020304" pitchFamily="18" charset="0"/>
                <a:cs typeface="黑体" panose="02010609060101010101" pitchFamily="49" charset="-122"/>
              </a:rPr>
              <a:t>，如果</a:t>
            </a:r>
            <a:endParaRPr lang="en-US" altLang="zh-CN" sz="2800" b="1">
              <a:latin typeface="Times New Roman" panose="02020603050405020304" pitchFamily="18" charset="0"/>
              <a:cs typeface="黑体" panose="02010609060101010101" pitchFamily="49" charset="-122"/>
            </a:endParaRPr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每条边有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lang="zh-CN" altLang="en-US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个端点，即： 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e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</a:rPr>
              <a:t> E. 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|(e)| = 2</a:t>
            </a:r>
            <a:r>
              <a:rPr lang="zh-CN" altLang="en-US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，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并且</a:t>
            </a:r>
            <a:endParaRPr lang="en-US" altLang="zh-CN" sz="2400" b="1">
              <a:solidFill>
                <a:srgbClr val="FF0000"/>
              </a:solidFill>
              <a:latin typeface="Times New Roman" panose="02020603050405020304" pitchFamily="18" charset="0"/>
              <a:cs typeface="黑体" panose="02010609060101010101" pitchFamily="49" charset="-122"/>
              <a:sym typeface="Symbol" panose="05050102010706020507" pitchFamily="18" charset="2"/>
            </a:endParaRPr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不同边有不同端点集，即：如果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e</a:t>
            </a:r>
            <a:r>
              <a:rPr lang="en-US" altLang="zh-CN" sz="2400" b="1" baseline="-25000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 e</a:t>
            </a:r>
            <a:r>
              <a:rPr lang="en-US" altLang="zh-CN" sz="2400" b="1" baseline="-25000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2 </a:t>
            </a:r>
            <a:r>
              <a:rPr lang="zh-CN" altLang="en-US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，则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(e</a:t>
            </a:r>
            <a:r>
              <a:rPr lang="en-US" altLang="zh-CN" sz="2400" b="1" baseline="-25000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)  (e</a:t>
            </a:r>
            <a:r>
              <a:rPr lang="en-US" altLang="zh-CN" sz="2400" b="1" baseline="-25000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) 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黑体" panose="02010609060101010101" pitchFamily="49" charset="-122"/>
              </a:rPr>
              <a:t>图</a:t>
            </a:r>
            <a:r>
              <a:rPr lang="en-US" altLang="zh-CN" sz="2800" b="1">
                <a:latin typeface="Times New Roman" panose="02020603050405020304" pitchFamily="18" charset="0"/>
                <a:cs typeface="黑体" panose="02010609060101010101" pitchFamily="49" charset="-122"/>
              </a:rPr>
              <a:t>G = (V, E, </a:t>
            </a:r>
            <a:r>
              <a:rPr lang="en-US" altLang="zh-CN" sz="28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</a:t>
            </a:r>
            <a:r>
              <a:rPr lang="en-US" altLang="zh-CN" sz="2800" b="1">
                <a:latin typeface="Times New Roman" panose="02020603050405020304" pitchFamily="18" charset="0"/>
                <a:cs typeface="黑体" panose="02010609060101010101" pitchFamily="49" charset="-122"/>
              </a:rPr>
              <a:t>)</a:t>
            </a:r>
            <a:r>
              <a:rPr lang="zh-CN" altLang="en-US" sz="2800" b="1">
                <a:latin typeface="Times New Roman" panose="02020603050405020304" pitchFamily="18" charset="0"/>
                <a:cs typeface="黑体" panose="02010609060101010101" pitchFamily="49" charset="-122"/>
              </a:rPr>
              <a:t>是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黑体" panose="02010609060101010101" pitchFamily="49" charset="-122"/>
              </a:rPr>
              <a:t>伪图</a:t>
            </a:r>
            <a:r>
              <a:rPr lang="zh-CN" altLang="en-US" sz="2800" b="1">
                <a:latin typeface="Times New Roman" panose="02020603050405020304" pitchFamily="18" charset="0"/>
                <a:cs typeface="黑体" panose="02010609060101010101" pitchFamily="49" charset="-122"/>
              </a:rPr>
              <a:t>，如果</a:t>
            </a:r>
            <a:endParaRPr lang="en-US" altLang="zh-CN" sz="2800" b="1">
              <a:latin typeface="Times New Roman" panose="02020603050405020304" pitchFamily="18" charset="0"/>
              <a:cs typeface="黑体" panose="02010609060101010101" pitchFamily="49" charset="-122"/>
            </a:endParaRPr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存在一条只有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zh-CN" altLang="en-US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个端点的边，即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:</a:t>
            </a:r>
            <a:r>
              <a:rPr lang="zh-CN" altLang="en-US" sz="2400" b="1">
                <a:latin typeface="Sylfaen" panose="010A0502050306030303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 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e</a:t>
            </a:r>
            <a:r>
              <a:rPr lang="en-US" altLang="zh-CN" sz="2400" b="1" baseline="-25000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0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</a:rPr>
              <a:t>E.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|(e</a:t>
            </a:r>
            <a:r>
              <a:rPr lang="en-US" altLang="zh-CN" sz="2400" b="1" baseline="-25000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0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)| = 1</a:t>
            </a:r>
            <a:r>
              <a:rPr lang="zh-CN" altLang="en-US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，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或者</a:t>
            </a:r>
            <a:endParaRPr lang="en-US" altLang="zh-CN" sz="2400" b="1">
              <a:solidFill>
                <a:srgbClr val="FF0000"/>
              </a:solidFill>
              <a:latin typeface="Times New Roman" panose="02020603050405020304" pitchFamily="18" charset="0"/>
              <a:cs typeface="黑体" panose="02010609060101010101" pitchFamily="49" charset="-122"/>
              <a:sym typeface="Symbol" panose="05050102010706020507" pitchFamily="18" charset="2"/>
            </a:endParaRPr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有两条边具有相同的端点集，即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:</a:t>
            </a:r>
            <a:r>
              <a:rPr lang="zh-CN" altLang="en-US" sz="2400" b="1">
                <a:latin typeface="Sylfaen" panose="010A0502050306030303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 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e</a:t>
            </a:r>
            <a:r>
              <a:rPr lang="en-US" altLang="zh-CN" sz="2400" b="1" baseline="-25000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 e</a:t>
            </a:r>
            <a:r>
              <a:rPr lang="en-US" altLang="zh-CN" sz="2400" b="1" baseline="-25000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</a:rPr>
              <a:t>.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(e</a:t>
            </a:r>
            <a:r>
              <a:rPr lang="en-US" altLang="zh-CN" sz="2400" b="1" baseline="-25000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)=(e</a:t>
            </a:r>
            <a:r>
              <a:rPr lang="en-US" altLang="zh-CN" sz="2400" b="1" baseline="-25000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) </a:t>
            </a:r>
          </a:p>
          <a:p>
            <a:pPr algn="just" eaLnBrk="1" hangingPunct="1">
              <a:lnSpc>
                <a:spcPct val="150000"/>
              </a:lnSpc>
            </a:pPr>
            <a:endParaRPr lang="zh-CN" altLang="en-US" sz="2800" b="1">
              <a:latin typeface="Times New Roman" panose="02020603050405020304" pitchFamily="18" charset="0"/>
              <a:cs typeface="黑体" panose="02010609060101010101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732FF1-3A9F-4611-BE5B-1D26470D92E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DC4615DA-EE16-448C-95E9-AED479B0C8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7543800" cy="941388"/>
          </a:xfrm>
        </p:spPr>
        <p:txBody>
          <a:bodyPr/>
          <a:lstStyle/>
          <a:p>
            <a:pPr eaLnBrk="1" hangingPunct="1"/>
            <a:r>
              <a:rPr lang="zh-CN" altLang="en-US"/>
              <a:t>检测两个简单图是否同构</a:t>
            </a:r>
          </a:p>
        </p:txBody>
      </p:sp>
      <p:grpSp>
        <p:nvGrpSpPr>
          <p:cNvPr id="35843" name="组合 69">
            <a:extLst>
              <a:ext uri="{FF2B5EF4-FFF2-40B4-BE49-F238E27FC236}">
                <a16:creationId xmlns:a16="http://schemas.microsoft.com/office/drawing/2014/main" id="{D655BDF5-D45F-41D2-B800-FDA1938BA1DA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1493838"/>
            <a:ext cx="2881312" cy="2208212"/>
            <a:chOff x="827584" y="1628800"/>
            <a:chExt cx="2880320" cy="2208077"/>
          </a:xfrm>
        </p:grpSpPr>
        <p:sp>
          <p:nvSpPr>
            <p:cNvPr id="35899" name="Line 6">
              <a:extLst>
                <a:ext uri="{FF2B5EF4-FFF2-40B4-BE49-F238E27FC236}">
                  <a16:creationId xmlns:a16="http://schemas.microsoft.com/office/drawing/2014/main" id="{2080C8B6-4550-4526-8A3C-4350A02717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59832" y="2132856"/>
              <a:ext cx="504056" cy="432048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35900" name="组合 68">
              <a:extLst>
                <a:ext uri="{FF2B5EF4-FFF2-40B4-BE49-F238E27FC236}">
                  <a16:creationId xmlns:a16="http://schemas.microsoft.com/office/drawing/2014/main" id="{4682FBEB-23A3-400B-9A9F-924E4CADCF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7584" y="1628800"/>
              <a:ext cx="2880320" cy="2208077"/>
              <a:chOff x="1979712" y="3861048"/>
              <a:chExt cx="2880320" cy="2208077"/>
            </a:xfrm>
          </p:grpSpPr>
          <p:sp>
            <p:nvSpPr>
              <p:cNvPr id="35901" name="Text Box 11">
                <a:extLst>
                  <a:ext uri="{FF2B5EF4-FFF2-40B4-BE49-F238E27FC236}">
                    <a16:creationId xmlns:a16="http://schemas.microsoft.com/office/drawing/2014/main" id="{BE22F0A7-22F7-4D7F-B8A5-E1FC2CF410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79712" y="3874495"/>
                <a:ext cx="36004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35902" name="Line 6">
                <a:extLst>
                  <a:ext uri="{FF2B5EF4-FFF2-40B4-BE49-F238E27FC236}">
                    <a16:creationId xmlns:a16="http://schemas.microsoft.com/office/drawing/2014/main" id="{E7FD8486-12E6-431B-81B8-1D83386558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67744" y="5229200"/>
                <a:ext cx="576064" cy="319699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903" name="Line 6">
                <a:extLst>
                  <a:ext uri="{FF2B5EF4-FFF2-40B4-BE49-F238E27FC236}">
                    <a16:creationId xmlns:a16="http://schemas.microsoft.com/office/drawing/2014/main" id="{D5E0AE07-7DC7-4ACA-B0FB-202200E547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23359" y="4455332"/>
                <a:ext cx="0" cy="1080120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904" name="Line 6">
                <a:extLst>
                  <a:ext uri="{FF2B5EF4-FFF2-40B4-BE49-F238E27FC236}">
                    <a16:creationId xmlns:a16="http://schemas.microsoft.com/office/drawing/2014/main" id="{541944FF-8A9E-4A46-BC9C-854689BA8D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23728" y="5589240"/>
                <a:ext cx="2592287" cy="0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905" name="Line 6">
                <a:extLst>
                  <a:ext uri="{FF2B5EF4-FFF2-40B4-BE49-F238E27FC236}">
                    <a16:creationId xmlns:a16="http://schemas.microsoft.com/office/drawing/2014/main" id="{98DEF2C8-2D22-4B1D-BCCA-BB733D24B5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95736" y="4455332"/>
                <a:ext cx="0" cy="1080120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906" name="Line 6">
                <a:extLst>
                  <a:ext uri="{FF2B5EF4-FFF2-40B4-BE49-F238E27FC236}">
                    <a16:creationId xmlns:a16="http://schemas.microsoft.com/office/drawing/2014/main" id="{BD4DCC60-2CF3-4203-BD10-03B46D2DB8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43808" y="4797152"/>
                <a:ext cx="0" cy="432048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907" name="Oval 9">
                <a:extLst>
                  <a:ext uri="{FF2B5EF4-FFF2-40B4-BE49-F238E27FC236}">
                    <a16:creationId xmlns:a16="http://schemas.microsoft.com/office/drawing/2014/main" id="{5D6D1D9E-B750-43E4-ABA4-9BDE8ACBF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2123728" y="4311316"/>
                <a:ext cx="155200" cy="16943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i="1"/>
              </a:p>
            </p:txBody>
          </p:sp>
          <p:sp>
            <p:nvSpPr>
              <p:cNvPr id="35908" name="Oval 9">
                <a:extLst>
                  <a:ext uri="{FF2B5EF4-FFF2-40B4-BE49-F238E27FC236}">
                    <a16:creationId xmlns:a16="http://schemas.microsoft.com/office/drawing/2014/main" id="{032AC60E-8CF7-4A6E-8594-B760368BF7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4651351" y="4311316"/>
                <a:ext cx="155200" cy="16943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i="1"/>
              </a:p>
            </p:txBody>
          </p:sp>
          <p:sp>
            <p:nvSpPr>
              <p:cNvPr id="35909" name="Oval 9">
                <a:extLst>
                  <a:ext uri="{FF2B5EF4-FFF2-40B4-BE49-F238E27FC236}">
                    <a16:creationId xmlns:a16="http://schemas.microsoft.com/office/drawing/2014/main" id="{08344BD1-6BFB-48CD-B805-54F98EC03F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4644008" y="5458671"/>
                <a:ext cx="155200" cy="16943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i="1"/>
              </a:p>
            </p:txBody>
          </p:sp>
          <p:sp>
            <p:nvSpPr>
              <p:cNvPr id="35910" name="Oval 9">
                <a:extLst>
                  <a:ext uri="{FF2B5EF4-FFF2-40B4-BE49-F238E27FC236}">
                    <a16:creationId xmlns:a16="http://schemas.microsoft.com/office/drawing/2014/main" id="{AAD62990-3CF9-46A3-BA17-68D011567D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2112544" y="5510038"/>
                <a:ext cx="155200" cy="16943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i="1"/>
              </a:p>
            </p:txBody>
          </p:sp>
          <p:sp>
            <p:nvSpPr>
              <p:cNvPr id="35911" name="Oval 9">
                <a:extLst>
                  <a:ext uri="{FF2B5EF4-FFF2-40B4-BE49-F238E27FC236}">
                    <a16:creationId xmlns:a16="http://schemas.microsoft.com/office/drawing/2014/main" id="{8F1E9525-D091-4768-8D37-50E73A174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2771800" y="5130298"/>
                <a:ext cx="155200" cy="16943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i="1"/>
              </a:p>
            </p:txBody>
          </p:sp>
          <p:sp>
            <p:nvSpPr>
              <p:cNvPr id="35912" name="Text Box 11">
                <a:extLst>
                  <a:ext uri="{FF2B5EF4-FFF2-40B4-BE49-F238E27FC236}">
                    <a16:creationId xmlns:a16="http://schemas.microsoft.com/office/drawing/2014/main" id="{50544DD2-E44C-42E5-A961-5D1FFD0D5E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99992" y="5589240"/>
                <a:ext cx="36004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35913" name="Text Box 11">
                <a:extLst>
                  <a:ext uri="{FF2B5EF4-FFF2-40B4-BE49-F238E27FC236}">
                    <a16:creationId xmlns:a16="http://schemas.microsoft.com/office/drawing/2014/main" id="{136D55AB-3AE1-460C-936D-3BFC5721B3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27984" y="3861048"/>
                <a:ext cx="36004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35914" name="Text Box 11">
                <a:extLst>
                  <a:ext uri="{FF2B5EF4-FFF2-40B4-BE49-F238E27FC236}">
                    <a16:creationId xmlns:a16="http://schemas.microsoft.com/office/drawing/2014/main" id="{2ECD98A7-DF21-494E-A05C-D31A2A8E92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51720" y="5607460"/>
                <a:ext cx="36004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35915" name="Text Box 11">
                <a:extLst>
                  <a:ext uri="{FF2B5EF4-FFF2-40B4-BE49-F238E27FC236}">
                    <a16:creationId xmlns:a16="http://schemas.microsoft.com/office/drawing/2014/main" id="{860260CB-3E8E-4B0D-9CDD-C413F54E16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83768" y="4509120"/>
                <a:ext cx="36004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e</a:t>
                </a:r>
              </a:p>
            </p:txBody>
          </p:sp>
          <p:sp>
            <p:nvSpPr>
              <p:cNvPr id="35916" name="Line 6">
                <a:extLst>
                  <a:ext uri="{FF2B5EF4-FFF2-40B4-BE49-F238E27FC236}">
                    <a16:creationId xmlns:a16="http://schemas.microsoft.com/office/drawing/2014/main" id="{1761FD98-1080-48B9-98AD-62131AB181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43808" y="5229200"/>
                <a:ext cx="1296144" cy="0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917" name="Line 6">
                <a:extLst>
                  <a:ext uri="{FF2B5EF4-FFF2-40B4-BE49-F238E27FC236}">
                    <a16:creationId xmlns:a16="http://schemas.microsoft.com/office/drawing/2014/main" id="{4238EB48-9E10-4B55-A600-42D5AEA2D7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43808" y="4797152"/>
                <a:ext cx="1296144" cy="0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918" name="Oval 9">
                <a:extLst>
                  <a:ext uri="{FF2B5EF4-FFF2-40B4-BE49-F238E27FC236}">
                    <a16:creationId xmlns:a16="http://schemas.microsoft.com/office/drawing/2014/main" id="{1A4B7F43-4CD4-4184-B290-487DD72DFF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4139952" y="4725144"/>
                <a:ext cx="155200" cy="16943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i="1"/>
              </a:p>
            </p:txBody>
          </p:sp>
          <p:sp>
            <p:nvSpPr>
              <p:cNvPr id="35919" name="Oval 9">
                <a:extLst>
                  <a:ext uri="{FF2B5EF4-FFF2-40B4-BE49-F238E27FC236}">
                    <a16:creationId xmlns:a16="http://schemas.microsoft.com/office/drawing/2014/main" id="{7995BC77-2F5A-43FD-BD65-2957DF473B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4139952" y="5157192"/>
                <a:ext cx="155200" cy="16943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i="1"/>
              </a:p>
            </p:txBody>
          </p:sp>
          <p:sp>
            <p:nvSpPr>
              <p:cNvPr id="35920" name="Oval 9">
                <a:extLst>
                  <a:ext uri="{FF2B5EF4-FFF2-40B4-BE49-F238E27FC236}">
                    <a16:creationId xmlns:a16="http://schemas.microsoft.com/office/drawing/2014/main" id="{E077F202-39EA-4092-9711-0000013BD1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2771800" y="4725144"/>
                <a:ext cx="155200" cy="16943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i="1"/>
              </a:p>
            </p:txBody>
          </p:sp>
          <p:sp>
            <p:nvSpPr>
              <p:cNvPr id="35921" name="Line 6">
                <a:extLst>
                  <a:ext uri="{FF2B5EF4-FFF2-40B4-BE49-F238E27FC236}">
                    <a16:creationId xmlns:a16="http://schemas.microsoft.com/office/drawing/2014/main" id="{764F0082-9722-410F-9C12-63122C9614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11960" y="4797152"/>
                <a:ext cx="0" cy="432048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922" name="Line 6">
                <a:extLst>
                  <a:ext uri="{FF2B5EF4-FFF2-40B4-BE49-F238E27FC236}">
                    <a16:creationId xmlns:a16="http://schemas.microsoft.com/office/drawing/2014/main" id="{2444C2FF-6CB6-4C5F-8223-CC95CD5F4A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95736" y="4365104"/>
                <a:ext cx="2592287" cy="0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923" name="Text Box 11">
                <a:extLst>
                  <a:ext uri="{FF2B5EF4-FFF2-40B4-BE49-F238E27FC236}">
                    <a16:creationId xmlns:a16="http://schemas.microsoft.com/office/drawing/2014/main" id="{BF82412D-BCB8-48C9-99F9-04789534A4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83768" y="4941168"/>
                <a:ext cx="36004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h</a:t>
                </a:r>
              </a:p>
            </p:txBody>
          </p:sp>
          <p:sp>
            <p:nvSpPr>
              <p:cNvPr id="35924" name="Text Box 11">
                <a:extLst>
                  <a:ext uri="{FF2B5EF4-FFF2-40B4-BE49-F238E27FC236}">
                    <a16:creationId xmlns:a16="http://schemas.microsoft.com/office/drawing/2014/main" id="{9A82A859-40FB-4CCA-BBAD-38DB0C6793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65748" y="4594575"/>
                <a:ext cx="36004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35925" name="Text Box 11">
                <a:extLst>
                  <a:ext uri="{FF2B5EF4-FFF2-40B4-BE49-F238E27FC236}">
                    <a16:creationId xmlns:a16="http://schemas.microsoft.com/office/drawing/2014/main" id="{17C5DCF4-5F2A-4433-B3B9-6D9F42498A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52301" y="5008403"/>
                <a:ext cx="36004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g</a:t>
                </a:r>
              </a:p>
            </p:txBody>
          </p:sp>
        </p:grpSp>
      </p:grpSp>
      <p:grpSp>
        <p:nvGrpSpPr>
          <p:cNvPr id="35844" name="组合 70">
            <a:extLst>
              <a:ext uri="{FF2B5EF4-FFF2-40B4-BE49-F238E27FC236}">
                <a16:creationId xmlns:a16="http://schemas.microsoft.com/office/drawing/2014/main" id="{262BDDD1-A055-4D20-A76A-6D378CCBFC41}"/>
              </a:ext>
            </a:extLst>
          </p:cNvPr>
          <p:cNvGrpSpPr>
            <a:grpSpLocks/>
          </p:cNvGrpSpPr>
          <p:nvPr/>
        </p:nvGrpSpPr>
        <p:grpSpPr bwMode="auto">
          <a:xfrm>
            <a:off x="4932363" y="1484313"/>
            <a:ext cx="2879725" cy="2208212"/>
            <a:chOff x="827584" y="1628800"/>
            <a:chExt cx="2880320" cy="2208077"/>
          </a:xfrm>
        </p:grpSpPr>
        <p:sp>
          <p:nvSpPr>
            <p:cNvPr id="35872" name="Line 6">
              <a:extLst>
                <a:ext uri="{FF2B5EF4-FFF2-40B4-BE49-F238E27FC236}">
                  <a16:creationId xmlns:a16="http://schemas.microsoft.com/office/drawing/2014/main" id="{DE53F543-B851-4227-B1B6-C0E13AF548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30161" y="2159750"/>
              <a:ext cx="648072" cy="36004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35873" name="组合 72">
              <a:extLst>
                <a:ext uri="{FF2B5EF4-FFF2-40B4-BE49-F238E27FC236}">
                  <a16:creationId xmlns:a16="http://schemas.microsoft.com/office/drawing/2014/main" id="{501C8944-00E1-4130-9AE1-425CF19A5E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7584" y="1628800"/>
              <a:ext cx="2880320" cy="2208077"/>
              <a:chOff x="1979712" y="3861048"/>
              <a:chExt cx="2880320" cy="2208077"/>
            </a:xfrm>
          </p:grpSpPr>
          <p:sp>
            <p:nvSpPr>
              <p:cNvPr id="35874" name="Text Box 11">
                <a:extLst>
                  <a:ext uri="{FF2B5EF4-FFF2-40B4-BE49-F238E27FC236}">
                    <a16:creationId xmlns:a16="http://schemas.microsoft.com/office/drawing/2014/main" id="{9E5649AA-0948-4652-AB6A-D82BB04BCE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79712" y="3874495"/>
                <a:ext cx="36004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s</a:t>
                </a:r>
              </a:p>
            </p:txBody>
          </p:sp>
          <p:sp>
            <p:nvSpPr>
              <p:cNvPr id="35875" name="Line 6">
                <a:extLst>
                  <a:ext uri="{FF2B5EF4-FFF2-40B4-BE49-F238E27FC236}">
                    <a16:creationId xmlns:a16="http://schemas.microsoft.com/office/drawing/2014/main" id="{98A794DC-BBB5-4460-BE58-98A39F5904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67744" y="5229200"/>
                <a:ext cx="576064" cy="319699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76" name="Line 6">
                <a:extLst>
                  <a:ext uri="{FF2B5EF4-FFF2-40B4-BE49-F238E27FC236}">
                    <a16:creationId xmlns:a16="http://schemas.microsoft.com/office/drawing/2014/main" id="{C55CCB0C-CBBD-4B25-B4CB-B083BBF48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23359" y="4455332"/>
                <a:ext cx="0" cy="1080120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77" name="Line 6">
                <a:extLst>
                  <a:ext uri="{FF2B5EF4-FFF2-40B4-BE49-F238E27FC236}">
                    <a16:creationId xmlns:a16="http://schemas.microsoft.com/office/drawing/2014/main" id="{BF7ABBF5-2481-44EB-8E98-4FD62EB82F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23728" y="5589240"/>
                <a:ext cx="2592287" cy="0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78" name="Line 6">
                <a:extLst>
                  <a:ext uri="{FF2B5EF4-FFF2-40B4-BE49-F238E27FC236}">
                    <a16:creationId xmlns:a16="http://schemas.microsoft.com/office/drawing/2014/main" id="{0CBCAB10-FDCF-4395-8323-890E652C65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95736" y="4455332"/>
                <a:ext cx="0" cy="1080120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79" name="Line 6">
                <a:extLst>
                  <a:ext uri="{FF2B5EF4-FFF2-40B4-BE49-F238E27FC236}">
                    <a16:creationId xmlns:a16="http://schemas.microsoft.com/office/drawing/2014/main" id="{B8F2C63F-0729-46D5-A61A-78E510B8C0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43808" y="4797152"/>
                <a:ext cx="0" cy="432048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80" name="Oval 9">
                <a:extLst>
                  <a:ext uri="{FF2B5EF4-FFF2-40B4-BE49-F238E27FC236}">
                    <a16:creationId xmlns:a16="http://schemas.microsoft.com/office/drawing/2014/main" id="{573671EE-84B2-42C3-B420-EC57214847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2123728" y="4311316"/>
                <a:ext cx="155200" cy="16943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i="1"/>
              </a:p>
            </p:txBody>
          </p:sp>
          <p:sp>
            <p:nvSpPr>
              <p:cNvPr id="35881" name="Oval 9">
                <a:extLst>
                  <a:ext uri="{FF2B5EF4-FFF2-40B4-BE49-F238E27FC236}">
                    <a16:creationId xmlns:a16="http://schemas.microsoft.com/office/drawing/2014/main" id="{958A4AD4-1BFD-4260-A211-2CF46FE504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4651351" y="4311316"/>
                <a:ext cx="155200" cy="16943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i="1"/>
              </a:p>
            </p:txBody>
          </p:sp>
          <p:sp>
            <p:nvSpPr>
              <p:cNvPr id="35882" name="Oval 9">
                <a:extLst>
                  <a:ext uri="{FF2B5EF4-FFF2-40B4-BE49-F238E27FC236}">
                    <a16:creationId xmlns:a16="http://schemas.microsoft.com/office/drawing/2014/main" id="{B58CF7E5-90BC-447D-9B04-965DB9BFC3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4644008" y="5458671"/>
                <a:ext cx="155200" cy="16943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i="1"/>
              </a:p>
            </p:txBody>
          </p:sp>
          <p:sp>
            <p:nvSpPr>
              <p:cNvPr id="35883" name="Oval 9">
                <a:extLst>
                  <a:ext uri="{FF2B5EF4-FFF2-40B4-BE49-F238E27FC236}">
                    <a16:creationId xmlns:a16="http://schemas.microsoft.com/office/drawing/2014/main" id="{C4EE277C-A903-4233-BA8D-9AD6C8980D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2112544" y="5510038"/>
                <a:ext cx="155200" cy="16943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i="1"/>
              </a:p>
            </p:txBody>
          </p:sp>
          <p:sp>
            <p:nvSpPr>
              <p:cNvPr id="35884" name="Oval 9">
                <a:extLst>
                  <a:ext uri="{FF2B5EF4-FFF2-40B4-BE49-F238E27FC236}">
                    <a16:creationId xmlns:a16="http://schemas.microsoft.com/office/drawing/2014/main" id="{68909DDB-F14C-4C0B-8515-254F3DE5BC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2771800" y="5130298"/>
                <a:ext cx="155200" cy="16943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i="1"/>
              </a:p>
            </p:txBody>
          </p:sp>
          <p:sp>
            <p:nvSpPr>
              <p:cNvPr id="35885" name="Text Box 11">
                <a:extLst>
                  <a:ext uri="{FF2B5EF4-FFF2-40B4-BE49-F238E27FC236}">
                    <a16:creationId xmlns:a16="http://schemas.microsoft.com/office/drawing/2014/main" id="{0B8AE5FF-7D20-48BE-9C31-EF8A137EF9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99992" y="5589240"/>
                <a:ext cx="36004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u</a:t>
                </a:r>
              </a:p>
            </p:txBody>
          </p:sp>
          <p:sp>
            <p:nvSpPr>
              <p:cNvPr id="35886" name="Text Box 11">
                <a:extLst>
                  <a:ext uri="{FF2B5EF4-FFF2-40B4-BE49-F238E27FC236}">
                    <a16:creationId xmlns:a16="http://schemas.microsoft.com/office/drawing/2014/main" id="{D4AE3BE3-253F-4E0E-B296-574DF53856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27984" y="3861048"/>
                <a:ext cx="36004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t</a:t>
                </a:r>
              </a:p>
            </p:txBody>
          </p:sp>
          <p:sp>
            <p:nvSpPr>
              <p:cNvPr id="35887" name="Text Box 11">
                <a:extLst>
                  <a:ext uri="{FF2B5EF4-FFF2-40B4-BE49-F238E27FC236}">
                    <a16:creationId xmlns:a16="http://schemas.microsoft.com/office/drawing/2014/main" id="{EA1071AD-E653-42BF-9397-388E68EB2E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51720" y="5607460"/>
                <a:ext cx="36004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v</a:t>
                </a:r>
              </a:p>
            </p:txBody>
          </p:sp>
          <p:sp>
            <p:nvSpPr>
              <p:cNvPr id="35888" name="Text Box 11">
                <a:extLst>
                  <a:ext uri="{FF2B5EF4-FFF2-40B4-BE49-F238E27FC236}">
                    <a16:creationId xmlns:a16="http://schemas.microsoft.com/office/drawing/2014/main" id="{EEABF331-1170-4A35-964C-5DC672981F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11760" y="4581128"/>
                <a:ext cx="36004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w</a:t>
                </a:r>
              </a:p>
            </p:txBody>
          </p:sp>
          <p:sp>
            <p:nvSpPr>
              <p:cNvPr id="35889" name="Line 6">
                <a:extLst>
                  <a:ext uri="{FF2B5EF4-FFF2-40B4-BE49-F238E27FC236}">
                    <a16:creationId xmlns:a16="http://schemas.microsoft.com/office/drawing/2014/main" id="{B81D4BBE-1DEC-4E1D-910F-9B238403AC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43808" y="5229200"/>
                <a:ext cx="1296144" cy="0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90" name="Line 6">
                <a:extLst>
                  <a:ext uri="{FF2B5EF4-FFF2-40B4-BE49-F238E27FC236}">
                    <a16:creationId xmlns:a16="http://schemas.microsoft.com/office/drawing/2014/main" id="{0D7CE9D7-5F24-41E7-BF7F-05394B79ED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43808" y="4797152"/>
                <a:ext cx="1296144" cy="0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91" name="Oval 9">
                <a:extLst>
                  <a:ext uri="{FF2B5EF4-FFF2-40B4-BE49-F238E27FC236}">
                    <a16:creationId xmlns:a16="http://schemas.microsoft.com/office/drawing/2014/main" id="{366DAB62-E7FD-4157-BBB4-B005CB2F32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4139952" y="4725144"/>
                <a:ext cx="155200" cy="16943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i="1"/>
              </a:p>
            </p:txBody>
          </p:sp>
          <p:sp>
            <p:nvSpPr>
              <p:cNvPr id="35892" name="Oval 9">
                <a:extLst>
                  <a:ext uri="{FF2B5EF4-FFF2-40B4-BE49-F238E27FC236}">
                    <a16:creationId xmlns:a16="http://schemas.microsoft.com/office/drawing/2014/main" id="{C9B9CFE0-B4E6-4F5A-8B49-26C3287126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4139952" y="5157192"/>
                <a:ext cx="155200" cy="16943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i="1"/>
              </a:p>
            </p:txBody>
          </p:sp>
          <p:sp>
            <p:nvSpPr>
              <p:cNvPr id="35893" name="Oval 9">
                <a:extLst>
                  <a:ext uri="{FF2B5EF4-FFF2-40B4-BE49-F238E27FC236}">
                    <a16:creationId xmlns:a16="http://schemas.microsoft.com/office/drawing/2014/main" id="{DC8FD039-9915-41AE-B841-529BBE7F53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2771800" y="4725144"/>
                <a:ext cx="155200" cy="16943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i="1"/>
              </a:p>
            </p:txBody>
          </p:sp>
          <p:sp>
            <p:nvSpPr>
              <p:cNvPr id="35894" name="Line 6">
                <a:extLst>
                  <a:ext uri="{FF2B5EF4-FFF2-40B4-BE49-F238E27FC236}">
                    <a16:creationId xmlns:a16="http://schemas.microsoft.com/office/drawing/2014/main" id="{3D041BD5-4714-4199-B6BB-C8D3E93222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11960" y="4797152"/>
                <a:ext cx="0" cy="432048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95" name="Line 6">
                <a:extLst>
                  <a:ext uri="{FF2B5EF4-FFF2-40B4-BE49-F238E27FC236}">
                    <a16:creationId xmlns:a16="http://schemas.microsoft.com/office/drawing/2014/main" id="{66B0657C-584B-4921-A4BE-7917595681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95736" y="4365104"/>
                <a:ext cx="2592287" cy="0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96" name="Text Box 11">
                <a:extLst>
                  <a:ext uri="{FF2B5EF4-FFF2-40B4-BE49-F238E27FC236}">
                    <a16:creationId xmlns:a16="http://schemas.microsoft.com/office/drawing/2014/main" id="{970115D8-18F6-49BD-92E9-3ED276F1D3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83768" y="4941168"/>
                <a:ext cx="36004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z</a:t>
                </a:r>
              </a:p>
            </p:txBody>
          </p:sp>
          <p:sp>
            <p:nvSpPr>
              <p:cNvPr id="35897" name="Text Box 11">
                <a:extLst>
                  <a:ext uri="{FF2B5EF4-FFF2-40B4-BE49-F238E27FC236}">
                    <a16:creationId xmlns:a16="http://schemas.microsoft.com/office/drawing/2014/main" id="{9FF572D4-CDA0-4E89-BAEB-BDD583B168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65748" y="4594575"/>
                <a:ext cx="36004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35898" name="Text Box 11">
                <a:extLst>
                  <a:ext uri="{FF2B5EF4-FFF2-40B4-BE49-F238E27FC236}">
                    <a16:creationId xmlns:a16="http://schemas.microsoft.com/office/drawing/2014/main" id="{1A725309-9F55-44E4-9A07-68F863CA2A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52301" y="5008403"/>
                <a:ext cx="36004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y</a:t>
                </a:r>
              </a:p>
            </p:txBody>
          </p:sp>
        </p:grpSp>
      </p:grpSp>
      <p:sp>
        <p:nvSpPr>
          <p:cNvPr id="32774" name="矩形标注 100">
            <a:extLst>
              <a:ext uri="{FF2B5EF4-FFF2-40B4-BE49-F238E27FC236}">
                <a16:creationId xmlns:a16="http://schemas.microsoft.com/office/drawing/2014/main" id="{7B773154-2EF2-411D-8ECB-FAC225FD0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863" y="3773488"/>
            <a:ext cx="3024187" cy="461962"/>
          </a:xfrm>
          <a:prstGeom prst="wedgeRectCallout">
            <a:avLst>
              <a:gd name="adj1" fmla="val -20167"/>
              <a:gd name="adj2" fmla="val 88366"/>
            </a:avLst>
          </a:prstGeom>
          <a:noFill/>
          <a:ln w="12700" algn="ctr">
            <a:solidFill>
              <a:srgbClr val="0000CC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度顶点导出子图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3FFBCD0-93BD-409D-8A7E-E7461FEE8918}"/>
              </a:ext>
            </a:extLst>
          </p:cNvPr>
          <p:cNvGrpSpPr>
            <a:grpSpLocks/>
          </p:cNvGrpSpPr>
          <p:nvPr/>
        </p:nvGrpSpPr>
        <p:grpSpPr bwMode="auto">
          <a:xfrm>
            <a:off x="820738" y="4327525"/>
            <a:ext cx="2755900" cy="2208213"/>
            <a:chOff x="820635" y="4327798"/>
            <a:chExt cx="2755779" cy="2208212"/>
          </a:xfrm>
        </p:grpSpPr>
        <p:sp>
          <p:nvSpPr>
            <p:cNvPr id="35862" name="Line 6">
              <a:extLst>
                <a:ext uri="{FF2B5EF4-FFF2-40B4-BE49-F238E27FC236}">
                  <a16:creationId xmlns:a16="http://schemas.microsoft.com/office/drawing/2014/main" id="{63FF8BA2-B218-4051-B6B0-B3036A68B4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81619" y="4831885"/>
              <a:ext cx="504230" cy="432074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63" name="Line 6">
              <a:extLst>
                <a:ext uri="{FF2B5EF4-FFF2-40B4-BE49-F238E27FC236}">
                  <a16:creationId xmlns:a16="http://schemas.microsoft.com/office/drawing/2014/main" id="{84E41760-CD1F-4D17-8DED-42F29327BD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36733" y="5696034"/>
              <a:ext cx="576262" cy="319719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64" name="Oval 9">
              <a:extLst>
                <a:ext uri="{FF2B5EF4-FFF2-40B4-BE49-F238E27FC236}">
                  <a16:creationId xmlns:a16="http://schemas.microsoft.com/office/drawing/2014/main" id="{21A425CB-AC2F-46AB-B709-999885B19A9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421161" y="4778094"/>
              <a:ext cx="155253" cy="1694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i="1"/>
            </a:p>
          </p:txBody>
        </p:sp>
        <p:sp>
          <p:nvSpPr>
            <p:cNvPr id="35865" name="Oval 9">
              <a:extLst>
                <a:ext uri="{FF2B5EF4-FFF2-40B4-BE49-F238E27FC236}">
                  <a16:creationId xmlns:a16="http://schemas.microsoft.com/office/drawing/2014/main" id="{5BFA15EF-174A-4536-8F4E-436A71A1198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81480" y="5976889"/>
              <a:ext cx="155253" cy="1694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i="1"/>
            </a:p>
          </p:txBody>
        </p:sp>
        <p:sp>
          <p:nvSpPr>
            <p:cNvPr id="35866" name="Oval 9">
              <a:extLst>
                <a:ext uri="{FF2B5EF4-FFF2-40B4-BE49-F238E27FC236}">
                  <a16:creationId xmlns:a16="http://schemas.microsoft.com/office/drawing/2014/main" id="{A674888C-2A60-492D-8E58-D545BA92B8F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540963" y="5597126"/>
              <a:ext cx="155253" cy="1694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i="1"/>
            </a:p>
          </p:txBody>
        </p:sp>
        <p:sp>
          <p:nvSpPr>
            <p:cNvPr id="35867" name="Text Box 11">
              <a:extLst>
                <a:ext uri="{FF2B5EF4-FFF2-40B4-BE49-F238E27FC236}">
                  <a16:creationId xmlns:a16="http://schemas.microsoft.com/office/drawing/2014/main" id="{90B5768F-07FD-4244-972D-68F1F333D4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7717" y="4327798"/>
              <a:ext cx="360164" cy="4616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 i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35868" name="Text Box 11">
              <a:extLst>
                <a:ext uri="{FF2B5EF4-FFF2-40B4-BE49-F238E27FC236}">
                  <a16:creationId xmlns:a16="http://schemas.microsoft.com/office/drawing/2014/main" id="{E5BB7C41-C940-4C27-B711-8D62E6375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635" y="6074317"/>
              <a:ext cx="360164" cy="4616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 i="1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35869" name="Oval 9">
              <a:extLst>
                <a:ext uri="{FF2B5EF4-FFF2-40B4-BE49-F238E27FC236}">
                  <a16:creationId xmlns:a16="http://schemas.microsoft.com/office/drawing/2014/main" id="{B7BC136A-8125-4ABA-9066-A3947636504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909586" y="5191947"/>
              <a:ext cx="155253" cy="1694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i="1"/>
            </a:p>
          </p:txBody>
        </p:sp>
        <p:sp>
          <p:nvSpPr>
            <p:cNvPr id="35870" name="Text Box 11">
              <a:extLst>
                <a:ext uri="{FF2B5EF4-FFF2-40B4-BE49-F238E27FC236}">
                  <a16:creationId xmlns:a16="http://schemas.microsoft.com/office/drawing/2014/main" id="{7942E2E0-5493-4769-ABB7-A1B1B5D841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2832" y="5407984"/>
              <a:ext cx="360164" cy="4616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 i="1"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35871" name="Text Box 11">
              <a:extLst>
                <a:ext uri="{FF2B5EF4-FFF2-40B4-BE49-F238E27FC236}">
                  <a16:creationId xmlns:a16="http://schemas.microsoft.com/office/drawing/2014/main" id="{E41510CD-04EA-4A37-9572-BEC5C343DE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5425" y="5061370"/>
              <a:ext cx="360164" cy="4616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 i="1">
                  <a:latin typeface="Times New Roman" panose="02020603050405020304" pitchFamily="18" charset="0"/>
                </a:rPr>
                <a:t>f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9E7379BD-6393-4731-859D-BFB4AF9C9C3E}"/>
              </a:ext>
            </a:extLst>
          </p:cNvPr>
          <p:cNvGrpSpPr>
            <a:grpSpLocks/>
          </p:cNvGrpSpPr>
          <p:nvPr/>
        </p:nvGrpSpPr>
        <p:grpSpPr bwMode="auto">
          <a:xfrm>
            <a:off x="4908550" y="4100513"/>
            <a:ext cx="946150" cy="2195512"/>
            <a:chOff x="4908277" y="4101289"/>
            <a:chExt cx="947092" cy="2194764"/>
          </a:xfrm>
        </p:grpSpPr>
        <p:sp>
          <p:nvSpPr>
            <p:cNvPr id="35849" name="Line 6">
              <a:extLst>
                <a:ext uri="{FF2B5EF4-FFF2-40B4-BE49-F238E27FC236}">
                  <a16:creationId xmlns:a16="http://schemas.microsoft.com/office/drawing/2014/main" id="{BF9BC06D-9AA3-498B-9791-31C4905E90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110813" y="4618823"/>
              <a:ext cx="647938" cy="360062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35850" name="组合 72">
              <a:extLst>
                <a:ext uri="{FF2B5EF4-FFF2-40B4-BE49-F238E27FC236}">
                  <a16:creationId xmlns:a16="http://schemas.microsoft.com/office/drawing/2014/main" id="{340C09AB-2A50-498E-951A-F29A710E8B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08277" y="4101289"/>
              <a:ext cx="947092" cy="2194764"/>
              <a:chOff x="1979712" y="3874495"/>
              <a:chExt cx="947288" cy="2194630"/>
            </a:xfrm>
          </p:grpSpPr>
          <p:sp>
            <p:nvSpPr>
              <p:cNvPr id="35851" name="Text Box 11">
                <a:extLst>
                  <a:ext uri="{FF2B5EF4-FFF2-40B4-BE49-F238E27FC236}">
                    <a16:creationId xmlns:a16="http://schemas.microsoft.com/office/drawing/2014/main" id="{B522DC1B-158F-4A81-BD8F-35749394D4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79712" y="3874495"/>
                <a:ext cx="36004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s</a:t>
                </a:r>
              </a:p>
            </p:txBody>
          </p:sp>
          <p:sp>
            <p:nvSpPr>
              <p:cNvPr id="35852" name="Line 6">
                <a:extLst>
                  <a:ext uri="{FF2B5EF4-FFF2-40B4-BE49-F238E27FC236}">
                    <a16:creationId xmlns:a16="http://schemas.microsoft.com/office/drawing/2014/main" id="{48CCF367-C24E-4A00-AEA4-154439DE70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67744" y="5229200"/>
                <a:ext cx="576064" cy="319699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53" name="Line 6">
                <a:extLst>
                  <a:ext uri="{FF2B5EF4-FFF2-40B4-BE49-F238E27FC236}">
                    <a16:creationId xmlns:a16="http://schemas.microsoft.com/office/drawing/2014/main" id="{83DE258A-30C3-4636-BDCB-1DF4C774D1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95736" y="4455332"/>
                <a:ext cx="0" cy="1080120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54" name="Line 6">
                <a:extLst>
                  <a:ext uri="{FF2B5EF4-FFF2-40B4-BE49-F238E27FC236}">
                    <a16:creationId xmlns:a16="http://schemas.microsoft.com/office/drawing/2014/main" id="{0A4CD8B4-A7EA-4994-B811-493DB2FD6C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43808" y="4797152"/>
                <a:ext cx="0" cy="432048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55" name="Oval 9">
                <a:extLst>
                  <a:ext uri="{FF2B5EF4-FFF2-40B4-BE49-F238E27FC236}">
                    <a16:creationId xmlns:a16="http://schemas.microsoft.com/office/drawing/2014/main" id="{7544074D-FFA0-4F2A-8B73-20C04D5B41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2123728" y="4311316"/>
                <a:ext cx="155200" cy="16943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i="1"/>
              </a:p>
            </p:txBody>
          </p:sp>
          <p:sp>
            <p:nvSpPr>
              <p:cNvPr id="35856" name="Oval 9">
                <a:extLst>
                  <a:ext uri="{FF2B5EF4-FFF2-40B4-BE49-F238E27FC236}">
                    <a16:creationId xmlns:a16="http://schemas.microsoft.com/office/drawing/2014/main" id="{01927418-108B-4159-9A68-2D78348B8D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2112544" y="5510038"/>
                <a:ext cx="155200" cy="16943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i="1"/>
              </a:p>
            </p:txBody>
          </p:sp>
          <p:sp>
            <p:nvSpPr>
              <p:cNvPr id="35857" name="Oval 9">
                <a:extLst>
                  <a:ext uri="{FF2B5EF4-FFF2-40B4-BE49-F238E27FC236}">
                    <a16:creationId xmlns:a16="http://schemas.microsoft.com/office/drawing/2014/main" id="{874D0208-CFC0-46E9-B994-A121CE3BD8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2771800" y="5130298"/>
                <a:ext cx="155200" cy="16943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i="1"/>
              </a:p>
            </p:txBody>
          </p:sp>
          <p:sp>
            <p:nvSpPr>
              <p:cNvPr id="35858" name="Text Box 11">
                <a:extLst>
                  <a:ext uri="{FF2B5EF4-FFF2-40B4-BE49-F238E27FC236}">
                    <a16:creationId xmlns:a16="http://schemas.microsoft.com/office/drawing/2014/main" id="{638E94B4-D537-4633-8F54-F6384FE098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51720" y="5607460"/>
                <a:ext cx="36004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v</a:t>
                </a:r>
              </a:p>
            </p:txBody>
          </p:sp>
          <p:sp>
            <p:nvSpPr>
              <p:cNvPr id="35859" name="Text Box 11">
                <a:extLst>
                  <a:ext uri="{FF2B5EF4-FFF2-40B4-BE49-F238E27FC236}">
                    <a16:creationId xmlns:a16="http://schemas.microsoft.com/office/drawing/2014/main" id="{D83E020D-CEBD-4730-BBFF-F6E33CE25D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11760" y="4581128"/>
                <a:ext cx="36004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w</a:t>
                </a:r>
              </a:p>
            </p:txBody>
          </p:sp>
          <p:sp>
            <p:nvSpPr>
              <p:cNvPr id="35860" name="Oval 9">
                <a:extLst>
                  <a:ext uri="{FF2B5EF4-FFF2-40B4-BE49-F238E27FC236}">
                    <a16:creationId xmlns:a16="http://schemas.microsoft.com/office/drawing/2014/main" id="{D11C6457-41E5-4818-AF40-786AB704E7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2771800" y="4725144"/>
                <a:ext cx="155200" cy="16943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i="1"/>
              </a:p>
            </p:txBody>
          </p:sp>
          <p:sp>
            <p:nvSpPr>
              <p:cNvPr id="35861" name="Text Box 11">
                <a:extLst>
                  <a:ext uri="{FF2B5EF4-FFF2-40B4-BE49-F238E27FC236}">
                    <a16:creationId xmlns:a16="http://schemas.microsoft.com/office/drawing/2014/main" id="{60118712-9991-4642-AE2A-C0D9014AA4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83768" y="4941168"/>
                <a:ext cx="36004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z</a:t>
                </a:r>
              </a:p>
            </p:txBody>
          </p:sp>
        </p:grpSp>
      </p:grpSp>
      <p:sp>
        <p:nvSpPr>
          <p:cNvPr id="35848" name="灯片编号占位符 3">
            <a:extLst>
              <a:ext uri="{FF2B5EF4-FFF2-40B4-BE49-F238E27FC236}">
                <a16:creationId xmlns:a16="http://schemas.microsoft.com/office/drawing/2014/main" id="{C17A4E83-B440-4402-BA8F-3D536954D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27A8406-10C8-40AB-B21E-1EA6F88A1E1E}" type="slidenum">
              <a:rPr lang="en-US" altLang="zh-CN"/>
              <a:pPr/>
              <a:t>50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7CF5A58E-1724-479E-A463-7818C22464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7543800" cy="941388"/>
          </a:xfrm>
        </p:spPr>
        <p:txBody>
          <a:bodyPr/>
          <a:lstStyle/>
          <a:p>
            <a:pPr eaLnBrk="1" hangingPunct="1"/>
            <a:r>
              <a:rPr lang="zh-CN" altLang="en-US"/>
              <a:t>检测两个简单图是否同构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3869F70F-3EB8-4717-83CE-F730AD8A14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557338"/>
            <a:ext cx="8642350" cy="4248150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若图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同构，则对于任意自然数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存在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度顶点的前提下，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b="1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4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度顶点导出子图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b="1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4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度顶点导出子图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同构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若对于任意自然数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，在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存在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度顶点的前提下，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度顶点导出子图与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度顶点导出子图同构，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G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是否同构？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肯定的话，请证明之。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否定的话，请举反例。</a:t>
            </a:r>
            <a:endParaRPr lang="zh-CN" altLang="en-US" b="1"/>
          </a:p>
        </p:txBody>
      </p:sp>
      <p:sp>
        <p:nvSpPr>
          <p:cNvPr id="36868" name="灯片编号占位符 1">
            <a:extLst>
              <a:ext uri="{FF2B5EF4-FFF2-40B4-BE49-F238E27FC236}">
                <a16:creationId xmlns:a16="http://schemas.microsoft.com/office/drawing/2014/main" id="{95D41572-1B68-4B4E-8829-233E4C47B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6782D51-47C8-4480-9079-B5377B711D94}" type="slidenum">
              <a:rPr lang="en-US" altLang="zh-CN"/>
              <a:pPr/>
              <a:t>51</a:t>
            </a:fld>
            <a:endParaRPr lang="en-US" altLang="zh-CN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334A7685-9E65-4C54-9CA9-D9C6FF0D6B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7543800" cy="941388"/>
          </a:xfrm>
        </p:spPr>
        <p:txBody>
          <a:bodyPr/>
          <a:lstStyle/>
          <a:p>
            <a:pPr eaLnBrk="1" hangingPunct="1"/>
            <a:r>
              <a:rPr lang="zh-CN" altLang="en-US"/>
              <a:t>“图同构”问题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9A572280-CF0B-4100-B0C2-2FB6177142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557338"/>
            <a:ext cx="8893175" cy="395922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尚未证明：图同构问题是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NP-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完全的（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NP-Complete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8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尚未找到多项式时间复杂度的算法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Luks, 1983: 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László Babai, 2017: 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quasipolynomial time</a:t>
            </a:r>
          </a:p>
        </p:txBody>
      </p:sp>
      <p:pic>
        <p:nvPicPr>
          <p:cNvPr id="37892" name="图片 2">
            <a:extLst>
              <a:ext uri="{FF2B5EF4-FFF2-40B4-BE49-F238E27FC236}">
                <a16:creationId xmlns:a16="http://schemas.microsoft.com/office/drawing/2014/main" id="{6E72C6C5-3849-4689-B424-BD9AC48689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613" y="2781300"/>
            <a:ext cx="2997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3" name="图片 3">
            <a:extLst>
              <a:ext uri="{FF2B5EF4-FFF2-40B4-BE49-F238E27FC236}">
                <a16:creationId xmlns:a16="http://schemas.microsoft.com/office/drawing/2014/main" id="{1BD3BDCF-DC8F-4324-AEDB-0D0FF1931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3354388"/>
            <a:ext cx="3108325" cy="52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4" name="灯片编号占位符 1">
            <a:extLst>
              <a:ext uri="{FF2B5EF4-FFF2-40B4-BE49-F238E27FC236}">
                <a16:creationId xmlns:a16="http://schemas.microsoft.com/office/drawing/2014/main" id="{B54F5E9F-87EF-45E2-82D8-09251C7ED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2221900-47E5-43ED-A95B-3A25FF916855}" type="slidenum">
              <a:rPr lang="en-US" altLang="zh-CN"/>
              <a:pPr/>
              <a:t>52</a:t>
            </a:fld>
            <a:endParaRPr lang="en-US" altLang="zh-CN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55E3DEA5-622C-4167-99FE-DADCE048D3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7543800" cy="941388"/>
          </a:xfrm>
        </p:spPr>
        <p:txBody>
          <a:bodyPr/>
          <a:lstStyle/>
          <a:p>
            <a:pPr eaLnBrk="1" hangingPunct="1"/>
            <a:r>
              <a:rPr lang="zh-CN" altLang="en-US"/>
              <a:t>“子图同构”问题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E56831C5-686B-422C-9C11-0567DF63BC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557338"/>
            <a:ext cx="8642350" cy="395922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给定简单图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是否与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的某个子图同构？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已经证明：子图同构问题是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NP-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完全的。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那么，对于一些特殊类型的图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呢？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38916" name="灯片编号占位符 1">
            <a:extLst>
              <a:ext uri="{FF2B5EF4-FFF2-40B4-BE49-F238E27FC236}">
                <a16:creationId xmlns:a16="http://schemas.microsoft.com/office/drawing/2014/main" id="{29695F89-78B5-4B07-99DA-545BD74FF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F232D5B-F2C9-4B98-ACA1-8D8C2F40F63C}" type="slidenum">
              <a:rPr lang="en-US" altLang="zh-CN"/>
              <a:pPr/>
              <a:t>53</a:t>
            </a:fld>
            <a:endParaRPr lang="en-US" altLang="zh-CN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8C6C25A8-D188-985A-DA5B-1ADCD14D1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747962"/>
            <a:ext cx="7772400" cy="1362075"/>
          </a:xfrm>
        </p:spPr>
        <p:txBody>
          <a:bodyPr/>
          <a:lstStyle/>
          <a:p>
            <a:pPr algn="ctr"/>
            <a:r>
              <a:rPr lang="en-US" altLang="zh-CN" sz="6000" dirty="0"/>
              <a:t>Q&amp;A</a:t>
            </a:r>
            <a:endParaRPr lang="zh-CN" altLang="en-US" sz="6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251CD1-79AE-F56E-F8A4-A56816303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4344B4-17BE-4F74-BA73-F6B4727AE0E5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4387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cs typeface="黑体" panose="02010609060101010101" pitchFamily="49" charset="-122"/>
              </a:rPr>
              <a:t>图的定义（续）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484313"/>
            <a:ext cx="8507412" cy="1008062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黑体" panose="02010609060101010101" pitchFamily="49" charset="-122"/>
              </a:rPr>
              <a:t>伪图（包含环或者多重边）示例</a:t>
            </a:r>
          </a:p>
        </p:txBody>
      </p:sp>
      <p:grpSp>
        <p:nvGrpSpPr>
          <p:cNvPr id="11268" name="组合 42"/>
          <p:cNvGrpSpPr>
            <a:grpSpLocks/>
          </p:cNvGrpSpPr>
          <p:nvPr/>
        </p:nvGrpSpPr>
        <p:grpSpPr bwMode="auto">
          <a:xfrm>
            <a:off x="1258888" y="2852738"/>
            <a:ext cx="6192837" cy="2520950"/>
            <a:chOff x="1331640" y="4152109"/>
            <a:chExt cx="6192688" cy="2520280"/>
          </a:xfrm>
        </p:grpSpPr>
        <p:grpSp>
          <p:nvGrpSpPr>
            <p:cNvPr id="11269" name="组合 41"/>
            <p:cNvGrpSpPr>
              <a:grpSpLocks/>
            </p:cNvGrpSpPr>
            <p:nvPr/>
          </p:nvGrpSpPr>
          <p:grpSpPr bwMode="auto">
            <a:xfrm>
              <a:off x="1331640" y="4152109"/>
              <a:ext cx="6192688" cy="2520280"/>
              <a:chOff x="1331640" y="4152109"/>
              <a:chExt cx="6192688" cy="2520280"/>
            </a:xfrm>
          </p:grpSpPr>
          <p:sp>
            <p:nvSpPr>
              <p:cNvPr id="11272" name="矩形标注 27"/>
              <p:cNvSpPr>
                <a:spLocks noChangeArrowheads="1"/>
              </p:cNvSpPr>
              <p:nvPr/>
            </p:nvSpPr>
            <p:spPr bwMode="auto">
              <a:xfrm>
                <a:off x="2267744" y="6168333"/>
                <a:ext cx="1008112" cy="504056"/>
              </a:xfrm>
              <a:prstGeom prst="wedgeRectCallout">
                <a:avLst>
                  <a:gd name="adj1" fmla="val -20833"/>
                  <a:gd name="adj2" fmla="val 6250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 b="1"/>
                  <a:t>洛杉矶</a:t>
                </a:r>
              </a:p>
            </p:txBody>
          </p:sp>
          <p:grpSp>
            <p:nvGrpSpPr>
              <p:cNvPr id="11273" name="组合 38"/>
              <p:cNvGrpSpPr>
                <a:grpSpLocks/>
              </p:cNvGrpSpPr>
              <p:nvPr/>
            </p:nvGrpSpPr>
            <p:grpSpPr bwMode="auto">
              <a:xfrm>
                <a:off x="1331640" y="4152109"/>
                <a:ext cx="6192688" cy="2232248"/>
                <a:chOff x="1331640" y="4152109"/>
                <a:chExt cx="6192688" cy="2232248"/>
              </a:xfrm>
            </p:grpSpPr>
            <p:sp>
              <p:nvSpPr>
                <p:cNvPr id="11274" name="流程图: 联系 3"/>
                <p:cNvSpPr>
                  <a:spLocks noChangeArrowheads="1"/>
                </p:cNvSpPr>
                <p:nvPr/>
              </p:nvSpPr>
              <p:spPr bwMode="auto">
                <a:xfrm>
                  <a:off x="1475656" y="5520261"/>
                  <a:ext cx="144016" cy="144016"/>
                </a:xfrm>
                <a:prstGeom prst="flowChartConnector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1275" name="流程图: 联系 4"/>
                <p:cNvSpPr>
                  <a:spLocks noChangeArrowheads="1"/>
                </p:cNvSpPr>
                <p:nvPr/>
              </p:nvSpPr>
              <p:spPr bwMode="auto">
                <a:xfrm>
                  <a:off x="1835696" y="6240341"/>
                  <a:ext cx="144016" cy="144016"/>
                </a:xfrm>
                <a:prstGeom prst="flowChartConnector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1276" name="流程图: 联系 5"/>
                <p:cNvSpPr>
                  <a:spLocks noChangeArrowheads="1"/>
                </p:cNvSpPr>
                <p:nvPr/>
              </p:nvSpPr>
              <p:spPr bwMode="auto">
                <a:xfrm>
                  <a:off x="2843808" y="5520261"/>
                  <a:ext cx="144016" cy="144016"/>
                </a:xfrm>
                <a:prstGeom prst="flowChartConnector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1277" name="流程图: 联系 6"/>
                <p:cNvSpPr>
                  <a:spLocks noChangeArrowheads="1"/>
                </p:cNvSpPr>
                <p:nvPr/>
              </p:nvSpPr>
              <p:spPr bwMode="auto">
                <a:xfrm>
                  <a:off x="4473098" y="4912530"/>
                  <a:ext cx="144016" cy="144016"/>
                </a:xfrm>
                <a:prstGeom prst="flowChartConnector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1278" name="流程图: 联系 7"/>
                <p:cNvSpPr>
                  <a:spLocks noChangeArrowheads="1"/>
                </p:cNvSpPr>
                <p:nvPr/>
              </p:nvSpPr>
              <p:spPr bwMode="auto">
                <a:xfrm>
                  <a:off x="6300192" y="4728173"/>
                  <a:ext cx="144016" cy="144016"/>
                </a:xfrm>
                <a:prstGeom prst="flowChartConnector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1279" name="流程图: 联系 8"/>
                <p:cNvSpPr>
                  <a:spLocks noChangeArrowheads="1"/>
                </p:cNvSpPr>
                <p:nvPr/>
              </p:nvSpPr>
              <p:spPr bwMode="auto">
                <a:xfrm>
                  <a:off x="5498558" y="4588058"/>
                  <a:ext cx="144016" cy="144016"/>
                </a:xfrm>
                <a:prstGeom prst="flowChartConnector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1280" name="流程图: 联系 9"/>
                <p:cNvSpPr>
                  <a:spLocks noChangeArrowheads="1"/>
                </p:cNvSpPr>
                <p:nvPr/>
              </p:nvSpPr>
              <p:spPr bwMode="auto">
                <a:xfrm>
                  <a:off x="6012160" y="5232229"/>
                  <a:ext cx="144016" cy="144016"/>
                </a:xfrm>
                <a:prstGeom prst="flowChartConnector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cxnSp>
              <p:nvCxnSpPr>
                <p:cNvPr id="11281" name="直接连接符 11"/>
                <p:cNvCxnSpPr>
                  <a:cxnSpLocks noChangeShapeType="1"/>
                  <a:stCxn id="11274" idx="6"/>
                  <a:endCxn id="11276" idx="2"/>
                </p:cNvCxnSpPr>
                <p:nvPr/>
              </p:nvCxnSpPr>
              <p:spPr bwMode="auto">
                <a:xfrm>
                  <a:off x="1619672" y="5592269"/>
                  <a:ext cx="1224136" cy="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1282" name="直接连接符 12"/>
                <p:cNvCxnSpPr>
                  <a:cxnSpLocks noChangeShapeType="1"/>
                </p:cNvCxnSpPr>
                <p:nvPr/>
              </p:nvCxnSpPr>
              <p:spPr bwMode="auto">
                <a:xfrm flipV="1">
                  <a:off x="2987824" y="5016205"/>
                  <a:ext cx="1512168" cy="576064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1283" name="直接连接符 14"/>
                <p:cNvCxnSpPr>
                  <a:cxnSpLocks noChangeShapeType="1"/>
                </p:cNvCxnSpPr>
                <p:nvPr/>
              </p:nvCxnSpPr>
              <p:spPr bwMode="auto">
                <a:xfrm>
                  <a:off x="1574558" y="5650830"/>
                  <a:ext cx="309123" cy="597155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1284" name="直接连接符 16"/>
                <p:cNvCxnSpPr>
                  <a:cxnSpLocks noChangeShapeType="1"/>
                  <a:endCxn id="11276" idx="3"/>
                </p:cNvCxnSpPr>
                <p:nvPr/>
              </p:nvCxnSpPr>
              <p:spPr bwMode="auto">
                <a:xfrm flipV="1">
                  <a:off x="1907704" y="5643186"/>
                  <a:ext cx="957195" cy="669163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1285" name="直接连接符 18"/>
                <p:cNvCxnSpPr>
                  <a:cxnSpLocks noChangeShapeType="1"/>
                </p:cNvCxnSpPr>
                <p:nvPr/>
              </p:nvCxnSpPr>
              <p:spPr bwMode="auto">
                <a:xfrm flipV="1">
                  <a:off x="4585447" y="4673513"/>
                  <a:ext cx="926558" cy="284131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1286" name="直接连接符 21"/>
                <p:cNvCxnSpPr>
                  <a:cxnSpLocks noChangeShapeType="1"/>
                  <a:endCxn id="11280" idx="2"/>
                </p:cNvCxnSpPr>
                <p:nvPr/>
              </p:nvCxnSpPr>
              <p:spPr bwMode="auto">
                <a:xfrm>
                  <a:off x="4572000" y="5012305"/>
                  <a:ext cx="1440160" cy="291932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1287" name="直接连接符 23"/>
                <p:cNvCxnSpPr>
                  <a:cxnSpLocks noChangeShapeType="1"/>
                  <a:endCxn id="11278" idx="6"/>
                </p:cNvCxnSpPr>
                <p:nvPr/>
              </p:nvCxnSpPr>
              <p:spPr bwMode="auto">
                <a:xfrm>
                  <a:off x="5580112" y="4656165"/>
                  <a:ext cx="864096" cy="144016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1288" name="直接连接符 25"/>
                <p:cNvCxnSpPr>
                  <a:cxnSpLocks noChangeShapeType="1"/>
                  <a:endCxn id="11278" idx="7"/>
                </p:cNvCxnSpPr>
                <p:nvPr/>
              </p:nvCxnSpPr>
              <p:spPr bwMode="auto">
                <a:xfrm flipV="1">
                  <a:off x="6084168" y="4749264"/>
                  <a:ext cx="338949" cy="554973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1289" name="矩形标注 28"/>
                <p:cNvSpPr>
                  <a:spLocks noChangeArrowheads="1"/>
                </p:cNvSpPr>
                <p:nvPr/>
              </p:nvSpPr>
              <p:spPr bwMode="auto">
                <a:xfrm>
                  <a:off x="1331640" y="4944197"/>
                  <a:ext cx="1008112" cy="504056"/>
                </a:xfrm>
                <a:prstGeom prst="wedgeRectCallout">
                  <a:avLst>
                    <a:gd name="adj1" fmla="val -20833"/>
                    <a:gd name="adj2" fmla="val 62500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 b="1"/>
                    <a:t>旧金山</a:t>
                  </a:r>
                </a:p>
              </p:txBody>
            </p:sp>
            <p:sp>
              <p:nvSpPr>
                <p:cNvPr id="11290" name="矩形标注 29"/>
                <p:cNvSpPr>
                  <a:spLocks noChangeArrowheads="1"/>
                </p:cNvSpPr>
                <p:nvPr/>
              </p:nvSpPr>
              <p:spPr bwMode="auto">
                <a:xfrm>
                  <a:off x="2627784" y="4944197"/>
                  <a:ext cx="1008112" cy="504056"/>
                </a:xfrm>
                <a:prstGeom prst="wedgeRectCallout">
                  <a:avLst>
                    <a:gd name="adj1" fmla="val -20833"/>
                    <a:gd name="adj2" fmla="val 62500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 b="1"/>
                    <a:t>丹佛</a:t>
                  </a:r>
                </a:p>
              </p:txBody>
            </p:sp>
            <p:sp>
              <p:nvSpPr>
                <p:cNvPr id="11291" name="矩形标注 30"/>
                <p:cNvSpPr>
                  <a:spLocks noChangeArrowheads="1"/>
                </p:cNvSpPr>
                <p:nvPr/>
              </p:nvSpPr>
              <p:spPr bwMode="auto">
                <a:xfrm>
                  <a:off x="4283968" y="5085184"/>
                  <a:ext cx="1008112" cy="504056"/>
                </a:xfrm>
                <a:prstGeom prst="wedgeRectCallout">
                  <a:avLst>
                    <a:gd name="adj1" fmla="val -20833"/>
                    <a:gd name="adj2" fmla="val 62500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 b="1"/>
                    <a:t>芝加哥</a:t>
                  </a:r>
                </a:p>
              </p:txBody>
            </p:sp>
            <p:sp>
              <p:nvSpPr>
                <p:cNvPr id="11292" name="矩形标注 31"/>
                <p:cNvSpPr>
                  <a:spLocks noChangeArrowheads="1"/>
                </p:cNvSpPr>
                <p:nvPr/>
              </p:nvSpPr>
              <p:spPr bwMode="auto">
                <a:xfrm>
                  <a:off x="6300192" y="5232229"/>
                  <a:ext cx="1008112" cy="504056"/>
                </a:xfrm>
                <a:prstGeom prst="wedgeRectCallout">
                  <a:avLst>
                    <a:gd name="adj1" fmla="val -20833"/>
                    <a:gd name="adj2" fmla="val 62500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 b="1"/>
                    <a:t>华盛顿</a:t>
                  </a:r>
                </a:p>
              </p:txBody>
            </p:sp>
            <p:sp>
              <p:nvSpPr>
                <p:cNvPr id="11293" name="矩形标注 32"/>
                <p:cNvSpPr>
                  <a:spLocks noChangeArrowheads="1"/>
                </p:cNvSpPr>
                <p:nvPr/>
              </p:nvSpPr>
              <p:spPr bwMode="auto">
                <a:xfrm>
                  <a:off x="6516216" y="4296125"/>
                  <a:ext cx="1008112" cy="504056"/>
                </a:xfrm>
                <a:prstGeom prst="wedgeRectCallout">
                  <a:avLst>
                    <a:gd name="adj1" fmla="val -20833"/>
                    <a:gd name="adj2" fmla="val 62500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 b="1"/>
                    <a:t>纽约</a:t>
                  </a:r>
                </a:p>
              </p:txBody>
            </p:sp>
            <p:sp>
              <p:nvSpPr>
                <p:cNvPr id="11294" name="矩形标注 33"/>
                <p:cNvSpPr>
                  <a:spLocks noChangeArrowheads="1"/>
                </p:cNvSpPr>
                <p:nvPr/>
              </p:nvSpPr>
              <p:spPr bwMode="auto">
                <a:xfrm>
                  <a:off x="4572000" y="4152109"/>
                  <a:ext cx="1008112" cy="504056"/>
                </a:xfrm>
                <a:prstGeom prst="wedgeRectCallout">
                  <a:avLst>
                    <a:gd name="adj1" fmla="val -20833"/>
                    <a:gd name="adj2" fmla="val 62500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 b="1"/>
                    <a:t>底特律</a:t>
                  </a:r>
                </a:p>
              </p:txBody>
            </p:sp>
            <p:sp>
              <p:nvSpPr>
                <p:cNvPr id="11295" name="任意多边形 34"/>
                <p:cNvSpPr>
                  <a:spLocks/>
                </p:cNvSpPr>
                <p:nvPr/>
              </p:nvSpPr>
              <p:spPr bwMode="auto">
                <a:xfrm>
                  <a:off x="2918012" y="4935071"/>
                  <a:ext cx="1640541" cy="685800"/>
                </a:xfrm>
                <a:custGeom>
                  <a:avLst/>
                  <a:gdLst>
                    <a:gd name="T0" fmla="*/ 0 w 1640541"/>
                    <a:gd name="T1" fmla="*/ 685800 h 685800"/>
                    <a:gd name="T2" fmla="*/ 672353 w 1640541"/>
                    <a:gd name="T3" fmla="*/ 107576 h 685800"/>
                    <a:gd name="T4" fmla="*/ 1640541 w 1640541"/>
                    <a:gd name="T5" fmla="*/ 40341 h 685800"/>
                    <a:gd name="T6" fmla="*/ 1640541 w 1640541"/>
                    <a:gd name="T7" fmla="*/ 40341 h 6858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40541"/>
                    <a:gd name="T13" fmla="*/ 0 h 685800"/>
                    <a:gd name="T14" fmla="*/ 1640541 w 1640541"/>
                    <a:gd name="T15" fmla="*/ 685800 h 6858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40541" h="685800">
                      <a:moveTo>
                        <a:pt x="0" y="685800"/>
                      </a:moveTo>
                      <a:cubicBezTo>
                        <a:pt x="199465" y="450476"/>
                        <a:pt x="398930" y="215153"/>
                        <a:pt x="672353" y="107576"/>
                      </a:cubicBezTo>
                      <a:cubicBezTo>
                        <a:pt x="945777" y="0"/>
                        <a:pt x="1640541" y="40341"/>
                        <a:pt x="1640541" y="40341"/>
                      </a:cubicBezTo>
                    </a:path>
                  </a:pathLst>
                </a:custGeom>
                <a:noFill/>
                <a:ln w="22225" cap="flat" cmpd="sng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1296" name="任意多边形 35"/>
                <p:cNvSpPr>
                  <a:spLocks/>
                </p:cNvSpPr>
                <p:nvPr/>
              </p:nvSpPr>
              <p:spPr bwMode="auto">
                <a:xfrm>
                  <a:off x="2944906" y="4988859"/>
                  <a:ext cx="1613647" cy="753035"/>
                </a:xfrm>
                <a:custGeom>
                  <a:avLst/>
                  <a:gdLst>
                    <a:gd name="T0" fmla="*/ 0 w 1613647"/>
                    <a:gd name="T1" fmla="*/ 645459 h 753035"/>
                    <a:gd name="T2" fmla="*/ 968188 w 1613647"/>
                    <a:gd name="T3" fmla="*/ 645459 h 753035"/>
                    <a:gd name="T4" fmla="*/ 1613647 w 1613647"/>
                    <a:gd name="T5" fmla="*/ 0 h 753035"/>
                    <a:gd name="T6" fmla="*/ 1613647 w 1613647"/>
                    <a:gd name="T7" fmla="*/ 0 h 75303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13647"/>
                    <a:gd name="T13" fmla="*/ 0 h 753035"/>
                    <a:gd name="T14" fmla="*/ 1613647 w 1613647"/>
                    <a:gd name="T15" fmla="*/ 753035 h 75303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13647" h="753035">
                      <a:moveTo>
                        <a:pt x="0" y="645459"/>
                      </a:moveTo>
                      <a:cubicBezTo>
                        <a:pt x="349623" y="699247"/>
                        <a:pt x="699247" y="753035"/>
                        <a:pt x="968188" y="645459"/>
                      </a:cubicBezTo>
                      <a:cubicBezTo>
                        <a:pt x="1237129" y="537883"/>
                        <a:pt x="1613647" y="0"/>
                        <a:pt x="1613647" y="0"/>
                      </a:cubicBezTo>
                    </a:path>
                  </a:pathLst>
                </a:custGeom>
                <a:noFill/>
                <a:ln w="22225" cap="flat" cmpd="sng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cxnSp>
              <p:nvCxnSpPr>
                <p:cNvPr id="11297" name="直接连接符 36"/>
                <p:cNvCxnSpPr>
                  <a:cxnSpLocks noChangeShapeType="1"/>
                </p:cNvCxnSpPr>
                <p:nvPr/>
              </p:nvCxnSpPr>
              <p:spPr bwMode="auto">
                <a:xfrm flipV="1">
                  <a:off x="4513439" y="4800181"/>
                  <a:ext cx="1930769" cy="19652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1298" name="任意多边形 37"/>
                <p:cNvSpPr>
                  <a:spLocks/>
                </p:cNvSpPr>
                <p:nvPr/>
              </p:nvSpPr>
              <p:spPr bwMode="auto">
                <a:xfrm>
                  <a:off x="4545106" y="4787153"/>
                  <a:ext cx="1842247" cy="237565"/>
                </a:xfrm>
                <a:custGeom>
                  <a:avLst/>
                  <a:gdLst>
                    <a:gd name="T0" fmla="*/ 0 w 1842247"/>
                    <a:gd name="T1" fmla="*/ 215153 h 237565"/>
                    <a:gd name="T2" fmla="*/ 1237129 w 1842247"/>
                    <a:gd name="T3" fmla="*/ 201706 h 237565"/>
                    <a:gd name="T4" fmla="*/ 1842247 w 1842247"/>
                    <a:gd name="T5" fmla="*/ 0 h 237565"/>
                    <a:gd name="T6" fmla="*/ 1842247 w 1842247"/>
                    <a:gd name="T7" fmla="*/ 0 h 23756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842247"/>
                    <a:gd name="T13" fmla="*/ 0 h 237565"/>
                    <a:gd name="T14" fmla="*/ 1842247 w 1842247"/>
                    <a:gd name="T15" fmla="*/ 237565 h 23756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842247" h="237565">
                      <a:moveTo>
                        <a:pt x="0" y="215153"/>
                      </a:moveTo>
                      <a:cubicBezTo>
                        <a:pt x="465044" y="226359"/>
                        <a:pt x="930088" y="237565"/>
                        <a:pt x="1237129" y="201706"/>
                      </a:cubicBezTo>
                      <a:cubicBezTo>
                        <a:pt x="1544170" y="165847"/>
                        <a:pt x="1842247" y="0"/>
                        <a:pt x="1842247" y="0"/>
                      </a:cubicBezTo>
                    </a:path>
                  </a:pathLst>
                </a:custGeom>
                <a:noFill/>
                <a:ln w="22225" cap="flat" cmpd="sng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11270" name="椭圆 39"/>
            <p:cNvSpPr>
              <a:spLocks noChangeArrowheads="1"/>
            </p:cNvSpPr>
            <p:nvPr/>
          </p:nvSpPr>
          <p:spPr bwMode="auto">
            <a:xfrm>
              <a:off x="2771800" y="5629581"/>
              <a:ext cx="288032" cy="432048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71" name="椭圆 40"/>
            <p:cNvSpPr>
              <a:spLocks noChangeArrowheads="1"/>
            </p:cNvSpPr>
            <p:nvPr/>
          </p:nvSpPr>
          <p:spPr bwMode="auto">
            <a:xfrm>
              <a:off x="5940152" y="5373216"/>
              <a:ext cx="288032" cy="432048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732FF1-3A9F-4611-BE5B-1D26470D92E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cs typeface="黑体" panose="02010609060101010101" pitchFamily="49" charset="-122"/>
              </a:rPr>
              <a:t>图的定义（有向图）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557338"/>
            <a:ext cx="8569325" cy="2663825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黑体" panose="02010609060101010101" pitchFamily="49" charset="-122"/>
              </a:rPr>
              <a:t>有向图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黑体" panose="02010609060101010101" pitchFamily="49" charset="-122"/>
              </a:rPr>
              <a:t>G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黑体" panose="02010609060101010101" pitchFamily="49" charset="-122"/>
              </a:rPr>
              <a:t>是一个三元组：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黑体" panose="02010609060101010101" pitchFamily="49" charset="-122"/>
              </a:rPr>
              <a:t>G= (V, E, 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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黑体" panose="02010609060101010101" pitchFamily="49" charset="-122"/>
              </a:rPr>
              <a:t>)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</a:rPr>
              <a:t>V</a:t>
            </a:r>
            <a:r>
              <a:rPr lang="zh-CN" altLang="en-US" sz="2400" b="1">
                <a:latin typeface="Times New Roman" panose="02020603050405020304" pitchFamily="18" charset="0"/>
                <a:cs typeface="黑体" panose="02010609060101010101" pitchFamily="49" charset="-122"/>
              </a:rPr>
              <a:t>是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黑体" panose="02010609060101010101" pitchFamily="49" charset="-122"/>
              </a:rPr>
              <a:t>非空</a:t>
            </a:r>
            <a:r>
              <a:rPr lang="zh-CN" altLang="en-US" sz="2400" b="1">
                <a:latin typeface="Times New Roman" panose="02020603050405020304" pitchFamily="18" charset="0"/>
                <a:cs typeface="黑体" panose="02010609060101010101" pitchFamily="49" charset="-122"/>
              </a:rPr>
              <a:t>顶点集，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</a:rPr>
              <a:t>E</a:t>
            </a:r>
            <a:r>
              <a:rPr lang="zh-CN" altLang="en-US" sz="2400" b="1">
                <a:latin typeface="Times New Roman" panose="02020603050405020304" pitchFamily="18" charset="0"/>
                <a:cs typeface="黑体" panose="02010609060101010101" pitchFamily="49" charset="-122"/>
              </a:rPr>
              <a:t>是有向边（弧）集，且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</a:rPr>
              <a:t>V</a:t>
            </a:r>
            <a:r>
              <a:rPr lang="en-US" altLang="zh-CN" sz="2400" b="1">
                <a:latin typeface="Times New Roman" panose="02020603050405020304" pitchFamily="18" charset="0"/>
                <a:ea typeface="MS PMincho" panose="02020600040205080304" pitchFamily="18" charset="-128"/>
                <a:cs typeface="黑体" panose="02010609060101010101" pitchFamily="49" charset="-122"/>
              </a:rPr>
              <a:t>⋂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</a:rPr>
              <a:t>E=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</a:t>
            </a:r>
            <a:r>
              <a:rPr lang="zh-CN" altLang="en-US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；</a:t>
            </a:r>
            <a:endParaRPr lang="en-US" altLang="zh-CN" sz="2400" b="1">
              <a:latin typeface="Times New Roman" panose="02020603050405020304" pitchFamily="18" charset="0"/>
              <a:cs typeface="黑体" panose="02010609060101010101" pitchFamily="49" charset="-122"/>
            </a:endParaRPr>
          </a:p>
          <a:p>
            <a:pPr lvl="1" algn="just" eaLnBrk="1" hangingPunct="1">
              <a:lnSpc>
                <a:spcPct val="150000"/>
              </a:lnSpc>
            </a:pP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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</a:rPr>
              <a:t>:E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  <a:sym typeface="Wingdings" panose="05000000000000000000" pitchFamily="2" charset="2"/>
              </a:rPr>
              <a:t>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VV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</a:rPr>
              <a:t>, </a:t>
            </a:r>
            <a:r>
              <a:rPr lang="zh-CN" altLang="en-US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若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(e)=(u, v), </a:t>
            </a:r>
            <a:r>
              <a:rPr lang="zh-CN" altLang="en-US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则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u</a:t>
            </a:r>
            <a:r>
              <a:rPr lang="zh-CN" altLang="en-US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和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v</a:t>
            </a:r>
            <a:r>
              <a:rPr lang="zh-CN" altLang="en-US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分别称为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e</a:t>
            </a:r>
            <a:r>
              <a:rPr lang="zh-CN" altLang="en-US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的起点和终点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.</a:t>
            </a:r>
            <a:endParaRPr lang="zh-CN" altLang="en-US" sz="2400" b="1">
              <a:latin typeface="Times New Roman" panose="02020603050405020304" pitchFamily="18" charset="0"/>
              <a:cs typeface="黑体" panose="02010609060101010101" pitchFamily="49" charset="-122"/>
              <a:sym typeface="Symbol" panose="05050102010706020507" pitchFamily="18" charset="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黑体" panose="02010609060101010101" pitchFamily="49" charset="-122"/>
              </a:rPr>
              <a:t>举例（简单有向图）</a:t>
            </a:r>
          </a:p>
        </p:txBody>
      </p:sp>
      <p:grpSp>
        <p:nvGrpSpPr>
          <p:cNvPr id="2" name="组合 42"/>
          <p:cNvGrpSpPr>
            <a:grpSpLocks/>
          </p:cNvGrpSpPr>
          <p:nvPr/>
        </p:nvGrpSpPr>
        <p:grpSpPr bwMode="auto">
          <a:xfrm>
            <a:off x="1331913" y="4076700"/>
            <a:ext cx="6192837" cy="2595563"/>
            <a:chOff x="1331640" y="4077072"/>
            <a:chExt cx="6192688" cy="2595317"/>
          </a:xfrm>
        </p:grpSpPr>
        <p:sp>
          <p:nvSpPr>
            <p:cNvPr id="12293" name="流程图: 联系 3"/>
            <p:cNvSpPr>
              <a:spLocks noChangeArrowheads="1"/>
            </p:cNvSpPr>
            <p:nvPr/>
          </p:nvSpPr>
          <p:spPr bwMode="auto">
            <a:xfrm>
              <a:off x="1475656" y="5520261"/>
              <a:ext cx="144016" cy="144016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294" name="流程图: 联系 4"/>
            <p:cNvSpPr>
              <a:spLocks noChangeArrowheads="1"/>
            </p:cNvSpPr>
            <p:nvPr/>
          </p:nvSpPr>
          <p:spPr bwMode="auto">
            <a:xfrm>
              <a:off x="1835696" y="6240341"/>
              <a:ext cx="144016" cy="144016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295" name="流程图: 联系 5"/>
            <p:cNvSpPr>
              <a:spLocks noChangeArrowheads="1"/>
            </p:cNvSpPr>
            <p:nvPr/>
          </p:nvSpPr>
          <p:spPr bwMode="auto">
            <a:xfrm>
              <a:off x="2843808" y="5520261"/>
              <a:ext cx="144016" cy="144016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296" name="流程图: 联系 6"/>
            <p:cNvSpPr>
              <a:spLocks noChangeArrowheads="1"/>
            </p:cNvSpPr>
            <p:nvPr/>
          </p:nvSpPr>
          <p:spPr bwMode="auto">
            <a:xfrm>
              <a:off x="4473098" y="4912530"/>
              <a:ext cx="144016" cy="144016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297" name="流程图: 联系 7"/>
            <p:cNvSpPr>
              <a:spLocks noChangeArrowheads="1"/>
            </p:cNvSpPr>
            <p:nvPr/>
          </p:nvSpPr>
          <p:spPr bwMode="auto">
            <a:xfrm>
              <a:off x="6300192" y="4728173"/>
              <a:ext cx="144016" cy="144016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298" name="流程图: 联系 8"/>
            <p:cNvSpPr>
              <a:spLocks noChangeArrowheads="1"/>
            </p:cNvSpPr>
            <p:nvPr/>
          </p:nvSpPr>
          <p:spPr bwMode="auto">
            <a:xfrm>
              <a:off x="5498558" y="4588058"/>
              <a:ext cx="144016" cy="144016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299" name="流程图: 联系 9"/>
            <p:cNvSpPr>
              <a:spLocks noChangeArrowheads="1"/>
            </p:cNvSpPr>
            <p:nvPr/>
          </p:nvSpPr>
          <p:spPr bwMode="auto">
            <a:xfrm>
              <a:off x="6012160" y="5232229"/>
              <a:ext cx="144016" cy="144016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12300" name="直接连接符 11"/>
            <p:cNvCxnSpPr>
              <a:cxnSpLocks noChangeShapeType="1"/>
              <a:stCxn id="12293" idx="6"/>
              <a:endCxn id="12295" idx="2"/>
            </p:cNvCxnSpPr>
            <p:nvPr/>
          </p:nvCxnSpPr>
          <p:spPr bwMode="auto">
            <a:xfrm>
              <a:off x="1619672" y="5592269"/>
              <a:ext cx="122413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1" name="直接连接符 12"/>
            <p:cNvCxnSpPr>
              <a:cxnSpLocks noChangeShapeType="1"/>
            </p:cNvCxnSpPr>
            <p:nvPr/>
          </p:nvCxnSpPr>
          <p:spPr bwMode="auto">
            <a:xfrm flipV="1">
              <a:off x="2987824" y="5016205"/>
              <a:ext cx="1512168" cy="576064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2" name="直接连接符 14"/>
            <p:cNvCxnSpPr>
              <a:cxnSpLocks noChangeShapeType="1"/>
            </p:cNvCxnSpPr>
            <p:nvPr/>
          </p:nvCxnSpPr>
          <p:spPr bwMode="auto">
            <a:xfrm>
              <a:off x="1574558" y="5650830"/>
              <a:ext cx="309123" cy="597155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3" name="直接连接符 16"/>
            <p:cNvCxnSpPr>
              <a:cxnSpLocks noChangeShapeType="1"/>
              <a:endCxn id="12295" idx="3"/>
            </p:cNvCxnSpPr>
            <p:nvPr/>
          </p:nvCxnSpPr>
          <p:spPr bwMode="auto">
            <a:xfrm flipV="1">
              <a:off x="1907704" y="5643186"/>
              <a:ext cx="957195" cy="6691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4" name="直接连接符 18"/>
            <p:cNvCxnSpPr>
              <a:cxnSpLocks noChangeShapeType="1"/>
            </p:cNvCxnSpPr>
            <p:nvPr/>
          </p:nvCxnSpPr>
          <p:spPr bwMode="auto">
            <a:xfrm flipV="1">
              <a:off x="4585447" y="4673513"/>
              <a:ext cx="926558" cy="284131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5" name="直接连接符 21"/>
            <p:cNvCxnSpPr>
              <a:cxnSpLocks noChangeShapeType="1"/>
              <a:endCxn id="12299" idx="2"/>
            </p:cNvCxnSpPr>
            <p:nvPr/>
          </p:nvCxnSpPr>
          <p:spPr bwMode="auto">
            <a:xfrm>
              <a:off x="4572000" y="5012305"/>
              <a:ext cx="1440160" cy="29193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6" name="直接连接符 23"/>
            <p:cNvCxnSpPr>
              <a:cxnSpLocks noChangeShapeType="1"/>
              <a:endCxn id="12297" idx="1"/>
            </p:cNvCxnSpPr>
            <p:nvPr/>
          </p:nvCxnSpPr>
          <p:spPr bwMode="auto">
            <a:xfrm>
              <a:off x="5580112" y="4656165"/>
              <a:ext cx="741171" cy="93099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7" name="直接连接符 25"/>
            <p:cNvCxnSpPr>
              <a:cxnSpLocks noChangeShapeType="1"/>
              <a:endCxn id="12297" idx="4"/>
            </p:cNvCxnSpPr>
            <p:nvPr/>
          </p:nvCxnSpPr>
          <p:spPr bwMode="auto">
            <a:xfrm flipV="1">
              <a:off x="6084168" y="4872189"/>
              <a:ext cx="288032" cy="432049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08" name="矩形标注 27"/>
            <p:cNvSpPr>
              <a:spLocks noChangeArrowheads="1"/>
            </p:cNvSpPr>
            <p:nvPr/>
          </p:nvSpPr>
          <p:spPr bwMode="auto">
            <a:xfrm>
              <a:off x="2267744" y="6168333"/>
              <a:ext cx="1008112" cy="504056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/>
                <a:t>洛杉矶</a:t>
              </a:r>
            </a:p>
          </p:txBody>
        </p:sp>
        <p:sp>
          <p:nvSpPr>
            <p:cNvPr id="12309" name="矩形标注 28"/>
            <p:cNvSpPr>
              <a:spLocks noChangeArrowheads="1"/>
            </p:cNvSpPr>
            <p:nvPr/>
          </p:nvSpPr>
          <p:spPr bwMode="auto">
            <a:xfrm>
              <a:off x="1331640" y="4944197"/>
              <a:ext cx="1008112" cy="504056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/>
                <a:t>旧金山</a:t>
              </a:r>
            </a:p>
          </p:txBody>
        </p:sp>
        <p:sp>
          <p:nvSpPr>
            <p:cNvPr id="12310" name="矩形标注 29"/>
            <p:cNvSpPr>
              <a:spLocks noChangeArrowheads="1"/>
            </p:cNvSpPr>
            <p:nvPr/>
          </p:nvSpPr>
          <p:spPr bwMode="auto">
            <a:xfrm>
              <a:off x="2411760" y="4941168"/>
              <a:ext cx="1008112" cy="504056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/>
                <a:t>丹佛</a:t>
              </a:r>
            </a:p>
          </p:txBody>
        </p:sp>
        <p:sp>
          <p:nvSpPr>
            <p:cNvPr id="12311" name="矩形标注 30"/>
            <p:cNvSpPr>
              <a:spLocks noChangeArrowheads="1"/>
            </p:cNvSpPr>
            <p:nvPr/>
          </p:nvSpPr>
          <p:spPr bwMode="auto">
            <a:xfrm>
              <a:off x="4067944" y="5160221"/>
              <a:ext cx="1008112" cy="504056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/>
                <a:t>芝加哥</a:t>
              </a:r>
            </a:p>
          </p:txBody>
        </p:sp>
        <p:sp>
          <p:nvSpPr>
            <p:cNvPr id="12312" name="矩形标注 31"/>
            <p:cNvSpPr>
              <a:spLocks noChangeArrowheads="1"/>
            </p:cNvSpPr>
            <p:nvPr/>
          </p:nvSpPr>
          <p:spPr bwMode="auto">
            <a:xfrm>
              <a:off x="6300192" y="5232229"/>
              <a:ext cx="1008112" cy="504056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/>
                <a:t>华盛顿</a:t>
              </a:r>
            </a:p>
          </p:txBody>
        </p:sp>
        <p:sp>
          <p:nvSpPr>
            <p:cNvPr id="12313" name="矩形标注 32"/>
            <p:cNvSpPr>
              <a:spLocks noChangeArrowheads="1"/>
            </p:cNvSpPr>
            <p:nvPr/>
          </p:nvSpPr>
          <p:spPr bwMode="auto">
            <a:xfrm>
              <a:off x="6516216" y="4296125"/>
              <a:ext cx="1008112" cy="504056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/>
                <a:t>纽约</a:t>
              </a:r>
            </a:p>
          </p:txBody>
        </p:sp>
        <p:sp>
          <p:nvSpPr>
            <p:cNvPr id="12314" name="矩形标注 33"/>
            <p:cNvSpPr>
              <a:spLocks noChangeArrowheads="1"/>
            </p:cNvSpPr>
            <p:nvPr/>
          </p:nvSpPr>
          <p:spPr bwMode="auto">
            <a:xfrm>
              <a:off x="5076056" y="4077072"/>
              <a:ext cx="1008112" cy="504056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/>
                <a:t>底特律</a:t>
              </a:r>
            </a:p>
          </p:txBody>
        </p:sp>
        <p:cxnSp>
          <p:nvCxnSpPr>
            <p:cNvPr id="12315" name="直接连接符 35"/>
            <p:cNvCxnSpPr>
              <a:cxnSpLocks noChangeShapeType="1"/>
            </p:cNvCxnSpPr>
            <p:nvPr/>
          </p:nvCxnSpPr>
          <p:spPr bwMode="auto">
            <a:xfrm flipV="1">
              <a:off x="4499992" y="4815372"/>
              <a:ext cx="1786753" cy="19652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16" name="任意多边形 41"/>
            <p:cNvSpPr>
              <a:spLocks/>
            </p:cNvSpPr>
            <p:nvPr/>
          </p:nvSpPr>
          <p:spPr bwMode="auto">
            <a:xfrm rot="178440">
              <a:off x="2987824" y="4725144"/>
              <a:ext cx="1519517" cy="838201"/>
            </a:xfrm>
            <a:custGeom>
              <a:avLst/>
              <a:gdLst>
                <a:gd name="T0" fmla="*/ 0 w 1519517"/>
                <a:gd name="T1" fmla="*/ 838201 h 838201"/>
                <a:gd name="T2" fmla="*/ 349623 w 1519517"/>
                <a:gd name="T3" fmla="*/ 112059 h 838201"/>
                <a:gd name="T4" fmla="*/ 1519517 w 1519517"/>
                <a:gd name="T5" fmla="*/ 165848 h 838201"/>
                <a:gd name="T6" fmla="*/ 1519517 w 1519517"/>
                <a:gd name="T7" fmla="*/ 165848 h 8382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19517"/>
                <a:gd name="T13" fmla="*/ 0 h 838201"/>
                <a:gd name="T14" fmla="*/ 1519517 w 1519517"/>
                <a:gd name="T15" fmla="*/ 838201 h 8382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19517" h="838201">
                  <a:moveTo>
                    <a:pt x="0" y="838201"/>
                  </a:moveTo>
                  <a:cubicBezTo>
                    <a:pt x="48185" y="531159"/>
                    <a:pt x="96370" y="224118"/>
                    <a:pt x="349623" y="112059"/>
                  </a:cubicBezTo>
                  <a:cubicBezTo>
                    <a:pt x="602876" y="0"/>
                    <a:pt x="1519517" y="165848"/>
                    <a:pt x="1519517" y="165848"/>
                  </a:cubicBezTo>
                </a:path>
              </a:pathLst>
            </a:custGeom>
            <a:noFill/>
            <a:ln w="22225" cap="flat" cmpd="sng">
              <a:solidFill>
                <a:schemeClr val="tx1"/>
              </a:solidFill>
              <a:prstDash val="solid"/>
              <a:miter lim="800000"/>
              <a:headEnd type="triangle" w="lg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732FF1-3A9F-4611-BE5B-1D26470D92E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7543800" cy="868363"/>
          </a:xfrm>
        </p:spPr>
        <p:txBody>
          <a:bodyPr/>
          <a:lstStyle/>
          <a:p>
            <a:pPr eaLnBrk="1" hangingPunct="1"/>
            <a:r>
              <a:rPr lang="zh-CN" altLang="en-US">
                <a:cs typeface="黑体" panose="02010609060101010101" pitchFamily="49" charset="-122"/>
              </a:rPr>
              <a:t>图的术语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268413"/>
            <a:ext cx="8075612" cy="273685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spcBef>
                <a:spcPct val="10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黑体" panose="02010609060101010101" pitchFamily="49" charset="-122"/>
              </a:rPr>
              <a:t>无向图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G = </a:t>
            </a:r>
            <a:r>
              <a:rPr lang="en-US" altLang="zh-CN" sz="2800" b="1">
                <a:latin typeface="Times New Roman" panose="02020603050405020304" pitchFamily="18" charset="0"/>
                <a:cs typeface="黑体" panose="02010609060101010101" pitchFamily="49" charset="-122"/>
              </a:rPr>
              <a:t>(V, E, </a:t>
            </a:r>
            <a:r>
              <a:rPr lang="en-US" altLang="zh-CN" sz="28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</a:t>
            </a:r>
            <a:r>
              <a:rPr lang="en-US" altLang="zh-CN" sz="2800" b="1">
                <a:latin typeface="Times New Roman" panose="02020603050405020304" pitchFamily="18" charset="0"/>
                <a:cs typeface="黑体" panose="02010609060101010101" pitchFamily="49" charset="-122"/>
              </a:rPr>
              <a:t>),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(e)={u, v}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800" b="1">
              <a:latin typeface="Times New Roman" panose="02020603050405020304" pitchFamily="18" charset="0"/>
              <a:cs typeface="黑体" panose="02010609060101010101" pitchFamily="49" charset="-122"/>
            </a:endParaRPr>
          </a:p>
          <a:p>
            <a:pPr lvl="1" eaLnBrk="1" hangingPunct="1">
              <a:lnSpc>
                <a:spcPct val="125000"/>
              </a:lnSpc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2400" b="1">
                <a:latin typeface="Times New Roman" panose="02020603050405020304" pitchFamily="18" charset="0"/>
                <a:cs typeface="黑体" panose="02010609060101010101" pitchFamily="49" charset="-122"/>
              </a:rPr>
              <a:t>和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400" b="1">
                <a:latin typeface="Times New Roman" panose="02020603050405020304" pitchFamily="18" charset="0"/>
                <a:cs typeface="黑体" panose="02010609060101010101" pitchFamily="49" charset="-122"/>
              </a:rPr>
              <a:t>在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b="1">
                <a:latin typeface="Times New Roman" panose="02020603050405020304" pitchFamily="18" charset="0"/>
                <a:cs typeface="黑体" panose="02010609060101010101" pitchFamily="49" charset="-122"/>
              </a:rPr>
              <a:t>里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黑体" panose="02010609060101010101" pitchFamily="49" charset="-122"/>
              </a:rPr>
              <a:t>邻接（相邻）</a:t>
            </a:r>
            <a:endParaRPr lang="en-US" altLang="zh-CN" sz="24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25000"/>
              </a:lnSpc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黑体" panose="02010609060101010101" pitchFamily="49" charset="-122"/>
              </a:rPr>
              <a:t>关联（连接）</a:t>
            </a:r>
            <a:r>
              <a:rPr lang="zh-CN" altLang="en-US" sz="2400" b="1">
                <a:latin typeface="Times New Roman" panose="02020603050405020304" pitchFamily="18" charset="0"/>
                <a:cs typeface="黑体" panose="02010609060101010101" pitchFamily="49" charset="-122"/>
              </a:rPr>
              <a:t>顶点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2400" b="1">
                <a:latin typeface="Times New Roman" panose="02020603050405020304" pitchFamily="18" charset="0"/>
                <a:cs typeface="黑体" panose="02010609060101010101" pitchFamily="49" charset="-122"/>
              </a:rPr>
              <a:t>和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  <a:p>
            <a:pPr algn="just" eaLnBrk="1" hangingPunct="1">
              <a:lnSpc>
                <a:spcPct val="125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黑体" panose="02010609060101010101" pitchFamily="49" charset="-122"/>
              </a:rPr>
              <a:t>图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b="1">
                <a:latin typeface="Times New Roman" panose="02020603050405020304" pitchFamily="18" charset="0"/>
                <a:cs typeface="黑体" panose="02010609060101010101" pitchFamily="49" charset="-122"/>
              </a:rPr>
              <a:t>中顶点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cs typeface="黑体" panose="02010609060101010101" pitchFamily="49" charset="-122"/>
              </a:rPr>
              <a:t>v</a:t>
            </a:r>
            <a:r>
              <a:rPr lang="zh-CN" altLang="en-US" sz="2800" b="1">
                <a:latin typeface="Times New Roman" panose="02020603050405020304" pitchFamily="18" charset="0"/>
                <a:cs typeface="黑体" panose="02010609060101010101" pitchFamily="49" charset="-122"/>
              </a:rPr>
              <a:t>的度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 deg(v)</a:t>
            </a:r>
            <a:r>
              <a:rPr lang="zh-CN" altLang="en-US" sz="2800" b="1">
                <a:latin typeface="Times New Roman" panose="02020603050405020304" pitchFamily="18" charset="0"/>
                <a:cs typeface="黑体" panose="02010609060101010101" pitchFamily="49" charset="-122"/>
              </a:rPr>
              <a:t>，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US" altLang="zh-CN" sz="2800" b="1" i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(v) </a:t>
            </a:r>
            <a:endParaRPr lang="zh-CN" altLang="en-US" sz="2800" b="1">
              <a:latin typeface="Times New Roman" panose="02020603050405020304" pitchFamily="18" charset="0"/>
              <a:cs typeface="黑体" panose="02010609060101010101" pitchFamily="49" charset="-122"/>
            </a:endParaRPr>
          </a:p>
          <a:p>
            <a:pPr lvl="1" algn="just" eaLnBrk="1" hangingPunct="1">
              <a:lnSpc>
                <a:spcPct val="125000"/>
              </a:lnSpc>
            </a:pPr>
            <a:r>
              <a:rPr lang="zh-CN" altLang="en-US" sz="2400" b="1">
                <a:cs typeface="黑体" panose="02010609060101010101" pitchFamily="49" charset="-122"/>
              </a:rPr>
              <a:t>与该顶点关联的边数，环为顶点的度做出双倍贡献。</a:t>
            </a:r>
            <a:endParaRPr lang="en-US" altLang="zh-CN" sz="2400" b="1">
              <a:cs typeface="黑体" panose="02010609060101010101" pitchFamily="49" charset="-122"/>
            </a:endParaRPr>
          </a:p>
        </p:txBody>
      </p:sp>
      <p:grpSp>
        <p:nvGrpSpPr>
          <p:cNvPr id="2" name="组合 42"/>
          <p:cNvGrpSpPr>
            <a:grpSpLocks/>
          </p:cNvGrpSpPr>
          <p:nvPr/>
        </p:nvGrpSpPr>
        <p:grpSpPr bwMode="auto">
          <a:xfrm>
            <a:off x="1258888" y="4162425"/>
            <a:ext cx="6192837" cy="2520950"/>
            <a:chOff x="1331640" y="4152109"/>
            <a:chExt cx="6192688" cy="2520280"/>
          </a:xfrm>
        </p:grpSpPr>
        <p:grpSp>
          <p:nvGrpSpPr>
            <p:cNvPr id="13317" name="组合 41"/>
            <p:cNvGrpSpPr>
              <a:grpSpLocks/>
            </p:cNvGrpSpPr>
            <p:nvPr/>
          </p:nvGrpSpPr>
          <p:grpSpPr bwMode="auto">
            <a:xfrm>
              <a:off x="1331640" y="4152109"/>
              <a:ext cx="6192688" cy="2520280"/>
              <a:chOff x="1331640" y="4152109"/>
              <a:chExt cx="6192688" cy="2520280"/>
            </a:xfrm>
          </p:grpSpPr>
          <p:sp>
            <p:nvSpPr>
              <p:cNvPr id="13320" name="矩形标注 8"/>
              <p:cNvSpPr>
                <a:spLocks noChangeArrowheads="1"/>
              </p:cNvSpPr>
              <p:nvPr/>
            </p:nvSpPr>
            <p:spPr bwMode="auto">
              <a:xfrm>
                <a:off x="2267744" y="6168333"/>
                <a:ext cx="1008112" cy="504056"/>
              </a:xfrm>
              <a:prstGeom prst="wedgeRectCallout">
                <a:avLst>
                  <a:gd name="adj1" fmla="val -20833"/>
                  <a:gd name="adj2" fmla="val 6250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 b="1"/>
                  <a:t>洛杉矶</a:t>
                </a:r>
              </a:p>
            </p:txBody>
          </p:sp>
          <p:grpSp>
            <p:nvGrpSpPr>
              <p:cNvPr id="13321" name="组合 38"/>
              <p:cNvGrpSpPr>
                <a:grpSpLocks/>
              </p:cNvGrpSpPr>
              <p:nvPr/>
            </p:nvGrpSpPr>
            <p:grpSpPr bwMode="auto">
              <a:xfrm>
                <a:off x="1331640" y="4152109"/>
                <a:ext cx="6192688" cy="2232248"/>
                <a:chOff x="1331640" y="4152109"/>
                <a:chExt cx="6192688" cy="2232248"/>
              </a:xfrm>
            </p:grpSpPr>
            <p:sp>
              <p:nvSpPr>
                <p:cNvPr id="13322" name="流程图: 联系 10"/>
                <p:cNvSpPr>
                  <a:spLocks noChangeArrowheads="1"/>
                </p:cNvSpPr>
                <p:nvPr/>
              </p:nvSpPr>
              <p:spPr bwMode="auto">
                <a:xfrm>
                  <a:off x="1475656" y="5520261"/>
                  <a:ext cx="144016" cy="144016"/>
                </a:xfrm>
                <a:prstGeom prst="flowChartConnector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3323" name="流程图: 联系 11"/>
                <p:cNvSpPr>
                  <a:spLocks noChangeArrowheads="1"/>
                </p:cNvSpPr>
                <p:nvPr/>
              </p:nvSpPr>
              <p:spPr bwMode="auto">
                <a:xfrm>
                  <a:off x="1835696" y="6240341"/>
                  <a:ext cx="144016" cy="144016"/>
                </a:xfrm>
                <a:prstGeom prst="flowChartConnector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3324" name="流程图: 联系 12"/>
                <p:cNvSpPr>
                  <a:spLocks noChangeArrowheads="1"/>
                </p:cNvSpPr>
                <p:nvPr/>
              </p:nvSpPr>
              <p:spPr bwMode="auto">
                <a:xfrm>
                  <a:off x="2843808" y="5520261"/>
                  <a:ext cx="144016" cy="144016"/>
                </a:xfrm>
                <a:prstGeom prst="flowChartConnector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3325" name="流程图: 联系 6"/>
                <p:cNvSpPr>
                  <a:spLocks noChangeArrowheads="1"/>
                </p:cNvSpPr>
                <p:nvPr/>
              </p:nvSpPr>
              <p:spPr bwMode="auto">
                <a:xfrm>
                  <a:off x="4473098" y="4912530"/>
                  <a:ext cx="144016" cy="144016"/>
                </a:xfrm>
                <a:prstGeom prst="flowChartConnector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3326" name="流程图: 联系 7"/>
                <p:cNvSpPr>
                  <a:spLocks noChangeArrowheads="1"/>
                </p:cNvSpPr>
                <p:nvPr/>
              </p:nvSpPr>
              <p:spPr bwMode="auto">
                <a:xfrm>
                  <a:off x="6300192" y="4728173"/>
                  <a:ext cx="144016" cy="144016"/>
                </a:xfrm>
                <a:prstGeom prst="flowChartConnector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3327" name="流程图: 联系 8"/>
                <p:cNvSpPr>
                  <a:spLocks noChangeArrowheads="1"/>
                </p:cNvSpPr>
                <p:nvPr/>
              </p:nvSpPr>
              <p:spPr bwMode="auto">
                <a:xfrm>
                  <a:off x="5498558" y="4588058"/>
                  <a:ext cx="144016" cy="144016"/>
                </a:xfrm>
                <a:prstGeom prst="flowChartConnector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3328" name="流程图: 联系 9"/>
                <p:cNvSpPr>
                  <a:spLocks noChangeArrowheads="1"/>
                </p:cNvSpPr>
                <p:nvPr/>
              </p:nvSpPr>
              <p:spPr bwMode="auto">
                <a:xfrm>
                  <a:off x="6012160" y="5232229"/>
                  <a:ext cx="144016" cy="144016"/>
                </a:xfrm>
                <a:prstGeom prst="flowChartConnector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cxnSp>
              <p:nvCxnSpPr>
                <p:cNvPr id="13329" name="直接连接符 17"/>
                <p:cNvCxnSpPr>
                  <a:cxnSpLocks noChangeShapeType="1"/>
                  <a:stCxn id="13322" idx="6"/>
                  <a:endCxn id="13324" idx="2"/>
                </p:cNvCxnSpPr>
                <p:nvPr/>
              </p:nvCxnSpPr>
              <p:spPr bwMode="auto">
                <a:xfrm>
                  <a:off x="1619672" y="5592269"/>
                  <a:ext cx="1224136" cy="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3330" name="直接连接符 18"/>
                <p:cNvCxnSpPr>
                  <a:cxnSpLocks noChangeShapeType="1"/>
                </p:cNvCxnSpPr>
                <p:nvPr/>
              </p:nvCxnSpPr>
              <p:spPr bwMode="auto">
                <a:xfrm flipV="1">
                  <a:off x="2987824" y="5016205"/>
                  <a:ext cx="1512168" cy="576064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3331" name="直接连接符 19"/>
                <p:cNvCxnSpPr>
                  <a:cxnSpLocks noChangeShapeType="1"/>
                </p:cNvCxnSpPr>
                <p:nvPr/>
              </p:nvCxnSpPr>
              <p:spPr bwMode="auto">
                <a:xfrm>
                  <a:off x="1574558" y="5650830"/>
                  <a:ext cx="309123" cy="597155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3332" name="直接连接符 20"/>
                <p:cNvCxnSpPr>
                  <a:cxnSpLocks noChangeShapeType="1"/>
                  <a:endCxn id="13324" idx="3"/>
                </p:cNvCxnSpPr>
                <p:nvPr/>
              </p:nvCxnSpPr>
              <p:spPr bwMode="auto">
                <a:xfrm flipV="1">
                  <a:off x="1907704" y="5643186"/>
                  <a:ext cx="957195" cy="669163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3333" name="直接连接符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4585447" y="4673513"/>
                  <a:ext cx="926558" cy="284131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3334" name="直接连接符 22"/>
                <p:cNvCxnSpPr>
                  <a:cxnSpLocks noChangeShapeType="1"/>
                  <a:endCxn id="13327" idx="2"/>
                </p:cNvCxnSpPr>
                <p:nvPr/>
              </p:nvCxnSpPr>
              <p:spPr bwMode="auto">
                <a:xfrm>
                  <a:off x="4572000" y="5012305"/>
                  <a:ext cx="1440160" cy="291932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3335" name="直接连接符 23"/>
                <p:cNvCxnSpPr>
                  <a:cxnSpLocks noChangeShapeType="1"/>
                  <a:endCxn id="13325" idx="6"/>
                </p:cNvCxnSpPr>
                <p:nvPr/>
              </p:nvCxnSpPr>
              <p:spPr bwMode="auto">
                <a:xfrm>
                  <a:off x="5580112" y="4656165"/>
                  <a:ext cx="864096" cy="144016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3336" name="直接连接符 24"/>
                <p:cNvCxnSpPr>
                  <a:cxnSpLocks noChangeShapeType="1"/>
                  <a:endCxn id="13325" idx="7"/>
                </p:cNvCxnSpPr>
                <p:nvPr/>
              </p:nvCxnSpPr>
              <p:spPr bwMode="auto">
                <a:xfrm flipV="1">
                  <a:off x="6084168" y="4749264"/>
                  <a:ext cx="338949" cy="554973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3337" name="矩形标注 25"/>
                <p:cNvSpPr>
                  <a:spLocks noChangeArrowheads="1"/>
                </p:cNvSpPr>
                <p:nvPr/>
              </p:nvSpPr>
              <p:spPr bwMode="auto">
                <a:xfrm>
                  <a:off x="1331640" y="4944197"/>
                  <a:ext cx="1008112" cy="504056"/>
                </a:xfrm>
                <a:prstGeom prst="wedgeRectCallout">
                  <a:avLst>
                    <a:gd name="adj1" fmla="val -20833"/>
                    <a:gd name="adj2" fmla="val 62500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 b="1"/>
                    <a:t>旧金山</a:t>
                  </a:r>
                </a:p>
              </p:txBody>
            </p:sp>
            <p:sp>
              <p:nvSpPr>
                <p:cNvPr id="13338" name="矩形标注 26"/>
                <p:cNvSpPr>
                  <a:spLocks noChangeArrowheads="1"/>
                </p:cNvSpPr>
                <p:nvPr/>
              </p:nvSpPr>
              <p:spPr bwMode="auto">
                <a:xfrm>
                  <a:off x="2627784" y="4944197"/>
                  <a:ext cx="1008112" cy="504056"/>
                </a:xfrm>
                <a:prstGeom prst="wedgeRectCallout">
                  <a:avLst>
                    <a:gd name="adj1" fmla="val -20833"/>
                    <a:gd name="adj2" fmla="val 62500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 b="1"/>
                    <a:t>丹佛</a:t>
                  </a:r>
                </a:p>
              </p:txBody>
            </p:sp>
            <p:sp>
              <p:nvSpPr>
                <p:cNvPr id="13339" name="矩形标注 27"/>
                <p:cNvSpPr>
                  <a:spLocks noChangeArrowheads="1"/>
                </p:cNvSpPr>
                <p:nvPr/>
              </p:nvSpPr>
              <p:spPr bwMode="auto">
                <a:xfrm>
                  <a:off x="4283968" y="5085184"/>
                  <a:ext cx="1008112" cy="504056"/>
                </a:xfrm>
                <a:prstGeom prst="wedgeRectCallout">
                  <a:avLst>
                    <a:gd name="adj1" fmla="val -20833"/>
                    <a:gd name="adj2" fmla="val 62500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 b="1"/>
                    <a:t>芝加哥</a:t>
                  </a:r>
                </a:p>
              </p:txBody>
            </p:sp>
            <p:sp>
              <p:nvSpPr>
                <p:cNvPr id="13340" name="矩形标注 28"/>
                <p:cNvSpPr>
                  <a:spLocks noChangeArrowheads="1"/>
                </p:cNvSpPr>
                <p:nvPr/>
              </p:nvSpPr>
              <p:spPr bwMode="auto">
                <a:xfrm>
                  <a:off x="6300192" y="5232229"/>
                  <a:ext cx="1008112" cy="504056"/>
                </a:xfrm>
                <a:prstGeom prst="wedgeRectCallout">
                  <a:avLst>
                    <a:gd name="adj1" fmla="val -20833"/>
                    <a:gd name="adj2" fmla="val 62500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 b="1"/>
                    <a:t>华盛顿</a:t>
                  </a:r>
                </a:p>
              </p:txBody>
            </p:sp>
            <p:sp>
              <p:nvSpPr>
                <p:cNvPr id="13341" name="矩形标注 29"/>
                <p:cNvSpPr>
                  <a:spLocks noChangeArrowheads="1"/>
                </p:cNvSpPr>
                <p:nvPr/>
              </p:nvSpPr>
              <p:spPr bwMode="auto">
                <a:xfrm>
                  <a:off x="6516216" y="4296125"/>
                  <a:ext cx="1008112" cy="504056"/>
                </a:xfrm>
                <a:prstGeom prst="wedgeRectCallout">
                  <a:avLst>
                    <a:gd name="adj1" fmla="val -20833"/>
                    <a:gd name="adj2" fmla="val 62500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 b="1"/>
                    <a:t>纽约</a:t>
                  </a:r>
                </a:p>
              </p:txBody>
            </p:sp>
            <p:sp>
              <p:nvSpPr>
                <p:cNvPr id="13342" name="矩形标注 30"/>
                <p:cNvSpPr>
                  <a:spLocks noChangeArrowheads="1"/>
                </p:cNvSpPr>
                <p:nvPr/>
              </p:nvSpPr>
              <p:spPr bwMode="auto">
                <a:xfrm>
                  <a:off x="4572000" y="4152109"/>
                  <a:ext cx="1008112" cy="504056"/>
                </a:xfrm>
                <a:prstGeom prst="wedgeRectCallout">
                  <a:avLst>
                    <a:gd name="adj1" fmla="val -20833"/>
                    <a:gd name="adj2" fmla="val 62500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 b="1"/>
                    <a:t>底特律</a:t>
                  </a:r>
                </a:p>
              </p:txBody>
            </p:sp>
            <p:sp>
              <p:nvSpPr>
                <p:cNvPr id="13343" name="任意多边形 31"/>
                <p:cNvSpPr>
                  <a:spLocks/>
                </p:cNvSpPr>
                <p:nvPr/>
              </p:nvSpPr>
              <p:spPr bwMode="auto">
                <a:xfrm>
                  <a:off x="2918012" y="4935071"/>
                  <a:ext cx="1640541" cy="685800"/>
                </a:xfrm>
                <a:custGeom>
                  <a:avLst/>
                  <a:gdLst>
                    <a:gd name="T0" fmla="*/ 0 w 1640541"/>
                    <a:gd name="T1" fmla="*/ 685800 h 685800"/>
                    <a:gd name="T2" fmla="*/ 672353 w 1640541"/>
                    <a:gd name="T3" fmla="*/ 107576 h 685800"/>
                    <a:gd name="T4" fmla="*/ 1640541 w 1640541"/>
                    <a:gd name="T5" fmla="*/ 40341 h 685800"/>
                    <a:gd name="T6" fmla="*/ 1640541 w 1640541"/>
                    <a:gd name="T7" fmla="*/ 40341 h 6858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40541"/>
                    <a:gd name="T13" fmla="*/ 0 h 685800"/>
                    <a:gd name="T14" fmla="*/ 1640541 w 1640541"/>
                    <a:gd name="T15" fmla="*/ 685800 h 6858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40541" h="685800">
                      <a:moveTo>
                        <a:pt x="0" y="685800"/>
                      </a:moveTo>
                      <a:cubicBezTo>
                        <a:pt x="199465" y="450476"/>
                        <a:pt x="398930" y="215153"/>
                        <a:pt x="672353" y="107576"/>
                      </a:cubicBezTo>
                      <a:cubicBezTo>
                        <a:pt x="945777" y="0"/>
                        <a:pt x="1640541" y="40341"/>
                        <a:pt x="1640541" y="40341"/>
                      </a:cubicBezTo>
                    </a:path>
                  </a:pathLst>
                </a:custGeom>
                <a:noFill/>
                <a:ln w="22225" cap="flat" cmpd="sng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3344" name="任意多边形 32"/>
                <p:cNvSpPr>
                  <a:spLocks/>
                </p:cNvSpPr>
                <p:nvPr/>
              </p:nvSpPr>
              <p:spPr bwMode="auto">
                <a:xfrm>
                  <a:off x="2944906" y="4988859"/>
                  <a:ext cx="1613647" cy="753035"/>
                </a:xfrm>
                <a:custGeom>
                  <a:avLst/>
                  <a:gdLst>
                    <a:gd name="T0" fmla="*/ 0 w 1613647"/>
                    <a:gd name="T1" fmla="*/ 645459 h 753035"/>
                    <a:gd name="T2" fmla="*/ 968188 w 1613647"/>
                    <a:gd name="T3" fmla="*/ 645459 h 753035"/>
                    <a:gd name="T4" fmla="*/ 1613647 w 1613647"/>
                    <a:gd name="T5" fmla="*/ 0 h 753035"/>
                    <a:gd name="T6" fmla="*/ 1613647 w 1613647"/>
                    <a:gd name="T7" fmla="*/ 0 h 75303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13647"/>
                    <a:gd name="T13" fmla="*/ 0 h 753035"/>
                    <a:gd name="T14" fmla="*/ 1613647 w 1613647"/>
                    <a:gd name="T15" fmla="*/ 753035 h 75303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13647" h="753035">
                      <a:moveTo>
                        <a:pt x="0" y="645459"/>
                      </a:moveTo>
                      <a:cubicBezTo>
                        <a:pt x="349623" y="699247"/>
                        <a:pt x="699247" y="753035"/>
                        <a:pt x="968188" y="645459"/>
                      </a:cubicBezTo>
                      <a:cubicBezTo>
                        <a:pt x="1237129" y="537883"/>
                        <a:pt x="1613647" y="0"/>
                        <a:pt x="1613647" y="0"/>
                      </a:cubicBezTo>
                    </a:path>
                  </a:pathLst>
                </a:custGeom>
                <a:noFill/>
                <a:ln w="22225" cap="flat" cmpd="sng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cxnSp>
              <p:nvCxnSpPr>
                <p:cNvPr id="13345" name="直接连接符 33"/>
                <p:cNvCxnSpPr>
                  <a:cxnSpLocks noChangeShapeType="1"/>
                </p:cNvCxnSpPr>
                <p:nvPr/>
              </p:nvCxnSpPr>
              <p:spPr bwMode="auto">
                <a:xfrm flipV="1">
                  <a:off x="4513439" y="4800181"/>
                  <a:ext cx="1930769" cy="19652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3346" name="任意多边形 34"/>
                <p:cNvSpPr>
                  <a:spLocks/>
                </p:cNvSpPr>
                <p:nvPr/>
              </p:nvSpPr>
              <p:spPr bwMode="auto">
                <a:xfrm>
                  <a:off x="4545106" y="4787153"/>
                  <a:ext cx="1842247" cy="237565"/>
                </a:xfrm>
                <a:custGeom>
                  <a:avLst/>
                  <a:gdLst>
                    <a:gd name="T0" fmla="*/ 0 w 1842247"/>
                    <a:gd name="T1" fmla="*/ 215153 h 237565"/>
                    <a:gd name="T2" fmla="*/ 1237129 w 1842247"/>
                    <a:gd name="T3" fmla="*/ 201706 h 237565"/>
                    <a:gd name="T4" fmla="*/ 1842247 w 1842247"/>
                    <a:gd name="T5" fmla="*/ 0 h 237565"/>
                    <a:gd name="T6" fmla="*/ 1842247 w 1842247"/>
                    <a:gd name="T7" fmla="*/ 0 h 23756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842247"/>
                    <a:gd name="T13" fmla="*/ 0 h 237565"/>
                    <a:gd name="T14" fmla="*/ 1842247 w 1842247"/>
                    <a:gd name="T15" fmla="*/ 237565 h 23756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842247" h="237565">
                      <a:moveTo>
                        <a:pt x="0" y="215153"/>
                      </a:moveTo>
                      <a:cubicBezTo>
                        <a:pt x="465044" y="226359"/>
                        <a:pt x="930088" y="237565"/>
                        <a:pt x="1237129" y="201706"/>
                      </a:cubicBezTo>
                      <a:cubicBezTo>
                        <a:pt x="1544170" y="165847"/>
                        <a:pt x="1842247" y="0"/>
                        <a:pt x="1842247" y="0"/>
                      </a:cubicBezTo>
                    </a:path>
                  </a:pathLst>
                </a:custGeom>
                <a:noFill/>
                <a:ln w="22225" cap="flat" cmpd="sng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13318" name="椭圆 6"/>
            <p:cNvSpPr>
              <a:spLocks noChangeArrowheads="1"/>
            </p:cNvSpPr>
            <p:nvPr/>
          </p:nvSpPr>
          <p:spPr bwMode="auto">
            <a:xfrm>
              <a:off x="2771800" y="5629581"/>
              <a:ext cx="288032" cy="432048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319" name="椭圆 7"/>
            <p:cNvSpPr>
              <a:spLocks noChangeArrowheads="1"/>
            </p:cNvSpPr>
            <p:nvPr/>
          </p:nvSpPr>
          <p:spPr bwMode="auto">
            <a:xfrm>
              <a:off x="5940152" y="5373216"/>
              <a:ext cx="288032" cy="432048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732FF1-3A9F-4611-BE5B-1D26470D92E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7543800" cy="796925"/>
          </a:xfrm>
        </p:spPr>
        <p:txBody>
          <a:bodyPr/>
          <a:lstStyle/>
          <a:p>
            <a:pPr eaLnBrk="1" hangingPunct="1"/>
            <a:r>
              <a:rPr lang="zh-CN" altLang="en-US">
                <a:cs typeface="黑体" panose="02010609060101010101" pitchFamily="49" charset="-122"/>
              </a:rPr>
              <a:t>握手定理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900113" y="1719263"/>
            <a:ext cx="7786687" cy="4230687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黑体" panose="02010609060101010101" pitchFamily="49" charset="-122"/>
              </a:rPr>
              <a:t>无向图</a:t>
            </a:r>
            <a:r>
              <a:rPr lang="en-US" altLang="zh-CN" sz="2800" b="1">
                <a:latin typeface="Times New Roman" panose="02020603050405020304" pitchFamily="18" charset="0"/>
                <a:cs typeface="黑体" panose="02010609060101010101" pitchFamily="49" charset="-122"/>
              </a:rPr>
              <a:t>G</a:t>
            </a:r>
            <a:r>
              <a:rPr lang="zh-CN" altLang="en-US" sz="2800" b="1">
                <a:latin typeface="Times New Roman" panose="02020603050405020304" pitchFamily="18" charset="0"/>
                <a:cs typeface="黑体" panose="02010609060101010101" pitchFamily="49" charset="-122"/>
              </a:rPr>
              <a:t>有</a:t>
            </a:r>
            <a:r>
              <a:rPr lang="en-US" altLang="zh-CN" sz="2800" b="1">
                <a:latin typeface="Times New Roman" panose="02020603050405020304" pitchFamily="18" charset="0"/>
                <a:cs typeface="黑体" panose="02010609060101010101" pitchFamily="49" charset="-122"/>
              </a:rPr>
              <a:t>m</a:t>
            </a:r>
            <a:r>
              <a:rPr lang="zh-CN" altLang="en-US" sz="2800" b="1">
                <a:latin typeface="Times New Roman" panose="02020603050405020304" pitchFamily="18" charset="0"/>
                <a:cs typeface="黑体" panose="02010609060101010101" pitchFamily="49" charset="-122"/>
              </a:rPr>
              <a:t>条边，</a:t>
            </a:r>
            <a:r>
              <a:rPr lang="en-US" altLang="zh-CN" sz="2800" b="1">
                <a:latin typeface="Times New Roman" panose="02020603050405020304" pitchFamily="18" charset="0"/>
                <a:cs typeface="黑体" panose="02010609060101010101" pitchFamily="49" charset="-122"/>
              </a:rPr>
              <a:t>n</a:t>
            </a:r>
            <a:r>
              <a:rPr lang="zh-CN" altLang="en-US" sz="2800" b="1">
                <a:latin typeface="Times New Roman" panose="02020603050405020304" pitchFamily="18" charset="0"/>
                <a:cs typeface="黑体" panose="02010609060101010101" pitchFamily="49" charset="-122"/>
              </a:rPr>
              <a:t>个顶点</a:t>
            </a:r>
            <a:r>
              <a:rPr lang="en-US" altLang="zh-CN" sz="2800" b="1">
                <a:latin typeface="Times New Roman" panose="02020603050405020304" pitchFamily="18" charset="0"/>
                <a:cs typeface="黑体" panose="02010609060101010101" pitchFamily="49" charset="-122"/>
              </a:rPr>
              <a:t>v</a:t>
            </a:r>
            <a:r>
              <a:rPr lang="en-US" altLang="zh-CN" sz="2800" b="1" baseline="-25000">
                <a:latin typeface="Times New Roman" panose="02020603050405020304" pitchFamily="18" charset="0"/>
                <a:cs typeface="黑体" panose="02010609060101010101" pitchFamily="49" charset="-122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  <a:cs typeface="黑体" panose="02010609060101010101" pitchFamily="49" charset="-122"/>
              </a:rPr>
              <a:t>, …v</a:t>
            </a:r>
            <a:r>
              <a:rPr lang="en-US" altLang="zh-CN" sz="2800" b="1" baseline="-25000">
                <a:latin typeface="Times New Roman" panose="02020603050405020304" pitchFamily="18" charset="0"/>
                <a:cs typeface="黑体" panose="02010609060101010101" pitchFamily="49" charset="-122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  <a:cs typeface="黑体" panose="02010609060101010101" pitchFamily="49" charset="-122"/>
              </a:rPr>
              <a:t>.</a:t>
            </a:r>
            <a:endParaRPr lang="zh-CN" altLang="en-US" sz="2800" b="1">
              <a:cs typeface="黑体" panose="02010609060101010101" pitchFamily="49" charset="-122"/>
            </a:endParaRPr>
          </a:p>
          <a:p>
            <a:pPr lvl="1" algn="just" eaLnBrk="1" hangingPunct="1">
              <a:lnSpc>
                <a:spcPct val="110000"/>
              </a:lnSpc>
              <a:spcBef>
                <a:spcPct val="8000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cs typeface="黑体" panose="02010609060101010101" pitchFamily="49" charset="-122"/>
              </a:rPr>
              <a:t> </a:t>
            </a:r>
          </a:p>
          <a:p>
            <a:pPr eaLnBrk="1" hangingPunct="1">
              <a:lnSpc>
                <a:spcPct val="110000"/>
              </a:lnSpc>
            </a:pPr>
            <a:endParaRPr lang="zh-CN" altLang="en-US" sz="2800" b="1">
              <a:latin typeface="Times New Roman" panose="02020603050405020304" pitchFamily="18" charset="0"/>
              <a:cs typeface="黑体" panose="02010609060101010101" pitchFamily="49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黑体" panose="02010609060101010101" pitchFamily="49" charset="-122"/>
              </a:rPr>
              <a:t>推论：无向图中</a:t>
            </a:r>
            <a:r>
              <a:rPr lang="zh-CN" altLang="en-US" sz="2800" b="1" u="sng">
                <a:latin typeface="Times New Roman" panose="02020603050405020304" pitchFamily="18" charset="0"/>
                <a:cs typeface="黑体" panose="02010609060101010101" pitchFamily="49" charset="-122"/>
              </a:rPr>
              <a:t>奇数度顶点</a:t>
            </a:r>
            <a:r>
              <a:rPr lang="zh-CN" altLang="en-US" sz="2800" b="1">
                <a:latin typeface="Times New Roman" panose="02020603050405020304" pitchFamily="18" charset="0"/>
                <a:cs typeface="黑体" panose="02010609060101010101" pitchFamily="49" charset="-122"/>
              </a:rPr>
              <a:t>必是偶数</a:t>
            </a:r>
            <a:r>
              <a:rPr lang="zh-CN" altLang="en-US" sz="2800" b="1">
                <a:cs typeface="黑体" panose="02010609060101010101" pitchFamily="49" charset="-122"/>
              </a:rPr>
              <a:t>个。</a:t>
            </a:r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1692275" y="2276475"/>
          <a:ext cx="2232025" cy="139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8" name="Document" r:id="rId3" imgW="800100" imgH="444500" progId="Word.Document.8">
                  <p:embed/>
                </p:oleObj>
              </mc:Choice>
              <mc:Fallback>
                <p:oleObj name="Document" r:id="rId3" imgW="800100" imgH="4445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276475"/>
                        <a:ext cx="2232025" cy="1395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732FF1-3A9F-4611-BE5B-1D26470D92E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8 函数.ppt</Template>
  <TotalTime>8186</TotalTime>
  <Words>2818</Words>
  <Application>Microsoft Office PowerPoint</Application>
  <PresentationFormat>全屏显示(4:3)</PresentationFormat>
  <Paragraphs>479</Paragraphs>
  <Slides>54</Slides>
  <Notes>9</Notes>
  <HiddenSlides>1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54</vt:i4>
      </vt:variant>
    </vt:vector>
  </HeadingPairs>
  <TitlesOfParts>
    <vt:vector size="72" baseType="lpstr">
      <vt:lpstr>Arial Unicode MS</vt:lpstr>
      <vt:lpstr>Lato</vt:lpstr>
      <vt:lpstr>MS PMincho</vt:lpstr>
      <vt:lpstr>STIXGeneral-Italic</vt:lpstr>
      <vt:lpstr>仿宋</vt:lpstr>
      <vt:lpstr>黑体</vt:lpstr>
      <vt:lpstr>华文新魏</vt:lpstr>
      <vt:lpstr>宋体</vt:lpstr>
      <vt:lpstr>Arial</vt:lpstr>
      <vt:lpstr>Calibri</vt:lpstr>
      <vt:lpstr>Sylfaen</vt:lpstr>
      <vt:lpstr>Symbol</vt:lpstr>
      <vt:lpstr>Times New Roman</vt:lpstr>
      <vt:lpstr>Wingdings</vt:lpstr>
      <vt:lpstr>仿宋_GB2312</vt:lpstr>
      <vt:lpstr>Network</vt:lpstr>
      <vt:lpstr>Document</vt:lpstr>
      <vt:lpstr>Microsoft 公式 3.0</vt:lpstr>
      <vt:lpstr>基本概念</vt:lpstr>
      <vt:lpstr>内容提要</vt:lpstr>
      <vt:lpstr>Königsberg七桥问题</vt:lpstr>
      <vt:lpstr>图的定义 Graph</vt:lpstr>
      <vt:lpstr>图的定义（续）</vt:lpstr>
      <vt:lpstr>图的定义（续）</vt:lpstr>
      <vt:lpstr>图的定义（有向图）</vt:lpstr>
      <vt:lpstr>图的术语</vt:lpstr>
      <vt:lpstr>握手定理</vt:lpstr>
      <vt:lpstr>图的术语（续）</vt:lpstr>
      <vt:lpstr>特殊的简单图（完全图）</vt:lpstr>
      <vt:lpstr>特殊的简单图（圈图与轮图）</vt:lpstr>
      <vt:lpstr>特殊的简单图（立方体图）</vt:lpstr>
      <vt:lpstr>子图</vt:lpstr>
      <vt:lpstr>用图建模</vt:lpstr>
      <vt:lpstr>图模型</vt:lpstr>
      <vt:lpstr>生态系统中的动物竞争关系</vt:lpstr>
      <vt:lpstr>循环赛的冠军是哪个队？</vt:lpstr>
      <vt:lpstr>优先图和程序并发执行</vt:lpstr>
      <vt:lpstr>“巧渡河”问题</vt:lpstr>
      <vt:lpstr>“巧渡河”问题的解</vt:lpstr>
      <vt:lpstr>考试时间编排问题</vt:lpstr>
      <vt:lpstr>中国邮递员问题（管梅谷，1960）</vt:lpstr>
      <vt:lpstr>旅行商(TSP)问题</vt:lpstr>
      <vt:lpstr>地图与平面图着色（四色定理）</vt:lpstr>
      <vt:lpstr>图的表示 </vt:lpstr>
      <vt:lpstr>邻接矩阵(adjacency matrix)</vt:lpstr>
      <vt:lpstr>举例（邻接矩阵）</vt:lpstr>
      <vt:lpstr>简单无向图的邻接矩阵</vt:lpstr>
      <vt:lpstr>邻接表</vt:lpstr>
      <vt:lpstr>邻接表（有向图）</vt:lpstr>
      <vt:lpstr>关联矩阵(incidence matrix) </vt:lpstr>
      <vt:lpstr>举例（关联矩阵）</vt:lpstr>
      <vt:lpstr>关于邻接矩阵</vt:lpstr>
      <vt:lpstr>关于邻接矩阵</vt:lpstr>
      <vt:lpstr>内容提要</vt:lpstr>
      <vt:lpstr>邻接矩阵的运算</vt:lpstr>
      <vt:lpstr>邻接矩阵的运算</vt:lpstr>
      <vt:lpstr>PowerPoint 演示文稿</vt:lpstr>
      <vt:lpstr>PowerPoint 演示文稿</vt:lpstr>
      <vt:lpstr>邻接矩阵的运算</vt:lpstr>
      <vt:lpstr>PowerPoint 演示文稿</vt:lpstr>
      <vt:lpstr>邻接矩阵的运算</vt:lpstr>
      <vt:lpstr>邻接矩阵的运算</vt:lpstr>
      <vt:lpstr>内容提要</vt:lpstr>
      <vt:lpstr>图的同构</vt:lpstr>
      <vt:lpstr>图同构的例子</vt:lpstr>
      <vt:lpstr>图同构的例子</vt:lpstr>
      <vt:lpstr>检测两个简单图是否同构</vt:lpstr>
      <vt:lpstr>检测两个简单图是否同构</vt:lpstr>
      <vt:lpstr>检测两个简单图是否同构</vt:lpstr>
      <vt:lpstr>“图同构”问题</vt:lpstr>
      <vt:lpstr>“子图同构”问题</vt:lpstr>
      <vt:lpstr>Q&amp;A</vt:lpstr>
    </vt:vector>
  </TitlesOfParts>
  <Company>Nanjing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集合的运算</dc:title>
  <dc:creator>CHEN DAOXU</dc:creator>
  <cp:lastModifiedBy>陶先平</cp:lastModifiedBy>
  <cp:revision>136</cp:revision>
  <dcterms:created xsi:type="dcterms:W3CDTF">2001-02-08T13:36:53Z</dcterms:created>
  <dcterms:modified xsi:type="dcterms:W3CDTF">2023-05-11T07:46:57Z</dcterms:modified>
</cp:coreProperties>
</file>