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15549-B6AE-1845-A551-32D61C438A9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1AF2-8988-C441-90AA-5A2EEDA41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41AF2-8988-C441-90AA-5A2EEDA41D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78E2-BF1D-4445-97ED-8A42BA300CF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7EBB-1467-4543-AB8C-EF8EA5215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571145-2401-FF59-AC70-3C3343C4B824}"/>
              </a:ext>
            </a:extLst>
          </p:cNvPr>
          <p:cNvSpPr/>
          <p:nvPr/>
        </p:nvSpPr>
        <p:spPr>
          <a:xfrm>
            <a:off x="4109115" y="1476849"/>
            <a:ext cx="2895600" cy="87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CTIS Respondents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 = 3,519,379)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9D44E-1966-D637-A982-679F1E792BF5}"/>
              </a:ext>
            </a:extLst>
          </p:cNvPr>
          <p:cNvSpPr txBox="1"/>
          <p:nvPr/>
        </p:nvSpPr>
        <p:spPr>
          <a:xfrm>
            <a:off x="4746149" y="761447"/>
            <a:ext cx="162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Wave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08DD4-34B1-CF1D-EF00-B992B361DA49}"/>
              </a:ext>
            </a:extLst>
          </p:cNvPr>
          <p:cNvSpPr/>
          <p:nvPr/>
        </p:nvSpPr>
        <p:spPr>
          <a:xfrm>
            <a:off x="4109115" y="2870221"/>
            <a:ext cx="2895600" cy="1517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Parents/guardians of children &lt; 18 years reporting attitudes towards vaccinating their children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 = 697,131)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35B4C-667C-21CE-BA96-C8E2242E651A}"/>
              </a:ext>
            </a:extLst>
          </p:cNvPr>
          <p:cNvSpPr/>
          <p:nvPr/>
        </p:nvSpPr>
        <p:spPr>
          <a:xfrm>
            <a:off x="4109115" y="6277121"/>
            <a:ext cx="2895600" cy="87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Wave 11 respondents included in analysis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(n=613,460)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18195-9724-C174-034C-3671D6E26332}"/>
              </a:ext>
            </a:extLst>
          </p:cNvPr>
          <p:cNvSpPr/>
          <p:nvPr/>
        </p:nvSpPr>
        <p:spPr>
          <a:xfrm>
            <a:off x="300193" y="4031831"/>
            <a:ext cx="3351645" cy="244122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 not mapped to a US county (n=22,501)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 in Puerto Rico (n=76)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Respondent’s gender not male/female* (n=11,698)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 missing any of age, gender, race/ethnicity, or education (n=49,396)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6314A-CF7C-C64D-DC7D-71A6FA66521B}"/>
              </a:ext>
            </a:extLst>
          </p:cNvPr>
          <p:cNvSpPr/>
          <p:nvPr/>
        </p:nvSpPr>
        <p:spPr>
          <a:xfrm>
            <a:off x="324518" y="2159020"/>
            <a:ext cx="3351645" cy="87085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 = 2,822,248 parents/guardians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07F7BB-1BD1-9463-22F6-4A0BEDAA762C}"/>
              </a:ext>
            </a:extLst>
          </p:cNvPr>
          <p:cNvSpPr/>
          <p:nvPr/>
        </p:nvSpPr>
        <p:spPr>
          <a:xfrm>
            <a:off x="7678474" y="1476849"/>
            <a:ext cx="2895600" cy="87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CTIS Respondents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 = 1,402,788)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E98D3-FE27-FBBC-87A4-F9C6B4C9E796}"/>
              </a:ext>
            </a:extLst>
          </p:cNvPr>
          <p:cNvSpPr txBox="1"/>
          <p:nvPr/>
        </p:nvSpPr>
        <p:spPr>
          <a:xfrm>
            <a:off x="8315507" y="761447"/>
            <a:ext cx="162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Wave 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237FC-EBD1-6787-EA69-AF7D7C158884}"/>
              </a:ext>
            </a:extLst>
          </p:cNvPr>
          <p:cNvSpPr/>
          <p:nvPr/>
        </p:nvSpPr>
        <p:spPr>
          <a:xfrm>
            <a:off x="7678474" y="2870221"/>
            <a:ext cx="2895600" cy="1517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Parents/guardians of children &lt; 18 years reporting attitudes towards vaccinating their oldest child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 = 152,817)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05D45-5399-E868-BE22-A83026FAC3BE}"/>
              </a:ext>
            </a:extLst>
          </p:cNvPr>
          <p:cNvSpPr/>
          <p:nvPr/>
        </p:nvSpPr>
        <p:spPr>
          <a:xfrm>
            <a:off x="7678474" y="6277121"/>
            <a:ext cx="2895600" cy="87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Wave 12 respondents included in analysis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(n=119,465)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7F3CC-7348-207B-A8DD-9C5B9038E1F7}"/>
              </a:ext>
            </a:extLst>
          </p:cNvPr>
          <p:cNvSpPr/>
          <p:nvPr/>
        </p:nvSpPr>
        <p:spPr>
          <a:xfrm>
            <a:off x="10994333" y="3715678"/>
            <a:ext cx="3351645" cy="31136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 not mapped to a US county (n=3,637)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 missing age of oldest child (n=1,057)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Respondent’s oldest child under age 5 (n=23,196)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Respondent’s gender not male/female* (n=2,047)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Respondent missing any of age, gender, race/ethnicity, or education (n=3,415)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FB689-32EE-441D-11FD-49B7975821DB}"/>
              </a:ext>
            </a:extLst>
          </p:cNvPr>
          <p:cNvSpPr/>
          <p:nvPr/>
        </p:nvSpPr>
        <p:spPr>
          <a:xfrm>
            <a:off x="10994333" y="2159020"/>
            <a:ext cx="3351645" cy="87085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 = 1,249,971 parents/guardians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D548-6F5D-C174-7AB1-D2FEB7595FFB}"/>
              </a:ext>
            </a:extLst>
          </p:cNvPr>
          <p:cNvSpPr/>
          <p:nvPr/>
        </p:nvSpPr>
        <p:spPr>
          <a:xfrm>
            <a:off x="5544140" y="8340955"/>
            <a:ext cx="3582139" cy="9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Final CTIS analytic dataset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(n=732,925)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97E4B-9045-1D53-BB80-D2362931CC8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556915" y="2347708"/>
            <a:ext cx="0" cy="5225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F14CDF-4306-66B7-A128-F77FC6086FB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556915" y="4388097"/>
            <a:ext cx="0" cy="188902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5A711A-263F-612A-00E3-B25B58B6E9E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9126274" y="2347708"/>
            <a:ext cx="0" cy="5225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625134-41AF-B899-C571-EF669631509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9126274" y="4388097"/>
            <a:ext cx="0" cy="188902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3E5BA5-09A7-9290-6D84-8EE1A6E710E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5556920" y="7147977"/>
            <a:ext cx="1778289" cy="119297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787BF6-4AE2-E167-8401-7C6002E7D5C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7335204" y="7147977"/>
            <a:ext cx="1791070" cy="119297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FD5993-C249-8876-ED49-5CB49CF0843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76160" y="2594453"/>
            <a:ext cx="188075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5B99FF-6672-587A-076B-7543EF34842C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651839" y="5252443"/>
            <a:ext cx="18923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551274-184A-DEA4-4D86-09B03CB339A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126278" y="2594453"/>
            <a:ext cx="1868055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BFE41E-667C-0B4A-A810-383807B8A75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126273" y="5272504"/>
            <a:ext cx="186805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273895-05CD-A31D-AC52-7CB2ACE86CE9}"/>
              </a:ext>
            </a:extLst>
          </p:cNvPr>
          <p:cNvSpPr txBox="1"/>
          <p:nvPr/>
        </p:nvSpPr>
        <p:spPr>
          <a:xfrm>
            <a:off x="324514" y="9624829"/>
            <a:ext cx="585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*Analysis could only incorporate respondents reporting their gender as either male or female to match categories available in the American Community Survey for post-stratification. </a:t>
            </a:r>
          </a:p>
        </p:txBody>
      </p:sp>
    </p:spTree>
    <p:extLst>
      <p:ext uri="{BB962C8B-B14F-4D97-AF65-F5344CB8AC3E}">
        <p14:creationId xmlns:p14="http://schemas.microsoft.com/office/powerpoint/2010/main" val="88485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244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Bettay Reitsma</dc:creator>
  <cp:lastModifiedBy>Marissa Bettay Reitsma</cp:lastModifiedBy>
  <cp:revision>77</cp:revision>
  <dcterms:created xsi:type="dcterms:W3CDTF">2022-04-27T20:34:21Z</dcterms:created>
  <dcterms:modified xsi:type="dcterms:W3CDTF">2022-04-30T01:11:40Z</dcterms:modified>
</cp:coreProperties>
</file>