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comments/comment4.xml" ContentType="application/vnd.openxmlformats-officedocument.presentationml.comments+xml"/>
  <Override PartName="/ppt/notesSlides/notesSlide9.xml" ContentType="application/vnd.openxmlformats-officedocument.presentationml.notesSlide+xml"/>
  <Override PartName="/ppt/comments/comment5.xml" ContentType="application/vnd.openxmlformats-officedocument.presentationml.comments+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64" r:id="rId2"/>
    <p:sldId id="265" r:id="rId3"/>
    <p:sldId id="259" r:id="rId4"/>
    <p:sldId id="266" r:id="rId5"/>
    <p:sldId id="267" r:id="rId6"/>
    <p:sldId id="268" r:id="rId7"/>
    <p:sldId id="269" r:id="rId8"/>
    <p:sldId id="272" r:id="rId9"/>
    <p:sldId id="270" r:id="rId10"/>
    <p:sldId id="273" r:id="rId11"/>
    <p:sldId id="27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well, Jessica Hallada" initials="LJH" lastIdx="6"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8235"/>
    <p:restoredTop sz="94705" autoAdjust="0"/>
  </p:normalViewPr>
  <p:slideViewPr>
    <p:cSldViewPr>
      <p:cViewPr varScale="1">
        <p:scale>
          <a:sx n="93" d="100"/>
          <a:sy n="93" d="100"/>
        </p:scale>
        <p:origin x="504" y="200"/>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Users/jessica/Downloads/MA%20Contact%20Tracing%20Grap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jessica/Downloads/MA%20Contact%20Tracing%20Graph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aseline="0"/>
              <a:t>Proportion Contact-Traced - P&amp;S+Early (Males)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Sheet2!$C$25</c:f>
              <c:strCache>
                <c:ptCount val="1"/>
                <c:pt idx="0">
                  <c:v>Other</c:v>
                </c:pt>
              </c:strCache>
            </c:strRef>
          </c:tx>
          <c:spPr>
            <a:ln w="28575" cap="rnd">
              <a:solidFill>
                <a:schemeClr val="accent1"/>
              </a:solidFill>
              <a:round/>
            </a:ln>
            <a:effectLst/>
          </c:spPr>
          <c:marker>
            <c:symbol val="none"/>
          </c:marker>
          <c:cat>
            <c:strRef>
              <c:f>Sheet2!$B$26:$B$31</c:f>
              <c:strCache>
                <c:ptCount val="6"/>
                <c:pt idx="0">
                  <c:v>2005-2006</c:v>
                </c:pt>
                <c:pt idx="1">
                  <c:v>2007-2008</c:v>
                </c:pt>
                <c:pt idx="2">
                  <c:v>2009-2010</c:v>
                </c:pt>
                <c:pt idx="3">
                  <c:v>2011-2012</c:v>
                </c:pt>
                <c:pt idx="4">
                  <c:v>2013-2014</c:v>
                </c:pt>
                <c:pt idx="5">
                  <c:v>2015-2016</c:v>
                </c:pt>
              </c:strCache>
            </c:strRef>
          </c:cat>
          <c:val>
            <c:numRef>
              <c:f>Sheet2!$C$26:$C$31</c:f>
              <c:numCache>
                <c:formatCode>General</c:formatCode>
                <c:ptCount val="6"/>
                <c:pt idx="0">
                  <c:v>7.0495951417004044</c:v>
                </c:pt>
                <c:pt idx="1">
                  <c:v>11.955168119551679</c:v>
                </c:pt>
                <c:pt idx="2">
                  <c:v>7.6700504332083286</c:v>
                </c:pt>
                <c:pt idx="3">
                  <c:v>11.710829002300418</c:v>
                </c:pt>
                <c:pt idx="4">
                  <c:v>7.2386058981233248</c:v>
                </c:pt>
                <c:pt idx="5">
                  <c:v>11.841704238526132</c:v>
                </c:pt>
              </c:numCache>
            </c:numRef>
          </c:val>
          <c:smooth val="0"/>
          <c:extLst>
            <c:ext xmlns:c16="http://schemas.microsoft.com/office/drawing/2014/chart" uri="{C3380CC4-5D6E-409C-BE32-E72D297353CC}">
              <c16:uniqueId val="{00000000-93D7-1441-8BE3-BCE38AE326DC}"/>
            </c:ext>
          </c:extLst>
        </c:ser>
        <c:ser>
          <c:idx val="1"/>
          <c:order val="1"/>
          <c:tx>
            <c:strRef>
              <c:f>Sheet2!$D$25</c:f>
              <c:strCache>
                <c:ptCount val="1"/>
                <c:pt idx="0">
                  <c:v>Black</c:v>
                </c:pt>
              </c:strCache>
            </c:strRef>
          </c:tx>
          <c:spPr>
            <a:ln w="28575" cap="rnd">
              <a:solidFill>
                <a:schemeClr val="accent2"/>
              </a:solidFill>
              <a:round/>
            </a:ln>
            <a:effectLst/>
          </c:spPr>
          <c:marker>
            <c:symbol val="none"/>
          </c:marker>
          <c:cat>
            <c:strRef>
              <c:f>Sheet2!$B$26:$B$31</c:f>
              <c:strCache>
                <c:ptCount val="6"/>
                <c:pt idx="0">
                  <c:v>2005-2006</c:v>
                </c:pt>
                <c:pt idx="1">
                  <c:v>2007-2008</c:v>
                </c:pt>
                <c:pt idx="2">
                  <c:v>2009-2010</c:v>
                </c:pt>
                <c:pt idx="3">
                  <c:v>2011-2012</c:v>
                </c:pt>
                <c:pt idx="4">
                  <c:v>2013-2014</c:v>
                </c:pt>
                <c:pt idx="5">
                  <c:v>2015-2016</c:v>
                </c:pt>
              </c:strCache>
            </c:strRef>
          </c:cat>
          <c:val>
            <c:numRef>
              <c:f>Sheet2!$D$26:$D$31</c:f>
              <c:numCache>
                <c:formatCode>General</c:formatCode>
                <c:ptCount val="6"/>
                <c:pt idx="0">
                  <c:v>30</c:v>
                </c:pt>
                <c:pt idx="1">
                  <c:v>64.166666666666671</c:v>
                </c:pt>
                <c:pt idx="2">
                  <c:v>63.879210220673642</c:v>
                </c:pt>
                <c:pt idx="3">
                  <c:v>45.161290322580641</c:v>
                </c:pt>
                <c:pt idx="4">
                  <c:v>47.126436781609193</c:v>
                </c:pt>
                <c:pt idx="5">
                  <c:v>8.092836462127579</c:v>
                </c:pt>
              </c:numCache>
            </c:numRef>
          </c:val>
          <c:smooth val="0"/>
          <c:extLst>
            <c:ext xmlns:c16="http://schemas.microsoft.com/office/drawing/2014/chart" uri="{C3380CC4-5D6E-409C-BE32-E72D297353CC}">
              <c16:uniqueId val="{00000001-93D7-1441-8BE3-BCE38AE326DC}"/>
            </c:ext>
          </c:extLst>
        </c:ser>
        <c:ser>
          <c:idx val="2"/>
          <c:order val="2"/>
          <c:tx>
            <c:strRef>
              <c:f>Sheet2!$E$25</c:f>
              <c:strCache>
                <c:ptCount val="1"/>
                <c:pt idx="0">
                  <c:v>Hispanic</c:v>
                </c:pt>
              </c:strCache>
            </c:strRef>
          </c:tx>
          <c:spPr>
            <a:ln w="28575" cap="rnd">
              <a:solidFill>
                <a:schemeClr val="accent3"/>
              </a:solidFill>
              <a:round/>
            </a:ln>
            <a:effectLst/>
          </c:spPr>
          <c:marker>
            <c:symbol val="none"/>
          </c:marker>
          <c:cat>
            <c:strRef>
              <c:f>Sheet2!$B$26:$B$31</c:f>
              <c:strCache>
                <c:ptCount val="6"/>
                <c:pt idx="0">
                  <c:v>2005-2006</c:v>
                </c:pt>
                <c:pt idx="1">
                  <c:v>2007-2008</c:v>
                </c:pt>
                <c:pt idx="2">
                  <c:v>2009-2010</c:v>
                </c:pt>
                <c:pt idx="3">
                  <c:v>2011-2012</c:v>
                </c:pt>
                <c:pt idx="4">
                  <c:v>2013-2014</c:v>
                </c:pt>
                <c:pt idx="5">
                  <c:v>2015-2016</c:v>
                </c:pt>
              </c:strCache>
            </c:strRef>
          </c:cat>
          <c:val>
            <c:numRef>
              <c:f>Sheet2!$E$26:$E$31</c:f>
              <c:numCache>
                <c:formatCode>General</c:formatCode>
                <c:ptCount val="6"/>
                <c:pt idx="0">
                  <c:v>27.083333333333332</c:v>
                </c:pt>
                <c:pt idx="1">
                  <c:v>61.438223938223935</c:v>
                </c:pt>
                <c:pt idx="2">
                  <c:v>47.428571428571431</c:v>
                </c:pt>
                <c:pt idx="3">
                  <c:v>33.181818181818187</c:v>
                </c:pt>
                <c:pt idx="4">
                  <c:v>32.539682539682538</c:v>
                </c:pt>
                <c:pt idx="5">
                  <c:v>4.4624746450304258</c:v>
                </c:pt>
              </c:numCache>
            </c:numRef>
          </c:val>
          <c:smooth val="0"/>
          <c:extLst>
            <c:ext xmlns:c16="http://schemas.microsoft.com/office/drawing/2014/chart" uri="{C3380CC4-5D6E-409C-BE32-E72D297353CC}">
              <c16:uniqueId val="{00000002-93D7-1441-8BE3-BCE38AE326DC}"/>
            </c:ext>
          </c:extLst>
        </c:ser>
        <c:dLbls>
          <c:showLegendKey val="0"/>
          <c:showVal val="0"/>
          <c:showCatName val="0"/>
          <c:showSerName val="0"/>
          <c:showPercent val="0"/>
          <c:showBubbleSize val="0"/>
        </c:dLbls>
        <c:smooth val="0"/>
        <c:axId val="308420575"/>
        <c:axId val="308470207"/>
      </c:lineChart>
      <c:catAx>
        <c:axId val="3084205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8470207"/>
        <c:crosses val="autoZero"/>
        <c:auto val="1"/>
        <c:lblAlgn val="ctr"/>
        <c:lblOffset val="100"/>
        <c:noMultiLvlLbl val="0"/>
      </c:catAx>
      <c:valAx>
        <c:axId val="308470207"/>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84205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800" b="0" i="0" baseline="0">
                <a:effectLst/>
              </a:rPr>
              <a:t>Proportion Contact-Traced - P&amp;S+Early (Females)</a:t>
            </a:r>
            <a:endParaRPr lang="en-US">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lineChart>
        <c:grouping val="standard"/>
        <c:varyColors val="0"/>
        <c:ser>
          <c:idx val="0"/>
          <c:order val="0"/>
          <c:tx>
            <c:strRef>
              <c:f>Sheet2!$H$25</c:f>
              <c:strCache>
                <c:ptCount val="1"/>
                <c:pt idx="0">
                  <c:v>Other</c:v>
                </c:pt>
              </c:strCache>
            </c:strRef>
          </c:tx>
          <c:spPr>
            <a:ln w="28575" cap="rnd">
              <a:solidFill>
                <a:schemeClr val="accent1"/>
              </a:solidFill>
              <a:round/>
            </a:ln>
            <a:effectLst/>
          </c:spPr>
          <c:marker>
            <c:symbol val="none"/>
          </c:marker>
          <c:cat>
            <c:strRef>
              <c:f>Sheet2!$G$26:$G$31</c:f>
              <c:strCache>
                <c:ptCount val="6"/>
                <c:pt idx="0">
                  <c:v>2005-2006</c:v>
                </c:pt>
                <c:pt idx="1">
                  <c:v>2007-2008</c:v>
                </c:pt>
                <c:pt idx="2">
                  <c:v>2009-2010</c:v>
                </c:pt>
                <c:pt idx="3">
                  <c:v>2011-2012</c:v>
                </c:pt>
                <c:pt idx="4">
                  <c:v>2013-2014</c:v>
                </c:pt>
                <c:pt idx="5">
                  <c:v>2015-2016</c:v>
                </c:pt>
              </c:strCache>
            </c:strRef>
          </c:cat>
          <c:val>
            <c:numRef>
              <c:f>Sheet2!$H$26:$H$31</c:f>
              <c:numCache>
                <c:formatCode>General</c:formatCode>
                <c:ptCount val="6"/>
                <c:pt idx="0">
                  <c:v>42.857142857142861</c:v>
                </c:pt>
                <c:pt idx="1">
                  <c:v>100</c:v>
                </c:pt>
                <c:pt idx="2">
                  <c:v>0</c:v>
                </c:pt>
                <c:pt idx="3">
                  <c:v>55</c:v>
                </c:pt>
                <c:pt idx="4">
                  <c:v>43.75</c:v>
                </c:pt>
                <c:pt idx="5">
                  <c:v>41.666666666666664</c:v>
                </c:pt>
              </c:numCache>
            </c:numRef>
          </c:val>
          <c:smooth val="0"/>
          <c:extLst>
            <c:ext xmlns:c16="http://schemas.microsoft.com/office/drawing/2014/chart" uri="{C3380CC4-5D6E-409C-BE32-E72D297353CC}">
              <c16:uniqueId val="{00000000-5EB2-0042-9D80-BAB7266854F8}"/>
            </c:ext>
          </c:extLst>
        </c:ser>
        <c:ser>
          <c:idx val="1"/>
          <c:order val="1"/>
          <c:tx>
            <c:strRef>
              <c:f>Sheet2!$I$25</c:f>
              <c:strCache>
                <c:ptCount val="1"/>
                <c:pt idx="0">
                  <c:v>Black</c:v>
                </c:pt>
              </c:strCache>
            </c:strRef>
          </c:tx>
          <c:spPr>
            <a:ln w="28575" cap="rnd">
              <a:solidFill>
                <a:schemeClr val="accent2"/>
              </a:solidFill>
              <a:round/>
            </a:ln>
            <a:effectLst/>
          </c:spPr>
          <c:marker>
            <c:symbol val="none"/>
          </c:marker>
          <c:cat>
            <c:strRef>
              <c:f>Sheet2!$G$26:$G$31</c:f>
              <c:strCache>
                <c:ptCount val="6"/>
                <c:pt idx="0">
                  <c:v>2005-2006</c:v>
                </c:pt>
                <c:pt idx="1">
                  <c:v>2007-2008</c:v>
                </c:pt>
                <c:pt idx="2">
                  <c:v>2009-2010</c:v>
                </c:pt>
                <c:pt idx="3">
                  <c:v>2011-2012</c:v>
                </c:pt>
                <c:pt idx="4">
                  <c:v>2013-2014</c:v>
                </c:pt>
                <c:pt idx="5">
                  <c:v>2015-2016</c:v>
                </c:pt>
              </c:strCache>
            </c:strRef>
          </c:cat>
          <c:val>
            <c:numRef>
              <c:f>Sheet2!$I$26:$I$31</c:f>
              <c:numCache>
                <c:formatCode>General</c:formatCode>
                <c:ptCount val="6"/>
                <c:pt idx="0">
                  <c:v>66.666666666666657</c:v>
                </c:pt>
                <c:pt idx="1">
                  <c:v>21.212121212121211</c:v>
                </c:pt>
                <c:pt idx="2">
                  <c:v>28.571428571428569</c:v>
                </c:pt>
                <c:pt idx="3">
                  <c:v>19.166666666666668</c:v>
                </c:pt>
                <c:pt idx="4">
                  <c:v>47.058823529411761</c:v>
                </c:pt>
                <c:pt idx="5">
                  <c:v>10</c:v>
                </c:pt>
              </c:numCache>
            </c:numRef>
          </c:val>
          <c:smooth val="0"/>
          <c:extLst>
            <c:ext xmlns:c16="http://schemas.microsoft.com/office/drawing/2014/chart" uri="{C3380CC4-5D6E-409C-BE32-E72D297353CC}">
              <c16:uniqueId val="{00000001-5EB2-0042-9D80-BAB7266854F8}"/>
            </c:ext>
          </c:extLst>
        </c:ser>
        <c:ser>
          <c:idx val="2"/>
          <c:order val="2"/>
          <c:tx>
            <c:strRef>
              <c:f>Sheet2!$J$25</c:f>
              <c:strCache>
                <c:ptCount val="1"/>
                <c:pt idx="0">
                  <c:v>Hispanic</c:v>
                </c:pt>
              </c:strCache>
            </c:strRef>
          </c:tx>
          <c:spPr>
            <a:ln w="28575" cap="rnd">
              <a:solidFill>
                <a:schemeClr val="accent3"/>
              </a:solidFill>
              <a:round/>
            </a:ln>
            <a:effectLst/>
          </c:spPr>
          <c:marker>
            <c:symbol val="none"/>
          </c:marker>
          <c:cat>
            <c:strRef>
              <c:f>Sheet2!$G$26:$G$31</c:f>
              <c:strCache>
                <c:ptCount val="6"/>
                <c:pt idx="0">
                  <c:v>2005-2006</c:v>
                </c:pt>
                <c:pt idx="1">
                  <c:v>2007-2008</c:v>
                </c:pt>
                <c:pt idx="2">
                  <c:v>2009-2010</c:v>
                </c:pt>
                <c:pt idx="3">
                  <c:v>2011-2012</c:v>
                </c:pt>
                <c:pt idx="4">
                  <c:v>2013-2014</c:v>
                </c:pt>
                <c:pt idx="5">
                  <c:v>2015-2016</c:v>
                </c:pt>
              </c:strCache>
            </c:strRef>
          </c:cat>
          <c:val>
            <c:numRef>
              <c:f>Sheet2!$J$26:$J$31</c:f>
              <c:numCache>
                <c:formatCode>General</c:formatCode>
                <c:ptCount val="6"/>
                <c:pt idx="0">
                  <c:v>0</c:v>
                </c:pt>
                <c:pt idx="1">
                  <c:v>25</c:v>
                </c:pt>
                <c:pt idx="2">
                  <c:v>50</c:v>
                </c:pt>
                <c:pt idx="3">
                  <c:v>20.833333333333332</c:v>
                </c:pt>
                <c:pt idx="4">
                  <c:v>5.5555555555555554</c:v>
                </c:pt>
                <c:pt idx="5">
                  <c:v>30.416666666666668</c:v>
                </c:pt>
              </c:numCache>
            </c:numRef>
          </c:val>
          <c:smooth val="0"/>
          <c:extLst>
            <c:ext xmlns:c16="http://schemas.microsoft.com/office/drawing/2014/chart" uri="{C3380CC4-5D6E-409C-BE32-E72D297353CC}">
              <c16:uniqueId val="{00000002-5EB2-0042-9D80-BAB7266854F8}"/>
            </c:ext>
          </c:extLst>
        </c:ser>
        <c:dLbls>
          <c:showLegendKey val="0"/>
          <c:showVal val="0"/>
          <c:showCatName val="0"/>
          <c:showSerName val="0"/>
          <c:showPercent val="0"/>
          <c:showBubbleSize val="0"/>
        </c:dLbls>
        <c:smooth val="0"/>
        <c:axId val="308303471"/>
        <c:axId val="306483823"/>
      </c:lineChart>
      <c:catAx>
        <c:axId val="308303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6483823"/>
        <c:crosses val="autoZero"/>
        <c:auto val="1"/>
        <c:lblAlgn val="ctr"/>
        <c:lblOffset val="100"/>
        <c:noMultiLvlLbl val="0"/>
      </c:catAx>
      <c:valAx>
        <c:axId val="306483823"/>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8303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8-07-24T15:31:53.061" idx="3">
    <p:pos x="10" y="10"/>
    <p:text>Before getting into these, announce the transition - say that we're going to zoom in, say that we're going to do results and then contact tracing. Include Louisiana results, can mention that it is harder than MA because numbers swing around more.</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7-24T15:31:53.061" idx="3">
    <p:pos x="10" y="10"/>
    <p:text>Before getting into these, announce the transition - say that we're going to zoom in, say that we're going to do results and then contact tracing. Include Louisiana results, can mention that it is harder than MA because numbers swing around more.</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7-24T15:36:19.677" idx="5">
    <p:pos x="10" y="10"/>
    <p:text>More age groups for men than women on this slide right now, look into that.</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7-24T15:36:19.677" idx="5">
    <p:pos x="10" y="10"/>
    <p:text>More age groups for men than women on this slide right now, look into that.</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7-24T15:38:02.246" idx="6">
    <p:pos x="10" y="10"/>
    <p:text>Be more "blunt" in first bullet point, about this being how we're going to adjust for the contribution of contact tracing to the screening rate.</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7-24T15:33:43.114" idx="4">
    <p:pos x="10" y="10"/>
    <p:text>Add a little more detail, underscore the intent for this study in terms of what questions we are trying to answer, what we will have added to the literature. Make sure both process and content are covered.</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1632A77-1C43-4406-BA0F-CCFCD01138C6}" type="datetimeFigureOut">
              <a:rPr lang="en-US" smtClean="0"/>
              <a:t>10/12/18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76A3CFF-9C0A-4C33-8065-0C9DC31CE164}" type="slidenum">
              <a:rPr lang="en-US" smtClean="0"/>
              <a:t>‹#›</a:t>
            </a:fld>
            <a:endParaRPr lang="en-US"/>
          </a:p>
        </p:txBody>
      </p:sp>
    </p:spTree>
    <p:extLst>
      <p:ext uri="{BB962C8B-B14F-4D97-AF65-F5344CB8AC3E}">
        <p14:creationId xmlns:p14="http://schemas.microsoft.com/office/powerpoint/2010/main" val="39284155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05A86B-AECC-4072-9B7F-3F09A2402477}" type="datetimeFigureOut">
              <a:rPr lang="en-US" smtClean="0"/>
              <a:t>10/12/18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0314D1-DBE2-4C95-8B83-0AA4A194D185}" type="slidenum">
              <a:rPr lang="en-US" smtClean="0"/>
              <a:t>‹#›</a:t>
            </a:fld>
            <a:endParaRPr lang="en-US"/>
          </a:p>
        </p:txBody>
      </p:sp>
    </p:spTree>
    <p:extLst>
      <p:ext uri="{BB962C8B-B14F-4D97-AF65-F5344CB8AC3E}">
        <p14:creationId xmlns:p14="http://schemas.microsoft.com/office/powerpoint/2010/main" val="1780818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0314D1-DBE2-4C95-8B83-0AA4A194D185}" type="slidenum">
              <a:rPr lang="en-US" smtClean="0"/>
              <a:t>1</a:t>
            </a:fld>
            <a:endParaRPr lang="en-US"/>
          </a:p>
        </p:txBody>
      </p:sp>
    </p:spTree>
    <p:extLst>
      <p:ext uri="{BB962C8B-B14F-4D97-AF65-F5344CB8AC3E}">
        <p14:creationId xmlns:p14="http://schemas.microsoft.com/office/powerpoint/2010/main" val="81872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Massachusetts. One possibility is that as other screening goes up for men of color (this is both MSM &amp; MSW), proportion contact traced goes down. But illustrates why this is useful to put into the model – this stuff changes!</a:t>
            </a:r>
          </a:p>
        </p:txBody>
      </p:sp>
      <p:sp>
        <p:nvSpPr>
          <p:cNvPr id="4" name="Slide Number Placeholder 3"/>
          <p:cNvSpPr>
            <a:spLocks noGrp="1"/>
          </p:cNvSpPr>
          <p:nvPr>
            <p:ph type="sldNum" sz="quarter" idx="10"/>
          </p:nvPr>
        </p:nvSpPr>
        <p:spPr/>
        <p:txBody>
          <a:bodyPr/>
          <a:lstStyle/>
          <a:p>
            <a:fld id="{270314D1-DBE2-4C95-8B83-0AA4A194D185}" type="slidenum">
              <a:rPr lang="en-US" smtClean="0"/>
              <a:t>10</a:t>
            </a:fld>
            <a:endParaRPr lang="en-US"/>
          </a:p>
        </p:txBody>
      </p:sp>
    </p:spTree>
    <p:extLst>
      <p:ext uri="{BB962C8B-B14F-4D97-AF65-F5344CB8AC3E}">
        <p14:creationId xmlns:p14="http://schemas.microsoft.com/office/powerpoint/2010/main" val="616664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“possible interventions” language – “we’re looking to you to help us understand what would be most beneficial.” Contact tracing by jurisdiction might be important question? Could operationalize using multiplier on background rate of detection, could calibrate to MA data</a:t>
            </a:r>
          </a:p>
        </p:txBody>
      </p:sp>
      <p:sp>
        <p:nvSpPr>
          <p:cNvPr id="4" name="Slide Number Placeholder 3"/>
          <p:cNvSpPr>
            <a:spLocks noGrp="1"/>
          </p:cNvSpPr>
          <p:nvPr>
            <p:ph type="sldNum" sz="quarter" idx="10"/>
          </p:nvPr>
        </p:nvSpPr>
        <p:spPr/>
        <p:txBody>
          <a:bodyPr/>
          <a:lstStyle/>
          <a:p>
            <a:fld id="{270314D1-DBE2-4C95-8B83-0AA4A194D185}" type="slidenum">
              <a:rPr lang="en-US" smtClean="0"/>
              <a:t>11</a:t>
            </a:fld>
            <a:endParaRPr lang="en-US"/>
          </a:p>
        </p:txBody>
      </p:sp>
    </p:spTree>
    <p:extLst>
      <p:ext uri="{BB962C8B-B14F-4D97-AF65-F5344CB8AC3E}">
        <p14:creationId xmlns:p14="http://schemas.microsoft.com/office/powerpoint/2010/main" val="6179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read this. Kathy brought up contact tracing, we are collaborating with MA to get data.</a:t>
            </a:r>
          </a:p>
        </p:txBody>
      </p:sp>
      <p:sp>
        <p:nvSpPr>
          <p:cNvPr id="4" name="Slide Number Placeholder 3"/>
          <p:cNvSpPr>
            <a:spLocks noGrp="1"/>
          </p:cNvSpPr>
          <p:nvPr>
            <p:ph type="sldNum" sz="quarter" idx="10"/>
          </p:nvPr>
        </p:nvSpPr>
        <p:spPr/>
        <p:txBody>
          <a:bodyPr/>
          <a:lstStyle/>
          <a:p>
            <a:fld id="{270314D1-DBE2-4C95-8B83-0AA4A194D185}" type="slidenum">
              <a:rPr lang="en-US" smtClean="0"/>
              <a:t>2</a:t>
            </a:fld>
            <a:endParaRPr lang="en-US"/>
          </a:p>
        </p:txBody>
      </p:sp>
    </p:spTree>
    <p:extLst>
      <p:ext uri="{BB962C8B-B14F-4D97-AF65-F5344CB8AC3E}">
        <p14:creationId xmlns:p14="http://schemas.microsoft.com/office/powerpoint/2010/main" val="1147410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Calibration data includes case report numbers, staging percentages, relative risks of different demographic groups, syphilis/HIV co-infection</a:t>
            </a:r>
          </a:p>
        </p:txBody>
      </p:sp>
      <p:sp>
        <p:nvSpPr>
          <p:cNvPr id="4" name="Slide Number Placeholder 3"/>
          <p:cNvSpPr>
            <a:spLocks noGrp="1"/>
          </p:cNvSpPr>
          <p:nvPr>
            <p:ph type="sldNum" sz="quarter" idx="10"/>
          </p:nvPr>
        </p:nvSpPr>
        <p:spPr/>
        <p:txBody>
          <a:bodyPr/>
          <a:lstStyle/>
          <a:p>
            <a:fld id="{270314D1-DBE2-4C95-8B83-0AA4A194D185}" type="slidenum">
              <a:rPr lang="en-US" smtClean="0"/>
              <a:t>3</a:t>
            </a:fld>
            <a:endParaRPr lang="en-US"/>
          </a:p>
        </p:txBody>
      </p:sp>
    </p:spTree>
    <p:extLst>
      <p:ext uri="{BB962C8B-B14F-4D97-AF65-F5344CB8AC3E}">
        <p14:creationId xmlns:p14="http://schemas.microsoft.com/office/powerpoint/2010/main" val="2106482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this, announce the transition - say that we're going to zoom in, say that we're going to do results and then contact tracing. Include Louisiana results, can mention that it is harder than MA because numbers swing around more.</a:t>
            </a:r>
          </a:p>
        </p:txBody>
      </p:sp>
      <p:sp>
        <p:nvSpPr>
          <p:cNvPr id="4" name="Slide Number Placeholder 3"/>
          <p:cNvSpPr>
            <a:spLocks noGrp="1"/>
          </p:cNvSpPr>
          <p:nvPr>
            <p:ph type="sldNum" sz="quarter" idx="10"/>
          </p:nvPr>
        </p:nvSpPr>
        <p:spPr/>
        <p:txBody>
          <a:bodyPr/>
          <a:lstStyle/>
          <a:p>
            <a:fld id="{270314D1-DBE2-4C95-8B83-0AA4A194D185}" type="slidenum">
              <a:rPr lang="en-US" smtClean="0"/>
              <a:t>4</a:t>
            </a:fld>
            <a:endParaRPr lang="en-US"/>
          </a:p>
        </p:txBody>
      </p:sp>
    </p:spTree>
    <p:extLst>
      <p:ext uri="{BB962C8B-B14F-4D97-AF65-F5344CB8AC3E}">
        <p14:creationId xmlns:p14="http://schemas.microsoft.com/office/powerpoint/2010/main" val="1621793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some results that we are getting. Mention hoping to get 2017 data into this, to sync it with contact tracing data.</a:t>
            </a:r>
          </a:p>
        </p:txBody>
      </p:sp>
      <p:sp>
        <p:nvSpPr>
          <p:cNvPr id="4" name="Slide Number Placeholder 3"/>
          <p:cNvSpPr>
            <a:spLocks noGrp="1"/>
          </p:cNvSpPr>
          <p:nvPr>
            <p:ph type="sldNum" sz="quarter" idx="10"/>
          </p:nvPr>
        </p:nvSpPr>
        <p:spPr/>
        <p:txBody>
          <a:bodyPr/>
          <a:lstStyle/>
          <a:p>
            <a:fld id="{270314D1-DBE2-4C95-8B83-0AA4A194D185}" type="slidenum">
              <a:rPr lang="en-US" smtClean="0"/>
              <a:t>5</a:t>
            </a:fld>
            <a:endParaRPr lang="en-US"/>
          </a:p>
        </p:txBody>
      </p:sp>
    </p:spTree>
    <p:extLst>
      <p:ext uri="{BB962C8B-B14F-4D97-AF65-F5344CB8AC3E}">
        <p14:creationId xmlns:p14="http://schemas.microsoft.com/office/powerpoint/2010/main" val="1341153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Louisiana has been more difficult to calibrate to than Massachusetts, particularly for men. This is because the numbers in Louisiana, especially for men, swing much more and more steeply in LA. In addition, there have been various changes to the LA health system in recent years, including a grant in 2012 to screen men of color. We have tried to capture these large swings by focusing on time-dependent variables, particularly the screening rates, which are set by Bezier curve control points that follow a beta distribution. We have improved calibration results by loosening MSM screening rates for the most recent years. Screening/disease/reporting trichotomy, talk about </a:t>
            </a:r>
            <a:r>
              <a:rPr lang="en-US" dirty="0" err="1"/>
              <a:t>convos</a:t>
            </a:r>
            <a:r>
              <a:rPr lang="en-US" dirty="0"/>
              <a:t> with LDPH [talk about why, talk about which variables are the leverage ones]</a:t>
            </a:r>
          </a:p>
        </p:txBody>
      </p:sp>
      <p:sp>
        <p:nvSpPr>
          <p:cNvPr id="4" name="Slide Number Placeholder 3"/>
          <p:cNvSpPr>
            <a:spLocks noGrp="1"/>
          </p:cNvSpPr>
          <p:nvPr>
            <p:ph type="sldNum" sz="quarter" idx="10"/>
          </p:nvPr>
        </p:nvSpPr>
        <p:spPr/>
        <p:txBody>
          <a:bodyPr/>
          <a:lstStyle/>
          <a:p>
            <a:fld id="{270314D1-DBE2-4C95-8B83-0AA4A194D185}" type="slidenum">
              <a:rPr lang="en-US" smtClean="0"/>
              <a:t>6</a:t>
            </a:fld>
            <a:endParaRPr lang="en-US"/>
          </a:p>
        </p:txBody>
      </p:sp>
    </p:spTree>
    <p:extLst>
      <p:ext uri="{BB962C8B-B14F-4D97-AF65-F5344CB8AC3E}">
        <p14:creationId xmlns:p14="http://schemas.microsoft.com/office/powerpoint/2010/main" val="1946324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some other results that we are getting, from Massachusetts. Deep dive into men.</a:t>
            </a:r>
          </a:p>
        </p:txBody>
      </p:sp>
      <p:sp>
        <p:nvSpPr>
          <p:cNvPr id="4" name="Slide Number Placeholder 3"/>
          <p:cNvSpPr>
            <a:spLocks noGrp="1"/>
          </p:cNvSpPr>
          <p:nvPr>
            <p:ph type="sldNum" sz="quarter" idx="10"/>
          </p:nvPr>
        </p:nvSpPr>
        <p:spPr/>
        <p:txBody>
          <a:bodyPr/>
          <a:lstStyle/>
          <a:p>
            <a:fld id="{270314D1-DBE2-4C95-8B83-0AA4A194D185}" type="slidenum">
              <a:rPr lang="en-US" smtClean="0"/>
              <a:t>7</a:t>
            </a:fld>
            <a:endParaRPr lang="en-US"/>
          </a:p>
        </p:txBody>
      </p:sp>
    </p:spTree>
    <p:extLst>
      <p:ext uri="{BB962C8B-B14F-4D97-AF65-F5344CB8AC3E}">
        <p14:creationId xmlns:p14="http://schemas.microsoft.com/office/powerpoint/2010/main" val="644465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some other results that we are getting, from Louisiana. Deep dive into men. Tradeoff between case reports calibration and staging calibration.</a:t>
            </a:r>
          </a:p>
        </p:txBody>
      </p:sp>
      <p:sp>
        <p:nvSpPr>
          <p:cNvPr id="4" name="Slide Number Placeholder 3"/>
          <p:cNvSpPr>
            <a:spLocks noGrp="1"/>
          </p:cNvSpPr>
          <p:nvPr>
            <p:ph type="sldNum" sz="quarter" idx="10"/>
          </p:nvPr>
        </p:nvSpPr>
        <p:spPr/>
        <p:txBody>
          <a:bodyPr/>
          <a:lstStyle/>
          <a:p>
            <a:fld id="{270314D1-DBE2-4C95-8B83-0AA4A194D185}" type="slidenum">
              <a:rPr lang="en-US" smtClean="0"/>
              <a:t>8</a:t>
            </a:fld>
            <a:endParaRPr lang="en-US"/>
          </a:p>
        </p:txBody>
      </p:sp>
    </p:spTree>
    <p:extLst>
      <p:ext uri="{BB962C8B-B14F-4D97-AF65-F5344CB8AC3E}">
        <p14:creationId xmlns:p14="http://schemas.microsoft.com/office/powerpoint/2010/main" val="3267556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this. There is previous work suggesting that contact tracing is cost-effective for syphilis, but we can invest different levels of resources into it relative to other types of screening, and need to figure out what is most effective.</a:t>
            </a:r>
          </a:p>
        </p:txBody>
      </p:sp>
      <p:sp>
        <p:nvSpPr>
          <p:cNvPr id="4" name="Slide Number Placeholder 3"/>
          <p:cNvSpPr>
            <a:spLocks noGrp="1"/>
          </p:cNvSpPr>
          <p:nvPr>
            <p:ph type="sldNum" sz="quarter" idx="10"/>
          </p:nvPr>
        </p:nvSpPr>
        <p:spPr/>
        <p:txBody>
          <a:bodyPr/>
          <a:lstStyle/>
          <a:p>
            <a:fld id="{270314D1-DBE2-4C95-8B83-0AA4A194D185}" type="slidenum">
              <a:rPr lang="en-US" smtClean="0"/>
              <a:t>9</a:t>
            </a:fld>
            <a:endParaRPr lang="en-US"/>
          </a:p>
        </p:txBody>
      </p:sp>
    </p:spTree>
    <p:extLst>
      <p:ext uri="{BB962C8B-B14F-4D97-AF65-F5344CB8AC3E}">
        <p14:creationId xmlns:p14="http://schemas.microsoft.com/office/powerpoint/2010/main" val="1955065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p:cNvSpPr/>
          <p:nvPr userDrawn="1"/>
        </p:nvSpPr>
        <p:spPr>
          <a:xfrm>
            <a:off x="0" y="0"/>
            <a:ext cx="9157447" cy="3085503"/>
          </a:xfrm>
          <a:prstGeom prst="rect">
            <a:avLst/>
          </a:prstGeom>
          <a:solidFill>
            <a:schemeClr val="tx1">
              <a:lumMod val="65000"/>
              <a:lumOff val="3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838200"/>
            <a:ext cx="7772400" cy="1470025"/>
          </a:xfrm>
        </p:spPr>
        <p:txBody>
          <a:bodyPr/>
          <a:lstStyle>
            <a:lvl1pPr>
              <a:defRPr>
                <a:solidFill>
                  <a:srgbClr val="FFFFFF"/>
                </a:solidFill>
              </a:defRPr>
            </a:lvl1pPr>
          </a:lstStyle>
          <a:p>
            <a:r>
              <a:rPr lang="en-US" dirty="0"/>
              <a:t>Click to edit Master title style</a:t>
            </a:r>
          </a:p>
        </p:txBody>
      </p:sp>
      <p:sp>
        <p:nvSpPr>
          <p:cNvPr id="3" name="Subtitle 2"/>
          <p:cNvSpPr>
            <a:spLocks noGrp="1"/>
          </p:cNvSpPr>
          <p:nvPr>
            <p:ph type="subTitle" idx="1" hasCustomPrompt="1"/>
          </p:nvPr>
        </p:nvSpPr>
        <p:spPr>
          <a:xfrm>
            <a:off x="1371600" y="3886200"/>
            <a:ext cx="6400800" cy="1752600"/>
          </a:xfrm>
        </p:spPr>
        <p:txBody>
          <a:bodyPr/>
          <a:lstStyle>
            <a:lvl1pPr marL="0" indent="0" algn="ct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l"/>
            <a:r>
              <a:rPr lang="en-US" dirty="0">
                <a:latin typeface="+mn-lt"/>
                <a:ea typeface="ＭＳ Ｐゴシック" charset="-128"/>
                <a:cs typeface="Calibri"/>
              </a:rPr>
              <a:t>Name, Affiliation</a:t>
            </a:r>
          </a:p>
          <a:p>
            <a:pPr algn="l"/>
            <a:r>
              <a:rPr lang="en-US" dirty="0">
                <a:latin typeface="+mn-lt"/>
                <a:ea typeface="ＭＳ Ｐゴシック" charset="-128"/>
                <a:cs typeface="Calibri"/>
              </a:rPr>
              <a:t>Name, Affiliation</a:t>
            </a:r>
          </a:p>
          <a:p>
            <a:pPr algn="l"/>
            <a:r>
              <a:rPr lang="en-US" dirty="0">
                <a:latin typeface="+mn-lt"/>
                <a:ea typeface="ＭＳ Ｐゴシック" charset="-128"/>
                <a:cs typeface="Calibri"/>
              </a:rPr>
              <a:t>Name, Affiliation</a:t>
            </a:r>
          </a:p>
          <a:p>
            <a:pPr algn="l"/>
            <a:endParaRPr lang="en-US" dirty="0">
              <a:latin typeface="+mn-lt"/>
              <a:ea typeface="ＭＳ Ｐゴシック" charset="-128"/>
              <a:cs typeface="Calibri"/>
            </a:endParaRPr>
          </a:p>
          <a:p>
            <a:pPr algn="l"/>
            <a:r>
              <a:rPr lang="en-US" b="1" dirty="0">
                <a:solidFill>
                  <a:srgbClr val="2D2D8A"/>
                </a:solidFill>
                <a:latin typeface="+mn-lt"/>
                <a:ea typeface="ＭＳ Ｐゴシック" charset="-128"/>
                <a:cs typeface="Calibri"/>
              </a:rPr>
              <a:t>Meeting Title, Location</a:t>
            </a:r>
          </a:p>
          <a:p>
            <a:pPr algn="l"/>
            <a:r>
              <a:rPr lang="en-US" dirty="0">
                <a:latin typeface="+mn-lt"/>
                <a:ea typeface="ＭＳ Ｐゴシック" charset="-128"/>
                <a:cs typeface="Calibri"/>
              </a:rPr>
              <a:t>Meeting Date</a:t>
            </a:r>
          </a:p>
          <a:p>
            <a:pPr algn="l"/>
            <a:endParaRPr lang="en-US" dirty="0">
              <a:latin typeface="+mn-lt"/>
              <a:ea typeface="ＭＳ Ｐゴシック" charset="-128"/>
              <a:cs typeface="Calibri"/>
            </a:endParaRPr>
          </a:p>
          <a:p>
            <a:endParaRPr lang="en-US" dirty="0"/>
          </a:p>
        </p:txBody>
      </p:sp>
      <p:sp>
        <p:nvSpPr>
          <p:cNvPr id="8" name="TextBox 7"/>
          <p:cNvSpPr txBox="1"/>
          <p:nvPr userDrawn="1"/>
        </p:nvSpPr>
        <p:spPr>
          <a:xfrm>
            <a:off x="0" y="0"/>
            <a:ext cx="9139697" cy="838200"/>
          </a:xfrm>
          <a:prstGeom prst="rect">
            <a:avLst/>
          </a:prstGeom>
          <a:solidFill>
            <a:schemeClr val="tx1">
              <a:lumMod val="65000"/>
              <a:lumOff val="35000"/>
            </a:schemeClr>
          </a:solidFill>
        </p:spPr>
        <p:txBody>
          <a:bodyPr wrap="square" rtlCol="0">
            <a:spAutoFit/>
          </a:bodyPr>
          <a:lstStyle/>
          <a:p>
            <a:endParaRPr lang="en-US" dirty="0"/>
          </a:p>
        </p:txBody>
      </p:sp>
      <p:sp>
        <p:nvSpPr>
          <p:cNvPr id="14" name="TextBox 13"/>
          <p:cNvSpPr txBox="1"/>
          <p:nvPr userDrawn="1"/>
        </p:nvSpPr>
        <p:spPr>
          <a:xfrm>
            <a:off x="898043" y="6465152"/>
            <a:ext cx="184666" cy="369332"/>
          </a:xfrm>
          <a:prstGeom prst="rect">
            <a:avLst/>
          </a:prstGeom>
          <a:noFill/>
        </p:spPr>
        <p:txBody>
          <a:bodyPr wrap="none" rtlCol="0">
            <a:spAutoFit/>
          </a:bodyPr>
          <a:lstStyle/>
          <a:p>
            <a:endParaRPr lang="en-US" dirty="0"/>
          </a:p>
        </p:txBody>
      </p:sp>
      <p:sp>
        <p:nvSpPr>
          <p:cNvPr id="21" name="TextBox 20"/>
          <p:cNvSpPr txBox="1"/>
          <p:nvPr userDrawn="1"/>
        </p:nvSpPr>
        <p:spPr>
          <a:xfrm>
            <a:off x="6555712" y="643949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9362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5662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8349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6655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060121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bwMode="auto">
          <a:xfrm>
            <a:off x="0" y="0"/>
            <a:ext cx="9144000" cy="863600"/>
          </a:xfrm>
          <a:prstGeom prst="rect">
            <a:avLst/>
          </a:prstGeom>
          <a:solidFill>
            <a:srgbClr val="808080">
              <a:lumMod val="75000"/>
            </a:srgbClr>
          </a:solidFill>
          <a:ln w="0" cap="flat" cmpd="sng" algn="ctr">
            <a:noFill/>
            <a:prstDash val="solid"/>
            <a:round/>
            <a:headEnd type="none" w="med" len="med"/>
            <a:tailEnd type="none" w="med" len="med"/>
          </a:ln>
          <a:effectLst/>
        </p:spPr>
        <p:txBody>
          <a:bodyPr vert="horz" wrap="square" lIns="64291" tIns="32146" rIns="64291" bIns="32146" numCol="1" rtlCol="0" anchor="t" anchorCtr="0" compatLnSpc="1">
            <a:prstTxWarp prst="textNoShape">
              <a:avLst/>
            </a:prstTxWarp>
          </a:bodyPr>
          <a:lstStyle/>
          <a:p>
            <a:pPr marL="0" marR="0" lvl="0" indent="0" defTabSz="642915" eaLnBrk="1" fontAlgn="base" latinLnBrk="0" hangingPunct="1">
              <a:lnSpc>
                <a:spcPct val="100000"/>
              </a:lnSpc>
              <a:spcBef>
                <a:spcPct val="0"/>
              </a:spcBef>
              <a:spcAft>
                <a:spcPct val="0"/>
              </a:spcAft>
              <a:buClrTx/>
              <a:buSzTx/>
              <a:buFontTx/>
              <a:buNone/>
              <a:tabLst/>
              <a:defRPr/>
            </a:pPr>
            <a:endParaRPr kumimoji="0" lang="en-US" sz="3000" b="0" i="0" u="none" strike="noStrike" kern="0" cap="none" spc="0" normalizeH="0" baseline="0" noProof="0" dirty="0">
              <a:ln>
                <a:noFill/>
              </a:ln>
              <a:solidFill>
                <a:srgbClr val="000000"/>
              </a:solidFill>
              <a:effectLst/>
              <a:uLnTx/>
              <a:uFillTx/>
              <a:latin typeface="Gill Sans" pitchFamily="-1" charset="0"/>
              <a:ea typeface="ヒラギノ角ゴ ProN W3" pitchFamily="-1" charset="-128"/>
              <a:cs typeface="ヒラギノ角ゴ ProN W3" pitchFamily="-1" charset="-128"/>
              <a:sym typeface="Gill Sans" pitchFamily="-1" charset="0"/>
            </a:endParaRPr>
          </a:p>
        </p:txBody>
      </p:sp>
      <p:pic>
        <p:nvPicPr>
          <p:cNvPr id="7" name="Picture 6" descr="Prevention Policy Modeling Lab Logo" title="Prevention Policy Modeling Lab Logo"/>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67400" y="6248400"/>
            <a:ext cx="2819400" cy="474398"/>
          </a:xfrm>
          <a:prstGeom prst="rect">
            <a:avLst/>
          </a:prstGeom>
        </p:spPr>
      </p:pic>
      <p:sp>
        <p:nvSpPr>
          <p:cNvPr id="10" name="TextBox 9"/>
          <p:cNvSpPr txBox="1"/>
          <p:nvPr userDrawn="1"/>
        </p:nvSpPr>
        <p:spPr>
          <a:xfrm>
            <a:off x="10199200" y="5246522"/>
            <a:ext cx="184666" cy="646331"/>
          </a:xfrm>
          <a:prstGeom prst="rect">
            <a:avLst/>
          </a:prstGeom>
          <a:noFill/>
        </p:spPr>
        <p:txBody>
          <a:bodyPr wrap="none" rtlCol="0">
            <a:spAutoFit/>
          </a:bodyPr>
          <a:lstStyle/>
          <a:p>
            <a:endParaRPr lang="en-US" dirty="0"/>
          </a:p>
          <a:p>
            <a:endParaRPr lang="en-US" dirty="0"/>
          </a:p>
        </p:txBody>
      </p:sp>
      <p:sp>
        <p:nvSpPr>
          <p:cNvPr id="14" name="TextBox 13"/>
          <p:cNvSpPr txBox="1"/>
          <p:nvPr userDrawn="1"/>
        </p:nvSpPr>
        <p:spPr>
          <a:xfrm>
            <a:off x="304800" y="6324600"/>
            <a:ext cx="5543505" cy="369332"/>
          </a:xfrm>
          <a:prstGeom prst="rect">
            <a:avLst/>
          </a:prstGeom>
          <a:noFill/>
        </p:spPr>
        <p:txBody>
          <a:bodyPr wrap="none" rtlCol="0">
            <a:spAutoFit/>
          </a:bodyPr>
          <a:lstStyle/>
          <a:p>
            <a:r>
              <a:rPr lang="en-US" sz="1800" b="0" dirty="0">
                <a:solidFill>
                  <a:schemeClr val="bg1">
                    <a:lumMod val="65000"/>
                  </a:schemeClr>
                </a:solidFill>
                <a:latin typeface="+mn-lt"/>
                <a:ea typeface="ＭＳ Ｐゴシック" charset="-128"/>
                <a:cs typeface="Calibri"/>
              </a:rPr>
              <a:t>NEEMA All Grantee Meeting</a:t>
            </a:r>
            <a:r>
              <a:rPr lang="en-US" sz="1800" b="0" baseline="0" dirty="0">
                <a:solidFill>
                  <a:schemeClr val="bg1">
                    <a:lumMod val="65000"/>
                  </a:schemeClr>
                </a:solidFill>
              </a:rPr>
              <a:t> </a:t>
            </a:r>
            <a:r>
              <a:rPr lang="en-US" sz="1800" baseline="0" dirty="0">
                <a:solidFill>
                  <a:schemeClr val="bg1">
                    <a:lumMod val="65000"/>
                  </a:schemeClr>
                </a:solidFill>
              </a:rPr>
              <a:t>October 11</a:t>
            </a:r>
            <a:r>
              <a:rPr lang="en-US" sz="1800" baseline="30000" dirty="0">
                <a:solidFill>
                  <a:schemeClr val="bg1">
                    <a:lumMod val="65000"/>
                  </a:schemeClr>
                </a:solidFill>
              </a:rPr>
              <a:t>th</a:t>
            </a:r>
            <a:r>
              <a:rPr lang="en-US" sz="1800" baseline="0" dirty="0">
                <a:solidFill>
                  <a:schemeClr val="bg1">
                    <a:lumMod val="65000"/>
                  </a:schemeClr>
                </a:solidFill>
              </a:rPr>
              <a:t>-12</a:t>
            </a:r>
            <a:r>
              <a:rPr lang="en-US" sz="1800" baseline="30000" dirty="0">
                <a:solidFill>
                  <a:schemeClr val="bg1">
                    <a:lumMod val="65000"/>
                  </a:schemeClr>
                </a:solidFill>
              </a:rPr>
              <a:t>th</a:t>
            </a:r>
            <a:r>
              <a:rPr lang="en-US" sz="1800" baseline="0" dirty="0">
                <a:solidFill>
                  <a:schemeClr val="bg1">
                    <a:lumMod val="65000"/>
                  </a:schemeClr>
                </a:solidFill>
              </a:rPr>
              <a:t>, 2018</a:t>
            </a:r>
            <a:r>
              <a:rPr lang="en-US" sz="1800" dirty="0">
                <a:solidFill>
                  <a:schemeClr val="bg1">
                    <a:lumMod val="65000"/>
                  </a:schemeClr>
                </a:solidFill>
              </a:rPr>
              <a:t>- </a:t>
            </a:r>
            <a:fld id="{75DCDF72-D67A-3440-9ABC-7A415801FBC4}" type="slidenum">
              <a:rPr lang="en-US" sz="1800" smtClean="0">
                <a:solidFill>
                  <a:schemeClr val="bg1">
                    <a:lumMod val="65000"/>
                  </a:schemeClr>
                </a:solidFill>
              </a:rPr>
              <a:t>‹#›</a:t>
            </a:fld>
            <a:endParaRPr lang="en-US" sz="1800" dirty="0">
              <a:solidFill>
                <a:schemeClr val="bg1">
                  <a:lumMod val="65000"/>
                </a:schemeClr>
              </a:solidFill>
            </a:endParaRPr>
          </a:p>
        </p:txBody>
      </p:sp>
      <p:sp>
        <p:nvSpPr>
          <p:cNvPr id="2" name="Title Placeholder 1"/>
          <p:cNvSpPr>
            <a:spLocks noGrp="1"/>
          </p:cNvSpPr>
          <p:nvPr>
            <p:ph type="title"/>
          </p:nvPr>
        </p:nvSpPr>
        <p:spPr>
          <a:xfrm>
            <a:off x="457200" y="-9959"/>
            <a:ext cx="8229600" cy="1143000"/>
          </a:xfrm>
          <a:prstGeom prst="rect">
            <a:avLst/>
          </a:prstGeom>
        </p:spPr>
        <p:txBody>
          <a:bodyPr vert="horz" lIns="91440" tIns="45720" rIns="91440" bIns="45720" rtlCol="0" anchor="ctr">
            <a:normAutofit/>
          </a:bodyPr>
          <a:lstStyle/>
          <a:p>
            <a:r>
              <a:rPr lang="en-US" dirty="0"/>
              <a:t>Title</a:t>
            </a:r>
          </a:p>
        </p:txBody>
      </p:sp>
    </p:spTree>
    <p:extLst>
      <p:ext uri="{BB962C8B-B14F-4D97-AF65-F5344CB8AC3E}">
        <p14:creationId xmlns:p14="http://schemas.microsoft.com/office/powerpoint/2010/main" val="1444293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Lst>
  <p:hf sldNum="0" hdr="0" dt="0"/>
  <p:txStyles>
    <p:titleStyle>
      <a:lvl1pPr algn="l" defTabSz="914400" rtl="0" eaLnBrk="1" latinLnBrk="0" hangingPunct="1">
        <a:spcBef>
          <a:spcPct val="0"/>
        </a:spcBef>
        <a:buNone/>
        <a:defRPr sz="2400" b="1"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ctrTitle"/>
          </p:nvPr>
        </p:nvSpPr>
        <p:spPr>
          <a:xfrm>
            <a:off x="685800" y="1519238"/>
            <a:ext cx="7772400" cy="1265237"/>
          </a:xfrm>
        </p:spPr>
        <p:txBody>
          <a:bodyPr>
            <a:normAutofit/>
          </a:bodyPr>
          <a:lstStyle/>
          <a:p>
            <a:r>
              <a:rPr lang="en-US" dirty="0">
                <a:latin typeface="Calibri"/>
                <a:ea typeface="ＭＳ Ｐゴシック" charset="-128"/>
                <a:cs typeface="Calibri"/>
              </a:rPr>
              <a:t>A Syphilis Transmission Model at the State Level</a:t>
            </a:r>
          </a:p>
        </p:txBody>
      </p:sp>
      <p:sp>
        <p:nvSpPr>
          <p:cNvPr id="14339" name="Rectangle 5"/>
          <p:cNvSpPr>
            <a:spLocks noGrp="1" noChangeArrowheads="1"/>
          </p:cNvSpPr>
          <p:nvPr>
            <p:ph type="subTitle" idx="1"/>
          </p:nvPr>
        </p:nvSpPr>
        <p:spPr>
          <a:xfrm>
            <a:off x="990600" y="3581400"/>
            <a:ext cx="7048500" cy="1933042"/>
          </a:xfrm>
        </p:spPr>
        <p:txBody>
          <a:bodyPr>
            <a:normAutofit/>
          </a:bodyPr>
          <a:lstStyle/>
          <a:p>
            <a:pPr algn="l"/>
            <a:r>
              <a:rPr lang="en-US" dirty="0">
                <a:solidFill>
                  <a:schemeClr val="tx1">
                    <a:lumMod val="65000"/>
                    <a:lumOff val="35000"/>
                  </a:schemeClr>
                </a:solidFill>
                <a:latin typeface="Calibri"/>
                <a:ea typeface="ＭＳ Ｐゴシック" charset="-128"/>
                <a:cs typeface="Calibri"/>
              </a:rPr>
              <a:t>Jessie Lowell, Prevention Policy </a:t>
            </a:r>
            <a:r>
              <a:rPr lang="en-US">
                <a:solidFill>
                  <a:schemeClr val="tx1">
                    <a:lumMod val="65000"/>
                    <a:lumOff val="35000"/>
                  </a:schemeClr>
                </a:solidFill>
                <a:latin typeface="Calibri"/>
                <a:ea typeface="ＭＳ Ｐゴシック" charset="-128"/>
                <a:cs typeface="Calibri"/>
              </a:rPr>
              <a:t>Modeling Lab</a:t>
            </a:r>
            <a:endParaRPr lang="en-US" dirty="0">
              <a:solidFill>
                <a:schemeClr val="tx1">
                  <a:lumMod val="65000"/>
                  <a:lumOff val="35000"/>
                </a:schemeClr>
              </a:solidFill>
              <a:latin typeface="Calibri"/>
              <a:ea typeface="ＭＳ Ｐゴシック" charset="-128"/>
              <a:cs typeface="Calibri"/>
            </a:endParaRPr>
          </a:p>
          <a:p>
            <a:pPr algn="l"/>
            <a:endParaRPr lang="en-US" dirty="0">
              <a:solidFill>
                <a:schemeClr val="tx1"/>
              </a:solidFill>
              <a:latin typeface="Calibri"/>
              <a:ea typeface="ＭＳ Ｐゴシック" charset="-128"/>
              <a:cs typeface="Calibri"/>
            </a:endParaRPr>
          </a:p>
          <a:p>
            <a:pPr algn="l"/>
            <a:endParaRPr lang="en-US" dirty="0">
              <a:solidFill>
                <a:schemeClr val="tx1"/>
              </a:solidFill>
              <a:latin typeface="Calibri"/>
              <a:ea typeface="ＭＳ Ｐゴシック" charset="-128"/>
              <a:cs typeface="Calibri"/>
            </a:endParaRPr>
          </a:p>
          <a:p>
            <a:pPr algn="l"/>
            <a:r>
              <a:rPr lang="en-US" b="1" dirty="0">
                <a:solidFill>
                  <a:schemeClr val="tx1"/>
                </a:solidFill>
                <a:latin typeface="Calibri"/>
                <a:ea typeface="ＭＳ Ｐゴシック" charset="-128"/>
                <a:cs typeface="Calibri"/>
              </a:rPr>
              <a:t>NEEMA All Grantee Meeting, Atlanta</a:t>
            </a:r>
          </a:p>
          <a:p>
            <a:pPr algn="l"/>
            <a:r>
              <a:rPr lang="en-US" dirty="0">
                <a:solidFill>
                  <a:schemeClr val="tx1"/>
                </a:solidFill>
                <a:latin typeface="Calibri"/>
                <a:ea typeface="ＭＳ Ｐゴシック" charset="-128"/>
                <a:cs typeface="Calibri"/>
              </a:rPr>
              <a:t>October 11</a:t>
            </a:r>
            <a:r>
              <a:rPr lang="en-US" baseline="30000" dirty="0">
                <a:solidFill>
                  <a:schemeClr val="tx1"/>
                </a:solidFill>
                <a:latin typeface="Calibri"/>
                <a:ea typeface="ＭＳ Ｐゴシック" charset="-128"/>
                <a:cs typeface="Calibri"/>
              </a:rPr>
              <a:t>th</a:t>
            </a:r>
            <a:r>
              <a:rPr lang="en-US" dirty="0">
                <a:solidFill>
                  <a:schemeClr val="tx1"/>
                </a:solidFill>
                <a:latin typeface="Calibri"/>
                <a:ea typeface="ＭＳ Ｐゴシック" charset="-128"/>
                <a:cs typeface="Calibri"/>
              </a:rPr>
              <a:t>-12</a:t>
            </a:r>
            <a:r>
              <a:rPr lang="en-US" baseline="30000" dirty="0">
                <a:solidFill>
                  <a:schemeClr val="tx1"/>
                </a:solidFill>
                <a:latin typeface="Calibri"/>
                <a:ea typeface="ＭＳ Ｐゴシック" charset="-128"/>
                <a:cs typeface="Calibri"/>
              </a:rPr>
              <a:t>th</a:t>
            </a:r>
            <a:r>
              <a:rPr lang="en-US" dirty="0">
                <a:solidFill>
                  <a:schemeClr val="tx1"/>
                </a:solidFill>
                <a:latin typeface="Calibri"/>
                <a:ea typeface="ＭＳ Ｐゴシック" charset="-128"/>
                <a:cs typeface="Calibri"/>
              </a:rPr>
              <a:t>, 2018</a:t>
            </a:r>
          </a:p>
          <a:p>
            <a:pPr algn="l"/>
            <a:endParaRPr lang="en-US" dirty="0">
              <a:latin typeface="Calibri"/>
              <a:ea typeface="ＭＳ Ｐゴシック" charset="-128"/>
              <a:cs typeface="Calibri"/>
            </a:endParaRPr>
          </a:p>
        </p:txBody>
      </p:sp>
      <p:sp>
        <p:nvSpPr>
          <p:cNvPr id="9" name="Rectangle 8"/>
          <p:cNvSpPr/>
          <p:nvPr/>
        </p:nvSpPr>
        <p:spPr>
          <a:xfrm>
            <a:off x="0" y="457200"/>
            <a:ext cx="9144000" cy="914400"/>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Prevention Policy Modeling Lab Logo" title="Prevention Policy Modeling Lab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13" y="533400"/>
            <a:ext cx="4610755" cy="775815"/>
          </a:xfrm>
          <a:prstGeom prst="rect">
            <a:avLst/>
          </a:prstGeom>
        </p:spPr>
      </p:pic>
      <p:sp>
        <p:nvSpPr>
          <p:cNvPr id="10" name="Rectangle 9"/>
          <p:cNvSpPr/>
          <p:nvPr/>
        </p:nvSpPr>
        <p:spPr>
          <a:xfrm>
            <a:off x="0" y="381000"/>
            <a:ext cx="9144000" cy="76200"/>
          </a:xfrm>
          <a:prstGeom prst="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6607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B8ED-8602-5345-A8A1-C960868F58D0}"/>
              </a:ext>
            </a:extLst>
          </p:cNvPr>
          <p:cNvSpPr>
            <a:spLocks noGrp="1"/>
          </p:cNvSpPr>
          <p:nvPr>
            <p:ph type="title"/>
          </p:nvPr>
        </p:nvSpPr>
        <p:spPr/>
        <p:txBody>
          <a:bodyPr>
            <a:normAutofit/>
          </a:bodyPr>
          <a:lstStyle/>
          <a:p>
            <a:r>
              <a:rPr lang="en-US" sz="3200" dirty="0"/>
              <a:t>Contact Tracing Data</a:t>
            </a:r>
          </a:p>
        </p:txBody>
      </p:sp>
      <p:graphicFrame>
        <p:nvGraphicFramePr>
          <p:cNvPr id="14" name="Content Placeholder 13">
            <a:extLst>
              <a:ext uri="{FF2B5EF4-FFF2-40B4-BE49-F238E27FC236}">
                <a16:creationId xmlns:a16="http://schemas.microsoft.com/office/drawing/2014/main" id="{EF784FE4-25EC-C046-A97A-4879E96FC2BD}"/>
              </a:ext>
            </a:extLst>
          </p:cNvPr>
          <p:cNvGraphicFramePr>
            <a:graphicFrameLocks noGrp="1" noChangeAspect="1"/>
          </p:cNvGraphicFramePr>
          <p:nvPr>
            <p:ph sz="half" idx="1"/>
            <p:extLst>
              <p:ext uri="{D42A27DB-BD31-4B8C-83A1-F6EECF244321}">
                <p14:modId xmlns:p14="http://schemas.microsoft.com/office/powerpoint/2010/main" val="918524031"/>
              </p:ext>
            </p:extLst>
          </p:nvPr>
        </p:nvGraphicFramePr>
        <p:xfrm>
          <a:off x="457200" y="1133041"/>
          <a:ext cx="4038600" cy="45259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ontent Placeholder 14">
            <a:extLst>
              <a:ext uri="{FF2B5EF4-FFF2-40B4-BE49-F238E27FC236}">
                <a16:creationId xmlns:a16="http://schemas.microsoft.com/office/drawing/2014/main" id="{36EFCCF6-4C81-A148-831F-9C1E0950368E}"/>
              </a:ext>
            </a:extLst>
          </p:cNvPr>
          <p:cNvGraphicFramePr>
            <a:graphicFrameLocks noGrp="1" noChangeAspect="1"/>
          </p:cNvGraphicFramePr>
          <p:nvPr>
            <p:ph sz="half" idx="2"/>
            <p:extLst>
              <p:ext uri="{D42A27DB-BD31-4B8C-83A1-F6EECF244321}">
                <p14:modId xmlns:p14="http://schemas.microsoft.com/office/powerpoint/2010/main" val="1050963244"/>
              </p:ext>
            </p:extLst>
          </p:nvPr>
        </p:nvGraphicFramePr>
        <p:xfrm>
          <a:off x="4645572" y="1106765"/>
          <a:ext cx="4038600" cy="4525963"/>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a:extLst>
              <a:ext uri="{FF2B5EF4-FFF2-40B4-BE49-F238E27FC236}">
                <a16:creationId xmlns:a16="http://schemas.microsoft.com/office/drawing/2014/main" id="{FE2EB6D5-AF94-F64C-A0A9-03658389A621}"/>
              </a:ext>
            </a:extLst>
          </p:cNvPr>
          <p:cNvSpPr txBox="1"/>
          <p:nvPr/>
        </p:nvSpPr>
        <p:spPr>
          <a:xfrm>
            <a:off x="2774731" y="5632728"/>
            <a:ext cx="5943600" cy="369332"/>
          </a:xfrm>
          <a:prstGeom prst="rect">
            <a:avLst/>
          </a:prstGeom>
          <a:noFill/>
        </p:spPr>
        <p:txBody>
          <a:bodyPr wrap="square" rtlCol="0">
            <a:spAutoFit/>
          </a:bodyPr>
          <a:lstStyle/>
          <a:p>
            <a:r>
              <a:rPr lang="en-US" dirty="0"/>
              <a:t>2014 data omitted for unreliability</a:t>
            </a:r>
          </a:p>
        </p:txBody>
      </p:sp>
    </p:spTree>
    <p:extLst>
      <p:ext uri="{BB962C8B-B14F-4D97-AF65-F5344CB8AC3E}">
        <p14:creationId xmlns:p14="http://schemas.microsoft.com/office/powerpoint/2010/main" val="394586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AD15-70D5-304D-A35A-D674B990913C}"/>
              </a:ext>
            </a:extLst>
          </p:cNvPr>
          <p:cNvSpPr>
            <a:spLocks noGrp="1"/>
          </p:cNvSpPr>
          <p:nvPr>
            <p:ph type="title"/>
          </p:nvPr>
        </p:nvSpPr>
        <p:spPr/>
        <p:txBody>
          <a:bodyPr>
            <a:normAutofit/>
          </a:bodyPr>
          <a:lstStyle/>
          <a:p>
            <a:r>
              <a:rPr lang="en-US" sz="3200" dirty="0"/>
              <a:t>Next Steps and Possible Interventions</a:t>
            </a:r>
          </a:p>
        </p:txBody>
      </p:sp>
      <p:sp>
        <p:nvSpPr>
          <p:cNvPr id="3" name="Content Placeholder 2">
            <a:extLst>
              <a:ext uri="{FF2B5EF4-FFF2-40B4-BE49-F238E27FC236}">
                <a16:creationId xmlns:a16="http://schemas.microsoft.com/office/drawing/2014/main" id="{FFA0BC9D-E56B-1849-819B-B2C70F563C1B}"/>
              </a:ext>
            </a:extLst>
          </p:cNvPr>
          <p:cNvSpPr>
            <a:spLocks noGrp="1"/>
          </p:cNvSpPr>
          <p:nvPr>
            <p:ph idx="1"/>
          </p:nvPr>
        </p:nvSpPr>
        <p:spPr/>
        <p:txBody>
          <a:bodyPr/>
          <a:lstStyle/>
          <a:p>
            <a:r>
              <a:rPr lang="en-US" dirty="0"/>
              <a:t>More sophisticated contact tracing</a:t>
            </a:r>
          </a:p>
          <a:p>
            <a:r>
              <a:rPr lang="en-US" dirty="0"/>
              <a:t>Finalize calibration</a:t>
            </a:r>
          </a:p>
          <a:p>
            <a:r>
              <a:rPr lang="en-US" dirty="0"/>
              <a:t>Implement interventions</a:t>
            </a:r>
          </a:p>
          <a:p>
            <a:pPr lvl="1">
              <a:buFont typeface="Arial" panose="020B0604020202020204" pitchFamily="34" charset="0"/>
              <a:buChar char="•"/>
            </a:pPr>
            <a:r>
              <a:rPr lang="en-US" dirty="0"/>
              <a:t>Targeted screening:</a:t>
            </a:r>
          </a:p>
          <a:p>
            <a:pPr lvl="2"/>
            <a:r>
              <a:rPr lang="en-US" dirty="0"/>
              <a:t>Increased frequency of testing for those who have previously been positive</a:t>
            </a:r>
          </a:p>
          <a:p>
            <a:pPr lvl="1">
              <a:buFont typeface="Arial" panose="020B0604020202020204" pitchFamily="34" charset="0"/>
              <a:buChar char="•"/>
            </a:pPr>
            <a:r>
              <a:rPr lang="en-US" dirty="0"/>
              <a:t>Benefits of contact tracing – by state?</a:t>
            </a:r>
          </a:p>
          <a:p>
            <a:endParaRPr lang="en-US" dirty="0"/>
          </a:p>
        </p:txBody>
      </p:sp>
    </p:spTree>
    <p:extLst>
      <p:ext uri="{BB962C8B-B14F-4D97-AF65-F5344CB8AC3E}">
        <p14:creationId xmlns:p14="http://schemas.microsoft.com/office/powerpoint/2010/main" val="13428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cs typeface="Arial"/>
              </a:rPr>
              <a:t>Major Research Questions</a:t>
            </a:r>
          </a:p>
        </p:txBody>
      </p:sp>
      <p:sp>
        <p:nvSpPr>
          <p:cNvPr id="3" name="Content Placeholder 2"/>
          <p:cNvSpPr>
            <a:spLocks noGrp="1"/>
          </p:cNvSpPr>
          <p:nvPr>
            <p:ph idx="1"/>
          </p:nvPr>
        </p:nvSpPr>
        <p:spPr/>
        <p:txBody>
          <a:bodyPr>
            <a:normAutofit/>
          </a:bodyPr>
          <a:lstStyle/>
          <a:p>
            <a:pPr lvl="0"/>
            <a:r>
              <a:rPr lang="en-US" sz="2400" dirty="0">
                <a:latin typeface="Arial"/>
                <a:cs typeface="Arial"/>
              </a:rPr>
              <a:t>In the face of limited resources, what approaches to </a:t>
            </a:r>
            <a:r>
              <a:rPr lang="en-US" sz="2400" b="1" dirty="0">
                <a:latin typeface="Arial"/>
                <a:cs typeface="Arial"/>
              </a:rPr>
              <a:t>screening</a:t>
            </a:r>
            <a:r>
              <a:rPr lang="en-US" sz="2400" dirty="0">
                <a:latin typeface="Arial"/>
                <a:cs typeface="Arial"/>
              </a:rPr>
              <a:t> would be most effective at reducing syphilis burden in the population?</a:t>
            </a:r>
          </a:p>
          <a:p>
            <a:pPr lvl="0"/>
            <a:r>
              <a:rPr lang="en-US" sz="2400" dirty="0">
                <a:latin typeface="Arial"/>
                <a:cs typeface="Arial"/>
              </a:rPr>
              <a:t>What levels of investment in contact tracing are most effective? Is this different for different population groups?</a:t>
            </a:r>
            <a:endParaRPr lang="en-CA" sz="2400" dirty="0">
              <a:latin typeface="Arial"/>
              <a:cs typeface="Arial"/>
            </a:endParaRPr>
          </a:p>
          <a:p>
            <a:pPr lvl="0"/>
            <a:r>
              <a:rPr lang="en-US" sz="2400" dirty="0">
                <a:latin typeface="Arial"/>
                <a:cs typeface="Arial"/>
              </a:rPr>
              <a:t>What is the estimated impact of more frequent screening versus expanded screening coverage in different contexts, and how does this vary by population group?</a:t>
            </a:r>
            <a:endParaRPr lang="en-CA" sz="2400" dirty="0">
              <a:latin typeface="Arial"/>
              <a:cs typeface="Arial"/>
            </a:endParaRPr>
          </a:p>
        </p:txBody>
      </p:sp>
    </p:spTree>
    <p:extLst>
      <p:ext uri="{BB962C8B-B14F-4D97-AF65-F5344CB8AC3E}">
        <p14:creationId xmlns:p14="http://schemas.microsoft.com/office/powerpoint/2010/main" val="2025784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434167" y="1066800"/>
            <a:ext cx="8209844" cy="52816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1775" indent="-231775" algn="l" rtl="0" eaLnBrk="0" fontAlgn="base" hangingPunct="0">
              <a:spcBef>
                <a:spcPct val="45000"/>
              </a:spcBef>
              <a:spcAft>
                <a:spcPct val="0"/>
              </a:spcAft>
              <a:buChar char="•"/>
              <a:defRPr sz="2400">
                <a:solidFill>
                  <a:schemeClr val="tx2"/>
                </a:solidFill>
                <a:latin typeface="Calibri"/>
                <a:ea typeface="ＭＳ Ｐゴシック" pitchFamily="-111" charset="-128"/>
                <a:cs typeface="Calibri"/>
              </a:defRPr>
            </a:lvl1pPr>
            <a:lvl2pPr marL="566738" indent="-220663" algn="l" rtl="0" eaLnBrk="0" fontAlgn="base" hangingPunct="0">
              <a:spcBef>
                <a:spcPct val="45000"/>
              </a:spcBef>
              <a:spcAft>
                <a:spcPct val="0"/>
              </a:spcAft>
              <a:buSzPct val="90000"/>
              <a:buFont typeface="Wingdings" charset="2"/>
              <a:buChar char="§"/>
              <a:defRPr sz="2000">
                <a:solidFill>
                  <a:schemeClr val="tx2"/>
                </a:solidFill>
                <a:latin typeface="Calibri"/>
                <a:ea typeface="ＭＳ Ｐゴシック" pitchFamily="-111" charset="-128"/>
                <a:cs typeface="Calibri"/>
              </a:defRPr>
            </a:lvl2pPr>
            <a:lvl3pPr marL="912813" indent="-231775" algn="l" rtl="0" eaLnBrk="0" fontAlgn="base" hangingPunct="0">
              <a:spcBef>
                <a:spcPct val="45000"/>
              </a:spcBef>
              <a:spcAft>
                <a:spcPct val="0"/>
              </a:spcAft>
              <a:buFont typeface="Arial" charset="0"/>
              <a:buChar char="–"/>
              <a:defRPr sz="1800">
                <a:solidFill>
                  <a:schemeClr val="tx2"/>
                </a:solidFill>
                <a:latin typeface="+mn-lt"/>
                <a:ea typeface="ＭＳ Ｐゴシック" pitchFamily="-111" charset="-128"/>
              </a:defRPr>
            </a:lvl3pPr>
            <a:lvl4pPr marL="1258888" indent="-231775" algn="l" rtl="0" eaLnBrk="0" fontAlgn="base" hangingPunct="0">
              <a:spcBef>
                <a:spcPct val="45000"/>
              </a:spcBef>
              <a:spcAft>
                <a:spcPct val="0"/>
              </a:spcAft>
              <a:buChar char="–"/>
              <a:defRPr sz="1600">
                <a:solidFill>
                  <a:schemeClr val="tx2"/>
                </a:solidFill>
                <a:latin typeface="+mn-lt"/>
                <a:ea typeface="ＭＳ Ｐゴシック" pitchFamily="-111" charset="-128"/>
              </a:defRPr>
            </a:lvl4pPr>
            <a:lvl5pPr marL="1597025" indent="-223838" algn="l" rtl="0" eaLnBrk="0" fontAlgn="base" hangingPunct="0">
              <a:spcBef>
                <a:spcPct val="45000"/>
              </a:spcBef>
              <a:spcAft>
                <a:spcPct val="0"/>
              </a:spcAft>
              <a:buChar char="»"/>
              <a:defRPr sz="1600">
                <a:solidFill>
                  <a:schemeClr val="tx2"/>
                </a:solidFill>
                <a:latin typeface="+mn-lt"/>
                <a:ea typeface="ＭＳ Ｐゴシック" pitchFamily="-111" charset="-128"/>
              </a:defRPr>
            </a:lvl5pPr>
            <a:lvl6pPr marL="2054225" indent="-223838" algn="l" rtl="0" fontAlgn="base">
              <a:spcBef>
                <a:spcPct val="45000"/>
              </a:spcBef>
              <a:spcAft>
                <a:spcPct val="0"/>
              </a:spcAft>
              <a:buChar char="»"/>
              <a:defRPr sz="1200">
                <a:solidFill>
                  <a:schemeClr val="tx1"/>
                </a:solidFill>
                <a:latin typeface="+mn-lt"/>
              </a:defRPr>
            </a:lvl6pPr>
            <a:lvl7pPr marL="2511425" indent="-223838" algn="l" rtl="0" fontAlgn="base">
              <a:spcBef>
                <a:spcPct val="45000"/>
              </a:spcBef>
              <a:spcAft>
                <a:spcPct val="0"/>
              </a:spcAft>
              <a:buChar char="»"/>
              <a:defRPr sz="1200">
                <a:solidFill>
                  <a:schemeClr val="tx1"/>
                </a:solidFill>
                <a:latin typeface="+mn-lt"/>
              </a:defRPr>
            </a:lvl7pPr>
            <a:lvl8pPr marL="2968625" indent="-223838" algn="l" rtl="0" fontAlgn="base">
              <a:spcBef>
                <a:spcPct val="45000"/>
              </a:spcBef>
              <a:spcAft>
                <a:spcPct val="0"/>
              </a:spcAft>
              <a:buChar char="»"/>
              <a:defRPr sz="1200">
                <a:solidFill>
                  <a:schemeClr val="tx1"/>
                </a:solidFill>
                <a:latin typeface="+mn-lt"/>
              </a:defRPr>
            </a:lvl8pPr>
            <a:lvl9pPr marL="3425825" indent="-223838" algn="l" rtl="0" fontAlgn="base">
              <a:spcBef>
                <a:spcPct val="45000"/>
              </a:spcBef>
              <a:spcAft>
                <a:spcPct val="0"/>
              </a:spcAft>
              <a:buChar char="»"/>
              <a:defRPr sz="1200">
                <a:solidFill>
                  <a:schemeClr val="tx1"/>
                </a:solidFill>
                <a:latin typeface="+mn-lt"/>
              </a:defRPr>
            </a:lvl9pPr>
          </a:lstStyle>
          <a:p>
            <a:pPr marL="231775" marR="0" lvl="0" indent="-231775" algn="l" defTabSz="914400" rtl="0" eaLnBrk="0" fontAlgn="base" latinLnBrk="0" hangingPunct="0">
              <a:lnSpc>
                <a:spcPct val="100000"/>
              </a:lnSpc>
              <a:spcBef>
                <a:spcPct val="45000"/>
              </a:spcBef>
              <a:spcAft>
                <a:spcPct val="0"/>
              </a:spcAft>
              <a:buClrTx/>
              <a:buSzTx/>
              <a:buFontTx/>
              <a:buChar char="•"/>
              <a:tabLst/>
              <a:defRPr/>
            </a:pPr>
            <a:r>
              <a:rPr kumimoji="0" lang="en-US" sz="2400" b="0" i="0" u="none" strike="noStrike" kern="0" cap="none" spc="0" normalizeH="0" baseline="0" noProof="0" dirty="0">
                <a:ln>
                  <a:noFill/>
                </a:ln>
                <a:solidFill>
                  <a:srgbClr val="000000"/>
                </a:solidFill>
                <a:effectLst/>
                <a:uLnTx/>
                <a:uFillTx/>
                <a:latin typeface="Calibri"/>
                <a:ea typeface="ＭＳ Ｐゴシック" pitchFamily="-111" charset="-128"/>
              </a:rPr>
              <a:t>Calibration almost finalized </a:t>
            </a:r>
            <a:r>
              <a:rPr kumimoji="0" lang="mr-IN" sz="2400" b="0" i="0" u="none" strike="noStrike" kern="0" cap="none" spc="0" normalizeH="0" baseline="0" noProof="0" dirty="0">
                <a:ln>
                  <a:noFill/>
                </a:ln>
                <a:solidFill>
                  <a:srgbClr val="000000"/>
                </a:solidFill>
                <a:effectLst/>
                <a:uLnTx/>
                <a:uFillTx/>
                <a:latin typeface="Calibri"/>
                <a:ea typeface="ＭＳ Ｐゴシック" pitchFamily="-111" charset="-128"/>
              </a:rPr>
              <a:t>–</a:t>
            </a:r>
            <a:r>
              <a:rPr kumimoji="0" lang="en-US" sz="2400" b="0" i="0" u="none" strike="noStrike" kern="0" cap="none" spc="0" normalizeH="0" baseline="0" noProof="0" dirty="0">
                <a:ln>
                  <a:noFill/>
                </a:ln>
                <a:solidFill>
                  <a:srgbClr val="000000"/>
                </a:solidFill>
                <a:effectLst/>
                <a:uLnTx/>
                <a:uFillTx/>
                <a:latin typeface="Calibri"/>
                <a:ea typeface="ＭＳ Ｐゴシック" pitchFamily="-111" charset="-128"/>
              </a:rPr>
              <a:t> large</a:t>
            </a:r>
            <a:r>
              <a:rPr kumimoji="0" lang="en-US" sz="2400" b="0" i="0" u="none" strike="noStrike" kern="0" cap="none" spc="0" normalizeH="0" noProof="0" dirty="0">
                <a:ln>
                  <a:noFill/>
                </a:ln>
                <a:solidFill>
                  <a:srgbClr val="000000"/>
                </a:solidFill>
                <a:effectLst/>
                <a:uLnTx/>
                <a:uFillTx/>
                <a:latin typeface="Calibri"/>
                <a:ea typeface="ＭＳ Ｐゴシック" pitchFamily="-111" charset="-128"/>
              </a:rPr>
              <a:t> improvements to Louisiana calibration </a:t>
            </a:r>
            <a:endParaRPr kumimoji="0" lang="en-US" sz="2400" b="0" i="0" u="none" strike="noStrike" kern="0" cap="none" spc="0" normalizeH="0" baseline="0" noProof="0" dirty="0">
              <a:ln>
                <a:noFill/>
              </a:ln>
              <a:solidFill>
                <a:srgbClr val="000000"/>
              </a:solidFill>
              <a:effectLst/>
              <a:uLnTx/>
              <a:uFillTx/>
              <a:latin typeface="Calibri"/>
              <a:ea typeface="ＭＳ Ｐゴシック" pitchFamily="-111" charset="-128"/>
            </a:endParaRPr>
          </a:p>
          <a:p>
            <a:pPr marL="231775" marR="0" lvl="0" indent="-231775" algn="l" defTabSz="914400" rtl="0" eaLnBrk="0" fontAlgn="base" latinLnBrk="0" hangingPunct="0">
              <a:lnSpc>
                <a:spcPct val="100000"/>
              </a:lnSpc>
              <a:spcBef>
                <a:spcPct val="45000"/>
              </a:spcBef>
              <a:spcAft>
                <a:spcPct val="0"/>
              </a:spcAft>
              <a:buClrTx/>
              <a:buSzTx/>
              <a:buFontTx/>
              <a:buChar char="•"/>
              <a:tabLst/>
              <a:defRPr/>
            </a:pPr>
            <a:r>
              <a:rPr lang="en-US" kern="0" dirty="0">
                <a:solidFill>
                  <a:srgbClr val="000000"/>
                </a:solidFill>
              </a:rPr>
              <a:t>Initial implementation of contact tracing</a:t>
            </a:r>
          </a:p>
          <a:p>
            <a:pPr marL="231775" marR="0" lvl="0" indent="-231775" algn="l" defTabSz="914400" rtl="0" eaLnBrk="0" fontAlgn="base" latinLnBrk="0" hangingPunct="0">
              <a:lnSpc>
                <a:spcPct val="100000"/>
              </a:lnSpc>
              <a:spcBef>
                <a:spcPct val="45000"/>
              </a:spcBef>
              <a:spcAft>
                <a:spcPct val="0"/>
              </a:spcAft>
              <a:buClrTx/>
              <a:buSzTx/>
              <a:buFontTx/>
              <a:buChar char="•"/>
              <a:tabLst/>
              <a:defRPr/>
            </a:pPr>
            <a:r>
              <a:rPr kumimoji="0" lang="en-US" sz="2400" b="0" i="0" u="none" strike="noStrike" kern="0" cap="none" spc="0" normalizeH="0" baseline="0" noProof="0" dirty="0">
                <a:ln>
                  <a:noFill/>
                </a:ln>
                <a:solidFill>
                  <a:srgbClr val="000000"/>
                </a:solidFill>
                <a:effectLst/>
                <a:uLnTx/>
                <a:uFillTx/>
                <a:latin typeface="Calibri"/>
                <a:ea typeface="ＭＳ Ｐゴシック" pitchFamily="-111" charset="-128"/>
              </a:rPr>
              <a:t>Manuscript</a:t>
            </a:r>
            <a:r>
              <a:rPr kumimoji="0" lang="en-US" sz="2400" b="0" i="0" u="none" strike="noStrike" kern="0" cap="none" spc="0" normalizeH="0" noProof="0" dirty="0">
                <a:ln>
                  <a:noFill/>
                </a:ln>
                <a:solidFill>
                  <a:srgbClr val="000000"/>
                </a:solidFill>
                <a:effectLst/>
                <a:uLnTx/>
                <a:uFillTx/>
                <a:latin typeface="Calibri"/>
                <a:ea typeface="ＭＳ Ｐゴシック" pitchFamily="-111" charset="-128"/>
              </a:rPr>
              <a:t> in preparation</a:t>
            </a:r>
            <a:endParaRPr kumimoji="0" lang="en-US" sz="2000" b="0" i="0" u="none" strike="noStrike" kern="0" cap="none" spc="0" normalizeH="0" baseline="0" noProof="0" dirty="0">
              <a:ln>
                <a:noFill/>
              </a:ln>
              <a:solidFill>
                <a:srgbClr val="000000"/>
              </a:solidFill>
              <a:effectLst/>
              <a:uLnTx/>
              <a:uFillTx/>
              <a:latin typeface="Calibri"/>
              <a:ea typeface="ＭＳ Ｐゴシック" pitchFamily="-111" charset="-128"/>
            </a:endParaRPr>
          </a:p>
          <a:p>
            <a:pPr marL="231775" marR="0" lvl="0" indent="-231775" algn="l" defTabSz="914400" rtl="0" eaLnBrk="0" fontAlgn="base" latinLnBrk="0" hangingPunct="0">
              <a:lnSpc>
                <a:spcPct val="100000"/>
              </a:lnSpc>
              <a:spcBef>
                <a:spcPct val="45000"/>
              </a:spcBef>
              <a:spcAft>
                <a:spcPct val="0"/>
              </a:spcAft>
              <a:buClrTx/>
              <a:buSzTx/>
              <a:buFontTx/>
              <a:buChar char="•"/>
              <a:tabLst/>
              <a:defRPr/>
            </a:pPr>
            <a:endParaRPr kumimoji="0" lang="en-US" sz="2400" b="0" i="0" u="none" strike="noStrike" kern="0" cap="none" spc="0" normalizeH="0" baseline="0" noProof="0" dirty="0">
              <a:ln>
                <a:noFill/>
              </a:ln>
              <a:solidFill>
                <a:srgbClr val="000000"/>
              </a:solidFill>
              <a:effectLst/>
              <a:uLnTx/>
              <a:uFillTx/>
              <a:latin typeface="Calibri"/>
              <a:ea typeface="ＭＳ Ｐゴシック" pitchFamily="-111" charset="-128"/>
            </a:endParaRPr>
          </a:p>
        </p:txBody>
      </p:sp>
      <p:sp>
        <p:nvSpPr>
          <p:cNvPr id="5" name="Title 1"/>
          <p:cNvSpPr txBox="1">
            <a:spLocks/>
          </p:cNvSpPr>
          <p:nvPr/>
        </p:nvSpPr>
        <p:spPr bwMode="auto">
          <a:xfrm>
            <a:off x="457200" y="198438"/>
            <a:ext cx="8191500" cy="660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libri"/>
                <a:ea typeface="ＭＳ Ｐゴシック" pitchFamily="-111" charset="-128"/>
                <a:cs typeface="Calibri"/>
              </a:defRPr>
            </a:lvl1pPr>
            <a:lvl2pPr algn="l" rtl="0" eaLnBrk="0" fontAlgn="base" hangingPunct="0">
              <a:spcBef>
                <a:spcPct val="0"/>
              </a:spcBef>
              <a:spcAft>
                <a:spcPct val="0"/>
              </a:spcAft>
              <a:defRPr sz="2400" b="1">
                <a:solidFill>
                  <a:schemeClr val="bg1"/>
                </a:solidFill>
                <a:latin typeface="Arial" charset="0"/>
                <a:ea typeface="ＭＳ Ｐゴシック" pitchFamily="-111" charset="-128"/>
                <a:cs typeface="ＭＳ Ｐゴシック" pitchFamily="-111" charset="-128"/>
              </a:defRPr>
            </a:lvl2pPr>
            <a:lvl3pPr algn="l" rtl="0" eaLnBrk="0" fontAlgn="base" hangingPunct="0">
              <a:spcBef>
                <a:spcPct val="0"/>
              </a:spcBef>
              <a:spcAft>
                <a:spcPct val="0"/>
              </a:spcAft>
              <a:defRPr sz="2400" b="1">
                <a:solidFill>
                  <a:schemeClr val="bg1"/>
                </a:solidFill>
                <a:latin typeface="Arial" charset="0"/>
                <a:ea typeface="ＭＳ Ｐゴシック" pitchFamily="-111" charset="-128"/>
                <a:cs typeface="ＭＳ Ｐゴシック" pitchFamily="-111" charset="-128"/>
              </a:defRPr>
            </a:lvl3pPr>
            <a:lvl4pPr algn="l" rtl="0" eaLnBrk="0" fontAlgn="base" hangingPunct="0">
              <a:spcBef>
                <a:spcPct val="0"/>
              </a:spcBef>
              <a:spcAft>
                <a:spcPct val="0"/>
              </a:spcAft>
              <a:defRPr sz="2400" b="1">
                <a:solidFill>
                  <a:schemeClr val="bg1"/>
                </a:solidFill>
                <a:latin typeface="Arial" charset="0"/>
                <a:ea typeface="ＭＳ Ｐゴシック" pitchFamily="-111" charset="-128"/>
                <a:cs typeface="ＭＳ Ｐゴシック" pitchFamily="-111" charset="-128"/>
              </a:defRPr>
            </a:lvl4pPr>
            <a:lvl5pPr algn="l" rtl="0" eaLnBrk="0" fontAlgn="base" hangingPunct="0">
              <a:spcBef>
                <a:spcPct val="0"/>
              </a:spcBef>
              <a:spcAft>
                <a:spcPct val="0"/>
              </a:spcAft>
              <a:defRPr sz="2400" b="1">
                <a:solidFill>
                  <a:schemeClr val="bg1"/>
                </a:solidFill>
                <a:latin typeface="Arial" charset="0"/>
                <a:ea typeface="ＭＳ Ｐゴシック" pitchFamily="-111" charset="-128"/>
                <a:cs typeface="ＭＳ Ｐゴシック" pitchFamily="-111" charset="-128"/>
              </a:defRPr>
            </a:lvl5pPr>
            <a:lvl6pPr marL="457200" algn="l" rtl="0" fontAlgn="base">
              <a:spcBef>
                <a:spcPct val="0"/>
              </a:spcBef>
              <a:spcAft>
                <a:spcPct val="0"/>
              </a:spcAft>
              <a:defRPr sz="2400">
                <a:solidFill>
                  <a:schemeClr val="accent1"/>
                </a:solidFill>
                <a:latin typeface="Arial" charset="0"/>
              </a:defRPr>
            </a:lvl6pPr>
            <a:lvl7pPr marL="914400" algn="l" rtl="0" fontAlgn="base">
              <a:spcBef>
                <a:spcPct val="0"/>
              </a:spcBef>
              <a:spcAft>
                <a:spcPct val="0"/>
              </a:spcAft>
              <a:defRPr sz="2400">
                <a:solidFill>
                  <a:schemeClr val="accent1"/>
                </a:solidFill>
                <a:latin typeface="Arial" charset="0"/>
              </a:defRPr>
            </a:lvl7pPr>
            <a:lvl8pPr marL="1371600" algn="l" rtl="0" fontAlgn="base">
              <a:spcBef>
                <a:spcPct val="0"/>
              </a:spcBef>
              <a:spcAft>
                <a:spcPct val="0"/>
              </a:spcAft>
              <a:defRPr sz="2400">
                <a:solidFill>
                  <a:schemeClr val="accent1"/>
                </a:solidFill>
                <a:latin typeface="Arial" charset="0"/>
              </a:defRPr>
            </a:lvl8pPr>
            <a:lvl9pPr marL="1828800" algn="l" rtl="0" fontAlgn="base">
              <a:spcBef>
                <a:spcPct val="0"/>
              </a:spcBef>
              <a:spcAft>
                <a:spcPct val="0"/>
              </a:spcAft>
              <a:defRPr sz="2400">
                <a:solidFill>
                  <a:schemeClr val="accent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rgbClr val="FFFFFF"/>
                </a:solidFill>
                <a:effectLst/>
                <a:uLnTx/>
                <a:uFillTx/>
                <a:latin typeface="Calibri"/>
                <a:ea typeface="ＭＳ Ｐゴシック" pitchFamily="-111" charset="-128"/>
              </a:rPr>
              <a:t>Progress</a:t>
            </a:r>
          </a:p>
        </p:txBody>
      </p:sp>
    </p:spTree>
    <p:extLst>
      <p:ext uri="{BB962C8B-B14F-4D97-AF65-F5344CB8AC3E}">
        <p14:creationId xmlns:p14="http://schemas.microsoft.com/office/powerpoint/2010/main" val="3040480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49B6-AC5F-4346-81C4-5E4B8E32770A}"/>
              </a:ext>
            </a:extLst>
          </p:cNvPr>
          <p:cNvSpPr>
            <a:spLocks noGrp="1"/>
          </p:cNvSpPr>
          <p:nvPr>
            <p:ph type="title"/>
          </p:nvPr>
        </p:nvSpPr>
        <p:spPr/>
        <p:txBody>
          <a:bodyPr>
            <a:normAutofit/>
          </a:bodyPr>
          <a:lstStyle/>
          <a:p>
            <a:r>
              <a:rPr lang="en-US" sz="3200" dirty="0"/>
              <a:t>Model &amp; Methods</a:t>
            </a:r>
          </a:p>
        </p:txBody>
      </p:sp>
      <p:pic>
        <p:nvPicPr>
          <p:cNvPr id="5" name="Content Placeholder 4">
            <a:extLst>
              <a:ext uri="{FF2B5EF4-FFF2-40B4-BE49-F238E27FC236}">
                <a16:creationId xmlns:a16="http://schemas.microsoft.com/office/drawing/2014/main" id="{DB36B085-ECB0-9446-A39E-F3A6B5CAB4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057400"/>
            <a:ext cx="4206240" cy="3158150"/>
          </a:xfrm>
        </p:spPr>
      </p:pic>
      <p:sp>
        <p:nvSpPr>
          <p:cNvPr id="3" name="TextBox 2">
            <a:extLst>
              <a:ext uri="{FF2B5EF4-FFF2-40B4-BE49-F238E27FC236}">
                <a16:creationId xmlns:a16="http://schemas.microsoft.com/office/drawing/2014/main" id="{CDAB7459-DD66-F54D-BCF9-695E1E6D555E}"/>
              </a:ext>
            </a:extLst>
          </p:cNvPr>
          <p:cNvSpPr txBox="1"/>
          <p:nvPr/>
        </p:nvSpPr>
        <p:spPr>
          <a:xfrm>
            <a:off x="4800600" y="1524000"/>
            <a:ext cx="4191000"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Dynamic compartmental mathematical model</a:t>
            </a:r>
          </a:p>
          <a:p>
            <a:pPr marL="285750" indent="-285750">
              <a:buFont typeface="Arial" panose="020B0604020202020204" pitchFamily="34" charset="0"/>
              <a:buChar char="•"/>
            </a:pPr>
            <a:r>
              <a:rPr lang="en-US" sz="2400" dirty="0"/>
              <a:t>Population stratified by age, sex, race/ethnicity, level of sexual activity</a:t>
            </a:r>
          </a:p>
          <a:p>
            <a:pPr marL="285750" indent="-285750">
              <a:buFont typeface="Arial" panose="020B0604020202020204" pitchFamily="34" charset="0"/>
              <a:buChar char="•"/>
            </a:pPr>
            <a:r>
              <a:rPr lang="en-US" sz="2400" dirty="0"/>
              <a:t>Natural history by stage</a:t>
            </a:r>
          </a:p>
          <a:p>
            <a:pPr marL="285750" indent="-285750">
              <a:buFont typeface="Arial" panose="020B0604020202020204" pitchFamily="34" charset="0"/>
              <a:buChar char="•"/>
            </a:pPr>
            <a:r>
              <a:rPr lang="en-US" sz="2400" dirty="0"/>
              <a:t>Began tracking individuals with a prior infection history 5 years before the calibration start period</a:t>
            </a:r>
          </a:p>
          <a:p>
            <a:pPr marL="285750" indent="-285750">
              <a:buFont typeface="Arial" panose="020B0604020202020204" pitchFamily="34" charset="0"/>
              <a:buChar char="•"/>
            </a:pPr>
            <a:r>
              <a:rPr lang="en-US" sz="2400" dirty="0"/>
              <a:t>‘Never sexually active’ compartment</a:t>
            </a:r>
          </a:p>
        </p:txBody>
      </p:sp>
    </p:spTree>
    <p:extLst>
      <p:ext uri="{BB962C8B-B14F-4D97-AF65-F5344CB8AC3E}">
        <p14:creationId xmlns:p14="http://schemas.microsoft.com/office/powerpoint/2010/main" val="127997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49B6-AC5F-4346-81C4-5E4B8E32770A}"/>
              </a:ext>
            </a:extLst>
          </p:cNvPr>
          <p:cNvSpPr>
            <a:spLocks noGrp="1"/>
          </p:cNvSpPr>
          <p:nvPr>
            <p:ph type="title"/>
          </p:nvPr>
        </p:nvSpPr>
        <p:spPr/>
        <p:txBody>
          <a:bodyPr>
            <a:normAutofit/>
          </a:bodyPr>
          <a:lstStyle/>
          <a:p>
            <a:r>
              <a:rPr lang="en-US" sz="3200" dirty="0"/>
              <a:t>Calibration Results – Case Reports - MA</a:t>
            </a:r>
          </a:p>
        </p:txBody>
      </p:sp>
      <p:pic>
        <p:nvPicPr>
          <p:cNvPr id="6" name="Content Placeholder 5">
            <a:extLst>
              <a:ext uri="{FF2B5EF4-FFF2-40B4-BE49-F238E27FC236}">
                <a16:creationId xmlns:a16="http://schemas.microsoft.com/office/drawing/2014/main" id="{C74FE454-8E5A-6E4E-B1EF-AE6A456DF44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0160" y="1143000"/>
            <a:ext cx="6541526" cy="5029200"/>
          </a:xfrm>
          <a:prstGeom prst="rect">
            <a:avLst/>
          </a:prstGeom>
        </p:spPr>
      </p:pic>
    </p:spTree>
    <p:extLst>
      <p:ext uri="{BB962C8B-B14F-4D97-AF65-F5344CB8AC3E}">
        <p14:creationId xmlns:p14="http://schemas.microsoft.com/office/powerpoint/2010/main" val="1612704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49B6-AC5F-4346-81C4-5E4B8E32770A}"/>
              </a:ext>
            </a:extLst>
          </p:cNvPr>
          <p:cNvSpPr>
            <a:spLocks noGrp="1"/>
          </p:cNvSpPr>
          <p:nvPr>
            <p:ph type="title"/>
          </p:nvPr>
        </p:nvSpPr>
        <p:spPr/>
        <p:txBody>
          <a:bodyPr>
            <a:normAutofit/>
          </a:bodyPr>
          <a:lstStyle/>
          <a:p>
            <a:r>
              <a:rPr lang="en-US" sz="3200" dirty="0"/>
              <a:t>Calibration Results – Case Reports - LA</a:t>
            </a:r>
          </a:p>
        </p:txBody>
      </p:sp>
      <p:pic>
        <p:nvPicPr>
          <p:cNvPr id="5" name="Content Placeholder 4">
            <a:extLst>
              <a:ext uri="{FF2B5EF4-FFF2-40B4-BE49-F238E27FC236}">
                <a16:creationId xmlns:a16="http://schemas.microsoft.com/office/drawing/2014/main" id="{ED319E81-07E4-1340-817C-5004685CCA8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0600" y="1149974"/>
            <a:ext cx="6803136" cy="5031725"/>
          </a:xfrm>
        </p:spPr>
      </p:pic>
    </p:spTree>
    <p:extLst>
      <p:ext uri="{BB962C8B-B14F-4D97-AF65-F5344CB8AC3E}">
        <p14:creationId xmlns:p14="http://schemas.microsoft.com/office/powerpoint/2010/main" val="785793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49B6-AC5F-4346-81C4-5E4B8E32770A}"/>
              </a:ext>
            </a:extLst>
          </p:cNvPr>
          <p:cNvSpPr>
            <a:spLocks noGrp="1"/>
          </p:cNvSpPr>
          <p:nvPr>
            <p:ph type="title"/>
          </p:nvPr>
        </p:nvSpPr>
        <p:spPr/>
        <p:txBody>
          <a:bodyPr>
            <a:normAutofit/>
          </a:bodyPr>
          <a:lstStyle/>
          <a:p>
            <a:r>
              <a:rPr lang="en-US" sz="3200" dirty="0"/>
              <a:t>Calibration Results – Prop. Secondary/EL - MA</a:t>
            </a:r>
          </a:p>
        </p:txBody>
      </p:sp>
      <p:pic>
        <p:nvPicPr>
          <p:cNvPr id="6" name="Content Placeholder 5">
            <a:extLst>
              <a:ext uri="{FF2B5EF4-FFF2-40B4-BE49-F238E27FC236}">
                <a16:creationId xmlns:a16="http://schemas.microsoft.com/office/drawing/2014/main" id="{445C39BB-47E1-9749-BD74-939E0C63A2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7400" y="990600"/>
            <a:ext cx="4633436" cy="5257800"/>
          </a:xfrm>
        </p:spPr>
      </p:pic>
    </p:spTree>
    <p:extLst>
      <p:ext uri="{BB962C8B-B14F-4D97-AF65-F5344CB8AC3E}">
        <p14:creationId xmlns:p14="http://schemas.microsoft.com/office/powerpoint/2010/main" val="1412187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49B6-AC5F-4346-81C4-5E4B8E32770A}"/>
              </a:ext>
            </a:extLst>
          </p:cNvPr>
          <p:cNvSpPr>
            <a:spLocks noGrp="1"/>
          </p:cNvSpPr>
          <p:nvPr>
            <p:ph type="title"/>
          </p:nvPr>
        </p:nvSpPr>
        <p:spPr/>
        <p:txBody>
          <a:bodyPr>
            <a:normAutofit/>
          </a:bodyPr>
          <a:lstStyle/>
          <a:p>
            <a:r>
              <a:rPr lang="en-US" sz="3200" dirty="0"/>
              <a:t>Calibration Results – Prop. Secondary/EL - LA</a:t>
            </a:r>
          </a:p>
        </p:txBody>
      </p:sp>
      <p:pic>
        <p:nvPicPr>
          <p:cNvPr id="11" name="Content Placeholder 10">
            <a:extLst>
              <a:ext uri="{FF2B5EF4-FFF2-40B4-BE49-F238E27FC236}">
                <a16:creationId xmlns:a16="http://schemas.microsoft.com/office/drawing/2014/main" id="{A7B032B0-22FF-9346-829E-DC42D7AC9D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67712" y="1124574"/>
            <a:ext cx="4608576" cy="5261189"/>
          </a:xfrm>
        </p:spPr>
      </p:pic>
    </p:spTree>
    <p:extLst>
      <p:ext uri="{BB962C8B-B14F-4D97-AF65-F5344CB8AC3E}">
        <p14:creationId xmlns:p14="http://schemas.microsoft.com/office/powerpoint/2010/main" val="97208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400756" y="1092201"/>
            <a:ext cx="8209844" cy="4927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1775" indent="-231775" algn="l" rtl="0" eaLnBrk="0" fontAlgn="base" hangingPunct="0">
              <a:spcBef>
                <a:spcPct val="45000"/>
              </a:spcBef>
              <a:spcAft>
                <a:spcPct val="0"/>
              </a:spcAft>
              <a:buChar char="•"/>
              <a:defRPr sz="2400">
                <a:solidFill>
                  <a:schemeClr val="tx2"/>
                </a:solidFill>
                <a:latin typeface="Calibri"/>
                <a:ea typeface="ＭＳ Ｐゴシック" pitchFamily="-111" charset="-128"/>
                <a:cs typeface="Calibri"/>
              </a:defRPr>
            </a:lvl1pPr>
            <a:lvl2pPr marL="566738" indent="-220663" algn="l" rtl="0" eaLnBrk="0" fontAlgn="base" hangingPunct="0">
              <a:spcBef>
                <a:spcPct val="45000"/>
              </a:spcBef>
              <a:spcAft>
                <a:spcPct val="0"/>
              </a:spcAft>
              <a:buSzPct val="90000"/>
              <a:buFont typeface="Wingdings" charset="2"/>
              <a:buChar char="§"/>
              <a:defRPr sz="2000">
                <a:solidFill>
                  <a:schemeClr val="tx2"/>
                </a:solidFill>
                <a:latin typeface="Calibri"/>
                <a:ea typeface="ＭＳ Ｐゴシック" pitchFamily="-111" charset="-128"/>
                <a:cs typeface="Calibri"/>
              </a:defRPr>
            </a:lvl2pPr>
            <a:lvl3pPr marL="912813" indent="-231775" algn="l" rtl="0" eaLnBrk="0" fontAlgn="base" hangingPunct="0">
              <a:spcBef>
                <a:spcPct val="45000"/>
              </a:spcBef>
              <a:spcAft>
                <a:spcPct val="0"/>
              </a:spcAft>
              <a:buFont typeface="Arial" charset="0"/>
              <a:buChar char="–"/>
              <a:defRPr sz="1800">
                <a:solidFill>
                  <a:schemeClr val="tx2"/>
                </a:solidFill>
                <a:latin typeface="+mn-lt"/>
                <a:ea typeface="ＭＳ Ｐゴシック" pitchFamily="-111" charset="-128"/>
              </a:defRPr>
            </a:lvl3pPr>
            <a:lvl4pPr marL="1258888" indent="-231775" algn="l" rtl="0" eaLnBrk="0" fontAlgn="base" hangingPunct="0">
              <a:spcBef>
                <a:spcPct val="45000"/>
              </a:spcBef>
              <a:spcAft>
                <a:spcPct val="0"/>
              </a:spcAft>
              <a:buChar char="–"/>
              <a:defRPr sz="1600">
                <a:solidFill>
                  <a:schemeClr val="tx2"/>
                </a:solidFill>
                <a:latin typeface="+mn-lt"/>
                <a:ea typeface="ＭＳ Ｐゴシック" pitchFamily="-111" charset="-128"/>
              </a:defRPr>
            </a:lvl4pPr>
            <a:lvl5pPr marL="1597025" indent="-223838" algn="l" rtl="0" eaLnBrk="0" fontAlgn="base" hangingPunct="0">
              <a:spcBef>
                <a:spcPct val="45000"/>
              </a:spcBef>
              <a:spcAft>
                <a:spcPct val="0"/>
              </a:spcAft>
              <a:buChar char="»"/>
              <a:defRPr sz="1600">
                <a:solidFill>
                  <a:schemeClr val="tx2"/>
                </a:solidFill>
                <a:latin typeface="+mn-lt"/>
                <a:ea typeface="ＭＳ Ｐゴシック" pitchFamily="-111" charset="-128"/>
              </a:defRPr>
            </a:lvl5pPr>
            <a:lvl6pPr marL="2054225" indent="-223838" algn="l" rtl="0" fontAlgn="base">
              <a:spcBef>
                <a:spcPct val="45000"/>
              </a:spcBef>
              <a:spcAft>
                <a:spcPct val="0"/>
              </a:spcAft>
              <a:buChar char="»"/>
              <a:defRPr sz="1200">
                <a:solidFill>
                  <a:schemeClr val="tx1"/>
                </a:solidFill>
                <a:latin typeface="+mn-lt"/>
              </a:defRPr>
            </a:lvl6pPr>
            <a:lvl7pPr marL="2511425" indent="-223838" algn="l" rtl="0" fontAlgn="base">
              <a:spcBef>
                <a:spcPct val="45000"/>
              </a:spcBef>
              <a:spcAft>
                <a:spcPct val="0"/>
              </a:spcAft>
              <a:buChar char="»"/>
              <a:defRPr sz="1200">
                <a:solidFill>
                  <a:schemeClr val="tx1"/>
                </a:solidFill>
                <a:latin typeface="+mn-lt"/>
              </a:defRPr>
            </a:lvl7pPr>
            <a:lvl8pPr marL="2968625" indent="-223838" algn="l" rtl="0" fontAlgn="base">
              <a:spcBef>
                <a:spcPct val="45000"/>
              </a:spcBef>
              <a:spcAft>
                <a:spcPct val="0"/>
              </a:spcAft>
              <a:buChar char="»"/>
              <a:defRPr sz="1200">
                <a:solidFill>
                  <a:schemeClr val="tx1"/>
                </a:solidFill>
                <a:latin typeface="+mn-lt"/>
              </a:defRPr>
            </a:lvl8pPr>
            <a:lvl9pPr marL="3425825" indent="-223838" algn="l" rtl="0" fontAlgn="base">
              <a:spcBef>
                <a:spcPct val="45000"/>
              </a:spcBef>
              <a:spcAft>
                <a:spcPct val="0"/>
              </a:spcAft>
              <a:buChar char="»"/>
              <a:defRPr sz="1200">
                <a:solidFill>
                  <a:schemeClr val="tx1"/>
                </a:solidFill>
                <a:latin typeface="+mn-lt"/>
              </a:defRPr>
            </a:lvl9pPr>
          </a:lstStyle>
          <a:p>
            <a:pPr marL="231775" marR="0" lvl="0" indent="-231775" algn="l" defTabSz="914400" rtl="0" eaLnBrk="0" fontAlgn="base" latinLnBrk="0" hangingPunct="0">
              <a:lnSpc>
                <a:spcPct val="100000"/>
              </a:lnSpc>
              <a:spcBef>
                <a:spcPct val="45000"/>
              </a:spcBef>
              <a:spcAft>
                <a:spcPct val="0"/>
              </a:spcAft>
              <a:buClrTx/>
              <a:buSzTx/>
              <a:buFontTx/>
              <a:buChar char="•"/>
              <a:tabLst/>
              <a:defRPr/>
            </a:pPr>
            <a:r>
              <a:rPr lang="en-US" sz="3000" kern="0" dirty="0">
                <a:solidFill>
                  <a:srgbClr val="000000"/>
                </a:solidFill>
              </a:rPr>
              <a:t>Brought up by collaborators at Massachusetts DPH</a:t>
            </a:r>
          </a:p>
          <a:p>
            <a:pPr marL="231775" marR="0" lvl="0" indent="-231775" algn="l" defTabSz="914400" rtl="0" eaLnBrk="0" fontAlgn="base" latinLnBrk="0" hangingPunct="0">
              <a:lnSpc>
                <a:spcPct val="100000"/>
              </a:lnSpc>
              <a:spcBef>
                <a:spcPct val="45000"/>
              </a:spcBef>
              <a:spcAft>
                <a:spcPct val="0"/>
              </a:spcAft>
              <a:buClrTx/>
              <a:buSzTx/>
              <a:buFontTx/>
              <a:buChar char="•"/>
              <a:tabLst/>
              <a:defRPr/>
            </a:pPr>
            <a:r>
              <a:rPr lang="en-US" sz="3000" kern="0" dirty="0">
                <a:solidFill>
                  <a:srgbClr val="000000"/>
                </a:solidFill>
              </a:rPr>
              <a:t>State departments of public health invest significant resources into syphilis contact tracing</a:t>
            </a:r>
            <a:endParaRPr kumimoji="0" lang="en-US" sz="3000" b="0" i="0" u="none" strike="noStrike" kern="0" cap="none" spc="0" normalizeH="0" baseline="0" noProof="0" dirty="0">
              <a:ln>
                <a:noFill/>
              </a:ln>
              <a:solidFill>
                <a:srgbClr val="000000"/>
              </a:solidFill>
              <a:effectLst/>
              <a:uLnTx/>
              <a:uFillTx/>
            </a:endParaRPr>
          </a:p>
          <a:p>
            <a:pPr marL="566738" marR="0" lvl="1" indent="-220663" algn="l" defTabSz="914400" rtl="0" eaLnBrk="0" fontAlgn="base" latinLnBrk="0" hangingPunct="0">
              <a:lnSpc>
                <a:spcPct val="100000"/>
              </a:lnSpc>
              <a:spcBef>
                <a:spcPct val="45000"/>
              </a:spcBef>
              <a:spcAft>
                <a:spcPct val="0"/>
              </a:spcAft>
              <a:buClrTx/>
              <a:buSzPct val="90000"/>
              <a:buFont typeface="Wingdings" charset="2"/>
              <a:buChar char="§"/>
              <a:tabLst/>
              <a:defRPr/>
            </a:pPr>
            <a:r>
              <a:rPr kumimoji="0" lang="en-US" sz="2400" b="0" i="0" u="none" strike="noStrike" kern="0" cap="none" spc="0" normalizeH="0" baseline="0" noProof="0" dirty="0">
                <a:ln>
                  <a:noFill/>
                </a:ln>
                <a:solidFill>
                  <a:srgbClr val="000000"/>
                </a:solidFill>
                <a:effectLst/>
                <a:uLnTx/>
                <a:uFillTx/>
              </a:rPr>
              <a:t>A</a:t>
            </a:r>
            <a:r>
              <a:rPr kumimoji="0" lang="en-US" sz="2700" b="0" i="0" u="none" strike="noStrike" kern="0" cap="none" spc="0" normalizeH="0" baseline="0" noProof="0" dirty="0">
                <a:ln>
                  <a:noFill/>
                </a:ln>
                <a:solidFill>
                  <a:srgbClr val="000000"/>
                </a:solidFill>
                <a:effectLst/>
                <a:uLnTx/>
                <a:uFillTx/>
              </a:rPr>
              <a:t>djustable parameters for percentage</a:t>
            </a:r>
            <a:r>
              <a:rPr kumimoji="0" lang="en-US" sz="2700" b="0" i="0" u="none" strike="noStrike" kern="0" cap="none" spc="0" normalizeH="0" noProof="0" dirty="0">
                <a:ln>
                  <a:noFill/>
                </a:ln>
                <a:solidFill>
                  <a:srgbClr val="000000"/>
                </a:solidFill>
                <a:effectLst/>
                <a:uLnTx/>
                <a:uFillTx/>
              </a:rPr>
              <a:t> of screening rate accounted for by contact tracing</a:t>
            </a:r>
          </a:p>
          <a:p>
            <a:pPr marL="566738" marR="0" lvl="1" indent="-220663" algn="l" defTabSz="914400" rtl="0" eaLnBrk="0" fontAlgn="base" latinLnBrk="0" hangingPunct="0">
              <a:lnSpc>
                <a:spcPct val="100000"/>
              </a:lnSpc>
              <a:spcBef>
                <a:spcPct val="45000"/>
              </a:spcBef>
              <a:spcAft>
                <a:spcPct val="0"/>
              </a:spcAft>
              <a:buClrTx/>
              <a:buSzPct val="90000"/>
              <a:buFont typeface="Wingdings" charset="2"/>
              <a:buChar char="§"/>
              <a:tabLst/>
              <a:defRPr/>
            </a:pPr>
            <a:r>
              <a:rPr kumimoji="0" lang="en-US" sz="2700" b="0" i="0" u="none" strike="noStrike" kern="0" cap="none" spc="0" normalizeH="0" baseline="0" noProof="0" dirty="0">
                <a:ln>
                  <a:noFill/>
                </a:ln>
                <a:solidFill>
                  <a:srgbClr val="000000"/>
                </a:solidFill>
                <a:effectLst/>
                <a:uLnTx/>
                <a:uFillTx/>
              </a:rPr>
              <a:t>Stratification of contact tracing rates by demographic group</a:t>
            </a:r>
          </a:p>
          <a:p>
            <a:pPr marL="231775" marR="0" lvl="0" indent="-231775" algn="l" defTabSz="914400" rtl="0" eaLnBrk="0" fontAlgn="base" latinLnBrk="0" hangingPunct="0">
              <a:lnSpc>
                <a:spcPct val="100000"/>
              </a:lnSpc>
              <a:spcBef>
                <a:spcPct val="45000"/>
              </a:spcBef>
              <a:spcAft>
                <a:spcPct val="0"/>
              </a:spcAft>
              <a:buClrTx/>
              <a:buSzTx/>
              <a:buFontTx/>
              <a:buChar char="•"/>
              <a:tabLst/>
              <a:defRPr/>
            </a:pPr>
            <a:endParaRPr kumimoji="0" lang="en-US" sz="2800" b="0" i="0" u="none" strike="noStrike" kern="0" cap="none" spc="0" normalizeH="0" baseline="0" noProof="0" dirty="0">
              <a:ln>
                <a:noFill/>
              </a:ln>
              <a:solidFill>
                <a:srgbClr val="000000"/>
              </a:solidFill>
              <a:effectLst/>
              <a:uLnTx/>
              <a:uFillTx/>
              <a:latin typeface="Calibri"/>
              <a:ea typeface="ＭＳ Ｐゴシック" pitchFamily="-111" charset="-128"/>
            </a:endParaRPr>
          </a:p>
        </p:txBody>
      </p:sp>
      <p:sp>
        <p:nvSpPr>
          <p:cNvPr id="5" name="Title 1"/>
          <p:cNvSpPr txBox="1">
            <a:spLocks/>
          </p:cNvSpPr>
          <p:nvPr/>
        </p:nvSpPr>
        <p:spPr bwMode="auto">
          <a:xfrm>
            <a:off x="457200" y="198438"/>
            <a:ext cx="8191500" cy="660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libri"/>
                <a:ea typeface="ＭＳ Ｐゴシック" pitchFamily="-111" charset="-128"/>
                <a:cs typeface="Calibri"/>
              </a:defRPr>
            </a:lvl1pPr>
            <a:lvl2pPr algn="l" rtl="0" eaLnBrk="0" fontAlgn="base" hangingPunct="0">
              <a:spcBef>
                <a:spcPct val="0"/>
              </a:spcBef>
              <a:spcAft>
                <a:spcPct val="0"/>
              </a:spcAft>
              <a:defRPr sz="2400" b="1">
                <a:solidFill>
                  <a:schemeClr val="bg1"/>
                </a:solidFill>
                <a:latin typeface="Arial" charset="0"/>
                <a:ea typeface="ＭＳ Ｐゴシック" pitchFamily="-111" charset="-128"/>
                <a:cs typeface="ＭＳ Ｐゴシック" pitchFamily="-111" charset="-128"/>
              </a:defRPr>
            </a:lvl2pPr>
            <a:lvl3pPr algn="l" rtl="0" eaLnBrk="0" fontAlgn="base" hangingPunct="0">
              <a:spcBef>
                <a:spcPct val="0"/>
              </a:spcBef>
              <a:spcAft>
                <a:spcPct val="0"/>
              </a:spcAft>
              <a:defRPr sz="2400" b="1">
                <a:solidFill>
                  <a:schemeClr val="bg1"/>
                </a:solidFill>
                <a:latin typeface="Arial" charset="0"/>
                <a:ea typeface="ＭＳ Ｐゴシック" pitchFamily="-111" charset="-128"/>
                <a:cs typeface="ＭＳ Ｐゴシック" pitchFamily="-111" charset="-128"/>
              </a:defRPr>
            </a:lvl3pPr>
            <a:lvl4pPr algn="l" rtl="0" eaLnBrk="0" fontAlgn="base" hangingPunct="0">
              <a:spcBef>
                <a:spcPct val="0"/>
              </a:spcBef>
              <a:spcAft>
                <a:spcPct val="0"/>
              </a:spcAft>
              <a:defRPr sz="2400" b="1">
                <a:solidFill>
                  <a:schemeClr val="bg1"/>
                </a:solidFill>
                <a:latin typeface="Arial" charset="0"/>
                <a:ea typeface="ＭＳ Ｐゴシック" pitchFamily="-111" charset="-128"/>
                <a:cs typeface="ＭＳ Ｐゴシック" pitchFamily="-111" charset="-128"/>
              </a:defRPr>
            </a:lvl4pPr>
            <a:lvl5pPr algn="l" rtl="0" eaLnBrk="0" fontAlgn="base" hangingPunct="0">
              <a:spcBef>
                <a:spcPct val="0"/>
              </a:spcBef>
              <a:spcAft>
                <a:spcPct val="0"/>
              </a:spcAft>
              <a:defRPr sz="2400" b="1">
                <a:solidFill>
                  <a:schemeClr val="bg1"/>
                </a:solidFill>
                <a:latin typeface="Arial" charset="0"/>
                <a:ea typeface="ＭＳ Ｐゴシック" pitchFamily="-111" charset="-128"/>
                <a:cs typeface="ＭＳ Ｐゴシック" pitchFamily="-111" charset="-128"/>
              </a:defRPr>
            </a:lvl5pPr>
            <a:lvl6pPr marL="457200" algn="l" rtl="0" fontAlgn="base">
              <a:spcBef>
                <a:spcPct val="0"/>
              </a:spcBef>
              <a:spcAft>
                <a:spcPct val="0"/>
              </a:spcAft>
              <a:defRPr sz="2400">
                <a:solidFill>
                  <a:schemeClr val="accent1"/>
                </a:solidFill>
                <a:latin typeface="Arial" charset="0"/>
              </a:defRPr>
            </a:lvl6pPr>
            <a:lvl7pPr marL="914400" algn="l" rtl="0" fontAlgn="base">
              <a:spcBef>
                <a:spcPct val="0"/>
              </a:spcBef>
              <a:spcAft>
                <a:spcPct val="0"/>
              </a:spcAft>
              <a:defRPr sz="2400">
                <a:solidFill>
                  <a:schemeClr val="accent1"/>
                </a:solidFill>
                <a:latin typeface="Arial" charset="0"/>
              </a:defRPr>
            </a:lvl7pPr>
            <a:lvl8pPr marL="1371600" algn="l" rtl="0" fontAlgn="base">
              <a:spcBef>
                <a:spcPct val="0"/>
              </a:spcBef>
              <a:spcAft>
                <a:spcPct val="0"/>
              </a:spcAft>
              <a:defRPr sz="2400">
                <a:solidFill>
                  <a:schemeClr val="accent1"/>
                </a:solidFill>
                <a:latin typeface="Arial" charset="0"/>
              </a:defRPr>
            </a:lvl8pPr>
            <a:lvl9pPr marL="1828800" algn="l" rtl="0" fontAlgn="base">
              <a:spcBef>
                <a:spcPct val="0"/>
              </a:spcBef>
              <a:spcAft>
                <a:spcPct val="0"/>
              </a:spcAft>
              <a:defRPr sz="2400">
                <a:solidFill>
                  <a:schemeClr val="accent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3200" kern="0" dirty="0">
                <a:solidFill>
                  <a:srgbClr val="FFFFFF"/>
                </a:solidFill>
              </a:rPr>
              <a:t>Contact Tracing</a:t>
            </a:r>
            <a:endParaRPr kumimoji="0" lang="en-US" sz="3200" b="1" i="0" u="none" strike="noStrike" kern="0" cap="none" spc="0" normalizeH="0" baseline="0" noProof="0" dirty="0">
              <a:ln>
                <a:noFill/>
              </a:ln>
              <a:solidFill>
                <a:srgbClr val="FFFFFF"/>
              </a:solidFill>
              <a:effectLst/>
              <a:uLnTx/>
              <a:uFillTx/>
              <a:latin typeface="Calibri"/>
              <a:ea typeface="ＭＳ Ｐゴシック" pitchFamily="-111" charset="-128"/>
            </a:endParaRPr>
          </a:p>
        </p:txBody>
      </p:sp>
    </p:spTree>
    <p:extLst>
      <p:ext uri="{BB962C8B-B14F-4D97-AF65-F5344CB8AC3E}">
        <p14:creationId xmlns:p14="http://schemas.microsoft.com/office/powerpoint/2010/main" val="177999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7572</TotalTime>
  <Words>746</Words>
  <Application>Microsoft Macintosh PowerPoint</Application>
  <PresentationFormat>On-screen Show (4:3)</PresentationFormat>
  <Paragraphs>61</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ＭＳ Ｐゴシック</vt:lpstr>
      <vt:lpstr>ヒラギノ角ゴ ProN W3</vt:lpstr>
      <vt:lpstr>Arial</vt:lpstr>
      <vt:lpstr>Calibri</vt:lpstr>
      <vt:lpstr>Gill Sans</vt:lpstr>
      <vt:lpstr>Wingdings</vt:lpstr>
      <vt:lpstr>Office Theme</vt:lpstr>
      <vt:lpstr>A Syphilis Transmission Model at the State Level</vt:lpstr>
      <vt:lpstr>Major Research Questions</vt:lpstr>
      <vt:lpstr>PowerPoint Presentation</vt:lpstr>
      <vt:lpstr>Model &amp; Methods</vt:lpstr>
      <vt:lpstr>Calibration Results – Case Reports - MA</vt:lpstr>
      <vt:lpstr>Calibration Results – Case Reports - LA</vt:lpstr>
      <vt:lpstr>Calibration Results – Prop. Secondary/EL - MA</vt:lpstr>
      <vt:lpstr>Calibration Results – Prop. Secondary/EL - LA</vt:lpstr>
      <vt:lpstr>PowerPoint Presentation</vt:lpstr>
      <vt:lpstr>Contact Tracing Data</vt:lpstr>
      <vt:lpstr>Next Steps and Possible Interventions</vt:lpstr>
    </vt:vector>
  </TitlesOfParts>
  <Manager/>
  <Company>Hewlett-Packard</Company>
  <LinksUpToDate>false</LinksUpToDate>
  <SharedDoc>false</SharedDoc>
  <HyperlinkBase/>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  Prevention Policy Modeling Lab</dc:title>
  <dc:subject/>
  <dc:creator>Owner</dc:creator>
  <cp:keywords/>
  <dc:description/>
  <cp:lastModifiedBy>Lowell, Jessica Hallada</cp:lastModifiedBy>
  <cp:revision>53</cp:revision>
  <dcterms:created xsi:type="dcterms:W3CDTF">2015-04-02T16:21:01Z</dcterms:created>
  <dcterms:modified xsi:type="dcterms:W3CDTF">2018-10-12T21:18:10Z</dcterms:modified>
  <cp:category/>
</cp:coreProperties>
</file>