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4" r:id="rId2"/>
    <p:sldId id="268" r:id="rId3"/>
    <p:sldId id="269" r:id="rId4"/>
    <p:sldId id="270" r:id="rId5"/>
    <p:sldId id="271" r:id="rId6"/>
    <p:sldId id="265" r:id="rId7"/>
    <p:sldId id="266" r:id="rId8"/>
    <p:sldId id="274" r:id="rId9"/>
    <p:sldId id="273" r:id="rId10"/>
    <p:sldId id="275" r:id="rId11"/>
    <p:sldId id="27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5179" autoAdjust="0"/>
  </p:normalViewPr>
  <p:slideViewPr>
    <p:cSldViewPr>
      <p:cViewPr>
        <p:scale>
          <a:sx n="75" d="100"/>
          <a:sy n="75" d="100"/>
        </p:scale>
        <p:origin x="-1424" y="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32A77-1C43-4406-BA0F-CCFCD01138C6}" type="datetimeFigureOut">
              <a:rPr lang="en-US" smtClean="0"/>
              <a:t>17-09-26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A3CFF-9C0A-4C33-8065-0C9DC31CE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15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5A86B-AECC-4072-9B7F-3F09A2402477}" type="datetimeFigureOut">
              <a:rPr lang="en-US" smtClean="0"/>
              <a:t>17-09-26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314D1-DBE2-4C95-8B83-0AA4A194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1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314D1-DBE2-4C95-8B83-0AA4A194D1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3124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dirty="0" smtClean="0">
                <a:latin typeface="+mn-lt"/>
                <a:ea typeface="ＭＳ Ｐゴシック" charset="-128"/>
                <a:cs typeface="Calibri"/>
              </a:rPr>
              <a:t>Name, Affiliation</a:t>
            </a:r>
          </a:p>
          <a:p>
            <a:pPr algn="l"/>
            <a:r>
              <a:rPr lang="en-US" dirty="0" smtClean="0">
                <a:latin typeface="+mn-lt"/>
                <a:ea typeface="ＭＳ Ｐゴシック" charset="-128"/>
                <a:cs typeface="Calibri"/>
              </a:rPr>
              <a:t>Name, Affiliation</a:t>
            </a:r>
          </a:p>
          <a:p>
            <a:pPr algn="l"/>
            <a:r>
              <a:rPr lang="en-US" dirty="0" smtClean="0">
                <a:latin typeface="+mn-lt"/>
                <a:ea typeface="ＭＳ Ｐゴシック" charset="-128"/>
                <a:cs typeface="Calibri"/>
              </a:rPr>
              <a:t>Name, Affiliation</a:t>
            </a:r>
          </a:p>
          <a:p>
            <a:pPr algn="l"/>
            <a:endParaRPr lang="en-US" dirty="0" smtClean="0">
              <a:latin typeface="+mn-lt"/>
              <a:ea typeface="ＭＳ Ｐゴシック" charset="-128"/>
              <a:cs typeface="Calibri"/>
            </a:endParaRPr>
          </a:p>
          <a:p>
            <a:pPr algn="l"/>
            <a:r>
              <a:rPr lang="en-US" b="1" dirty="0" smtClean="0">
                <a:solidFill>
                  <a:srgbClr val="2D2D8A"/>
                </a:solidFill>
                <a:latin typeface="+mn-lt"/>
                <a:ea typeface="ＭＳ Ｐゴシック" charset="-128"/>
                <a:cs typeface="Calibri"/>
              </a:rPr>
              <a:t>Meeting Title, Location</a:t>
            </a:r>
          </a:p>
          <a:p>
            <a:pPr algn="l"/>
            <a:r>
              <a:rPr lang="en-US" dirty="0" smtClean="0">
                <a:latin typeface="+mn-lt"/>
                <a:ea typeface="ＭＳ Ｐゴシック" charset="-128"/>
                <a:cs typeface="Calibri"/>
              </a:rPr>
              <a:t>Meeting Date</a:t>
            </a:r>
          </a:p>
          <a:p>
            <a:pPr algn="l"/>
            <a:endParaRPr lang="en-US" dirty="0" smtClean="0">
              <a:latin typeface="+mn-lt"/>
              <a:ea typeface="ＭＳ Ｐゴシック" charset="-128"/>
              <a:cs typeface="Calibri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9139697" cy="838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898043" y="64651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6555712" y="64394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629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6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4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5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1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808080">
              <a:lumMod val="75000"/>
            </a:srgb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64291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pitchFamily="-1" charset="0"/>
              <a:ea typeface="ヒラギノ角ゴ ProN W3" pitchFamily="-1" charset="-128"/>
              <a:cs typeface="ヒラギノ角ゴ ProN W3" pitchFamily="-1" charset="-128"/>
              <a:sym typeface="Gill Sans" pitchFamily="-1" charset="0"/>
            </a:endParaRPr>
          </a:p>
        </p:txBody>
      </p:sp>
      <p:pic>
        <p:nvPicPr>
          <p:cNvPr id="7" name="Picture 6" descr="PPML-light2 HD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6248400"/>
            <a:ext cx="2819400" cy="474398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199200" y="5246522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381000" y="6400800"/>
            <a:ext cx="4331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ＭＳ Ｐゴシック" charset="-128"/>
                <a:cs typeface="Calibri"/>
              </a:rPr>
              <a:t>NEEMA All Grantee Meeting</a:t>
            </a:r>
            <a:r>
              <a:rPr lang="en-US" sz="1400" b="0" baseline="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baseline="0" dirty="0" smtClean="0">
                <a:solidFill>
                  <a:schemeClr val="bg1">
                    <a:lumMod val="65000"/>
                  </a:schemeClr>
                </a:solidFill>
              </a:rPr>
              <a:t>October 30</a:t>
            </a:r>
            <a:r>
              <a:rPr lang="en-US" sz="1400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1400" baseline="0" dirty="0" smtClean="0">
                <a:solidFill>
                  <a:schemeClr val="bg1">
                    <a:lumMod val="65000"/>
                  </a:schemeClr>
                </a:solidFill>
              </a:rPr>
              <a:t>-31</a:t>
            </a:r>
            <a:r>
              <a:rPr lang="en-US" sz="1400" baseline="30000" dirty="0" smtClean="0">
                <a:solidFill>
                  <a:schemeClr val="bg1">
                    <a:lumMod val="65000"/>
                  </a:schemeClr>
                </a:solidFill>
              </a:rPr>
              <a:t>st</a:t>
            </a:r>
            <a:r>
              <a:rPr lang="en-US" sz="1400" baseline="0" dirty="0" smtClean="0">
                <a:solidFill>
                  <a:schemeClr val="bg1">
                    <a:lumMod val="65000"/>
                  </a:schemeClr>
                </a:solidFill>
              </a:rPr>
              <a:t>, 2017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- </a:t>
            </a:r>
            <a:fld id="{75DCDF72-D67A-3440-9ABC-7A415801FBC4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‹#›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99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9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519238"/>
            <a:ext cx="7772400" cy="126523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/>
                <a:ea typeface="ＭＳ Ｐゴシック" charset="-128"/>
                <a:cs typeface="Calibri"/>
              </a:rPr>
              <a:t>Modeling syphilis transmission in Massachusetts and Louisiana</a:t>
            </a:r>
            <a:endParaRPr lang="en-US" i="1" dirty="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581400"/>
            <a:ext cx="7048500" cy="193304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ＭＳ Ｐゴシック" charset="-128"/>
                <a:cs typeface="Calibri"/>
              </a:rPr>
              <a:t>Ashleigh Tuite, Prevention Policy Modeling Lab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ＭＳ Ｐゴシック" charset="-128"/>
              <a:cs typeface="Calibri"/>
            </a:endParaRP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ＭＳ Ｐゴシック" charset="-128"/>
                <a:cs typeface="Calibri"/>
              </a:rPr>
              <a:t>On behalf of the PPML STI group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ＭＳ Ｐゴシック" charset="-128"/>
              <a:cs typeface="Calibri"/>
            </a:endParaRPr>
          </a:p>
          <a:p>
            <a:pPr algn="l"/>
            <a:endParaRPr lang="en-US" dirty="0" smtClean="0">
              <a:solidFill>
                <a:schemeClr val="tx1"/>
              </a:solidFill>
              <a:latin typeface="Calibri"/>
              <a:ea typeface="ＭＳ Ｐゴシック" charset="-128"/>
              <a:cs typeface="Calibri"/>
            </a:endParaRPr>
          </a:p>
          <a:p>
            <a:pPr algn="l"/>
            <a:endParaRPr lang="en-US" dirty="0" smtClean="0">
              <a:solidFill>
                <a:schemeClr val="tx1"/>
              </a:solidFill>
              <a:latin typeface="Calibri"/>
              <a:ea typeface="ＭＳ Ｐゴシック" charset="-128"/>
              <a:cs typeface="Calibri"/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rPr>
              <a:t>NEEMA All Grantee Meeting, Atlanta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rPr>
              <a:t>October 30</a:t>
            </a:r>
            <a:r>
              <a:rPr lang="en-US" baseline="30000" dirty="0" smtClean="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rPr>
              <a:t>th</a:t>
            </a:r>
            <a:r>
              <a:rPr lang="en-US" dirty="0" smtClean="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rPr>
              <a:t>-31</a:t>
            </a:r>
            <a:r>
              <a:rPr lang="en-US" baseline="30000" dirty="0" smtClean="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rPr>
              <a:t>st</a:t>
            </a:r>
            <a:r>
              <a:rPr lang="en-US" dirty="0" smtClean="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rPr>
              <a:t>, 2017</a:t>
            </a:r>
            <a:endParaRPr lang="en-US" dirty="0">
              <a:solidFill>
                <a:schemeClr val="tx1"/>
              </a:solidFill>
              <a:latin typeface="Calibri"/>
              <a:ea typeface="ＭＳ Ｐゴシック" charset="-128"/>
              <a:cs typeface="Calibri"/>
            </a:endParaRPr>
          </a:p>
          <a:p>
            <a:pPr algn="l"/>
            <a:endParaRPr lang="en-US" dirty="0" smtClean="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PPML-light2 H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3" y="533400"/>
            <a:ext cx="4610755" cy="77581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381000"/>
            <a:ext cx="9144000" cy="76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0750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calibration to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an adaptive Metropolis-Hastings MCMC approach for model calibration</a:t>
            </a:r>
          </a:p>
          <a:p>
            <a:pPr lvl="1"/>
            <a:r>
              <a:rPr lang="en-US" dirty="0"/>
              <a:t>Bayesian approach to estimate probability distributions for uncertain parameters, given the model and available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40390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accent3"/>
                </a:solidFill>
                <a:ea typeface="ＭＳ Ｐゴシック" charset="-128"/>
                <a:cs typeface="Calibri"/>
              </a:rPr>
              <a:t>Harvard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ea typeface="ＭＳ Ｐゴシック" charset="-128"/>
              <a:cs typeface="Calibri"/>
            </a:endParaRPr>
          </a:p>
          <a:p>
            <a:pPr>
              <a:buFont typeface="Wingdings" charset="2"/>
              <a:buChar char="§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charset="-128"/>
                <a:cs typeface="Calibri"/>
              </a:rPr>
              <a:t>Josh Salomon</a:t>
            </a:r>
          </a:p>
          <a:p>
            <a:pPr>
              <a:buFont typeface="Wingdings" charset="2"/>
              <a:buChar char="§"/>
            </a:pP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charset="-128"/>
                <a:cs typeface="Calibri"/>
              </a:rPr>
              <a:t>Minttu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charset="-128"/>
                <a:cs typeface="Calibri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charset="-128"/>
                <a:cs typeface="Calibri"/>
              </a:rPr>
              <a:t>Rönn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ea typeface="ＭＳ Ｐゴシック" charset="-128"/>
              <a:cs typeface="Calibri"/>
            </a:endParaRPr>
          </a:p>
          <a:p>
            <a:pPr>
              <a:buFont typeface="Wingdings" charset="2"/>
              <a:buChar char="§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charset="-128"/>
                <a:cs typeface="Calibri"/>
              </a:rPr>
              <a:t>Nick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charset="-128"/>
                <a:cs typeface="Calibri"/>
              </a:rPr>
              <a:t>Menzies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ea typeface="ＭＳ Ｐゴシック" charset="-128"/>
              <a:cs typeface="Calibri"/>
            </a:endParaRPr>
          </a:p>
          <a:p>
            <a:pPr>
              <a:buFont typeface="Wingdings" charset="2"/>
              <a:buChar char="§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ea typeface="ＭＳ Ｐゴシック" charset="-128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BBB59"/>
                </a:solidFill>
                <a:ea typeface="ＭＳ Ｐゴシック" charset="-128"/>
                <a:cs typeface="Calibri"/>
              </a:rPr>
              <a:t>DSTDP, CDC</a:t>
            </a:r>
          </a:p>
          <a:p>
            <a:pPr>
              <a:buFont typeface="Wingdings" charset="2"/>
              <a:buChar char="§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charset="-128"/>
                <a:cs typeface="Calibri"/>
              </a:rPr>
              <a:t>Andres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charset="-128"/>
                <a:cs typeface="Calibri"/>
              </a:rPr>
              <a:t>Berruti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ea typeface="ＭＳ Ｐゴシック" charset="-128"/>
              <a:cs typeface="Calibri"/>
            </a:endParaRPr>
          </a:p>
          <a:p>
            <a:pPr>
              <a:buFont typeface="Wingdings" charset="2"/>
              <a:buChar char="§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charset="-128"/>
                <a:cs typeface="Calibri"/>
              </a:rPr>
              <a:t>Harrell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charset="-128"/>
                <a:cs typeface="Calibri"/>
              </a:rPr>
              <a:t>Chesson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ea typeface="ＭＳ Ｐゴシック" charset="-128"/>
              <a:cs typeface="Calibri"/>
            </a:endParaRPr>
          </a:p>
          <a:p>
            <a:pPr>
              <a:buFont typeface="Wingdings" charset="2"/>
              <a:buChar char="§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charset="-128"/>
                <a:cs typeface="Calibri"/>
              </a:rPr>
              <a:t>Tom Gift</a:t>
            </a:r>
          </a:p>
          <a:p>
            <a:pPr marL="0" indent="0">
              <a:buNone/>
            </a:pPr>
            <a:endParaRPr lang="en-US" sz="1800" dirty="0" smtClean="0">
              <a:solidFill>
                <a:srgbClr val="9BBB59"/>
              </a:solidFill>
              <a:ea typeface="ＭＳ Ｐゴシック" charset="-128"/>
              <a:cs typeface="Calibri"/>
            </a:endParaRPr>
          </a:p>
          <a:p>
            <a:pPr marL="0" indent="0">
              <a:buNone/>
            </a:pPr>
            <a:endParaRPr lang="en-US" sz="1800" dirty="0">
              <a:solidFill>
                <a:srgbClr val="9BBB59"/>
              </a:solidFill>
              <a:ea typeface="ＭＳ Ｐゴシック" charset="-128"/>
              <a:cs typeface="Calibri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9BBB59"/>
              </a:solidFill>
              <a:ea typeface="ＭＳ Ｐゴシック" charset="-128"/>
              <a:cs typeface="Calibri"/>
            </a:endParaRPr>
          </a:p>
          <a:p>
            <a:pPr marL="0" indent="0">
              <a:buNone/>
            </a:pPr>
            <a:endParaRPr lang="en-US" sz="1800" dirty="0">
              <a:solidFill>
                <a:srgbClr val="9BBB59"/>
              </a:solidFill>
              <a:ea typeface="ＭＳ Ｐゴシック" charset="-128"/>
              <a:cs typeface="Calibri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9BBB59"/>
              </a:solidFill>
              <a:ea typeface="ＭＳ Ｐゴシック" charset="-128"/>
              <a:cs typeface="Calibri"/>
            </a:endParaRPr>
          </a:p>
          <a:p>
            <a:pPr marL="0" indent="0">
              <a:buNone/>
            </a:pPr>
            <a:endParaRPr lang="en-US" sz="1800" dirty="0">
              <a:solidFill>
                <a:srgbClr val="9BBB59"/>
              </a:solidFill>
              <a:ea typeface="ＭＳ Ｐゴシック" charset="-128"/>
              <a:cs typeface="Calibri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9BBB59"/>
                </a:solidFill>
                <a:ea typeface="ＭＳ Ｐゴシック" charset="-128"/>
                <a:cs typeface="Calibri"/>
              </a:rPr>
              <a:t>Louisiana Department of Public Health</a:t>
            </a:r>
          </a:p>
          <a:p>
            <a:pPr>
              <a:buFont typeface="Wingdings" charset="2"/>
              <a:buChar char="§"/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  <a:cs typeface="Calibri"/>
              </a:rPr>
              <a:t>Catherine </a:t>
            </a:r>
            <a:r>
              <a:rPr lang="en-US" sz="1600" dirty="0" err="1" smtClean="0">
                <a:solidFill>
                  <a:srgbClr val="000000"/>
                </a:solidFill>
                <a:ea typeface="ＭＳ Ｐゴシック" charset="-128"/>
                <a:cs typeface="Calibri"/>
              </a:rPr>
              <a:t>Desmarais</a:t>
            </a:r>
            <a:endParaRPr lang="en-US" sz="1600" dirty="0" smtClean="0">
              <a:solidFill>
                <a:srgbClr val="000000"/>
              </a:solidFill>
              <a:ea typeface="ＭＳ Ｐゴシック" charset="-128"/>
              <a:cs typeface="Calibri"/>
            </a:endParaRPr>
          </a:p>
          <a:p>
            <a:pPr>
              <a:buFont typeface="Wingdings" charset="2"/>
              <a:buChar char="§"/>
            </a:pPr>
            <a:r>
              <a:rPr lang="en-US" sz="1600" dirty="0" smtClean="0">
                <a:solidFill>
                  <a:srgbClr val="000000"/>
                </a:solidFill>
                <a:ea typeface="ＭＳ Ｐゴシック" charset="-128"/>
                <a:cs typeface="Calibri"/>
              </a:rPr>
              <a:t>Jessica Fridge</a:t>
            </a:r>
          </a:p>
          <a:p>
            <a:pPr>
              <a:buFont typeface="Wingdings" charset="2"/>
              <a:buChar char="§"/>
            </a:pPr>
            <a:endParaRPr lang="en-US" sz="1600" dirty="0">
              <a:solidFill>
                <a:srgbClr val="000000"/>
              </a:solidFill>
              <a:ea typeface="ＭＳ Ｐゴシック" charset="-128"/>
              <a:cs typeface="Calibri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9BBB59"/>
              </a:solidFill>
              <a:ea typeface="ＭＳ Ｐゴシック" charset="-128"/>
              <a:cs typeface="Calibri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9BBB59"/>
                </a:solidFill>
                <a:ea typeface="ＭＳ Ｐゴシック" charset="-128"/>
                <a:cs typeface="Calibri"/>
              </a:rPr>
              <a:t>Massachusetts </a:t>
            </a:r>
            <a:r>
              <a:rPr lang="en-US" sz="1800" dirty="0" smtClean="0">
                <a:solidFill>
                  <a:srgbClr val="9BBB59"/>
                </a:solidFill>
                <a:ea typeface="ＭＳ Ｐゴシック" charset="-128"/>
                <a:cs typeface="Calibri"/>
              </a:rPr>
              <a:t>Department of Public Health</a:t>
            </a:r>
          </a:p>
          <a:p>
            <a:pPr>
              <a:buFont typeface="Wingdings" charset="2"/>
              <a:buChar char="§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charset="-128"/>
                <a:cs typeface="Calibri"/>
              </a:rPr>
              <a:t>Kathy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charset="-128"/>
                <a:cs typeface="Calibri"/>
              </a:rPr>
              <a:t>Hsu</a:t>
            </a:r>
          </a:p>
          <a:p>
            <a:pPr>
              <a:buFont typeface="Wingdings" charset="2"/>
              <a:buChar char="§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charset="-128"/>
                <a:cs typeface="Calibri"/>
              </a:rPr>
              <a:t>Lauren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charset="-128"/>
                <a:cs typeface="Calibri"/>
              </a:rPr>
              <a:t>Molotnikov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ea typeface="ＭＳ Ｐゴシック" charset="-128"/>
              <a:cs typeface="Calibri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charset="-128"/>
                <a:cs typeface="Calibri"/>
              </a:rPr>
              <a:t> 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ea typeface="ＭＳ Ｐゴシック" charset="-128"/>
              <a:cs typeface="Calibri"/>
            </a:endParaRP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ea typeface="ＭＳ Ｐゴシック" charset="-128"/>
              <a:cs typeface="Calibri"/>
            </a:endParaRPr>
          </a:p>
          <a:p>
            <a:pPr marL="400050" lvl="1" indent="0">
              <a:buNone/>
            </a:pP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ea typeface="ＭＳ Ｐゴシック" charset="-128"/>
              <a:cs typeface="Calibri"/>
            </a:endParaRPr>
          </a:p>
          <a:p>
            <a:pPr marL="400050" lvl="1" indent="0">
              <a:buNone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ＭＳ Ｐゴシック" charset="-128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8289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6019800"/>
            <a:ext cx="80424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Source: CDC STD Surveillance </a:t>
            </a:r>
            <a:r>
              <a:rPr lang="en-US" sz="1400" dirty="0" smtClean="0">
                <a:latin typeface="Arial"/>
                <a:cs typeface="Arial"/>
              </a:rPr>
              <a:t>2016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579438"/>
            <a:ext cx="8001000" cy="1249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solidFill>
                  <a:schemeClr val="tx1"/>
                </a:solidFill>
              </a:rPr>
              <a:t>Primary and Secondary Syphilis — Rates of Reported Cases by Sex and Male-to-Female Rate Ratios, United States, 1990–2016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" name="Picture 2" descr="fig34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07" y="1676400"/>
            <a:ext cx="916521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0579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yph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3478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  <a:cs typeface="Arial"/>
              </a:rPr>
              <a:t>Major Research Questions</a:t>
            </a:r>
            <a:endParaRPr lang="en-US" dirty="0">
              <a:latin typeface="+mn-lt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>
                <a:latin typeface="Arial"/>
                <a:cs typeface="Arial"/>
              </a:rPr>
              <a:t>In </a:t>
            </a:r>
            <a:r>
              <a:rPr lang="en-US" sz="2400" dirty="0">
                <a:latin typeface="Arial"/>
                <a:cs typeface="Arial"/>
              </a:rPr>
              <a:t>the face of limited resources, what approaches to </a:t>
            </a:r>
            <a:r>
              <a:rPr lang="en-US" sz="2400" b="1" dirty="0">
                <a:latin typeface="Arial"/>
                <a:cs typeface="Arial"/>
              </a:rPr>
              <a:t>screening</a:t>
            </a:r>
            <a:r>
              <a:rPr lang="en-US" sz="2400" dirty="0">
                <a:latin typeface="Arial"/>
                <a:cs typeface="Arial"/>
              </a:rPr>
              <a:t> would be most effective at reducing syphilis burden in the population?</a:t>
            </a:r>
            <a:endParaRPr lang="en-CA" sz="2400" dirty="0">
              <a:latin typeface="Arial"/>
              <a:cs typeface="Arial"/>
            </a:endParaRPr>
          </a:p>
          <a:p>
            <a:pPr lvl="0"/>
            <a:r>
              <a:rPr lang="en-US" sz="2400" dirty="0">
                <a:latin typeface="Arial"/>
                <a:cs typeface="Arial"/>
              </a:rPr>
              <a:t>What is the estimated impact of </a:t>
            </a:r>
            <a:r>
              <a:rPr lang="en-US" sz="2400" dirty="0" smtClean="0">
                <a:latin typeface="Arial"/>
                <a:cs typeface="Arial"/>
              </a:rPr>
              <a:t>screening interventions </a:t>
            </a:r>
            <a:r>
              <a:rPr lang="en-US" sz="2400" dirty="0">
                <a:latin typeface="Arial"/>
                <a:cs typeface="Arial"/>
              </a:rPr>
              <a:t>in different </a:t>
            </a:r>
            <a:r>
              <a:rPr lang="en-US" sz="2400" dirty="0" smtClean="0">
                <a:latin typeface="Arial"/>
                <a:cs typeface="Arial"/>
              </a:rPr>
              <a:t>contexts?</a:t>
            </a:r>
            <a:endParaRPr lang="en-CA" sz="2400" dirty="0" smtClean="0">
              <a:latin typeface="Arial"/>
              <a:cs typeface="Arial"/>
            </a:endParaRPr>
          </a:p>
          <a:p>
            <a:pPr lvl="2"/>
            <a:r>
              <a:rPr lang="en-US" dirty="0" smtClean="0">
                <a:latin typeface="Arial"/>
                <a:cs typeface="Arial"/>
              </a:rPr>
              <a:t>i.e., are different screening approaches expected to be more effective in different affected population groups?</a:t>
            </a:r>
            <a:endParaRPr lang="en-CA" dirty="0" smtClean="0">
              <a:latin typeface="Arial"/>
              <a:cs typeface="Arial"/>
            </a:endParaRPr>
          </a:p>
          <a:p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377101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n-lt"/>
                <a:cs typeface="Arial"/>
              </a:rPr>
              <a:t>Approach</a:t>
            </a:r>
            <a:endParaRPr lang="en-US" dirty="0">
              <a:latin typeface="+mn-lt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ü"/>
            </a:pPr>
            <a:r>
              <a:rPr lang="en-US" sz="2400" dirty="0" smtClean="0">
                <a:latin typeface="Arial"/>
                <a:cs typeface="Arial"/>
              </a:rPr>
              <a:t>Develop a </a:t>
            </a:r>
            <a:r>
              <a:rPr lang="en-US" sz="2400" dirty="0">
                <a:latin typeface="Arial"/>
                <a:cs typeface="Arial"/>
              </a:rPr>
              <a:t>risk-structured transmission model to characterize the epidemiology of syphilis </a:t>
            </a:r>
            <a:r>
              <a:rPr lang="en-US" sz="2400" dirty="0" smtClean="0">
                <a:latin typeface="Arial"/>
                <a:cs typeface="Arial"/>
              </a:rPr>
              <a:t>and </a:t>
            </a:r>
            <a:r>
              <a:rPr lang="en-US" sz="2400" dirty="0">
                <a:latin typeface="Arial"/>
                <a:cs typeface="Arial"/>
              </a:rPr>
              <a:t>evaluate the potential impact of different approaches to syphilis screening on epidemic dynamics and the health of affected individuals. </a:t>
            </a:r>
            <a:endParaRPr lang="en-US" sz="2400" dirty="0" smtClean="0">
              <a:latin typeface="Arial"/>
              <a:cs typeface="Arial"/>
            </a:endParaRPr>
          </a:p>
          <a:p>
            <a:pPr>
              <a:buFont typeface="Wingdings" charset="2"/>
              <a:buChar char="ü"/>
            </a:pPr>
            <a:endParaRPr lang="en-US" sz="2400" dirty="0" smtClean="0">
              <a:latin typeface="Arial"/>
              <a:cs typeface="Arial"/>
            </a:endParaRPr>
          </a:p>
          <a:p>
            <a:pPr>
              <a:buFont typeface="Wingdings" charset="2"/>
              <a:buChar char="ü"/>
            </a:pPr>
            <a:r>
              <a:rPr lang="en-US" sz="2400" dirty="0">
                <a:latin typeface="Arial"/>
                <a:cs typeface="Arial"/>
              </a:rPr>
              <a:t>I</a:t>
            </a:r>
            <a:r>
              <a:rPr lang="en-US" sz="2400" dirty="0" smtClean="0">
                <a:latin typeface="Arial"/>
                <a:cs typeface="Arial"/>
              </a:rPr>
              <a:t>ncorporate </a:t>
            </a:r>
            <a:r>
              <a:rPr lang="en-US" sz="2400" dirty="0">
                <a:latin typeface="Arial"/>
                <a:cs typeface="Arial"/>
              </a:rPr>
              <a:t>both MSM and heterosexual populations. </a:t>
            </a:r>
            <a:endParaRPr lang="en-US" sz="2400" dirty="0" smtClean="0">
              <a:latin typeface="Arial"/>
              <a:cs typeface="Arial"/>
            </a:endParaRPr>
          </a:p>
          <a:p>
            <a:pPr>
              <a:buFont typeface="Wingdings" charset="2"/>
              <a:buChar char="ü"/>
            </a:pPr>
            <a:endParaRPr lang="en-US" sz="2400" dirty="0" smtClean="0">
              <a:latin typeface="Arial"/>
              <a:cs typeface="Arial"/>
            </a:endParaRPr>
          </a:p>
          <a:p>
            <a:pPr>
              <a:buFont typeface="Wingdings" charset="2"/>
              <a:buChar char="ü"/>
            </a:pPr>
            <a:r>
              <a:rPr lang="en-US" sz="2400" dirty="0" smtClean="0">
                <a:latin typeface="Arial"/>
                <a:cs typeface="Arial"/>
              </a:rPr>
              <a:t>Fit model to </a:t>
            </a:r>
            <a:r>
              <a:rPr lang="en-US" sz="2400" dirty="0">
                <a:latin typeface="Arial"/>
                <a:cs typeface="Arial"/>
              </a:rPr>
              <a:t>outbreaks in different geographical regions.</a:t>
            </a:r>
            <a:endParaRPr lang="en-CA" sz="2400" dirty="0">
              <a:latin typeface="Arial"/>
              <a:cs typeface="Arial"/>
            </a:endParaRPr>
          </a:p>
          <a:p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382274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model overview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562166" y="4828478"/>
            <a:ext cx="495752" cy="496485"/>
            <a:chOff x="362272" y="2988733"/>
            <a:chExt cx="860975" cy="862246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362272" y="2988733"/>
              <a:ext cx="860975" cy="862246"/>
            </a:xfrm>
            <a:prstGeom prst="ellipse">
              <a:avLst/>
            </a:prstGeom>
            <a:noFill/>
            <a:ln w="38100" cmpd="sng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3371" y="3152598"/>
              <a:ext cx="798777" cy="53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S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998857" y="4828478"/>
            <a:ext cx="495752" cy="496485"/>
            <a:chOff x="362272" y="2988733"/>
            <a:chExt cx="860975" cy="862246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362272" y="2988733"/>
              <a:ext cx="860975" cy="862246"/>
            </a:xfrm>
            <a:prstGeom prst="ellipse">
              <a:avLst/>
            </a:prstGeom>
            <a:noFill/>
            <a:ln w="3810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371" y="3152598"/>
              <a:ext cx="798777" cy="53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/>
                  <a:cs typeface="Arial"/>
                </a:rPr>
                <a:t>E</a:t>
              </a:r>
            </a:p>
          </p:txBody>
        </p:sp>
      </p:grp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3435548" y="4828478"/>
            <a:ext cx="495752" cy="496485"/>
            <a:chOff x="362272" y="2988733"/>
            <a:chExt cx="860975" cy="862246"/>
          </a:xfrm>
        </p:grpSpPr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362272" y="2988733"/>
              <a:ext cx="860975" cy="862246"/>
            </a:xfrm>
            <a:prstGeom prst="ellipse">
              <a:avLst/>
            </a:prstGeom>
            <a:noFill/>
            <a:ln w="38100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3371" y="3096692"/>
              <a:ext cx="798777" cy="53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I</a:t>
              </a:r>
              <a:r>
                <a:rPr lang="en-US" sz="1400" baseline="-25000" dirty="0" smtClean="0">
                  <a:latin typeface="Arial"/>
                  <a:cs typeface="Arial"/>
                </a:rPr>
                <a:t>1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4872239" y="4828478"/>
            <a:ext cx="495752" cy="496485"/>
            <a:chOff x="362272" y="2988733"/>
            <a:chExt cx="860975" cy="862246"/>
          </a:xfrm>
        </p:grpSpPr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362272" y="2988733"/>
              <a:ext cx="860975" cy="862246"/>
            </a:xfrm>
            <a:prstGeom prst="ellipse">
              <a:avLst/>
            </a:prstGeom>
            <a:noFill/>
            <a:ln w="38100" cmpd="sng">
              <a:solidFill>
                <a:srgbClr val="C0504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71" y="3152598"/>
              <a:ext cx="798777" cy="53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I</a:t>
              </a:r>
              <a:r>
                <a:rPr lang="en-US" sz="1400" baseline="-25000" dirty="0" smtClean="0">
                  <a:latin typeface="Arial"/>
                  <a:cs typeface="Arial"/>
                </a:rPr>
                <a:t>2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6308930" y="4828478"/>
            <a:ext cx="546552" cy="496485"/>
            <a:chOff x="318159" y="2988733"/>
            <a:chExt cx="949200" cy="862246"/>
          </a:xfrm>
        </p:grpSpPr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362271" y="2988733"/>
              <a:ext cx="860975" cy="862246"/>
            </a:xfrm>
            <a:prstGeom prst="ellipse">
              <a:avLst/>
            </a:prstGeom>
            <a:noFill/>
            <a:ln w="381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8159" y="3152598"/>
              <a:ext cx="949200" cy="53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L</a:t>
              </a:r>
              <a:r>
                <a:rPr lang="en-US" sz="1400" baseline="-25000" dirty="0" smtClean="0">
                  <a:latin typeface="Arial"/>
                  <a:cs typeface="Arial"/>
                </a:rPr>
                <a:t>1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7798052" y="4828478"/>
            <a:ext cx="495752" cy="496485"/>
            <a:chOff x="7592806" y="3167210"/>
            <a:chExt cx="860975" cy="862246"/>
          </a:xfrm>
        </p:grpSpPr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7592806" y="3167210"/>
              <a:ext cx="860975" cy="862246"/>
            </a:xfrm>
            <a:prstGeom prst="ellipse">
              <a:avLst/>
            </a:prstGeom>
            <a:noFill/>
            <a:ln w="38100" cmpd="sng"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3905" y="3331075"/>
              <a:ext cx="798777" cy="53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L</a:t>
              </a:r>
              <a:r>
                <a:rPr lang="en-US" sz="1400" baseline="-25000" dirty="0" smtClean="0">
                  <a:latin typeface="Arial"/>
                  <a:cs typeface="Arial"/>
                </a:rPr>
                <a:t>2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cxnSp>
        <p:nvCxnSpPr>
          <p:cNvPr id="22" name="Straight Arrow Connector 21"/>
          <p:cNvCxnSpPr>
            <a:endCxn id="8" idx="2"/>
          </p:cNvCxnSpPr>
          <p:nvPr/>
        </p:nvCxnSpPr>
        <p:spPr>
          <a:xfrm>
            <a:off x="1077158" y="5076721"/>
            <a:ext cx="921699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11" idx="2"/>
          </p:cNvCxnSpPr>
          <p:nvPr/>
        </p:nvCxnSpPr>
        <p:spPr>
          <a:xfrm>
            <a:off x="2494609" y="5076721"/>
            <a:ext cx="940939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  <a:endCxn id="14" idx="2"/>
          </p:cNvCxnSpPr>
          <p:nvPr/>
        </p:nvCxnSpPr>
        <p:spPr>
          <a:xfrm>
            <a:off x="3931300" y="5076721"/>
            <a:ext cx="940939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6"/>
            <a:endCxn id="17" idx="2"/>
          </p:cNvCxnSpPr>
          <p:nvPr/>
        </p:nvCxnSpPr>
        <p:spPr>
          <a:xfrm>
            <a:off x="5367991" y="5076721"/>
            <a:ext cx="966339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4153894" y="3212475"/>
            <a:ext cx="495752" cy="496485"/>
            <a:chOff x="362272" y="2988733"/>
            <a:chExt cx="860975" cy="862246"/>
          </a:xfrm>
        </p:grpSpPr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362272" y="2988733"/>
              <a:ext cx="860975" cy="862246"/>
            </a:xfrm>
            <a:prstGeom prst="ellipse">
              <a:avLst/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3371" y="3152598"/>
              <a:ext cx="798777" cy="53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T</a:t>
              </a:r>
              <a:r>
                <a:rPr lang="en-US" sz="1400" baseline="-25000" dirty="0" smtClean="0">
                  <a:latin typeface="Arial"/>
                  <a:cs typeface="Arial"/>
                </a:rPr>
                <a:t>1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6334330" y="3212475"/>
            <a:ext cx="495752" cy="496485"/>
            <a:chOff x="362272" y="2988733"/>
            <a:chExt cx="860975" cy="862246"/>
          </a:xfrm>
        </p:grpSpPr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362272" y="2988733"/>
              <a:ext cx="860975" cy="862246"/>
            </a:xfrm>
            <a:prstGeom prst="ellipse">
              <a:avLst/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3371" y="3152598"/>
              <a:ext cx="798777" cy="53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T</a:t>
              </a:r>
              <a:r>
                <a:rPr lang="en-US" sz="1400" baseline="-25000" dirty="0">
                  <a:latin typeface="Arial"/>
                  <a:cs typeface="Arial"/>
                </a:rPr>
                <a:t>2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7796420" y="3212475"/>
            <a:ext cx="495752" cy="496485"/>
            <a:chOff x="362272" y="2988733"/>
            <a:chExt cx="860975" cy="862246"/>
          </a:xfrm>
        </p:grpSpPr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362272" y="2988733"/>
              <a:ext cx="860975" cy="862246"/>
            </a:xfrm>
            <a:prstGeom prst="ellipse">
              <a:avLst/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3371" y="3152598"/>
              <a:ext cx="798777" cy="53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T</a:t>
              </a:r>
              <a:r>
                <a:rPr lang="en-US" sz="1400" baseline="-25000" dirty="0">
                  <a:latin typeface="Arial"/>
                  <a:cs typeface="Arial"/>
                </a:rPr>
                <a:t>3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cxnSp>
        <p:nvCxnSpPr>
          <p:cNvPr id="35" name="Straight Arrow Connector 34"/>
          <p:cNvCxnSpPr>
            <a:stCxn id="20" idx="0"/>
            <a:endCxn id="33" idx="4"/>
          </p:cNvCxnSpPr>
          <p:nvPr/>
        </p:nvCxnSpPr>
        <p:spPr>
          <a:xfrm flipH="1" flipV="1">
            <a:off x="8044296" y="3708960"/>
            <a:ext cx="1632" cy="1119518"/>
          </a:xfrm>
          <a:prstGeom prst="straightConnector1">
            <a:avLst/>
          </a:prstGeom>
          <a:ln w="28575" cmpd="sng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7" idx="2"/>
            <a:endCxn id="44" idx="4"/>
          </p:cNvCxnSpPr>
          <p:nvPr/>
        </p:nvCxnSpPr>
        <p:spPr>
          <a:xfrm rot="10800000">
            <a:off x="810042" y="2092956"/>
            <a:ext cx="3343852" cy="1367762"/>
          </a:xfrm>
          <a:prstGeom prst="bentConnector2">
            <a:avLst/>
          </a:prstGeom>
          <a:ln w="28575" cmpd="sng"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0" idx="6"/>
            <a:endCxn id="44" idx="0"/>
          </p:cNvCxnSpPr>
          <p:nvPr/>
        </p:nvCxnSpPr>
        <p:spPr>
          <a:xfrm flipH="1" flipV="1">
            <a:off x="810042" y="1596471"/>
            <a:ext cx="6020040" cy="1864247"/>
          </a:xfrm>
          <a:prstGeom prst="bentConnector4">
            <a:avLst>
              <a:gd name="adj1" fmla="val -6961"/>
              <a:gd name="adj2" fmla="val 128612"/>
            </a:avLst>
          </a:prstGeom>
          <a:ln w="28575" cmpd="sng">
            <a:solidFill>
              <a:srgbClr val="1F497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3" idx="6"/>
            <a:endCxn id="44" idx="0"/>
          </p:cNvCxnSpPr>
          <p:nvPr/>
        </p:nvCxnSpPr>
        <p:spPr>
          <a:xfrm flipH="1" flipV="1">
            <a:off x="810042" y="1596471"/>
            <a:ext cx="7482130" cy="1864247"/>
          </a:xfrm>
          <a:prstGeom prst="bentConnector4">
            <a:avLst>
              <a:gd name="adj1" fmla="val -5262"/>
              <a:gd name="adj2" fmla="val 128612"/>
            </a:avLst>
          </a:prstGeom>
          <a:ln w="28575" cmpd="sng">
            <a:solidFill>
              <a:schemeClr val="tx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6"/>
            <a:endCxn id="20" idx="2"/>
          </p:cNvCxnSpPr>
          <p:nvPr/>
        </p:nvCxnSpPr>
        <p:spPr>
          <a:xfrm>
            <a:off x="6830082" y="5076721"/>
            <a:ext cx="96797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1" idx="0"/>
            <a:endCxn id="27" idx="3"/>
          </p:cNvCxnSpPr>
          <p:nvPr/>
        </p:nvCxnSpPr>
        <p:spPr>
          <a:xfrm rot="5400000" flipH="1" flipV="1">
            <a:off x="3358846" y="3960830"/>
            <a:ext cx="1192227" cy="543071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7F7F7F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4" idx="0"/>
            <a:endCxn id="27" idx="5"/>
          </p:cNvCxnSpPr>
          <p:nvPr/>
        </p:nvCxnSpPr>
        <p:spPr>
          <a:xfrm rot="16200000" flipV="1">
            <a:off x="4252467" y="3960830"/>
            <a:ext cx="1192227" cy="54307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7F7F7F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019817" y="5178321"/>
            <a:ext cx="978408" cy="0"/>
          </a:xfrm>
          <a:prstGeom prst="straightConnector1">
            <a:avLst/>
          </a:prstGeom>
          <a:ln w="28575" cmpd="sng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562166" y="1596471"/>
            <a:ext cx="495752" cy="496485"/>
            <a:chOff x="362272" y="2988733"/>
            <a:chExt cx="860975" cy="862246"/>
          </a:xfrm>
        </p:grpSpPr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362272" y="2988733"/>
              <a:ext cx="860975" cy="862246"/>
            </a:xfrm>
            <a:prstGeom prst="ellipse">
              <a:avLst/>
            </a:prstGeom>
            <a:noFill/>
            <a:ln w="38100" cmpd="sng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3371" y="3152598"/>
              <a:ext cx="798777" cy="53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SR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1998857" y="1596471"/>
            <a:ext cx="495752" cy="496485"/>
            <a:chOff x="362272" y="2988733"/>
            <a:chExt cx="860975" cy="862246"/>
          </a:xfrm>
        </p:grpSpPr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362272" y="2988733"/>
              <a:ext cx="860975" cy="862246"/>
            </a:xfrm>
            <a:prstGeom prst="ellipse">
              <a:avLst/>
            </a:prstGeom>
            <a:noFill/>
            <a:ln w="3810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3371" y="3152598"/>
              <a:ext cx="798777" cy="53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ER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435548" y="1596471"/>
            <a:ext cx="495752" cy="496485"/>
            <a:chOff x="362272" y="2988733"/>
            <a:chExt cx="860975" cy="862246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362272" y="2988733"/>
              <a:ext cx="860975" cy="862246"/>
            </a:xfrm>
            <a:prstGeom prst="ellipse">
              <a:avLst/>
            </a:prstGeom>
            <a:noFill/>
            <a:ln w="38100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3371" y="3152598"/>
              <a:ext cx="798777" cy="53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IR</a:t>
              </a:r>
              <a:r>
                <a:rPr lang="en-US" sz="1400" baseline="-25000" dirty="0" smtClean="0">
                  <a:latin typeface="Arial"/>
                  <a:cs typeface="Arial"/>
                </a:rPr>
                <a:t>1</a:t>
              </a:r>
              <a:endParaRPr lang="en-US" sz="1400" baseline="-25000" dirty="0">
                <a:latin typeface="Arial"/>
                <a:cs typeface="Arial"/>
              </a:endParaRPr>
            </a:p>
          </p:txBody>
        </p:sp>
      </p:grpSp>
      <p:grpSp>
        <p:nvGrpSpPr>
          <p:cNvPr id="52" name="Group 51"/>
          <p:cNvGrpSpPr>
            <a:grpSpLocks noChangeAspect="1"/>
          </p:cNvGrpSpPr>
          <p:nvPr/>
        </p:nvGrpSpPr>
        <p:grpSpPr>
          <a:xfrm>
            <a:off x="4872239" y="1596471"/>
            <a:ext cx="495752" cy="496485"/>
            <a:chOff x="362272" y="2988733"/>
            <a:chExt cx="860975" cy="862246"/>
          </a:xfrm>
        </p:grpSpPr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362272" y="2988733"/>
              <a:ext cx="860975" cy="862246"/>
            </a:xfrm>
            <a:prstGeom prst="ellipse">
              <a:avLst/>
            </a:prstGeom>
            <a:noFill/>
            <a:ln w="38100" cmpd="sng">
              <a:solidFill>
                <a:srgbClr val="C0504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93371" y="3152598"/>
              <a:ext cx="798777" cy="53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IR</a:t>
              </a:r>
              <a:r>
                <a:rPr lang="en-US" sz="1400" baseline="-25000" dirty="0" smtClean="0">
                  <a:latin typeface="Arial"/>
                  <a:cs typeface="Arial"/>
                </a:rPr>
                <a:t>2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55" name="Group 54"/>
          <p:cNvGrpSpPr>
            <a:grpSpLocks noChangeAspect="1"/>
          </p:cNvGrpSpPr>
          <p:nvPr/>
        </p:nvGrpSpPr>
        <p:grpSpPr>
          <a:xfrm>
            <a:off x="6308930" y="1596471"/>
            <a:ext cx="546552" cy="496485"/>
            <a:chOff x="318159" y="2988733"/>
            <a:chExt cx="949200" cy="862246"/>
          </a:xfrm>
        </p:grpSpPr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362271" y="2988733"/>
              <a:ext cx="860975" cy="862246"/>
            </a:xfrm>
            <a:prstGeom prst="ellipse">
              <a:avLst/>
            </a:prstGeom>
            <a:noFill/>
            <a:ln w="381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18159" y="3152598"/>
              <a:ext cx="949200" cy="53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LR</a:t>
              </a:r>
              <a:r>
                <a:rPr lang="en-US" sz="1400" baseline="-25000" dirty="0" smtClean="0">
                  <a:latin typeface="Arial"/>
                  <a:cs typeface="Arial"/>
                </a:rPr>
                <a:t>1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58" name="Group 57"/>
          <p:cNvGrpSpPr>
            <a:grpSpLocks noChangeAspect="1"/>
          </p:cNvGrpSpPr>
          <p:nvPr/>
        </p:nvGrpSpPr>
        <p:grpSpPr>
          <a:xfrm>
            <a:off x="7749855" y="1596471"/>
            <a:ext cx="592146" cy="496485"/>
            <a:chOff x="7511931" y="3167210"/>
            <a:chExt cx="1028382" cy="862246"/>
          </a:xfrm>
        </p:grpSpPr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7595635" y="3167210"/>
              <a:ext cx="860974" cy="862246"/>
            </a:xfrm>
            <a:prstGeom prst="ellipse">
              <a:avLst/>
            </a:prstGeom>
            <a:noFill/>
            <a:ln w="38100" cmpd="sng"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511931" y="3331075"/>
              <a:ext cx="1028382" cy="53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LR</a:t>
              </a:r>
              <a:r>
                <a:rPr lang="en-US" sz="1400" baseline="-25000" dirty="0" smtClean="0">
                  <a:latin typeface="Arial"/>
                  <a:cs typeface="Arial"/>
                </a:rPr>
                <a:t>2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cxnSp>
        <p:nvCxnSpPr>
          <p:cNvPr id="61" name="Straight Arrow Connector 60"/>
          <p:cNvCxnSpPr>
            <a:endCxn id="47" idx="2"/>
          </p:cNvCxnSpPr>
          <p:nvPr/>
        </p:nvCxnSpPr>
        <p:spPr>
          <a:xfrm>
            <a:off x="1057918" y="1844714"/>
            <a:ext cx="940939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7" idx="6"/>
            <a:endCxn id="50" idx="2"/>
          </p:cNvCxnSpPr>
          <p:nvPr/>
        </p:nvCxnSpPr>
        <p:spPr>
          <a:xfrm>
            <a:off x="2494609" y="1844714"/>
            <a:ext cx="940939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3" idx="6"/>
            <a:endCxn id="56" idx="2"/>
          </p:cNvCxnSpPr>
          <p:nvPr/>
        </p:nvCxnSpPr>
        <p:spPr>
          <a:xfrm>
            <a:off x="5367991" y="1844714"/>
            <a:ext cx="966339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0" idx="6"/>
            <a:endCxn id="53" idx="2"/>
          </p:cNvCxnSpPr>
          <p:nvPr/>
        </p:nvCxnSpPr>
        <p:spPr>
          <a:xfrm>
            <a:off x="3931300" y="1844714"/>
            <a:ext cx="940939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6" idx="6"/>
            <a:endCxn id="59" idx="2"/>
          </p:cNvCxnSpPr>
          <p:nvPr/>
        </p:nvCxnSpPr>
        <p:spPr>
          <a:xfrm>
            <a:off x="6830082" y="1844714"/>
            <a:ext cx="96797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6" idx="4"/>
            <a:endCxn id="30" idx="0"/>
          </p:cNvCxnSpPr>
          <p:nvPr/>
        </p:nvCxnSpPr>
        <p:spPr>
          <a:xfrm>
            <a:off x="6582206" y="2092956"/>
            <a:ext cx="0" cy="1119519"/>
          </a:xfrm>
          <a:prstGeom prst="straightConnector1">
            <a:avLst/>
          </a:prstGeom>
          <a:ln w="28575" cmpd="sng">
            <a:solidFill>
              <a:srgbClr val="7F7F7F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9" idx="4"/>
            <a:endCxn id="33" idx="0"/>
          </p:cNvCxnSpPr>
          <p:nvPr/>
        </p:nvCxnSpPr>
        <p:spPr>
          <a:xfrm flipH="1">
            <a:off x="8044296" y="2092956"/>
            <a:ext cx="1632" cy="1119519"/>
          </a:xfrm>
          <a:prstGeom prst="straightConnector1">
            <a:avLst/>
          </a:prstGeom>
          <a:ln w="28575" cmpd="sng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50" idx="4"/>
            <a:endCxn id="27" idx="1"/>
          </p:cNvCxnSpPr>
          <p:nvPr/>
        </p:nvCxnSpPr>
        <p:spPr>
          <a:xfrm rot="16200000" flipH="1">
            <a:off x="3358845" y="2417534"/>
            <a:ext cx="1192228" cy="543071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7F7F7F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3" idx="4"/>
            <a:endCxn id="27" idx="7"/>
          </p:cNvCxnSpPr>
          <p:nvPr/>
        </p:nvCxnSpPr>
        <p:spPr>
          <a:xfrm rot="5400000">
            <a:off x="4252466" y="2417535"/>
            <a:ext cx="1192228" cy="54307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7F7F7F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7" idx="0"/>
            <a:endCxn id="30" idx="4"/>
          </p:cNvCxnSpPr>
          <p:nvPr/>
        </p:nvCxnSpPr>
        <p:spPr>
          <a:xfrm flipV="1">
            <a:off x="6582206" y="3708960"/>
            <a:ext cx="0" cy="1119518"/>
          </a:xfrm>
          <a:prstGeom prst="straightConnector1">
            <a:avLst/>
          </a:prstGeom>
          <a:ln w="28575" cmpd="sng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1007117" y="1941011"/>
            <a:ext cx="978408" cy="0"/>
          </a:xfrm>
          <a:prstGeom prst="straightConnector1">
            <a:avLst/>
          </a:prstGeom>
          <a:ln w="28575" cmpd="sng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>
            <a:grpSpLocks noChangeAspect="1"/>
          </p:cNvGrpSpPr>
          <p:nvPr/>
        </p:nvGrpSpPr>
        <p:grpSpPr>
          <a:xfrm>
            <a:off x="562166" y="5791200"/>
            <a:ext cx="495752" cy="496485"/>
            <a:chOff x="362272" y="2988733"/>
            <a:chExt cx="860975" cy="862246"/>
          </a:xfrm>
        </p:grpSpPr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362272" y="2988733"/>
              <a:ext cx="860975" cy="862246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93371" y="3152598"/>
              <a:ext cx="798777" cy="53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/>
                  <a:cs typeface="Arial"/>
                </a:rPr>
                <a:t>A</a:t>
              </a:r>
            </a:p>
          </p:txBody>
        </p:sp>
      </p:grpSp>
      <p:cxnSp>
        <p:nvCxnSpPr>
          <p:cNvPr id="75" name="Straight Arrow Connector 74"/>
          <p:cNvCxnSpPr>
            <a:stCxn id="73" idx="0"/>
            <a:endCxn id="5" idx="4"/>
          </p:cNvCxnSpPr>
          <p:nvPr/>
        </p:nvCxnSpPr>
        <p:spPr>
          <a:xfrm flipV="1">
            <a:off x="810042" y="5324963"/>
            <a:ext cx="0" cy="46623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216470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Metapopulation model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172412"/>
              </p:ext>
            </p:extLst>
          </p:nvPr>
        </p:nvGraphicFramePr>
        <p:xfrm>
          <a:off x="304800" y="4724400"/>
          <a:ext cx="3595226" cy="1523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0361"/>
                <a:gridCol w="710361"/>
                <a:gridCol w="710361"/>
                <a:gridCol w="208280"/>
                <a:gridCol w="116840"/>
                <a:gridCol w="558663"/>
                <a:gridCol w="580360"/>
              </a:tblGrid>
              <a:tr h="268111"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M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F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Young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Old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cs typeface="Arial"/>
                        </a:rPr>
                        <a:t>Young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Old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5789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Arial"/>
                          <a:cs typeface="Arial"/>
                        </a:rPr>
                        <a:t>Low activity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5789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Arial"/>
                          <a:cs typeface="Arial"/>
                        </a:rPr>
                        <a:t>High activity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36800" y="5867400"/>
            <a:ext cx="273000" cy="27199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59979" y="5410199"/>
            <a:ext cx="273821" cy="277674"/>
          </a:xfrm>
          <a:prstGeom prst="ellipse">
            <a:avLst/>
          </a:prstGeom>
          <a:solidFill>
            <a:schemeClr val="tx2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59979" y="5867400"/>
            <a:ext cx="273821" cy="277674"/>
          </a:xfrm>
          <a:prstGeom prst="ellipse">
            <a:avLst/>
          </a:prstGeom>
          <a:solidFill>
            <a:srgbClr val="953735"/>
          </a:solidFill>
          <a:ln w="28575" cmpd="sng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36800" y="5410199"/>
            <a:ext cx="273000" cy="261144"/>
          </a:xfrm>
          <a:prstGeom prst="rect">
            <a:avLst/>
          </a:prstGeom>
          <a:solidFill>
            <a:schemeClr val="tx2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334000" y="3965451"/>
            <a:ext cx="1643983" cy="1277942"/>
            <a:chOff x="5444113" y="3926408"/>
            <a:chExt cx="2324031" cy="1809925"/>
          </a:xfrm>
        </p:grpSpPr>
        <p:grpSp>
          <p:nvGrpSpPr>
            <p:cNvPr id="10" name="Group 9"/>
            <p:cNvGrpSpPr/>
            <p:nvPr/>
          </p:nvGrpSpPr>
          <p:grpSpPr>
            <a:xfrm>
              <a:off x="6802944" y="4928458"/>
              <a:ext cx="759144" cy="291623"/>
              <a:chOff x="3453586" y="5966168"/>
              <a:chExt cx="759144" cy="291623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453586" y="5996648"/>
                <a:ext cx="273000" cy="261143"/>
              </a:xfrm>
              <a:prstGeom prst="rect">
                <a:avLst/>
              </a:prstGeom>
              <a:solidFill>
                <a:schemeClr val="tx2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939730" y="5966168"/>
                <a:ext cx="273000" cy="261145"/>
              </a:xfrm>
              <a:prstGeom prst="rect">
                <a:avLst/>
              </a:prstGeom>
              <a:solidFill>
                <a:schemeClr val="accent1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/>
              <p:cNvCxnSpPr>
                <a:stCxn id="35" idx="3"/>
                <a:endCxn id="36" idx="1"/>
              </p:cNvCxnSpPr>
              <p:nvPr/>
            </p:nvCxnSpPr>
            <p:spPr>
              <a:xfrm flipV="1">
                <a:off x="3726587" y="6096738"/>
                <a:ext cx="213146" cy="304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/>
            <p:cNvSpPr/>
            <p:nvPr/>
          </p:nvSpPr>
          <p:spPr>
            <a:xfrm>
              <a:off x="5444113" y="3926408"/>
              <a:ext cx="2324031" cy="1809925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 rot="1755696">
              <a:off x="5883163" y="4775261"/>
              <a:ext cx="840427" cy="269256"/>
              <a:chOff x="4596944" y="4922898"/>
              <a:chExt cx="840427" cy="269256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596944" y="4922898"/>
                <a:ext cx="273000" cy="261145"/>
              </a:xfrm>
              <a:prstGeom prst="rect">
                <a:avLst/>
              </a:prstGeom>
              <a:solidFill>
                <a:srgbClr val="953735"/>
              </a:solidFill>
              <a:ln w="28575" cmpd="sng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9844304">
                <a:off x="5164371" y="4922902"/>
                <a:ext cx="273000" cy="261148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>
                <a:stCxn id="32" idx="3"/>
                <a:endCxn id="33" idx="1"/>
              </p:cNvCxnSpPr>
              <p:nvPr/>
            </p:nvCxnSpPr>
            <p:spPr>
              <a:xfrm rot="19844304">
                <a:off x="4906153" y="4981519"/>
                <a:ext cx="239437" cy="2106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375417" y="4136750"/>
              <a:ext cx="840423" cy="261145"/>
              <a:chOff x="3453586" y="5564509"/>
              <a:chExt cx="840423" cy="261145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453586" y="5564510"/>
                <a:ext cx="273000" cy="261144"/>
              </a:xfrm>
              <a:prstGeom prst="rect">
                <a:avLst/>
              </a:prstGeom>
              <a:solidFill>
                <a:srgbClr val="953735"/>
              </a:solidFill>
              <a:ln w="28575" cmpd="sng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021009" y="5564509"/>
                <a:ext cx="273000" cy="261144"/>
              </a:xfrm>
              <a:prstGeom prst="rect">
                <a:avLst/>
              </a:prstGeom>
              <a:solidFill>
                <a:srgbClr val="953735"/>
              </a:solidFill>
              <a:ln w="28575" cmpd="sng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>
                <a:stCxn id="29" idx="3"/>
                <a:endCxn id="30" idx="1"/>
              </p:cNvCxnSpPr>
              <p:nvPr/>
            </p:nvCxnSpPr>
            <p:spPr>
              <a:xfrm>
                <a:off x="3726586" y="5695080"/>
                <a:ext cx="29442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13"/>
            <p:cNvSpPr/>
            <p:nvPr/>
          </p:nvSpPr>
          <p:spPr>
            <a:xfrm>
              <a:off x="6575651" y="5338625"/>
              <a:ext cx="273000" cy="261144"/>
            </a:xfrm>
            <a:prstGeom prst="rect">
              <a:avLst/>
            </a:prstGeom>
            <a:solidFill>
              <a:srgbClr val="C0504D"/>
            </a:solidFill>
            <a:ln w="28575" cmpd="sng">
              <a:solidFill>
                <a:srgbClr val="6325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668943" y="4535535"/>
              <a:ext cx="799784" cy="261145"/>
              <a:chOff x="3494226" y="5996650"/>
              <a:chExt cx="799784" cy="261145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3494226" y="5996650"/>
                <a:ext cx="273000" cy="261145"/>
              </a:xfrm>
              <a:prstGeom prst="rect">
                <a:avLst/>
              </a:prstGeom>
              <a:solidFill>
                <a:schemeClr val="accent1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021010" y="5996650"/>
                <a:ext cx="273000" cy="261142"/>
              </a:xfrm>
              <a:prstGeom prst="rect">
                <a:avLst/>
              </a:prstGeom>
              <a:solidFill>
                <a:schemeClr val="accent1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/>
              <p:cNvCxnSpPr>
                <a:stCxn id="26" idx="3"/>
                <a:endCxn id="27" idx="1"/>
              </p:cNvCxnSpPr>
              <p:nvPr/>
            </p:nvCxnSpPr>
            <p:spPr>
              <a:xfrm>
                <a:off x="3767227" y="6127220"/>
                <a:ext cx="25378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 rot="19002223">
              <a:off x="5510315" y="4287587"/>
              <a:ext cx="840426" cy="261149"/>
              <a:chOff x="1553392" y="4895853"/>
              <a:chExt cx="840426" cy="261149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553392" y="4895853"/>
                <a:ext cx="273000" cy="261149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120818" y="4895855"/>
                <a:ext cx="273000" cy="261142"/>
              </a:xfrm>
              <a:prstGeom prst="rect">
                <a:avLst/>
              </a:prstGeom>
              <a:solidFill>
                <a:schemeClr val="tx2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3" idx="3"/>
                <a:endCxn id="24" idx="1"/>
              </p:cNvCxnSpPr>
              <p:nvPr/>
            </p:nvCxnSpPr>
            <p:spPr>
              <a:xfrm>
                <a:off x="1826394" y="5026423"/>
                <a:ext cx="29442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rot="2497422">
              <a:off x="5502164" y="5083384"/>
              <a:ext cx="840425" cy="261146"/>
              <a:chOff x="4955466" y="4926247"/>
              <a:chExt cx="840425" cy="26114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955466" y="4926248"/>
                <a:ext cx="273000" cy="261145"/>
              </a:xfrm>
              <a:prstGeom prst="rect">
                <a:avLst/>
              </a:prstGeom>
              <a:solidFill>
                <a:schemeClr val="tx2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522891" y="4926247"/>
                <a:ext cx="273000" cy="261145"/>
              </a:xfrm>
              <a:prstGeom prst="rect">
                <a:avLst/>
              </a:prstGeom>
              <a:solidFill>
                <a:schemeClr val="tx2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0" idx="3"/>
                <a:endCxn id="21" idx="1"/>
              </p:cNvCxnSpPr>
              <p:nvPr/>
            </p:nvCxnSpPr>
            <p:spPr>
              <a:xfrm>
                <a:off x="5228464" y="5056823"/>
                <a:ext cx="29442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/>
            <p:cNvCxnSpPr>
              <a:stCxn id="26" idx="2"/>
              <a:endCxn id="35" idx="0"/>
            </p:cNvCxnSpPr>
            <p:nvPr/>
          </p:nvCxnSpPr>
          <p:spPr>
            <a:xfrm>
              <a:off x="6805442" y="4796680"/>
              <a:ext cx="134002" cy="162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9" idx="2"/>
              <a:endCxn id="32" idx="0"/>
            </p:cNvCxnSpPr>
            <p:nvPr/>
          </p:nvCxnSpPr>
          <p:spPr>
            <a:xfrm flipH="1">
              <a:off x="6121265" y="4397891"/>
              <a:ext cx="390650" cy="25628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209799" y="2987948"/>
            <a:ext cx="2742868" cy="1414557"/>
            <a:chOff x="715636" y="3573836"/>
            <a:chExt cx="3877480" cy="2003410"/>
          </a:xfrm>
        </p:grpSpPr>
        <p:grpSp>
          <p:nvGrpSpPr>
            <p:cNvPr id="39" name="Group 38"/>
            <p:cNvGrpSpPr/>
            <p:nvPr/>
          </p:nvGrpSpPr>
          <p:grpSpPr>
            <a:xfrm rot="18346766">
              <a:off x="3805689" y="4472819"/>
              <a:ext cx="730829" cy="347031"/>
              <a:chOff x="7137537" y="6349162"/>
              <a:chExt cx="730829" cy="347031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7137537" y="6349162"/>
                <a:ext cx="273000" cy="261144"/>
              </a:xfrm>
              <a:prstGeom prst="rect">
                <a:avLst/>
              </a:prstGeom>
              <a:solidFill>
                <a:schemeClr val="tx2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Arrow Connector 89"/>
              <p:cNvCxnSpPr>
                <a:stCxn id="89" idx="3"/>
                <a:endCxn id="91" idx="2"/>
              </p:cNvCxnSpPr>
              <p:nvPr/>
            </p:nvCxnSpPr>
            <p:spPr>
              <a:xfrm rot="3253234" flipV="1">
                <a:off x="7415016" y="6470985"/>
                <a:ext cx="175050" cy="1006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7594545" y="6429596"/>
                <a:ext cx="273821" cy="266597"/>
              </a:xfrm>
              <a:prstGeom prst="ellipse">
                <a:avLst/>
              </a:prstGeom>
              <a:solidFill>
                <a:schemeClr val="tx2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715636" y="3573836"/>
              <a:ext cx="3877480" cy="2003410"/>
              <a:chOff x="915815" y="3783844"/>
              <a:chExt cx="3877480" cy="2003410"/>
            </a:xfrm>
          </p:grpSpPr>
          <p:grpSp>
            <p:nvGrpSpPr>
              <p:cNvPr id="43" name="Group 42"/>
              <p:cNvGrpSpPr/>
              <p:nvPr/>
            </p:nvGrpSpPr>
            <p:grpSpPr>
              <a:xfrm rot="10800000">
                <a:off x="2811119" y="4872752"/>
                <a:ext cx="846227" cy="266597"/>
                <a:chOff x="7137537" y="6346436"/>
                <a:chExt cx="846227" cy="266597"/>
              </a:xfrm>
            </p:grpSpPr>
            <p:sp>
              <p:nvSpPr>
                <p:cNvPr id="86" name="Rectangle 85"/>
                <p:cNvSpPr/>
                <p:nvPr/>
              </p:nvSpPr>
              <p:spPr>
                <a:xfrm>
                  <a:off x="7137537" y="6349162"/>
                  <a:ext cx="273000" cy="261144"/>
                </a:xfrm>
                <a:prstGeom prst="rect">
                  <a:avLst/>
                </a:prstGeom>
                <a:solidFill>
                  <a:schemeClr val="tx2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Arrow Connector 86"/>
                <p:cNvCxnSpPr>
                  <a:stCxn id="86" idx="3"/>
                  <a:endCxn id="88" idx="2"/>
                </p:cNvCxnSpPr>
                <p:nvPr/>
              </p:nvCxnSpPr>
              <p:spPr>
                <a:xfrm>
                  <a:off x="7410537" y="6479734"/>
                  <a:ext cx="299406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Oval 87"/>
                <p:cNvSpPr/>
                <p:nvPr/>
              </p:nvSpPr>
              <p:spPr>
                <a:xfrm>
                  <a:off x="7709943" y="6346436"/>
                  <a:ext cx="273821" cy="266597"/>
                </a:xfrm>
                <a:prstGeom prst="ellipse">
                  <a:avLst/>
                </a:prstGeom>
                <a:solidFill>
                  <a:schemeClr val="accent1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915815" y="3783844"/>
                <a:ext cx="3877480" cy="2003410"/>
                <a:chOff x="684360" y="1072861"/>
                <a:chExt cx="3877480" cy="2003410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684360" y="1072861"/>
                  <a:ext cx="3877480" cy="2003410"/>
                </a:xfrm>
                <a:prstGeom prst="ellipse">
                  <a:avLst/>
                </a:pr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" name="Group 77"/>
                <p:cNvGrpSpPr/>
                <p:nvPr/>
              </p:nvGrpSpPr>
              <p:grpSpPr>
                <a:xfrm rot="20210857">
                  <a:off x="3091060" y="2494476"/>
                  <a:ext cx="729144" cy="309079"/>
                  <a:chOff x="1097933" y="2656534"/>
                  <a:chExt cx="729145" cy="309079"/>
                </a:xfrm>
              </p:grpSpPr>
              <p:sp>
                <p:nvSpPr>
                  <p:cNvPr id="83" name="Rectangle 82"/>
                  <p:cNvSpPr/>
                  <p:nvPr/>
                </p:nvSpPr>
                <p:spPr>
                  <a:xfrm>
                    <a:off x="1097933" y="2704469"/>
                    <a:ext cx="273000" cy="261144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28575" cmpd="sng">
                    <a:solidFill>
                      <a:schemeClr val="accent2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Oval 83"/>
                  <p:cNvSpPr/>
                  <p:nvPr/>
                </p:nvSpPr>
                <p:spPr>
                  <a:xfrm>
                    <a:off x="1553257" y="2656534"/>
                    <a:ext cx="273821" cy="266597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28575" cmpd="sng">
                    <a:solidFill>
                      <a:schemeClr val="accent2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" name="Straight Arrow Connector 84"/>
                  <p:cNvCxnSpPr>
                    <a:stCxn id="83" idx="3"/>
                    <a:endCxn id="84" idx="2"/>
                  </p:cNvCxnSpPr>
                  <p:nvPr/>
                </p:nvCxnSpPr>
                <p:spPr>
                  <a:xfrm rot="1389143" flipV="1">
                    <a:off x="1387163" y="2755811"/>
                    <a:ext cx="149865" cy="11325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" name="Group 78"/>
                <p:cNvGrpSpPr/>
                <p:nvPr/>
              </p:nvGrpSpPr>
              <p:grpSpPr>
                <a:xfrm rot="8070752">
                  <a:off x="770080" y="1565314"/>
                  <a:ext cx="846227" cy="266597"/>
                  <a:chOff x="7137537" y="6346436"/>
                  <a:chExt cx="846227" cy="266597"/>
                </a:xfrm>
              </p:grpSpPr>
              <p:sp>
                <p:nvSpPr>
                  <p:cNvPr id="80" name="Rectangle 79"/>
                  <p:cNvSpPr/>
                  <p:nvPr/>
                </p:nvSpPr>
                <p:spPr>
                  <a:xfrm>
                    <a:off x="7137537" y="6349162"/>
                    <a:ext cx="273000" cy="261144"/>
                  </a:xfrm>
                  <a:prstGeom prst="rect">
                    <a:avLst/>
                  </a:prstGeom>
                  <a:solidFill>
                    <a:srgbClr val="4F81BD"/>
                  </a:solidFill>
                  <a:ln w="28575" cmpd="sng">
                    <a:solidFill>
                      <a:schemeClr val="tx2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1" name="Straight Arrow Connector 80"/>
                  <p:cNvCxnSpPr>
                    <a:stCxn id="80" idx="3"/>
                    <a:endCxn id="82" idx="2"/>
                  </p:cNvCxnSpPr>
                  <p:nvPr/>
                </p:nvCxnSpPr>
                <p:spPr>
                  <a:xfrm>
                    <a:off x="7410537" y="6479734"/>
                    <a:ext cx="299406" cy="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Oval 81"/>
                  <p:cNvSpPr/>
                  <p:nvPr/>
                </p:nvSpPr>
                <p:spPr>
                  <a:xfrm>
                    <a:off x="7709943" y="6346436"/>
                    <a:ext cx="273821" cy="266597"/>
                  </a:xfrm>
                  <a:prstGeom prst="ellipse">
                    <a:avLst/>
                  </a:prstGeom>
                  <a:solidFill>
                    <a:srgbClr val="4F81BD"/>
                  </a:solidFill>
                  <a:ln w="28575" cmpd="sng">
                    <a:solidFill>
                      <a:schemeClr val="tx2">
                        <a:lumMod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5" name="Group 44"/>
              <p:cNvGrpSpPr/>
              <p:nvPr/>
            </p:nvGrpSpPr>
            <p:grpSpPr>
              <a:xfrm rot="1497349">
                <a:off x="1193594" y="5124048"/>
                <a:ext cx="841245" cy="266597"/>
                <a:chOff x="1097933" y="2704469"/>
                <a:chExt cx="841245" cy="266597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1097933" y="2704469"/>
                  <a:ext cx="273000" cy="261144"/>
                </a:xfrm>
                <a:prstGeom prst="rect">
                  <a:avLst/>
                </a:prstGeom>
                <a:solidFill>
                  <a:schemeClr val="tx2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1665357" y="2704469"/>
                  <a:ext cx="273821" cy="266597"/>
                </a:xfrm>
                <a:prstGeom prst="ellipse">
                  <a:avLst/>
                </a:prstGeom>
                <a:solidFill>
                  <a:schemeClr val="tx2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Arrow Connector 75"/>
                <p:cNvCxnSpPr>
                  <a:stCxn id="74" idx="3"/>
                  <a:endCxn id="75" idx="2"/>
                </p:cNvCxnSpPr>
                <p:nvPr/>
              </p:nvCxnSpPr>
              <p:spPr>
                <a:xfrm>
                  <a:off x="1370933" y="2835041"/>
                  <a:ext cx="294424" cy="272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 rot="10569732">
                <a:off x="3643994" y="4350235"/>
                <a:ext cx="681153" cy="455175"/>
                <a:chOff x="1268905" y="2542274"/>
                <a:chExt cx="681153" cy="455175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1268905" y="2736305"/>
                  <a:ext cx="273000" cy="261144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1676237" y="2542274"/>
                  <a:ext cx="273821" cy="266597"/>
                </a:xfrm>
                <a:prstGeom prst="ellipse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Arrow Connector 72"/>
                <p:cNvCxnSpPr>
                  <a:stCxn id="71" idx="3"/>
                  <a:endCxn id="72" idx="3"/>
                </p:cNvCxnSpPr>
                <p:nvPr/>
              </p:nvCxnSpPr>
              <p:spPr>
                <a:xfrm rot="11030268" flipH="1">
                  <a:off x="1545348" y="2764100"/>
                  <a:ext cx="167545" cy="1085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13339152">
                <a:off x="1536845" y="4649931"/>
                <a:ext cx="846227" cy="266597"/>
                <a:chOff x="7137537" y="6346436"/>
                <a:chExt cx="846227" cy="26659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7137537" y="6349162"/>
                  <a:ext cx="273000" cy="261144"/>
                </a:xfrm>
                <a:prstGeom prst="rect">
                  <a:avLst/>
                </a:prstGeom>
                <a:solidFill>
                  <a:schemeClr val="tx2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Arrow Connector 68"/>
                <p:cNvCxnSpPr>
                  <a:stCxn id="68" idx="3"/>
                  <a:endCxn id="70" idx="2"/>
                </p:cNvCxnSpPr>
                <p:nvPr/>
              </p:nvCxnSpPr>
              <p:spPr>
                <a:xfrm>
                  <a:off x="7410537" y="6479734"/>
                  <a:ext cx="299406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Oval 69"/>
                <p:cNvSpPr/>
                <p:nvPr/>
              </p:nvSpPr>
              <p:spPr>
                <a:xfrm>
                  <a:off x="7709943" y="6346436"/>
                  <a:ext cx="273821" cy="266597"/>
                </a:xfrm>
                <a:prstGeom prst="ellipse">
                  <a:avLst/>
                </a:prstGeom>
                <a:solidFill>
                  <a:schemeClr val="tx2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 rot="912582">
                <a:off x="3065837" y="3983443"/>
                <a:ext cx="841245" cy="266597"/>
                <a:chOff x="1097933" y="3199573"/>
                <a:chExt cx="841245" cy="266597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1665357" y="3199573"/>
                  <a:ext cx="273821" cy="266597"/>
                </a:xfrm>
                <a:prstGeom prst="ellipse">
                  <a:avLst/>
                </a:prstGeom>
                <a:solidFill>
                  <a:srgbClr val="4F81BD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1097933" y="3202299"/>
                  <a:ext cx="273000" cy="261144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Arrow Connector 66"/>
                <p:cNvCxnSpPr>
                  <a:stCxn id="66" idx="3"/>
                  <a:endCxn id="65" idx="2"/>
                </p:cNvCxnSpPr>
                <p:nvPr/>
              </p:nvCxnSpPr>
              <p:spPr>
                <a:xfrm>
                  <a:off x="1370933" y="3332871"/>
                  <a:ext cx="294424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/>
              <p:cNvGrpSpPr/>
              <p:nvPr/>
            </p:nvGrpSpPr>
            <p:grpSpPr>
              <a:xfrm>
                <a:off x="2223798" y="5394514"/>
                <a:ext cx="846227" cy="266597"/>
                <a:chOff x="7137537" y="6346436"/>
                <a:chExt cx="846227" cy="266597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7137537" y="6349162"/>
                  <a:ext cx="273000" cy="261144"/>
                </a:xfrm>
                <a:prstGeom prst="rect">
                  <a:avLst/>
                </a:prstGeom>
                <a:solidFill>
                  <a:srgbClr val="4F81BD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Arrow Connector 62"/>
                <p:cNvCxnSpPr>
                  <a:stCxn id="62" idx="3"/>
                  <a:endCxn id="64" idx="2"/>
                </p:cNvCxnSpPr>
                <p:nvPr/>
              </p:nvCxnSpPr>
              <p:spPr>
                <a:xfrm>
                  <a:off x="7410537" y="6479734"/>
                  <a:ext cx="299406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Oval 63"/>
                <p:cNvSpPr/>
                <p:nvPr/>
              </p:nvSpPr>
              <p:spPr>
                <a:xfrm>
                  <a:off x="7709943" y="6346436"/>
                  <a:ext cx="273821" cy="266597"/>
                </a:xfrm>
                <a:prstGeom prst="ellipse">
                  <a:avLst/>
                </a:prstGeom>
                <a:solidFill>
                  <a:srgbClr val="4F81BD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 rot="11751207">
                <a:off x="2427487" y="4262011"/>
                <a:ext cx="846227" cy="266597"/>
                <a:chOff x="7137537" y="6346436"/>
                <a:chExt cx="846227" cy="266597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7137537" y="6349162"/>
                  <a:ext cx="273000" cy="261144"/>
                </a:xfrm>
                <a:prstGeom prst="rect">
                  <a:avLst/>
                </a:prstGeom>
                <a:solidFill>
                  <a:schemeClr val="tx2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0" name="Straight Arrow Connector 59"/>
                <p:cNvCxnSpPr>
                  <a:stCxn id="59" idx="3"/>
                  <a:endCxn id="61" idx="2"/>
                </p:cNvCxnSpPr>
                <p:nvPr/>
              </p:nvCxnSpPr>
              <p:spPr>
                <a:xfrm>
                  <a:off x="7410537" y="6479734"/>
                  <a:ext cx="299406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Oval 60"/>
                <p:cNvSpPr/>
                <p:nvPr/>
              </p:nvSpPr>
              <p:spPr>
                <a:xfrm>
                  <a:off x="7709943" y="6346436"/>
                  <a:ext cx="273821" cy="266597"/>
                </a:xfrm>
                <a:prstGeom prst="ellipse">
                  <a:avLst/>
                </a:prstGeom>
                <a:solidFill>
                  <a:srgbClr val="4F81BD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 rot="16356218">
                <a:off x="1894615" y="4136564"/>
                <a:ext cx="841245" cy="266597"/>
                <a:chOff x="1097933" y="2704469"/>
                <a:chExt cx="841245" cy="266597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1097933" y="2704469"/>
                  <a:ext cx="273000" cy="261144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1665357" y="2704469"/>
                  <a:ext cx="273821" cy="266597"/>
                </a:xfrm>
                <a:prstGeom prst="ellipse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" name="Straight Arrow Connector 57"/>
                <p:cNvCxnSpPr>
                  <a:stCxn id="56" idx="3"/>
                  <a:endCxn id="57" idx="2"/>
                </p:cNvCxnSpPr>
                <p:nvPr/>
              </p:nvCxnSpPr>
              <p:spPr>
                <a:xfrm>
                  <a:off x="1370933" y="2835041"/>
                  <a:ext cx="294424" cy="272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/>
            </p:nvGrpSpPr>
            <p:grpSpPr>
              <a:xfrm rot="5400000">
                <a:off x="2237397" y="4880206"/>
                <a:ext cx="846227" cy="266597"/>
                <a:chOff x="7137537" y="6346436"/>
                <a:chExt cx="846227" cy="266597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7137537" y="6349162"/>
                  <a:ext cx="273000" cy="261144"/>
                </a:xfrm>
                <a:prstGeom prst="rect">
                  <a:avLst/>
                </a:prstGeom>
                <a:solidFill>
                  <a:schemeClr val="tx2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Straight Arrow Connector 53"/>
                <p:cNvCxnSpPr>
                  <a:stCxn id="53" idx="3"/>
                  <a:endCxn id="55" idx="2"/>
                </p:cNvCxnSpPr>
                <p:nvPr/>
              </p:nvCxnSpPr>
              <p:spPr>
                <a:xfrm>
                  <a:off x="7410537" y="6479734"/>
                  <a:ext cx="299406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/>
                <p:cNvSpPr/>
                <p:nvPr/>
              </p:nvSpPr>
              <p:spPr>
                <a:xfrm>
                  <a:off x="7709943" y="6346436"/>
                  <a:ext cx="273821" cy="266597"/>
                </a:xfrm>
                <a:prstGeom prst="ellipse">
                  <a:avLst/>
                </a:prstGeom>
                <a:solidFill>
                  <a:schemeClr val="tx2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41" name="Straight Arrow Connector 40"/>
            <p:cNvCxnSpPr>
              <a:stCxn id="84" idx="7"/>
              <a:endCxn id="71" idx="0"/>
            </p:cNvCxnSpPr>
            <p:nvPr/>
          </p:nvCxnSpPr>
          <p:spPr>
            <a:xfrm flipV="1">
              <a:off x="3739838" y="4387636"/>
              <a:ext cx="250418" cy="52858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88" idx="4"/>
              <a:endCxn id="59" idx="0"/>
            </p:cNvCxnSpPr>
            <p:nvPr/>
          </p:nvCxnSpPr>
          <p:spPr>
            <a:xfrm flipV="1">
              <a:off x="2747850" y="4389204"/>
              <a:ext cx="142614" cy="2735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209799" y="1263407"/>
            <a:ext cx="2742868" cy="1414557"/>
            <a:chOff x="684360" y="1072861"/>
            <a:chExt cx="3877480" cy="2003410"/>
          </a:xfrm>
        </p:grpSpPr>
        <p:grpSp>
          <p:nvGrpSpPr>
            <p:cNvPr id="93" name="Group 92"/>
            <p:cNvGrpSpPr/>
            <p:nvPr/>
          </p:nvGrpSpPr>
          <p:grpSpPr>
            <a:xfrm>
              <a:off x="684360" y="1072861"/>
              <a:ext cx="3877480" cy="2003410"/>
              <a:chOff x="684360" y="1072861"/>
              <a:chExt cx="3877480" cy="2003410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684360" y="1072861"/>
                <a:ext cx="3877480" cy="2003410"/>
              </a:xfrm>
              <a:prstGeom prst="ellipse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 rot="20210857">
                <a:off x="3097040" y="2518227"/>
                <a:ext cx="841245" cy="266597"/>
                <a:chOff x="1097933" y="2704469"/>
                <a:chExt cx="841246" cy="266597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1097933" y="2704469"/>
                  <a:ext cx="273000" cy="261144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1665358" y="2704469"/>
                  <a:ext cx="273821" cy="266597"/>
                </a:xfrm>
                <a:prstGeom prst="ellipse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0" name="Straight Arrow Connector 149"/>
                <p:cNvCxnSpPr>
                  <a:stCxn id="148" idx="3"/>
                  <a:endCxn id="149" idx="2"/>
                </p:cNvCxnSpPr>
                <p:nvPr/>
              </p:nvCxnSpPr>
              <p:spPr>
                <a:xfrm>
                  <a:off x="1370933" y="2835041"/>
                  <a:ext cx="294424" cy="272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/>
              <p:cNvGrpSpPr/>
              <p:nvPr/>
            </p:nvGrpSpPr>
            <p:grpSpPr>
              <a:xfrm rot="10644397">
                <a:off x="807857" y="2125349"/>
                <a:ext cx="841245" cy="266597"/>
                <a:chOff x="1097933" y="2704469"/>
                <a:chExt cx="841245" cy="266597"/>
              </a:xfrm>
            </p:grpSpPr>
            <p:sp>
              <p:nvSpPr>
                <p:cNvPr id="145" name="Rectangle 144"/>
                <p:cNvSpPr/>
                <p:nvPr/>
              </p:nvSpPr>
              <p:spPr>
                <a:xfrm>
                  <a:off x="1097933" y="2704469"/>
                  <a:ext cx="273000" cy="261144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accent2">
                      <a:lumMod val="50000"/>
                    </a:schemeClr>
                  </a:solidFill>
                  <a:headEnd type="none"/>
                  <a:tailEnd type="none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1665357" y="2704469"/>
                  <a:ext cx="273821" cy="266597"/>
                </a:xfrm>
                <a:prstGeom prst="ellipse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accent2">
                      <a:lumMod val="50000"/>
                    </a:schemeClr>
                  </a:solidFill>
                  <a:headEnd type="none"/>
                  <a:tailEnd type="none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7" name="Straight Arrow Connector 146"/>
                <p:cNvCxnSpPr>
                  <a:stCxn id="145" idx="3"/>
                  <a:endCxn id="146" idx="2"/>
                </p:cNvCxnSpPr>
                <p:nvPr/>
              </p:nvCxnSpPr>
              <p:spPr>
                <a:xfrm>
                  <a:off x="1370933" y="2835041"/>
                  <a:ext cx="294424" cy="272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Group 112"/>
              <p:cNvGrpSpPr/>
              <p:nvPr/>
            </p:nvGrpSpPr>
            <p:grpSpPr>
              <a:xfrm rot="3182795">
                <a:off x="1447870" y="1976506"/>
                <a:ext cx="841245" cy="266597"/>
                <a:chOff x="1097933" y="3199573"/>
                <a:chExt cx="841245" cy="266597"/>
              </a:xfrm>
            </p:grpSpPr>
            <p:sp>
              <p:nvSpPr>
                <p:cNvPr id="142" name="Oval 141"/>
                <p:cNvSpPr/>
                <p:nvPr/>
              </p:nvSpPr>
              <p:spPr>
                <a:xfrm>
                  <a:off x="1665357" y="3199573"/>
                  <a:ext cx="273821" cy="266597"/>
                </a:xfrm>
                <a:prstGeom prst="ellipse">
                  <a:avLst/>
                </a:prstGeom>
                <a:solidFill>
                  <a:schemeClr val="tx2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  <a:headEnd type="none"/>
                  <a:tailEnd type="none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1097933" y="3202299"/>
                  <a:ext cx="273000" cy="26114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8575" cmpd="sng">
                  <a:solidFill>
                    <a:schemeClr val="accent2">
                      <a:lumMod val="50000"/>
                    </a:schemeClr>
                  </a:solidFill>
                  <a:headEnd type="none"/>
                  <a:tailEnd type="none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4" name="Straight Arrow Connector 143"/>
                <p:cNvCxnSpPr>
                  <a:stCxn id="143" idx="3"/>
                  <a:endCxn id="142" idx="2"/>
                </p:cNvCxnSpPr>
                <p:nvPr/>
              </p:nvCxnSpPr>
              <p:spPr>
                <a:xfrm>
                  <a:off x="1370933" y="3332871"/>
                  <a:ext cx="294424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113"/>
              <p:cNvGrpSpPr/>
              <p:nvPr/>
            </p:nvGrpSpPr>
            <p:grpSpPr>
              <a:xfrm>
                <a:off x="2203371" y="1966337"/>
                <a:ext cx="841245" cy="266597"/>
                <a:chOff x="1097933" y="3199573"/>
                <a:chExt cx="841245" cy="266597"/>
              </a:xfrm>
            </p:grpSpPr>
            <p:sp>
              <p:nvSpPr>
                <p:cNvPr id="139" name="Oval 138"/>
                <p:cNvSpPr/>
                <p:nvPr/>
              </p:nvSpPr>
              <p:spPr>
                <a:xfrm>
                  <a:off x="1665357" y="3199573"/>
                  <a:ext cx="273821" cy="266597"/>
                </a:xfrm>
                <a:prstGeom prst="ellipse">
                  <a:avLst/>
                </a:prstGeom>
                <a:solidFill>
                  <a:schemeClr val="tx2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1097933" y="3202299"/>
                  <a:ext cx="273000" cy="261144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1" name="Straight Arrow Connector 140"/>
                <p:cNvCxnSpPr>
                  <a:stCxn id="140" idx="3"/>
                  <a:endCxn id="139" idx="2"/>
                </p:cNvCxnSpPr>
                <p:nvPr/>
              </p:nvCxnSpPr>
              <p:spPr>
                <a:xfrm>
                  <a:off x="1370933" y="3332871"/>
                  <a:ext cx="294424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" name="Group 114"/>
              <p:cNvGrpSpPr/>
              <p:nvPr/>
            </p:nvGrpSpPr>
            <p:grpSpPr>
              <a:xfrm rot="10800000">
                <a:off x="1977066" y="1631346"/>
                <a:ext cx="841245" cy="266597"/>
                <a:chOff x="1097933" y="3611660"/>
                <a:chExt cx="841245" cy="266597"/>
              </a:xfrm>
            </p:grpSpPr>
            <p:sp>
              <p:nvSpPr>
                <p:cNvPr id="136" name="Oval 135"/>
                <p:cNvSpPr/>
                <p:nvPr/>
              </p:nvSpPr>
              <p:spPr>
                <a:xfrm>
                  <a:off x="1665357" y="3611660"/>
                  <a:ext cx="273821" cy="26659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28575" cmpd="sng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1097933" y="3617113"/>
                  <a:ext cx="273000" cy="261144"/>
                </a:xfrm>
                <a:prstGeom prst="rect">
                  <a:avLst/>
                </a:prstGeom>
                <a:solidFill>
                  <a:schemeClr val="tx2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8" name="Straight Arrow Connector 137"/>
                <p:cNvCxnSpPr>
                  <a:stCxn id="137" idx="3"/>
                  <a:endCxn id="136" idx="2"/>
                </p:cNvCxnSpPr>
                <p:nvPr/>
              </p:nvCxnSpPr>
              <p:spPr>
                <a:xfrm flipV="1">
                  <a:off x="1370933" y="3744959"/>
                  <a:ext cx="294424" cy="272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/>
              <p:cNvGrpSpPr/>
              <p:nvPr/>
            </p:nvGrpSpPr>
            <p:grpSpPr>
              <a:xfrm>
                <a:off x="3642703" y="2054109"/>
                <a:ext cx="749805" cy="342424"/>
                <a:chOff x="1097933" y="3617113"/>
                <a:chExt cx="749805" cy="342424"/>
              </a:xfrm>
            </p:grpSpPr>
            <p:sp>
              <p:nvSpPr>
                <p:cNvPr id="133" name="Oval 132"/>
                <p:cNvSpPr/>
                <p:nvPr/>
              </p:nvSpPr>
              <p:spPr>
                <a:xfrm>
                  <a:off x="1573917" y="3692940"/>
                  <a:ext cx="273821" cy="26659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28575" cmpd="sng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1097933" y="3617113"/>
                  <a:ext cx="273000" cy="261144"/>
                </a:xfrm>
                <a:prstGeom prst="rect">
                  <a:avLst/>
                </a:prstGeom>
                <a:solidFill>
                  <a:schemeClr val="tx2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5" name="Straight Arrow Connector 134"/>
                <p:cNvCxnSpPr>
                  <a:stCxn id="134" idx="3"/>
                  <a:endCxn id="133" idx="2"/>
                </p:cNvCxnSpPr>
                <p:nvPr/>
              </p:nvCxnSpPr>
              <p:spPr>
                <a:xfrm>
                  <a:off x="1370933" y="3747685"/>
                  <a:ext cx="202984" cy="785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/>
              <p:cNvGrpSpPr/>
              <p:nvPr/>
            </p:nvGrpSpPr>
            <p:grpSpPr>
              <a:xfrm rot="881952">
                <a:off x="1036736" y="2514554"/>
                <a:ext cx="841245" cy="266597"/>
                <a:chOff x="1097933" y="3611660"/>
                <a:chExt cx="841245" cy="266597"/>
              </a:xfrm>
            </p:grpSpPr>
            <p:sp>
              <p:nvSpPr>
                <p:cNvPr id="130" name="Oval 129"/>
                <p:cNvSpPr/>
                <p:nvPr/>
              </p:nvSpPr>
              <p:spPr>
                <a:xfrm>
                  <a:off x="1665357" y="3611660"/>
                  <a:ext cx="273821" cy="266597"/>
                </a:xfrm>
                <a:prstGeom prst="ellipse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1097933" y="3617113"/>
                  <a:ext cx="273000" cy="261144"/>
                </a:xfrm>
                <a:prstGeom prst="rect">
                  <a:avLst/>
                </a:prstGeom>
                <a:solidFill>
                  <a:schemeClr val="tx2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2" name="Straight Arrow Connector 131"/>
                <p:cNvCxnSpPr>
                  <a:stCxn id="131" idx="3"/>
                  <a:endCxn id="130" idx="2"/>
                </p:cNvCxnSpPr>
                <p:nvPr/>
              </p:nvCxnSpPr>
              <p:spPr>
                <a:xfrm flipV="1">
                  <a:off x="1370933" y="3744959"/>
                  <a:ext cx="294424" cy="272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117"/>
              <p:cNvGrpSpPr/>
              <p:nvPr/>
            </p:nvGrpSpPr>
            <p:grpSpPr>
              <a:xfrm rot="5400000">
                <a:off x="2821628" y="1585082"/>
                <a:ext cx="846227" cy="266597"/>
                <a:chOff x="7137537" y="6346436"/>
                <a:chExt cx="846227" cy="266597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7137537" y="6349162"/>
                  <a:ext cx="273000" cy="261144"/>
                </a:xfrm>
                <a:prstGeom prst="rect">
                  <a:avLst/>
                </a:prstGeom>
                <a:solidFill>
                  <a:schemeClr val="accent1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8" name="Straight Arrow Connector 127"/>
                <p:cNvCxnSpPr>
                  <a:stCxn id="127" idx="3"/>
                  <a:endCxn id="129" idx="2"/>
                </p:cNvCxnSpPr>
                <p:nvPr/>
              </p:nvCxnSpPr>
              <p:spPr>
                <a:xfrm>
                  <a:off x="7410537" y="6479734"/>
                  <a:ext cx="299406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Oval 128"/>
                <p:cNvSpPr/>
                <p:nvPr/>
              </p:nvSpPr>
              <p:spPr>
                <a:xfrm>
                  <a:off x="7709943" y="6346436"/>
                  <a:ext cx="273821" cy="266597"/>
                </a:xfrm>
                <a:prstGeom prst="ellipse">
                  <a:avLst/>
                </a:prstGeom>
                <a:solidFill>
                  <a:schemeClr val="accent1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 rot="8070752">
                <a:off x="770080" y="1565314"/>
                <a:ext cx="846227" cy="266597"/>
                <a:chOff x="7137537" y="6346436"/>
                <a:chExt cx="846227" cy="266597"/>
              </a:xfrm>
            </p:grpSpPr>
            <p:sp>
              <p:nvSpPr>
                <p:cNvPr id="124" name="Rectangle 123"/>
                <p:cNvSpPr/>
                <p:nvPr/>
              </p:nvSpPr>
              <p:spPr>
                <a:xfrm>
                  <a:off x="7137537" y="6349162"/>
                  <a:ext cx="273000" cy="261144"/>
                </a:xfrm>
                <a:prstGeom prst="rect">
                  <a:avLst/>
                </a:prstGeom>
                <a:solidFill>
                  <a:schemeClr val="accent1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5" name="Straight Arrow Connector 124"/>
                <p:cNvCxnSpPr>
                  <a:stCxn id="124" idx="3"/>
                  <a:endCxn id="126" idx="2"/>
                </p:cNvCxnSpPr>
                <p:nvPr/>
              </p:nvCxnSpPr>
              <p:spPr>
                <a:xfrm>
                  <a:off x="7410537" y="6479734"/>
                  <a:ext cx="299406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Oval 125"/>
                <p:cNvSpPr/>
                <p:nvPr/>
              </p:nvSpPr>
              <p:spPr>
                <a:xfrm>
                  <a:off x="7709943" y="6346436"/>
                  <a:ext cx="273821" cy="266597"/>
                </a:xfrm>
                <a:prstGeom prst="ellipse">
                  <a:avLst/>
                </a:prstGeom>
                <a:solidFill>
                  <a:schemeClr val="accent1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0" name="Group 119"/>
              <p:cNvGrpSpPr/>
              <p:nvPr/>
            </p:nvGrpSpPr>
            <p:grpSpPr>
              <a:xfrm>
                <a:off x="2503390" y="2233361"/>
                <a:ext cx="846227" cy="314670"/>
                <a:chOff x="7137537" y="6295636"/>
                <a:chExt cx="846227" cy="314670"/>
              </a:xfrm>
            </p:grpSpPr>
            <p:sp>
              <p:nvSpPr>
                <p:cNvPr id="121" name="Rectangle 120"/>
                <p:cNvSpPr/>
                <p:nvPr/>
              </p:nvSpPr>
              <p:spPr>
                <a:xfrm>
                  <a:off x="7137537" y="6349162"/>
                  <a:ext cx="273000" cy="261144"/>
                </a:xfrm>
                <a:prstGeom prst="rect">
                  <a:avLst/>
                </a:prstGeom>
                <a:solidFill>
                  <a:schemeClr val="accent1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2" name="Straight Arrow Connector 121"/>
                <p:cNvCxnSpPr>
                  <a:stCxn id="121" idx="3"/>
                  <a:endCxn id="123" idx="2"/>
                </p:cNvCxnSpPr>
                <p:nvPr/>
              </p:nvCxnSpPr>
              <p:spPr>
                <a:xfrm flipV="1">
                  <a:off x="7410537" y="6428935"/>
                  <a:ext cx="299406" cy="507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Oval 122"/>
                <p:cNvSpPr/>
                <p:nvPr/>
              </p:nvSpPr>
              <p:spPr>
                <a:xfrm>
                  <a:off x="7709943" y="6295636"/>
                  <a:ext cx="273821" cy="266597"/>
                </a:xfrm>
                <a:prstGeom prst="ellipse">
                  <a:avLst/>
                </a:prstGeom>
                <a:solidFill>
                  <a:schemeClr val="tx2"/>
                </a:solidFill>
                <a:ln w="28575" cmpd="sng">
                  <a:solidFill>
                    <a:schemeClr val="tx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4" name="Group 93"/>
            <p:cNvGrpSpPr/>
            <p:nvPr/>
          </p:nvGrpSpPr>
          <p:grpSpPr>
            <a:xfrm rot="11109649">
              <a:off x="2027938" y="2616922"/>
              <a:ext cx="846227" cy="266597"/>
              <a:chOff x="7137537" y="6346436"/>
              <a:chExt cx="846227" cy="266597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7137537" y="6349162"/>
                <a:ext cx="273000" cy="261144"/>
              </a:xfrm>
              <a:prstGeom prst="rect">
                <a:avLst/>
              </a:prstGeom>
              <a:solidFill>
                <a:schemeClr val="tx2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Arrow Connector 107"/>
              <p:cNvCxnSpPr>
                <a:stCxn id="107" idx="3"/>
                <a:endCxn id="109" idx="2"/>
              </p:cNvCxnSpPr>
              <p:nvPr/>
            </p:nvCxnSpPr>
            <p:spPr>
              <a:xfrm>
                <a:off x="7410537" y="6479734"/>
                <a:ext cx="29940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>
                <a:off x="7709943" y="6346436"/>
                <a:ext cx="273821" cy="266597"/>
              </a:xfrm>
              <a:prstGeom prst="ellipse">
                <a:avLst/>
              </a:prstGeom>
              <a:solidFill>
                <a:schemeClr val="tx2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1892451" y="1196162"/>
              <a:ext cx="846227" cy="266597"/>
              <a:chOff x="7137537" y="6346436"/>
              <a:chExt cx="846227" cy="26659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7137537" y="6349162"/>
                <a:ext cx="273000" cy="261144"/>
              </a:xfrm>
              <a:prstGeom prst="rect">
                <a:avLst/>
              </a:prstGeom>
              <a:solidFill>
                <a:schemeClr val="tx2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>
                <a:stCxn id="104" idx="3"/>
                <a:endCxn id="106" idx="2"/>
              </p:cNvCxnSpPr>
              <p:nvPr/>
            </p:nvCxnSpPr>
            <p:spPr>
              <a:xfrm>
                <a:off x="7410537" y="6479734"/>
                <a:ext cx="29940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Oval 105"/>
              <p:cNvSpPr/>
              <p:nvPr/>
            </p:nvSpPr>
            <p:spPr>
              <a:xfrm>
                <a:off x="7709943" y="6346436"/>
                <a:ext cx="273821" cy="266597"/>
              </a:xfrm>
              <a:prstGeom prst="ellipse">
                <a:avLst/>
              </a:prstGeom>
              <a:solidFill>
                <a:schemeClr val="tx2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 rot="11696737">
              <a:off x="3484920" y="1585407"/>
              <a:ext cx="841245" cy="266597"/>
              <a:chOff x="1097933" y="3199573"/>
              <a:chExt cx="841245" cy="266597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1665357" y="3199573"/>
                <a:ext cx="273821" cy="266597"/>
              </a:xfrm>
              <a:prstGeom prst="ellipse">
                <a:avLst/>
              </a:prstGeom>
              <a:solidFill>
                <a:schemeClr val="tx2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097933" y="3202299"/>
                <a:ext cx="273000" cy="26114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 cmpd="sng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>
                <a:stCxn id="102" idx="3"/>
                <a:endCxn id="101" idx="2"/>
              </p:cNvCxnSpPr>
              <p:nvPr/>
            </p:nvCxnSpPr>
            <p:spPr>
              <a:xfrm>
                <a:off x="1370933" y="3332871"/>
                <a:ext cx="294424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Straight Arrow Connector 96"/>
            <p:cNvCxnSpPr>
              <a:endCxn id="145" idx="0"/>
            </p:cNvCxnSpPr>
            <p:nvPr/>
          </p:nvCxnSpPr>
          <p:spPr>
            <a:xfrm flipH="1" flipV="1">
              <a:off x="1518342" y="2378953"/>
              <a:ext cx="188072" cy="2004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143" idx="0"/>
              <a:endCxn id="136" idx="6"/>
            </p:cNvCxnSpPr>
            <p:nvPr/>
          </p:nvCxnSpPr>
          <p:spPr>
            <a:xfrm flipV="1">
              <a:off x="1802031" y="1764644"/>
              <a:ext cx="175035" cy="3961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133" idx="0"/>
              <a:endCxn id="102" idx="0"/>
            </p:cNvCxnSpPr>
            <p:nvPr/>
          </p:nvCxnSpPr>
          <p:spPr>
            <a:xfrm flipH="1" flipV="1">
              <a:off x="4146378" y="1918137"/>
              <a:ext cx="109220" cy="21179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36" idx="1"/>
              <a:endCxn id="140" idx="0"/>
            </p:cNvCxnSpPr>
            <p:nvPr/>
          </p:nvCxnSpPr>
          <p:spPr>
            <a:xfrm>
              <a:off x="2210787" y="1858901"/>
              <a:ext cx="129084" cy="11016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Straight Arrow Connector 150"/>
          <p:cNvCxnSpPr>
            <a:stCxn id="91" idx="5"/>
            <a:endCxn id="20" idx="1"/>
          </p:cNvCxnSpPr>
          <p:nvPr/>
        </p:nvCxnSpPr>
        <p:spPr>
          <a:xfrm>
            <a:off x="4865609" y="3614481"/>
            <a:ext cx="584504" cy="106263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29" idx="2"/>
            <a:endCxn id="33" idx="0"/>
          </p:cNvCxnSpPr>
          <p:nvPr/>
        </p:nvCxnSpPr>
        <p:spPr>
          <a:xfrm>
            <a:off x="6089348" y="4298356"/>
            <a:ext cx="28965" cy="36491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33" idx="2"/>
            <a:endCxn id="14" idx="0"/>
          </p:cNvCxnSpPr>
          <p:nvPr/>
        </p:nvCxnSpPr>
        <p:spPr>
          <a:xfrm>
            <a:off x="6118313" y="4847662"/>
            <a:ext cx="112677" cy="1149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70" idx="4"/>
            <a:endCxn id="23" idx="0"/>
          </p:cNvCxnSpPr>
          <p:nvPr/>
        </p:nvCxnSpPr>
        <p:spPr>
          <a:xfrm flipH="1">
            <a:off x="5468788" y="2419118"/>
            <a:ext cx="792506" cy="196407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107" idx="0"/>
          </p:cNvCxnSpPr>
          <p:nvPr/>
        </p:nvCxnSpPr>
        <p:spPr>
          <a:xfrm flipV="1">
            <a:off x="3284323" y="2557772"/>
            <a:ext cx="368821" cy="47238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65" idx="0"/>
          </p:cNvCxnSpPr>
          <p:nvPr/>
        </p:nvCxnSpPr>
        <p:spPr>
          <a:xfrm flipH="1" flipV="1">
            <a:off x="4102020" y="2535524"/>
            <a:ext cx="144614" cy="64920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62817" y="4295075"/>
            <a:ext cx="1401469" cy="30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Black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062817" y="917451"/>
            <a:ext cx="1670983" cy="30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Hispanic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59" name="Rectangle 158"/>
          <p:cNvSpPr/>
          <p:nvPr/>
        </p:nvSpPr>
        <p:spPr>
          <a:xfrm rot="18346766">
            <a:off x="7731103" y="1937212"/>
            <a:ext cx="192759" cy="184729"/>
          </a:xfrm>
          <a:prstGeom prst="rect">
            <a:avLst/>
          </a:prstGeom>
          <a:solidFill>
            <a:srgbClr val="4F81BD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 rot="10800000">
            <a:off x="7308255" y="1962105"/>
            <a:ext cx="193116" cy="184387"/>
          </a:xfrm>
          <a:prstGeom prst="rect">
            <a:avLst/>
          </a:prstGeom>
          <a:solidFill>
            <a:schemeClr val="tx2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Arrow Connector 160"/>
          <p:cNvCxnSpPr>
            <a:stCxn id="181" idx="0"/>
            <a:endCxn id="162" idx="3"/>
          </p:cNvCxnSpPr>
          <p:nvPr/>
        </p:nvCxnSpPr>
        <p:spPr>
          <a:xfrm flipH="1">
            <a:off x="6988461" y="1947206"/>
            <a:ext cx="114823" cy="9626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 rot="10800000">
            <a:off x="6823132" y="2015908"/>
            <a:ext cx="193697" cy="188238"/>
          </a:xfrm>
          <a:prstGeom prst="ellipse">
            <a:avLst/>
          </a:prstGeom>
          <a:solidFill>
            <a:schemeClr val="tx2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5529469" y="1179294"/>
            <a:ext cx="2471532" cy="1414556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 rot="20210857">
            <a:off x="7267471" y="2232724"/>
            <a:ext cx="193116" cy="184387"/>
          </a:xfrm>
          <a:prstGeom prst="rect">
            <a:avLst/>
          </a:prstGeom>
          <a:solidFill>
            <a:schemeClr val="accent2"/>
          </a:solidFill>
          <a:ln w="28575" cmpd="sng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 rot="20210857">
            <a:off x="7573005" y="2135846"/>
            <a:ext cx="193697" cy="188238"/>
          </a:xfrm>
          <a:prstGeom prst="ellipse">
            <a:avLst/>
          </a:prstGeom>
          <a:solidFill>
            <a:schemeClr val="tx2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 rot="8070752">
            <a:off x="6030711" y="1414017"/>
            <a:ext cx="192759" cy="184729"/>
          </a:xfrm>
          <a:prstGeom prst="rect">
            <a:avLst/>
          </a:prstGeom>
          <a:solidFill>
            <a:srgbClr val="4F81BD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/>
          <p:cNvCxnSpPr>
            <a:stCxn id="166" idx="3"/>
            <a:endCxn id="168" idx="2"/>
          </p:cNvCxnSpPr>
          <p:nvPr/>
        </p:nvCxnSpPr>
        <p:spPr>
          <a:xfrm rot="8070752">
            <a:off x="5879455" y="1650484"/>
            <a:ext cx="211403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 rot="8070752">
            <a:off x="5746351" y="1700501"/>
            <a:ext cx="193338" cy="188586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 rot="1497349">
            <a:off x="5841086" y="2070686"/>
            <a:ext cx="193116" cy="184387"/>
          </a:xfrm>
          <a:prstGeom prst="rect">
            <a:avLst/>
          </a:prstGeom>
          <a:solidFill>
            <a:srgbClr val="4F81BD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70" name="Oval 169"/>
          <p:cNvSpPr/>
          <p:nvPr/>
        </p:nvSpPr>
        <p:spPr>
          <a:xfrm rot="1497349">
            <a:off x="6204156" y="2239667"/>
            <a:ext cx="193697" cy="188238"/>
          </a:xfrm>
          <a:prstGeom prst="ellipse">
            <a:avLst/>
          </a:prstGeom>
          <a:solidFill>
            <a:schemeClr val="tx2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 rot="10569732">
            <a:off x="7649527" y="1630540"/>
            <a:ext cx="193116" cy="184387"/>
          </a:xfrm>
          <a:prstGeom prst="rect">
            <a:avLst/>
          </a:prstGeom>
          <a:solidFill>
            <a:schemeClr val="accent2"/>
          </a:solidFill>
          <a:ln w="28575" cmpd="sng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 rot="10569732">
            <a:off x="7321281" y="1598855"/>
            <a:ext cx="193697" cy="188238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 rot="13339152">
            <a:off x="6416976" y="1958559"/>
            <a:ext cx="193116" cy="184387"/>
          </a:xfrm>
          <a:prstGeom prst="rect">
            <a:avLst/>
          </a:prstGeom>
          <a:solidFill>
            <a:schemeClr val="tx2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Arrow Connector 173"/>
          <p:cNvCxnSpPr>
            <a:stCxn id="173" idx="3"/>
            <a:endCxn id="175" idx="2"/>
          </p:cNvCxnSpPr>
          <p:nvPr/>
        </p:nvCxnSpPr>
        <p:spPr>
          <a:xfrm rot="13339152">
            <a:off x="6257939" y="1914699"/>
            <a:ext cx="211795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Oval 174"/>
          <p:cNvSpPr/>
          <p:nvPr/>
        </p:nvSpPr>
        <p:spPr>
          <a:xfrm rot="13339152">
            <a:off x="6117077" y="1684333"/>
            <a:ext cx="193697" cy="188238"/>
          </a:xfrm>
          <a:prstGeom prst="ellipse">
            <a:avLst/>
          </a:prstGeom>
          <a:solidFill>
            <a:schemeClr val="tx2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 rot="912582">
            <a:off x="7260298" y="1382234"/>
            <a:ext cx="193697" cy="188238"/>
          </a:xfrm>
          <a:prstGeom prst="ellipse">
            <a:avLst/>
          </a:prstGeom>
          <a:solidFill>
            <a:srgbClr val="4F81BD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 rot="912582">
            <a:off x="6955003" y="1309887"/>
            <a:ext cx="193116" cy="184387"/>
          </a:xfrm>
          <a:prstGeom prst="rect">
            <a:avLst/>
          </a:prstGeom>
          <a:solidFill>
            <a:schemeClr val="accent2"/>
          </a:solidFill>
          <a:ln w="28575" cmpd="sng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Arrow Connector 177"/>
          <p:cNvCxnSpPr>
            <a:stCxn id="177" idx="3"/>
            <a:endCxn id="176" idx="2"/>
          </p:cNvCxnSpPr>
          <p:nvPr/>
        </p:nvCxnSpPr>
        <p:spPr>
          <a:xfrm>
            <a:off x="7144739" y="1427413"/>
            <a:ext cx="118953" cy="2353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6550257" y="2348042"/>
            <a:ext cx="193116" cy="184387"/>
          </a:xfrm>
          <a:prstGeom prst="rect">
            <a:avLst/>
          </a:prstGeom>
          <a:solidFill>
            <a:schemeClr val="tx2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6955170" y="2346117"/>
            <a:ext cx="193697" cy="188238"/>
          </a:xfrm>
          <a:prstGeom prst="ellipse">
            <a:avLst/>
          </a:prstGeom>
          <a:solidFill>
            <a:schemeClr val="tx2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 rot="11751207">
            <a:off x="7031912" y="1766325"/>
            <a:ext cx="193116" cy="184387"/>
          </a:xfrm>
          <a:prstGeom prst="rect">
            <a:avLst/>
          </a:prstGeom>
          <a:solidFill>
            <a:schemeClr val="tx2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Arrow Connector 181"/>
          <p:cNvCxnSpPr>
            <a:stCxn id="181" idx="3"/>
            <a:endCxn id="183" idx="1"/>
          </p:cNvCxnSpPr>
          <p:nvPr/>
        </p:nvCxnSpPr>
        <p:spPr>
          <a:xfrm flipH="1" flipV="1">
            <a:off x="6939222" y="1710716"/>
            <a:ext cx="96365" cy="12142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Oval 182"/>
          <p:cNvSpPr/>
          <p:nvPr/>
        </p:nvSpPr>
        <p:spPr>
          <a:xfrm rot="11751207">
            <a:off x="6794675" y="1533869"/>
            <a:ext cx="193697" cy="188238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 rot="16356218">
            <a:off x="6507505" y="1659982"/>
            <a:ext cx="192759" cy="184729"/>
          </a:xfrm>
          <a:prstGeom prst="rect">
            <a:avLst/>
          </a:prstGeom>
          <a:solidFill>
            <a:srgbClr val="953735"/>
          </a:solidFill>
          <a:ln w="28575" cmpd="sng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 rot="16356218">
            <a:off x="6527389" y="1282740"/>
            <a:ext cx="193338" cy="188586"/>
          </a:xfrm>
          <a:prstGeom prst="ellipse">
            <a:avLst/>
          </a:prstGeom>
          <a:solidFill>
            <a:schemeClr val="tx2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Straight Arrow Connector 185"/>
          <p:cNvCxnSpPr>
            <a:stCxn id="184" idx="3"/>
            <a:endCxn id="185" idx="2"/>
          </p:cNvCxnSpPr>
          <p:nvPr/>
        </p:nvCxnSpPr>
        <p:spPr>
          <a:xfrm flipV="1">
            <a:off x="6608270" y="1473603"/>
            <a:ext cx="11388" cy="18246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60" idx="2"/>
            <a:endCxn id="172" idx="7"/>
          </p:cNvCxnSpPr>
          <p:nvPr/>
        </p:nvCxnSpPr>
        <p:spPr>
          <a:xfrm flipH="1" flipV="1">
            <a:off x="7354255" y="1763961"/>
            <a:ext cx="50557" cy="19814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69" idx="1"/>
            <a:endCxn id="168" idx="7"/>
          </p:cNvCxnSpPr>
          <p:nvPr/>
        </p:nvCxnSpPr>
        <p:spPr>
          <a:xfrm flipH="1" flipV="1">
            <a:off x="5842554" y="1890196"/>
            <a:ext cx="7549" cy="2320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84" idx="2"/>
            <a:endCxn id="183" idx="0"/>
          </p:cNvCxnSpPr>
          <p:nvPr/>
        </p:nvCxnSpPr>
        <p:spPr>
          <a:xfrm flipV="1">
            <a:off x="6696153" y="1718527"/>
            <a:ext cx="169657" cy="3801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72" idx="3"/>
            <a:endCxn id="171" idx="3"/>
          </p:cNvCxnSpPr>
          <p:nvPr/>
        </p:nvCxnSpPr>
        <p:spPr>
          <a:xfrm>
            <a:off x="7482005" y="1621989"/>
            <a:ext cx="167739" cy="10720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6751931" y="917451"/>
            <a:ext cx="1401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Arial"/>
                <a:cs typeface="Arial"/>
              </a:rPr>
              <a:t>Other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5257800" y="5260851"/>
            <a:ext cx="1952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Arial"/>
                <a:cs typeface="Arial"/>
              </a:rPr>
              <a:t>HIV-negative MSM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193" name="Straight Arrow Connector 192"/>
          <p:cNvCxnSpPr>
            <a:stCxn id="102" idx="1"/>
            <a:endCxn id="168" idx="5"/>
          </p:cNvCxnSpPr>
          <p:nvPr/>
        </p:nvCxnSpPr>
        <p:spPr>
          <a:xfrm>
            <a:off x="4775889" y="1796159"/>
            <a:ext cx="971664" cy="63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1219200" y="5867400"/>
            <a:ext cx="273000" cy="271994"/>
          </a:xfrm>
          <a:prstGeom prst="rect">
            <a:avLst/>
          </a:prstGeom>
          <a:solidFill>
            <a:schemeClr val="accent2"/>
          </a:solidFill>
          <a:ln w="28575" cmpd="sng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1219200" y="5410199"/>
            <a:ext cx="273000" cy="261144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2819400" y="5410199"/>
            <a:ext cx="273821" cy="277674"/>
          </a:xfrm>
          <a:prstGeom prst="ellipse">
            <a:avLst/>
          </a:prstGeom>
          <a:solidFill>
            <a:srgbClr val="4F81BD"/>
          </a:solidFill>
          <a:ln w="28575" cmpd="sng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2819400" y="5867400"/>
            <a:ext cx="273821" cy="277674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Arrow Connector 197"/>
          <p:cNvCxnSpPr>
            <a:stCxn id="164" idx="3"/>
            <a:endCxn id="165" idx="2"/>
          </p:cNvCxnSpPr>
          <p:nvPr/>
        </p:nvCxnSpPr>
        <p:spPr>
          <a:xfrm flipV="1">
            <a:off x="7452811" y="2268044"/>
            <a:ext cx="127994" cy="1890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72" idx="4"/>
            <a:endCxn id="169" idx="2"/>
          </p:cNvCxnSpPr>
          <p:nvPr/>
        </p:nvCxnSpPr>
        <p:spPr>
          <a:xfrm flipV="1">
            <a:off x="4234997" y="2246465"/>
            <a:ext cx="1663749" cy="128425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9235392" y="648866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01" name="Group 200"/>
          <p:cNvGrpSpPr/>
          <p:nvPr/>
        </p:nvGrpSpPr>
        <p:grpSpPr>
          <a:xfrm>
            <a:off x="7010400" y="3097880"/>
            <a:ext cx="1643983" cy="943771"/>
            <a:chOff x="5444113" y="3926408"/>
            <a:chExt cx="2324031" cy="1336645"/>
          </a:xfrm>
        </p:grpSpPr>
        <p:sp>
          <p:nvSpPr>
            <p:cNvPr id="202" name="Rectangle 201"/>
            <p:cNvSpPr/>
            <p:nvPr/>
          </p:nvSpPr>
          <p:spPr>
            <a:xfrm>
              <a:off x="6802944" y="4958938"/>
              <a:ext cx="273000" cy="261142"/>
            </a:xfrm>
            <a:prstGeom prst="rect">
              <a:avLst/>
            </a:prstGeom>
            <a:solidFill>
              <a:schemeClr val="tx2"/>
            </a:solidFill>
            <a:ln w="28575" cmpd="sng"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5444113" y="3926408"/>
              <a:ext cx="2324031" cy="1336645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4" name="Group 203"/>
            <p:cNvGrpSpPr/>
            <p:nvPr/>
          </p:nvGrpSpPr>
          <p:grpSpPr>
            <a:xfrm rot="1755696">
              <a:off x="5883163" y="4775261"/>
              <a:ext cx="840427" cy="269256"/>
              <a:chOff x="4596944" y="4922898"/>
              <a:chExt cx="840427" cy="269256"/>
            </a:xfrm>
          </p:grpSpPr>
          <p:sp>
            <p:nvSpPr>
              <p:cNvPr id="219" name="Rectangle 218"/>
              <p:cNvSpPr/>
              <p:nvPr/>
            </p:nvSpPr>
            <p:spPr>
              <a:xfrm>
                <a:off x="4596944" y="4922898"/>
                <a:ext cx="273000" cy="261145"/>
              </a:xfrm>
              <a:prstGeom prst="rect">
                <a:avLst/>
              </a:prstGeom>
              <a:solidFill>
                <a:srgbClr val="953735"/>
              </a:solidFill>
              <a:ln w="28575" cmpd="sng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 rot="19844304">
                <a:off x="5164371" y="4922902"/>
                <a:ext cx="273000" cy="261148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1" name="Straight Arrow Connector 220"/>
              <p:cNvCxnSpPr>
                <a:stCxn id="219" idx="3"/>
                <a:endCxn id="220" idx="1"/>
              </p:cNvCxnSpPr>
              <p:nvPr/>
            </p:nvCxnSpPr>
            <p:spPr>
              <a:xfrm rot="19844304">
                <a:off x="4906153" y="4981519"/>
                <a:ext cx="239437" cy="2106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Group 204"/>
            <p:cNvGrpSpPr/>
            <p:nvPr/>
          </p:nvGrpSpPr>
          <p:grpSpPr>
            <a:xfrm>
              <a:off x="6375417" y="4136750"/>
              <a:ext cx="840423" cy="261145"/>
              <a:chOff x="3453586" y="5564509"/>
              <a:chExt cx="840423" cy="261145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3453586" y="5564510"/>
                <a:ext cx="273000" cy="261144"/>
              </a:xfrm>
              <a:prstGeom prst="rect">
                <a:avLst/>
              </a:prstGeom>
              <a:solidFill>
                <a:srgbClr val="953735"/>
              </a:solidFill>
              <a:ln w="28575" cmpd="sng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4021009" y="5564509"/>
                <a:ext cx="273000" cy="261144"/>
              </a:xfrm>
              <a:prstGeom prst="rect">
                <a:avLst/>
              </a:prstGeom>
              <a:solidFill>
                <a:srgbClr val="953735"/>
              </a:solidFill>
              <a:ln w="28575" cmpd="sng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8" name="Straight Arrow Connector 217"/>
              <p:cNvCxnSpPr>
                <a:stCxn id="216" idx="3"/>
                <a:endCxn id="217" idx="1"/>
              </p:cNvCxnSpPr>
              <p:nvPr/>
            </p:nvCxnSpPr>
            <p:spPr>
              <a:xfrm>
                <a:off x="3726586" y="5695080"/>
                <a:ext cx="29442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Group 205"/>
            <p:cNvGrpSpPr/>
            <p:nvPr/>
          </p:nvGrpSpPr>
          <p:grpSpPr>
            <a:xfrm>
              <a:off x="6668943" y="4535535"/>
              <a:ext cx="799784" cy="261145"/>
              <a:chOff x="3494226" y="5996650"/>
              <a:chExt cx="799784" cy="261145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3494226" y="5996650"/>
                <a:ext cx="273000" cy="261145"/>
              </a:xfrm>
              <a:prstGeom prst="rect">
                <a:avLst/>
              </a:prstGeom>
              <a:solidFill>
                <a:schemeClr val="accent1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4021010" y="5996650"/>
                <a:ext cx="273000" cy="261142"/>
              </a:xfrm>
              <a:prstGeom prst="rect">
                <a:avLst/>
              </a:prstGeom>
              <a:solidFill>
                <a:schemeClr val="accent1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Straight Arrow Connector 214"/>
              <p:cNvCxnSpPr>
                <a:stCxn id="213" idx="3"/>
                <a:endCxn id="214" idx="1"/>
              </p:cNvCxnSpPr>
              <p:nvPr/>
            </p:nvCxnSpPr>
            <p:spPr>
              <a:xfrm>
                <a:off x="3767227" y="6127220"/>
                <a:ext cx="25378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" name="Group 206"/>
            <p:cNvGrpSpPr/>
            <p:nvPr/>
          </p:nvGrpSpPr>
          <p:grpSpPr>
            <a:xfrm rot="19002223">
              <a:off x="5510315" y="4287587"/>
              <a:ext cx="840426" cy="261149"/>
              <a:chOff x="1553392" y="4895853"/>
              <a:chExt cx="840426" cy="261149"/>
            </a:xfrm>
          </p:grpSpPr>
          <p:sp>
            <p:nvSpPr>
              <p:cNvPr id="210" name="Rectangle 209"/>
              <p:cNvSpPr/>
              <p:nvPr/>
            </p:nvSpPr>
            <p:spPr>
              <a:xfrm>
                <a:off x="1553392" y="4895853"/>
                <a:ext cx="273000" cy="261149"/>
              </a:xfrm>
              <a:prstGeom prst="rect">
                <a:avLst/>
              </a:prstGeom>
              <a:solidFill>
                <a:schemeClr val="accent2"/>
              </a:solidFill>
              <a:ln w="28575" cmpd="sng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2120818" y="4895855"/>
                <a:ext cx="273000" cy="261142"/>
              </a:xfrm>
              <a:prstGeom prst="rect">
                <a:avLst/>
              </a:prstGeom>
              <a:solidFill>
                <a:schemeClr val="tx2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2" name="Straight Arrow Connector 211"/>
              <p:cNvCxnSpPr>
                <a:stCxn id="210" idx="3"/>
                <a:endCxn id="211" idx="1"/>
              </p:cNvCxnSpPr>
              <p:nvPr/>
            </p:nvCxnSpPr>
            <p:spPr>
              <a:xfrm>
                <a:off x="1826394" y="5026423"/>
                <a:ext cx="29442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8" name="Straight Arrow Connector 207"/>
            <p:cNvCxnSpPr>
              <a:stCxn id="213" idx="2"/>
              <a:endCxn id="202" idx="0"/>
            </p:cNvCxnSpPr>
            <p:nvPr/>
          </p:nvCxnSpPr>
          <p:spPr>
            <a:xfrm>
              <a:off x="6805442" y="4796680"/>
              <a:ext cx="134002" cy="1622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216" idx="2"/>
              <a:endCxn id="219" idx="0"/>
            </p:cNvCxnSpPr>
            <p:nvPr/>
          </p:nvCxnSpPr>
          <p:spPr>
            <a:xfrm flipH="1">
              <a:off x="6121265" y="4397891"/>
              <a:ext cx="390650" cy="25628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2" name="TextBox 221"/>
          <p:cNvSpPr txBox="1"/>
          <p:nvPr/>
        </p:nvSpPr>
        <p:spPr>
          <a:xfrm>
            <a:off x="7038743" y="2517651"/>
            <a:ext cx="19528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HIV-positive </a:t>
            </a: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MSM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223" name="Straight Arrow Connector 222"/>
          <p:cNvCxnSpPr>
            <a:stCxn id="180" idx="4"/>
            <a:endCxn id="211" idx="0"/>
          </p:cNvCxnSpPr>
          <p:nvPr/>
        </p:nvCxnSpPr>
        <p:spPr>
          <a:xfrm>
            <a:off x="7052019" y="2534355"/>
            <a:ext cx="385308" cy="70600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210" idx="1"/>
            <a:endCxn id="30" idx="0"/>
          </p:cNvCxnSpPr>
          <p:nvPr/>
        </p:nvCxnSpPr>
        <p:spPr>
          <a:xfrm flipH="1">
            <a:off x="6490734" y="3648942"/>
            <a:ext cx="647403" cy="46502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220" idx="2"/>
            <a:endCxn id="36" idx="3"/>
          </p:cNvCxnSpPr>
          <p:nvPr/>
        </p:nvCxnSpPr>
        <p:spPr>
          <a:xfrm flipH="1">
            <a:off x="6832223" y="3980090"/>
            <a:ext cx="962490" cy="78507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210" idx="1"/>
            <a:endCxn id="27" idx="3"/>
          </p:cNvCxnSpPr>
          <p:nvPr/>
        </p:nvCxnSpPr>
        <p:spPr>
          <a:xfrm flipH="1">
            <a:off x="6766180" y="3648942"/>
            <a:ext cx="371957" cy="83879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42942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Geographic regions: Louisiana and Massachusetts</a:t>
            </a:r>
            <a:endParaRPr lang="en-US" dirty="0"/>
          </a:p>
        </p:txBody>
      </p:sp>
      <p:pic>
        <p:nvPicPr>
          <p:cNvPr id="15" name="Picture 14" descr="syph_input_data_reported_rate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914400"/>
            <a:ext cx="78867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8029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Geographic regions: Louisiana and Massachusetts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13844" y="603608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syph_input_data_ms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914400"/>
            <a:ext cx="78867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8141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4467</TotalTime>
  <Words>296</Words>
  <Application>Microsoft Macintosh PowerPoint</Application>
  <PresentationFormat>On-screen Show (4:3)</PresentationFormat>
  <Paragraphs>86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Modeling syphilis transmission in Massachusetts and Louisiana</vt:lpstr>
      <vt:lpstr>Background</vt:lpstr>
      <vt:lpstr>Background</vt:lpstr>
      <vt:lpstr>Major Research Questions</vt:lpstr>
      <vt:lpstr>Approach</vt:lpstr>
      <vt:lpstr>Transmission model overview</vt:lpstr>
      <vt:lpstr>Metapopulation model</vt:lpstr>
      <vt:lpstr>Geographic regions: Louisiana and Massachusetts</vt:lpstr>
      <vt:lpstr>Geographic regions: Louisiana and Massachusetts</vt:lpstr>
      <vt:lpstr>Model calibration to data</vt:lpstr>
      <vt:lpstr>Acknowledgments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Project:  Prevention Policy Modeling Lab</dc:title>
  <dc:creator>Owner</dc:creator>
  <cp:lastModifiedBy>Ashleigh</cp:lastModifiedBy>
  <cp:revision>38</cp:revision>
  <dcterms:created xsi:type="dcterms:W3CDTF">2015-04-02T16:21:01Z</dcterms:created>
  <dcterms:modified xsi:type="dcterms:W3CDTF">2017-09-27T18:15:12Z</dcterms:modified>
</cp:coreProperties>
</file>