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2" r:id="rId2"/>
    <p:sldId id="273" r:id="rId3"/>
    <p:sldId id="268" r:id="rId4"/>
    <p:sldId id="269" r:id="rId5"/>
    <p:sldId id="271" r:id="rId6"/>
    <p:sldId id="274" r:id="rId7"/>
    <p:sldId id="267" r:id="rId8"/>
    <p:sldId id="266" r:id="rId9"/>
    <p:sldId id="262" r:id="rId10"/>
    <p:sldId id="264" r:id="rId11"/>
    <p:sldId id="265" r:id="rId12"/>
    <p:sldId id="270" r:id="rId13"/>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464" y="-80"/>
      </p:cViewPr>
      <p:guideLst>
        <p:guide orient="horz" pos="2256"/>
        <p:guide pos="57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tags" Target="tags/tag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36AE32-2D5E-7642-AB24-06EDC77029D4}" type="datetimeFigureOut">
              <a:rPr lang="en-US" smtClean="0"/>
              <a:t>17-01-08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DE8CD0-7A6B-0F4A-953B-7043380B2DD9}" type="slidenum">
              <a:rPr lang="en-US" smtClean="0"/>
              <a:t>‹#›</a:t>
            </a:fld>
            <a:endParaRPr lang="en-US"/>
          </a:p>
        </p:txBody>
      </p:sp>
    </p:spTree>
    <p:extLst>
      <p:ext uri="{BB962C8B-B14F-4D97-AF65-F5344CB8AC3E}">
        <p14:creationId xmlns:p14="http://schemas.microsoft.com/office/powerpoint/2010/main" val="3468531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314D1-DBE2-4C95-8B83-0AA4A194D185}" type="slidenum">
              <a:rPr lang="en-US" smtClean="0"/>
              <a:t>8</a:t>
            </a:fld>
            <a:endParaRPr lang="en-US"/>
          </a:p>
        </p:txBody>
      </p:sp>
    </p:spTree>
    <p:extLst>
      <p:ext uri="{BB962C8B-B14F-4D97-AF65-F5344CB8AC3E}">
        <p14:creationId xmlns:p14="http://schemas.microsoft.com/office/powerpoint/2010/main" val="85531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Outline of model structure, showing population flows between compartments. The following health states are included: susceptible (S), incubating (E), primary syphilis (I</a:t>
            </a:r>
            <a:r>
              <a:rPr lang="en-US" baseline="-25000" dirty="0" smtClean="0"/>
              <a:t>1</a:t>
            </a:r>
            <a:r>
              <a:rPr lang="en-US" baseline="0" dirty="0" smtClean="0"/>
              <a:t>), secondary syphilis (I</a:t>
            </a:r>
            <a:r>
              <a:rPr lang="en-US" baseline="-25000" dirty="0" smtClean="0"/>
              <a:t>2</a:t>
            </a:r>
            <a:r>
              <a:rPr lang="en-US" baseline="0" dirty="0" smtClean="0"/>
              <a:t>), early latent syphilis (L</a:t>
            </a:r>
            <a:r>
              <a:rPr lang="en-US" baseline="-25000" dirty="0" smtClean="0"/>
              <a:t>1</a:t>
            </a:r>
            <a:r>
              <a:rPr lang="en-US" baseline="0" dirty="0" smtClean="0"/>
              <a:t>), late latent syphilis (L</a:t>
            </a:r>
            <a:r>
              <a:rPr lang="en-US" baseline="-25000" dirty="0" smtClean="0"/>
              <a:t>2</a:t>
            </a:r>
            <a:r>
              <a:rPr lang="en-US" baseline="0" dirty="0" smtClean="0"/>
              <a:t>), and treated (T</a:t>
            </a:r>
            <a:r>
              <a:rPr lang="en-US" baseline="-25000" dirty="0" smtClean="0"/>
              <a:t>1</a:t>
            </a:r>
            <a:r>
              <a:rPr lang="en-US" baseline="0" dirty="0" smtClean="0"/>
              <a:t>-T</a:t>
            </a:r>
            <a:r>
              <a:rPr lang="en-US" baseline="-25000" dirty="0" smtClean="0"/>
              <a:t>3</a:t>
            </a:r>
            <a:r>
              <a:rPr lang="en-US" baseline="0" dirty="0" smtClean="0"/>
              <a:t>). Individuals enter the model via the susceptible state and can exit by all states. </a:t>
            </a:r>
            <a:endParaRPr lang="en-US" dirty="0"/>
          </a:p>
        </p:txBody>
      </p:sp>
      <p:sp>
        <p:nvSpPr>
          <p:cNvPr id="4" name="Slide Number Placeholder 3"/>
          <p:cNvSpPr>
            <a:spLocks noGrp="1"/>
          </p:cNvSpPr>
          <p:nvPr>
            <p:ph type="sldNum" sz="quarter" idx="10"/>
          </p:nvPr>
        </p:nvSpPr>
        <p:spPr/>
        <p:txBody>
          <a:bodyPr/>
          <a:lstStyle/>
          <a:p>
            <a:fld id="{A959FC74-45C6-BB4F-A2DF-15C57012FB37}" type="slidenum">
              <a:rPr lang="en-US" smtClean="0"/>
              <a:t>10</a:t>
            </a:fld>
            <a:endParaRPr lang="en-US"/>
          </a:p>
        </p:txBody>
      </p:sp>
    </p:spTree>
    <p:extLst>
      <p:ext uri="{BB962C8B-B14F-4D97-AF65-F5344CB8AC3E}">
        <p14:creationId xmlns:p14="http://schemas.microsoft.com/office/powerpoint/2010/main" val="119223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C1B637-63BA-44A5-98D2-637F7044B83B}" type="datetimeFigureOut">
              <a:rPr lang="en-US" smtClean="0"/>
              <a:t>17-01-08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1893755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1B637-63BA-44A5-98D2-637F7044B83B}" type="datetimeFigureOut">
              <a:rPr lang="en-US" smtClean="0"/>
              <a:t>17-01-08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3951876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1B637-63BA-44A5-98D2-637F7044B83B}" type="datetimeFigureOut">
              <a:rPr lang="en-US" smtClean="0"/>
              <a:t>17-01-08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7946886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794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1B637-63BA-44A5-98D2-637F7044B83B}" type="datetimeFigureOut">
              <a:rPr lang="en-US" smtClean="0"/>
              <a:t>17-01-08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10711047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1B637-63BA-44A5-98D2-637F7044B83B}" type="datetimeFigureOut">
              <a:rPr lang="en-US" smtClean="0"/>
              <a:t>17-01-08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41203365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C1B637-63BA-44A5-98D2-637F7044B83B}" type="datetimeFigureOut">
              <a:rPr lang="en-US" smtClean="0"/>
              <a:t>17-01-08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38377102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C1B637-63BA-44A5-98D2-637F7044B83B}" type="datetimeFigureOut">
              <a:rPr lang="en-US" smtClean="0"/>
              <a:t>17-01-08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1599492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C1B637-63BA-44A5-98D2-637F7044B83B}" type="datetimeFigureOut">
              <a:rPr lang="en-US" smtClean="0"/>
              <a:t>17-01-08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38818233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1B637-63BA-44A5-98D2-637F7044B83B}" type="datetimeFigureOut">
              <a:rPr lang="en-US" smtClean="0"/>
              <a:t>17-01-08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243393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1B637-63BA-44A5-98D2-637F7044B83B}" type="datetimeFigureOut">
              <a:rPr lang="en-US" smtClean="0"/>
              <a:t>17-01-08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34039734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1B637-63BA-44A5-98D2-637F7044B83B}" type="datetimeFigureOut">
              <a:rPr lang="en-US" smtClean="0"/>
              <a:t>17-01-08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488F3-778E-423A-A5FC-C17CA9B65A05}" type="slidenum">
              <a:rPr lang="en-US" smtClean="0"/>
              <a:t>‹#›</a:t>
            </a:fld>
            <a:endParaRPr lang="en-US"/>
          </a:p>
        </p:txBody>
      </p:sp>
    </p:spTree>
    <p:extLst>
      <p:ext uri="{BB962C8B-B14F-4D97-AF65-F5344CB8AC3E}">
        <p14:creationId xmlns:p14="http://schemas.microsoft.com/office/powerpoint/2010/main" val="30315876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73C1B637-63BA-44A5-98D2-637F7044B83B}" type="datetimeFigureOut">
              <a:rPr lang="en-US" smtClean="0"/>
              <a:pPr/>
              <a:t>17-01-08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571488F3-778E-423A-A5FC-C17CA9B65A05}" type="slidenum">
              <a:rPr lang="en-US" smtClean="0"/>
              <a:pPr/>
              <a:t>‹#›</a:t>
            </a:fld>
            <a:endParaRPr lang="en-US"/>
          </a:p>
        </p:txBody>
      </p:sp>
    </p:spTree>
    <p:extLst>
      <p:ext uri="{BB962C8B-B14F-4D97-AF65-F5344CB8AC3E}">
        <p14:creationId xmlns:p14="http://schemas.microsoft.com/office/powerpoint/2010/main" val="103920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a:ea typeface="+mn-ea"/>
          <a:cs typeface="Arial"/>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a:ea typeface="+mn-ea"/>
          <a:cs typeface="Arial"/>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a:ea typeface="+mn-ea"/>
          <a:cs typeface="Arial"/>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a:ea typeface="+mn-ea"/>
          <a:cs typeface="Arial"/>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a:ea typeface="+mn-ea"/>
          <a:cs typeface="Arial"/>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Transmission Modeling of Syphilis in the United States</a:t>
            </a:r>
            <a:endParaRPr lang="en-US" dirty="0"/>
          </a:p>
        </p:txBody>
      </p:sp>
      <p:sp>
        <p:nvSpPr>
          <p:cNvPr id="3" name="Subtitle 2"/>
          <p:cNvSpPr>
            <a:spLocks noGrp="1"/>
          </p:cNvSpPr>
          <p:nvPr>
            <p:ph type="subTitle" idx="1"/>
          </p:nvPr>
        </p:nvSpPr>
        <p:spPr/>
        <p:txBody>
          <a:bodyPr/>
          <a:lstStyle/>
          <a:p>
            <a:r>
              <a:rPr lang="en-US" dirty="0" smtClean="0"/>
              <a:t>Project Planning</a:t>
            </a:r>
          </a:p>
          <a:p>
            <a:endParaRPr lang="en-US" dirty="0"/>
          </a:p>
          <a:p>
            <a:r>
              <a:rPr lang="en-US" dirty="0" smtClean="0"/>
              <a:t>January 9, 2017</a:t>
            </a:r>
            <a:endParaRPr lang="en-US" dirty="0"/>
          </a:p>
        </p:txBody>
      </p:sp>
    </p:spTree>
    <p:extLst>
      <p:ext uri="{BB962C8B-B14F-4D97-AF65-F5344CB8AC3E}">
        <p14:creationId xmlns:p14="http://schemas.microsoft.com/office/powerpoint/2010/main" val="1444750922"/>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548535" y="3077971"/>
            <a:ext cx="860975" cy="862246"/>
            <a:chOff x="362272" y="2988733"/>
            <a:chExt cx="860975" cy="862246"/>
          </a:xfrm>
        </p:grpSpPr>
        <p:sp>
          <p:nvSpPr>
            <p:cNvPr id="16" name="Oval 15"/>
            <p:cNvSpPr>
              <a:spLocks noChangeAspect="1"/>
            </p:cNvSpPr>
            <p:nvPr/>
          </p:nvSpPr>
          <p:spPr>
            <a:xfrm>
              <a:off x="362272" y="2988733"/>
              <a:ext cx="860975" cy="862246"/>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93371" y="3096691"/>
              <a:ext cx="798777" cy="646331"/>
            </a:xfrm>
            <a:prstGeom prst="rect">
              <a:avLst/>
            </a:prstGeom>
            <a:noFill/>
          </p:spPr>
          <p:txBody>
            <a:bodyPr wrap="square" rtlCol="0">
              <a:spAutoFit/>
            </a:bodyPr>
            <a:lstStyle/>
            <a:p>
              <a:pPr algn="ctr"/>
              <a:r>
                <a:rPr lang="en-US" sz="3600" dirty="0" smtClean="0">
                  <a:latin typeface="Arial"/>
                  <a:cs typeface="Arial"/>
                </a:rPr>
                <a:t>S</a:t>
              </a:r>
              <a:endParaRPr lang="en-US" sz="3600" dirty="0">
                <a:latin typeface="Arial"/>
                <a:cs typeface="Arial"/>
              </a:endParaRPr>
            </a:p>
          </p:txBody>
        </p:sp>
      </p:grpSp>
      <p:grpSp>
        <p:nvGrpSpPr>
          <p:cNvPr id="46" name="Group 45"/>
          <p:cNvGrpSpPr/>
          <p:nvPr/>
        </p:nvGrpSpPr>
        <p:grpSpPr>
          <a:xfrm>
            <a:off x="1994642" y="3077971"/>
            <a:ext cx="860975" cy="862246"/>
            <a:chOff x="362272" y="2988733"/>
            <a:chExt cx="860975" cy="862246"/>
          </a:xfrm>
        </p:grpSpPr>
        <p:sp>
          <p:nvSpPr>
            <p:cNvPr id="47" name="Oval 46"/>
            <p:cNvSpPr>
              <a:spLocks noChangeAspect="1"/>
            </p:cNvSpPr>
            <p:nvPr/>
          </p:nvSpPr>
          <p:spPr>
            <a:xfrm>
              <a:off x="362272" y="2988733"/>
              <a:ext cx="860975" cy="862246"/>
            </a:xfrm>
            <a:prstGeom prst="ellipse">
              <a:avLst/>
            </a:prstGeom>
            <a:noFill/>
            <a:ln w="38100"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93371" y="3096691"/>
              <a:ext cx="798777" cy="646331"/>
            </a:xfrm>
            <a:prstGeom prst="rect">
              <a:avLst/>
            </a:prstGeom>
            <a:noFill/>
          </p:spPr>
          <p:txBody>
            <a:bodyPr wrap="square" rtlCol="0">
              <a:spAutoFit/>
            </a:bodyPr>
            <a:lstStyle/>
            <a:p>
              <a:pPr algn="ctr"/>
              <a:r>
                <a:rPr lang="en-US" sz="3600" dirty="0">
                  <a:latin typeface="Arial"/>
                  <a:cs typeface="Arial"/>
                </a:rPr>
                <a:t>E</a:t>
              </a:r>
            </a:p>
          </p:txBody>
        </p:sp>
      </p:grpSp>
      <p:grpSp>
        <p:nvGrpSpPr>
          <p:cNvPr id="49" name="Group 48"/>
          <p:cNvGrpSpPr/>
          <p:nvPr/>
        </p:nvGrpSpPr>
        <p:grpSpPr>
          <a:xfrm>
            <a:off x="3440749" y="3077971"/>
            <a:ext cx="860975" cy="862246"/>
            <a:chOff x="362272" y="2988733"/>
            <a:chExt cx="860975" cy="862246"/>
          </a:xfrm>
        </p:grpSpPr>
        <p:sp>
          <p:nvSpPr>
            <p:cNvPr id="50" name="Oval 49"/>
            <p:cNvSpPr>
              <a:spLocks noChangeAspect="1"/>
            </p:cNvSpPr>
            <p:nvPr/>
          </p:nvSpPr>
          <p:spPr>
            <a:xfrm>
              <a:off x="362272" y="2988733"/>
              <a:ext cx="860975" cy="862246"/>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51" name="TextBox 50"/>
            <p:cNvSpPr txBox="1"/>
            <p:nvPr/>
          </p:nvSpPr>
          <p:spPr>
            <a:xfrm>
              <a:off x="393371" y="3096691"/>
              <a:ext cx="798777" cy="646331"/>
            </a:xfrm>
            <a:prstGeom prst="rect">
              <a:avLst/>
            </a:prstGeom>
            <a:noFill/>
          </p:spPr>
          <p:txBody>
            <a:bodyPr wrap="square" rtlCol="0">
              <a:spAutoFit/>
            </a:bodyPr>
            <a:lstStyle/>
            <a:p>
              <a:pPr algn="ctr"/>
              <a:r>
                <a:rPr lang="en-US" sz="3600" dirty="0" smtClean="0">
                  <a:latin typeface="Arial"/>
                  <a:cs typeface="Arial"/>
                </a:rPr>
                <a:t>I</a:t>
              </a:r>
              <a:r>
                <a:rPr lang="en-US" sz="3600" baseline="-25000" dirty="0" smtClean="0">
                  <a:latin typeface="Arial"/>
                  <a:cs typeface="Arial"/>
                </a:rPr>
                <a:t>1</a:t>
              </a:r>
              <a:endParaRPr lang="en-US" sz="3600" dirty="0">
                <a:latin typeface="Arial"/>
                <a:cs typeface="Arial"/>
              </a:endParaRPr>
            </a:p>
          </p:txBody>
        </p:sp>
      </p:grpSp>
      <p:grpSp>
        <p:nvGrpSpPr>
          <p:cNvPr id="53" name="Group 52"/>
          <p:cNvGrpSpPr/>
          <p:nvPr/>
        </p:nvGrpSpPr>
        <p:grpSpPr>
          <a:xfrm>
            <a:off x="4886856" y="3077971"/>
            <a:ext cx="860975" cy="862246"/>
            <a:chOff x="362272" y="2988733"/>
            <a:chExt cx="860975" cy="862246"/>
          </a:xfrm>
        </p:grpSpPr>
        <p:sp>
          <p:nvSpPr>
            <p:cNvPr id="54" name="Oval 53"/>
            <p:cNvSpPr>
              <a:spLocks noChangeAspect="1"/>
            </p:cNvSpPr>
            <p:nvPr/>
          </p:nvSpPr>
          <p:spPr>
            <a:xfrm>
              <a:off x="362272" y="2988733"/>
              <a:ext cx="860975" cy="862246"/>
            </a:xfrm>
            <a:prstGeom prst="ellipse">
              <a:avLst/>
            </a:prstGeom>
            <a:noFill/>
            <a:ln w="38100" cmpd="sng">
              <a:solidFill>
                <a:srgbClr val="C0504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393371" y="3096691"/>
              <a:ext cx="798777" cy="646331"/>
            </a:xfrm>
            <a:prstGeom prst="rect">
              <a:avLst/>
            </a:prstGeom>
            <a:noFill/>
          </p:spPr>
          <p:txBody>
            <a:bodyPr wrap="square" rtlCol="0">
              <a:spAutoFit/>
            </a:bodyPr>
            <a:lstStyle/>
            <a:p>
              <a:pPr algn="ctr"/>
              <a:r>
                <a:rPr lang="en-US" sz="3600" dirty="0" smtClean="0">
                  <a:latin typeface="Arial"/>
                  <a:cs typeface="Arial"/>
                </a:rPr>
                <a:t>I</a:t>
              </a:r>
              <a:r>
                <a:rPr lang="en-US" sz="3600" baseline="-25000" dirty="0" smtClean="0">
                  <a:latin typeface="Arial"/>
                  <a:cs typeface="Arial"/>
                </a:rPr>
                <a:t>2</a:t>
              </a:r>
              <a:endParaRPr lang="en-US" sz="3600" dirty="0">
                <a:latin typeface="Arial"/>
                <a:cs typeface="Arial"/>
              </a:endParaRPr>
            </a:p>
          </p:txBody>
        </p:sp>
      </p:grpSp>
      <p:grpSp>
        <p:nvGrpSpPr>
          <p:cNvPr id="57" name="Group 56"/>
          <p:cNvGrpSpPr/>
          <p:nvPr/>
        </p:nvGrpSpPr>
        <p:grpSpPr>
          <a:xfrm>
            <a:off x="6332963" y="3077971"/>
            <a:ext cx="860975" cy="862246"/>
            <a:chOff x="362272" y="2988733"/>
            <a:chExt cx="860975" cy="862246"/>
          </a:xfrm>
        </p:grpSpPr>
        <p:sp>
          <p:nvSpPr>
            <p:cNvPr id="58" name="Oval 57"/>
            <p:cNvSpPr>
              <a:spLocks noChangeAspect="1"/>
            </p:cNvSpPr>
            <p:nvPr/>
          </p:nvSpPr>
          <p:spPr>
            <a:xfrm>
              <a:off x="362272" y="2988733"/>
              <a:ext cx="860975" cy="862246"/>
            </a:xfrm>
            <a:prstGeom prst="ellipse">
              <a:avLst/>
            </a:prstGeom>
            <a:noFill/>
            <a:ln w="381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93371" y="3096691"/>
              <a:ext cx="798777" cy="646331"/>
            </a:xfrm>
            <a:prstGeom prst="rect">
              <a:avLst/>
            </a:prstGeom>
            <a:noFill/>
          </p:spPr>
          <p:txBody>
            <a:bodyPr wrap="square" rtlCol="0">
              <a:spAutoFit/>
            </a:bodyPr>
            <a:lstStyle/>
            <a:p>
              <a:pPr algn="ctr"/>
              <a:r>
                <a:rPr lang="en-US" sz="3600" dirty="0" smtClean="0">
                  <a:latin typeface="Arial"/>
                  <a:cs typeface="Arial"/>
                </a:rPr>
                <a:t>L</a:t>
              </a:r>
              <a:r>
                <a:rPr lang="en-US" sz="3600" baseline="-25000" dirty="0" smtClean="0">
                  <a:latin typeface="Arial"/>
                  <a:cs typeface="Arial"/>
                </a:rPr>
                <a:t>1</a:t>
              </a:r>
              <a:endParaRPr lang="en-US" sz="3600" dirty="0">
                <a:latin typeface="Arial"/>
                <a:cs typeface="Arial"/>
              </a:endParaRPr>
            </a:p>
          </p:txBody>
        </p:sp>
      </p:grpSp>
      <p:grpSp>
        <p:nvGrpSpPr>
          <p:cNvPr id="19" name="Group 18"/>
          <p:cNvGrpSpPr/>
          <p:nvPr/>
        </p:nvGrpSpPr>
        <p:grpSpPr>
          <a:xfrm>
            <a:off x="7779069" y="3077971"/>
            <a:ext cx="860975" cy="862246"/>
            <a:chOff x="7592806" y="3167210"/>
            <a:chExt cx="860975" cy="862246"/>
          </a:xfrm>
        </p:grpSpPr>
        <p:sp>
          <p:nvSpPr>
            <p:cNvPr id="63" name="Oval 62"/>
            <p:cNvSpPr>
              <a:spLocks noChangeAspect="1"/>
            </p:cNvSpPr>
            <p:nvPr/>
          </p:nvSpPr>
          <p:spPr>
            <a:xfrm>
              <a:off x="7592806" y="3167210"/>
              <a:ext cx="860975" cy="862246"/>
            </a:xfrm>
            <a:prstGeom prst="ellipse">
              <a:avLst/>
            </a:prstGeom>
            <a:noFill/>
            <a:ln w="38100" cmpd="sng">
              <a:solidFill>
                <a:srgbClr val="1F497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7623905" y="3275168"/>
              <a:ext cx="798777" cy="646331"/>
            </a:xfrm>
            <a:prstGeom prst="rect">
              <a:avLst/>
            </a:prstGeom>
            <a:noFill/>
          </p:spPr>
          <p:txBody>
            <a:bodyPr wrap="square" rtlCol="0">
              <a:spAutoFit/>
            </a:bodyPr>
            <a:lstStyle/>
            <a:p>
              <a:pPr algn="ctr"/>
              <a:r>
                <a:rPr lang="en-US" sz="3600" dirty="0" smtClean="0">
                  <a:latin typeface="Arial"/>
                  <a:cs typeface="Arial"/>
                </a:rPr>
                <a:t>L</a:t>
              </a:r>
              <a:r>
                <a:rPr lang="en-US" sz="3600" baseline="-25000" dirty="0" smtClean="0">
                  <a:latin typeface="Arial"/>
                  <a:cs typeface="Arial"/>
                </a:rPr>
                <a:t>2</a:t>
              </a:r>
              <a:endParaRPr lang="en-US" sz="3600" dirty="0">
                <a:latin typeface="Arial"/>
                <a:cs typeface="Arial"/>
              </a:endParaRPr>
            </a:p>
          </p:txBody>
        </p:sp>
      </p:grpSp>
      <p:cxnSp>
        <p:nvCxnSpPr>
          <p:cNvPr id="36" name="Straight Arrow Connector 35"/>
          <p:cNvCxnSpPr>
            <a:stCxn id="16" idx="6"/>
            <a:endCxn id="48" idx="1"/>
          </p:cNvCxnSpPr>
          <p:nvPr/>
        </p:nvCxnSpPr>
        <p:spPr>
          <a:xfrm>
            <a:off x="1409510" y="3509094"/>
            <a:ext cx="616231" cy="1"/>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7" idx="6"/>
            <a:endCxn id="50" idx="2"/>
          </p:cNvCxnSpPr>
          <p:nvPr/>
        </p:nvCxnSpPr>
        <p:spPr>
          <a:xfrm>
            <a:off x="2855617" y="3509094"/>
            <a:ext cx="585132" cy="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50" idx="6"/>
            <a:endCxn id="55" idx="1"/>
          </p:cNvCxnSpPr>
          <p:nvPr/>
        </p:nvCxnSpPr>
        <p:spPr>
          <a:xfrm>
            <a:off x="4301724" y="3509094"/>
            <a:ext cx="616231" cy="1"/>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54" idx="6"/>
            <a:endCxn id="58" idx="2"/>
          </p:cNvCxnSpPr>
          <p:nvPr/>
        </p:nvCxnSpPr>
        <p:spPr>
          <a:xfrm>
            <a:off x="5747831" y="3509094"/>
            <a:ext cx="585132" cy="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59" idx="3"/>
            <a:endCxn id="64" idx="1"/>
          </p:cNvCxnSpPr>
          <p:nvPr/>
        </p:nvCxnSpPr>
        <p:spPr>
          <a:xfrm>
            <a:off x="7162839" y="3509095"/>
            <a:ext cx="647329" cy="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4163803" y="4381837"/>
            <a:ext cx="860975" cy="862246"/>
            <a:chOff x="362272" y="2988733"/>
            <a:chExt cx="860975" cy="862246"/>
          </a:xfrm>
        </p:grpSpPr>
        <p:sp>
          <p:nvSpPr>
            <p:cNvPr id="79" name="Oval 78"/>
            <p:cNvSpPr>
              <a:spLocks noChangeAspect="1"/>
            </p:cNvSpPr>
            <p:nvPr/>
          </p:nvSpPr>
          <p:spPr>
            <a:xfrm>
              <a:off x="362272" y="2988733"/>
              <a:ext cx="860975" cy="862246"/>
            </a:xfrm>
            <a:prstGeom prst="ellipse">
              <a:avLst/>
            </a:prstGeom>
            <a:noFill/>
            <a:ln w="381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393371" y="3096691"/>
              <a:ext cx="798777" cy="646331"/>
            </a:xfrm>
            <a:prstGeom prst="rect">
              <a:avLst/>
            </a:prstGeom>
            <a:noFill/>
          </p:spPr>
          <p:txBody>
            <a:bodyPr wrap="square" rtlCol="0">
              <a:spAutoFit/>
            </a:bodyPr>
            <a:lstStyle/>
            <a:p>
              <a:pPr algn="ctr"/>
              <a:r>
                <a:rPr lang="en-US" sz="3600" dirty="0" smtClean="0">
                  <a:latin typeface="Arial"/>
                  <a:cs typeface="Arial"/>
                </a:rPr>
                <a:t>T</a:t>
              </a:r>
              <a:r>
                <a:rPr lang="en-US" sz="3600" baseline="-25000" dirty="0" smtClean="0">
                  <a:latin typeface="Arial"/>
                  <a:cs typeface="Arial"/>
                </a:rPr>
                <a:t>1</a:t>
              </a:r>
              <a:endParaRPr lang="en-US" sz="3600" dirty="0">
                <a:latin typeface="Arial"/>
                <a:cs typeface="Arial"/>
              </a:endParaRPr>
            </a:p>
          </p:txBody>
        </p:sp>
      </p:grpSp>
      <p:grpSp>
        <p:nvGrpSpPr>
          <p:cNvPr id="81" name="Group 80"/>
          <p:cNvGrpSpPr/>
          <p:nvPr/>
        </p:nvGrpSpPr>
        <p:grpSpPr>
          <a:xfrm>
            <a:off x="6332963" y="1672508"/>
            <a:ext cx="860975" cy="862246"/>
            <a:chOff x="362272" y="2988733"/>
            <a:chExt cx="860975" cy="862246"/>
          </a:xfrm>
        </p:grpSpPr>
        <p:sp>
          <p:nvSpPr>
            <p:cNvPr id="83" name="Oval 82"/>
            <p:cNvSpPr>
              <a:spLocks noChangeAspect="1"/>
            </p:cNvSpPr>
            <p:nvPr/>
          </p:nvSpPr>
          <p:spPr>
            <a:xfrm>
              <a:off x="362272" y="2988733"/>
              <a:ext cx="860975" cy="862246"/>
            </a:xfrm>
            <a:prstGeom prst="ellipse">
              <a:avLst/>
            </a:prstGeom>
            <a:noFill/>
            <a:ln w="381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393371" y="3096691"/>
              <a:ext cx="798777" cy="646331"/>
            </a:xfrm>
            <a:prstGeom prst="rect">
              <a:avLst/>
            </a:prstGeom>
            <a:noFill/>
          </p:spPr>
          <p:txBody>
            <a:bodyPr wrap="square" rtlCol="0">
              <a:spAutoFit/>
            </a:bodyPr>
            <a:lstStyle/>
            <a:p>
              <a:pPr algn="ctr"/>
              <a:r>
                <a:rPr lang="en-US" sz="3600" dirty="0" smtClean="0">
                  <a:latin typeface="Arial"/>
                  <a:cs typeface="Arial"/>
                </a:rPr>
                <a:t>T</a:t>
              </a:r>
              <a:r>
                <a:rPr lang="en-US" sz="3600" baseline="-25000" dirty="0">
                  <a:latin typeface="Arial"/>
                  <a:cs typeface="Arial"/>
                </a:rPr>
                <a:t>2</a:t>
              </a:r>
              <a:endParaRPr lang="en-US" sz="3600" dirty="0">
                <a:latin typeface="Arial"/>
                <a:cs typeface="Arial"/>
              </a:endParaRPr>
            </a:p>
          </p:txBody>
        </p:sp>
      </p:grpSp>
      <p:grpSp>
        <p:nvGrpSpPr>
          <p:cNvPr id="86" name="Group 85"/>
          <p:cNvGrpSpPr/>
          <p:nvPr/>
        </p:nvGrpSpPr>
        <p:grpSpPr>
          <a:xfrm>
            <a:off x="7779069" y="1672508"/>
            <a:ext cx="860975" cy="862246"/>
            <a:chOff x="362272" y="2988733"/>
            <a:chExt cx="860975" cy="862246"/>
          </a:xfrm>
        </p:grpSpPr>
        <p:sp>
          <p:nvSpPr>
            <p:cNvPr id="87" name="Oval 86"/>
            <p:cNvSpPr>
              <a:spLocks noChangeAspect="1"/>
            </p:cNvSpPr>
            <p:nvPr/>
          </p:nvSpPr>
          <p:spPr>
            <a:xfrm>
              <a:off x="362272" y="2988733"/>
              <a:ext cx="860975" cy="862246"/>
            </a:xfrm>
            <a:prstGeom prst="ellipse">
              <a:avLst/>
            </a:prstGeom>
            <a:noFill/>
            <a:ln w="3810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393371" y="3096691"/>
              <a:ext cx="798777" cy="646331"/>
            </a:xfrm>
            <a:prstGeom prst="rect">
              <a:avLst/>
            </a:prstGeom>
            <a:noFill/>
          </p:spPr>
          <p:txBody>
            <a:bodyPr wrap="square" rtlCol="0">
              <a:spAutoFit/>
            </a:bodyPr>
            <a:lstStyle/>
            <a:p>
              <a:pPr algn="ctr"/>
              <a:r>
                <a:rPr lang="en-US" sz="3600" dirty="0" smtClean="0">
                  <a:latin typeface="Arial"/>
                  <a:cs typeface="Arial"/>
                </a:rPr>
                <a:t>T</a:t>
              </a:r>
              <a:r>
                <a:rPr lang="en-US" sz="3600" baseline="-25000" dirty="0">
                  <a:latin typeface="Arial"/>
                  <a:cs typeface="Arial"/>
                </a:rPr>
                <a:t>3</a:t>
              </a:r>
              <a:endParaRPr lang="en-US" sz="3600" dirty="0">
                <a:latin typeface="Arial"/>
                <a:cs typeface="Arial"/>
              </a:endParaRPr>
            </a:p>
          </p:txBody>
        </p:sp>
      </p:grpSp>
      <p:cxnSp>
        <p:nvCxnSpPr>
          <p:cNvPr id="95" name="Straight Arrow Connector 94"/>
          <p:cNvCxnSpPr>
            <a:stCxn id="58" idx="0"/>
            <a:endCxn id="83" idx="4"/>
          </p:cNvCxnSpPr>
          <p:nvPr/>
        </p:nvCxnSpPr>
        <p:spPr>
          <a:xfrm flipV="1">
            <a:off x="6763451" y="2534754"/>
            <a:ext cx="0" cy="543217"/>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63" idx="0"/>
            <a:endCxn id="87" idx="4"/>
          </p:cNvCxnSpPr>
          <p:nvPr/>
        </p:nvCxnSpPr>
        <p:spPr>
          <a:xfrm flipV="1">
            <a:off x="8209557" y="2534754"/>
            <a:ext cx="0" cy="543217"/>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Elbow Connector 101"/>
          <p:cNvCxnSpPr>
            <a:stCxn id="79" idx="4"/>
            <a:endCxn id="16" idx="4"/>
          </p:cNvCxnSpPr>
          <p:nvPr/>
        </p:nvCxnSpPr>
        <p:spPr>
          <a:xfrm rot="5400000" flipH="1">
            <a:off x="2134724" y="2784516"/>
            <a:ext cx="1303866" cy="3615268"/>
          </a:xfrm>
          <a:prstGeom prst="bentConnector3">
            <a:avLst>
              <a:gd name="adj1" fmla="val -17532"/>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a:stCxn id="83" idx="0"/>
            <a:endCxn id="16" idx="0"/>
          </p:cNvCxnSpPr>
          <p:nvPr/>
        </p:nvCxnSpPr>
        <p:spPr>
          <a:xfrm rot="16200000" flipH="1" flipV="1">
            <a:off x="3168505" y="-516975"/>
            <a:ext cx="1405463" cy="5784428"/>
          </a:xfrm>
          <a:prstGeom prst="bentConnector3">
            <a:avLst>
              <a:gd name="adj1" fmla="val -3524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a:stCxn id="87" idx="0"/>
            <a:endCxn id="16" idx="0"/>
          </p:cNvCxnSpPr>
          <p:nvPr/>
        </p:nvCxnSpPr>
        <p:spPr>
          <a:xfrm rot="16200000" flipH="1" flipV="1">
            <a:off x="3891558" y="-1240028"/>
            <a:ext cx="1405463" cy="7230534"/>
          </a:xfrm>
          <a:prstGeom prst="bentConnector3">
            <a:avLst>
              <a:gd name="adj1" fmla="val -35542"/>
            </a:avLst>
          </a:prstGeom>
          <a:ln w="38100" cmpd="sng">
            <a:solidFill>
              <a:srgbClr val="000000"/>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Elbow Connector 121"/>
          <p:cNvCxnSpPr>
            <a:stCxn id="50" idx="4"/>
            <a:endCxn id="79" idx="2"/>
          </p:cNvCxnSpPr>
          <p:nvPr/>
        </p:nvCxnSpPr>
        <p:spPr>
          <a:xfrm rot="16200000" flipH="1">
            <a:off x="3581149" y="4230305"/>
            <a:ext cx="872743" cy="292566"/>
          </a:xfrm>
          <a:prstGeom prst="bentConnector2">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5" name="Elbow Connector 124"/>
          <p:cNvCxnSpPr>
            <a:stCxn id="54" idx="4"/>
            <a:endCxn id="79" idx="6"/>
          </p:cNvCxnSpPr>
          <p:nvPr/>
        </p:nvCxnSpPr>
        <p:spPr>
          <a:xfrm rot="5400000">
            <a:off x="4734690" y="4230305"/>
            <a:ext cx="872743" cy="292566"/>
          </a:xfrm>
          <a:prstGeom prst="bentConnector2">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4223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latin typeface="Arial"/>
                <a:cs typeface="Arial"/>
              </a:rPr>
              <a:t>Data Sources</a:t>
            </a:r>
            <a:endParaRPr lang="en-US" sz="3600" dirty="0">
              <a:latin typeface="Arial"/>
              <a:cs typeface="Arial"/>
            </a:endParaRPr>
          </a:p>
        </p:txBody>
      </p:sp>
      <p:sp>
        <p:nvSpPr>
          <p:cNvPr id="3" name="Content Placeholder 2"/>
          <p:cNvSpPr>
            <a:spLocks noGrp="1"/>
          </p:cNvSpPr>
          <p:nvPr>
            <p:ph idx="1"/>
          </p:nvPr>
        </p:nvSpPr>
        <p:spPr>
          <a:xfrm>
            <a:off x="457200" y="990600"/>
            <a:ext cx="8229600" cy="4525963"/>
          </a:xfrm>
        </p:spPr>
        <p:txBody>
          <a:bodyPr>
            <a:noAutofit/>
          </a:bodyPr>
          <a:lstStyle/>
          <a:p>
            <a:r>
              <a:rPr lang="en-US" sz="2400" dirty="0" smtClean="0">
                <a:latin typeface="Arial"/>
                <a:cs typeface="Arial"/>
              </a:rPr>
              <a:t>CDC </a:t>
            </a:r>
            <a:r>
              <a:rPr lang="en-US" sz="2400" dirty="0">
                <a:latin typeface="Arial"/>
                <a:cs typeface="Arial"/>
              </a:rPr>
              <a:t>case notification </a:t>
            </a:r>
            <a:r>
              <a:rPr lang="en-US" sz="2400" dirty="0" smtClean="0">
                <a:latin typeface="Arial"/>
                <a:cs typeface="Arial"/>
              </a:rPr>
              <a:t>data</a:t>
            </a:r>
          </a:p>
          <a:p>
            <a:pPr lvl="1"/>
            <a:r>
              <a:rPr lang="en-US" sz="2400" dirty="0" smtClean="0">
                <a:latin typeface="Arial"/>
                <a:cs typeface="Arial"/>
              </a:rPr>
              <a:t>Including sex of sex partner</a:t>
            </a:r>
          </a:p>
          <a:p>
            <a:pPr lvl="1"/>
            <a:r>
              <a:rPr lang="en-US" sz="2400" dirty="0" smtClean="0"/>
              <a:t>HIV status</a:t>
            </a:r>
            <a:endParaRPr lang="en-US" sz="2400" dirty="0" smtClean="0">
              <a:latin typeface="Arial"/>
              <a:cs typeface="Arial"/>
            </a:endParaRPr>
          </a:p>
          <a:p>
            <a:pPr lvl="1"/>
            <a:r>
              <a:rPr lang="en-US" sz="2400" dirty="0" smtClean="0">
                <a:latin typeface="Arial"/>
                <a:cs typeface="Arial"/>
              </a:rPr>
              <a:t>Congenital syphilis?</a:t>
            </a:r>
            <a:endParaRPr lang="en-US" sz="2400" dirty="0">
              <a:latin typeface="Arial"/>
              <a:cs typeface="Arial"/>
            </a:endParaRPr>
          </a:p>
          <a:p>
            <a:r>
              <a:rPr lang="en-US" sz="2400" dirty="0" smtClean="0">
                <a:latin typeface="Arial"/>
                <a:cs typeface="Arial"/>
              </a:rPr>
              <a:t>Seroprevalence </a:t>
            </a:r>
          </a:p>
          <a:p>
            <a:pPr lvl="1"/>
            <a:r>
              <a:rPr lang="en-US" sz="2400" dirty="0" smtClean="0">
                <a:latin typeface="Arial"/>
                <a:cs typeface="Arial"/>
              </a:rPr>
              <a:t>NHANES (2001-2004)</a:t>
            </a:r>
          </a:p>
          <a:p>
            <a:pPr lvl="2"/>
            <a:r>
              <a:rPr lang="en-US" dirty="0">
                <a:latin typeface="Arial"/>
                <a:cs typeface="Arial"/>
              </a:rPr>
              <a:t>Gottlieb, S. L</a:t>
            </a:r>
            <a:r>
              <a:rPr lang="en-US" dirty="0" smtClean="0">
                <a:latin typeface="Arial"/>
                <a:cs typeface="Arial"/>
              </a:rPr>
              <a:t>. et al.  (</a:t>
            </a:r>
            <a:r>
              <a:rPr lang="en-US" dirty="0">
                <a:latin typeface="Arial"/>
                <a:cs typeface="Arial"/>
              </a:rPr>
              <a:t>2008</a:t>
            </a:r>
            <a:r>
              <a:rPr lang="en-US" dirty="0" smtClean="0">
                <a:latin typeface="Arial"/>
                <a:cs typeface="Arial"/>
              </a:rPr>
              <a:t>) </a:t>
            </a:r>
            <a:r>
              <a:rPr lang="en-US" i="1" dirty="0" smtClean="0">
                <a:latin typeface="Arial"/>
                <a:cs typeface="Arial"/>
              </a:rPr>
              <a:t>Sexually </a:t>
            </a:r>
            <a:r>
              <a:rPr lang="en-US" i="1" dirty="0">
                <a:latin typeface="Arial"/>
                <a:cs typeface="Arial"/>
              </a:rPr>
              <a:t>Transmitted Diseases</a:t>
            </a:r>
            <a:r>
              <a:rPr lang="en-US" dirty="0">
                <a:latin typeface="Arial"/>
                <a:cs typeface="Arial"/>
              </a:rPr>
              <a:t>, </a:t>
            </a:r>
            <a:r>
              <a:rPr lang="en-US" i="1" dirty="0">
                <a:latin typeface="Arial"/>
                <a:cs typeface="Arial"/>
              </a:rPr>
              <a:t>35</a:t>
            </a:r>
            <a:r>
              <a:rPr lang="en-US" dirty="0">
                <a:latin typeface="Arial"/>
                <a:cs typeface="Arial"/>
              </a:rPr>
              <a:t>(5), 507–511. </a:t>
            </a:r>
            <a:endParaRPr lang="en-US" dirty="0" smtClean="0">
              <a:latin typeface="Arial"/>
              <a:cs typeface="Arial"/>
            </a:endParaRPr>
          </a:p>
          <a:p>
            <a:pPr lvl="1"/>
            <a:r>
              <a:rPr lang="en-US" sz="2400" dirty="0" smtClean="0">
                <a:latin typeface="Arial"/>
                <a:cs typeface="Arial"/>
              </a:rPr>
              <a:t>US blood donors (2011-2012)</a:t>
            </a:r>
          </a:p>
          <a:p>
            <a:pPr lvl="2"/>
            <a:r>
              <a:rPr lang="en-US" dirty="0">
                <a:latin typeface="Arial"/>
                <a:cs typeface="Arial"/>
              </a:rPr>
              <a:t>Kane, M. </a:t>
            </a:r>
            <a:r>
              <a:rPr lang="en-US" dirty="0" smtClean="0">
                <a:latin typeface="Arial"/>
                <a:cs typeface="Arial"/>
              </a:rPr>
              <a:t>A. et al.  </a:t>
            </a:r>
            <a:r>
              <a:rPr lang="en-US" dirty="0">
                <a:latin typeface="Arial"/>
                <a:cs typeface="Arial"/>
              </a:rPr>
              <a:t>(2015</a:t>
            </a:r>
            <a:r>
              <a:rPr lang="en-US" dirty="0" smtClean="0">
                <a:latin typeface="Arial"/>
                <a:cs typeface="Arial"/>
              </a:rPr>
              <a:t>) </a:t>
            </a:r>
            <a:r>
              <a:rPr lang="en-US" i="1" dirty="0">
                <a:latin typeface="Arial"/>
                <a:cs typeface="Arial"/>
              </a:rPr>
              <a:t>BMC Infect Dis</a:t>
            </a:r>
            <a:r>
              <a:rPr lang="en-US" dirty="0">
                <a:latin typeface="Arial"/>
                <a:cs typeface="Arial"/>
              </a:rPr>
              <a:t>, </a:t>
            </a:r>
            <a:r>
              <a:rPr lang="en-US" i="1" dirty="0">
                <a:latin typeface="Arial"/>
                <a:cs typeface="Arial"/>
              </a:rPr>
              <a:t>15</a:t>
            </a:r>
            <a:r>
              <a:rPr lang="en-US" dirty="0">
                <a:latin typeface="Arial"/>
                <a:cs typeface="Arial"/>
              </a:rPr>
              <a:t>, 63. </a:t>
            </a:r>
          </a:p>
          <a:p>
            <a:r>
              <a:rPr lang="en-US" sz="2400" dirty="0" smtClean="0">
                <a:latin typeface="Arial"/>
                <a:cs typeface="Arial"/>
              </a:rPr>
              <a:t>Sexual behaviour and mixing</a:t>
            </a:r>
          </a:p>
          <a:p>
            <a:pPr lvl="1"/>
            <a:r>
              <a:rPr lang="en-US" sz="2400" dirty="0" smtClean="0">
                <a:latin typeface="Arial"/>
                <a:cs typeface="Arial"/>
              </a:rPr>
              <a:t>NSFG</a:t>
            </a:r>
          </a:p>
          <a:p>
            <a:pPr lvl="1"/>
            <a:r>
              <a:rPr lang="en-US" sz="2400" dirty="0" smtClean="0">
                <a:latin typeface="Arial"/>
                <a:cs typeface="Arial"/>
              </a:rPr>
              <a:t>Collected for gonorrhea </a:t>
            </a:r>
            <a:r>
              <a:rPr lang="en-US" sz="2400" dirty="0" err="1" smtClean="0">
                <a:latin typeface="Arial"/>
                <a:cs typeface="Arial"/>
              </a:rPr>
              <a:t>metapopulation</a:t>
            </a:r>
            <a:r>
              <a:rPr lang="en-US" sz="2400" dirty="0" smtClean="0">
                <a:latin typeface="Arial"/>
                <a:cs typeface="Arial"/>
              </a:rPr>
              <a:t> model</a:t>
            </a:r>
          </a:p>
        </p:txBody>
      </p:sp>
    </p:spTree>
    <p:extLst>
      <p:ext uri="{BB962C8B-B14F-4D97-AF65-F5344CB8AC3E}">
        <p14:creationId xmlns:p14="http://schemas.microsoft.com/office/powerpoint/2010/main" val="634230010"/>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a:cs typeface="Arial"/>
              </a:rPr>
              <a:t>Discussion Points</a:t>
            </a:r>
            <a:endParaRPr lang="en-US" sz="3600" dirty="0">
              <a:latin typeface="Arial"/>
              <a:cs typeface="Arial"/>
            </a:endParaRPr>
          </a:p>
        </p:txBody>
      </p:sp>
      <p:sp>
        <p:nvSpPr>
          <p:cNvPr id="3" name="Content Placeholder 2"/>
          <p:cNvSpPr>
            <a:spLocks noGrp="1"/>
          </p:cNvSpPr>
          <p:nvPr>
            <p:ph idx="1"/>
          </p:nvPr>
        </p:nvSpPr>
        <p:spPr/>
        <p:txBody>
          <a:bodyPr>
            <a:noAutofit/>
          </a:bodyPr>
          <a:lstStyle/>
          <a:p>
            <a:r>
              <a:rPr lang="en-US" sz="2400" dirty="0" smtClean="0"/>
              <a:t>Key objectives and questions we want to address with this model</a:t>
            </a:r>
          </a:p>
          <a:p>
            <a:pPr lvl="1"/>
            <a:r>
              <a:rPr lang="en-US" sz="2400" dirty="0"/>
              <a:t>Focus of model</a:t>
            </a:r>
          </a:p>
          <a:p>
            <a:pPr lvl="2"/>
            <a:r>
              <a:rPr lang="en-US" dirty="0"/>
              <a:t>Racial/ethnic differences </a:t>
            </a:r>
          </a:p>
          <a:p>
            <a:pPr lvl="2"/>
            <a:r>
              <a:rPr lang="en-US" dirty="0"/>
              <a:t>Approaches for preventing mother-to-child </a:t>
            </a:r>
            <a:r>
              <a:rPr lang="en-US" dirty="0" smtClean="0"/>
              <a:t>transmission</a:t>
            </a:r>
          </a:p>
          <a:p>
            <a:pPr lvl="2"/>
            <a:endParaRPr lang="en-US" dirty="0" smtClean="0"/>
          </a:p>
          <a:p>
            <a:r>
              <a:rPr lang="en-US" sz="2400" dirty="0" smtClean="0"/>
              <a:t>Model structure and data needs</a:t>
            </a:r>
          </a:p>
          <a:p>
            <a:pPr lvl="1"/>
            <a:r>
              <a:rPr lang="en-US" sz="2400" dirty="0" smtClean="0"/>
              <a:t>Age groups</a:t>
            </a:r>
          </a:p>
          <a:p>
            <a:pPr lvl="1"/>
            <a:r>
              <a:rPr lang="en-US" sz="2400" dirty="0" smtClean="0"/>
              <a:t>Geographic focus</a:t>
            </a:r>
          </a:p>
          <a:p>
            <a:pPr lvl="2"/>
            <a:r>
              <a:rPr lang="en-US" dirty="0" smtClean="0"/>
              <a:t>State level or census region</a:t>
            </a:r>
          </a:p>
        </p:txBody>
      </p:sp>
    </p:spTree>
    <p:extLst>
      <p:ext uri="{BB962C8B-B14F-4D97-AF65-F5344CB8AC3E}">
        <p14:creationId xmlns:p14="http://schemas.microsoft.com/office/powerpoint/2010/main" val="913036701"/>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Define key question(s) we want to address with a syphilis transmission model</a:t>
            </a:r>
          </a:p>
          <a:p>
            <a:r>
              <a:rPr lang="en-US" dirty="0" smtClean="0"/>
              <a:t>Identify the appropriate modeling approach and structure </a:t>
            </a:r>
          </a:p>
          <a:p>
            <a:r>
              <a:rPr lang="en-US" dirty="0" smtClean="0"/>
              <a:t>Identify key data sources</a:t>
            </a:r>
          </a:p>
          <a:p>
            <a:endParaRPr lang="en-US" dirty="0" smtClean="0"/>
          </a:p>
          <a:p>
            <a:endParaRPr lang="en-US" dirty="0"/>
          </a:p>
        </p:txBody>
      </p:sp>
    </p:spTree>
    <p:extLst>
      <p:ext uri="{BB962C8B-B14F-4D97-AF65-F5344CB8AC3E}">
        <p14:creationId xmlns:p14="http://schemas.microsoft.com/office/powerpoint/2010/main" val="3360790517"/>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latin typeface="Arial"/>
                <a:cs typeface="Arial"/>
              </a:rPr>
              <a:t>Proposal</a:t>
            </a:r>
            <a:endParaRPr lang="en-US" sz="3600" dirty="0">
              <a:latin typeface="Arial"/>
              <a:cs typeface="Arial"/>
            </a:endParaRPr>
          </a:p>
        </p:txBody>
      </p:sp>
      <p:sp>
        <p:nvSpPr>
          <p:cNvPr id="3" name="Content Placeholder 2"/>
          <p:cNvSpPr>
            <a:spLocks noGrp="1"/>
          </p:cNvSpPr>
          <p:nvPr>
            <p:ph idx="1"/>
          </p:nvPr>
        </p:nvSpPr>
        <p:spPr>
          <a:xfrm>
            <a:off x="457200" y="1219200"/>
            <a:ext cx="8229600" cy="5105400"/>
          </a:xfrm>
        </p:spPr>
        <p:txBody>
          <a:bodyPr>
            <a:normAutofit/>
          </a:bodyPr>
          <a:lstStyle/>
          <a:p>
            <a:r>
              <a:rPr lang="en-US" sz="2400" dirty="0" smtClean="0">
                <a:latin typeface="Arial"/>
                <a:cs typeface="Arial"/>
              </a:rPr>
              <a:t>Develop a </a:t>
            </a:r>
            <a:r>
              <a:rPr lang="en-US" sz="2400" dirty="0">
                <a:latin typeface="Arial"/>
                <a:cs typeface="Arial"/>
              </a:rPr>
              <a:t>risk-structured transmission model to characterize the epidemiology of syphilis in the United States and evaluate the potential impact of different approaches to syphilis screening on epidemic dynamics and the health of affected individuals. </a:t>
            </a:r>
            <a:endParaRPr lang="en-US" sz="2400" dirty="0" smtClean="0">
              <a:latin typeface="Arial"/>
              <a:cs typeface="Arial"/>
            </a:endParaRPr>
          </a:p>
          <a:p>
            <a:r>
              <a:rPr lang="en-US" sz="2400" dirty="0" smtClean="0">
                <a:latin typeface="Arial"/>
                <a:cs typeface="Arial"/>
              </a:rPr>
              <a:t>The </a:t>
            </a:r>
            <a:r>
              <a:rPr lang="en-US" sz="2400" dirty="0">
                <a:latin typeface="Arial"/>
                <a:cs typeface="Arial"/>
              </a:rPr>
              <a:t>model will incorporate both MSM and heterosexual populations. </a:t>
            </a:r>
            <a:endParaRPr lang="en-US" sz="2400" dirty="0" smtClean="0">
              <a:latin typeface="Arial"/>
              <a:cs typeface="Arial"/>
            </a:endParaRPr>
          </a:p>
          <a:p>
            <a:r>
              <a:rPr lang="en-US" sz="2400" dirty="0" smtClean="0">
                <a:latin typeface="Arial"/>
                <a:cs typeface="Arial"/>
              </a:rPr>
              <a:t>Given </a:t>
            </a:r>
            <a:r>
              <a:rPr lang="en-US" sz="2400" dirty="0">
                <a:latin typeface="Arial"/>
                <a:cs typeface="Arial"/>
              </a:rPr>
              <a:t>the importance that core group composition and geography will have on epidemic characteristics, and the resultant implications for sustaining syphilis control in these different contexts, this model will be fit to outbreaks in different geographical regions.</a:t>
            </a:r>
            <a:endParaRPr lang="en-CA" sz="2400" dirty="0">
              <a:latin typeface="Arial"/>
              <a:cs typeface="Arial"/>
            </a:endParaRPr>
          </a:p>
          <a:p>
            <a:endParaRPr lang="en-US" sz="2400" dirty="0">
              <a:latin typeface="Arial"/>
              <a:cs typeface="Arial"/>
            </a:endParaRPr>
          </a:p>
        </p:txBody>
      </p:sp>
    </p:spTree>
    <p:extLst>
      <p:ext uri="{BB962C8B-B14F-4D97-AF65-F5344CB8AC3E}">
        <p14:creationId xmlns:p14="http://schemas.microsoft.com/office/powerpoint/2010/main" val="2092849777"/>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latin typeface="Arial"/>
                <a:cs typeface="Arial"/>
              </a:rPr>
              <a:t>Major Research Questions</a:t>
            </a:r>
            <a:endParaRPr lang="en-US" sz="3600" dirty="0">
              <a:latin typeface="Arial"/>
              <a:cs typeface="Arial"/>
            </a:endParaRPr>
          </a:p>
        </p:txBody>
      </p:sp>
      <p:sp>
        <p:nvSpPr>
          <p:cNvPr id="3" name="Content Placeholder 2"/>
          <p:cNvSpPr>
            <a:spLocks noGrp="1"/>
          </p:cNvSpPr>
          <p:nvPr>
            <p:ph idx="1"/>
          </p:nvPr>
        </p:nvSpPr>
        <p:spPr>
          <a:xfrm>
            <a:off x="457200" y="1295400"/>
            <a:ext cx="8229600" cy="4525963"/>
          </a:xfrm>
        </p:spPr>
        <p:txBody>
          <a:bodyPr>
            <a:normAutofit/>
          </a:bodyPr>
          <a:lstStyle/>
          <a:p>
            <a:pPr lvl="0"/>
            <a:r>
              <a:rPr lang="en-US" sz="2400" dirty="0" smtClean="0">
                <a:latin typeface="Arial"/>
                <a:cs typeface="Arial"/>
              </a:rPr>
              <a:t>How </a:t>
            </a:r>
            <a:r>
              <a:rPr lang="en-US" sz="2400" dirty="0">
                <a:latin typeface="Arial"/>
                <a:cs typeface="Arial"/>
              </a:rPr>
              <a:t>is the ongoing syphilis epidemic expected to unfold over the next 10 years?</a:t>
            </a:r>
            <a:endParaRPr lang="en-CA" sz="2400" dirty="0">
              <a:latin typeface="Arial"/>
              <a:cs typeface="Arial"/>
            </a:endParaRPr>
          </a:p>
          <a:p>
            <a:pPr lvl="0"/>
            <a:r>
              <a:rPr lang="en-US" sz="2400" dirty="0">
                <a:latin typeface="Arial"/>
                <a:cs typeface="Arial"/>
              </a:rPr>
              <a:t>In the face of limited resources, what approaches to </a:t>
            </a:r>
            <a:r>
              <a:rPr lang="en-US" sz="2400" b="1" dirty="0">
                <a:latin typeface="Arial"/>
                <a:cs typeface="Arial"/>
              </a:rPr>
              <a:t>screening</a:t>
            </a:r>
            <a:r>
              <a:rPr lang="en-US" sz="2400" dirty="0">
                <a:latin typeface="Arial"/>
                <a:cs typeface="Arial"/>
              </a:rPr>
              <a:t> would be most effective at reducing syphilis burden in the population?</a:t>
            </a:r>
            <a:endParaRPr lang="en-CA" sz="2400" dirty="0">
              <a:latin typeface="Arial"/>
              <a:cs typeface="Arial"/>
            </a:endParaRPr>
          </a:p>
          <a:p>
            <a:pPr lvl="0"/>
            <a:r>
              <a:rPr lang="en-US" sz="2400" dirty="0">
                <a:latin typeface="Arial"/>
                <a:cs typeface="Arial"/>
              </a:rPr>
              <a:t>What is the estimated impact of more frequent screening versus expanded screening coverage in different contexts (endemic transmission vs. epidemic)</a:t>
            </a:r>
            <a:endParaRPr lang="en-CA" sz="2400" dirty="0">
              <a:latin typeface="Arial"/>
              <a:cs typeface="Arial"/>
            </a:endParaRPr>
          </a:p>
          <a:p>
            <a:pPr lvl="2"/>
            <a:r>
              <a:rPr lang="en-US" dirty="0">
                <a:latin typeface="Arial"/>
                <a:cs typeface="Arial"/>
              </a:rPr>
              <a:t>i.e., are different screening approaches expected to be more effective in different affected population groups?</a:t>
            </a:r>
            <a:endParaRPr lang="en-CA" dirty="0">
              <a:latin typeface="Arial"/>
              <a:cs typeface="Arial"/>
            </a:endParaRPr>
          </a:p>
          <a:p>
            <a:endParaRPr lang="en-US" sz="2400" dirty="0">
              <a:latin typeface="Arial"/>
              <a:cs typeface="Arial"/>
            </a:endParaRPr>
          </a:p>
        </p:txBody>
      </p:sp>
    </p:spTree>
    <p:extLst>
      <p:ext uri="{BB962C8B-B14F-4D97-AF65-F5344CB8AC3E}">
        <p14:creationId xmlns:p14="http://schemas.microsoft.com/office/powerpoint/2010/main" val="3093038222"/>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Discussion During November </a:t>
            </a:r>
            <a:r>
              <a:rPr lang="en-US" sz="3600" dirty="0"/>
              <a:t>M</a:t>
            </a:r>
            <a:r>
              <a:rPr lang="en-US" sz="3600" dirty="0" smtClean="0"/>
              <a:t>eeting</a:t>
            </a:r>
            <a:endParaRPr lang="en-US" sz="3600" dirty="0"/>
          </a:p>
        </p:txBody>
      </p:sp>
      <p:sp>
        <p:nvSpPr>
          <p:cNvPr id="3" name="Content Placeholder 2"/>
          <p:cNvSpPr>
            <a:spLocks noGrp="1"/>
          </p:cNvSpPr>
          <p:nvPr>
            <p:ph idx="1"/>
          </p:nvPr>
        </p:nvSpPr>
        <p:spPr/>
        <p:txBody>
          <a:bodyPr>
            <a:normAutofit/>
          </a:bodyPr>
          <a:lstStyle/>
          <a:p>
            <a:pPr lvl="1"/>
            <a:r>
              <a:rPr lang="en-US" dirty="0" smtClean="0"/>
              <a:t>Many regions have syphilis cases reported in females, but only a subset have congenital cases</a:t>
            </a:r>
          </a:p>
          <a:p>
            <a:pPr lvl="1"/>
            <a:r>
              <a:rPr lang="en-US" dirty="0" smtClean="0"/>
              <a:t>Could you </a:t>
            </a:r>
            <a:r>
              <a:rPr lang="en-US" dirty="0"/>
              <a:t>build a model to think about where to focus resources based on observed </a:t>
            </a:r>
            <a:r>
              <a:rPr lang="en-US" dirty="0" err="1" smtClean="0"/>
              <a:t>epi</a:t>
            </a:r>
            <a:r>
              <a:rPr lang="en-US" dirty="0" smtClean="0"/>
              <a:t>?</a:t>
            </a:r>
            <a:endParaRPr lang="en-CA" dirty="0"/>
          </a:p>
          <a:p>
            <a:pPr lvl="2"/>
            <a:r>
              <a:rPr lang="en-US" dirty="0"/>
              <a:t>i.e.</a:t>
            </a:r>
            <a:r>
              <a:rPr lang="en-US" dirty="0" smtClean="0"/>
              <a:t>, focus </a:t>
            </a:r>
            <a:r>
              <a:rPr lang="en-US" dirty="0"/>
              <a:t>on reducing transmission vs. investing in maternal </a:t>
            </a:r>
            <a:r>
              <a:rPr lang="en-US" dirty="0" smtClean="0"/>
              <a:t>care</a:t>
            </a:r>
            <a:r>
              <a:rPr lang="en-US" dirty="0"/>
              <a:t>  </a:t>
            </a:r>
            <a:r>
              <a:rPr lang="en-US" dirty="0" smtClean="0">
                <a:sym typeface="Wingdings"/>
              </a:rPr>
              <a:t> does this change depending on epidemic characteristics?</a:t>
            </a:r>
          </a:p>
          <a:p>
            <a:pPr lvl="3"/>
            <a:r>
              <a:rPr lang="en-US" dirty="0" smtClean="0">
                <a:sym typeface="Wingdings"/>
              </a:rPr>
              <a:t>E.g., primarily MSM with some heterosexual spillover, endemic heterosexual transmission</a:t>
            </a:r>
            <a:r>
              <a:rPr lang="is-IS" dirty="0" smtClean="0">
                <a:sym typeface="Wingdings"/>
              </a:rPr>
              <a:t>…</a:t>
            </a:r>
            <a:endParaRPr lang="en-CA" dirty="0"/>
          </a:p>
        </p:txBody>
      </p:sp>
    </p:spTree>
    <p:extLst>
      <p:ext uri="{BB962C8B-B14F-4D97-AF65-F5344CB8AC3E}">
        <p14:creationId xmlns:p14="http://schemas.microsoft.com/office/powerpoint/2010/main" val="4167091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Discussion During November </a:t>
            </a:r>
            <a:r>
              <a:rPr lang="en-US" sz="3600" dirty="0"/>
              <a:t>M</a:t>
            </a:r>
            <a:r>
              <a:rPr lang="en-US" sz="3600" dirty="0" smtClean="0"/>
              <a:t>eeting</a:t>
            </a:r>
            <a:endParaRPr lang="en-US" sz="3600" dirty="0"/>
          </a:p>
        </p:txBody>
      </p:sp>
      <p:sp>
        <p:nvSpPr>
          <p:cNvPr id="3" name="Content Placeholder 2"/>
          <p:cNvSpPr>
            <a:spLocks noGrp="1"/>
          </p:cNvSpPr>
          <p:nvPr>
            <p:ph idx="1"/>
          </p:nvPr>
        </p:nvSpPr>
        <p:spPr/>
        <p:txBody>
          <a:bodyPr/>
          <a:lstStyle/>
          <a:p>
            <a:pPr lvl="1"/>
            <a:r>
              <a:rPr lang="en-CA" dirty="0" smtClean="0"/>
              <a:t>Models considering interventions for congenital syphilis have tended to be static</a:t>
            </a:r>
          </a:p>
          <a:p>
            <a:pPr lvl="1"/>
            <a:r>
              <a:rPr lang="en-CA" dirty="0" smtClean="0"/>
              <a:t>Model including dynamic transmission and congenital syphilis would allow for comparison of interventions targeted to different stages in the pathway that leads to mother-to-child transmission</a:t>
            </a:r>
            <a:endParaRPr lang="en-CA" dirty="0"/>
          </a:p>
        </p:txBody>
      </p:sp>
    </p:spTree>
    <p:extLst>
      <p:ext uri="{BB962C8B-B14F-4D97-AF65-F5344CB8AC3E}">
        <p14:creationId xmlns:p14="http://schemas.microsoft.com/office/powerpoint/2010/main" val="3590653460"/>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828800" y="1393825"/>
            <a:ext cx="5486400" cy="5083175"/>
          </a:xfrm>
          <a:prstGeom prst="rect">
            <a:avLst/>
          </a:prstGeom>
        </p:spPr>
      </p:pic>
      <p:sp>
        <p:nvSpPr>
          <p:cNvPr id="3" name="Rectangle 2"/>
          <p:cNvSpPr/>
          <p:nvPr/>
        </p:nvSpPr>
        <p:spPr>
          <a:xfrm>
            <a:off x="228600" y="6258580"/>
            <a:ext cx="8763000" cy="523220"/>
          </a:xfrm>
          <a:prstGeom prst="rect">
            <a:avLst/>
          </a:prstGeom>
        </p:spPr>
        <p:txBody>
          <a:bodyPr wrap="square">
            <a:spAutoFit/>
          </a:bodyPr>
          <a:lstStyle/>
          <a:p>
            <a:r>
              <a:rPr lang="en-US" sz="1400" dirty="0" smtClean="0">
                <a:latin typeface="Arial"/>
                <a:cs typeface="Arial"/>
              </a:rPr>
              <a:t>Source: </a:t>
            </a:r>
            <a:r>
              <a:rPr lang="en-US" sz="1400" dirty="0" err="1" smtClean="0">
                <a:latin typeface="Arial"/>
                <a:cs typeface="Arial"/>
              </a:rPr>
              <a:t>Shafii</a:t>
            </a:r>
            <a:r>
              <a:rPr lang="en-US" sz="1400" dirty="0" smtClean="0">
                <a:latin typeface="Arial"/>
                <a:cs typeface="Arial"/>
              </a:rPr>
              <a:t> T et al.. </a:t>
            </a:r>
            <a:r>
              <a:rPr lang="en-US" sz="1400" dirty="0">
                <a:latin typeface="Arial"/>
                <a:cs typeface="Arial"/>
              </a:rPr>
              <a:t>Congenital syphilis. In: Holmes </a:t>
            </a:r>
            <a:r>
              <a:rPr lang="en-US" sz="1400" dirty="0" smtClean="0">
                <a:latin typeface="Arial"/>
                <a:cs typeface="Arial"/>
              </a:rPr>
              <a:t>et </a:t>
            </a:r>
            <a:r>
              <a:rPr lang="en-US" sz="1400" dirty="0">
                <a:latin typeface="Arial"/>
                <a:cs typeface="Arial"/>
              </a:rPr>
              <a:t>al., </a:t>
            </a:r>
            <a:r>
              <a:rPr lang="en-US" sz="1400" dirty="0" smtClean="0">
                <a:latin typeface="Arial"/>
                <a:cs typeface="Arial"/>
              </a:rPr>
              <a:t>editors. Sexually Transmitted Diseases. </a:t>
            </a:r>
            <a:r>
              <a:rPr lang="en-US" sz="1400" dirty="0">
                <a:latin typeface="Arial"/>
                <a:cs typeface="Arial"/>
              </a:rPr>
              <a:t>4th ed. New York: McGraw-Hill; 2008.</a:t>
            </a:r>
          </a:p>
        </p:txBody>
      </p:sp>
      <p:sp>
        <p:nvSpPr>
          <p:cNvPr id="4" name="Rectangle 3"/>
          <p:cNvSpPr/>
          <p:nvPr/>
        </p:nvSpPr>
        <p:spPr>
          <a:xfrm>
            <a:off x="533400" y="381000"/>
            <a:ext cx="8229600" cy="1200328"/>
          </a:xfrm>
          <a:prstGeom prst="rect">
            <a:avLst/>
          </a:prstGeom>
        </p:spPr>
        <p:txBody>
          <a:bodyPr wrap="square">
            <a:spAutoFit/>
          </a:bodyPr>
          <a:lstStyle/>
          <a:p>
            <a:r>
              <a:rPr lang="en-US" sz="2400" dirty="0">
                <a:latin typeface="Arial"/>
                <a:cs typeface="Arial"/>
              </a:rPr>
              <a:t>Hypothesis: The preferred approach for preventing congenital syphilis will depend on local epidemic characteristics and may change as an epidemic evolves.</a:t>
            </a:r>
            <a:endParaRPr lang="en-CA" sz="2400" dirty="0">
              <a:latin typeface="Arial"/>
              <a:cs typeface="Arial"/>
            </a:endParaRPr>
          </a:p>
        </p:txBody>
      </p:sp>
    </p:spTree>
    <p:extLst>
      <p:ext uri="{BB962C8B-B14F-4D97-AF65-F5344CB8AC3E}">
        <p14:creationId xmlns:p14="http://schemas.microsoft.com/office/powerpoint/2010/main" val="1769954582"/>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a:bodyPr>
          <a:lstStyle/>
          <a:p>
            <a:r>
              <a:rPr lang="en-US" sz="3200" dirty="0" smtClean="0">
                <a:latin typeface="Arial"/>
                <a:cs typeface="Arial"/>
              </a:rPr>
              <a:t>Metapopulation Model</a:t>
            </a:r>
            <a:endParaRPr lang="en-US" sz="3200" dirty="0">
              <a:latin typeface="Arial"/>
              <a:cs typeface="Arial"/>
            </a:endParaRPr>
          </a:p>
        </p:txBody>
      </p:sp>
      <p:graphicFrame>
        <p:nvGraphicFramePr>
          <p:cNvPr id="223" name="Table 222"/>
          <p:cNvGraphicFramePr>
            <a:graphicFrameLocks noGrp="1"/>
          </p:cNvGraphicFramePr>
          <p:nvPr>
            <p:extLst>
              <p:ext uri="{D42A27DB-BD31-4B8C-83A1-F6EECF244321}">
                <p14:modId xmlns:p14="http://schemas.microsoft.com/office/powerpoint/2010/main" val="3490402791"/>
              </p:ext>
            </p:extLst>
          </p:nvPr>
        </p:nvGraphicFramePr>
        <p:xfrm>
          <a:off x="152400" y="4876800"/>
          <a:ext cx="3595226" cy="1523999"/>
        </p:xfrm>
        <a:graphic>
          <a:graphicData uri="http://schemas.openxmlformats.org/drawingml/2006/table">
            <a:tbl>
              <a:tblPr>
                <a:tableStyleId>{5C22544A-7EE6-4342-B048-85BDC9FD1C3A}</a:tableStyleId>
              </a:tblPr>
              <a:tblGrid>
                <a:gridCol w="710361"/>
                <a:gridCol w="710361"/>
                <a:gridCol w="710361"/>
                <a:gridCol w="208280"/>
                <a:gridCol w="116840"/>
                <a:gridCol w="558663"/>
                <a:gridCol w="580360"/>
              </a:tblGrid>
              <a:tr h="268111">
                <a:tc>
                  <a:txBody>
                    <a:bodyPr/>
                    <a:lstStyle/>
                    <a:p>
                      <a:endParaRPr lang="en-US" sz="1400" dirty="0">
                        <a:latin typeface="Arial"/>
                        <a:cs typeface="Arial"/>
                      </a:endParaRPr>
                    </a:p>
                  </a:txBody>
                  <a:tcPr>
                    <a:lnL w="38100" cap="flat" cmpd="sng" algn="ctr">
                      <a:solidFill>
                        <a:scrgbClr r="0" g="0" b="0"/>
                      </a:solidFill>
                      <a:prstDash val="solid"/>
                      <a:round/>
                      <a:headEnd type="none" w="med" len="med"/>
                      <a:tailEnd type="none" w="med" len="med"/>
                    </a:lnL>
                    <a:lnR w="12700" cmpd="sng">
                      <a:noFill/>
                    </a:lnR>
                    <a:lnT w="381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1200" dirty="0" smtClean="0">
                          <a:latin typeface="Arial"/>
                          <a:cs typeface="Arial"/>
                        </a:rPr>
                        <a:t>M</a:t>
                      </a:r>
                      <a:endParaRPr lang="en-US" sz="1200" dirty="0">
                        <a:latin typeface="Arial"/>
                        <a:cs typeface="Arial"/>
                      </a:endParaRPr>
                    </a:p>
                  </a:txBody>
                  <a:tcPr>
                    <a:lnL w="12700" cmpd="sng">
                      <a:noFill/>
                    </a:lnL>
                    <a:lnR w="12700" cmpd="sng">
                      <a:noFill/>
                    </a:lnR>
                    <a:lnT w="38100" cap="flat" cmpd="sng" algn="ctr">
                      <a:solidFill>
                        <a:scrgbClr r="0" g="0" b="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latin typeface="Arial"/>
                        <a:cs typeface="Aria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endParaRPr lang="en-US" sz="1200" dirty="0">
                        <a:latin typeface="Arial"/>
                        <a:cs typeface="Arial"/>
                      </a:endParaRPr>
                    </a:p>
                  </a:txBody>
                  <a:tcPr>
                    <a:lnL w="12700" cmpd="sng">
                      <a:noFill/>
                    </a:lnL>
                    <a:lnR w="38100" cap="flat" cmpd="sng" algn="ctr">
                      <a:no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200" dirty="0" smtClean="0">
                          <a:latin typeface="Arial"/>
                          <a:cs typeface="Arial"/>
                        </a:rPr>
                        <a:t>F</a:t>
                      </a:r>
                      <a:endParaRPr lang="en-US" sz="1200" dirty="0">
                        <a:latin typeface="Arial"/>
                        <a:cs typeface="Arial"/>
                      </a:endParaRPr>
                    </a:p>
                  </a:txBody>
                  <a:tcPr>
                    <a:lnL w="38100" cap="flat" cmpd="sng" algn="ctr">
                      <a:no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latin typeface="Arial"/>
                        <a:cs typeface="Arial"/>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04800">
                <a:tc>
                  <a:txBody>
                    <a:bodyPr/>
                    <a:lstStyle/>
                    <a:p>
                      <a:endParaRPr lang="en-US" sz="1400" dirty="0">
                        <a:latin typeface="Arial"/>
                        <a:cs typeface="Arial"/>
                      </a:endParaRPr>
                    </a:p>
                  </a:txBody>
                  <a:tcPr>
                    <a:lnL w="38100" cap="flat" cmpd="sng" algn="ctr">
                      <a:solidFill>
                        <a:scrgbClr r="0" g="0" b="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smtClean="0">
                          <a:latin typeface="Arial"/>
                          <a:cs typeface="Arial"/>
                        </a:rPr>
                        <a:t>Young</a:t>
                      </a:r>
                      <a:endParaRPr lang="en-US" sz="1200" dirty="0">
                        <a:latin typeface="Arial"/>
                        <a:cs typeface="Arial"/>
                      </a:endParaRPr>
                    </a:p>
                  </a:txBody>
                  <a:tcPr>
                    <a:lnL w="12700" cmpd="sng">
                      <a:noFill/>
                    </a:lnL>
                    <a:lnR w="12700" cmpd="sng">
                      <a:noFill/>
                    </a:lnR>
                    <a:lnT w="28575"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smtClean="0">
                          <a:latin typeface="Arial"/>
                          <a:cs typeface="Arial"/>
                        </a:rPr>
                        <a:t>Old</a:t>
                      </a:r>
                      <a:endParaRPr lang="en-US" sz="1200" dirty="0">
                        <a:latin typeface="Arial"/>
                        <a:cs typeface="Arial"/>
                      </a:endParaRPr>
                    </a:p>
                  </a:txBody>
                  <a:tcPr>
                    <a:lnL w="12700" cmpd="sng">
                      <a:noFill/>
                    </a:lnL>
                    <a:lnR w="12700" cmpd="sng">
                      <a:noFill/>
                    </a:lnR>
                    <a:lnT w="28575"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dirty="0">
                        <a:latin typeface="Arial"/>
                        <a:cs typeface="Arial"/>
                      </a:endParaRP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rPr>
                        <a:t>Young</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a:r>
                        <a:rPr lang="en-US" sz="1200" dirty="0" smtClean="0">
                          <a:latin typeface="Arial"/>
                          <a:cs typeface="Arial"/>
                        </a:rPr>
                        <a:t>Old</a:t>
                      </a:r>
                      <a:endParaRPr lang="en-US" sz="1200" dirty="0">
                        <a:latin typeface="Arial"/>
                        <a:cs typeface="Arial"/>
                      </a:endParaRPr>
                    </a:p>
                  </a:txBody>
                  <a:tcPr>
                    <a:lnL w="12700" cmpd="sng">
                      <a:noFill/>
                    </a:lnL>
                    <a:lnR w="38100" cap="flat" cmpd="sng" algn="ctr">
                      <a:solidFill>
                        <a:scrgbClr r="0" g="0" b="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55789">
                <a:tc>
                  <a:txBody>
                    <a:bodyPr/>
                    <a:lstStyle/>
                    <a:p>
                      <a:pPr algn="r"/>
                      <a:r>
                        <a:rPr lang="en-US" sz="1200" dirty="0" smtClean="0">
                          <a:latin typeface="Arial"/>
                          <a:cs typeface="Arial"/>
                        </a:rPr>
                        <a:t>Low activity</a:t>
                      </a:r>
                      <a:endParaRPr lang="en-US" sz="1200" dirty="0">
                        <a:latin typeface="Arial"/>
                        <a:cs typeface="Arial"/>
                      </a:endParaRPr>
                    </a:p>
                  </a:txBody>
                  <a:tcPr>
                    <a:lnL w="381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endParaRPr lang="en-US" sz="1400" dirty="0">
                        <a:latin typeface="Arial"/>
                        <a:cs typeface="Ari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sz="1400" dirty="0">
                        <a:latin typeface="Arial"/>
                        <a:cs typeface="Arial"/>
                      </a:endParaRPr>
                    </a:p>
                  </a:txBody>
                  <a:tcPr>
                    <a:lnL w="12700" cmpd="sng">
                      <a:noFill/>
                    </a:lnL>
                    <a:lnR w="381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5789">
                <a:tc>
                  <a:txBody>
                    <a:bodyPr/>
                    <a:lstStyle/>
                    <a:p>
                      <a:pPr algn="r"/>
                      <a:r>
                        <a:rPr lang="en-US" sz="1200" dirty="0" smtClean="0">
                          <a:latin typeface="Arial"/>
                          <a:cs typeface="Arial"/>
                        </a:rPr>
                        <a:t>High activity</a:t>
                      </a:r>
                      <a:endParaRPr lang="en-US" sz="1200" dirty="0">
                        <a:latin typeface="Arial"/>
                        <a:cs typeface="Arial"/>
                      </a:endParaRPr>
                    </a:p>
                  </a:txBody>
                  <a:tcPr>
                    <a:lnL w="38100" cap="flat" cmpd="sng" algn="ctr">
                      <a:solidFill>
                        <a:scrgbClr r="0" g="0" b="0"/>
                      </a:solidFill>
                      <a:prstDash val="solid"/>
                      <a:round/>
                      <a:headEnd type="none" w="med" len="med"/>
                      <a:tailEnd type="none" w="med" len="med"/>
                    </a:lnL>
                    <a:lnR w="12700" cmpd="sng">
                      <a:noFill/>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sz="1400" dirty="0">
                        <a:latin typeface="Arial"/>
                        <a:cs typeface="Arial"/>
                      </a:endParaRPr>
                    </a:p>
                  </a:txBody>
                  <a:tcPr>
                    <a:lnL w="12700" cmpd="sng">
                      <a:noFill/>
                    </a:lnL>
                    <a:lnR w="12700" cmpd="sng">
                      <a:noFill/>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sz="1400" dirty="0">
                        <a:latin typeface="Arial"/>
                        <a:cs typeface="Arial"/>
                      </a:endParaRPr>
                    </a:p>
                  </a:txBody>
                  <a:tcPr>
                    <a:lnL w="12700" cmpd="sng">
                      <a:noFill/>
                    </a:lnL>
                    <a:lnR w="38100" cap="flat" cmpd="sng" algn="ctr">
                      <a:solidFill>
                        <a:scrgbClr r="0" g="0" b="0"/>
                      </a:solidFill>
                      <a:prstDash val="solid"/>
                      <a:round/>
                      <a:headEnd type="none" w="med" len="med"/>
                      <a:tailEnd type="none" w="med" len="med"/>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6" name="Rectangle 255"/>
          <p:cNvSpPr/>
          <p:nvPr/>
        </p:nvSpPr>
        <p:spPr>
          <a:xfrm>
            <a:off x="1784400" y="6019800"/>
            <a:ext cx="273000" cy="271994"/>
          </a:xfrm>
          <a:prstGeom prst="rect">
            <a:avLst/>
          </a:prstGeom>
          <a:solidFill>
            <a:schemeClr val="accent2">
              <a:lumMod val="75000"/>
            </a:schemeClr>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p:cNvSpPr/>
          <p:nvPr/>
        </p:nvSpPr>
        <p:spPr>
          <a:xfrm>
            <a:off x="3307579" y="5562599"/>
            <a:ext cx="273821" cy="277674"/>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p:cNvSpPr/>
          <p:nvPr/>
        </p:nvSpPr>
        <p:spPr>
          <a:xfrm>
            <a:off x="3307579" y="6019800"/>
            <a:ext cx="273821" cy="277674"/>
          </a:xfrm>
          <a:prstGeom prst="ellipse">
            <a:avLst/>
          </a:prstGeom>
          <a:solidFill>
            <a:srgbClr val="953735"/>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1784400" y="5562599"/>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a:grpSpLocks noChangeAspect="1"/>
          </p:cNvGrpSpPr>
          <p:nvPr/>
        </p:nvGrpSpPr>
        <p:grpSpPr>
          <a:xfrm>
            <a:off x="2062817" y="1066800"/>
            <a:ext cx="6090583" cy="3962400"/>
            <a:chOff x="622465" y="680154"/>
            <a:chExt cx="8610007" cy="5611865"/>
          </a:xfrm>
        </p:grpSpPr>
        <p:grpSp>
          <p:nvGrpSpPr>
            <p:cNvPr id="288" name="Group 287"/>
            <p:cNvGrpSpPr/>
            <p:nvPr/>
          </p:nvGrpSpPr>
          <p:grpSpPr>
            <a:xfrm>
              <a:off x="830247" y="1170124"/>
              <a:ext cx="7217296" cy="4449645"/>
              <a:chOff x="1358957" y="1131401"/>
              <a:chExt cx="7217297" cy="4449650"/>
            </a:xfrm>
          </p:grpSpPr>
          <p:grpSp>
            <p:nvGrpSpPr>
              <p:cNvPr id="372" name="Group 371"/>
              <p:cNvGrpSpPr/>
              <p:nvPr/>
            </p:nvGrpSpPr>
            <p:grpSpPr>
              <a:xfrm>
                <a:off x="6252223" y="3771126"/>
                <a:ext cx="2324031" cy="1809925"/>
                <a:chOff x="5444113" y="3926408"/>
                <a:chExt cx="2324031" cy="1809925"/>
              </a:xfrm>
            </p:grpSpPr>
            <p:grpSp>
              <p:nvGrpSpPr>
                <p:cNvPr id="509" name="Group 508"/>
                <p:cNvGrpSpPr/>
                <p:nvPr/>
              </p:nvGrpSpPr>
              <p:grpSpPr>
                <a:xfrm>
                  <a:off x="6802944" y="4928458"/>
                  <a:ext cx="759144" cy="291623"/>
                  <a:chOff x="3453586" y="5966168"/>
                  <a:chExt cx="759144" cy="291623"/>
                </a:xfrm>
              </p:grpSpPr>
              <p:sp>
                <p:nvSpPr>
                  <p:cNvPr id="534" name="Rectangle 533"/>
                  <p:cNvSpPr/>
                  <p:nvPr/>
                </p:nvSpPr>
                <p:spPr>
                  <a:xfrm>
                    <a:off x="3453586" y="5996648"/>
                    <a:ext cx="273000" cy="261143"/>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5" name="Rectangle 534"/>
                  <p:cNvSpPr/>
                  <p:nvPr/>
                </p:nvSpPr>
                <p:spPr>
                  <a:xfrm>
                    <a:off x="3939730" y="5966168"/>
                    <a:ext cx="273000" cy="261145"/>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Straight Arrow Connector 535"/>
                  <p:cNvCxnSpPr>
                    <a:stCxn id="534" idx="3"/>
                    <a:endCxn id="535" idx="1"/>
                  </p:cNvCxnSpPr>
                  <p:nvPr/>
                </p:nvCxnSpPr>
                <p:spPr>
                  <a:xfrm flipV="1">
                    <a:off x="3726587" y="6096738"/>
                    <a:ext cx="213146" cy="3048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510" name="Oval 509"/>
                <p:cNvSpPr/>
                <p:nvPr/>
              </p:nvSpPr>
              <p:spPr>
                <a:xfrm>
                  <a:off x="5444113" y="3926408"/>
                  <a:ext cx="2324031" cy="1809925"/>
                </a:xfrm>
                <a:prstGeom prst="ellipse">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1" name="Group 510"/>
                <p:cNvGrpSpPr/>
                <p:nvPr/>
              </p:nvGrpSpPr>
              <p:grpSpPr>
                <a:xfrm rot="1755696">
                  <a:off x="5883163" y="4775261"/>
                  <a:ext cx="840427" cy="269256"/>
                  <a:chOff x="4596944" y="4922898"/>
                  <a:chExt cx="840427" cy="269256"/>
                </a:xfrm>
              </p:grpSpPr>
              <p:sp>
                <p:nvSpPr>
                  <p:cNvPr id="531" name="Rectangle 530"/>
                  <p:cNvSpPr/>
                  <p:nvPr/>
                </p:nvSpPr>
                <p:spPr>
                  <a:xfrm>
                    <a:off x="4596944" y="4922898"/>
                    <a:ext cx="273000" cy="261145"/>
                  </a:xfrm>
                  <a:prstGeom prst="rect">
                    <a:avLst/>
                  </a:prstGeom>
                  <a:solidFill>
                    <a:srgbClr val="953735"/>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2" name="Rectangle 531"/>
                  <p:cNvSpPr/>
                  <p:nvPr/>
                </p:nvSpPr>
                <p:spPr>
                  <a:xfrm rot="19844304">
                    <a:off x="5164371" y="4922902"/>
                    <a:ext cx="273000" cy="261148"/>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3" name="Straight Arrow Connector 532"/>
                  <p:cNvCxnSpPr>
                    <a:stCxn id="531" idx="3"/>
                    <a:endCxn id="532" idx="1"/>
                  </p:cNvCxnSpPr>
                  <p:nvPr/>
                </p:nvCxnSpPr>
                <p:spPr>
                  <a:xfrm rot="19844304">
                    <a:off x="4906153" y="4981519"/>
                    <a:ext cx="239437" cy="210635"/>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512" name="Group 511"/>
                <p:cNvGrpSpPr/>
                <p:nvPr/>
              </p:nvGrpSpPr>
              <p:grpSpPr>
                <a:xfrm>
                  <a:off x="6375417" y="4136750"/>
                  <a:ext cx="840423" cy="261145"/>
                  <a:chOff x="3453586" y="5564509"/>
                  <a:chExt cx="840423" cy="261145"/>
                </a:xfrm>
              </p:grpSpPr>
              <p:sp>
                <p:nvSpPr>
                  <p:cNvPr id="528" name="Rectangle 527"/>
                  <p:cNvSpPr/>
                  <p:nvPr/>
                </p:nvSpPr>
                <p:spPr>
                  <a:xfrm>
                    <a:off x="3453586" y="5564510"/>
                    <a:ext cx="273000" cy="261144"/>
                  </a:xfrm>
                  <a:prstGeom prst="rect">
                    <a:avLst/>
                  </a:prstGeom>
                  <a:solidFill>
                    <a:srgbClr val="953735"/>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9" name="Rectangle 528"/>
                  <p:cNvSpPr/>
                  <p:nvPr/>
                </p:nvSpPr>
                <p:spPr>
                  <a:xfrm>
                    <a:off x="4021009" y="5564509"/>
                    <a:ext cx="273000" cy="261144"/>
                  </a:xfrm>
                  <a:prstGeom prst="rect">
                    <a:avLst/>
                  </a:prstGeom>
                  <a:solidFill>
                    <a:srgbClr val="953735"/>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0" name="Straight Arrow Connector 529"/>
                  <p:cNvCxnSpPr>
                    <a:stCxn id="528" idx="3"/>
                    <a:endCxn id="529" idx="1"/>
                  </p:cNvCxnSpPr>
                  <p:nvPr/>
                </p:nvCxnSpPr>
                <p:spPr>
                  <a:xfrm>
                    <a:off x="3726586" y="5695080"/>
                    <a:ext cx="294424"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513" name="Rectangle 512"/>
                <p:cNvSpPr/>
                <p:nvPr/>
              </p:nvSpPr>
              <p:spPr>
                <a:xfrm>
                  <a:off x="6575651" y="5338625"/>
                  <a:ext cx="273000" cy="261144"/>
                </a:xfrm>
                <a:prstGeom prst="rect">
                  <a:avLst/>
                </a:prstGeom>
                <a:solidFill>
                  <a:srgbClr val="C0504D"/>
                </a:solidFill>
                <a:ln w="28575" cmpd="sng">
                  <a:solidFill>
                    <a:srgbClr val="6325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4" name="Group 513"/>
                <p:cNvGrpSpPr/>
                <p:nvPr/>
              </p:nvGrpSpPr>
              <p:grpSpPr>
                <a:xfrm>
                  <a:off x="6668943" y="4535535"/>
                  <a:ext cx="799784" cy="261145"/>
                  <a:chOff x="3494226" y="5996650"/>
                  <a:chExt cx="799784" cy="261145"/>
                </a:xfrm>
              </p:grpSpPr>
              <p:sp>
                <p:nvSpPr>
                  <p:cNvPr id="525" name="Rectangle 524"/>
                  <p:cNvSpPr/>
                  <p:nvPr/>
                </p:nvSpPr>
                <p:spPr>
                  <a:xfrm>
                    <a:off x="3494226" y="5996650"/>
                    <a:ext cx="273000" cy="261145"/>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6" name="Rectangle 525"/>
                  <p:cNvSpPr/>
                  <p:nvPr/>
                </p:nvSpPr>
                <p:spPr>
                  <a:xfrm>
                    <a:off x="4021010" y="5996650"/>
                    <a:ext cx="273000" cy="261142"/>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7" name="Straight Arrow Connector 526"/>
                  <p:cNvCxnSpPr>
                    <a:stCxn id="525" idx="3"/>
                    <a:endCxn id="526" idx="1"/>
                  </p:cNvCxnSpPr>
                  <p:nvPr/>
                </p:nvCxnSpPr>
                <p:spPr>
                  <a:xfrm>
                    <a:off x="3767227" y="6127220"/>
                    <a:ext cx="253784"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515" name="Group 514"/>
                <p:cNvGrpSpPr/>
                <p:nvPr/>
              </p:nvGrpSpPr>
              <p:grpSpPr>
                <a:xfrm rot="19002223">
                  <a:off x="5510315" y="4287587"/>
                  <a:ext cx="840426" cy="261149"/>
                  <a:chOff x="1553392" y="4895853"/>
                  <a:chExt cx="840426" cy="261149"/>
                </a:xfrm>
              </p:grpSpPr>
              <p:sp>
                <p:nvSpPr>
                  <p:cNvPr id="522" name="Rectangle 521"/>
                  <p:cNvSpPr/>
                  <p:nvPr/>
                </p:nvSpPr>
                <p:spPr>
                  <a:xfrm>
                    <a:off x="1553392" y="4895853"/>
                    <a:ext cx="273000" cy="261149"/>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3" name="Rectangle 522"/>
                  <p:cNvSpPr/>
                  <p:nvPr/>
                </p:nvSpPr>
                <p:spPr>
                  <a:xfrm>
                    <a:off x="2120818" y="4895855"/>
                    <a:ext cx="273000" cy="261142"/>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4" name="Straight Arrow Connector 523"/>
                  <p:cNvCxnSpPr>
                    <a:stCxn id="522" idx="3"/>
                    <a:endCxn id="523" idx="1"/>
                  </p:cNvCxnSpPr>
                  <p:nvPr/>
                </p:nvCxnSpPr>
                <p:spPr>
                  <a:xfrm>
                    <a:off x="1826394" y="5026423"/>
                    <a:ext cx="294424"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516" name="Group 515"/>
                <p:cNvGrpSpPr/>
                <p:nvPr/>
              </p:nvGrpSpPr>
              <p:grpSpPr>
                <a:xfrm rot="2497422">
                  <a:off x="5502164" y="5083384"/>
                  <a:ext cx="840425" cy="261146"/>
                  <a:chOff x="4955466" y="4926247"/>
                  <a:chExt cx="840425" cy="261146"/>
                </a:xfrm>
              </p:grpSpPr>
              <p:sp>
                <p:nvSpPr>
                  <p:cNvPr id="519" name="Rectangle 518"/>
                  <p:cNvSpPr/>
                  <p:nvPr/>
                </p:nvSpPr>
                <p:spPr>
                  <a:xfrm>
                    <a:off x="4955466" y="4926248"/>
                    <a:ext cx="273000" cy="261145"/>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0" name="Rectangle 519"/>
                  <p:cNvSpPr/>
                  <p:nvPr/>
                </p:nvSpPr>
                <p:spPr>
                  <a:xfrm>
                    <a:off x="5522891" y="4926247"/>
                    <a:ext cx="273000" cy="261145"/>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1" name="Straight Arrow Connector 520"/>
                  <p:cNvCxnSpPr>
                    <a:stCxn id="519" idx="3"/>
                    <a:endCxn id="520" idx="1"/>
                  </p:cNvCxnSpPr>
                  <p:nvPr/>
                </p:nvCxnSpPr>
                <p:spPr>
                  <a:xfrm>
                    <a:off x="5228464" y="5056823"/>
                    <a:ext cx="294424"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517" name="Straight Arrow Connector 516"/>
                <p:cNvCxnSpPr>
                  <a:stCxn id="525" idx="2"/>
                  <a:endCxn id="534" idx="0"/>
                </p:cNvCxnSpPr>
                <p:nvPr/>
              </p:nvCxnSpPr>
              <p:spPr>
                <a:xfrm>
                  <a:off x="6805442" y="4796680"/>
                  <a:ext cx="134002" cy="162258"/>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28" idx="2"/>
                  <a:endCxn id="531" idx="0"/>
                </p:cNvCxnSpPr>
                <p:nvPr/>
              </p:nvCxnSpPr>
              <p:spPr>
                <a:xfrm flipH="1">
                  <a:off x="6121265" y="4397891"/>
                  <a:ext cx="390650" cy="256286"/>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75" name="Group 374"/>
              <p:cNvGrpSpPr/>
              <p:nvPr/>
            </p:nvGrpSpPr>
            <p:grpSpPr>
              <a:xfrm>
                <a:off x="1358957" y="3573836"/>
                <a:ext cx="3877480" cy="2003410"/>
                <a:chOff x="715636" y="3573836"/>
                <a:chExt cx="3877480" cy="2003410"/>
              </a:xfrm>
            </p:grpSpPr>
            <p:grpSp>
              <p:nvGrpSpPr>
                <p:cNvPr id="456" name="Group 455"/>
                <p:cNvGrpSpPr/>
                <p:nvPr/>
              </p:nvGrpSpPr>
              <p:grpSpPr>
                <a:xfrm rot="18346766">
                  <a:off x="3805689" y="4472819"/>
                  <a:ext cx="730829" cy="347031"/>
                  <a:chOff x="7137537" y="6349162"/>
                  <a:chExt cx="730829" cy="347031"/>
                </a:xfrm>
              </p:grpSpPr>
              <p:sp>
                <p:nvSpPr>
                  <p:cNvPr id="506" name="Rectangle 505"/>
                  <p:cNvSpPr/>
                  <p:nvPr/>
                </p:nvSpPr>
                <p:spPr>
                  <a:xfrm>
                    <a:off x="7137537" y="6349162"/>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7" name="Straight Arrow Connector 506"/>
                  <p:cNvCxnSpPr>
                    <a:stCxn id="506" idx="3"/>
                    <a:endCxn id="508" idx="2"/>
                  </p:cNvCxnSpPr>
                  <p:nvPr/>
                </p:nvCxnSpPr>
                <p:spPr>
                  <a:xfrm rot="3253234" flipV="1">
                    <a:off x="7415016" y="6470985"/>
                    <a:ext cx="175050" cy="100659"/>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08" name="Oval 507"/>
                  <p:cNvSpPr/>
                  <p:nvPr/>
                </p:nvSpPr>
                <p:spPr>
                  <a:xfrm>
                    <a:off x="7594545" y="6429596"/>
                    <a:ext cx="273821" cy="266597"/>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57" name="Group 456"/>
                <p:cNvGrpSpPr/>
                <p:nvPr/>
              </p:nvGrpSpPr>
              <p:grpSpPr>
                <a:xfrm>
                  <a:off x="715636" y="3573836"/>
                  <a:ext cx="3877480" cy="2003410"/>
                  <a:chOff x="915815" y="3783844"/>
                  <a:chExt cx="3877480" cy="2003410"/>
                </a:xfrm>
              </p:grpSpPr>
              <p:grpSp>
                <p:nvGrpSpPr>
                  <p:cNvPr id="460" name="Group 459"/>
                  <p:cNvGrpSpPr/>
                  <p:nvPr/>
                </p:nvGrpSpPr>
                <p:grpSpPr>
                  <a:xfrm rot="10800000">
                    <a:off x="2811119" y="4872752"/>
                    <a:ext cx="846227" cy="266597"/>
                    <a:chOff x="7137537" y="6346436"/>
                    <a:chExt cx="846227" cy="266597"/>
                  </a:xfrm>
                </p:grpSpPr>
                <p:sp>
                  <p:nvSpPr>
                    <p:cNvPr id="503" name="Rectangle 502"/>
                    <p:cNvSpPr/>
                    <p:nvPr/>
                  </p:nvSpPr>
                  <p:spPr>
                    <a:xfrm>
                      <a:off x="7137537" y="6349162"/>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4" name="Straight Arrow Connector 503"/>
                    <p:cNvCxnSpPr>
                      <a:stCxn id="503" idx="3"/>
                      <a:endCxn id="505"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05" name="Oval 504"/>
                    <p:cNvSpPr/>
                    <p:nvPr/>
                  </p:nvSpPr>
                  <p:spPr>
                    <a:xfrm>
                      <a:off x="7709943" y="6346436"/>
                      <a:ext cx="273821" cy="266597"/>
                    </a:xfrm>
                    <a:prstGeom prst="ellipse">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1" name="Group 460"/>
                  <p:cNvGrpSpPr/>
                  <p:nvPr/>
                </p:nvGrpSpPr>
                <p:grpSpPr>
                  <a:xfrm>
                    <a:off x="915815" y="3783844"/>
                    <a:ext cx="3877480" cy="2003410"/>
                    <a:chOff x="684360" y="1072861"/>
                    <a:chExt cx="3877480" cy="2003410"/>
                  </a:xfrm>
                </p:grpSpPr>
                <p:sp>
                  <p:nvSpPr>
                    <p:cNvPr id="494" name="Oval 493"/>
                    <p:cNvSpPr/>
                    <p:nvPr/>
                  </p:nvSpPr>
                  <p:spPr>
                    <a:xfrm>
                      <a:off x="684360" y="1072861"/>
                      <a:ext cx="3877480" cy="2003410"/>
                    </a:xfrm>
                    <a:prstGeom prst="ellipse">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95" name="Group 494"/>
                    <p:cNvGrpSpPr/>
                    <p:nvPr/>
                  </p:nvGrpSpPr>
                  <p:grpSpPr>
                    <a:xfrm rot="20210857">
                      <a:off x="3091060" y="2494476"/>
                      <a:ext cx="729144" cy="309079"/>
                      <a:chOff x="1097933" y="2656534"/>
                      <a:chExt cx="729145" cy="309079"/>
                    </a:xfrm>
                  </p:grpSpPr>
                  <p:sp>
                    <p:nvSpPr>
                      <p:cNvPr id="500" name="Rectangle 499"/>
                      <p:cNvSpPr/>
                      <p:nvPr/>
                    </p:nvSpPr>
                    <p:spPr>
                      <a:xfrm>
                        <a:off x="1097933" y="2704469"/>
                        <a:ext cx="273000" cy="261144"/>
                      </a:xfrm>
                      <a:prstGeom prst="rect">
                        <a:avLst/>
                      </a:prstGeom>
                      <a:solidFill>
                        <a:schemeClr val="accent2">
                          <a:lumMod val="75000"/>
                        </a:schemeClr>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1" name="Oval 500"/>
                      <p:cNvSpPr/>
                      <p:nvPr/>
                    </p:nvSpPr>
                    <p:spPr>
                      <a:xfrm>
                        <a:off x="1553257" y="2656534"/>
                        <a:ext cx="273821" cy="266597"/>
                      </a:xfrm>
                      <a:prstGeom prst="ellipse">
                        <a:avLst/>
                      </a:prstGeom>
                      <a:solidFill>
                        <a:schemeClr val="accent2">
                          <a:lumMod val="75000"/>
                        </a:schemeClr>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2" name="Straight Arrow Connector 501"/>
                      <p:cNvCxnSpPr>
                        <a:stCxn id="500" idx="3"/>
                        <a:endCxn id="501" idx="2"/>
                      </p:cNvCxnSpPr>
                      <p:nvPr/>
                    </p:nvCxnSpPr>
                    <p:spPr>
                      <a:xfrm rot="1389143" flipV="1">
                        <a:off x="1387163" y="2755811"/>
                        <a:ext cx="149865" cy="113253"/>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96" name="Group 495"/>
                    <p:cNvGrpSpPr/>
                    <p:nvPr/>
                  </p:nvGrpSpPr>
                  <p:grpSpPr>
                    <a:xfrm rot="8070752">
                      <a:off x="770080" y="1565314"/>
                      <a:ext cx="846227" cy="266597"/>
                      <a:chOff x="7137537" y="6346436"/>
                      <a:chExt cx="846227" cy="266597"/>
                    </a:xfrm>
                  </p:grpSpPr>
                  <p:sp>
                    <p:nvSpPr>
                      <p:cNvPr id="497" name="Rectangle 496"/>
                      <p:cNvSpPr/>
                      <p:nvPr/>
                    </p:nvSpPr>
                    <p:spPr>
                      <a:xfrm>
                        <a:off x="7137537" y="6349162"/>
                        <a:ext cx="273000"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8" name="Straight Arrow Connector 497"/>
                      <p:cNvCxnSpPr>
                        <a:stCxn id="497" idx="3"/>
                        <a:endCxn id="499"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99" name="Oval 498"/>
                      <p:cNvSpPr/>
                      <p:nvPr/>
                    </p:nvSpPr>
                    <p:spPr>
                      <a:xfrm>
                        <a:off x="7709943" y="6346436"/>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62" name="Group 461"/>
                  <p:cNvGrpSpPr/>
                  <p:nvPr/>
                </p:nvGrpSpPr>
                <p:grpSpPr>
                  <a:xfrm rot="1497349">
                    <a:off x="1193594" y="5124048"/>
                    <a:ext cx="841245" cy="266597"/>
                    <a:chOff x="1097933" y="2704469"/>
                    <a:chExt cx="841245" cy="266597"/>
                  </a:xfrm>
                </p:grpSpPr>
                <p:sp>
                  <p:nvSpPr>
                    <p:cNvPr id="491" name="Rectangle 490"/>
                    <p:cNvSpPr/>
                    <p:nvPr/>
                  </p:nvSpPr>
                  <p:spPr>
                    <a:xfrm>
                      <a:off x="1097933" y="2704469"/>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492" name="Oval 491"/>
                    <p:cNvSpPr/>
                    <p:nvPr/>
                  </p:nvSpPr>
                  <p:spPr>
                    <a:xfrm>
                      <a:off x="1665357" y="2704469"/>
                      <a:ext cx="273821" cy="266597"/>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3" name="Straight Arrow Connector 492"/>
                    <p:cNvCxnSpPr>
                      <a:stCxn id="491" idx="3"/>
                      <a:endCxn id="492" idx="2"/>
                    </p:cNvCxnSpPr>
                    <p:nvPr/>
                  </p:nvCxnSpPr>
                  <p:spPr>
                    <a:xfrm>
                      <a:off x="1370933" y="2835041"/>
                      <a:ext cx="294424" cy="2727"/>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63" name="Group 462"/>
                  <p:cNvGrpSpPr/>
                  <p:nvPr/>
                </p:nvGrpSpPr>
                <p:grpSpPr>
                  <a:xfrm rot="10569732">
                    <a:off x="3643994" y="4350235"/>
                    <a:ext cx="681153" cy="455175"/>
                    <a:chOff x="1268905" y="2542274"/>
                    <a:chExt cx="681153" cy="455175"/>
                  </a:xfrm>
                </p:grpSpPr>
                <p:sp>
                  <p:nvSpPr>
                    <p:cNvPr id="488" name="Rectangle 487"/>
                    <p:cNvSpPr/>
                    <p:nvPr/>
                  </p:nvSpPr>
                  <p:spPr>
                    <a:xfrm>
                      <a:off x="1268905" y="2736305"/>
                      <a:ext cx="273000" cy="26114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9" name="Oval 488"/>
                    <p:cNvSpPr/>
                    <p:nvPr/>
                  </p:nvSpPr>
                  <p:spPr>
                    <a:xfrm>
                      <a:off x="1676237" y="2542274"/>
                      <a:ext cx="273821" cy="266597"/>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0" name="Straight Arrow Connector 489"/>
                    <p:cNvCxnSpPr>
                      <a:stCxn id="488" idx="3"/>
                      <a:endCxn id="489" idx="3"/>
                    </p:cNvCxnSpPr>
                    <p:nvPr/>
                  </p:nvCxnSpPr>
                  <p:spPr>
                    <a:xfrm rot="11030268" flipH="1">
                      <a:off x="1545348" y="2764100"/>
                      <a:ext cx="167545" cy="108506"/>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64" name="Group 463"/>
                  <p:cNvGrpSpPr/>
                  <p:nvPr/>
                </p:nvGrpSpPr>
                <p:grpSpPr>
                  <a:xfrm rot="13339152">
                    <a:off x="1536845" y="4649931"/>
                    <a:ext cx="846227" cy="266597"/>
                    <a:chOff x="7137537" y="6346436"/>
                    <a:chExt cx="846227" cy="266597"/>
                  </a:xfrm>
                </p:grpSpPr>
                <p:sp>
                  <p:nvSpPr>
                    <p:cNvPr id="485" name="Rectangle 484"/>
                    <p:cNvSpPr/>
                    <p:nvPr/>
                  </p:nvSpPr>
                  <p:spPr>
                    <a:xfrm>
                      <a:off x="7137537" y="6349162"/>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Straight Arrow Connector 485"/>
                    <p:cNvCxnSpPr>
                      <a:stCxn id="485" idx="3"/>
                      <a:endCxn id="487"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87" name="Oval 486"/>
                    <p:cNvSpPr/>
                    <p:nvPr/>
                  </p:nvSpPr>
                  <p:spPr>
                    <a:xfrm>
                      <a:off x="7709943" y="6346436"/>
                      <a:ext cx="273821" cy="266597"/>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5" name="Group 464"/>
                  <p:cNvGrpSpPr/>
                  <p:nvPr/>
                </p:nvGrpSpPr>
                <p:grpSpPr>
                  <a:xfrm rot="912582">
                    <a:off x="3065837" y="3983443"/>
                    <a:ext cx="841245" cy="266597"/>
                    <a:chOff x="1097933" y="3199573"/>
                    <a:chExt cx="841245" cy="266597"/>
                  </a:xfrm>
                </p:grpSpPr>
                <p:sp>
                  <p:nvSpPr>
                    <p:cNvPr id="482" name="Oval 481"/>
                    <p:cNvSpPr/>
                    <p:nvPr/>
                  </p:nvSpPr>
                  <p:spPr>
                    <a:xfrm>
                      <a:off x="1665357" y="3199573"/>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3" name="Rectangle 482"/>
                    <p:cNvSpPr/>
                    <p:nvPr/>
                  </p:nvSpPr>
                  <p:spPr>
                    <a:xfrm>
                      <a:off x="1097933" y="3202299"/>
                      <a:ext cx="273000" cy="26114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4" name="Straight Arrow Connector 483"/>
                    <p:cNvCxnSpPr>
                      <a:stCxn id="483" idx="3"/>
                      <a:endCxn id="482" idx="2"/>
                    </p:cNvCxnSpPr>
                    <p:nvPr/>
                  </p:nvCxnSpPr>
                  <p:spPr>
                    <a:xfrm>
                      <a:off x="1370933" y="3332871"/>
                      <a:ext cx="294424"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66" name="Group 465"/>
                  <p:cNvGrpSpPr/>
                  <p:nvPr/>
                </p:nvGrpSpPr>
                <p:grpSpPr>
                  <a:xfrm>
                    <a:off x="2223798" y="5394514"/>
                    <a:ext cx="846227" cy="266597"/>
                    <a:chOff x="7137537" y="6346436"/>
                    <a:chExt cx="846227" cy="266597"/>
                  </a:xfrm>
                </p:grpSpPr>
                <p:sp>
                  <p:nvSpPr>
                    <p:cNvPr id="479" name="Rectangle 478"/>
                    <p:cNvSpPr/>
                    <p:nvPr/>
                  </p:nvSpPr>
                  <p:spPr>
                    <a:xfrm>
                      <a:off x="7137537" y="6349162"/>
                      <a:ext cx="273000"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0" name="Straight Arrow Connector 479"/>
                    <p:cNvCxnSpPr>
                      <a:stCxn id="479" idx="3"/>
                      <a:endCxn id="481"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81" name="Oval 480"/>
                    <p:cNvSpPr/>
                    <p:nvPr/>
                  </p:nvSpPr>
                  <p:spPr>
                    <a:xfrm>
                      <a:off x="7709943" y="6346436"/>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7" name="Group 466"/>
                  <p:cNvGrpSpPr/>
                  <p:nvPr/>
                </p:nvGrpSpPr>
                <p:grpSpPr>
                  <a:xfrm rot="11751207">
                    <a:off x="2427487" y="4262011"/>
                    <a:ext cx="846227" cy="266597"/>
                    <a:chOff x="7137537" y="6346436"/>
                    <a:chExt cx="846227" cy="266597"/>
                  </a:xfrm>
                </p:grpSpPr>
                <p:sp>
                  <p:nvSpPr>
                    <p:cNvPr id="476" name="Rectangle 475"/>
                    <p:cNvSpPr/>
                    <p:nvPr/>
                  </p:nvSpPr>
                  <p:spPr>
                    <a:xfrm>
                      <a:off x="7137537" y="6349162"/>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7" name="Straight Arrow Connector 476"/>
                    <p:cNvCxnSpPr>
                      <a:stCxn id="476" idx="3"/>
                      <a:endCxn id="478"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78" name="Oval 477"/>
                    <p:cNvSpPr/>
                    <p:nvPr/>
                  </p:nvSpPr>
                  <p:spPr>
                    <a:xfrm>
                      <a:off x="7709943" y="6346436"/>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8" name="Group 467"/>
                  <p:cNvGrpSpPr/>
                  <p:nvPr/>
                </p:nvGrpSpPr>
                <p:grpSpPr>
                  <a:xfrm rot="16356218">
                    <a:off x="1894615" y="4136564"/>
                    <a:ext cx="841245" cy="266597"/>
                    <a:chOff x="1097933" y="2704469"/>
                    <a:chExt cx="841245" cy="266597"/>
                  </a:xfrm>
                </p:grpSpPr>
                <p:sp>
                  <p:nvSpPr>
                    <p:cNvPr id="473" name="Rectangle 472"/>
                    <p:cNvSpPr/>
                    <p:nvPr/>
                  </p:nvSpPr>
                  <p:spPr>
                    <a:xfrm>
                      <a:off x="1097933" y="2704469"/>
                      <a:ext cx="273000" cy="26114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4" name="Oval 473"/>
                    <p:cNvSpPr/>
                    <p:nvPr/>
                  </p:nvSpPr>
                  <p:spPr>
                    <a:xfrm>
                      <a:off x="1665357" y="2704469"/>
                      <a:ext cx="273821" cy="266597"/>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5" name="Straight Arrow Connector 474"/>
                    <p:cNvCxnSpPr>
                      <a:stCxn id="473" idx="3"/>
                      <a:endCxn id="474" idx="2"/>
                    </p:cNvCxnSpPr>
                    <p:nvPr/>
                  </p:nvCxnSpPr>
                  <p:spPr>
                    <a:xfrm>
                      <a:off x="1370933" y="2835041"/>
                      <a:ext cx="294424" cy="2727"/>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rot="5400000">
                    <a:off x="2237397" y="4880206"/>
                    <a:ext cx="846227" cy="266597"/>
                    <a:chOff x="7137537" y="6346436"/>
                    <a:chExt cx="846227" cy="266597"/>
                  </a:xfrm>
                </p:grpSpPr>
                <p:sp>
                  <p:nvSpPr>
                    <p:cNvPr id="470" name="Rectangle 469"/>
                    <p:cNvSpPr/>
                    <p:nvPr/>
                  </p:nvSpPr>
                  <p:spPr>
                    <a:xfrm>
                      <a:off x="7137537" y="6349162"/>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1" name="Straight Arrow Connector 470"/>
                    <p:cNvCxnSpPr>
                      <a:stCxn id="470" idx="3"/>
                      <a:endCxn id="472"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72" name="Oval 471"/>
                    <p:cNvSpPr/>
                    <p:nvPr/>
                  </p:nvSpPr>
                  <p:spPr>
                    <a:xfrm>
                      <a:off x="7709943" y="6346436"/>
                      <a:ext cx="273821" cy="266597"/>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458" name="Straight Arrow Connector 457"/>
                <p:cNvCxnSpPr>
                  <a:stCxn id="501" idx="7"/>
                  <a:endCxn id="488" idx="0"/>
                </p:cNvCxnSpPr>
                <p:nvPr/>
              </p:nvCxnSpPr>
              <p:spPr>
                <a:xfrm flipV="1">
                  <a:off x="3739838" y="4387636"/>
                  <a:ext cx="250418" cy="528583"/>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59" name="Straight Arrow Connector 458"/>
                <p:cNvCxnSpPr>
                  <a:stCxn id="505" idx="4"/>
                  <a:endCxn id="476" idx="0"/>
                </p:cNvCxnSpPr>
                <p:nvPr/>
              </p:nvCxnSpPr>
              <p:spPr>
                <a:xfrm flipV="1">
                  <a:off x="2747850" y="4389204"/>
                  <a:ext cx="142614" cy="27354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1358957" y="1131401"/>
                <a:ext cx="3877480" cy="2003410"/>
                <a:chOff x="684360" y="1072861"/>
                <a:chExt cx="3877480" cy="2003410"/>
              </a:xfrm>
            </p:grpSpPr>
            <p:grpSp>
              <p:nvGrpSpPr>
                <p:cNvPr id="383" name="Group 382"/>
                <p:cNvGrpSpPr/>
                <p:nvPr/>
              </p:nvGrpSpPr>
              <p:grpSpPr>
                <a:xfrm>
                  <a:off x="684360" y="1072861"/>
                  <a:ext cx="3877480" cy="2003410"/>
                  <a:chOff x="684360" y="1072861"/>
                  <a:chExt cx="3877480" cy="2003410"/>
                </a:xfrm>
              </p:grpSpPr>
              <p:sp>
                <p:nvSpPr>
                  <p:cNvPr id="405" name="Oval 404"/>
                  <p:cNvSpPr/>
                  <p:nvPr/>
                </p:nvSpPr>
                <p:spPr>
                  <a:xfrm>
                    <a:off x="684360" y="1072861"/>
                    <a:ext cx="3877480" cy="2003410"/>
                  </a:xfrm>
                  <a:prstGeom prst="ellipse">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7" name="Group 406"/>
                  <p:cNvGrpSpPr/>
                  <p:nvPr/>
                </p:nvGrpSpPr>
                <p:grpSpPr>
                  <a:xfrm rot="20210857">
                    <a:off x="3097040" y="2518227"/>
                    <a:ext cx="841245" cy="266597"/>
                    <a:chOff x="1097933" y="2704469"/>
                    <a:chExt cx="841246" cy="266597"/>
                  </a:xfrm>
                </p:grpSpPr>
                <p:sp>
                  <p:nvSpPr>
                    <p:cNvPr id="453" name="Rectangle 452"/>
                    <p:cNvSpPr/>
                    <p:nvPr/>
                  </p:nvSpPr>
                  <p:spPr>
                    <a:xfrm>
                      <a:off x="1097933" y="2704469"/>
                      <a:ext cx="273000" cy="26114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4" name="Oval 453"/>
                    <p:cNvSpPr/>
                    <p:nvPr/>
                  </p:nvSpPr>
                  <p:spPr>
                    <a:xfrm>
                      <a:off x="1665358" y="2704469"/>
                      <a:ext cx="273821" cy="266597"/>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Straight Arrow Connector 454"/>
                    <p:cNvCxnSpPr>
                      <a:stCxn id="453" idx="3"/>
                      <a:endCxn id="454" idx="2"/>
                    </p:cNvCxnSpPr>
                    <p:nvPr/>
                  </p:nvCxnSpPr>
                  <p:spPr>
                    <a:xfrm>
                      <a:off x="1370933" y="2835041"/>
                      <a:ext cx="294424" cy="2727"/>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09" name="Group 408"/>
                  <p:cNvGrpSpPr/>
                  <p:nvPr/>
                </p:nvGrpSpPr>
                <p:grpSpPr>
                  <a:xfrm rot="10644397">
                    <a:off x="807857" y="2125349"/>
                    <a:ext cx="841245" cy="266597"/>
                    <a:chOff x="1097933" y="2704469"/>
                    <a:chExt cx="841245" cy="266597"/>
                  </a:xfrm>
                </p:grpSpPr>
                <p:sp>
                  <p:nvSpPr>
                    <p:cNvPr id="450" name="Rectangle 449"/>
                    <p:cNvSpPr/>
                    <p:nvPr/>
                  </p:nvSpPr>
                  <p:spPr>
                    <a:xfrm>
                      <a:off x="1097933" y="2704469"/>
                      <a:ext cx="273000" cy="261144"/>
                    </a:xfrm>
                    <a:prstGeom prst="rect">
                      <a:avLst/>
                    </a:prstGeom>
                    <a:solidFill>
                      <a:schemeClr val="accent2"/>
                    </a:solidFill>
                    <a:ln w="28575" cmpd="sng">
                      <a:solidFill>
                        <a:schemeClr val="accent2">
                          <a:lumMod val="50000"/>
                        </a:schemeClr>
                      </a:solidFill>
                      <a:headEnd type="none"/>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Oval 450"/>
                    <p:cNvSpPr/>
                    <p:nvPr/>
                  </p:nvSpPr>
                  <p:spPr>
                    <a:xfrm>
                      <a:off x="1665357" y="2704469"/>
                      <a:ext cx="273821" cy="266597"/>
                    </a:xfrm>
                    <a:prstGeom prst="ellipse">
                      <a:avLst/>
                    </a:prstGeom>
                    <a:solidFill>
                      <a:schemeClr val="accent2"/>
                    </a:solidFill>
                    <a:ln w="28575" cmpd="sng">
                      <a:solidFill>
                        <a:schemeClr val="accent2">
                          <a:lumMod val="50000"/>
                        </a:schemeClr>
                      </a:solidFill>
                      <a:headEnd type="none"/>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2" name="Straight Arrow Connector 451"/>
                    <p:cNvCxnSpPr>
                      <a:stCxn id="450" idx="3"/>
                      <a:endCxn id="451" idx="2"/>
                    </p:cNvCxnSpPr>
                    <p:nvPr/>
                  </p:nvCxnSpPr>
                  <p:spPr>
                    <a:xfrm>
                      <a:off x="1370933" y="2835041"/>
                      <a:ext cx="294424" cy="2727"/>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10" name="Group 409"/>
                  <p:cNvGrpSpPr/>
                  <p:nvPr/>
                </p:nvGrpSpPr>
                <p:grpSpPr>
                  <a:xfrm rot="3182795">
                    <a:off x="1447870" y="1976506"/>
                    <a:ext cx="841245" cy="266597"/>
                    <a:chOff x="1097933" y="3199573"/>
                    <a:chExt cx="841245" cy="266597"/>
                  </a:xfrm>
                </p:grpSpPr>
                <p:sp>
                  <p:nvSpPr>
                    <p:cNvPr id="447" name="Oval 446"/>
                    <p:cNvSpPr/>
                    <p:nvPr/>
                  </p:nvSpPr>
                  <p:spPr>
                    <a:xfrm>
                      <a:off x="1665357" y="3199573"/>
                      <a:ext cx="273821" cy="266597"/>
                    </a:xfrm>
                    <a:prstGeom prst="ellipse">
                      <a:avLst/>
                    </a:prstGeom>
                    <a:solidFill>
                      <a:schemeClr val="tx2"/>
                    </a:solidFill>
                    <a:ln w="28575" cmpd="sng">
                      <a:solidFill>
                        <a:schemeClr val="tx2">
                          <a:lumMod val="50000"/>
                        </a:schemeClr>
                      </a:solidFill>
                      <a:headEnd type="none"/>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Rectangle 447"/>
                    <p:cNvSpPr/>
                    <p:nvPr/>
                  </p:nvSpPr>
                  <p:spPr>
                    <a:xfrm>
                      <a:off x="1097933" y="3202299"/>
                      <a:ext cx="273000" cy="261144"/>
                    </a:xfrm>
                    <a:prstGeom prst="rect">
                      <a:avLst/>
                    </a:prstGeom>
                    <a:solidFill>
                      <a:schemeClr val="accent2">
                        <a:lumMod val="75000"/>
                      </a:schemeClr>
                    </a:solidFill>
                    <a:ln w="28575" cmpd="sng">
                      <a:solidFill>
                        <a:schemeClr val="accent2">
                          <a:lumMod val="50000"/>
                        </a:schemeClr>
                      </a:solidFill>
                      <a:headEnd type="none"/>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9" name="Straight Arrow Connector 448"/>
                    <p:cNvCxnSpPr>
                      <a:stCxn id="448" idx="3"/>
                      <a:endCxn id="447" idx="2"/>
                    </p:cNvCxnSpPr>
                    <p:nvPr/>
                  </p:nvCxnSpPr>
                  <p:spPr>
                    <a:xfrm>
                      <a:off x="1370933" y="3332871"/>
                      <a:ext cx="294424"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11" name="Group 410"/>
                  <p:cNvGrpSpPr/>
                  <p:nvPr/>
                </p:nvGrpSpPr>
                <p:grpSpPr>
                  <a:xfrm>
                    <a:off x="2203371" y="1966337"/>
                    <a:ext cx="841245" cy="266597"/>
                    <a:chOff x="1097933" y="3199573"/>
                    <a:chExt cx="841245" cy="266597"/>
                  </a:xfrm>
                </p:grpSpPr>
                <p:sp>
                  <p:nvSpPr>
                    <p:cNvPr id="444" name="Oval 443"/>
                    <p:cNvSpPr/>
                    <p:nvPr/>
                  </p:nvSpPr>
                  <p:spPr>
                    <a:xfrm>
                      <a:off x="1665357" y="3199573"/>
                      <a:ext cx="273821" cy="266597"/>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5" name="Rectangle 444"/>
                    <p:cNvSpPr/>
                    <p:nvPr/>
                  </p:nvSpPr>
                  <p:spPr>
                    <a:xfrm>
                      <a:off x="1097933" y="3202299"/>
                      <a:ext cx="273000" cy="26114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6" name="Straight Arrow Connector 445"/>
                    <p:cNvCxnSpPr>
                      <a:stCxn id="445" idx="3"/>
                      <a:endCxn id="444" idx="2"/>
                    </p:cNvCxnSpPr>
                    <p:nvPr/>
                  </p:nvCxnSpPr>
                  <p:spPr>
                    <a:xfrm>
                      <a:off x="1370933" y="3332871"/>
                      <a:ext cx="294424"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12" name="Group 411"/>
                  <p:cNvGrpSpPr/>
                  <p:nvPr/>
                </p:nvGrpSpPr>
                <p:grpSpPr>
                  <a:xfrm rot="10800000">
                    <a:off x="1977066" y="1631346"/>
                    <a:ext cx="841245" cy="266597"/>
                    <a:chOff x="1097933" y="3611660"/>
                    <a:chExt cx="841245" cy="266597"/>
                  </a:xfrm>
                </p:grpSpPr>
                <p:sp>
                  <p:nvSpPr>
                    <p:cNvPr id="440" name="Oval 439"/>
                    <p:cNvSpPr/>
                    <p:nvPr/>
                  </p:nvSpPr>
                  <p:spPr>
                    <a:xfrm>
                      <a:off x="1665357" y="3611660"/>
                      <a:ext cx="273821" cy="266597"/>
                    </a:xfrm>
                    <a:prstGeom prst="ellipse">
                      <a:avLst/>
                    </a:prstGeom>
                    <a:solidFill>
                      <a:schemeClr val="accent2">
                        <a:lumMod val="75000"/>
                      </a:schemeClr>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1" name="Rectangle 440"/>
                    <p:cNvSpPr/>
                    <p:nvPr/>
                  </p:nvSpPr>
                  <p:spPr>
                    <a:xfrm>
                      <a:off x="1097933" y="3617113"/>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Straight Arrow Connector 442"/>
                    <p:cNvCxnSpPr>
                      <a:stCxn id="441" idx="3"/>
                      <a:endCxn id="440" idx="2"/>
                    </p:cNvCxnSpPr>
                    <p:nvPr/>
                  </p:nvCxnSpPr>
                  <p:spPr>
                    <a:xfrm flipV="1">
                      <a:off x="1370933" y="3744959"/>
                      <a:ext cx="294424" cy="2726"/>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13" name="Group 412"/>
                  <p:cNvGrpSpPr/>
                  <p:nvPr/>
                </p:nvGrpSpPr>
                <p:grpSpPr>
                  <a:xfrm>
                    <a:off x="3642703" y="2054109"/>
                    <a:ext cx="749805" cy="342424"/>
                    <a:chOff x="1097933" y="3617113"/>
                    <a:chExt cx="749805" cy="342424"/>
                  </a:xfrm>
                </p:grpSpPr>
                <p:sp>
                  <p:nvSpPr>
                    <p:cNvPr id="435" name="Oval 434"/>
                    <p:cNvSpPr/>
                    <p:nvPr/>
                  </p:nvSpPr>
                  <p:spPr>
                    <a:xfrm>
                      <a:off x="1573917" y="3692940"/>
                      <a:ext cx="273821" cy="266597"/>
                    </a:xfrm>
                    <a:prstGeom prst="ellipse">
                      <a:avLst/>
                    </a:prstGeom>
                    <a:solidFill>
                      <a:schemeClr val="accent2">
                        <a:lumMod val="75000"/>
                      </a:schemeClr>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Rectangle 436"/>
                    <p:cNvSpPr/>
                    <p:nvPr/>
                  </p:nvSpPr>
                  <p:spPr>
                    <a:xfrm>
                      <a:off x="1097933" y="3617113"/>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Straight Arrow Connector 437"/>
                    <p:cNvCxnSpPr>
                      <a:stCxn id="437" idx="3"/>
                      <a:endCxn id="435" idx="2"/>
                    </p:cNvCxnSpPr>
                    <p:nvPr/>
                  </p:nvCxnSpPr>
                  <p:spPr>
                    <a:xfrm>
                      <a:off x="1370933" y="3747685"/>
                      <a:ext cx="202984" cy="78554"/>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16" name="Group 415"/>
                  <p:cNvGrpSpPr/>
                  <p:nvPr/>
                </p:nvGrpSpPr>
                <p:grpSpPr>
                  <a:xfrm rot="881952">
                    <a:off x="1036736" y="2514554"/>
                    <a:ext cx="841245" cy="266597"/>
                    <a:chOff x="1097933" y="3611660"/>
                    <a:chExt cx="841245" cy="266597"/>
                  </a:xfrm>
                </p:grpSpPr>
                <p:sp>
                  <p:nvSpPr>
                    <p:cNvPr id="432" name="Oval 431"/>
                    <p:cNvSpPr/>
                    <p:nvPr/>
                  </p:nvSpPr>
                  <p:spPr>
                    <a:xfrm>
                      <a:off x="1665357" y="3611660"/>
                      <a:ext cx="273821" cy="266597"/>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3" name="Rectangle 432"/>
                    <p:cNvSpPr/>
                    <p:nvPr/>
                  </p:nvSpPr>
                  <p:spPr>
                    <a:xfrm>
                      <a:off x="1097933" y="3617113"/>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4" name="Straight Arrow Connector 433"/>
                    <p:cNvCxnSpPr>
                      <a:stCxn id="433" idx="3"/>
                      <a:endCxn id="432" idx="2"/>
                    </p:cNvCxnSpPr>
                    <p:nvPr/>
                  </p:nvCxnSpPr>
                  <p:spPr>
                    <a:xfrm flipV="1">
                      <a:off x="1370933" y="3744959"/>
                      <a:ext cx="294424" cy="2726"/>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18" name="Group 417"/>
                  <p:cNvGrpSpPr/>
                  <p:nvPr/>
                </p:nvGrpSpPr>
                <p:grpSpPr>
                  <a:xfrm rot="5400000">
                    <a:off x="2821628" y="1585082"/>
                    <a:ext cx="846227" cy="266597"/>
                    <a:chOff x="7137537" y="6346436"/>
                    <a:chExt cx="846227" cy="266597"/>
                  </a:xfrm>
                </p:grpSpPr>
                <p:sp>
                  <p:nvSpPr>
                    <p:cNvPr id="428" name="Rectangle 427"/>
                    <p:cNvSpPr/>
                    <p:nvPr/>
                  </p:nvSpPr>
                  <p:spPr>
                    <a:xfrm>
                      <a:off x="7137537" y="6349162"/>
                      <a:ext cx="273000" cy="261144"/>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Straight Arrow Connector 429"/>
                    <p:cNvCxnSpPr>
                      <a:stCxn id="428" idx="3"/>
                      <a:endCxn id="431"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31" name="Oval 430"/>
                    <p:cNvSpPr/>
                    <p:nvPr/>
                  </p:nvSpPr>
                  <p:spPr>
                    <a:xfrm>
                      <a:off x="7709943" y="6346436"/>
                      <a:ext cx="273821" cy="266597"/>
                    </a:xfrm>
                    <a:prstGeom prst="ellipse">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9" name="Group 418"/>
                  <p:cNvGrpSpPr/>
                  <p:nvPr/>
                </p:nvGrpSpPr>
                <p:grpSpPr>
                  <a:xfrm rot="8070752">
                    <a:off x="770080" y="1565314"/>
                    <a:ext cx="846227" cy="266597"/>
                    <a:chOff x="7137537" y="6346436"/>
                    <a:chExt cx="846227" cy="266597"/>
                  </a:xfrm>
                </p:grpSpPr>
                <p:sp>
                  <p:nvSpPr>
                    <p:cNvPr id="424" name="Rectangle 423"/>
                    <p:cNvSpPr/>
                    <p:nvPr/>
                  </p:nvSpPr>
                  <p:spPr>
                    <a:xfrm>
                      <a:off x="7137537" y="6349162"/>
                      <a:ext cx="273000" cy="261144"/>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5" name="Straight Arrow Connector 424"/>
                    <p:cNvCxnSpPr>
                      <a:stCxn id="424" idx="3"/>
                      <a:endCxn id="427"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27" name="Oval 426"/>
                    <p:cNvSpPr/>
                    <p:nvPr/>
                  </p:nvSpPr>
                  <p:spPr>
                    <a:xfrm>
                      <a:off x="7709943" y="6346436"/>
                      <a:ext cx="273821" cy="266597"/>
                    </a:xfrm>
                    <a:prstGeom prst="ellipse">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0" name="Group 419"/>
                  <p:cNvGrpSpPr/>
                  <p:nvPr/>
                </p:nvGrpSpPr>
                <p:grpSpPr>
                  <a:xfrm>
                    <a:off x="2503390" y="2233361"/>
                    <a:ext cx="846227" cy="314670"/>
                    <a:chOff x="7137537" y="6295636"/>
                    <a:chExt cx="846227" cy="314670"/>
                  </a:xfrm>
                </p:grpSpPr>
                <p:sp>
                  <p:nvSpPr>
                    <p:cNvPr id="421" name="Rectangle 420"/>
                    <p:cNvSpPr/>
                    <p:nvPr/>
                  </p:nvSpPr>
                  <p:spPr>
                    <a:xfrm>
                      <a:off x="7137537" y="6349162"/>
                      <a:ext cx="273000" cy="261144"/>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Straight Arrow Connector 421"/>
                    <p:cNvCxnSpPr>
                      <a:stCxn id="421" idx="3"/>
                      <a:endCxn id="423" idx="2"/>
                    </p:cNvCxnSpPr>
                    <p:nvPr/>
                  </p:nvCxnSpPr>
                  <p:spPr>
                    <a:xfrm flipV="1">
                      <a:off x="7410537" y="6428935"/>
                      <a:ext cx="299406" cy="50799"/>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23" name="Oval 422"/>
                    <p:cNvSpPr/>
                    <p:nvPr/>
                  </p:nvSpPr>
                  <p:spPr>
                    <a:xfrm>
                      <a:off x="7709943" y="6295636"/>
                      <a:ext cx="273821" cy="266597"/>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84" name="Group 383"/>
                <p:cNvGrpSpPr/>
                <p:nvPr/>
              </p:nvGrpSpPr>
              <p:grpSpPr>
                <a:xfrm rot="11109649">
                  <a:off x="2027938" y="2616922"/>
                  <a:ext cx="846227" cy="266597"/>
                  <a:chOff x="7137537" y="6346436"/>
                  <a:chExt cx="846227" cy="266597"/>
                </a:xfrm>
              </p:grpSpPr>
              <p:sp>
                <p:nvSpPr>
                  <p:cNvPr id="402" name="Rectangle 401"/>
                  <p:cNvSpPr/>
                  <p:nvPr/>
                </p:nvSpPr>
                <p:spPr>
                  <a:xfrm>
                    <a:off x="7137537" y="6349162"/>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3" name="Straight Arrow Connector 402"/>
                  <p:cNvCxnSpPr>
                    <a:stCxn id="402" idx="3"/>
                    <a:endCxn id="404"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04" name="Oval 403"/>
                  <p:cNvSpPr/>
                  <p:nvPr/>
                </p:nvSpPr>
                <p:spPr>
                  <a:xfrm>
                    <a:off x="7709943" y="6346436"/>
                    <a:ext cx="273821" cy="266597"/>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5" name="Group 384"/>
                <p:cNvGrpSpPr/>
                <p:nvPr/>
              </p:nvGrpSpPr>
              <p:grpSpPr>
                <a:xfrm>
                  <a:off x="1892451" y="1196162"/>
                  <a:ext cx="846227" cy="266597"/>
                  <a:chOff x="7137537" y="6346436"/>
                  <a:chExt cx="846227" cy="266597"/>
                </a:xfrm>
              </p:grpSpPr>
              <p:sp>
                <p:nvSpPr>
                  <p:cNvPr id="397" name="Rectangle 396"/>
                  <p:cNvSpPr/>
                  <p:nvPr/>
                </p:nvSpPr>
                <p:spPr>
                  <a:xfrm>
                    <a:off x="7137537" y="6349162"/>
                    <a:ext cx="273000" cy="261144"/>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8" name="Straight Arrow Connector 397"/>
                  <p:cNvCxnSpPr>
                    <a:stCxn id="397" idx="3"/>
                    <a:endCxn id="401"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01" name="Oval 400"/>
                  <p:cNvSpPr/>
                  <p:nvPr/>
                </p:nvSpPr>
                <p:spPr>
                  <a:xfrm>
                    <a:off x="7709943" y="6346436"/>
                    <a:ext cx="273821" cy="266597"/>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6" name="Group 385"/>
                <p:cNvGrpSpPr/>
                <p:nvPr/>
              </p:nvGrpSpPr>
              <p:grpSpPr>
                <a:xfrm rot="11696737">
                  <a:off x="3484920" y="1585407"/>
                  <a:ext cx="841245" cy="266597"/>
                  <a:chOff x="1097933" y="3199573"/>
                  <a:chExt cx="841245" cy="266597"/>
                </a:xfrm>
              </p:grpSpPr>
              <p:sp>
                <p:nvSpPr>
                  <p:cNvPr id="394" name="Oval 393"/>
                  <p:cNvSpPr/>
                  <p:nvPr/>
                </p:nvSpPr>
                <p:spPr>
                  <a:xfrm>
                    <a:off x="1665357" y="3199573"/>
                    <a:ext cx="273821" cy="266597"/>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Rectangle 394"/>
                  <p:cNvSpPr/>
                  <p:nvPr/>
                </p:nvSpPr>
                <p:spPr>
                  <a:xfrm>
                    <a:off x="1097933" y="3202299"/>
                    <a:ext cx="273000" cy="261144"/>
                  </a:xfrm>
                  <a:prstGeom prst="rect">
                    <a:avLst/>
                  </a:prstGeom>
                  <a:solidFill>
                    <a:schemeClr val="accent2">
                      <a:lumMod val="75000"/>
                    </a:schemeClr>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6" name="Straight Arrow Connector 395"/>
                  <p:cNvCxnSpPr>
                    <a:stCxn id="395" idx="3"/>
                    <a:endCxn id="394" idx="2"/>
                  </p:cNvCxnSpPr>
                  <p:nvPr/>
                </p:nvCxnSpPr>
                <p:spPr>
                  <a:xfrm>
                    <a:off x="1370933" y="3332871"/>
                    <a:ext cx="294424"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387" name="Straight Arrow Connector 386"/>
                <p:cNvCxnSpPr>
                  <a:endCxn id="450" idx="0"/>
                </p:cNvCxnSpPr>
                <p:nvPr/>
              </p:nvCxnSpPr>
              <p:spPr>
                <a:xfrm flipH="1" flipV="1">
                  <a:off x="1518342" y="2378953"/>
                  <a:ext cx="188072" cy="20045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8" name="Straight Arrow Connector 387"/>
                <p:cNvCxnSpPr>
                  <a:stCxn id="448" idx="0"/>
                  <a:endCxn id="440" idx="6"/>
                </p:cNvCxnSpPr>
                <p:nvPr/>
              </p:nvCxnSpPr>
              <p:spPr>
                <a:xfrm flipV="1">
                  <a:off x="1802031" y="1764644"/>
                  <a:ext cx="175035" cy="39616"/>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2" name="Straight Arrow Connector 391"/>
                <p:cNvCxnSpPr>
                  <a:stCxn id="435" idx="0"/>
                  <a:endCxn id="395" idx="0"/>
                </p:cNvCxnSpPr>
                <p:nvPr/>
              </p:nvCxnSpPr>
              <p:spPr>
                <a:xfrm flipH="1" flipV="1">
                  <a:off x="4146378" y="1918137"/>
                  <a:ext cx="109220" cy="211799"/>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3" name="Straight Arrow Connector 392"/>
                <p:cNvCxnSpPr>
                  <a:stCxn id="440" idx="1"/>
                  <a:endCxn id="445" idx="0"/>
                </p:cNvCxnSpPr>
                <p:nvPr/>
              </p:nvCxnSpPr>
              <p:spPr>
                <a:xfrm>
                  <a:off x="2210787" y="1858901"/>
                  <a:ext cx="129084" cy="110162"/>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377" name="Straight Arrow Connector 376"/>
              <p:cNvCxnSpPr>
                <a:stCxn id="508" idx="5"/>
                <a:endCxn id="519" idx="1"/>
              </p:cNvCxnSpPr>
              <p:nvPr/>
            </p:nvCxnSpPr>
            <p:spPr>
              <a:xfrm>
                <a:off x="5113367" y="4461183"/>
                <a:ext cx="1302999" cy="317856"/>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a:stCxn id="528" idx="2"/>
                <a:endCxn id="532" idx="0"/>
              </p:cNvCxnSpPr>
              <p:nvPr/>
            </p:nvCxnSpPr>
            <p:spPr>
              <a:xfrm>
                <a:off x="7320027" y="4242607"/>
                <a:ext cx="40547" cy="51698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9" name="Straight Arrow Connector 378"/>
              <p:cNvCxnSpPr>
                <a:stCxn id="532" idx="2"/>
                <a:endCxn id="513" idx="0"/>
              </p:cNvCxnSpPr>
              <p:nvPr/>
            </p:nvCxnSpPr>
            <p:spPr>
              <a:xfrm>
                <a:off x="7360538" y="5020764"/>
                <a:ext cx="159722" cy="162579"/>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0" name="Straight Arrow Connector 379"/>
              <p:cNvCxnSpPr>
                <a:stCxn id="338" idx="4"/>
                <a:endCxn id="522" idx="0"/>
              </p:cNvCxnSpPr>
              <p:nvPr/>
            </p:nvCxnSpPr>
            <p:spPr>
              <a:xfrm flipH="1">
                <a:off x="6442767" y="2768212"/>
                <a:ext cx="643623" cy="1594556"/>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1" name="Straight Arrow Connector 380"/>
              <p:cNvCxnSpPr>
                <a:endCxn id="402" idx="0"/>
              </p:cNvCxnSpPr>
              <p:nvPr/>
            </p:nvCxnSpPr>
            <p:spPr>
              <a:xfrm flipV="1">
                <a:off x="2877968" y="2964585"/>
                <a:ext cx="521387" cy="669027"/>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2" name="Straight Arrow Connector 381"/>
              <p:cNvCxnSpPr>
                <a:stCxn id="482" idx="0"/>
              </p:cNvCxnSpPr>
              <p:nvPr/>
            </p:nvCxnSpPr>
            <p:spPr>
              <a:xfrm flipH="1" flipV="1">
                <a:off x="4033912" y="2933076"/>
                <a:ext cx="204435" cy="919461"/>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09" name="TextBox 308"/>
            <p:cNvSpPr txBox="1"/>
            <p:nvPr/>
          </p:nvSpPr>
          <p:spPr>
            <a:xfrm>
              <a:off x="622465" y="5463813"/>
              <a:ext cx="1981199" cy="427240"/>
            </a:xfrm>
            <a:prstGeom prst="rect">
              <a:avLst/>
            </a:prstGeom>
            <a:noFill/>
          </p:spPr>
          <p:txBody>
            <a:bodyPr wrap="square" rtlCol="0">
              <a:spAutoFit/>
            </a:bodyPr>
            <a:lstStyle/>
            <a:p>
              <a:r>
                <a:rPr lang="en-US" sz="1600" dirty="0" smtClean="0">
                  <a:latin typeface="Arial"/>
                  <a:cs typeface="Arial"/>
                </a:rPr>
                <a:t>Black</a:t>
              </a:r>
              <a:endParaRPr lang="en-US" sz="1600" dirty="0">
                <a:latin typeface="Arial"/>
                <a:cs typeface="Arial"/>
              </a:endParaRPr>
            </a:p>
          </p:txBody>
        </p:sp>
        <p:sp>
          <p:nvSpPr>
            <p:cNvPr id="319" name="TextBox 318"/>
            <p:cNvSpPr txBox="1"/>
            <p:nvPr/>
          </p:nvSpPr>
          <p:spPr>
            <a:xfrm>
              <a:off x="622465" y="680154"/>
              <a:ext cx="2362200" cy="427240"/>
            </a:xfrm>
            <a:prstGeom prst="rect">
              <a:avLst/>
            </a:prstGeom>
            <a:noFill/>
          </p:spPr>
          <p:txBody>
            <a:bodyPr wrap="square" rtlCol="0">
              <a:spAutoFit/>
            </a:bodyPr>
            <a:lstStyle/>
            <a:p>
              <a:r>
                <a:rPr lang="en-US" sz="1600" dirty="0" smtClean="0">
                  <a:latin typeface="Arial"/>
                  <a:cs typeface="Arial"/>
                </a:rPr>
                <a:t>Hispanic</a:t>
              </a:r>
              <a:endParaRPr lang="en-US" sz="1600" dirty="0">
                <a:latin typeface="Arial"/>
                <a:cs typeface="Arial"/>
              </a:endParaRPr>
            </a:p>
          </p:txBody>
        </p:sp>
        <p:sp>
          <p:nvSpPr>
            <p:cNvPr id="320" name="Rectangle 319"/>
            <p:cNvSpPr/>
            <p:nvPr/>
          </p:nvSpPr>
          <p:spPr>
            <a:xfrm rot="18346766">
              <a:off x="8635236" y="2124662"/>
              <a:ext cx="273001"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Straight Arrow Connector 320"/>
            <p:cNvCxnSpPr>
              <a:stCxn id="320" idx="0"/>
              <a:endCxn id="339" idx="0"/>
            </p:cNvCxnSpPr>
            <p:nvPr/>
          </p:nvCxnSpPr>
          <p:spPr>
            <a:xfrm flipH="1" flipV="1">
              <a:off x="8665391" y="1950937"/>
              <a:ext cx="416" cy="227814"/>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22" name="Rectangle 321"/>
            <p:cNvSpPr/>
            <p:nvPr/>
          </p:nvSpPr>
          <p:spPr>
            <a:xfrm rot="10800000">
              <a:off x="8037725" y="2159676"/>
              <a:ext cx="273000" cy="261143"/>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Straight Arrow Connector 322"/>
            <p:cNvCxnSpPr>
              <a:stCxn id="354" idx="0"/>
              <a:endCxn id="324" idx="3"/>
            </p:cNvCxnSpPr>
            <p:nvPr/>
          </p:nvCxnSpPr>
          <p:spPr>
            <a:xfrm flipH="1">
              <a:off x="7585646" y="2138574"/>
              <a:ext cx="162321" cy="136344"/>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24" name="Oval 323"/>
            <p:cNvSpPr/>
            <p:nvPr/>
          </p:nvSpPr>
          <p:spPr>
            <a:xfrm rot="10800000">
              <a:off x="7351927" y="2235876"/>
              <a:ext cx="273821" cy="266598"/>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Oval 324"/>
            <p:cNvSpPr/>
            <p:nvPr/>
          </p:nvSpPr>
          <p:spPr>
            <a:xfrm>
              <a:off x="5523129" y="1050997"/>
              <a:ext cx="3493903" cy="2003407"/>
            </a:xfrm>
            <a:prstGeom prst="ellipse">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Rectangle 325"/>
            <p:cNvSpPr/>
            <p:nvPr/>
          </p:nvSpPr>
          <p:spPr>
            <a:xfrm rot="20210857">
              <a:off x="7980071" y="2542948"/>
              <a:ext cx="273000" cy="261143"/>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Oval 326"/>
            <p:cNvSpPr/>
            <p:nvPr/>
          </p:nvSpPr>
          <p:spPr>
            <a:xfrm rot="20210857">
              <a:off x="8411992" y="2405741"/>
              <a:ext cx="273821" cy="266598"/>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Rectangle 328"/>
            <p:cNvSpPr/>
            <p:nvPr/>
          </p:nvSpPr>
          <p:spPr>
            <a:xfrm rot="8070752">
              <a:off x="6231461" y="1383672"/>
              <a:ext cx="273001"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1" name="Straight Arrow Connector 330"/>
            <p:cNvCxnSpPr>
              <a:stCxn id="329" idx="3"/>
              <a:endCxn id="336" idx="2"/>
            </p:cNvCxnSpPr>
            <p:nvPr/>
          </p:nvCxnSpPr>
          <p:spPr>
            <a:xfrm rot="8070752">
              <a:off x="6017613" y="1718333"/>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6" name="Oval 335"/>
            <p:cNvSpPr/>
            <p:nvPr/>
          </p:nvSpPr>
          <p:spPr>
            <a:xfrm rot="8070752">
              <a:off x="5829473" y="1789418"/>
              <a:ext cx="273821" cy="266596"/>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rot="1497349">
              <a:off x="5963649" y="2313457"/>
              <a:ext cx="273000" cy="261143"/>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338" name="Oval 337"/>
            <p:cNvSpPr/>
            <p:nvPr/>
          </p:nvSpPr>
          <p:spPr>
            <a:xfrm rot="1497349">
              <a:off x="6476906" y="2552781"/>
              <a:ext cx="273821" cy="266598"/>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rot="10569732">
              <a:off x="8520168" y="1690087"/>
              <a:ext cx="273000" cy="261143"/>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Oval 339"/>
            <p:cNvSpPr/>
            <p:nvPr/>
          </p:nvSpPr>
          <p:spPr>
            <a:xfrm rot="10569732">
              <a:off x="8056140" y="1645212"/>
              <a:ext cx="273821" cy="266598"/>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Rectangle 340"/>
            <p:cNvSpPr/>
            <p:nvPr/>
          </p:nvSpPr>
          <p:spPr>
            <a:xfrm rot="13339152">
              <a:off x="6777761" y="2154653"/>
              <a:ext cx="273000" cy="261143"/>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2" name="Straight Arrow Connector 341"/>
            <p:cNvCxnSpPr>
              <a:stCxn id="341" idx="3"/>
              <a:endCxn id="343" idx="2"/>
            </p:cNvCxnSpPr>
            <p:nvPr/>
          </p:nvCxnSpPr>
          <p:spPr>
            <a:xfrm rot="13339152">
              <a:off x="6552937" y="2092535"/>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43" name="Oval 342"/>
            <p:cNvSpPr/>
            <p:nvPr/>
          </p:nvSpPr>
          <p:spPr>
            <a:xfrm rot="13339152">
              <a:off x="6353806" y="1766273"/>
              <a:ext cx="273821" cy="266598"/>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Oval 343"/>
            <p:cNvSpPr/>
            <p:nvPr/>
          </p:nvSpPr>
          <p:spPr>
            <a:xfrm rot="912582">
              <a:off x="7969931" y="1338416"/>
              <a:ext cx="273821" cy="266598"/>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5" name="Rectangle 344"/>
            <p:cNvSpPr/>
            <p:nvPr/>
          </p:nvSpPr>
          <p:spPr>
            <a:xfrm rot="912582">
              <a:off x="7538348" y="1235953"/>
              <a:ext cx="273000" cy="261143"/>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6" name="Straight Arrow Connector 345"/>
            <p:cNvCxnSpPr>
              <a:stCxn id="345" idx="3"/>
              <a:endCxn id="344" idx="2"/>
            </p:cNvCxnSpPr>
            <p:nvPr/>
          </p:nvCxnSpPr>
          <p:spPr>
            <a:xfrm>
              <a:off x="7806570" y="1402402"/>
              <a:ext cx="168159" cy="33328"/>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47" name="Rectangle 346"/>
            <p:cNvSpPr/>
            <p:nvPr/>
          </p:nvSpPr>
          <p:spPr>
            <a:xfrm>
              <a:off x="6966175" y="2706271"/>
              <a:ext cx="273000" cy="261143"/>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2" name="Straight Arrow Connector 351"/>
            <p:cNvCxnSpPr>
              <a:stCxn id="347" idx="3"/>
              <a:endCxn id="353" idx="2"/>
            </p:cNvCxnSpPr>
            <p:nvPr/>
          </p:nvCxnSpPr>
          <p:spPr>
            <a:xfrm>
              <a:off x="7239175" y="2836842"/>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53" name="Oval 352"/>
            <p:cNvSpPr/>
            <p:nvPr/>
          </p:nvSpPr>
          <p:spPr>
            <a:xfrm>
              <a:off x="7538584" y="2703544"/>
              <a:ext cx="273821" cy="266598"/>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4" name="Rectangle 353"/>
            <p:cNvSpPr/>
            <p:nvPr/>
          </p:nvSpPr>
          <p:spPr>
            <a:xfrm rot="11751207">
              <a:off x="7647071" y="1882396"/>
              <a:ext cx="273000" cy="261143"/>
            </a:xfrm>
            <a:prstGeom prst="rect">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5" name="Straight Arrow Connector 354"/>
            <p:cNvCxnSpPr>
              <a:stCxn id="354" idx="3"/>
              <a:endCxn id="356" idx="1"/>
            </p:cNvCxnSpPr>
            <p:nvPr/>
          </p:nvCxnSpPr>
          <p:spPr>
            <a:xfrm flipH="1" flipV="1">
              <a:off x="7516039" y="1803639"/>
              <a:ext cx="136227" cy="171973"/>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56" name="Oval 355"/>
            <p:cNvSpPr/>
            <p:nvPr/>
          </p:nvSpPr>
          <p:spPr>
            <a:xfrm rot="11751207">
              <a:off x="7311698" y="1553174"/>
              <a:ext cx="273821" cy="266598"/>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7" name="Rectangle 356"/>
            <p:cNvSpPr/>
            <p:nvPr/>
          </p:nvSpPr>
          <p:spPr>
            <a:xfrm rot="16356218">
              <a:off x="6905485" y="1732027"/>
              <a:ext cx="273001" cy="261144"/>
            </a:xfrm>
            <a:prstGeom prst="rect">
              <a:avLst/>
            </a:prstGeom>
            <a:solidFill>
              <a:srgbClr val="953735"/>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Oval 357"/>
            <p:cNvSpPr/>
            <p:nvPr/>
          </p:nvSpPr>
          <p:spPr>
            <a:xfrm rot="16356218">
              <a:off x="6933594" y="1197752"/>
              <a:ext cx="273821" cy="266596"/>
            </a:xfrm>
            <a:prstGeom prst="ellipse">
              <a:avLst/>
            </a:prstGeom>
            <a:solidFill>
              <a:schemeClr val="tx2"/>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9" name="Straight Arrow Connector 358"/>
            <p:cNvCxnSpPr>
              <a:stCxn id="357" idx="3"/>
              <a:endCxn id="358" idx="2"/>
            </p:cNvCxnSpPr>
            <p:nvPr/>
          </p:nvCxnSpPr>
          <p:spPr>
            <a:xfrm flipV="1">
              <a:off x="7048185" y="1467820"/>
              <a:ext cx="16099" cy="25842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0" name="Straight Arrow Connector 359"/>
            <p:cNvCxnSpPr>
              <a:stCxn id="322" idx="2"/>
              <a:endCxn id="340" idx="7"/>
            </p:cNvCxnSpPr>
            <p:nvPr/>
          </p:nvCxnSpPr>
          <p:spPr>
            <a:xfrm flipH="1" flipV="1">
              <a:off x="8102754" y="1879048"/>
              <a:ext cx="71470" cy="280627"/>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1" name="Straight Arrow Connector 360"/>
            <p:cNvCxnSpPr>
              <a:stCxn id="337" idx="1"/>
              <a:endCxn id="336" idx="7"/>
            </p:cNvCxnSpPr>
            <p:nvPr/>
          </p:nvCxnSpPr>
          <p:spPr>
            <a:xfrm flipH="1" flipV="1">
              <a:off x="5965724" y="2057832"/>
              <a:ext cx="10672" cy="328604"/>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2" name="Straight Arrow Connector 361"/>
            <p:cNvCxnSpPr>
              <a:stCxn id="357" idx="2"/>
              <a:endCxn id="356" idx="0"/>
            </p:cNvCxnSpPr>
            <p:nvPr/>
          </p:nvCxnSpPr>
          <p:spPr>
            <a:xfrm flipV="1">
              <a:off x="7172422" y="1814701"/>
              <a:ext cx="239837" cy="5384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3" name="Straight Arrow Connector 362"/>
            <p:cNvCxnSpPr>
              <a:stCxn id="340" idx="3"/>
              <a:endCxn id="339" idx="3"/>
            </p:cNvCxnSpPr>
            <p:nvPr/>
          </p:nvCxnSpPr>
          <p:spPr>
            <a:xfrm>
              <a:off x="8283349" y="1677976"/>
              <a:ext cx="237126" cy="151835"/>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64" name="TextBox 363"/>
            <p:cNvSpPr txBox="1"/>
            <p:nvPr/>
          </p:nvSpPr>
          <p:spPr>
            <a:xfrm>
              <a:off x="7251273" y="680154"/>
              <a:ext cx="1981199" cy="479487"/>
            </a:xfrm>
            <a:prstGeom prst="rect">
              <a:avLst/>
            </a:prstGeom>
            <a:noFill/>
          </p:spPr>
          <p:txBody>
            <a:bodyPr wrap="square" rtlCol="0">
              <a:spAutoFit/>
            </a:bodyPr>
            <a:lstStyle/>
            <a:p>
              <a:pPr algn="r"/>
              <a:r>
                <a:rPr lang="en-US" sz="1600" dirty="0" smtClean="0">
                  <a:latin typeface="Arial"/>
                  <a:cs typeface="Arial"/>
                </a:rPr>
                <a:t>Other</a:t>
              </a:r>
              <a:endParaRPr lang="en-US" sz="1600" dirty="0">
                <a:latin typeface="Arial"/>
                <a:cs typeface="Arial"/>
              </a:endParaRPr>
            </a:p>
          </p:txBody>
        </p:sp>
        <p:sp>
          <p:nvSpPr>
            <p:cNvPr id="365" name="TextBox 364"/>
            <p:cNvSpPr txBox="1"/>
            <p:nvPr/>
          </p:nvSpPr>
          <p:spPr>
            <a:xfrm>
              <a:off x="6471798" y="5463813"/>
              <a:ext cx="2760674" cy="828206"/>
            </a:xfrm>
            <a:prstGeom prst="rect">
              <a:avLst/>
            </a:prstGeom>
            <a:noFill/>
          </p:spPr>
          <p:txBody>
            <a:bodyPr wrap="square" rtlCol="0">
              <a:spAutoFit/>
            </a:bodyPr>
            <a:lstStyle/>
            <a:p>
              <a:pPr algn="r"/>
              <a:r>
                <a:rPr lang="en-US" sz="1600" dirty="0" smtClean="0">
                  <a:latin typeface="Arial"/>
                  <a:cs typeface="Arial"/>
                </a:rPr>
                <a:t>Men who have </a:t>
              </a:r>
            </a:p>
            <a:p>
              <a:pPr algn="r"/>
              <a:r>
                <a:rPr lang="en-US" sz="1600" dirty="0" smtClean="0">
                  <a:latin typeface="Arial"/>
                  <a:cs typeface="Arial"/>
                </a:rPr>
                <a:t>sex with men*</a:t>
              </a:r>
              <a:endParaRPr lang="en-US" sz="1600" dirty="0">
                <a:latin typeface="Arial"/>
                <a:cs typeface="Arial"/>
              </a:endParaRPr>
            </a:p>
          </p:txBody>
        </p:sp>
        <p:cxnSp>
          <p:nvCxnSpPr>
            <p:cNvPr id="366" name="Straight Arrow Connector 365"/>
            <p:cNvCxnSpPr>
              <a:stCxn id="395" idx="1"/>
              <a:endCxn id="336" idx="5"/>
            </p:cNvCxnSpPr>
            <p:nvPr/>
          </p:nvCxnSpPr>
          <p:spPr>
            <a:xfrm>
              <a:off x="4457824" y="1924650"/>
              <a:ext cx="1373602" cy="899"/>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a:stCxn id="503" idx="2"/>
              <a:endCxn id="476" idx="1"/>
            </p:cNvCxnSpPr>
            <p:nvPr/>
          </p:nvCxnSpPr>
          <p:spPr>
            <a:xfrm flipH="1" flipV="1">
              <a:off x="3172051" y="4339612"/>
              <a:ext cx="263226" cy="364584"/>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537" name="Rectangle 536"/>
          <p:cNvSpPr/>
          <p:nvPr/>
        </p:nvSpPr>
        <p:spPr>
          <a:xfrm>
            <a:off x="1066800" y="6019800"/>
            <a:ext cx="273000" cy="27199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8" name="Rectangle 537"/>
          <p:cNvSpPr/>
          <p:nvPr/>
        </p:nvSpPr>
        <p:spPr>
          <a:xfrm>
            <a:off x="1066800" y="5562599"/>
            <a:ext cx="273000" cy="261144"/>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9" name="Oval 538"/>
          <p:cNvSpPr/>
          <p:nvPr/>
        </p:nvSpPr>
        <p:spPr>
          <a:xfrm>
            <a:off x="2667000" y="5562599"/>
            <a:ext cx="273821" cy="277674"/>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0" name="Oval 539"/>
          <p:cNvSpPr/>
          <p:nvPr/>
        </p:nvSpPr>
        <p:spPr>
          <a:xfrm>
            <a:off x="2667000" y="6019800"/>
            <a:ext cx="273821" cy="277674"/>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1" name="Straight Arrow Connector 540"/>
          <p:cNvCxnSpPr>
            <a:stCxn id="326" idx="3"/>
            <a:endCxn id="327" idx="2"/>
          </p:cNvCxnSpPr>
          <p:nvPr/>
        </p:nvCxnSpPr>
        <p:spPr>
          <a:xfrm flipV="1">
            <a:off x="7452811" y="2417393"/>
            <a:ext cx="127994" cy="18909"/>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a:stCxn id="489" idx="4"/>
            <a:endCxn id="337" idx="2"/>
          </p:cNvCxnSpPr>
          <p:nvPr/>
        </p:nvCxnSpPr>
        <p:spPr>
          <a:xfrm flipV="1">
            <a:off x="4234997" y="2395814"/>
            <a:ext cx="1663749" cy="1284253"/>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06" name="TextBox 205"/>
          <p:cNvSpPr txBox="1"/>
          <p:nvPr/>
        </p:nvSpPr>
        <p:spPr>
          <a:xfrm>
            <a:off x="5334000" y="6096000"/>
            <a:ext cx="3276600" cy="338554"/>
          </a:xfrm>
          <a:prstGeom prst="rect">
            <a:avLst/>
          </a:prstGeom>
          <a:noFill/>
        </p:spPr>
        <p:txBody>
          <a:bodyPr wrap="square" rtlCol="0">
            <a:spAutoFit/>
          </a:bodyPr>
          <a:lstStyle/>
          <a:p>
            <a:r>
              <a:rPr lang="en-US" sz="1600" dirty="0" smtClean="0">
                <a:latin typeface="Arial"/>
                <a:cs typeface="Arial"/>
              </a:rPr>
              <a:t>*</a:t>
            </a:r>
            <a:r>
              <a:rPr lang="en-US" sz="1600" dirty="0">
                <a:latin typeface="Arial"/>
                <a:cs typeface="Arial"/>
              </a:rPr>
              <a:t>F</a:t>
            </a:r>
            <a:r>
              <a:rPr lang="en-US" sz="1600" dirty="0" smtClean="0">
                <a:latin typeface="Arial"/>
                <a:cs typeface="Arial"/>
              </a:rPr>
              <a:t>urther stratified by HIV status</a:t>
            </a:r>
            <a:endParaRPr lang="en-US" sz="1600" dirty="0">
              <a:latin typeface="Arial"/>
              <a:cs typeface="Arial"/>
            </a:endParaRPr>
          </a:p>
        </p:txBody>
      </p:sp>
    </p:spTree>
    <p:extLst>
      <p:ext uri="{BB962C8B-B14F-4D97-AF65-F5344CB8AC3E}">
        <p14:creationId xmlns:p14="http://schemas.microsoft.com/office/powerpoint/2010/main" val="3258432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66544" y="2615624"/>
            <a:ext cx="1401469" cy="338554"/>
          </a:xfrm>
          <a:prstGeom prst="rect">
            <a:avLst/>
          </a:prstGeom>
          <a:noFill/>
        </p:spPr>
        <p:txBody>
          <a:bodyPr wrap="square" rtlCol="0">
            <a:spAutoFit/>
          </a:bodyPr>
          <a:lstStyle/>
          <a:p>
            <a:r>
              <a:rPr lang="en-US" sz="1600" dirty="0" smtClean="0">
                <a:latin typeface="Arial"/>
                <a:cs typeface="Arial"/>
              </a:rPr>
              <a:t>MSW/WSM</a:t>
            </a:r>
            <a:endParaRPr lang="en-US" sz="1600" dirty="0">
              <a:latin typeface="Arial"/>
              <a:cs typeface="Arial"/>
            </a:endParaRPr>
          </a:p>
        </p:txBody>
      </p:sp>
      <p:sp>
        <p:nvSpPr>
          <p:cNvPr id="45" name="TextBox 44"/>
          <p:cNvSpPr txBox="1"/>
          <p:nvPr/>
        </p:nvSpPr>
        <p:spPr>
          <a:xfrm>
            <a:off x="3685944" y="2615624"/>
            <a:ext cx="1952857" cy="584776"/>
          </a:xfrm>
          <a:prstGeom prst="rect">
            <a:avLst/>
          </a:prstGeom>
          <a:noFill/>
        </p:spPr>
        <p:txBody>
          <a:bodyPr wrap="square" rtlCol="0">
            <a:spAutoFit/>
          </a:bodyPr>
          <a:lstStyle/>
          <a:p>
            <a:pPr algn="ctr"/>
            <a:r>
              <a:rPr lang="en-US" sz="1600" dirty="0" smtClean="0">
                <a:latin typeface="Arial"/>
                <a:cs typeface="Arial"/>
              </a:rPr>
              <a:t>Men who have </a:t>
            </a:r>
          </a:p>
          <a:p>
            <a:pPr algn="ctr"/>
            <a:r>
              <a:rPr lang="en-US" sz="1600" dirty="0" smtClean="0">
                <a:latin typeface="Arial"/>
                <a:cs typeface="Arial"/>
              </a:rPr>
              <a:t>sex with men</a:t>
            </a:r>
            <a:endParaRPr lang="en-US" sz="1600" dirty="0">
              <a:latin typeface="Arial"/>
              <a:cs typeface="Arial"/>
            </a:endParaRPr>
          </a:p>
        </p:txBody>
      </p:sp>
      <p:grpSp>
        <p:nvGrpSpPr>
          <p:cNvPr id="201" name="Group 200"/>
          <p:cNvGrpSpPr/>
          <p:nvPr/>
        </p:nvGrpSpPr>
        <p:grpSpPr>
          <a:xfrm>
            <a:off x="152400" y="990600"/>
            <a:ext cx="5105401" cy="1417243"/>
            <a:chOff x="1447800" y="3085282"/>
            <a:chExt cx="5105401" cy="1417243"/>
          </a:xfrm>
        </p:grpSpPr>
        <p:grpSp>
          <p:nvGrpSpPr>
            <p:cNvPr id="48" name="Group 47"/>
            <p:cNvGrpSpPr/>
            <p:nvPr/>
          </p:nvGrpSpPr>
          <p:grpSpPr>
            <a:xfrm>
              <a:off x="4909218" y="3224583"/>
              <a:ext cx="1643983" cy="1277942"/>
              <a:chOff x="5444113" y="3926408"/>
              <a:chExt cx="2324031" cy="1809925"/>
            </a:xfrm>
          </p:grpSpPr>
          <p:grpSp>
            <p:nvGrpSpPr>
              <p:cNvPr id="168" name="Group 167"/>
              <p:cNvGrpSpPr/>
              <p:nvPr/>
            </p:nvGrpSpPr>
            <p:grpSpPr>
              <a:xfrm>
                <a:off x="6802944" y="4928458"/>
                <a:ext cx="759144" cy="291623"/>
                <a:chOff x="3453586" y="5966168"/>
                <a:chExt cx="759144" cy="291623"/>
              </a:xfrm>
            </p:grpSpPr>
            <p:sp>
              <p:nvSpPr>
                <p:cNvPr id="193" name="Rectangle 192"/>
                <p:cNvSpPr/>
                <p:nvPr/>
              </p:nvSpPr>
              <p:spPr>
                <a:xfrm>
                  <a:off x="3453586" y="5996648"/>
                  <a:ext cx="273000" cy="261143"/>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3939730" y="5966168"/>
                  <a:ext cx="273000" cy="261145"/>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5" name="Straight Arrow Connector 194"/>
                <p:cNvCxnSpPr>
                  <a:stCxn id="193" idx="3"/>
                  <a:endCxn id="194" idx="1"/>
                </p:cNvCxnSpPr>
                <p:nvPr/>
              </p:nvCxnSpPr>
              <p:spPr>
                <a:xfrm flipV="1">
                  <a:off x="3726587" y="6096738"/>
                  <a:ext cx="213146" cy="3048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69" name="Oval 168"/>
              <p:cNvSpPr/>
              <p:nvPr/>
            </p:nvSpPr>
            <p:spPr>
              <a:xfrm>
                <a:off x="5444113" y="3926408"/>
                <a:ext cx="2324031" cy="1809925"/>
              </a:xfrm>
              <a:prstGeom prst="ellipse">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0" name="Group 169"/>
              <p:cNvGrpSpPr/>
              <p:nvPr/>
            </p:nvGrpSpPr>
            <p:grpSpPr>
              <a:xfrm rot="1755696">
                <a:off x="5883163" y="4775261"/>
                <a:ext cx="840427" cy="269256"/>
                <a:chOff x="4596944" y="4922898"/>
                <a:chExt cx="840427" cy="269256"/>
              </a:xfrm>
            </p:grpSpPr>
            <p:sp>
              <p:nvSpPr>
                <p:cNvPr id="190" name="Rectangle 189"/>
                <p:cNvSpPr/>
                <p:nvPr/>
              </p:nvSpPr>
              <p:spPr>
                <a:xfrm>
                  <a:off x="4596944" y="4922898"/>
                  <a:ext cx="273000" cy="261145"/>
                </a:xfrm>
                <a:prstGeom prst="rect">
                  <a:avLst/>
                </a:prstGeom>
                <a:solidFill>
                  <a:srgbClr val="C0504D"/>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Rectangle 190"/>
                <p:cNvSpPr/>
                <p:nvPr/>
              </p:nvSpPr>
              <p:spPr>
                <a:xfrm rot="19844304">
                  <a:off x="5164371" y="4922902"/>
                  <a:ext cx="273000" cy="261148"/>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2" name="Straight Arrow Connector 191"/>
                <p:cNvCxnSpPr>
                  <a:stCxn id="190" idx="3"/>
                  <a:endCxn id="191" idx="1"/>
                </p:cNvCxnSpPr>
                <p:nvPr/>
              </p:nvCxnSpPr>
              <p:spPr>
                <a:xfrm rot="19844304">
                  <a:off x="4906153" y="4981519"/>
                  <a:ext cx="239437" cy="210635"/>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6375417" y="4136750"/>
                <a:ext cx="840423" cy="261145"/>
                <a:chOff x="3453586" y="5564509"/>
                <a:chExt cx="840423" cy="261145"/>
              </a:xfrm>
            </p:grpSpPr>
            <p:sp>
              <p:nvSpPr>
                <p:cNvPr id="187" name="Rectangle 186"/>
                <p:cNvSpPr/>
                <p:nvPr/>
              </p:nvSpPr>
              <p:spPr>
                <a:xfrm>
                  <a:off x="3453586" y="5564510"/>
                  <a:ext cx="273000" cy="26114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021009" y="5564509"/>
                  <a:ext cx="273000" cy="261144"/>
                </a:xfrm>
                <a:prstGeom prst="rect">
                  <a:avLst/>
                </a:prstGeom>
                <a:solidFill>
                  <a:srgbClr val="C0504D"/>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9" name="Straight Arrow Connector 188"/>
                <p:cNvCxnSpPr>
                  <a:stCxn id="187" idx="3"/>
                  <a:endCxn id="188" idx="1"/>
                </p:cNvCxnSpPr>
                <p:nvPr/>
              </p:nvCxnSpPr>
              <p:spPr>
                <a:xfrm>
                  <a:off x="3726586" y="5695080"/>
                  <a:ext cx="294424"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72" name="Rectangle 171"/>
              <p:cNvSpPr/>
              <p:nvPr/>
            </p:nvSpPr>
            <p:spPr>
              <a:xfrm>
                <a:off x="6575651" y="5338625"/>
                <a:ext cx="273000" cy="261144"/>
              </a:xfrm>
              <a:prstGeom prst="rect">
                <a:avLst/>
              </a:prstGeom>
              <a:solidFill>
                <a:srgbClr val="C0504D"/>
              </a:solidFill>
              <a:ln w="28575" cmpd="sng">
                <a:solidFill>
                  <a:srgbClr val="6325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3" name="Group 172"/>
              <p:cNvGrpSpPr/>
              <p:nvPr/>
            </p:nvGrpSpPr>
            <p:grpSpPr>
              <a:xfrm>
                <a:off x="6668943" y="4535535"/>
                <a:ext cx="799784" cy="261145"/>
                <a:chOff x="3494226" y="5996650"/>
                <a:chExt cx="799784" cy="261145"/>
              </a:xfrm>
            </p:grpSpPr>
            <p:sp>
              <p:nvSpPr>
                <p:cNvPr id="184" name="Rectangle 183"/>
                <p:cNvSpPr/>
                <p:nvPr/>
              </p:nvSpPr>
              <p:spPr>
                <a:xfrm>
                  <a:off x="3494226" y="5996650"/>
                  <a:ext cx="273000" cy="261145"/>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021010" y="5996650"/>
                  <a:ext cx="273000" cy="261142"/>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6" name="Straight Arrow Connector 185"/>
                <p:cNvCxnSpPr>
                  <a:stCxn id="184" idx="3"/>
                  <a:endCxn id="185" idx="1"/>
                </p:cNvCxnSpPr>
                <p:nvPr/>
              </p:nvCxnSpPr>
              <p:spPr>
                <a:xfrm>
                  <a:off x="3767227" y="6127220"/>
                  <a:ext cx="253784"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rot="19002223">
                <a:off x="5510315" y="4287587"/>
                <a:ext cx="840426" cy="261149"/>
                <a:chOff x="1553392" y="4895853"/>
                <a:chExt cx="840426" cy="261149"/>
              </a:xfrm>
            </p:grpSpPr>
            <p:sp>
              <p:nvSpPr>
                <p:cNvPr id="181" name="Rectangle 180"/>
                <p:cNvSpPr/>
                <p:nvPr/>
              </p:nvSpPr>
              <p:spPr>
                <a:xfrm>
                  <a:off x="1553392" y="4895853"/>
                  <a:ext cx="273000" cy="261149"/>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2120818" y="4895855"/>
                  <a:ext cx="273000" cy="261142"/>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3" name="Straight Arrow Connector 182"/>
                <p:cNvCxnSpPr>
                  <a:stCxn id="181" idx="3"/>
                  <a:endCxn id="182" idx="1"/>
                </p:cNvCxnSpPr>
                <p:nvPr/>
              </p:nvCxnSpPr>
              <p:spPr>
                <a:xfrm>
                  <a:off x="1826394" y="5026423"/>
                  <a:ext cx="294424"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rot="2497422">
                <a:off x="5502164" y="5083384"/>
                <a:ext cx="840425" cy="261146"/>
                <a:chOff x="4955466" y="4926247"/>
                <a:chExt cx="840425" cy="261146"/>
              </a:xfrm>
            </p:grpSpPr>
            <p:sp>
              <p:nvSpPr>
                <p:cNvPr id="178" name="Rectangle 177"/>
                <p:cNvSpPr/>
                <p:nvPr/>
              </p:nvSpPr>
              <p:spPr>
                <a:xfrm>
                  <a:off x="4955466" y="4926248"/>
                  <a:ext cx="273000" cy="261145"/>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5522891" y="4926247"/>
                  <a:ext cx="273000" cy="261145"/>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0" name="Straight Arrow Connector 179"/>
                <p:cNvCxnSpPr>
                  <a:stCxn id="178" idx="3"/>
                  <a:endCxn id="179" idx="1"/>
                </p:cNvCxnSpPr>
                <p:nvPr/>
              </p:nvCxnSpPr>
              <p:spPr>
                <a:xfrm>
                  <a:off x="5228464" y="5056823"/>
                  <a:ext cx="294424"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176" name="Straight Arrow Connector 175"/>
              <p:cNvCxnSpPr>
                <a:stCxn id="184" idx="2"/>
                <a:endCxn id="193" idx="0"/>
              </p:cNvCxnSpPr>
              <p:nvPr/>
            </p:nvCxnSpPr>
            <p:spPr>
              <a:xfrm>
                <a:off x="6805442" y="4796680"/>
                <a:ext cx="134002" cy="162258"/>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a:stCxn id="187" idx="2"/>
                <a:endCxn id="190" idx="0"/>
              </p:cNvCxnSpPr>
              <p:nvPr/>
            </p:nvCxnSpPr>
            <p:spPr>
              <a:xfrm flipH="1">
                <a:off x="6121265" y="4397891"/>
                <a:ext cx="390650" cy="256286"/>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1447800" y="3085282"/>
              <a:ext cx="2742868" cy="1414557"/>
              <a:chOff x="715636" y="3573836"/>
              <a:chExt cx="3877480" cy="2003410"/>
            </a:xfrm>
          </p:grpSpPr>
          <p:grpSp>
            <p:nvGrpSpPr>
              <p:cNvPr id="115" name="Group 114"/>
              <p:cNvGrpSpPr/>
              <p:nvPr/>
            </p:nvGrpSpPr>
            <p:grpSpPr>
              <a:xfrm rot="18346766">
                <a:off x="3805689" y="4472819"/>
                <a:ext cx="730829" cy="347031"/>
                <a:chOff x="7137537" y="6349162"/>
                <a:chExt cx="730829" cy="347031"/>
              </a:xfrm>
            </p:grpSpPr>
            <p:sp>
              <p:nvSpPr>
                <p:cNvPr id="165" name="Rectangle 164"/>
                <p:cNvSpPr/>
                <p:nvPr/>
              </p:nvSpPr>
              <p:spPr>
                <a:xfrm>
                  <a:off x="7137537" y="6349162"/>
                  <a:ext cx="273000"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6" name="Straight Arrow Connector 165"/>
                <p:cNvCxnSpPr>
                  <a:stCxn id="165" idx="3"/>
                  <a:endCxn id="167" idx="2"/>
                </p:cNvCxnSpPr>
                <p:nvPr/>
              </p:nvCxnSpPr>
              <p:spPr>
                <a:xfrm rot="3253234" flipV="1">
                  <a:off x="7415016" y="6470985"/>
                  <a:ext cx="175050" cy="100659"/>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7594545" y="6429596"/>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715636" y="3573836"/>
                <a:ext cx="3877480" cy="2003410"/>
                <a:chOff x="915815" y="3783844"/>
                <a:chExt cx="3877480" cy="2003410"/>
              </a:xfrm>
            </p:grpSpPr>
            <p:grpSp>
              <p:nvGrpSpPr>
                <p:cNvPr id="119" name="Group 118"/>
                <p:cNvGrpSpPr/>
                <p:nvPr/>
              </p:nvGrpSpPr>
              <p:grpSpPr>
                <a:xfrm rot="10800000">
                  <a:off x="2811119" y="4872752"/>
                  <a:ext cx="846227" cy="266597"/>
                  <a:chOff x="7137537" y="6346436"/>
                  <a:chExt cx="846227" cy="266597"/>
                </a:xfrm>
              </p:grpSpPr>
              <p:sp>
                <p:nvSpPr>
                  <p:cNvPr id="162" name="Rectangle 161"/>
                  <p:cNvSpPr/>
                  <p:nvPr/>
                </p:nvSpPr>
                <p:spPr>
                  <a:xfrm>
                    <a:off x="7137537" y="6349162"/>
                    <a:ext cx="273000"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3" name="Straight Arrow Connector 162"/>
                  <p:cNvCxnSpPr>
                    <a:stCxn id="162" idx="3"/>
                    <a:endCxn id="164"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4" name="Oval 163"/>
                  <p:cNvSpPr/>
                  <p:nvPr/>
                </p:nvSpPr>
                <p:spPr>
                  <a:xfrm>
                    <a:off x="7709943" y="6346436"/>
                    <a:ext cx="273821" cy="266597"/>
                  </a:xfrm>
                  <a:prstGeom prst="ellipse">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915815" y="3783844"/>
                  <a:ext cx="3877480" cy="2003410"/>
                  <a:chOff x="684360" y="1072861"/>
                  <a:chExt cx="3877480" cy="2003410"/>
                </a:xfrm>
              </p:grpSpPr>
              <p:sp>
                <p:nvSpPr>
                  <p:cNvPr id="153" name="Oval 152"/>
                  <p:cNvSpPr/>
                  <p:nvPr/>
                </p:nvSpPr>
                <p:spPr>
                  <a:xfrm>
                    <a:off x="684360" y="1072861"/>
                    <a:ext cx="3877480" cy="2003410"/>
                  </a:xfrm>
                  <a:prstGeom prst="ellipse">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4" name="Group 153"/>
                  <p:cNvGrpSpPr/>
                  <p:nvPr/>
                </p:nvGrpSpPr>
                <p:grpSpPr>
                  <a:xfrm rot="20210857">
                    <a:off x="3091060" y="2494476"/>
                    <a:ext cx="729144" cy="309079"/>
                    <a:chOff x="1097933" y="2656534"/>
                    <a:chExt cx="729145" cy="309079"/>
                  </a:xfrm>
                </p:grpSpPr>
                <p:sp>
                  <p:nvSpPr>
                    <p:cNvPr id="159" name="Rectangle 158"/>
                    <p:cNvSpPr/>
                    <p:nvPr/>
                  </p:nvSpPr>
                  <p:spPr>
                    <a:xfrm>
                      <a:off x="1097933" y="2704469"/>
                      <a:ext cx="273000" cy="261144"/>
                    </a:xfrm>
                    <a:prstGeom prst="rect">
                      <a:avLst/>
                    </a:prstGeom>
                    <a:solidFill>
                      <a:srgbClr val="C0504D"/>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p:nvPr/>
                  </p:nvSpPr>
                  <p:spPr>
                    <a:xfrm>
                      <a:off x="1553257" y="2656534"/>
                      <a:ext cx="273821" cy="266597"/>
                    </a:xfrm>
                    <a:prstGeom prst="ellipse">
                      <a:avLst/>
                    </a:prstGeom>
                    <a:solidFill>
                      <a:srgbClr val="C0504D"/>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Arrow Connector 160"/>
                    <p:cNvCxnSpPr>
                      <a:stCxn id="159" idx="3"/>
                      <a:endCxn id="160" idx="2"/>
                    </p:cNvCxnSpPr>
                    <p:nvPr/>
                  </p:nvCxnSpPr>
                  <p:spPr>
                    <a:xfrm rot="1389143" flipV="1">
                      <a:off x="1387163" y="2755811"/>
                      <a:ext cx="149865" cy="113253"/>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rot="8070752">
                    <a:off x="770080" y="1565314"/>
                    <a:ext cx="846227" cy="266597"/>
                    <a:chOff x="7137537" y="6346436"/>
                    <a:chExt cx="846227" cy="266597"/>
                  </a:xfrm>
                </p:grpSpPr>
                <p:sp>
                  <p:nvSpPr>
                    <p:cNvPr id="156" name="Rectangle 155"/>
                    <p:cNvSpPr/>
                    <p:nvPr/>
                  </p:nvSpPr>
                  <p:spPr>
                    <a:xfrm>
                      <a:off x="7137537" y="6349162"/>
                      <a:ext cx="273000"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7" name="Straight Arrow Connector 156"/>
                    <p:cNvCxnSpPr>
                      <a:stCxn id="156" idx="3"/>
                      <a:endCxn id="158"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8" name="Oval 157"/>
                    <p:cNvSpPr/>
                    <p:nvPr/>
                  </p:nvSpPr>
                  <p:spPr>
                    <a:xfrm>
                      <a:off x="7709943" y="6346436"/>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1" name="Group 120"/>
                <p:cNvGrpSpPr/>
                <p:nvPr/>
              </p:nvGrpSpPr>
              <p:grpSpPr>
                <a:xfrm rot="1497349">
                  <a:off x="1193594" y="5124048"/>
                  <a:ext cx="841245" cy="266597"/>
                  <a:chOff x="1097933" y="2704469"/>
                  <a:chExt cx="841245" cy="266597"/>
                </a:xfrm>
              </p:grpSpPr>
              <p:sp>
                <p:nvSpPr>
                  <p:cNvPr id="150" name="Rectangle 149"/>
                  <p:cNvSpPr/>
                  <p:nvPr/>
                </p:nvSpPr>
                <p:spPr>
                  <a:xfrm>
                    <a:off x="1097933" y="2704469"/>
                    <a:ext cx="273000" cy="261144"/>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151" name="Oval 150"/>
                  <p:cNvSpPr/>
                  <p:nvPr/>
                </p:nvSpPr>
                <p:spPr>
                  <a:xfrm>
                    <a:off x="1665357" y="2704469"/>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stCxn id="150" idx="3"/>
                    <a:endCxn id="151" idx="2"/>
                  </p:cNvCxnSpPr>
                  <p:nvPr/>
                </p:nvCxnSpPr>
                <p:spPr>
                  <a:xfrm>
                    <a:off x="1370933" y="2835041"/>
                    <a:ext cx="294424" cy="2727"/>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rot="10569732">
                  <a:off x="3643994" y="4350235"/>
                  <a:ext cx="681153" cy="455175"/>
                  <a:chOff x="1268905" y="2542274"/>
                  <a:chExt cx="681153" cy="455175"/>
                </a:xfrm>
              </p:grpSpPr>
              <p:sp>
                <p:nvSpPr>
                  <p:cNvPr id="147" name="Rectangle 146"/>
                  <p:cNvSpPr/>
                  <p:nvPr/>
                </p:nvSpPr>
                <p:spPr>
                  <a:xfrm>
                    <a:off x="1268905" y="2736305"/>
                    <a:ext cx="273000" cy="26114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1676237" y="2542274"/>
                    <a:ext cx="273821" cy="266597"/>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9" name="Straight Arrow Connector 148"/>
                  <p:cNvCxnSpPr>
                    <a:stCxn id="147" idx="3"/>
                    <a:endCxn id="148" idx="3"/>
                  </p:cNvCxnSpPr>
                  <p:nvPr/>
                </p:nvCxnSpPr>
                <p:spPr>
                  <a:xfrm rot="11030268" flipH="1">
                    <a:off x="1545348" y="2764100"/>
                    <a:ext cx="167545" cy="108506"/>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rot="13339152">
                  <a:off x="1536845" y="4649931"/>
                  <a:ext cx="846227" cy="266597"/>
                  <a:chOff x="7137537" y="6346436"/>
                  <a:chExt cx="846227" cy="266597"/>
                </a:xfrm>
              </p:grpSpPr>
              <p:sp>
                <p:nvSpPr>
                  <p:cNvPr id="144" name="Rectangle 143"/>
                  <p:cNvSpPr/>
                  <p:nvPr/>
                </p:nvSpPr>
                <p:spPr>
                  <a:xfrm>
                    <a:off x="7137537" y="6349162"/>
                    <a:ext cx="273000"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Arrow Connector 144"/>
                  <p:cNvCxnSpPr>
                    <a:stCxn id="144" idx="3"/>
                    <a:endCxn id="146"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6" name="Oval 145"/>
                  <p:cNvSpPr/>
                  <p:nvPr/>
                </p:nvSpPr>
                <p:spPr>
                  <a:xfrm>
                    <a:off x="7709943" y="6346436"/>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4" name="Group 123"/>
                <p:cNvGrpSpPr/>
                <p:nvPr/>
              </p:nvGrpSpPr>
              <p:grpSpPr>
                <a:xfrm rot="912582">
                  <a:off x="3065837" y="3983443"/>
                  <a:ext cx="841245" cy="266597"/>
                  <a:chOff x="1097933" y="3199573"/>
                  <a:chExt cx="841245" cy="266597"/>
                </a:xfrm>
              </p:grpSpPr>
              <p:sp>
                <p:nvSpPr>
                  <p:cNvPr id="141" name="Oval 140"/>
                  <p:cNvSpPr/>
                  <p:nvPr/>
                </p:nvSpPr>
                <p:spPr>
                  <a:xfrm>
                    <a:off x="1665357" y="3199573"/>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1097933" y="3202299"/>
                    <a:ext cx="273000" cy="26114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3" name="Straight Arrow Connector 142"/>
                  <p:cNvCxnSpPr>
                    <a:stCxn id="142" idx="3"/>
                    <a:endCxn id="141" idx="2"/>
                  </p:cNvCxnSpPr>
                  <p:nvPr/>
                </p:nvCxnSpPr>
                <p:spPr>
                  <a:xfrm>
                    <a:off x="1370933" y="3332871"/>
                    <a:ext cx="294424"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2223798" y="5394514"/>
                  <a:ext cx="846227" cy="266597"/>
                  <a:chOff x="7137537" y="6346436"/>
                  <a:chExt cx="846227" cy="266597"/>
                </a:xfrm>
              </p:grpSpPr>
              <p:sp>
                <p:nvSpPr>
                  <p:cNvPr id="138" name="Rectangle 137"/>
                  <p:cNvSpPr/>
                  <p:nvPr/>
                </p:nvSpPr>
                <p:spPr>
                  <a:xfrm>
                    <a:off x="7137537" y="6349162"/>
                    <a:ext cx="273000"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9" name="Straight Arrow Connector 138"/>
                  <p:cNvCxnSpPr>
                    <a:stCxn id="138" idx="3"/>
                    <a:endCxn id="140"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0" name="Oval 139"/>
                  <p:cNvSpPr/>
                  <p:nvPr/>
                </p:nvSpPr>
                <p:spPr>
                  <a:xfrm>
                    <a:off x="7709943" y="6346436"/>
                    <a:ext cx="273821" cy="266597"/>
                  </a:xfrm>
                  <a:prstGeom prst="ellipse">
                    <a:avLst/>
                  </a:prstGeom>
                  <a:solidFill>
                    <a:schemeClr val="accent4">
                      <a:lumMod val="20000"/>
                      <a:lumOff val="80000"/>
                    </a:schemeClr>
                  </a:solidFill>
                  <a:ln w="28575" cmpd="sng">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6" name="Group 125"/>
                <p:cNvGrpSpPr/>
                <p:nvPr/>
              </p:nvGrpSpPr>
              <p:grpSpPr>
                <a:xfrm rot="11751207">
                  <a:off x="2427487" y="4262011"/>
                  <a:ext cx="846227" cy="266597"/>
                  <a:chOff x="7137537" y="6346436"/>
                  <a:chExt cx="846227" cy="266597"/>
                </a:xfrm>
              </p:grpSpPr>
              <p:sp>
                <p:nvSpPr>
                  <p:cNvPr id="135" name="Rectangle 134"/>
                  <p:cNvSpPr/>
                  <p:nvPr/>
                </p:nvSpPr>
                <p:spPr>
                  <a:xfrm>
                    <a:off x="7137537" y="6349162"/>
                    <a:ext cx="273000"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6" name="Straight Arrow Connector 135"/>
                  <p:cNvCxnSpPr>
                    <a:stCxn id="135" idx="3"/>
                    <a:endCxn id="137"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7709943" y="6346436"/>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rot="16356218">
                  <a:off x="1894615" y="4136564"/>
                  <a:ext cx="841245" cy="266597"/>
                  <a:chOff x="1097933" y="2704469"/>
                  <a:chExt cx="841245" cy="266597"/>
                </a:xfrm>
              </p:grpSpPr>
              <p:sp>
                <p:nvSpPr>
                  <p:cNvPr id="132" name="Rectangle 131"/>
                  <p:cNvSpPr/>
                  <p:nvPr/>
                </p:nvSpPr>
                <p:spPr>
                  <a:xfrm>
                    <a:off x="1097933" y="2704469"/>
                    <a:ext cx="273000" cy="26114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p:cNvSpPr/>
                  <p:nvPr/>
                </p:nvSpPr>
                <p:spPr>
                  <a:xfrm>
                    <a:off x="1665357" y="2704469"/>
                    <a:ext cx="273821" cy="266597"/>
                  </a:xfrm>
                  <a:prstGeom prst="ellipse">
                    <a:avLst/>
                  </a:prstGeom>
                  <a:solidFill>
                    <a:schemeClr val="accent4"/>
                  </a:solidFill>
                  <a:ln w="28575" cmpd="sng">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4" name="Straight Arrow Connector 133"/>
                  <p:cNvCxnSpPr>
                    <a:stCxn id="132" idx="3"/>
                    <a:endCxn id="133" idx="2"/>
                  </p:cNvCxnSpPr>
                  <p:nvPr/>
                </p:nvCxnSpPr>
                <p:spPr>
                  <a:xfrm>
                    <a:off x="1370933" y="2835041"/>
                    <a:ext cx="294424" cy="2727"/>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rot="5400000">
                  <a:off x="2237397" y="4880206"/>
                  <a:ext cx="846227" cy="266597"/>
                  <a:chOff x="7137537" y="6346436"/>
                  <a:chExt cx="846227" cy="266597"/>
                </a:xfrm>
              </p:grpSpPr>
              <p:sp>
                <p:nvSpPr>
                  <p:cNvPr id="129" name="Rectangle 128"/>
                  <p:cNvSpPr/>
                  <p:nvPr/>
                </p:nvSpPr>
                <p:spPr>
                  <a:xfrm>
                    <a:off x="7137537" y="6349162"/>
                    <a:ext cx="273000" cy="261144"/>
                  </a:xfrm>
                  <a:prstGeom prst="rect">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Arrow Connector 129"/>
                  <p:cNvCxnSpPr>
                    <a:stCxn id="129" idx="3"/>
                    <a:endCxn id="131" idx="2"/>
                  </p:cNvCxnSpPr>
                  <p:nvPr/>
                </p:nvCxnSpPr>
                <p:spPr>
                  <a:xfrm>
                    <a:off x="7410537" y="6479734"/>
                    <a:ext cx="299406" cy="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31" name="Oval 130"/>
                  <p:cNvSpPr/>
                  <p:nvPr/>
                </p:nvSpPr>
                <p:spPr>
                  <a:xfrm>
                    <a:off x="7709943" y="6346436"/>
                    <a:ext cx="273821" cy="266597"/>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117" name="Straight Arrow Connector 116"/>
              <p:cNvCxnSpPr>
                <a:stCxn id="160" idx="7"/>
                <a:endCxn id="147" idx="0"/>
              </p:cNvCxnSpPr>
              <p:nvPr/>
            </p:nvCxnSpPr>
            <p:spPr>
              <a:xfrm flipV="1">
                <a:off x="3739838" y="4387636"/>
                <a:ext cx="250418" cy="528583"/>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stCxn id="164" idx="4"/>
                <a:endCxn id="135" idx="0"/>
              </p:cNvCxnSpPr>
              <p:nvPr/>
            </p:nvCxnSpPr>
            <p:spPr>
              <a:xfrm flipV="1">
                <a:off x="2747850" y="4389204"/>
                <a:ext cx="142614" cy="27354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51" name="Straight Arrow Connector 50"/>
            <p:cNvCxnSpPr>
              <a:stCxn id="160" idx="5"/>
              <a:endCxn id="178" idx="1"/>
            </p:cNvCxnSpPr>
            <p:nvPr/>
          </p:nvCxnSpPr>
          <p:spPr>
            <a:xfrm flipV="1">
              <a:off x="3639464" y="3936244"/>
              <a:ext cx="1385867" cy="219078"/>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87" idx="2"/>
              <a:endCxn id="191" idx="0"/>
            </p:cNvCxnSpPr>
            <p:nvPr/>
          </p:nvCxnSpPr>
          <p:spPr>
            <a:xfrm>
              <a:off x="5664566" y="3557484"/>
              <a:ext cx="28682" cy="365027"/>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91" idx="2"/>
              <a:endCxn id="172" idx="0"/>
            </p:cNvCxnSpPr>
            <p:nvPr/>
          </p:nvCxnSpPr>
          <p:spPr>
            <a:xfrm>
              <a:off x="5693223" y="4106921"/>
              <a:ext cx="112985" cy="114793"/>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167" idx="6"/>
              <a:endCxn id="181" idx="0"/>
            </p:cNvCxnSpPr>
            <p:nvPr/>
          </p:nvCxnSpPr>
          <p:spPr>
            <a:xfrm flipV="1">
              <a:off x="4066072" y="3642326"/>
              <a:ext cx="977934" cy="7536"/>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141" idx="0"/>
              <a:endCxn id="187" idx="3"/>
            </p:cNvCxnSpPr>
            <p:nvPr/>
          </p:nvCxnSpPr>
          <p:spPr>
            <a:xfrm>
              <a:off x="3484590" y="3282163"/>
              <a:ext cx="2276534" cy="183132"/>
            </a:xfrm>
            <a:prstGeom prst="straightConnector1">
              <a:avLst/>
            </a:prstGeom>
            <a:ln>
              <a:solidFill>
                <a:schemeClr val="tx1"/>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162" idx="2"/>
              <a:endCxn id="135" idx="1"/>
            </p:cNvCxnSpPr>
            <p:nvPr/>
          </p:nvCxnSpPr>
          <p:spPr>
            <a:xfrm flipH="1" flipV="1">
              <a:off x="3104356" y="3598786"/>
              <a:ext cx="186202" cy="257271"/>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aphicFrame>
        <p:nvGraphicFramePr>
          <p:cNvPr id="203" name="Table 202"/>
          <p:cNvGraphicFramePr>
            <a:graphicFrameLocks noGrp="1"/>
          </p:cNvGraphicFramePr>
          <p:nvPr>
            <p:extLst>
              <p:ext uri="{D42A27DB-BD31-4B8C-83A1-F6EECF244321}">
                <p14:modId xmlns:p14="http://schemas.microsoft.com/office/powerpoint/2010/main" val="209716630"/>
              </p:ext>
            </p:extLst>
          </p:nvPr>
        </p:nvGraphicFramePr>
        <p:xfrm>
          <a:off x="5562600" y="914400"/>
          <a:ext cx="3505200" cy="1673577"/>
        </p:xfrm>
        <a:graphic>
          <a:graphicData uri="http://schemas.openxmlformats.org/drawingml/2006/table">
            <a:tbl>
              <a:tblPr>
                <a:tableStyleId>{5C22544A-7EE6-4342-B048-85BDC9FD1C3A}</a:tableStyleId>
              </a:tblPr>
              <a:tblGrid>
                <a:gridCol w="1031980"/>
                <a:gridCol w="568220"/>
                <a:gridCol w="228600"/>
                <a:gridCol w="116840"/>
                <a:gridCol w="721360"/>
                <a:gridCol w="838200"/>
              </a:tblGrid>
              <a:tr h="268111">
                <a:tc>
                  <a:txBody>
                    <a:bodyPr/>
                    <a:lstStyle/>
                    <a:p>
                      <a:endParaRPr lang="en-US" sz="1400" dirty="0">
                        <a:latin typeface="Arial"/>
                        <a:cs typeface="Arial"/>
                      </a:endParaRPr>
                    </a:p>
                  </a:txBody>
                  <a:tcPr>
                    <a:lnL w="38100" cap="flat" cmpd="sng" algn="ctr">
                      <a:solidFill>
                        <a:scrgbClr r="0" g="0" b="0"/>
                      </a:solidFill>
                      <a:prstDash val="solid"/>
                      <a:round/>
                      <a:headEnd type="none" w="med" len="med"/>
                      <a:tailEnd type="none" w="med" len="med"/>
                    </a:lnL>
                    <a:lnR w="12700" cmpd="sng">
                      <a:noFill/>
                    </a:lnR>
                    <a:lnT w="381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smtClean="0">
                          <a:latin typeface="Arial"/>
                          <a:cs typeface="Arial"/>
                        </a:rPr>
                        <a:t>M</a:t>
                      </a:r>
                      <a:endParaRPr lang="en-US" sz="1200" dirty="0">
                        <a:latin typeface="Arial"/>
                        <a:cs typeface="Arial"/>
                      </a:endParaRPr>
                    </a:p>
                  </a:txBody>
                  <a:tcPr>
                    <a:lnL w="12700" cmpd="sng">
                      <a:noFill/>
                    </a:lnL>
                    <a:lnR w="12700" cmpd="sng">
                      <a:noFill/>
                    </a:lnR>
                    <a:lnT w="38100" cap="flat" cmpd="sng" algn="ctr">
                      <a:solidFill>
                        <a:scrgbClr r="0" g="0" b="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endParaRPr lang="en-US" sz="1200" dirty="0">
                        <a:latin typeface="Arial"/>
                        <a:cs typeface="Arial"/>
                      </a:endParaRPr>
                    </a:p>
                  </a:txBody>
                  <a:tcPr>
                    <a:lnL w="12700" cmpd="sng">
                      <a:noFill/>
                    </a:lnL>
                    <a:lnR w="38100" cap="flat" cmpd="sng" algn="ctr">
                      <a:no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200" dirty="0" smtClean="0">
                          <a:latin typeface="Arial"/>
                          <a:cs typeface="Arial"/>
                        </a:rPr>
                        <a:t>F</a:t>
                      </a:r>
                      <a:endParaRPr lang="en-US" sz="1200" dirty="0">
                        <a:latin typeface="Arial"/>
                        <a:cs typeface="Arial"/>
                      </a:endParaRPr>
                    </a:p>
                  </a:txBody>
                  <a:tcPr>
                    <a:lnL w="38100" cap="flat" cmpd="sng" algn="ctr">
                      <a:no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latin typeface="Arial"/>
                        <a:cs typeface="Arial"/>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04800">
                <a:tc>
                  <a:txBody>
                    <a:bodyPr/>
                    <a:lstStyle/>
                    <a:p>
                      <a:endParaRPr lang="en-US" sz="1400" dirty="0">
                        <a:latin typeface="Arial"/>
                        <a:cs typeface="Arial"/>
                      </a:endParaRPr>
                    </a:p>
                  </a:txBody>
                  <a:tcPr>
                    <a:lnL w="38100" cap="flat" cmpd="sng" algn="ctr">
                      <a:solidFill>
                        <a:scrgbClr r="0" g="0" b="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dirty="0">
                        <a:latin typeface="Arial"/>
                        <a:cs typeface="Arial"/>
                      </a:endParaRPr>
                    </a:p>
                  </a:txBody>
                  <a:tcPr>
                    <a:lnL w="12700" cmpd="sng">
                      <a:noFill/>
                    </a:lnL>
                    <a:lnR w="12700" cmpd="sng">
                      <a:noFill/>
                    </a:lnR>
                    <a:lnT w="28575"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dirty="0">
                        <a:latin typeface="Arial"/>
                        <a:cs typeface="Arial"/>
                      </a:endParaRP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rPr>
                        <a:t>Not pregnant</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a:r>
                        <a:rPr lang="en-US" sz="1200" dirty="0" smtClean="0">
                          <a:latin typeface="Arial"/>
                          <a:cs typeface="Arial"/>
                        </a:rPr>
                        <a:t>Pregnant</a:t>
                      </a:r>
                      <a:endParaRPr lang="en-US" sz="1200" dirty="0">
                        <a:latin typeface="Arial"/>
                        <a:cs typeface="Arial"/>
                      </a:endParaRPr>
                    </a:p>
                  </a:txBody>
                  <a:tcPr>
                    <a:lnL w="12700" cmpd="sng">
                      <a:noFill/>
                    </a:lnL>
                    <a:lnR w="38100" cap="flat" cmpd="sng" algn="ctr">
                      <a:solidFill>
                        <a:scrgbClr r="0" g="0" b="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55789">
                <a:tc>
                  <a:txBody>
                    <a:bodyPr/>
                    <a:lstStyle/>
                    <a:p>
                      <a:pPr algn="r"/>
                      <a:r>
                        <a:rPr lang="en-US" sz="1200" dirty="0" smtClean="0">
                          <a:latin typeface="Arial"/>
                          <a:cs typeface="Arial"/>
                        </a:rPr>
                        <a:t>Low activity</a:t>
                      </a:r>
                      <a:endParaRPr lang="en-US" sz="1200" dirty="0">
                        <a:latin typeface="Arial"/>
                        <a:cs typeface="Arial"/>
                      </a:endParaRPr>
                    </a:p>
                  </a:txBody>
                  <a:tcPr>
                    <a:lnL w="381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endParaRPr lang="en-US" sz="1400" dirty="0">
                        <a:latin typeface="Arial"/>
                        <a:cs typeface="Ari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sz="1400" dirty="0">
                        <a:latin typeface="Arial"/>
                        <a:cs typeface="Arial"/>
                      </a:endParaRPr>
                    </a:p>
                  </a:txBody>
                  <a:tcPr>
                    <a:lnL w="12700" cmpd="sng">
                      <a:noFill/>
                    </a:lnL>
                    <a:lnR w="381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5789">
                <a:tc>
                  <a:txBody>
                    <a:bodyPr/>
                    <a:lstStyle/>
                    <a:p>
                      <a:pPr algn="r"/>
                      <a:r>
                        <a:rPr lang="en-US" sz="1200" dirty="0" smtClean="0">
                          <a:latin typeface="Arial"/>
                          <a:cs typeface="Arial"/>
                        </a:rPr>
                        <a:t>High activity</a:t>
                      </a:r>
                      <a:endParaRPr lang="en-US" sz="1200" dirty="0">
                        <a:latin typeface="Arial"/>
                        <a:cs typeface="Arial"/>
                      </a:endParaRPr>
                    </a:p>
                  </a:txBody>
                  <a:tcPr>
                    <a:lnL w="38100" cap="flat" cmpd="sng" algn="ctr">
                      <a:solidFill>
                        <a:scrgbClr r="0" g="0" b="0"/>
                      </a:solidFill>
                      <a:prstDash val="solid"/>
                      <a:round/>
                      <a:headEnd type="none" w="med" len="med"/>
                      <a:tailEnd type="none" w="med" len="med"/>
                    </a:lnL>
                    <a:lnR w="12700" cmpd="sng">
                      <a:noFill/>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Arial"/>
                        <a:cs typeface="Arial"/>
                      </a:endParaRPr>
                    </a:p>
                  </a:txBody>
                  <a:tcPr>
                    <a:lnL w="12700" cmpd="sng">
                      <a:noFill/>
                    </a:lnL>
                    <a:lnR w="12700" cmpd="sng">
                      <a:noFill/>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sz="1400" dirty="0">
                        <a:latin typeface="Arial"/>
                        <a:cs typeface="Arial"/>
                      </a:endParaRPr>
                    </a:p>
                  </a:txBody>
                  <a:tcPr>
                    <a:lnL w="12700" cmpd="sng">
                      <a:noFill/>
                    </a:lnL>
                    <a:lnR w="12700" cmpd="sng">
                      <a:noFill/>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sz="1400" dirty="0">
                        <a:latin typeface="Arial"/>
                        <a:cs typeface="Arial"/>
                      </a:endParaRPr>
                    </a:p>
                  </a:txBody>
                  <a:tcPr>
                    <a:lnL w="12700" cmpd="sng">
                      <a:noFill/>
                    </a:lnL>
                    <a:lnR w="38100" cap="flat" cmpd="sng" algn="ctr">
                      <a:solidFill>
                        <a:scrgbClr r="0" g="0" b="0"/>
                      </a:solidFill>
                      <a:prstDash val="solid"/>
                      <a:round/>
                      <a:headEnd type="none" w="med" len="med"/>
                      <a:tailEnd type="none" w="med" len="med"/>
                    </a:lnR>
                    <a:lnT w="12700" cmpd="sng">
                      <a:noFill/>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5" name="Oval 204"/>
          <p:cNvSpPr/>
          <p:nvPr/>
        </p:nvSpPr>
        <p:spPr>
          <a:xfrm>
            <a:off x="8489179" y="1676400"/>
            <a:ext cx="273821" cy="277674"/>
          </a:xfrm>
          <a:prstGeom prst="ellipse">
            <a:avLst/>
          </a:prstGeom>
          <a:solidFill>
            <a:srgbClr val="E6E0EC"/>
          </a:solidFill>
          <a:ln w="28575" cmpd="sng">
            <a:solidFill>
              <a:srgbClr val="604A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8489179" y="2133601"/>
            <a:ext cx="273821" cy="277674"/>
          </a:xfrm>
          <a:prstGeom prst="ellipse">
            <a:avLst/>
          </a:prstGeom>
          <a:solidFill>
            <a:schemeClr val="accent4"/>
          </a:solidFill>
          <a:ln w="28575" cmpd="sng">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6781800" y="2133601"/>
            <a:ext cx="273000" cy="271994"/>
          </a:xfrm>
          <a:prstGeom prst="rect">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Rectangle 208"/>
          <p:cNvSpPr/>
          <p:nvPr/>
        </p:nvSpPr>
        <p:spPr>
          <a:xfrm>
            <a:off x="6781800" y="1684665"/>
            <a:ext cx="273000" cy="261144"/>
          </a:xfrm>
          <a:prstGeom prst="rect">
            <a:avLst/>
          </a:prstGeom>
          <a:solidFill>
            <a:schemeClr val="accent1"/>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p:cNvSpPr/>
          <p:nvPr/>
        </p:nvSpPr>
        <p:spPr>
          <a:xfrm>
            <a:off x="7696200" y="1676400"/>
            <a:ext cx="273821" cy="277674"/>
          </a:xfrm>
          <a:prstGeom prst="ellipse">
            <a:avLst/>
          </a:prstGeom>
          <a:solidFill>
            <a:srgbClr val="4F81BD"/>
          </a:solidFill>
          <a:ln w="28575" cmpd="sng">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p:cNvSpPr/>
          <p:nvPr/>
        </p:nvSpPr>
        <p:spPr>
          <a:xfrm>
            <a:off x="7696200" y="2133601"/>
            <a:ext cx="273821" cy="277674"/>
          </a:xfrm>
          <a:prstGeom prst="ellipse">
            <a:avLst/>
          </a:prstGeom>
          <a:solidFill>
            <a:schemeClr val="accent2"/>
          </a:solidFill>
          <a:ln w="28575"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itle 4"/>
          <p:cNvSpPr txBox="1">
            <a:spLocks/>
          </p:cNvSpPr>
          <p:nvPr/>
        </p:nvSpPr>
        <p:spPr>
          <a:xfrm>
            <a:off x="457200" y="274638"/>
            <a:ext cx="8229600" cy="639762"/>
          </a:xfrm>
          <a:prstGeom prst="rect">
            <a:avLst/>
          </a:prstGeom>
        </p:spPr>
        <p:txBody>
          <a:bodyP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err="1" smtClean="0">
                <a:latin typeface="Arial"/>
                <a:cs typeface="Arial"/>
              </a:rPr>
              <a:t>Metapopulation</a:t>
            </a:r>
            <a:r>
              <a:rPr lang="en-US" sz="3200" dirty="0" smtClean="0">
                <a:latin typeface="Arial"/>
                <a:cs typeface="Arial"/>
              </a:rPr>
              <a:t> Model With Mother-to-Child Transmission</a:t>
            </a:r>
            <a:endParaRPr lang="en-US" sz="3200" dirty="0">
              <a:latin typeface="Arial"/>
              <a:cs typeface="Arial"/>
            </a:endParaRPr>
          </a:p>
        </p:txBody>
      </p:sp>
      <p:sp>
        <p:nvSpPr>
          <p:cNvPr id="102" name="Oval 101"/>
          <p:cNvSpPr>
            <a:spLocks noChangeAspect="1"/>
          </p:cNvSpPr>
          <p:nvPr/>
        </p:nvSpPr>
        <p:spPr>
          <a:xfrm>
            <a:off x="3124200" y="3886200"/>
            <a:ext cx="910857" cy="914399"/>
          </a:xfrm>
          <a:prstGeom prst="ellipse">
            <a:avLst/>
          </a:prstGeom>
          <a:solidFill>
            <a:srgbClr val="E6E0EC"/>
          </a:solidFill>
          <a:ln w="38100" cmpd="sng">
            <a:solidFill>
              <a:srgbClr val="604A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S</a:t>
            </a:r>
          </a:p>
        </p:txBody>
      </p:sp>
      <p:sp>
        <p:nvSpPr>
          <p:cNvPr id="103" name="Oval 102"/>
          <p:cNvSpPr>
            <a:spLocks noChangeAspect="1"/>
          </p:cNvSpPr>
          <p:nvPr/>
        </p:nvSpPr>
        <p:spPr>
          <a:xfrm>
            <a:off x="4800600" y="3886200"/>
            <a:ext cx="910857" cy="914399"/>
          </a:xfrm>
          <a:prstGeom prst="ellipse">
            <a:avLst/>
          </a:prstGeom>
          <a:solidFill>
            <a:srgbClr val="E6E0EC"/>
          </a:solid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latin typeface="Arial"/>
                <a:cs typeface="Arial"/>
              </a:rPr>
              <a:t>I</a:t>
            </a:r>
            <a:endParaRPr lang="en-US" sz="2400" dirty="0">
              <a:solidFill>
                <a:srgbClr val="000000"/>
              </a:solidFill>
              <a:latin typeface="Arial"/>
              <a:cs typeface="Arial"/>
            </a:endParaRPr>
          </a:p>
        </p:txBody>
      </p:sp>
      <p:cxnSp>
        <p:nvCxnSpPr>
          <p:cNvPr id="3" name="Straight Arrow Connector 2"/>
          <p:cNvCxnSpPr>
            <a:stCxn id="102" idx="6"/>
            <a:endCxn id="103" idx="2"/>
          </p:cNvCxnSpPr>
          <p:nvPr/>
        </p:nvCxnSpPr>
        <p:spPr>
          <a:xfrm>
            <a:off x="4035057" y="4343400"/>
            <a:ext cx="765543" cy="0"/>
          </a:xfrm>
          <a:prstGeom prst="straightConnector1">
            <a:avLst/>
          </a:prstGeom>
          <a:ln w="28575" cmpd="sng">
            <a:tailEnd type="arrow"/>
          </a:ln>
          <a:effectLst/>
        </p:spPr>
        <p:style>
          <a:lnRef idx="2">
            <a:schemeClr val="dk1"/>
          </a:lnRef>
          <a:fillRef idx="0">
            <a:schemeClr val="dk1"/>
          </a:fillRef>
          <a:effectRef idx="1">
            <a:schemeClr val="dk1"/>
          </a:effectRef>
          <a:fontRef idx="minor">
            <a:schemeClr val="tx1"/>
          </a:fontRef>
        </p:style>
      </p:cxnSp>
      <p:sp>
        <p:nvSpPr>
          <p:cNvPr id="108" name="Oval 107"/>
          <p:cNvSpPr>
            <a:spLocks noChangeAspect="1"/>
          </p:cNvSpPr>
          <p:nvPr/>
        </p:nvSpPr>
        <p:spPr>
          <a:xfrm>
            <a:off x="4800600" y="5562601"/>
            <a:ext cx="910857" cy="914399"/>
          </a:xfrm>
          <a:prstGeom prst="ellipse">
            <a:avLst/>
          </a:prstGeom>
          <a:solidFill>
            <a:srgbClr val="FFFF99"/>
          </a:solidFill>
          <a:ln w="38100" cmpd="sng">
            <a:solidFill>
              <a:srgbClr val="C0504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latin typeface="Arial"/>
                <a:cs typeface="Arial"/>
              </a:rPr>
              <a:t>I</a:t>
            </a:r>
            <a:endParaRPr lang="en-US" sz="2400" dirty="0">
              <a:solidFill>
                <a:srgbClr val="000000"/>
              </a:solidFill>
              <a:latin typeface="Arial"/>
              <a:cs typeface="Arial"/>
            </a:endParaRPr>
          </a:p>
        </p:txBody>
      </p:sp>
      <p:cxnSp>
        <p:nvCxnSpPr>
          <p:cNvPr id="109" name="Straight Arrow Connector 108"/>
          <p:cNvCxnSpPr>
            <a:stCxn id="103" idx="4"/>
            <a:endCxn id="108" idx="0"/>
          </p:cNvCxnSpPr>
          <p:nvPr/>
        </p:nvCxnSpPr>
        <p:spPr>
          <a:xfrm>
            <a:off x="5256029" y="4800599"/>
            <a:ext cx="0" cy="762002"/>
          </a:xfrm>
          <a:prstGeom prst="straightConnector1">
            <a:avLst/>
          </a:prstGeom>
          <a:ln w="28575" cmpd="sng">
            <a:prstDash val="sysDash"/>
            <a:tailEnd type="arrow"/>
          </a:ln>
          <a:effectLst/>
        </p:spPr>
        <p:style>
          <a:lnRef idx="2">
            <a:schemeClr val="dk1"/>
          </a:lnRef>
          <a:fillRef idx="0">
            <a:schemeClr val="dk1"/>
          </a:fillRef>
          <a:effectRef idx="1">
            <a:schemeClr val="dk1"/>
          </a:effectRef>
          <a:fontRef idx="minor">
            <a:schemeClr val="tx1"/>
          </a:fontRef>
        </p:style>
      </p:cxnSp>
      <p:sp>
        <p:nvSpPr>
          <p:cNvPr id="114" name="TextBox 113"/>
          <p:cNvSpPr txBox="1"/>
          <p:nvPr/>
        </p:nvSpPr>
        <p:spPr>
          <a:xfrm>
            <a:off x="5334000" y="4825424"/>
            <a:ext cx="1401469" cy="584776"/>
          </a:xfrm>
          <a:prstGeom prst="rect">
            <a:avLst/>
          </a:prstGeom>
          <a:noFill/>
        </p:spPr>
        <p:txBody>
          <a:bodyPr wrap="square" rtlCol="0">
            <a:spAutoFit/>
          </a:bodyPr>
          <a:lstStyle/>
          <a:p>
            <a:r>
              <a:rPr lang="en-US" sz="1600" dirty="0" smtClean="0">
                <a:latin typeface="Arial"/>
                <a:cs typeface="Arial"/>
              </a:rPr>
              <a:t>Fetal transmission</a:t>
            </a:r>
            <a:endParaRPr lang="en-US" sz="1600" dirty="0">
              <a:latin typeface="Arial"/>
              <a:cs typeface="Arial"/>
            </a:endParaRPr>
          </a:p>
        </p:txBody>
      </p:sp>
    </p:spTree>
    <p:extLst>
      <p:ext uri="{BB962C8B-B14F-4D97-AF65-F5344CB8AC3E}">
        <p14:creationId xmlns:p14="http://schemas.microsoft.com/office/powerpoint/2010/main" val="12138053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4.02.25"/>
  <p:tag name="AS_TITLE" val="Aspose.Slides for .NET 2.0"/>
  <p:tag name="AS_VERSION" val="14.2.0.0"/>
</p:tagLst>
</file>

<file path=ppt/theme/theme1.xml><?xml version="1.0" encoding="utf-8"?>
<a:theme xmlns:a="http://schemas.openxmlformats.org/drawingml/2006/main" name="AtlasSl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AtlasSlideTemplate</Template>
  <TotalTime>3429</TotalTime>
  <Words>665</Words>
  <Application>Microsoft Macintosh PowerPoint</Application>
  <PresentationFormat>On-screen Show (4:3)</PresentationFormat>
  <Paragraphs>91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AtlasSlideTemplate</vt:lpstr>
      <vt:lpstr>Transmission Modeling of Syphilis in the United States</vt:lpstr>
      <vt:lpstr>Goals</vt:lpstr>
      <vt:lpstr>Proposal</vt:lpstr>
      <vt:lpstr>Major Research Questions</vt:lpstr>
      <vt:lpstr>Discussion During November Meeting</vt:lpstr>
      <vt:lpstr>Discussion During November Meeting</vt:lpstr>
      <vt:lpstr>PowerPoint Presentation</vt:lpstr>
      <vt:lpstr>Metapopulation Model</vt:lpstr>
      <vt:lpstr>PowerPoint Presentation</vt:lpstr>
      <vt:lpstr>PowerPoint Presentation</vt:lpstr>
      <vt:lpstr>Data Sources</vt:lpstr>
      <vt:lpstr>Discussion Points</vt:lpstr>
    </vt:vector>
  </TitlesOfParts>
  <Company>Centers for Disease Control and Prevention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 User</dc:creator>
  <cp:lastModifiedBy>Ashleigh</cp:lastModifiedBy>
  <cp:revision>57</cp:revision>
  <dcterms:created xsi:type="dcterms:W3CDTF">2015-03-12T16:49:59Z</dcterms:created>
  <dcterms:modified xsi:type="dcterms:W3CDTF">2017-01-08T23:28:09Z</dcterms:modified>
</cp:coreProperties>
</file>