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3" r:id="rId3"/>
    <p:sldId id="257" r:id="rId4"/>
    <p:sldId id="258"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310217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62670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67940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227199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79247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190952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369962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856193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243817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775508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941618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33415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99096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964849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784994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849823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824568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9/18/2019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734391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4.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B82B49-D6BD-4AE0-9995-D2B835649CE8}"/>
              </a:ext>
            </a:extLst>
          </p:cNvPr>
          <p:cNvPicPr>
            <a:picLocks noChangeAspect="1"/>
          </p:cNvPicPr>
          <p:nvPr/>
        </p:nvPicPr>
        <p:blipFill rotWithShape="1">
          <a:blip r:embed="rId3">
            <a:alphaModFix amt="35000"/>
          </a:blip>
          <a:srcRect/>
          <a:stretch/>
        </p:blipFill>
        <p:spPr>
          <a:xfrm>
            <a:off x="0" y="10"/>
            <a:ext cx="12191980" cy="6857990"/>
          </a:xfrm>
          <a:prstGeom prst="rect">
            <a:avLst/>
          </a:prstGeom>
        </p:spPr>
      </p:pic>
      <p:sp>
        <p:nvSpPr>
          <p:cNvPr id="2" name="Título 1">
            <a:extLst>
              <a:ext uri="{FF2B5EF4-FFF2-40B4-BE49-F238E27FC236}">
                <a16:creationId xmlns:a16="http://schemas.microsoft.com/office/drawing/2014/main" id="{DB3F4031-AB7D-4E99-8C26-E1B6D6E0DC19}"/>
              </a:ext>
            </a:extLst>
          </p:cNvPr>
          <p:cNvSpPr>
            <a:spLocks noGrp="1"/>
          </p:cNvSpPr>
          <p:nvPr>
            <p:ph type="ctrTitle"/>
          </p:nvPr>
        </p:nvSpPr>
        <p:spPr>
          <a:xfrm>
            <a:off x="1876097" y="1380068"/>
            <a:ext cx="9626926" cy="2616199"/>
          </a:xfrm>
        </p:spPr>
        <p:txBody>
          <a:bodyPr>
            <a:normAutofit fontScale="90000"/>
          </a:bodyPr>
          <a:lstStyle/>
          <a:p>
            <a:pPr>
              <a:spcAft>
                <a:spcPts val="800"/>
              </a:spcAft>
            </a:pP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r>
              <a:rPr lang="en-US" sz="5300" b="1" dirty="0">
                <a:solidFill>
                  <a:srgbClr val="FFFFFF"/>
                </a:solidFill>
                <a:latin typeface="Felix Titling" panose="04060505060202020A04" pitchFamily="82" charset="0"/>
                <a:ea typeface="Calibri" panose="020F0502020204030204" pitchFamily="34" charset="0"/>
                <a:cs typeface="Calibri" panose="020F0502020204030204" pitchFamily="34" charset="0"/>
              </a:rPr>
              <a:t>English for </a:t>
            </a:r>
            <a:br>
              <a:rPr lang="pt-BR" sz="53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r>
              <a:rPr lang="en-US" sz="4900" b="1" dirty="0">
                <a:solidFill>
                  <a:srgbClr val="FFFFFF"/>
                </a:solidFill>
                <a:latin typeface="Felix Titling" panose="04060505060202020A04" pitchFamily="82" charset="0"/>
                <a:ea typeface="Calibri" panose="020F0502020204030204" pitchFamily="34" charset="0"/>
                <a:cs typeface="Calibri" panose="020F0502020204030204" pitchFamily="34" charset="0"/>
              </a:rPr>
              <a:t>Information Technology</a:t>
            </a:r>
            <a:br>
              <a:rPr lang="pt-BR" sz="4900"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endParaRPr lang="pt-BR" sz="4900" dirty="0">
              <a:solidFill>
                <a:srgbClr val="FFFFFF"/>
              </a:solidFill>
            </a:endParaRPr>
          </a:p>
        </p:txBody>
      </p:sp>
      <p:sp>
        <p:nvSpPr>
          <p:cNvPr id="3" name="Subtítulo 2">
            <a:extLst>
              <a:ext uri="{FF2B5EF4-FFF2-40B4-BE49-F238E27FC236}">
                <a16:creationId xmlns:a16="http://schemas.microsoft.com/office/drawing/2014/main" id="{9E4F202E-CC50-49A0-B610-379783DBE6C3}"/>
              </a:ext>
            </a:extLst>
          </p:cNvPr>
          <p:cNvSpPr>
            <a:spLocks noGrp="1"/>
          </p:cNvSpPr>
          <p:nvPr>
            <p:ph type="subTitle" idx="1"/>
          </p:nvPr>
        </p:nvSpPr>
        <p:spPr>
          <a:xfrm>
            <a:off x="4515377" y="4603531"/>
            <a:ext cx="6987645" cy="781270"/>
          </a:xfrm>
        </p:spPr>
        <p:txBody>
          <a:bodyPr>
            <a:normAutofit/>
          </a:bodyPr>
          <a:lstStyle/>
          <a:p>
            <a:pPr>
              <a:spcAft>
                <a:spcPts val="800"/>
              </a:spcAft>
            </a:pPr>
            <a:r>
              <a:rPr lang="en-US" sz="2000" b="1" dirty="0">
                <a:solidFill>
                  <a:srgbClr val="FFFFFF"/>
                </a:solidFill>
                <a:latin typeface="Lucida Bright" panose="02040602050505020304" pitchFamily="18" charset="0"/>
                <a:ea typeface="Calibri" panose="020F0502020204030204" pitchFamily="34" charset="0"/>
                <a:cs typeface="Calibri" panose="020F0502020204030204" pitchFamily="34" charset="0"/>
              </a:rPr>
              <a:t>Maria Teresa </a:t>
            </a:r>
            <a:r>
              <a:rPr lang="en-US" sz="2000" b="1" dirty="0" err="1">
                <a:solidFill>
                  <a:srgbClr val="FFFFFF"/>
                </a:solidFill>
                <a:latin typeface="Lucida Bright" panose="02040602050505020304" pitchFamily="18" charset="0"/>
                <a:ea typeface="Calibri" panose="020F0502020204030204" pitchFamily="34" charset="0"/>
                <a:cs typeface="Calibri" panose="020F0502020204030204" pitchFamily="34" charset="0"/>
              </a:rPr>
              <a:t>Blacutt</a:t>
            </a:r>
            <a:r>
              <a:rPr lang="en-US" sz="2000" b="1" dirty="0">
                <a:solidFill>
                  <a:srgbClr val="FFFFFF"/>
                </a:solidFill>
                <a:latin typeface="Lucida Bright" panose="02040602050505020304" pitchFamily="18" charset="0"/>
                <a:ea typeface="Calibri" panose="020F0502020204030204" pitchFamily="34" charset="0"/>
                <a:cs typeface="Calibri" panose="020F0502020204030204" pitchFamily="34" charset="0"/>
              </a:rPr>
              <a:t> S</a:t>
            </a:r>
            <a:r>
              <a:rPr lang="en-US" b="1" dirty="0">
                <a:solidFill>
                  <a:srgbClr val="FFFFFF"/>
                </a:solidFill>
                <a:latin typeface="Lucida Bright" panose="02040602050505020304" pitchFamily="18" charset="0"/>
                <a:ea typeface="Calibri" panose="020F0502020204030204" pitchFamily="34" charset="0"/>
                <a:cs typeface="Calibri" panose="020F0502020204030204" pitchFamily="34" charset="0"/>
              </a:rPr>
              <a:t>.</a:t>
            </a:r>
            <a:endParaRPr lang="pt-BR"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endParaRPr lang="pt-BR" dirty="0">
              <a:solidFill>
                <a:srgbClr val="FFFFFF"/>
              </a:solidFill>
            </a:endParaRPr>
          </a:p>
        </p:txBody>
      </p:sp>
    </p:spTree>
    <p:extLst>
      <p:ext uri="{BB962C8B-B14F-4D97-AF65-F5344CB8AC3E}">
        <p14:creationId xmlns:p14="http://schemas.microsoft.com/office/powerpoint/2010/main" val="329905156"/>
      </p:ext>
    </p:extLst>
  </p:cSld>
  <p:clrMapOvr>
    <a:overrideClrMapping bg1="dk1" tx1="lt1" bg2="dk2" tx2="lt2" accent1="accent1" accent2="accent2" accent3="accent3" accent4="accent4" accent5="accent5" accent6="accent6" hlink="hlink" folHlink="folHlink"/>
  </p:clrMapOvr>
  <p:transition spd="slow">
    <p:wipe/>
    <p:sndAc>
      <p:stSnd>
        <p:snd r:embed="rId2" name="push.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0CF87-AEEE-414A-823A-816DC24C0F2E}"/>
              </a:ext>
            </a:extLst>
          </p:cNvPr>
          <p:cNvSpPr>
            <a:spLocks noGrp="1"/>
          </p:cNvSpPr>
          <p:nvPr>
            <p:ph type="title"/>
          </p:nvPr>
        </p:nvSpPr>
        <p:spPr>
          <a:xfrm>
            <a:off x="4911290" y="512380"/>
            <a:ext cx="6480080" cy="5211553"/>
          </a:xfrm>
        </p:spPr>
        <p:txBody>
          <a:bodyPr/>
          <a:lstStyle/>
          <a:p>
            <a:endParaRPr lang="pt-BR" dirty="0"/>
          </a:p>
        </p:txBody>
      </p:sp>
      <p:pic>
        <p:nvPicPr>
          <p:cNvPr id="5" name="Marcador de contenido 4">
            <a:extLst>
              <a:ext uri="{FF2B5EF4-FFF2-40B4-BE49-F238E27FC236}">
                <a16:creationId xmlns:a16="http://schemas.microsoft.com/office/drawing/2014/main" id="{71CEFF31-9C7E-40E2-9826-04BEB75D87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flipH="1" flipV="1">
            <a:off x="11503025" y="2733877"/>
            <a:ext cx="46038" cy="20234"/>
          </a:xfrm>
        </p:spPr>
      </p:pic>
      <p:pic>
        <p:nvPicPr>
          <p:cNvPr id="7" name="Imagen 6">
            <a:extLst>
              <a:ext uri="{FF2B5EF4-FFF2-40B4-BE49-F238E27FC236}">
                <a16:creationId xmlns:a16="http://schemas.microsoft.com/office/drawing/2014/main" id="{7C2121C5-3EFE-4450-A5C5-9A1F9542A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254" y="512381"/>
            <a:ext cx="9471425" cy="5211553"/>
          </a:xfrm>
          <a:prstGeom prst="rect">
            <a:avLst/>
          </a:prstGeom>
        </p:spPr>
      </p:pic>
    </p:spTree>
    <p:extLst>
      <p:ext uri="{BB962C8B-B14F-4D97-AF65-F5344CB8AC3E}">
        <p14:creationId xmlns:p14="http://schemas.microsoft.com/office/powerpoint/2010/main" val="1259139614"/>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push.wav"/>
          </p:stSnd>
        </p:sndAc>
      </p:transition>
    </mc:Choice>
    <mc:Fallback>
      <p:transition spd="med">
        <p:fade/>
        <p:sndAc>
          <p:stSnd>
            <p:snd r:embed="rId2" name="pu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69E90-5A2B-4EDC-A408-FEFB252583BB}"/>
              </a:ext>
            </a:extLst>
          </p:cNvPr>
          <p:cNvSpPr>
            <a:spLocks noGrp="1"/>
          </p:cNvSpPr>
          <p:nvPr>
            <p:ph type="ctrTitle"/>
          </p:nvPr>
        </p:nvSpPr>
        <p:spPr>
          <a:xfrm>
            <a:off x="1097280" y="204952"/>
            <a:ext cx="3726968" cy="709448"/>
          </a:xfrm>
        </p:spPr>
        <p:txBody>
          <a:bodyPr>
            <a:normAutofit fontScale="90000"/>
          </a:bodyPr>
          <a:lstStyle/>
          <a:p>
            <a:r>
              <a:rPr lang="pt-BR" sz="4400" dirty="0">
                <a:latin typeface="Britannic Bold" panose="020B0903060703020204" pitchFamily="34" charset="0"/>
              </a:rPr>
              <a:t>VERB TO BE</a:t>
            </a:r>
          </a:p>
        </p:txBody>
      </p:sp>
      <p:sp>
        <p:nvSpPr>
          <p:cNvPr id="3" name="Subtítulo 2">
            <a:extLst>
              <a:ext uri="{FF2B5EF4-FFF2-40B4-BE49-F238E27FC236}">
                <a16:creationId xmlns:a16="http://schemas.microsoft.com/office/drawing/2014/main" id="{E0E33CE9-FEA9-4E58-AEF9-F1D947FA60FC}"/>
              </a:ext>
            </a:extLst>
          </p:cNvPr>
          <p:cNvSpPr>
            <a:spLocks noGrp="1"/>
          </p:cNvSpPr>
          <p:nvPr>
            <p:ph type="subTitle" idx="1"/>
          </p:nvPr>
        </p:nvSpPr>
        <p:spPr>
          <a:xfrm>
            <a:off x="4824248" y="756745"/>
            <a:ext cx="7094484" cy="5833243"/>
          </a:xfrm>
        </p:spPr>
        <p:txBody>
          <a:bodyPr>
            <a:noAutofit/>
          </a:bodyPr>
          <a:lstStyle/>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1. Place the following sentences into the negative and interrogative form:</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A) The computer is working.</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B) My keyboard is broken.</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C) Edson is tired.</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D) Simone and </a:t>
            </a:r>
            <a:r>
              <a:rPr lang="en-US" sz="1800" cap="none" dirty="0" err="1">
                <a:latin typeface="Calibri" panose="020F0502020204030204" pitchFamily="34" charset="0"/>
                <a:ea typeface="Calibri" panose="020F0502020204030204" pitchFamily="34" charset="0"/>
                <a:cs typeface="Calibri" panose="020F0502020204030204" pitchFamily="34" charset="0"/>
              </a:rPr>
              <a:t>Celi</a:t>
            </a:r>
            <a:r>
              <a:rPr lang="en-US" sz="1800" cap="none" dirty="0">
                <a:latin typeface="Calibri" panose="020F0502020204030204" pitchFamily="34" charset="0"/>
                <a:ea typeface="Calibri" panose="020F0502020204030204" pitchFamily="34" charset="0"/>
                <a:cs typeface="Calibri" panose="020F0502020204030204" pitchFamily="34" charset="0"/>
              </a:rPr>
              <a:t> are operating windows system.</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 </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2. Use the correct form of the verb to be.</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A) Computers ____ machines that perform tasks or calculations.</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B) It ______ the “brain” of your computer.</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C) The web ______also a shopper’s delight.</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D) A website ______ a collection of interconnected webpage.</a:t>
            </a:r>
            <a:endParaRPr lang="pt-BR" sz="1800" cap="none"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cap="none" dirty="0">
                <a:latin typeface="Calibri" panose="020F0502020204030204" pitchFamily="34" charset="0"/>
                <a:ea typeface="Calibri" panose="020F0502020204030204" pitchFamily="34" charset="0"/>
                <a:cs typeface="Calibri" panose="020F0502020204030204" pitchFamily="34" charset="0"/>
              </a:rPr>
              <a:t>E) These computers _____built to perform a limited number of tasks.</a:t>
            </a:r>
            <a:endParaRPr lang="pt-BR" sz="1800" dirty="0">
              <a:latin typeface="Calibri" panose="020F0502020204030204" pitchFamily="34" charset="0"/>
              <a:ea typeface="Calibri" panose="020F0502020204030204" pitchFamily="34" charset="0"/>
              <a:cs typeface="Times New Roman" panose="02020603050405020304" pitchFamily="18" charset="0"/>
            </a:endParaRPr>
          </a:p>
          <a:p>
            <a:endParaRPr lang="pt-BR" sz="1800" dirty="0"/>
          </a:p>
        </p:txBody>
      </p:sp>
    </p:spTree>
    <p:extLst>
      <p:ext uri="{BB962C8B-B14F-4D97-AF65-F5344CB8AC3E}">
        <p14:creationId xmlns:p14="http://schemas.microsoft.com/office/powerpoint/2010/main" val="2372403783"/>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push.wav"/>
          </p:stSnd>
        </p:sndAc>
      </p:transition>
    </mc:Choice>
    <mc:Fallback>
      <p:transition spd="slow">
        <p:split orient="vert"/>
        <p:sndAc>
          <p:stSnd>
            <p:snd r:embed="rId2" name="pu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5678B-3B6E-40EE-80D4-197D081CA3BC}"/>
              </a:ext>
            </a:extLst>
          </p:cNvPr>
          <p:cNvSpPr>
            <a:spLocks noGrp="1"/>
          </p:cNvSpPr>
          <p:nvPr>
            <p:ph type="title"/>
          </p:nvPr>
        </p:nvSpPr>
        <p:spPr>
          <a:xfrm>
            <a:off x="1484312" y="283779"/>
            <a:ext cx="10018711" cy="1213945"/>
          </a:xfrm>
        </p:spPr>
        <p:txBody>
          <a:bodyPr>
            <a:noAutofit/>
          </a:bodyPr>
          <a:lstStyle/>
          <a:p>
            <a:r>
              <a:rPr lang="en-US" sz="3600" dirty="0">
                <a:latin typeface="Arial Rounded MT Bold" panose="020F0704030504030204" pitchFamily="34" charset="0"/>
              </a:rPr>
              <a:t>What are computers?</a:t>
            </a:r>
            <a:br>
              <a:rPr lang="pt-BR" sz="3600" dirty="0">
                <a:latin typeface="Arial Rounded MT Bold" panose="020F0704030504030204" pitchFamily="34" charset="0"/>
              </a:rPr>
            </a:br>
            <a:endParaRPr lang="pt-BR" sz="3600" dirty="0">
              <a:latin typeface="Arial Rounded MT Bold" panose="020F0704030504030204" pitchFamily="34" charset="0"/>
            </a:endParaRPr>
          </a:p>
        </p:txBody>
      </p:sp>
      <p:sp>
        <p:nvSpPr>
          <p:cNvPr id="3" name="Marcador de texto 2">
            <a:extLst>
              <a:ext uri="{FF2B5EF4-FFF2-40B4-BE49-F238E27FC236}">
                <a16:creationId xmlns:a16="http://schemas.microsoft.com/office/drawing/2014/main" id="{ECE841FE-CE80-492C-B317-C5404509B5CE}"/>
              </a:ext>
            </a:extLst>
          </p:cNvPr>
          <p:cNvSpPr>
            <a:spLocks noGrp="1"/>
          </p:cNvSpPr>
          <p:nvPr>
            <p:ph type="body" idx="1"/>
          </p:nvPr>
        </p:nvSpPr>
        <p:spPr>
          <a:xfrm>
            <a:off x="1702676" y="1229710"/>
            <a:ext cx="10357945" cy="5628290"/>
          </a:xfrm>
        </p:spPr>
        <p:txBody>
          <a:bodyPr>
            <a:normAutofit fontScale="92500" lnSpcReduction="20000"/>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Computers are machines that perform tasks or calculations according to a set of instructions, or programs. The first fully electronic computers, introduced in the 1940s, were huge machines that required teams of people to operate. Compared to those early machines, today’s computers are amazing. Not only they are thousands of times faster, they can fit on your desk, in your lap, or even in your pocket.</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Computers work through an interaction of hardware and software. Hardware refers to the parts of a computer that you can see and touch, including the case and everything inside it. The most important piece of hardware is a tiny rectangular chip inside your computer called the central processing (CPU), or microprocessor. It’s the “brain” of your computer—the part that translates instructions and performs calculations. Hardware items such as your monitor, keyboard, mouse, printer, and other components are often called hardware devices, or devices.</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Software refers to the instructions, or programs, that tell the hardware what to do. A word processing program that you can use to write letters on your computer is a type of software. The operating system (OS) is a software that manages your computer and the devices connected to it. Two well-known operating systems are Windows and Macintosh operating system. Probably your computer uses the Windows operating system.</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595291728"/>
      </p:ext>
    </p:extLst>
  </p:cSld>
  <p:clrMapOvr>
    <a:masterClrMapping/>
  </p:clrMapOvr>
  <p:transition spd="slow">
    <p:wipe/>
    <p:sndAc>
      <p:stSnd>
        <p:snd r:embed="rId2" name="type.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3425E-D6B7-4898-B9BF-DBF3434AA9F0}"/>
              </a:ext>
            </a:extLst>
          </p:cNvPr>
          <p:cNvSpPr>
            <a:spLocks noGrp="1"/>
          </p:cNvSpPr>
          <p:nvPr>
            <p:ph type="title"/>
          </p:nvPr>
        </p:nvSpPr>
        <p:spPr>
          <a:xfrm>
            <a:off x="1340069" y="685800"/>
            <a:ext cx="10851931" cy="3048000"/>
          </a:xfrm>
        </p:spPr>
        <p:txBody>
          <a:bodyPr>
            <a:noAutofit/>
          </a:bodyPr>
          <a:lstStyle/>
          <a:p>
            <a:pPr algn="l">
              <a:lnSpc>
                <a:spcPct val="107000"/>
              </a:lnSpc>
              <a:spcAft>
                <a:spcPts val="800"/>
              </a:spcAft>
            </a:pPr>
            <a:r>
              <a:rPr lang="en-US" sz="4000" dirty="0">
                <a:latin typeface="Calibri" panose="020F0502020204030204" pitchFamily="34" charset="0"/>
                <a:ea typeface="Calibri" panose="020F0502020204030204" pitchFamily="34" charset="0"/>
                <a:cs typeface="Calibri" panose="020F0502020204030204" pitchFamily="34" charset="0"/>
              </a:rPr>
              <a:t>a) O que </a:t>
            </a:r>
            <a:r>
              <a:rPr lang="en-US" sz="4000" dirty="0" err="1">
                <a:latin typeface="Calibri" panose="020F0502020204030204" pitchFamily="34" charset="0"/>
                <a:ea typeface="Calibri" panose="020F0502020204030204" pitchFamily="34" charset="0"/>
                <a:cs typeface="Calibri" panose="020F0502020204030204" pitchFamily="34" charset="0"/>
              </a:rPr>
              <a:t>são</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computadores</a:t>
            </a:r>
            <a:r>
              <a:rPr lang="en-US" sz="4000" dirty="0">
                <a:latin typeface="Calibri" panose="020F0502020204030204" pitchFamily="34" charset="0"/>
                <a:ea typeface="Calibri" panose="020F0502020204030204" pitchFamily="34" charset="0"/>
                <a:cs typeface="Calibri" panose="020F0502020204030204" pitchFamily="34" charset="0"/>
              </a:rPr>
              <a:t>?</a:t>
            </a:r>
            <a:br>
              <a:rPr lang="pt-BR" sz="4000" dirty="0">
                <a:latin typeface="Calibri" panose="020F0502020204030204" pitchFamily="34" charset="0"/>
                <a:ea typeface="Calibri" panose="020F0502020204030204" pitchFamily="34" charset="0"/>
                <a:cs typeface="Times New Roman" panose="02020603050405020304" pitchFamily="18" charset="0"/>
              </a:rPr>
            </a:br>
            <a:r>
              <a:rPr lang="pt-BR" sz="4000" dirty="0">
                <a:latin typeface="Calibri" panose="020F0502020204030204" pitchFamily="34" charset="0"/>
                <a:ea typeface="Calibri" panose="020F0502020204030204" pitchFamily="34" charset="0"/>
                <a:cs typeface="Calibri" panose="020F0502020204030204" pitchFamily="34" charset="0"/>
              </a:rPr>
              <a:t>b) Como os computadores trabalham?</a:t>
            </a:r>
            <a:br>
              <a:rPr lang="pt-BR" sz="4000" dirty="0">
                <a:latin typeface="Calibri" panose="020F0502020204030204" pitchFamily="34" charset="0"/>
                <a:ea typeface="Calibri" panose="020F0502020204030204" pitchFamily="34" charset="0"/>
                <a:cs typeface="Times New Roman" panose="02020603050405020304" pitchFamily="18" charset="0"/>
              </a:rPr>
            </a:br>
            <a:r>
              <a:rPr lang="pt-BR" sz="4000" dirty="0">
                <a:latin typeface="Calibri" panose="020F0502020204030204" pitchFamily="34" charset="0"/>
                <a:ea typeface="Calibri" panose="020F0502020204030204" pitchFamily="34" charset="0"/>
                <a:cs typeface="Calibri" panose="020F0502020204030204" pitchFamily="34" charset="0"/>
              </a:rPr>
              <a:t>c) Qual a peça mais importante?</a:t>
            </a:r>
            <a:br>
              <a:rPr lang="pt-BR" sz="4000" dirty="0">
                <a:latin typeface="Calibri" panose="020F0502020204030204" pitchFamily="34" charset="0"/>
                <a:ea typeface="Calibri" panose="020F0502020204030204" pitchFamily="34" charset="0"/>
                <a:cs typeface="Times New Roman" panose="02020603050405020304" pitchFamily="18" charset="0"/>
              </a:rPr>
            </a:br>
            <a:r>
              <a:rPr lang="pt-BR" sz="4000" dirty="0">
                <a:latin typeface="Calibri" panose="020F0502020204030204" pitchFamily="34" charset="0"/>
                <a:ea typeface="Calibri" panose="020F0502020204030204" pitchFamily="34" charset="0"/>
                <a:cs typeface="Calibri" panose="020F0502020204030204" pitchFamily="34" charset="0"/>
              </a:rPr>
              <a:t>d) Quais são os itens que compõem o computador?</a:t>
            </a:r>
            <a:br>
              <a:rPr lang="pt-BR" sz="4000" dirty="0">
                <a:latin typeface="Calibri" panose="020F0502020204030204" pitchFamily="34" charset="0"/>
                <a:ea typeface="Calibri" panose="020F0502020204030204" pitchFamily="34" charset="0"/>
                <a:cs typeface="Times New Roman" panose="02020603050405020304" pitchFamily="18" charset="0"/>
              </a:rPr>
            </a:br>
            <a:endParaRPr lang="pt-BR" sz="4000" dirty="0"/>
          </a:p>
        </p:txBody>
      </p:sp>
      <p:sp>
        <p:nvSpPr>
          <p:cNvPr id="3" name="Marcador de texto 2">
            <a:extLst>
              <a:ext uri="{FF2B5EF4-FFF2-40B4-BE49-F238E27FC236}">
                <a16:creationId xmlns:a16="http://schemas.microsoft.com/office/drawing/2014/main" id="{79B3BB9D-68F5-496E-8160-BC12BE154F72}"/>
              </a:ext>
            </a:extLst>
          </p:cNvPr>
          <p:cNvSpPr>
            <a:spLocks noGrp="1"/>
          </p:cNvSpPr>
          <p:nvPr>
            <p:ph type="body" idx="1"/>
          </p:nvPr>
        </p:nvSpPr>
        <p:spPr>
          <a:xfrm rot="11327820" flipV="1">
            <a:off x="7852171" y="4324921"/>
            <a:ext cx="3706146" cy="1128447"/>
          </a:xfrm>
        </p:spPr>
        <p:txBody>
          <a:bodyPr>
            <a:normAutofit/>
          </a:bodyPr>
          <a:lstStyle/>
          <a:p>
            <a:r>
              <a:rPr lang="pt-BR" dirty="0"/>
              <a:t>DESKTOP COMPUTER</a:t>
            </a:r>
          </a:p>
        </p:txBody>
      </p:sp>
      <p:pic>
        <p:nvPicPr>
          <p:cNvPr id="5" name="Imagen 4">
            <a:extLst>
              <a:ext uri="{FF2B5EF4-FFF2-40B4-BE49-F238E27FC236}">
                <a16:creationId xmlns:a16="http://schemas.microsoft.com/office/drawing/2014/main" id="{DC6B89AD-34BA-458F-BD78-EFD370B4D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131" y="3168868"/>
            <a:ext cx="3626069" cy="3689131"/>
          </a:xfrm>
          <a:prstGeom prst="rect">
            <a:avLst/>
          </a:prstGeom>
        </p:spPr>
      </p:pic>
    </p:spTree>
    <p:extLst>
      <p:ext uri="{BB962C8B-B14F-4D97-AF65-F5344CB8AC3E}">
        <p14:creationId xmlns:p14="http://schemas.microsoft.com/office/powerpoint/2010/main" val="2734073852"/>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push.wav"/>
          </p:stSnd>
        </p:sndAc>
      </p:transition>
    </mc:Choice>
    <mc:Fallback>
      <p:transition spd="slow">
        <p:split orient="vert"/>
        <p:sndAc>
          <p:stSnd>
            <p:snd r:embed="rId2" name="pu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6C791A4-7080-4014-B42E-5BE94FA41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903" y="0"/>
            <a:ext cx="7945819" cy="7267903"/>
          </a:xfrm>
          <a:prstGeom prst="rect">
            <a:avLst/>
          </a:prstGeom>
        </p:spPr>
      </p:pic>
    </p:spTree>
    <p:extLst>
      <p:ext uri="{BB962C8B-B14F-4D97-AF65-F5344CB8AC3E}">
        <p14:creationId xmlns:p14="http://schemas.microsoft.com/office/powerpoint/2010/main" val="325007842"/>
      </p:ext>
    </p:extLst>
  </p:cSld>
  <p:clrMapOvr>
    <a:masterClrMapping/>
  </p:clrMapOvr>
  <mc:AlternateContent xmlns:mc="http://schemas.openxmlformats.org/markup-compatibility/2006">
    <mc:Choice xmlns:p14="http://schemas.microsoft.com/office/powerpoint/2010/main" Requires="p14">
      <p:transition spd="slow" p14:dur="800">
        <p:circle/>
        <p:sndAc>
          <p:stSnd>
            <p:snd r:embed="rId2" name="breeze.wav"/>
          </p:stSnd>
        </p:sndAc>
      </p:transition>
    </mc:Choice>
    <mc:Fallback>
      <p:transition spd="slow">
        <p:circle/>
        <p:sndAc>
          <p:stSnd>
            <p:snd r:embed="rId2" name="breez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69E90-5A2B-4EDC-A408-FEFB252583BB}"/>
              </a:ext>
            </a:extLst>
          </p:cNvPr>
          <p:cNvSpPr>
            <a:spLocks noGrp="1"/>
          </p:cNvSpPr>
          <p:nvPr>
            <p:ph type="ctrTitle"/>
          </p:nvPr>
        </p:nvSpPr>
        <p:spPr>
          <a:xfrm>
            <a:off x="1097280" y="204952"/>
            <a:ext cx="3726968" cy="709448"/>
          </a:xfrm>
        </p:spPr>
        <p:txBody>
          <a:bodyPr>
            <a:normAutofit fontScale="90000"/>
          </a:bodyPr>
          <a:lstStyle/>
          <a:p>
            <a:r>
              <a:rPr lang="pt-BR" sz="4400" dirty="0">
                <a:latin typeface="Britannic Bold" panose="020B0903060703020204" pitchFamily="34" charset="0"/>
              </a:rPr>
              <a:t>ADJECTIVES</a:t>
            </a:r>
          </a:p>
        </p:txBody>
      </p:sp>
      <p:sp>
        <p:nvSpPr>
          <p:cNvPr id="3" name="Subtítulo 2">
            <a:extLst>
              <a:ext uri="{FF2B5EF4-FFF2-40B4-BE49-F238E27FC236}">
                <a16:creationId xmlns:a16="http://schemas.microsoft.com/office/drawing/2014/main" id="{E0E33CE9-FEA9-4E58-AEF9-F1D947FA60FC}"/>
              </a:ext>
            </a:extLst>
          </p:cNvPr>
          <p:cNvSpPr>
            <a:spLocks noGrp="1"/>
          </p:cNvSpPr>
          <p:nvPr>
            <p:ph type="subTitle" idx="1"/>
          </p:nvPr>
        </p:nvSpPr>
        <p:spPr>
          <a:xfrm>
            <a:off x="4824248" y="914400"/>
            <a:ext cx="7094484" cy="5675588"/>
          </a:xfrm>
        </p:spPr>
        <p:txBody>
          <a:bodyPr>
            <a:noAutofit/>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Some rules:</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a) Adjectives don’t have plural</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sweet dream – sweet dreams.</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 </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b) Adjectives don’t change according to the gender</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strong man – strong woman.</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 </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c) Adjectives usually come before the noun</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I have sweet dreams – He’s a strong man.</a:t>
            </a:r>
            <a:endParaRPr lang="pt-BR" sz="2400" dirty="0">
              <a:latin typeface="Calibri" panose="020F0502020204030204" pitchFamily="34" charset="0"/>
              <a:ea typeface="Calibri" panose="020F0502020204030204" pitchFamily="34" charset="0"/>
              <a:cs typeface="Times New Roman" panose="02020603050405020304" pitchFamily="18" charset="0"/>
            </a:endParaRPr>
          </a:p>
          <a:p>
            <a:endParaRPr lang="pt-BR" sz="1800" dirty="0"/>
          </a:p>
        </p:txBody>
      </p:sp>
    </p:spTree>
    <p:extLst>
      <p:ext uri="{BB962C8B-B14F-4D97-AF65-F5344CB8AC3E}">
        <p14:creationId xmlns:p14="http://schemas.microsoft.com/office/powerpoint/2010/main" val="1432599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3" name="applaus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75</TotalTime>
  <Words>334</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Arial Rounded MT Bold</vt:lpstr>
      <vt:lpstr>Britannic Bold</vt:lpstr>
      <vt:lpstr>Calibri</vt:lpstr>
      <vt:lpstr>Corbel</vt:lpstr>
      <vt:lpstr>Felix Titling</vt:lpstr>
      <vt:lpstr>Lucida Bright</vt:lpstr>
      <vt:lpstr>Parallax</vt:lpstr>
      <vt:lpstr>   English for  Information Technology </vt:lpstr>
      <vt:lpstr>Presentación de PowerPoint</vt:lpstr>
      <vt:lpstr>VERB TO BE</vt:lpstr>
      <vt:lpstr>What are computers? </vt:lpstr>
      <vt:lpstr>a) O que são computadores? b) Como os computadores trabalham? c) Qual a peça mais importante? d) Quais são os itens que compõem o computador? </vt:lpstr>
      <vt:lpstr>Presentación de PowerPoint</vt:lpstr>
      <vt:lpstr>ADJECTIVES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for  Information Technology</dc:title>
  <dc:creator>Wiblate</dc:creator>
  <cp:lastModifiedBy>Wiblate</cp:lastModifiedBy>
  <cp:revision>10</cp:revision>
  <dcterms:created xsi:type="dcterms:W3CDTF">2019-09-18T18:52:30Z</dcterms:created>
  <dcterms:modified xsi:type="dcterms:W3CDTF">2019-09-18T21:08:55Z</dcterms:modified>
</cp:coreProperties>
</file>