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63" r:id="rId3"/>
    <p:sldId id="257" r:id="rId4"/>
    <p:sldId id="258" r:id="rId5"/>
    <p:sldId id="259"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976466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338173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505473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154349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168991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943723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997202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057234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991327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805506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534152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083754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471474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956409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9/25/2019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2337137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266186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813952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9/25/2019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670443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Word_Document.docx"/></Relationships>
</file>

<file path=ppt/slides/_rels/slide6.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B82B49-D6BD-4AE0-9995-D2B835649CE8}"/>
              </a:ext>
            </a:extLst>
          </p:cNvPr>
          <p:cNvPicPr>
            <a:picLocks noChangeAspect="1"/>
          </p:cNvPicPr>
          <p:nvPr/>
        </p:nvPicPr>
        <p:blipFill rotWithShape="1">
          <a:blip r:embed="rId3">
            <a:alphaModFix amt="35000"/>
          </a:blip>
          <a:srcRect/>
          <a:stretch/>
        </p:blipFill>
        <p:spPr>
          <a:xfrm>
            <a:off x="0" y="10"/>
            <a:ext cx="12191980" cy="6857990"/>
          </a:xfrm>
          <a:prstGeom prst="rect">
            <a:avLst/>
          </a:prstGeom>
        </p:spPr>
      </p:pic>
      <p:sp>
        <p:nvSpPr>
          <p:cNvPr id="2" name="Título 1">
            <a:extLst>
              <a:ext uri="{FF2B5EF4-FFF2-40B4-BE49-F238E27FC236}">
                <a16:creationId xmlns:a16="http://schemas.microsoft.com/office/drawing/2014/main" id="{DB3F4031-AB7D-4E99-8C26-E1B6D6E0DC19}"/>
              </a:ext>
            </a:extLst>
          </p:cNvPr>
          <p:cNvSpPr>
            <a:spLocks noGrp="1"/>
          </p:cNvSpPr>
          <p:nvPr>
            <p:ph type="ctrTitle"/>
          </p:nvPr>
        </p:nvSpPr>
        <p:spPr>
          <a:xfrm>
            <a:off x="1876097" y="1380068"/>
            <a:ext cx="9626926" cy="2616199"/>
          </a:xfrm>
        </p:spPr>
        <p:txBody>
          <a:bodyPr>
            <a:normAutofit fontScale="90000"/>
          </a:bodyPr>
          <a:lstStyle/>
          <a:p>
            <a:pPr>
              <a:spcAft>
                <a:spcPts val="800"/>
              </a:spcAft>
            </a:pPr>
            <a:br>
              <a:rPr lang="en-US" sz="3800" b="1" dirty="0">
                <a:solidFill>
                  <a:srgbClr val="FFFFFF"/>
                </a:solidFill>
                <a:latin typeface="Felix Titling" panose="04060505060202020A04" pitchFamily="82" charset="0"/>
                <a:ea typeface="Calibri" panose="020F0502020204030204" pitchFamily="34" charset="0"/>
                <a:cs typeface="Calibri" panose="020F0502020204030204" pitchFamily="34" charset="0"/>
              </a:rPr>
            </a:br>
            <a:br>
              <a:rPr lang="en-US" sz="3800" b="1" dirty="0">
                <a:solidFill>
                  <a:srgbClr val="FFFFFF"/>
                </a:solidFill>
                <a:latin typeface="Felix Titling" panose="04060505060202020A04" pitchFamily="82" charset="0"/>
                <a:ea typeface="Calibri" panose="020F0502020204030204" pitchFamily="34" charset="0"/>
                <a:cs typeface="Calibri" panose="020F0502020204030204" pitchFamily="34" charset="0"/>
              </a:rPr>
            </a:br>
            <a:br>
              <a:rPr lang="en-US" sz="3800" b="1" dirty="0">
                <a:solidFill>
                  <a:srgbClr val="FFFFFF"/>
                </a:solidFill>
                <a:latin typeface="Felix Titling" panose="04060505060202020A04" pitchFamily="82" charset="0"/>
                <a:ea typeface="Calibri" panose="020F0502020204030204" pitchFamily="34" charset="0"/>
                <a:cs typeface="Calibri" panose="020F0502020204030204" pitchFamily="34" charset="0"/>
              </a:rPr>
            </a:br>
            <a:r>
              <a:rPr lang="en-US" sz="5300" b="1" dirty="0">
                <a:solidFill>
                  <a:srgbClr val="FFFFFF"/>
                </a:solidFill>
                <a:latin typeface="Felix Titling" panose="04060505060202020A04" pitchFamily="82" charset="0"/>
                <a:ea typeface="Calibri" panose="020F0502020204030204" pitchFamily="34" charset="0"/>
                <a:cs typeface="Calibri" panose="020F0502020204030204" pitchFamily="34" charset="0"/>
              </a:rPr>
              <a:t>English for </a:t>
            </a:r>
            <a:br>
              <a:rPr lang="pt-BR" sz="5300" b="1" dirty="0">
                <a:solidFill>
                  <a:srgbClr val="FFFFFF"/>
                </a:solidFill>
                <a:latin typeface="Calibri" panose="020F0502020204030204" pitchFamily="34" charset="0"/>
                <a:ea typeface="Calibri" panose="020F0502020204030204" pitchFamily="34" charset="0"/>
                <a:cs typeface="Times New Roman" panose="02020603050405020304" pitchFamily="18" charset="0"/>
              </a:rPr>
            </a:br>
            <a:r>
              <a:rPr lang="en-US" sz="4900" b="1" dirty="0">
                <a:solidFill>
                  <a:srgbClr val="FFFFFF"/>
                </a:solidFill>
                <a:latin typeface="Felix Titling" panose="04060505060202020A04" pitchFamily="82" charset="0"/>
                <a:ea typeface="Calibri" panose="020F0502020204030204" pitchFamily="34" charset="0"/>
                <a:cs typeface="Calibri" panose="020F0502020204030204" pitchFamily="34" charset="0"/>
              </a:rPr>
              <a:t>Information Technology</a:t>
            </a:r>
            <a:br>
              <a:rPr lang="pt-BR" sz="4900" dirty="0">
                <a:solidFill>
                  <a:srgbClr val="FFFFFF"/>
                </a:solidFill>
                <a:latin typeface="Calibri" panose="020F0502020204030204" pitchFamily="34" charset="0"/>
                <a:ea typeface="Calibri" panose="020F0502020204030204" pitchFamily="34" charset="0"/>
                <a:cs typeface="Times New Roman" panose="02020603050405020304" pitchFamily="18" charset="0"/>
              </a:rPr>
            </a:br>
            <a:endParaRPr lang="pt-BR" sz="4900" dirty="0">
              <a:solidFill>
                <a:srgbClr val="FFFFFF"/>
              </a:solidFill>
            </a:endParaRPr>
          </a:p>
        </p:txBody>
      </p:sp>
      <p:sp>
        <p:nvSpPr>
          <p:cNvPr id="3" name="Subtítulo 2">
            <a:extLst>
              <a:ext uri="{FF2B5EF4-FFF2-40B4-BE49-F238E27FC236}">
                <a16:creationId xmlns:a16="http://schemas.microsoft.com/office/drawing/2014/main" id="{9E4F202E-CC50-49A0-B610-379783DBE6C3}"/>
              </a:ext>
            </a:extLst>
          </p:cNvPr>
          <p:cNvSpPr>
            <a:spLocks noGrp="1"/>
          </p:cNvSpPr>
          <p:nvPr>
            <p:ph type="subTitle" idx="1"/>
          </p:nvPr>
        </p:nvSpPr>
        <p:spPr>
          <a:xfrm>
            <a:off x="4515377" y="4603531"/>
            <a:ext cx="6987645" cy="781270"/>
          </a:xfrm>
        </p:spPr>
        <p:txBody>
          <a:bodyPr>
            <a:normAutofit/>
          </a:bodyPr>
          <a:lstStyle/>
          <a:p>
            <a:pPr>
              <a:spcAft>
                <a:spcPts val="800"/>
              </a:spcAft>
            </a:pPr>
            <a:r>
              <a:rPr lang="en-US" sz="2000" b="1" dirty="0">
                <a:solidFill>
                  <a:srgbClr val="FFFFFF"/>
                </a:solidFill>
                <a:latin typeface="Lucida Bright" panose="02040602050505020304" pitchFamily="18" charset="0"/>
                <a:ea typeface="Calibri" panose="020F0502020204030204" pitchFamily="34" charset="0"/>
                <a:cs typeface="Calibri" panose="020F0502020204030204" pitchFamily="34" charset="0"/>
              </a:rPr>
              <a:t>Maria Teresa </a:t>
            </a:r>
            <a:r>
              <a:rPr lang="en-US" sz="2000" b="1" dirty="0" err="1">
                <a:solidFill>
                  <a:srgbClr val="FFFFFF"/>
                </a:solidFill>
                <a:latin typeface="Lucida Bright" panose="02040602050505020304" pitchFamily="18" charset="0"/>
                <a:ea typeface="Calibri" panose="020F0502020204030204" pitchFamily="34" charset="0"/>
                <a:cs typeface="Calibri" panose="020F0502020204030204" pitchFamily="34" charset="0"/>
              </a:rPr>
              <a:t>Blacutt</a:t>
            </a:r>
            <a:r>
              <a:rPr lang="en-US" sz="2000" b="1" dirty="0">
                <a:solidFill>
                  <a:srgbClr val="FFFFFF"/>
                </a:solidFill>
                <a:latin typeface="Lucida Bright" panose="02040602050505020304" pitchFamily="18" charset="0"/>
                <a:ea typeface="Calibri" panose="020F0502020204030204" pitchFamily="34" charset="0"/>
                <a:cs typeface="Calibri" panose="020F0502020204030204" pitchFamily="34" charset="0"/>
              </a:rPr>
              <a:t> S</a:t>
            </a:r>
            <a:r>
              <a:rPr lang="en-US" b="1" dirty="0">
                <a:solidFill>
                  <a:srgbClr val="FFFFFF"/>
                </a:solidFill>
                <a:latin typeface="Lucida Bright" panose="02040602050505020304" pitchFamily="18" charset="0"/>
                <a:ea typeface="Calibri" panose="020F0502020204030204" pitchFamily="34" charset="0"/>
                <a:cs typeface="Calibri" panose="020F0502020204030204" pitchFamily="34" charset="0"/>
              </a:rPr>
              <a:t>.</a:t>
            </a:r>
            <a:endParaRPr lang="pt-BR"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endParaRPr lang="pt-BR" dirty="0">
              <a:solidFill>
                <a:srgbClr val="FFFFFF"/>
              </a:solidFill>
            </a:endParaRPr>
          </a:p>
        </p:txBody>
      </p:sp>
    </p:spTree>
    <p:extLst>
      <p:ext uri="{BB962C8B-B14F-4D97-AF65-F5344CB8AC3E}">
        <p14:creationId xmlns:p14="http://schemas.microsoft.com/office/powerpoint/2010/main" val="329905156"/>
      </p:ext>
    </p:extLst>
  </p:cSld>
  <p:clrMapOvr>
    <a:overrideClrMapping bg1="dk1" tx1="lt1" bg2="dk2" tx2="lt2" accent1="accent1" accent2="accent2" accent3="accent3" accent4="accent4" accent5="accent5" accent6="accent6" hlink="hlink" folHlink="folHlink"/>
  </p:clrMapOvr>
  <p:transition spd="slow">
    <p:strips/>
    <p:sndAc>
      <p:stSnd>
        <p:snd r:embed="rId2" name="push.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0CF87-AEEE-414A-823A-816DC24C0F2E}"/>
              </a:ext>
            </a:extLst>
          </p:cNvPr>
          <p:cNvSpPr>
            <a:spLocks noGrp="1"/>
          </p:cNvSpPr>
          <p:nvPr>
            <p:ph type="title"/>
          </p:nvPr>
        </p:nvSpPr>
        <p:spPr>
          <a:xfrm>
            <a:off x="4911290" y="512380"/>
            <a:ext cx="6480080" cy="5211553"/>
          </a:xfrm>
        </p:spPr>
        <p:txBody>
          <a:bodyPr/>
          <a:lstStyle/>
          <a:p>
            <a:endParaRPr lang="pt-BR" dirty="0"/>
          </a:p>
        </p:txBody>
      </p:sp>
      <p:pic>
        <p:nvPicPr>
          <p:cNvPr id="5" name="Marcador de contenido 4">
            <a:extLst>
              <a:ext uri="{FF2B5EF4-FFF2-40B4-BE49-F238E27FC236}">
                <a16:creationId xmlns:a16="http://schemas.microsoft.com/office/drawing/2014/main" id="{71CEFF31-9C7E-40E2-9826-04BEB75D87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flipH="1" flipV="1">
            <a:off x="11503025" y="2733877"/>
            <a:ext cx="46038" cy="20234"/>
          </a:xfrm>
        </p:spPr>
      </p:pic>
      <p:pic>
        <p:nvPicPr>
          <p:cNvPr id="7" name="Imagen 6">
            <a:extLst>
              <a:ext uri="{FF2B5EF4-FFF2-40B4-BE49-F238E27FC236}">
                <a16:creationId xmlns:a16="http://schemas.microsoft.com/office/drawing/2014/main" id="{7C2121C5-3EFE-4450-A5C5-9A1F9542A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254" y="512381"/>
            <a:ext cx="9471425" cy="5211553"/>
          </a:xfrm>
          <a:prstGeom prst="rect">
            <a:avLst/>
          </a:prstGeom>
        </p:spPr>
      </p:pic>
    </p:spTree>
    <p:extLst>
      <p:ext uri="{BB962C8B-B14F-4D97-AF65-F5344CB8AC3E}">
        <p14:creationId xmlns:p14="http://schemas.microsoft.com/office/powerpoint/2010/main" val="1259139614"/>
      </p:ext>
    </p:extLst>
  </p:cSld>
  <p:clrMapOvr>
    <a:masterClrMapping/>
  </p:clrMapOvr>
  <p:transition spd="slow">
    <p:fade thruBlk="1"/>
    <p:sndAc>
      <p:stSnd>
        <p:snd r:embed="rId2" name="push.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69E90-5A2B-4EDC-A408-FEFB252583BB}"/>
              </a:ext>
            </a:extLst>
          </p:cNvPr>
          <p:cNvSpPr>
            <a:spLocks noGrp="1"/>
          </p:cNvSpPr>
          <p:nvPr>
            <p:ph type="ctrTitle"/>
          </p:nvPr>
        </p:nvSpPr>
        <p:spPr>
          <a:xfrm>
            <a:off x="2169334" y="465082"/>
            <a:ext cx="4688665" cy="709448"/>
          </a:xfrm>
        </p:spPr>
        <p:txBody>
          <a:bodyPr>
            <a:normAutofit fontScale="90000"/>
          </a:bodyPr>
          <a:lstStyle/>
          <a:p>
            <a:r>
              <a:rPr lang="pt-BR" sz="4400" dirty="0">
                <a:latin typeface="Britannic Bold" panose="020B0903060703020204" pitchFamily="34" charset="0"/>
              </a:rPr>
              <a:t>PARTS OF SPEECH</a:t>
            </a:r>
          </a:p>
        </p:txBody>
      </p:sp>
      <p:sp>
        <p:nvSpPr>
          <p:cNvPr id="3" name="Subtítulo 2">
            <a:extLst>
              <a:ext uri="{FF2B5EF4-FFF2-40B4-BE49-F238E27FC236}">
                <a16:creationId xmlns:a16="http://schemas.microsoft.com/office/drawing/2014/main" id="{E0E33CE9-FEA9-4E58-AEF9-F1D947FA60FC}"/>
              </a:ext>
            </a:extLst>
          </p:cNvPr>
          <p:cNvSpPr>
            <a:spLocks noGrp="1"/>
          </p:cNvSpPr>
          <p:nvPr>
            <p:ph type="subTitle" idx="1"/>
          </p:nvPr>
        </p:nvSpPr>
        <p:spPr>
          <a:xfrm>
            <a:off x="4840015" y="1655380"/>
            <a:ext cx="6873765" cy="4367048"/>
          </a:xfrm>
        </p:spPr>
        <p:txBody>
          <a:bodyPr>
            <a:noAutofit/>
          </a:bodyPr>
          <a:lstStyle/>
          <a:p>
            <a:pPr algn="just">
              <a:lnSpc>
                <a:spcPct val="107000"/>
              </a:lnSpc>
              <a:spcAft>
                <a:spcPts val="800"/>
              </a:spcAft>
            </a:pPr>
            <a:r>
              <a:rPr lang="en-US" sz="2000" dirty="0">
                <a:latin typeface="Calibri" panose="020F0502020204030204" pitchFamily="34" charset="0"/>
                <a:ea typeface="Calibri" panose="020F0502020204030204" pitchFamily="34" charset="0"/>
                <a:cs typeface="Calibri" panose="020F0502020204030204" pitchFamily="34" charset="0"/>
              </a:rPr>
              <a:t>It is important you to know the grammatical basic structure of a sentence, for that we gathered the grammatical components below that usually appears in a sentence.</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Calibri" panose="020F0502020204030204" pitchFamily="34" charset="0"/>
              </a:rPr>
              <a:t>“Parts of speech” are the basic types of words that English has. Most grammar books say that there are eight parts of speech: nouns, verbs, adjectives, adverbs, pronouns, conjunctions, prepositions and interjections. We will add one more type: articles.</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Calibri" panose="020F0502020204030204" pitchFamily="34" charset="0"/>
              </a:rPr>
              <a:t>It is important to be able to recognize and identify the different types of words in English, so that you can understand grammar explanations and use the right word form in the right place. Here is a brief explanation of what the parts of speech are:</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endParaRPr lang="pt-BR" sz="1800" dirty="0"/>
          </a:p>
        </p:txBody>
      </p:sp>
    </p:spTree>
    <p:extLst>
      <p:ext uri="{BB962C8B-B14F-4D97-AF65-F5344CB8AC3E}">
        <p14:creationId xmlns:p14="http://schemas.microsoft.com/office/powerpoint/2010/main" val="2372403783"/>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push.wav"/>
          </p:stSnd>
        </p:sndAc>
      </p:transition>
    </mc:Choice>
    <mc:Fallback xmlns="">
      <p:transition spd="slow">
        <p:split orient="vert"/>
        <p:sndAc>
          <p:stSnd>
            <p:snd r:embed="rId3" name="push.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5678B-3B6E-40EE-80D4-197D081CA3BC}"/>
              </a:ext>
            </a:extLst>
          </p:cNvPr>
          <p:cNvSpPr>
            <a:spLocks noGrp="1"/>
          </p:cNvSpPr>
          <p:nvPr>
            <p:ph type="title"/>
          </p:nvPr>
        </p:nvSpPr>
        <p:spPr>
          <a:xfrm flipV="1">
            <a:off x="1484312" y="662151"/>
            <a:ext cx="9472722" cy="45719"/>
          </a:xfrm>
        </p:spPr>
        <p:txBody>
          <a:bodyPr>
            <a:noAutofit/>
          </a:bodyPr>
          <a:lstStyle/>
          <a:p>
            <a:endParaRPr lang="pt-BR" sz="3600" dirty="0">
              <a:latin typeface="Arial Rounded MT Bold" panose="020F0704030504030204" pitchFamily="34" charset="0"/>
            </a:endParaRPr>
          </a:p>
        </p:txBody>
      </p:sp>
      <p:sp>
        <p:nvSpPr>
          <p:cNvPr id="3" name="Marcador de texto 2">
            <a:extLst>
              <a:ext uri="{FF2B5EF4-FFF2-40B4-BE49-F238E27FC236}">
                <a16:creationId xmlns:a16="http://schemas.microsoft.com/office/drawing/2014/main" id="{ECE841FE-CE80-492C-B317-C5404509B5CE}"/>
              </a:ext>
            </a:extLst>
          </p:cNvPr>
          <p:cNvSpPr>
            <a:spLocks noGrp="1"/>
          </p:cNvSpPr>
          <p:nvPr>
            <p:ph type="body" idx="1"/>
          </p:nvPr>
        </p:nvSpPr>
        <p:spPr>
          <a:xfrm>
            <a:off x="1702676" y="0"/>
            <a:ext cx="10357945" cy="6858000"/>
          </a:xfrm>
        </p:spPr>
        <p:txBody>
          <a:bodyPr>
            <a:normAutofit/>
          </a:bodyPr>
          <a:lstStyle/>
          <a:p>
            <a:endParaRPr lang="pt-BR" dirty="0"/>
          </a:p>
        </p:txBody>
      </p:sp>
      <p:pic>
        <p:nvPicPr>
          <p:cNvPr id="5" name="Imagen 4">
            <a:extLst>
              <a:ext uri="{FF2B5EF4-FFF2-40B4-BE49-F238E27FC236}">
                <a16:creationId xmlns:a16="http://schemas.microsoft.com/office/drawing/2014/main" id="{2F9BCBCF-2A89-4DA8-A4EF-6077C9F937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248" y="173421"/>
            <a:ext cx="8749862" cy="6684579"/>
          </a:xfrm>
          <a:prstGeom prst="rect">
            <a:avLst/>
          </a:prstGeom>
        </p:spPr>
      </p:pic>
    </p:spTree>
    <p:extLst>
      <p:ext uri="{BB962C8B-B14F-4D97-AF65-F5344CB8AC3E}">
        <p14:creationId xmlns:p14="http://schemas.microsoft.com/office/powerpoint/2010/main" val="1595291728"/>
      </p:ext>
    </p:extLst>
  </p:cSld>
  <p:clrMapOvr>
    <a:masterClrMapping/>
  </p:clrMapOvr>
  <p:transition spd="slow">
    <p:randomBar dir="vert"/>
    <p:sndAc>
      <p:stSnd>
        <p:snd r:embed="rId2" name="chimes.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3425E-D6B7-4898-B9BF-DBF3434AA9F0}"/>
              </a:ext>
            </a:extLst>
          </p:cNvPr>
          <p:cNvSpPr>
            <a:spLocks noGrp="1"/>
          </p:cNvSpPr>
          <p:nvPr>
            <p:ph type="title"/>
          </p:nvPr>
        </p:nvSpPr>
        <p:spPr>
          <a:xfrm>
            <a:off x="5533697" y="522376"/>
            <a:ext cx="4524704" cy="4268227"/>
          </a:xfrm>
        </p:spPr>
        <p:txBody>
          <a:bodyPr>
            <a:noAutofit/>
          </a:bodyPr>
          <a:lstStyle/>
          <a:p>
            <a:pPr algn="l">
              <a:lnSpc>
                <a:spcPct val="107000"/>
              </a:lnSpc>
              <a:spcAft>
                <a:spcPts val="800"/>
              </a:spcAft>
            </a:pPr>
            <a:endParaRPr lang="pt-BR" sz="4000" dirty="0"/>
          </a:p>
        </p:txBody>
      </p:sp>
      <p:sp>
        <p:nvSpPr>
          <p:cNvPr id="3" name="Marcador de texto 2">
            <a:extLst>
              <a:ext uri="{FF2B5EF4-FFF2-40B4-BE49-F238E27FC236}">
                <a16:creationId xmlns:a16="http://schemas.microsoft.com/office/drawing/2014/main" id="{79B3BB9D-68F5-496E-8160-BC12BE154F72}"/>
              </a:ext>
            </a:extLst>
          </p:cNvPr>
          <p:cNvSpPr>
            <a:spLocks noGrp="1"/>
          </p:cNvSpPr>
          <p:nvPr>
            <p:ph type="body" idx="1"/>
          </p:nvPr>
        </p:nvSpPr>
        <p:spPr>
          <a:xfrm>
            <a:off x="1686910" y="5234152"/>
            <a:ext cx="10505090" cy="1335841"/>
          </a:xfrm>
        </p:spPr>
        <p:txBody>
          <a:bodyPr>
            <a:normAutofit/>
          </a:bodyPr>
          <a:lstStyle/>
          <a:p>
            <a:r>
              <a:rPr lang="en-US" dirty="0"/>
              <a:t>You must familiarize yourself with the different parts of speech discussed in this unit because they are among the most fundamental concepts that you will encounter throughout your study of English. An in-depth knowledge of this topic will not only make you a better writer, but an effective communicator as well.</a:t>
            </a:r>
            <a:endParaRPr lang="pt-BR" dirty="0"/>
          </a:p>
        </p:txBody>
      </p:sp>
      <p:graphicFrame>
        <p:nvGraphicFramePr>
          <p:cNvPr id="6" name="Objeto 5">
            <a:extLst>
              <a:ext uri="{FF2B5EF4-FFF2-40B4-BE49-F238E27FC236}">
                <a16:creationId xmlns:a16="http://schemas.microsoft.com/office/drawing/2014/main" id="{5C891836-1062-4523-B760-9518B91CFF60}"/>
              </a:ext>
            </a:extLst>
          </p:cNvPr>
          <p:cNvGraphicFramePr>
            <a:graphicFrameLocks noChangeAspect="1"/>
          </p:cNvGraphicFramePr>
          <p:nvPr>
            <p:extLst>
              <p:ext uri="{D42A27DB-BD31-4B8C-83A1-F6EECF244321}">
                <p14:modId xmlns:p14="http://schemas.microsoft.com/office/powerpoint/2010/main" val="1462961877"/>
              </p:ext>
            </p:extLst>
          </p:nvPr>
        </p:nvGraphicFramePr>
        <p:xfrm>
          <a:off x="3200400" y="0"/>
          <a:ext cx="7945438" cy="5580994"/>
        </p:xfrm>
        <a:graphic>
          <a:graphicData uri="http://schemas.openxmlformats.org/presentationml/2006/ole">
            <mc:AlternateContent xmlns:mc="http://schemas.openxmlformats.org/markup-compatibility/2006">
              <mc:Choice xmlns:v="urn:schemas-microsoft-com:vml" Requires="v">
                <p:oleObj spid="_x0000_s1030" name="Document" r:id="rId4" imgW="5858540" imgH="5926809" progId="Word.Document.12">
                  <p:embed/>
                </p:oleObj>
              </mc:Choice>
              <mc:Fallback>
                <p:oleObj name="Document" r:id="rId4" imgW="5858540" imgH="5926809" progId="Word.Document.12">
                  <p:embed/>
                  <p:pic>
                    <p:nvPicPr>
                      <p:cNvPr id="0" name=""/>
                      <p:cNvPicPr/>
                      <p:nvPr/>
                    </p:nvPicPr>
                    <p:blipFill>
                      <a:blip r:embed="rId5"/>
                      <a:stretch>
                        <a:fillRect/>
                      </a:stretch>
                    </p:blipFill>
                    <p:spPr>
                      <a:xfrm>
                        <a:off x="3200400" y="0"/>
                        <a:ext cx="7945438" cy="5580994"/>
                      </a:xfrm>
                      <a:prstGeom prst="rect">
                        <a:avLst/>
                      </a:prstGeom>
                    </p:spPr>
                  </p:pic>
                </p:oleObj>
              </mc:Fallback>
            </mc:AlternateContent>
          </a:graphicData>
        </a:graphic>
      </p:graphicFrame>
    </p:spTree>
    <p:extLst>
      <p:ext uri="{BB962C8B-B14F-4D97-AF65-F5344CB8AC3E}">
        <p14:creationId xmlns:p14="http://schemas.microsoft.com/office/powerpoint/2010/main" val="2734073852"/>
      </p:ext>
    </p:extLst>
  </p:cSld>
  <p:clrMapOvr>
    <a:masterClrMapping/>
  </p:clrMapOvr>
  <mc:AlternateContent xmlns:mc="http://schemas.openxmlformats.org/markup-compatibility/2006">
    <mc:Choice xmlns:p14="http://schemas.microsoft.com/office/powerpoint/2010/main" Requires="p14">
      <p:transition spd="slow" p14:dur="1500">
        <p:split orient="vert" dir="in"/>
        <p:sndAc>
          <p:stSnd>
            <p:snd r:embed="rId3" name="push.wav"/>
          </p:stSnd>
        </p:sndAc>
      </p:transition>
    </mc:Choice>
    <mc:Fallback>
      <p:transition spd="slow">
        <p:split orient="vert" dir="in"/>
        <p:sndAc>
          <p:stSnd>
            <p:snd r:embed="rId3" name="push.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BF94C54-B6CD-4CA0-A1B2-A84508C74A43}"/>
              </a:ext>
            </a:extLst>
          </p:cNvPr>
          <p:cNvSpPr/>
          <p:nvPr/>
        </p:nvSpPr>
        <p:spPr>
          <a:xfrm>
            <a:off x="1560787" y="12472"/>
            <a:ext cx="10436773" cy="6845528"/>
          </a:xfrm>
          <a:prstGeom prst="rect">
            <a:avLst/>
          </a:prstGeom>
        </p:spPr>
        <p:txBody>
          <a:bodyPr wrap="square">
            <a:spAutoFit/>
          </a:bodyPr>
          <a:lstStyle/>
          <a:p>
            <a:pPr algn="just">
              <a:lnSpc>
                <a:spcPct val="107000"/>
              </a:lnSpc>
              <a:spcAft>
                <a:spcPts val="800"/>
              </a:spcAft>
            </a:pPr>
            <a:r>
              <a:rPr lang="pt-BR" sz="1400" dirty="0" err="1">
                <a:latin typeface="Calibri" panose="020F0502020204030204" pitchFamily="34" charset="0"/>
                <a:ea typeface="Calibri" panose="020F0502020204030204" pitchFamily="34" charset="0"/>
                <a:cs typeface="Calibri" panose="020F0502020204030204" pitchFamily="34" charset="0"/>
              </a:rPr>
              <a:t>Clues</a:t>
            </a:r>
            <a:r>
              <a:rPr lang="pt-BR" sz="1400" dirty="0">
                <a:latin typeface="Calibri" panose="020F0502020204030204" pitchFamily="34" charset="0"/>
                <a:ea typeface="Calibri" panose="020F0502020204030204" pitchFamily="34" charset="0"/>
                <a:cs typeface="Calibri" panose="020F0502020204030204" pitchFamily="34" charset="0"/>
              </a:rPr>
              <a:t> for </a:t>
            </a:r>
            <a:r>
              <a:rPr lang="pt-BR" sz="1400" dirty="0" err="1">
                <a:latin typeface="Calibri" panose="020F0502020204030204" pitchFamily="34" charset="0"/>
                <a:ea typeface="Calibri" panose="020F0502020204030204" pitchFamily="34" charset="0"/>
                <a:cs typeface="Calibri" panose="020F0502020204030204" pitchFamily="34" charset="0"/>
              </a:rPr>
              <a:t>reading</a:t>
            </a:r>
            <a:r>
              <a:rPr lang="pt-BR" sz="1400" dirty="0">
                <a:latin typeface="Calibri" panose="020F0502020204030204" pitchFamily="34" charset="0"/>
                <a:ea typeface="Calibri" panose="020F0502020204030204" pitchFamily="34" charset="0"/>
                <a:cs typeface="Calibri" panose="020F0502020204030204" pitchFamily="34" charset="0"/>
              </a:rPr>
              <a:t> </a:t>
            </a:r>
            <a:r>
              <a:rPr lang="pt-BR" sz="1400" dirty="0" err="1">
                <a:latin typeface="Calibri" panose="020F0502020204030204" pitchFamily="34" charset="0"/>
                <a:ea typeface="Calibri" panose="020F0502020204030204" pitchFamily="34" charset="0"/>
                <a:cs typeface="Calibri" panose="020F0502020204030204" pitchFamily="34" charset="0"/>
              </a:rPr>
              <a:t>of</a:t>
            </a:r>
            <a:r>
              <a:rPr lang="pt-BR" sz="1400" dirty="0">
                <a:latin typeface="Calibri" panose="020F0502020204030204" pitchFamily="34" charset="0"/>
                <a:ea typeface="Calibri" panose="020F0502020204030204" pitchFamily="34" charset="0"/>
                <a:cs typeface="Calibri" panose="020F0502020204030204" pitchFamily="34" charset="0"/>
              </a:rPr>
              <a:t> </a:t>
            </a:r>
            <a:r>
              <a:rPr lang="pt-BR" sz="1400" dirty="0" err="1">
                <a:latin typeface="Calibri" panose="020F0502020204030204" pitchFamily="34" charset="0"/>
                <a:ea typeface="Calibri" panose="020F0502020204030204" pitchFamily="34" charset="0"/>
                <a:cs typeface="Calibri" panose="020F0502020204030204" pitchFamily="34" charset="0"/>
              </a:rPr>
              <a:t>texts</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400" dirty="0">
                <a:latin typeface="Calibri" panose="020F0502020204030204" pitchFamily="34" charset="0"/>
                <a:ea typeface="Calibri" panose="020F0502020204030204" pitchFamily="34" charset="0"/>
                <a:cs typeface="Calibri" panose="020F0502020204030204" pitchFamily="34" charset="0"/>
              </a:rPr>
              <a:t>Ler, interpretar ou traduzir um texto em inglês não é difícil nem um trabalho árduo como muitos pensam. Aqui vão algumas dicas que poderão auxiliá-lo na leitura de textos em inglês:</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400" dirty="0">
                <a:latin typeface="Calibri" panose="020F0502020204030204" pitchFamily="34" charset="0"/>
                <a:ea typeface="Calibri" panose="020F0502020204030204" pitchFamily="34" charset="0"/>
                <a:cs typeface="Calibri" panose="020F0502020204030204" pitchFamily="34" charset="0"/>
              </a:rPr>
              <a:t>a) lembre-se que a leitura não é um processo de decodificação de palavra por palavra; sendo assim, não se prenda a cada palavra do texto. Concentre-se no contexto; </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400" dirty="0">
                <a:latin typeface="Calibri" panose="020F0502020204030204" pitchFamily="34" charset="0"/>
                <a:ea typeface="Calibri" panose="020F0502020204030204" pitchFamily="34" charset="0"/>
                <a:cs typeface="Calibri" panose="020F0502020204030204" pitchFamily="34" charset="0"/>
              </a:rPr>
              <a:t>b) veja que muitas das palavras encontradas em um texto são cognatas do português (palavras cuja forma escrita e significado são parecidos nas duas línguas), o que simplifica em muito a leitura de um texto. Durante o curso, você terá uma aula mais aprofundada sobre as palavras cognatas e os falsos cognatos;</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400" dirty="0">
                <a:latin typeface="Calibri" panose="020F0502020204030204" pitchFamily="34" charset="0"/>
                <a:ea typeface="Calibri" panose="020F0502020204030204" pitchFamily="34" charset="0"/>
                <a:cs typeface="Calibri" panose="020F0502020204030204" pitchFamily="34" charset="0"/>
              </a:rPr>
              <a:t>c) cuidado com os falsos cognatos (palavras que têm significado diferente nas duas línguas). Exemplo: </a:t>
            </a:r>
            <a:r>
              <a:rPr lang="pt-BR" sz="1400" dirty="0" err="1">
                <a:latin typeface="Calibri" panose="020F0502020204030204" pitchFamily="34" charset="0"/>
                <a:ea typeface="Calibri" panose="020F0502020204030204" pitchFamily="34" charset="0"/>
                <a:cs typeface="Calibri" panose="020F0502020204030204" pitchFamily="34" charset="0"/>
              </a:rPr>
              <a:t>bond</a:t>
            </a:r>
            <a:r>
              <a:rPr lang="pt-BR" sz="1400" dirty="0">
                <a:latin typeface="Calibri" panose="020F0502020204030204" pitchFamily="34" charset="0"/>
                <a:ea typeface="Calibri" panose="020F0502020204030204" pitchFamily="34" charset="0"/>
                <a:cs typeface="Calibri" panose="020F0502020204030204" pitchFamily="34" charset="0"/>
              </a:rPr>
              <a:t> – significa ação, título, obrigação. Os falsos cognatos têm que ser estudados e memorizados para que você não interprete o texto erroneamente;</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400" dirty="0">
                <a:latin typeface="Calibri" panose="020F0502020204030204" pitchFamily="34" charset="0"/>
                <a:ea typeface="Calibri" panose="020F0502020204030204" pitchFamily="34" charset="0"/>
                <a:cs typeface="Calibri" panose="020F0502020204030204" pitchFamily="34" charset="0"/>
              </a:rPr>
              <a:t>d) procure o significado geral do texto, isto é, sobre o que o texto trata. Isto ajuda na “filtragem” das informações mais relevantes. Como este curso está na área técnica de informática, os assuntos estão relacionados, portanto, para esta área específica;</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400" dirty="0">
                <a:latin typeface="Calibri" panose="020F0502020204030204" pitchFamily="34" charset="0"/>
                <a:ea typeface="Calibri" panose="020F0502020204030204" pitchFamily="34" charset="0"/>
                <a:cs typeface="Calibri" panose="020F0502020204030204" pitchFamily="34" charset="0"/>
              </a:rPr>
              <a:t>e) quando encontrar uma palavra desconhecida, você não deve se preocupar primeiro com o seu significado. O primeiro passo é ver se a palavra é ou não importante para a compreensão do texto;</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400" dirty="0">
                <a:latin typeface="Calibri" panose="020F0502020204030204" pitchFamily="34" charset="0"/>
                <a:ea typeface="Calibri" panose="020F0502020204030204" pitchFamily="34" charset="0"/>
                <a:cs typeface="Calibri" panose="020F0502020204030204" pitchFamily="34" charset="0"/>
              </a:rPr>
              <a:t>f) lembre-se que as palavras que aparecem diversas vezes, ou estão em negrito ou itálico, são palavras importantes para a compreensão do texto;</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400" dirty="0">
                <a:latin typeface="Calibri" panose="020F0502020204030204" pitchFamily="34" charset="0"/>
                <a:ea typeface="Calibri" panose="020F0502020204030204" pitchFamily="34" charset="0"/>
                <a:cs typeface="Calibri" panose="020F0502020204030204" pitchFamily="34" charset="0"/>
              </a:rPr>
              <a:t>g) veja se a palavra está associada a um título, ilustração, etc.; isto também é uma indicação de sua relevância;</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400" dirty="0">
                <a:latin typeface="Calibri" panose="020F0502020204030204" pitchFamily="34" charset="0"/>
                <a:ea typeface="Calibri" panose="020F0502020204030204" pitchFamily="34" charset="0"/>
                <a:cs typeface="Calibri" panose="020F0502020204030204" pitchFamily="34" charset="0"/>
              </a:rPr>
              <a:t>h) procure entender a palavra usando o contexto em que ela se encontra;</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400" dirty="0">
                <a:latin typeface="Calibri" panose="020F0502020204030204" pitchFamily="34" charset="0"/>
                <a:ea typeface="Calibri" panose="020F0502020204030204" pitchFamily="34" charset="0"/>
                <a:cs typeface="Calibri" panose="020F0502020204030204" pitchFamily="34" charset="0"/>
              </a:rPr>
              <a:t>i) lembre-se que quando lemos, estamos constantemente predizendo o que virá a seguir, tentando ver sentido no que foi lido, verificando hipóteses;</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400" dirty="0">
                <a:latin typeface="Calibri" panose="020F0502020204030204" pitchFamily="34" charset="0"/>
                <a:ea typeface="Calibri" panose="020F0502020204030204" pitchFamily="34" charset="0"/>
                <a:cs typeface="Calibri" panose="020F0502020204030204" pitchFamily="34" charset="0"/>
              </a:rPr>
              <a:t>j) quando estiver estudando, use o dicionário apenas para encontrar o significado de palavras-chaves que você não conseguiu entender através do contexto. Certifique-se de ter escolhido o melhor significado, verificando o contexto em que ela se encontra.</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400" dirty="0">
                <a:latin typeface="Calibri" panose="020F0502020204030204" pitchFamily="34" charset="0"/>
                <a:ea typeface="Calibri" panose="020F0502020204030204" pitchFamily="34" charset="0"/>
                <a:cs typeface="Calibri" panose="020F0502020204030204" pitchFamily="34" charset="0"/>
              </a:rPr>
              <a:t>Para compreender um texto em inglês não é necessário fazer a tradução de palavra por palavra. Para isso existem algumas estratégias e técnicas. Aqui estão várias dicas de leitura. É muito importante que você as coloque em prática quando tiver contato com um texto em inglês.</a:t>
            </a:r>
            <a:endParaRPr lang="pt-BR"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007842"/>
      </p:ext>
    </p:extLst>
  </p:cSld>
  <p:clrMapOvr>
    <a:masterClrMapping/>
  </p:clrMapOvr>
  <mc:AlternateContent xmlns:mc="http://schemas.openxmlformats.org/markup-compatibility/2006">
    <mc:Choice xmlns:p14="http://schemas.microsoft.com/office/powerpoint/2010/main" Requires="p14">
      <p:transition spd="slow" p14:dur="2500">
        <p:randomBar/>
        <p:sndAc>
          <p:stSnd>
            <p:snd r:embed="rId2" name="wind.wav"/>
          </p:stSnd>
        </p:sndAc>
      </p:transition>
    </mc:Choice>
    <mc:Fallback>
      <p:transition spd="slow">
        <p:randomBar/>
        <p:sndAc>
          <p:stSnd>
            <p:snd r:embed="rId2" name="wind.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69E90-5A2B-4EDC-A408-FEFB252583BB}"/>
              </a:ext>
            </a:extLst>
          </p:cNvPr>
          <p:cNvSpPr>
            <a:spLocks noGrp="1"/>
          </p:cNvSpPr>
          <p:nvPr>
            <p:ph type="ctrTitle"/>
          </p:nvPr>
        </p:nvSpPr>
        <p:spPr>
          <a:xfrm>
            <a:off x="3052205" y="-141892"/>
            <a:ext cx="6864306" cy="819807"/>
          </a:xfrm>
        </p:spPr>
        <p:txBody>
          <a:bodyPr>
            <a:normAutofit/>
          </a:bodyPr>
          <a:lstStyle/>
          <a:p>
            <a:r>
              <a:rPr lang="en-US" sz="3200" dirty="0">
                <a:latin typeface="Britannic Bold" panose="020B0903060703020204" pitchFamily="34" charset="0"/>
              </a:rPr>
              <a:t>What can you do with computers?</a:t>
            </a:r>
            <a:endParaRPr lang="pt-BR" sz="3200" dirty="0">
              <a:latin typeface="Britannic Bold" panose="020B0903060703020204" pitchFamily="34" charset="0"/>
            </a:endParaRPr>
          </a:p>
        </p:txBody>
      </p:sp>
      <p:sp>
        <p:nvSpPr>
          <p:cNvPr id="3" name="Subtítulo 2">
            <a:extLst>
              <a:ext uri="{FF2B5EF4-FFF2-40B4-BE49-F238E27FC236}">
                <a16:creationId xmlns:a16="http://schemas.microsoft.com/office/drawing/2014/main" id="{E0E33CE9-FEA9-4E58-AEF9-F1D947FA60FC}"/>
              </a:ext>
            </a:extLst>
          </p:cNvPr>
          <p:cNvSpPr>
            <a:spLocks noGrp="1"/>
          </p:cNvSpPr>
          <p:nvPr>
            <p:ph type="subTitle" idx="1"/>
          </p:nvPr>
        </p:nvSpPr>
        <p:spPr>
          <a:xfrm>
            <a:off x="3498894" y="859220"/>
            <a:ext cx="8125547" cy="5139560"/>
          </a:xfrm>
        </p:spPr>
        <p:txBody>
          <a:bodyPr>
            <a:noAutofit/>
          </a:bodyPr>
          <a:lstStyle/>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In the workplace, many people use computers to keep records, analyze data, do research, and manage projects. At home, you can use computers to find information, store pictures and music, track finances, play games, and communicate with others – and those are just a few of the possibilities.</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You can also use your computer to connect to the internet, a network that links computers around the world. Internet access is available for a monthly fee in most urban areas, and increasingly, in less populated areas. With internet access, you can communicate with people all over the world and find a vast amount of information. Here are some of the most popular things to do with computers.</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endParaRPr lang="pt-BR" sz="1800" dirty="0"/>
          </a:p>
        </p:txBody>
      </p:sp>
    </p:spTree>
    <p:extLst>
      <p:ext uri="{BB962C8B-B14F-4D97-AF65-F5344CB8AC3E}">
        <p14:creationId xmlns:p14="http://schemas.microsoft.com/office/powerpoint/2010/main" val="14325996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drape"/>
        <p:sndAc>
          <p:stSnd>
            <p:snd r:embed="rId2" name="applause.wav"/>
          </p:stSnd>
        </p:sndAc>
      </p:transition>
    </mc:Choice>
    <mc:Fallback>
      <p:transition spd="slow">
        <p:fade/>
        <p:sndAc>
          <p:stSnd>
            <p:snd r:embed="rId2" name="applause.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Parallax</Template>
  <TotalTime>166</TotalTime>
  <Words>785</Words>
  <Application>Microsoft Office PowerPoint</Application>
  <PresentationFormat>Panorámica</PresentationFormat>
  <Paragraphs>23</Paragraphs>
  <Slides>7</Slides>
  <Notes>0</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7</vt:i4>
      </vt:variant>
    </vt:vector>
  </HeadingPairs>
  <TitlesOfParts>
    <vt:vector size="16" baseType="lpstr">
      <vt:lpstr>Arial</vt:lpstr>
      <vt:lpstr>Arial Rounded MT Bold</vt:lpstr>
      <vt:lpstr>Britannic Bold</vt:lpstr>
      <vt:lpstr>Calibri</vt:lpstr>
      <vt:lpstr>Corbel</vt:lpstr>
      <vt:lpstr>Felix Titling</vt:lpstr>
      <vt:lpstr>Lucida Bright</vt:lpstr>
      <vt:lpstr>Parallax</vt:lpstr>
      <vt:lpstr>Documento de Microsoft Word</vt:lpstr>
      <vt:lpstr>   English for  Information Technology </vt:lpstr>
      <vt:lpstr>Presentación de PowerPoint</vt:lpstr>
      <vt:lpstr>PARTS OF SPEECH</vt:lpstr>
      <vt:lpstr>Presentación de PowerPoint</vt:lpstr>
      <vt:lpstr>Presentación de PowerPoint</vt:lpstr>
      <vt:lpstr>Presentación de PowerPoint</vt:lpstr>
      <vt:lpstr>What can you do with computers?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for  Information Technology</dc:title>
  <dc:creator>Wiblate</dc:creator>
  <cp:lastModifiedBy>Wiblate</cp:lastModifiedBy>
  <cp:revision>18</cp:revision>
  <dcterms:created xsi:type="dcterms:W3CDTF">2019-09-18T18:52:30Z</dcterms:created>
  <dcterms:modified xsi:type="dcterms:W3CDTF">2019-09-25T17:20:15Z</dcterms:modified>
</cp:coreProperties>
</file>