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56" r:id="rId2"/>
    <p:sldId id="263" r:id="rId3"/>
    <p:sldId id="264" r:id="rId4"/>
    <p:sldId id="265" r:id="rId5"/>
    <p:sldId id="258" r:id="rId6"/>
    <p:sldId id="267" r:id="rId7"/>
    <p:sldId id="262"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44" d="100"/>
          <a:sy n="44" d="100"/>
        </p:scale>
        <p:origin x="78"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D6E202-B606-4609-B914-27C9371A1F6D}" type="datetime1">
              <a:rPr lang="en-US" smtClean="0"/>
              <a:t>10/2/2019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614031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333698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546317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88371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53111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2D6E202-B606-4609-B914-27C9371A1F6D}" type="datetime1">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223095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2D6E202-B606-4609-B914-27C9371A1F6D}" type="datetime1">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407926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3747452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645011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8563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645559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D6E202-B606-4609-B914-27C9371A1F6D}" type="datetime1">
              <a:rPr lang="en-US" smtClean="0"/>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844797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275030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732126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196326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8917865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316891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8682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10/2/2019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69610790"/>
      </p:ext>
    </p:extLst>
  </p:cSld>
  <p:clrMap bg1="dk1" tx1="lt1" bg2="dk2" tx2="lt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 id="2147484132"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4.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B82B49-D6BD-4AE0-9995-D2B835649CE8}"/>
              </a:ext>
            </a:extLst>
          </p:cNvPr>
          <p:cNvPicPr>
            <a:picLocks noChangeAspect="1"/>
          </p:cNvPicPr>
          <p:nvPr/>
        </p:nvPicPr>
        <p:blipFill rotWithShape="1">
          <a:blip r:embed="rId3">
            <a:alphaModFix amt="35000"/>
          </a:blip>
          <a:srcRect/>
          <a:stretch/>
        </p:blipFill>
        <p:spPr>
          <a:xfrm>
            <a:off x="0" y="10"/>
            <a:ext cx="12191980" cy="6857990"/>
          </a:xfrm>
          <a:prstGeom prst="rect">
            <a:avLst/>
          </a:prstGeom>
        </p:spPr>
      </p:pic>
      <p:sp>
        <p:nvSpPr>
          <p:cNvPr id="2" name="Título 1">
            <a:extLst>
              <a:ext uri="{FF2B5EF4-FFF2-40B4-BE49-F238E27FC236}">
                <a16:creationId xmlns:a16="http://schemas.microsoft.com/office/drawing/2014/main" id="{DB3F4031-AB7D-4E99-8C26-E1B6D6E0DC19}"/>
              </a:ext>
            </a:extLst>
          </p:cNvPr>
          <p:cNvSpPr>
            <a:spLocks noGrp="1"/>
          </p:cNvSpPr>
          <p:nvPr>
            <p:ph type="ctrTitle"/>
          </p:nvPr>
        </p:nvSpPr>
        <p:spPr>
          <a:xfrm>
            <a:off x="1876097" y="1380068"/>
            <a:ext cx="9626926" cy="2616199"/>
          </a:xfrm>
        </p:spPr>
        <p:txBody>
          <a:bodyPr>
            <a:normAutofit fontScale="90000"/>
          </a:bodyPr>
          <a:lstStyle/>
          <a:p>
            <a:pPr>
              <a:spcAft>
                <a:spcPts val="800"/>
              </a:spcAft>
            </a:pP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r>
              <a:rPr lang="en-US" sz="5300" b="1" dirty="0">
                <a:solidFill>
                  <a:srgbClr val="FFFFFF"/>
                </a:solidFill>
                <a:latin typeface="Felix Titling" panose="04060505060202020A04" pitchFamily="82" charset="0"/>
                <a:ea typeface="Calibri" panose="020F0502020204030204" pitchFamily="34" charset="0"/>
                <a:cs typeface="Calibri" panose="020F0502020204030204" pitchFamily="34" charset="0"/>
              </a:rPr>
              <a:t>English for </a:t>
            </a:r>
            <a:br>
              <a:rPr lang="pt-BR" sz="530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r>
              <a:rPr lang="en-US" sz="4900" b="1" dirty="0">
                <a:solidFill>
                  <a:srgbClr val="FFFFFF"/>
                </a:solidFill>
                <a:latin typeface="Felix Titling" panose="04060505060202020A04" pitchFamily="82" charset="0"/>
                <a:ea typeface="Calibri" panose="020F0502020204030204" pitchFamily="34" charset="0"/>
                <a:cs typeface="Calibri" panose="020F0502020204030204" pitchFamily="34" charset="0"/>
              </a:rPr>
              <a:t>Information Technology</a:t>
            </a:r>
            <a:br>
              <a:rPr lang="pt-BR" sz="4900" dirty="0">
                <a:solidFill>
                  <a:srgbClr val="FFFFFF"/>
                </a:solidFill>
                <a:latin typeface="Calibri" panose="020F0502020204030204" pitchFamily="34" charset="0"/>
                <a:ea typeface="Calibri" panose="020F0502020204030204" pitchFamily="34" charset="0"/>
                <a:cs typeface="Times New Roman" panose="02020603050405020304" pitchFamily="18" charset="0"/>
              </a:rPr>
            </a:br>
            <a:endParaRPr lang="pt-BR" sz="4900" dirty="0">
              <a:solidFill>
                <a:srgbClr val="FFFFFF"/>
              </a:solidFill>
            </a:endParaRPr>
          </a:p>
        </p:txBody>
      </p:sp>
      <p:sp>
        <p:nvSpPr>
          <p:cNvPr id="3" name="Subtítulo 2">
            <a:extLst>
              <a:ext uri="{FF2B5EF4-FFF2-40B4-BE49-F238E27FC236}">
                <a16:creationId xmlns:a16="http://schemas.microsoft.com/office/drawing/2014/main" id="{9E4F202E-CC50-49A0-B610-379783DBE6C3}"/>
              </a:ext>
            </a:extLst>
          </p:cNvPr>
          <p:cNvSpPr>
            <a:spLocks noGrp="1"/>
          </p:cNvSpPr>
          <p:nvPr>
            <p:ph type="subTitle" idx="1"/>
          </p:nvPr>
        </p:nvSpPr>
        <p:spPr>
          <a:xfrm>
            <a:off x="4515377" y="4603531"/>
            <a:ext cx="6987645" cy="781270"/>
          </a:xfrm>
        </p:spPr>
        <p:txBody>
          <a:bodyPr>
            <a:normAutofit/>
          </a:bodyPr>
          <a:lstStyle/>
          <a:p>
            <a:pPr>
              <a:spcAft>
                <a:spcPts val="800"/>
              </a:spcAft>
            </a:pPr>
            <a:r>
              <a:rPr lang="en-US" sz="2000" b="1" dirty="0">
                <a:solidFill>
                  <a:srgbClr val="FFFFFF"/>
                </a:solidFill>
                <a:latin typeface="Lucida Bright" panose="02040602050505020304" pitchFamily="18" charset="0"/>
                <a:ea typeface="Calibri" panose="020F0502020204030204" pitchFamily="34" charset="0"/>
                <a:cs typeface="Calibri" panose="020F0502020204030204" pitchFamily="34" charset="0"/>
              </a:rPr>
              <a:t>Maria Teresa </a:t>
            </a:r>
            <a:r>
              <a:rPr lang="en-US" sz="2000" b="1" dirty="0" err="1">
                <a:solidFill>
                  <a:srgbClr val="FFFFFF"/>
                </a:solidFill>
                <a:latin typeface="Lucida Bright" panose="02040602050505020304" pitchFamily="18" charset="0"/>
                <a:ea typeface="Calibri" panose="020F0502020204030204" pitchFamily="34" charset="0"/>
                <a:cs typeface="Calibri" panose="020F0502020204030204" pitchFamily="34" charset="0"/>
              </a:rPr>
              <a:t>Blacutt</a:t>
            </a:r>
            <a:r>
              <a:rPr lang="en-US" sz="2000" b="1" dirty="0">
                <a:solidFill>
                  <a:srgbClr val="FFFFFF"/>
                </a:solidFill>
                <a:latin typeface="Lucida Bright" panose="02040602050505020304" pitchFamily="18" charset="0"/>
                <a:ea typeface="Calibri" panose="020F0502020204030204" pitchFamily="34" charset="0"/>
                <a:cs typeface="Calibri" panose="020F0502020204030204" pitchFamily="34" charset="0"/>
              </a:rPr>
              <a:t> S</a:t>
            </a:r>
            <a:r>
              <a:rPr lang="en-US" b="1" dirty="0">
                <a:solidFill>
                  <a:srgbClr val="FFFFFF"/>
                </a:solidFill>
                <a:latin typeface="Lucida Bright" panose="02040602050505020304" pitchFamily="18" charset="0"/>
                <a:ea typeface="Calibri" panose="020F0502020204030204" pitchFamily="34" charset="0"/>
                <a:cs typeface="Calibri" panose="020F0502020204030204" pitchFamily="34" charset="0"/>
              </a:rPr>
              <a:t>.</a:t>
            </a:r>
            <a:endParaRPr lang="pt-BR"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endParaRPr lang="pt-BR" dirty="0">
              <a:solidFill>
                <a:srgbClr val="FFFFFF"/>
              </a:solidFill>
            </a:endParaRPr>
          </a:p>
        </p:txBody>
      </p:sp>
    </p:spTree>
    <p:extLst>
      <p:ext uri="{BB962C8B-B14F-4D97-AF65-F5344CB8AC3E}">
        <p14:creationId xmlns:p14="http://schemas.microsoft.com/office/powerpoint/2010/main" val="329905156"/>
      </p:ext>
    </p:extLst>
  </p:cSld>
  <p:clrMapOvr>
    <a:overrideClrMapping bg1="dk1" tx1="lt1" bg2="dk2" tx2="lt2" accent1="accent1" accent2="accent2" accent3="accent3" accent4="accent4" accent5="accent5" accent6="accent6" hlink="hlink" folHlink="folHlink"/>
  </p:clrMapOvr>
  <p:transition spd="slow">
    <p:wipe/>
    <p:sndAc>
      <p:stSnd>
        <p:snd r:embed="rId2" name="push.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0CF87-AEEE-414A-823A-816DC24C0F2E}"/>
              </a:ext>
            </a:extLst>
          </p:cNvPr>
          <p:cNvSpPr>
            <a:spLocks noGrp="1"/>
          </p:cNvSpPr>
          <p:nvPr>
            <p:ph type="title"/>
          </p:nvPr>
        </p:nvSpPr>
        <p:spPr>
          <a:xfrm>
            <a:off x="1446651" y="202340"/>
            <a:ext cx="10535141" cy="6239431"/>
          </a:xfrm>
        </p:spPr>
        <p:txBody>
          <a:bodyPr>
            <a:normAutofit fontScale="90000"/>
          </a:bodyPr>
          <a:lstStyle/>
          <a:p>
            <a:pPr algn="l"/>
            <a:r>
              <a:rPr lang="en-US" b="1" dirty="0"/>
              <a:t>Complete each sentence with do or does.</a:t>
            </a:r>
            <a:br>
              <a:rPr lang="en-US" b="1" dirty="0"/>
            </a:br>
            <a:br>
              <a:rPr lang="en-US" b="1" dirty="0"/>
            </a:br>
            <a:r>
              <a:rPr lang="en-US" sz="3200" dirty="0"/>
              <a:t>1. ______ you always have toast and coffee for breakfast? </a:t>
            </a:r>
            <a:br>
              <a:rPr lang="en-US" sz="3200" dirty="0"/>
            </a:br>
            <a:r>
              <a:rPr lang="en-US" sz="3200" dirty="0"/>
              <a:t>2. ______ Ramon swim forty laps in the pool every day?</a:t>
            </a:r>
            <a:br>
              <a:rPr lang="en-US" sz="3200" dirty="0"/>
            </a:br>
            <a:r>
              <a:rPr lang="en-US" sz="3200" dirty="0"/>
              <a:t>3. ______ Simon travel to many different countries on his job? </a:t>
            </a:r>
            <a:br>
              <a:rPr lang="en-US" sz="3200" dirty="0"/>
            </a:br>
            <a:r>
              <a:rPr lang="en-US" sz="3200" dirty="0"/>
              <a:t>4. ______ nurses take care of patients in hospitals? </a:t>
            </a:r>
            <a:br>
              <a:rPr lang="en-US" sz="3200" dirty="0"/>
            </a:br>
            <a:r>
              <a:rPr lang="en-US" sz="3200" dirty="0"/>
              <a:t>5. ______ you plan to become an electrician? </a:t>
            </a:r>
            <a:br>
              <a:rPr lang="en-US" sz="3200" dirty="0"/>
            </a:br>
            <a:r>
              <a:rPr lang="en-US" sz="3200" dirty="0"/>
              <a:t>6. ______ your assistant always type so quickly? </a:t>
            </a:r>
            <a:br>
              <a:rPr lang="en-US" sz="3200" dirty="0"/>
            </a:br>
            <a:r>
              <a:rPr lang="en-US" sz="3200" dirty="0"/>
              <a:t>7. ______ it snow in Hawaii? </a:t>
            </a:r>
            <a:br>
              <a:rPr lang="en-US" sz="3200" dirty="0"/>
            </a:br>
            <a:r>
              <a:rPr lang="en-US" sz="3200" dirty="0"/>
              <a:t>8.______ the </a:t>
            </a:r>
            <a:r>
              <a:rPr lang="en-US" sz="3200" dirty="0" err="1"/>
              <a:t>Borsattos</a:t>
            </a:r>
            <a:r>
              <a:rPr lang="en-US" sz="3200" dirty="0"/>
              <a:t> always take their vacation in Miami?</a:t>
            </a:r>
            <a:endParaRPr lang="pt-BR" sz="3200" dirty="0"/>
          </a:p>
        </p:txBody>
      </p:sp>
      <p:pic>
        <p:nvPicPr>
          <p:cNvPr id="5" name="Marcador de contenido 4">
            <a:extLst>
              <a:ext uri="{FF2B5EF4-FFF2-40B4-BE49-F238E27FC236}">
                <a16:creationId xmlns:a16="http://schemas.microsoft.com/office/drawing/2014/main" id="{71CEFF31-9C7E-40E2-9826-04BEB75D87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flipH="1" flipV="1">
            <a:off x="11503025" y="2733877"/>
            <a:ext cx="46038" cy="20234"/>
          </a:xfrm>
        </p:spPr>
      </p:pic>
    </p:spTree>
    <p:extLst>
      <p:ext uri="{BB962C8B-B14F-4D97-AF65-F5344CB8AC3E}">
        <p14:creationId xmlns:p14="http://schemas.microsoft.com/office/powerpoint/2010/main" val="125913961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push.wav"/>
          </p:stSnd>
        </p:sndAc>
      </p:transition>
    </mc:Choice>
    <mc:Fallback xmlns="">
      <p:transition spd="med">
        <p:fade/>
        <p:sndAc>
          <p:stSnd>
            <p:snd r:embed="rId4" name="pu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F4031-AB7D-4E99-8C26-E1B6D6E0DC19}"/>
              </a:ext>
            </a:extLst>
          </p:cNvPr>
          <p:cNvSpPr>
            <a:spLocks noGrp="1"/>
          </p:cNvSpPr>
          <p:nvPr>
            <p:ph type="ctrTitle"/>
          </p:nvPr>
        </p:nvSpPr>
        <p:spPr>
          <a:xfrm>
            <a:off x="1876097" y="1380068"/>
            <a:ext cx="9626926" cy="2616199"/>
          </a:xfrm>
        </p:spPr>
        <p:txBody>
          <a:bodyPr>
            <a:normAutofit/>
          </a:bodyPr>
          <a:lstStyle/>
          <a:p>
            <a:pPr>
              <a:spcAft>
                <a:spcPts val="800"/>
              </a:spcAft>
            </a:pP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br>
              <a:rPr lang="en-US" sz="3800" b="1" dirty="0">
                <a:solidFill>
                  <a:srgbClr val="FFFFFF"/>
                </a:solidFill>
                <a:latin typeface="Felix Titling" panose="04060505060202020A04" pitchFamily="82" charset="0"/>
                <a:ea typeface="Calibri" panose="020F0502020204030204" pitchFamily="34" charset="0"/>
                <a:cs typeface="Calibri" panose="020F0502020204030204" pitchFamily="34" charset="0"/>
              </a:rPr>
            </a:br>
            <a:endParaRPr lang="pt-BR" sz="4900" dirty="0">
              <a:solidFill>
                <a:srgbClr val="FFFFFF"/>
              </a:solidFill>
            </a:endParaRPr>
          </a:p>
        </p:txBody>
      </p:sp>
      <p:sp>
        <p:nvSpPr>
          <p:cNvPr id="3" name="Subtítulo 2">
            <a:extLst>
              <a:ext uri="{FF2B5EF4-FFF2-40B4-BE49-F238E27FC236}">
                <a16:creationId xmlns:a16="http://schemas.microsoft.com/office/drawing/2014/main" id="{9E4F202E-CC50-49A0-B610-379783DBE6C3}"/>
              </a:ext>
            </a:extLst>
          </p:cNvPr>
          <p:cNvSpPr>
            <a:spLocks noGrp="1"/>
          </p:cNvSpPr>
          <p:nvPr>
            <p:ph type="subTitle" idx="1"/>
          </p:nvPr>
        </p:nvSpPr>
        <p:spPr>
          <a:xfrm>
            <a:off x="977462" y="331075"/>
            <a:ext cx="10667451" cy="6290441"/>
          </a:xfrm>
        </p:spPr>
        <p:txBody>
          <a:bodyPr>
            <a:normAutofit/>
          </a:bodyPr>
          <a:lstStyle/>
          <a:p>
            <a:r>
              <a:rPr lang="en-US" sz="3200" b="1" dirty="0">
                <a:solidFill>
                  <a:schemeClr val="tx1"/>
                </a:solidFill>
              </a:rPr>
              <a:t>Read the true statements about Michael and Sam. </a:t>
            </a:r>
          </a:p>
          <a:p>
            <a:r>
              <a:rPr lang="en-US" b="1" dirty="0">
                <a:solidFill>
                  <a:schemeClr val="tx1"/>
                </a:solidFill>
              </a:rPr>
              <a:t>Underline the correct form of the verb in each statement.</a:t>
            </a:r>
          </a:p>
          <a:p>
            <a:r>
              <a:rPr lang="en-US" b="1" dirty="0">
                <a:solidFill>
                  <a:schemeClr val="tx1"/>
                </a:solidFill>
              </a:rPr>
              <a:t>1. Michael and Sam are friends. They (work/works) at the same computer company.</a:t>
            </a:r>
          </a:p>
          <a:p>
            <a:r>
              <a:rPr lang="en-US" b="1" dirty="0">
                <a:solidFill>
                  <a:schemeClr val="tx1"/>
                </a:solidFill>
              </a:rPr>
              <a:t>2. Michael (love/loves) his job.</a:t>
            </a:r>
          </a:p>
          <a:p>
            <a:r>
              <a:rPr lang="en-US" b="1" dirty="0">
                <a:solidFill>
                  <a:schemeClr val="tx1"/>
                </a:solidFill>
              </a:rPr>
              <a:t>3. Sam (feel/feels) stressed at work.</a:t>
            </a:r>
          </a:p>
          <a:p>
            <a:r>
              <a:rPr lang="en-US" b="1" dirty="0">
                <a:solidFill>
                  <a:schemeClr val="tx1"/>
                </a:solidFill>
              </a:rPr>
              <a:t>4. They (share/shares) an office.</a:t>
            </a:r>
          </a:p>
          <a:p>
            <a:r>
              <a:rPr lang="en-US" b="1" dirty="0">
                <a:solidFill>
                  <a:schemeClr val="tx1"/>
                </a:solidFill>
              </a:rPr>
              <a:t>5. They (work/works) hard.</a:t>
            </a:r>
          </a:p>
          <a:p>
            <a:r>
              <a:rPr lang="en-US" b="1" dirty="0">
                <a:solidFill>
                  <a:schemeClr val="tx1"/>
                </a:solidFill>
              </a:rPr>
              <a:t>6. Michael (eat/eats) three healthy meals every day.</a:t>
            </a:r>
          </a:p>
          <a:p>
            <a:r>
              <a:rPr lang="en-US" b="1" dirty="0">
                <a:solidFill>
                  <a:schemeClr val="tx1"/>
                </a:solidFill>
              </a:rPr>
              <a:t>7. He (drink/drinks) a lot of water.</a:t>
            </a:r>
          </a:p>
          <a:p>
            <a:r>
              <a:rPr lang="en-US" b="1" dirty="0">
                <a:solidFill>
                  <a:schemeClr val="tx1"/>
                </a:solidFill>
              </a:rPr>
              <a:t>8. Sam (skip/skips) breakfast.</a:t>
            </a:r>
          </a:p>
          <a:p>
            <a:r>
              <a:rPr lang="en-US" b="1" dirty="0">
                <a:solidFill>
                  <a:schemeClr val="tx1"/>
                </a:solidFill>
              </a:rPr>
              <a:t>9. He (order/orders) take-out food from nearby restaurants.</a:t>
            </a:r>
          </a:p>
          <a:p>
            <a:r>
              <a:rPr lang="en-US" b="1" dirty="0">
                <a:solidFill>
                  <a:schemeClr val="tx1"/>
                </a:solidFill>
              </a:rPr>
              <a:t>10. Michael and Sam both (like/likes) sports.</a:t>
            </a:r>
            <a:endParaRPr lang="pt-BR" sz="5500" b="1" dirty="0">
              <a:solidFill>
                <a:schemeClr val="tx1"/>
              </a:solidFill>
            </a:endParaRPr>
          </a:p>
          <a:p>
            <a:endParaRPr lang="pt-BR" dirty="0">
              <a:solidFill>
                <a:srgbClr val="FFFFFF"/>
              </a:solidFill>
            </a:endParaRPr>
          </a:p>
        </p:txBody>
      </p:sp>
    </p:spTree>
    <p:extLst>
      <p:ext uri="{BB962C8B-B14F-4D97-AF65-F5344CB8AC3E}">
        <p14:creationId xmlns:p14="http://schemas.microsoft.com/office/powerpoint/2010/main" val="971921965"/>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push.wav"/>
          </p:stSnd>
        </p:sndAc>
      </p:transition>
    </mc:Choice>
    <mc:Fallback>
      <p:transition spd="slow">
        <p:split orient="vert"/>
        <p:sndAc>
          <p:stSnd>
            <p:snd r:embed="rId2" name="pu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F581F-DF36-4198-846E-04496CF4CAED}"/>
              </a:ext>
            </a:extLst>
          </p:cNvPr>
          <p:cNvSpPr>
            <a:spLocks noGrp="1"/>
          </p:cNvSpPr>
          <p:nvPr>
            <p:ph type="title"/>
          </p:nvPr>
        </p:nvSpPr>
        <p:spPr>
          <a:xfrm>
            <a:off x="1040525" y="0"/>
            <a:ext cx="10625958" cy="1497724"/>
          </a:xfrm>
        </p:spPr>
        <p:txBody>
          <a:bodyPr>
            <a:normAutofit fontScale="90000"/>
          </a:bodyPr>
          <a:lstStyle/>
          <a:p>
            <a:r>
              <a:rPr lang="en-US" b="1" dirty="0"/>
              <a:t>Match each occupation with what the people do</a:t>
            </a:r>
            <a:br>
              <a:rPr lang="en-US" b="1" dirty="0"/>
            </a:br>
            <a:r>
              <a:rPr lang="en-US" b="1" dirty="0"/>
              <a:t>Use the correct verb forms and make statements</a:t>
            </a:r>
            <a:endParaRPr lang="pt-BR" b="1" dirty="0"/>
          </a:p>
        </p:txBody>
      </p:sp>
      <p:sp>
        <p:nvSpPr>
          <p:cNvPr id="3" name="Marcador de contenido 2">
            <a:extLst>
              <a:ext uri="{FF2B5EF4-FFF2-40B4-BE49-F238E27FC236}">
                <a16:creationId xmlns:a16="http://schemas.microsoft.com/office/drawing/2014/main" id="{EF4AABEC-69D5-4ED8-BC4B-1A68EAD49281}"/>
              </a:ext>
            </a:extLst>
          </p:cNvPr>
          <p:cNvSpPr>
            <a:spLocks noGrp="1"/>
          </p:cNvSpPr>
          <p:nvPr>
            <p:ph idx="1"/>
          </p:nvPr>
        </p:nvSpPr>
        <p:spPr>
          <a:xfrm>
            <a:off x="1292771" y="1277006"/>
            <a:ext cx="11414235" cy="5707118"/>
          </a:xfrm>
        </p:spPr>
        <p:txBody>
          <a:bodyPr>
            <a:normAutofit/>
          </a:bodyPr>
          <a:lstStyle/>
          <a:p>
            <a:pPr marL="0" indent="0">
              <a:buNone/>
            </a:pPr>
            <a:r>
              <a:rPr lang="en-US" b="1" dirty="0"/>
              <a:t>  Example:    A doctor takes care of sick people.</a:t>
            </a:r>
          </a:p>
          <a:p>
            <a:pPr marL="0" indent="0">
              <a:buNone/>
            </a:pPr>
            <a:endParaRPr lang="en-US" b="1" dirty="0"/>
          </a:p>
          <a:p>
            <a:pPr marL="0" indent="0">
              <a:buNone/>
            </a:pPr>
            <a:r>
              <a:rPr lang="en-US" b="1" dirty="0"/>
              <a:t>1. a doctor 				a. repair cars</a:t>
            </a:r>
          </a:p>
          <a:p>
            <a:pPr marL="0" indent="0">
              <a:buNone/>
            </a:pPr>
            <a:r>
              <a:rPr lang="en-US" b="1" dirty="0"/>
              <a:t>2. construction workers 		b. enforce the law</a:t>
            </a:r>
          </a:p>
          <a:p>
            <a:pPr marL="0" indent="0">
              <a:buNone/>
            </a:pPr>
            <a:r>
              <a:rPr lang="en-US" b="1" dirty="0"/>
              <a:t>3. a mechanic 			c. greet people</a:t>
            </a:r>
          </a:p>
          <a:p>
            <a:pPr marL="0" indent="0">
              <a:buNone/>
            </a:pPr>
            <a:r>
              <a:rPr lang="en-US" b="1" dirty="0"/>
              <a:t>4. air traffic controllers 		d. take care of sick people</a:t>
            </a:r>
          </a:p>
          <a:p>
            <a:pPr marL="0" indent="0">
              <a:buNone/>
            </a:pPr>
            <a:r>
              <a:rPr lang="en-US" b="1" dirty="0"/>
              <a:t>5. a receptionist			e. build houses</a:t>
            </a:r>
          </a:p>
          <a:p>
            <a:pPr marL="0" indent="0">
              <a:buNone/>
            </a:pPr>
            <a:r>
              <a:rPr lang="en-US" b="1" dirty="0"/>
              <a:t>6. taxi drivers				f. direct airplanes</a:t>
            </a:r>
          </a:p>
          <a:p>
            <a:pPr marL="0" indent="0">
              <a:buNone/>
            </a:pPr>
            <a:r>
              <a:rPr lang="en-US" b="1" dirty="0"/>
              <a:t>7. police officers 			g. work in emergencies</a:t>
            </a:r>
          </a:p>
          <a:p>
            <a:pPr marL="0" indent="0">
              <a:buNone/>
            </a:pPr>
            <a:r>
              <a:rPr lang="en-US" b="1" dirty="0"/>
              <a:t>8. a firefighter 			h. take passengers to different places</a:t>
            </a:r>
            <a:endParaRPr lang="pt-BR" b="1" dirty="0"/>
          </a:p>
        </p:txBody>
      </p:sp>
    </p:spTree>
    <p:extLst>
      <p:ext uri="{BB962C8B-B14F-4D97-AF65-F5344CB8AC3E}">
        <p14:creationId xmlns:p14="http://schemas.microsoft.com/office/powerpoint/2010/main" val="392494282"/>
      </p:ext>
    </p:extLst>
  </p:cSld>
  <p:clrMapOvr>
    <a:masterClrMapping/>
  </p:clrMapOvr>
  <mc:AlternateContent xmlns:mc="http://schemas.openxmlformats.org/markup-compatibility/2006">
    <mc:Choice xmlns:p14="http://schemas.microsoft.com/office/powerpoint/2010/main" Requires="p14">
      <p:transition spd="slow" p14:dur="2250">
        <p:fade/>
        <p:sndAc>
          <p:stSnd>
            <p:snd r:embed="rId2" name="push.wav"/>
          </p:stSnd>
        </p:sndAc>
      </p:transition>
    </mc:Choice>
    <mc:Fallback>
      <p:transition spd="slow">
        <p:fade/>
        <p:sndAc>
          <p:stSnd>
            <p:snd r:embed="rId2" name="pu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5678B-3B6E-40EE-80D4-197D081CA3BC}"/>
              </a:ext>
            </a:extLst>
          </p:cNvPr>
          <p:cNvSpPr>
            <a:spLocks noGrp="1"/>
          </p:cNvSpPr>
          <p:nvPr>
            <p:ph type="title"/>
          </p:nvPr>
        </p:nvSpPr>
        <p:spPr>
          <a:xfrm>
            <a:off x="3358055" y="0"/>
            <a:ext cx="8144968" cy="1008994"/>
          </a:xfrm>
        </p:spPr>
        <p:txBody>
          <a:bodyPr>
            <a:noAutofit/>
          </a:bodyPr>
          <a:lstStyle/>
          <a:p>
            <a:r>
              <a:rPr lang="en-US" dirty="0">
                <a:solidFill>
                  <a:schemeClr val="bg2">
                    <a:lumMod val="50000"/>
                  </a:schemeClr>
                </a:solidFill>
              </a:rPr>
              <a:t>How a computer works</a:t>
            </a:r>
            <a:endParaRPr lang="pt-BR" dirty="0">
              <a:solidFill>
                <a:schemeClr val="bg2">
                  <a:lumMod val="50000"/>
                </a:schemeClr>
              </a:solidFill>
            </a:endParaRPr>
          </a:p>
        </p:txBody>
      </p:sp>
      <p:sp>
        <p:nvSpPr>
          <p:cNvPr id="3" name="Marcador de texto 2">
            <a:extLst>
              <a:ext uri="{FF2B5EF4-FFF2-40B4-BE49-F238E27FC236}">
                <a16:creationId xmlns:a16="http://schemas.microsoft.com/office/drawing/2014/main" id="{ECE841FE-CE80-492C-B317-C5404509B5CE}"/>
              </a:ext>
            </a:extLst>
          </p:cNvPr>
          <p:cNvSpPr>
            <a:spLocks noGrp="1"/>
          </p:cNvSpPr>
          <p:nvPr>
            <p:ph type="body" idx="1"/>
          </p:nvPr>
        </p:nvSpPr>
        <p:spPr>
          <a:xfrm>
            <a:off x="1182415" y="1008993"/>
            <a:ext cx="10641724" cy="5849007"/>
          </a:xfrm>
        </p:spPr>
        <p:txBody>
          <a:bodyPr>
            <a:normAutofit/>
          </a:bodyPr>
          <a:lstStyle/>
          <a:p>
            <a:pPr algn="just"/>
            <a:r>
              <a:rPr lang="en-US" sz="2200" dirty="0">
                <a:solidFill>
                  <a:schemeClr val="bg1"/>
                </a:solidFill>
                <a:latin typeface="Century Gothic" panose="020B0502020202020204"/>
              </a:rPr>
              <a:t>The brain of the computer is called the Central Processing Unit (CPU). It is located inside the main box on a printed electric circuit called a Motherboard; it is a 'micro-chip', a piece of ceramic-like material that has billions of microscopic electrical connections etched onto it. Any form of information (words, pictures, sounds, numbers) can be converted to electric signals that are 'input' to the chip. The electric connections on the chip allow these signals to be compared to one another and combined with one another according to a 'program' that 'processes' or manipulates the information into a new form, which becomes the 'output' electric signal from the chip. Everything else in a computer is designed to take human information and convert it to the input electric signals for the chip, or to take the chip's output signals and convert them back to a form that humans can recognize. These other components are called 'peripherals', or just input and output devices.</a:t>
            </a:r>
            <a:endParaRPr lang="pt-BR" dirty="0">
              <a:solidFill>
                <a:schemeClr val="bg1"/>
              </a:solidFill>
            </a:endParaRPr>
          </a:p>
        </p:txBody>
      </p:sp>
    </p:spTree>
    <p:extLst>
      <p:ext uri="{BB962C8B-B14F-4D97-AF65-F5344CB8AC3E}">
        <p14:creationId xmlns:p14="http://schemas.microsoft.com/office/powerpoint/2010/main" val="1595291728"/>
      </p:ext>
    </p:extLst>
  </p:cSld>
  <p:clrMapOvr>
    <a:masterClrMapping/>
  </p:clrMapOvr>
  <mc:AlternateContent xmlns:mc="http://schemas.openxmlformats.org/markup-compatibility/2006">
    <mc:Choice xmlns:p14="http://schemas.microsoft.com/office/powerpoint/2010/main" Requires="p14">
      <p:transition spd="slow" p14:dur="2500">
        <p:randomBar dir="vert"/>
        <p:sndAc>
          <p:stSnd>
            <p:snd r:embed="rId2" name="breeze.wav"/>
          </p:stSnd>
        </p:sndAc>
      </p:transition>
    </mc:Choice>
    <mc:Fallback>
      <p:transition spd="slow">
        <p:randomBar dir="vert"/>
        <p:sndAc>
          <p:stSnd>
            <p:snd r:embed="rId2" name="breez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BB892BA-5206-4384-BBD3-6277EB6F9CE1}"/>
              </a:ext>
            </a:extLst>
          </p:cNvPr>
          <p:cNvSpPr/>
          <p:nvPr/>
        </p:nvSpPr>
        <p:spPr>
          <a:xfrm>
            <a:off x="303060" y="674400"/>
            <a:ext cx="10704787" cy="5509200"/>
          </a:xfrm>
          <a:prstGeom prst="rect">
            <a:avLst/>
          </a:prstGeom>
        </p:spPr>
        <p:txBody>
          <a:bodyPr wrap="square">
            <a:spAutoFit/>
          </a:bodyPr>
          <a:lstStyle/>
          <a:p>
            <a:r>
              <a:rPr lang="en-US" sz="2200" dirty="0">
                <a:solidFill>
                  <a:schemeClr val="bg1"/>
                </a:solidFill>
              </a:rPr>
              <a:t>The World Wide Web (usually called the Web, or web) is a gigantic storehouse of information. The web is the most popular part of the internet, partly because it displays most information in a visually appealing format. </a:t>
            </a:r>
            <a:br>
              <a:rPr lang="pt-BR" sz="2200" dirty="0">
                <a:solidFill>
                  <a:schemeClr val="bg1"/>
                </a:solidFill>
              </a:rPr>
            </a:br>
            <a:r>
              <a:rPr lang="en-US" sz="2200" dirty="0">
                <a:solidFill>
                  <a:schemeClr val="bg1"/>
                </a:solidFill>
              </a:rPr>
              <a:t>Headlines, text, and pictures can be combined on a single webpage – much like a page in a magazine – along with sounds and animation. A website is a collection of interconnected webpages. The web contains millions of websites and billions of webpages.</a:t>
            </a:r>
            <a:br>
              <a:rPr lang="pt-BR" sz="2200" dirty="0">
                <a:solidFill>
                  <a:schemeClr val="bg1"/>
                </a:solidFill>
              </a:rPr>
            </a:br>
            <a:r>
              <a:rPr lang="en-US" sz="2200" dirty="0">
                <a:solidFill>
                  <a:schemeClr val="bg1"/>
                </a:solidFill>
              </a:rPr>
              <a:t>Surfing the web means exploring it. You can find information on the web about almost any topic imaginable. For example, you can read news stories and movie reviews, check airline schedules, see street maps, get the weather forecast for your city, or research a health condition. Most companies, government agencies, museums, and libraries have websites with information about their products, services, or collections. Reference sources, such as dictionaries and encyclopedias, are also widely available.</a:t>
            </a:r>
            <a:br>
              <a:rPr lang="pt-BR" sz="2200" dirty="0">
                <a:solidFill>
                  <a:schemeClr val="bg1"/>
                </a:solidFill>
              </a:rPr>
            </a:br>
            <a:r>
              <a:rPr lang="en-US" sz="2200" dirty="0">
                <a:solidFill>
                  <a:schemeClr val="bg1"/>
                </a:solidFill>
              </a:rPr>
              <a:t>The web is also a shopper’s delight. You can browse and purchase products –books, music, toys, clothing, electronics, and much more – at the websites of major retailers. You can also buy and sell used items through websites that use auction-style bidding.</a:t>
            </a:r>
            <a:br>
              <a:rPr lang="pt-BR" sz="2200" dirty="0"/>
            </a:br>
            <a:endParaRPr lang="pt-BR" sz="2200" dirty="0"/>
          </a:p>
        </p:txBody>
      </p:sp>
      <p:sp>
        <p:nvSpPr>
          <p:cNvPr id="3" name="Rectángulo 2">
            <a:extLst>
              <a:ext uri="{FF2B5EF4-FFF2-40B4-BE49-F238E27FC236}">
                <a16:creationId xmlns:a16="http://schemas.microsoft.com/office/drawing/2014/main" id="{49C1CC02-A4FC-468D-B338-D613D8AF95A6}"/>
              </a:ext>
            </a:extLst>
          </p:cNvPr>
          <p:cNvSpPr/>
          <p:nvPr/>
        </p:nvSpPr>
        <p:spPr>
          <a:xfrm>
            <a:off x="4799749" y="43081"/>
            <a:ext cx="1711411" cy="584775"/>
          </a:xfrm>
          <a:prstGeom prst="rect">
            <a:avLst/>
          </a:prstGeom>
        </p:spPr>
        <p:txBody>
          <a:bodyPr wrap="square">
            <a:spAutoFit/>
          </a:bodyPr>
          <a:lstStyle/>
          <a:p>
            <a:r>
              <a:rPr lang="en-US" sz="3200" dirty="0">
                <a:solidFill>
                  <a:schemeClr val="bg1"/>
                </a:solidFill>
              </a:rPr>
              <a:t>The web</a:t>
            </a:r>
            <a:endParaRPr lang="pt-BR" sz="3200" dirty="0"/>
          </a:p>
        </p:txBody>
      </p:sp>
    </p:spTree>
    <p:extLst>
      <p:ext uri="{BB962C8B-B14F-4D97-AF65-F5344CB8AC3E}">
        <p14:creationId xmlns:p14="http://schemas.microsoft.com/office/powerpoint/2010/main" val="2799780225"/>
      </p:ext>
    </p:extLst>
  </p:cSld>
  <p:clrMapOvr>
    <a:masterClrMapping/>
  </p:clrMapOvr>
  <mc:AlternateContent xmlns:mc="http://schemas.openxmlformats.org/markup-compatibility/2006">
    <mc:Choice xmlns:p14="http://schemas.microsoft.com/office/powerpoint/2010/main" Requires="p14">
      <p:transition spd="slow" p14:dur="2500">
        <p:pull/>
        <p:sndAc>
          <p:stSnd>
            <p:snd r:embed="rId2" name="wind.wav"/>
          </p:stSnd>
        </p:sndAc>
      </p:transition>
    </mc:Choice>
    <mc:Fallback>
      <p:transition spd="slow">
        <p:pull/>
        <p:sndAc>
          <p:stSnd>
            <p:snd r:embed="rId2" name="wind.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9B4CBBB-3852-49A4-A513-9469E761BD69}"/>
              </a:ext>
            </a:extLst>
          </p:cNvPr>
          <p:cNvSpPr/>
          <p:nvPr/>
        </p:nvSpPr>
        <p:spPr>
          <a:xfrm>
            <a:off x="1308538" y="1497670"/>
            <a:ext cx="10279116" cy="3862660"/>
          </a:xfrm>
          <a:prstGeom prst="rect">
            <a:avLst/>
          </a:prstGeom>
        </p:spPr>
        <p:txBody>
          <a:bodyPr wrap="square">
            <a:spAutoFit/>
          </a:bodyPr>
          <a:lstStyle/>
          <a:p>
            <a:pPr algn="just">
              <a:lnSpc>
                <a:spcPct val="107000"/>
              </a:lnSpc>
              <a:spcAft>
                <a:spcPts val="80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Email</a:t>
            </a:r>
            <a:endParaRPr lang="pt-BR"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Email (short for electronic mail) is a convenient way to communicate with others. When you send an email message, it arrives almost instantly in the recipient’s email inbox. You can send email to many people simultaneously, and you can save, print, and forward email to others. You can send almost any type of file in an email message, including documents, pictures, and music files. And with email, you don’t need a stamp!</a:t>
            </a:r>
            <a:endParaRPr lang="pt-BR"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07842"/>
      </p:ext>
    </p:extLst>
  </p:cSld>
  <p:clrMapOvr>
    <a:masterClrMapping/>
  </p:clrMapOvr>
  <mc:AlternateContent xmlns:mc="http://schemas.openxmlformats.org/markup-compatibility/2006">
    <mc:Choice xmlns:p14="http://schemas.microsoft.com/office/powerpoint/2010/main" Requires="p14">
      <p:transition spd="slow" p14:dur="2500">
        <p:circle/>
        <p:sndAc>
          <p:stSnd>
            <p:snd r:embed="rId2" name="breeze.wav"/>
          </p:stSnd>
        </p:sndAc>
      </p:transition>
    </mc:Choice>
    <mc:Fallback>
      <p:transition spd="slow">
        <p:circle/>
        <p:sndAc>
          <p:stSnd>
            <p:snd r:embed="rId2" name="breez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69E90-5A2B-4EDC-A408-FEFB252583BB}"/>
              </a:ext>
            </a:extLst>
          </p:cNvPr>
          <p:cNvSpPr>
            <a:spLocks noGrp="1"/>
          </p:cNvSpPr>
          <p:nvPr>
            <p:ph type="ctrTitle"/>
          </p:nvPr>
        </p:nvSpPr>
        <p:spPr>
          <a:xfrm>
            <a:off x="1097280" y="204952"/>
            <a:ext cx="3726968" cy="709448"/>
          </a:xfrm>
        </p:spPr>
        <p:txBody>
          <a:bodyPr>
            <a:normAutofit/>
          </a:bodyPr>
          <a:lstStyle/>
          <a:p>
            <a:r>
              <a:rPr lang="pt-BR" sz="4400" dirty="0">
                <a:latin typeface="Britannic Bold" panose="020B0903060703020204" pitchFamily="34" charset="0"/>
              </a:rPr>
              <a:t>ADJECTIVES</a:t>
            </a:r>
          </a:p>
        </p:txBody>
      </p:sp>
      <p:sp>
        <p:nvSpPr>
          <p:cNvPr id="3" name="Subtítulo 2">
            <a:extLst>
              <a:ext uri="{FF2B5EF4-FFF2-40B4-BE49-F238E27FC236}">
                <a16:creationId xmlns:a16="http://schemas.microsoft.com/office/drawing/2014/main" id="{E0E33CE9-FEA9-4E58-AEF9-F1D947FA60FC}"/>
              </a:ext>
            </a:extLst>
          </p:cNvPr>
          <p:cNvSpPr>
            <a:spLocks noGrp="1"/>
          </p:cNvSpPr>
          <p:nvPr>
            <p:ph type="subTitle" idx="1"/>
          </p:nvPr>
        </p:nvSpPr>
        <p:spPr>
          <a:xfrm>
            <a:off x="2270234" y="1355835"/>
            <a:ext cx="9648498" cy="4540468"/>
          </a:xfrm>
        </p:spPr>
        <p:txBody>
          <a:bodyPr>
            <a:noAutofit/>
          </a:bodyPr>
          <a:lstStyle/>
          <a:p>
            <a:r>
              <a:rPr lang="en-US" sz="2400" dirty="0">
                <a:solidFill>
                  <a:schemeClr val="bg1"/>
                </a:solidFill>
              </a:rPr>
              <a:t>Instant messaging</a:t>
            </a:r>
            <a:endParaRPr lang="pt-BR" sz="2400" dirty="0">
              <a:solidFill>
                <a:schemeClr val="bg1"/>
              </a:solidFill>
            </a:endParaRPr>
          </a:p>
          <a:p>
            <a:r>
              <a:rPr lang="en-US" sz="2400" dirty="0">
                <a:solidFill>
                  <a:schemeClr val="bg1"/>
                </a:solidFill>
              </a:rPr>
              <a:t>Instant messaging is like having a real-time conversation with another person or a group of people. When you type and send an instant message, the message is immediately visible to all participants. Unlike email, all participants have to be on-line (connected to the internet) and in front of their computers at the same time. Communicating by means of instant messaging is called chatting.</a:t>
            </a:r>
            <a:endParaRPr lang="pt-BR" sz="2400" dirty="0">
              <a:solidFill>
                <a:schemeClr val="bg1"/>
              </a:solidFill>
            </a:endParaRPr>
          </a:p>
          <a:p>
            <a:endParaRPr lang="pt-BR" sz="1800" dirty="0"/>
          </a:p>
        </p:txBody>
      </p:sp>
    </p:spTree>
    <p:extLst>
      <p:ext uri="{BB962C8B-B14F-4D97-AF65-F5344CB8AC3E}">
        <p14:creationId xmlns:p14="http://schemas.microsoft.com/office/powerpoint/2010/main" val="1432599674"/>
      </p:ext>
    </p:extLst>
  </p:cSld>
  <p:clrMapOvr>
    <a:masterClrMapping/>
  </p:clrMapOvr>
  <mc:AlternateContent xmlns:mc="http://schemas.openxmlformats.org/markup-compatibility/2006">
    <mc:Choice xmlns:p14="http://schemas.microsoft.com/office/powerpoint/2010/main" Requires="p14">
      <p:transition spd="slow" p14:dur="3750">
        <p:cover/>
        <p:sndAc>
          <p:stSnd>
            <p:snd r:embed="rId2" name="breeze.wav"/>
          </p:stSnd>
        </p:sndAc>
      </p:transition>
    </mc:Choice>
    <mc:Fallback>
      <p:transition spd="slow">
        <p:cover/>
        <p:sndAc>
          <p:stSnd>
            <p:snd r:embed="rId2" name="breez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5693F-0F28-48ED-88C1-21F321115A9E}"/>
              </a:ext>
            </a:extLst>
          </p:cNvPr>
          <p:cNvSpPr>
            <a:spLocks noGrp="1"/>
          </p:cNvSpPr>
          <p:nvPr>
            <p:ph type="title"/>
          </p:nvPr>
        </p:nvSpPr>
        <p:spPr/>
        <p:txBody>
          <a:bodyPr/>
          <a:lstStyle/>
          <a:p>
            <a:endParaRPr lang="pt-BR"/>
          </a:p>
        </p:txBody>
      </p:sp>
      <p:pic>
        <p:nvPicPr>
          <p:cNvPr id="5" name="Marcador de contenido 4">
            <a:extLst>
              <a:ext uri="{FF2B5EF4-FFF2-40B4-BE49-F238E27FC236}">
                <a16:creationId xmlns:a16="http://schemas.microsoft.com/office/drawing/2014/main" id="{B2F7F621-E859-4638-8159-D53461B0B5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2935" y="1357802"/>
            <a:ext cx="7609495" cy="3923645"/>
          </a:xfrm>
        </p:spPr>
      </p:pic>
    </p:spTree>
    <p:extLst>
      <p:ext uri="{BB962C8B-B14F-4D97-AF65-F5344CB8AC3E}">
        <p14:creationId xmlns:p14="http://schemas.microsoft.com/office/powerpoint/2010/main" val="3516020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500">
        <p15:prstTrans prst="curtains"/>
        <p:sndAc>
          <p:stSnd>
            <p:snd r:embed="rId2" name="applause.wav"/>
          </p:stSnd>
        </p:sndAc>
      </p:transition>
    </mc:Choice>
    <mc:Fallback>
      <p:transition spd="slow">
        <p:fade/>
        <p:sndAc>
          <p:stSnd>
            <p:snd r:embed="rId2" name="applaus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160</TotalTime>
  <Words>577</Words>
  <Application>Microsoft Office PowerPoint</Application>
  <PresentationFormat>Panorámica</PresentationFormat>
  <Paragraphs>36</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Britannic Bold</vt:lpstr>
      <vt:lpstr>Calibri</vt:lpstr>
      <vt:lpstr>Century Gothic</vt:lpstr>
      <vt:lpstr>Felix Titling</vt:lpstr>
      <vt:lpstr>Lucida Bright</vt:lpstr>
      <vt:lpstr>Tw Cen MT</vt:lpstr>
      <vt:lpstr>Circuito</vt:lpstr>
      <vt:lpstr>   English for  Information Technology </vt:lpstr>
      <vt:lpstr>Complete each sentence with do or does.  1. ______ you always have toast and coffee for breakfast?  2. ______ Ramon swim forty laps in the pool every day? 3. ______ Simon travel to many different countries on his job?  4. ______ nurses take care of patients in hospitals?  5. ______ you plan to become an electrician?  6. ______ your assistant always type so quickly?  7. ______ it snow in Hawaii?  8.______ the Borsattos always take their vacation in Miami?</vt:lpstr>
      <vt:lpstr>   </vt:lpstr>
      <vt:lpstr>Match each occupation with what the people do Use the correct verb forms and make statements</vt:lpstr>
      <vt:lpstr>How a computer works</vt:lpstr>
      <vt:lpstr>Presentación de PowerPoint</vt:lpstr>
      <vt:lpstr>Presentación de PowerPoint</vt:lpstr>
      <vt:lpstr>ADJECTIVES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for  Information Technology</dc:title>
  <dc:creator>Wiblate</dc:creator>
  <cp:lastModifiedBy>Wiblate</cp:lastModifiedBy>
  <cp:revision>19</cp:revision>
  <dcterms:created xsi:type="dcterms:W3CDTF">2019-09-18T18:52:30Z</dcterms:created>
  <dcterms:modified xsi:type="dcterms:W3CDTF">2019-10-02T17:41:55Z</dcterms:modified>
</cp:coreProperties>
</file>