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  <p:sldId id="265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83" autoAdjust="0"/>
  </p:normalViewPr>
  <p:slideViewPr>
    <p:cSldViewPr snapToGrid="0">
      <p:cViewPr varScale="1">
        <p:scale>
          <a:sx n="110" d="100"/>
          <a:sy n="110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浅谈小程序</a:t>
            </a:r>
            <a:r>
              <a:rPr lang="en-US" altLang="zh-CN" dirty="0" smtClean="0"/>
              <a:t>-----</a:t>
            </a:r>
            <a:r>
              <a:rPr lang="zh-CN" altLang="en-US" dirty="0" smtClean="0"/>
              <a:t>（一）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2019/01/17 </a:t>
            </a:r>
            <a:r>
              <a:rPr lang="zh-CN" altLang="en-US" dirty="0" smtClean="0"/>
              <a:t>彭雪梅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21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50931" y="19754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小</a:t>
            </a:r>
            <a:r>
              <a:rPr lang="zh-CN" altLang="en-US" sz="2400" dirty="0" smtClean="0">
                <a:solidFill>
                  <a:schemeClr val="bg1"/>
                </a:solidFill>
              </a:rPr>
              <a:t>程序</a:t>
            </a:r>
            <a:r>
              <a:rPr lang="en-US" altLang="zh-CN" sz="2400" dirty="0" smtClean="0">
                <a:solidFill>
                  <a:schemeClr val="bg1"/>
                </a:solidFill>
              </a:rPr>
              <a:t>---</a:t>
            </a:r>
            <a:r>
              <a:rPr lang="zh-CN" altLang="en-US" sz="2400" dirty="0" smtClean="0">
                <a:solidFill>
                  <a:schemeClr val="bg1"/>
                </a:solidFill>
              </a:rPr>
              <a:t>踩</a:t>
            </a:r>
            <a:r>
              <a:rPr lang="zh-CN" altLang="en-US" sz="2400" dirty="0">
                <a:solidFill>
                  <a:schemeClr val="bg1"/>
                </a:solidFill>
              </a:rPr>
              <a:t>坑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50931" y="900063"/>
            <a:ext cx="976741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：操作</a:t>
            </a:r>
            <a:r>
              <a:rPr lang="en-US" altLang="zh-CN" dirty="0" smtClean="0"/>
              <a:t>DOM</a:t>
            </a:r>
            <a:r>
              <a:rPr lang="zh-CN" altLang="en-US" dirty="0" smtClean="0"/>
              <a:t>，不能使用</a:t>
            </a:r>
            <a:r>
              <a:rPr lang="en-US" altLang="zh-CN" dirty="0" err="1" smtClean="0"/>
              <a:t>window.document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有具体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：</a:t>
            </a:r>
            <a:r>
              <a:rPr lang="en-US" altLang="zh-CN" dirty="0" err="1"/>
              <a:t>wx.createSelectorQuery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en-US" altLang="zh-CN" dirty="0" err="1"/>
              <a:t>const</a:t>
            </a:r>
            <a:r>
              <a:rPr lang="en-US" altLang="zh-CN" dirty="0"/>
              <a:t> query = </a:t>
            </a:r>
            <a:r>
              <a:rPr lang="en-US" altLang="zh-CN" dirty="0" err="1"/>
              <a:t>wx.createSelectorQuery</a:t>
            </a:r>
            <a:r>
              <a:rPr lang="en-US" altLang="zh-CN" dirty="0"/>
              <a:t>();</a:t>
            </a:r>
          </a:p>
          <a:p>
            <a:pPr lvl="1"/>
            <a:r>
              <a:rPr lang="en-US" altLang="zh-CN" dirty="0" err="1"/>
              <a:t>query.select</a:t>
            </a:r>
            <a:r>
              <a:rPr lang="en-US" altLang="zh-CN" dirty="0"/>
              <a:t>('#</a:t>
            </a:r>
            <a:r>
              <a:rPr lang="en-US" altLang="zh-CN" dirty="0" err="1"/>
              <a:t>showInfo</a:t>
            </a:r>
            <a:r>
              <a:rPr lang="en-US" altLang="zh-CN" dirty="0"/>
              <a:t>').</a:t>
            </a:r>
            <a:r>
              <a:rPr lang="en-US" altLang="zh-CN" dirty="0" err="1"/>
              <a:t>boundingClientRect</a:t>
            </a:r>
            <a:r>
              <a:rPr lang="en-US" altLang="zh-CN" dirty="0"/>
              <a:t>();</a:t>
            </a:r>
          </a:p>
          <a:p>
            <a:pPr lvl="1"/>
            <a:r>
              <a:rPr lang="en-US" altLang="zh-CN" dirty="0" err="1"/>
              <a:t>query.exec</a:t>
            </a:r>
            <a:r>
              <a:rPr lang="en-US" altLang="zh-CN" dirty="0"/>
              <a:t>(function (res) {</a:t>
            </a:r>
          </a:p>
          <a:p>
            <a:pPr lvl="1"/>
            <a:r>
              <a:rPr lang="en-US" altLang="zh-CN" dirty="0" smtClean="0"/>
              <a:t>})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：如果页面没有出栈，使用</a:t>
            </a:r>
            <a:r>
              <a:rPr lang="en-US" altLang="zh-CN" dirty="0"/>
              <a:t> </a:t>
            </a:r>
            <a:r>
              <a:rPr lang="en-US" altLang="zh-CN" dirty="0" err="1"/>
              <a:t>getCurrentPages</a:t>
            </a:r>
            <a:r>
              <a:rPr lang="en-US" altLang="zh-CN" dirty="0"/>
              <a:t>(),</a:t>
            </a:r>
            <a:r>
              <a:rPr lang="zh-CN" altLang="en-US" dirty="0"/>
              <a:t>获取页面栈，可操作前一个页面的</a:t>
            </a:r>
            <a:r>
              <a:rPr lang="en-US" altLang="zh-CN" dirty="0"/>
              <a:t>data</a:t>
            </a:r>
            <a:r>
              <a:rPr lang="zh-CN" altLang="en-US" dirty="0"/>
              <a:t>数据</a:t>
            </a:r>
            <a:endParaRPr lang="en-US" altLang="zh-CN" dirty="0"/>
          </a:p>
          <a:p>
            <a:pPr lvl="1"/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pageList</a:t>
            </a:r>
            <a:r>
              <a:rPr lang="en-US" altLang="zh-CN" dirty="0"/>
              <a:t> = </a:t>
            </a:r>
            <a:r>
              <a:rPr lang="en-US" altLang="zh-CN" dirty="0" err="1"/>
              <a:t>getCurrentPages</a:t>
            </a:r>
            <a:r>
              <a:rPr lang="en-US" altLang="zh-CN" dirty="0"/>
              <a:t>(); //</a:t>
            </a:r>
            <a:r>
              <a:rPr lang="zh-CN" altLang="en-US" dirty="0"/>
              <a:t>数组</a:t>
            </a:r>
            <a:endParaRPr lang="en-US" altLang="zh-CN" dirty="0"/>
          </a:p>
          <a:p>
            <a:pPr lvl="1"/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lastPage</a:t>
            </a:r>
            <a:r>
              <a:rPr lang="en-US" altLang="zh-CN" dirty="0"/>
              <a:t> = </a:t>
            </a:r>
            <a:r>
              <a:rPr lang="en-US" altLang="zh-CN" dirty="0" err="1"/>
              <a:t>pageList</a:t>
            </a:r>
            <a:r>
              <a:rPr lang="en-US" altLang="zh-CN" dirty="0"/>
              <a:t>[</a:t>
            </a:r>
            <a:r>
              <a:rPr lang="en-US" altLang="zh-CN" dirty="0" err="1"/>
              <a:t>pageList</a:t>
            </a:r>
            <a:r>
              <a:rPr lang="en-US" altLang="zh-CN" dirty="0"/>
              <a:t> .length - 2]; //</a:t>
            </a:r>
            <a:r>
              <a:rPr lang="zh-CN" altLang="en-US" dirty="0"/>
              <a:t>长度</a:t>
            </a:r>
            <a:r>
              <a:rPr lang="en-US" altLang="zh-CN" dirty="0"/>
              <a:t>-2</a:t>
            </a:r>
            <a:r>
              <a:rPr lang="zh-CN" altLang="en-US" dirty="0"/>
              <a:t>，</a:t>
            </a:r>
            <a:r>
              <a:rPr lang="zh-CN" altLang="en-US" dirty="0" smtClean="0"/>
              <a:t>索引</a:t>
            </a:r>
            <a:endParaRPr lang="en-US" altLang="zh-CN" dirty="0" smtClean="0"/>
          </a:p>
          <a:p>
            <a:pPr lvl="1"/>
            <a:r>
              <a:rPr lang="zh-CN" altLang="en-US" dirty="0"/>
              <a:t>应用</a:t>
            </a:r>
            <a:r>
              <a:rPr lang="zh-CN" altLang="en-US" dirty="0" smtClean="0"/>
              <a:t>场景：确认下单选择经销商、选择购买者类型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textarea</a:t>
            </a:r>
            <a:r>
              <a:rPr lang="zh-CN" altLang="en-US" dirty="0" smtClean="0"/>
              <a:t> 表现：浮在最顶层，</a:t>
            </a:r>
            <a:r>
              <a:rPr lang="zh-CN" altLang="en-US" dirty="0"/>
              <a:t>修改</a:t>
            </a:r>
            <a:r>
              <a:rPr lang="en-US" altLang="zh-CN" dirty="0"/>
              <a:t>z-index</a:t>
            </a:r>
            <a:r>
              <a:rPr lang="zh-CN" altLang="en-US" dirty="0"/>
              <a:t>也</a:t>
            </a:r>
            <a:r>
              <a:rPr lang="zh-CN" altLang="en-US" dirty="0" smtClean="0"/>
              <a:t>无效，盖不住。不随页面滚动而滚动。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解决方案：如果页面高度超过屏幕高度，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替代（最新版本小程序已解决！！！）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：能监听到关闭，但是不能阻止，无法实现：确认下单页面点击返回，弹出提示框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：跳转到</a:t>
            </a:r>
            <a:r>
              <a:rPr lang="en-US" altLang="zh-CN" dirty="0" err="1" smtClean="0"/>
              <a:t>tabBar</a:t>
            </a:r>
            <a:r>
              <a:rPr lang="zh-CN" altLang="en-US" dirty="0" smtClean="0"/>
              <a:t>页面：</a:t>
            </a:r>
            <a:r>
              <a:rPr lang="en-US" altLang="zh-CN" dirty="0"/>
              <a:t> </a:t>
            </a:r>
            <a:r>
              <a:rPr lang="en-US" altLang="zh-CN" dirty="0" err="1" smtClean="0"/>
              <a:t>wx.switchTab</a:t>
            </a:r>
            <a:r>
              <a:rPr lang="en-US" altLang="zh-CN" dirty="0" smtClean="0"/>
              <a:t>(),</a:t>
            </a:r>
            <a:r>
              <a:rPr lang="zh-CN" altLang="en-US" dirty="0" smtClean="0"/>
              <a:t>会清理所有的页面栈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height:auto</a:t>
            </a:r>
            <a:r>
              <a:rPr lang="en-US" altLang="zh-CN" dirty="0"/>
              <a:t>; </a:t>
            </a:r>
            <a:r>
              <a:rPr lang="zh-CN" altLang="en-US" dirty="0"/>
              <a:t>失效，高度为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。必须</a:t>
            </a:r>
            <a:r>
              <a:rPr lang="zh-CN" altLang="en-US" dirty="0"/>
              <a:t>指定 </a:t>
            </a:r>
            <a:r>
              <a:rPr lang="en-US" altLang="zh-CN" dirty="0"/>
              <a:t>image </a:t>
            </a:r>
            <a:r>
              <a:rPr lang="zh-CN" altLang="en-US" dirty="0"/>
              <a:t>的高度为具体</a:t>
            </a:r>
            <a:r>
              <a:rPr lang="zh-CN" altLang="en-US" dirty="0" smtClean="0"/>
              <a:t>数值。默认高度：</a:t>
            </a:r>
            <a:endParaRPr lang="en-US" altLang="zh-CN" dirty="0" smtClean="0"/>
          </a:p>
          <a:p>
            <a:r>
              <a:rPr lang="zh-CN" altLang="en-US" dirty="0" smtClean="0"/>
              <a:t>      </a:t>
            </a:r>
            <a:r>
              <a:rPr lang="zh-CN" altLang="en-US" dirty="0"/>
              <a:t>不需要写保存图片的方法，默认长按可以保存图片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458" y="5571924"/>
            <a:ext cx="1800000" cy="1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06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50931" y="19754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小</a:t>
            </a:r>
            <a:r>
              <a:rPr lang="zh-CN" altLang="en-US" sz="2400" dirty="0" smtClean="0">
                <a:solidFill>
                  <a:schemeClr val="bg1"/>
                </a:solidFill>
              </a:rPr>
              <a:t>程序</a:t>
            </a:r>
            <a:r>
              <a:rPr lang="en-US" altLang="zh-CN" sz="2400" dirty="0" smtClean="0">
                <a:solidFill>
                  <a:schemeClr val="bg1"/>
                </a:solidFill>
              </a:rPr>
              <a:t>---</a:t>
            </a:r>
            <a:r>
              <a:rPr lang="zh-CN" altLang="en-US" sz="2400" dirty="0" smtClean="0">
                <a:solidFill>
                  <a:schemeClr val="bg1"/>
                </a:solidFill>
              </a:rPr>
              <a:t>踩</a:t>
            </a:r>
            <a:r>
              <a:rPr lang="zh-CN" altLang="en-US" sz="2400" dirty="0">
                <a:solidFill>
                  <a:schemeClr val="bg1"/>
                </a:solidFill>
              </a:rPr>
              <a:t>坑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50931" y="900063"/>
            <a:ext cx="112276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 smtClean="0"/>
              <a:t>：元素上设置</a:t>
            </a:r>
            <a:r>
              <a:rPr lang="en-US" altLang="zh-CN" dirty="0" smtClean="0"/>
              <a:t>data-xxx </a:t>
            </a:r>
            <a:r>
              <a:rPr lang="zh-CN" altLang="en-US" dirty="0" smtClean="0"/>
              <a:t>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</a:t>
            </a:r>
            <a:r>
              <a:rPr lang="zh-CN" altLang="en-US" dirty="0"/>
              <a:t>用</a:t>
            </a:r>
            <a:r>
              <a:rPr lang="en-US" altLang="zh-CN" dirty="0" err="1" smtClean="0"/>
              <a:t>event.target.dataset.xxx</a:t>
            </a:r>
            <a:r>
              <a:rPr lang="zh-CN" altLang="en-US" dirty="0" smtClean="0"/>
              <a:t>进行获取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8:   </a:t>
            </a:r>
            <a:r>
              <a:rPr lang="en-US" altLang="zh-CN" dirty="0" err="1" smtClean="0"/>
              <a:t>tabBar</a:t>
            </a:r>
            <a:r>
              <a:rPr lang="zh-CN" altLang="en-US" dirty="0"/>
              <a:t>跳转时无法带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设置全局变量，或者缓存本地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9</a:t>
            </a:r>
            <a:r>
              <a:rPr lang="zh-CN" altLang="en-US" dirty="0" smtClean="0"/>
              <a:t>：</a:t>
            </a:r>
            <a:r>
              <a:rPr lang="zh-CN" altLang="en-US" dirty="0"/>
              <a:t>只有当</a:t>
            </a:r>
            <a:r>
              <a:rPr lang="en-US" altLang="zh-CN" dirty="0" err="1" smtClean="0"/>
              <a:t>redirectTo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navigateBack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switchTab</a:t>
            </a:r>
            <a:r>
              <a:rPr lang="zh-CN" altLang="en-US" dirty="0" smtClean="0"/>
              <a:t>的</a:t>
            </a:r>
            <a:r>
              <a:rPr lang="zh-CN" altLang="en-US" dirty="0"/>
              <a:t>时候才会卸载页面</a:t>
            </a:r>
            <a:r>
              <a:rPr lang="zh-CN" altLang="en-US" dirty="0" smtClean="0"/>
              <a:t>，才会触发</a:t>
            </a:r>
            <a:r>
              <a:rPr lang="en-US" altLang="zh-CN" dirty="0" err="1" smtClean="0"/>
              <a:t>onUnload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设置了轮询，倒计时这些在</a:t>
            </a:r>
            <a:r>
              <a:rPr lang="en-US" altLang="zh-CN" dirty="0" err="1" smtClean="0"/>
              <a:t>onHide</a:t>
            </a:r>
            <a:r>
              <a:rPr lang="zh-CN" altLang="en-US" dirty="0" smtClean="0"/>
              <a:t>里面清理掉（</a:t>
            </a:r>
            <a:r>
              <a:rPr lang="zh-CN" altLang="en-US" dirty="0"/>
              <a:t>场景</a:t>
            </a:r>
            <a:r>
              <a:rPr lang="en-US" altLang="zh-CN" dirty="0" smtClean="0"/>
              <a:t>:</a:t>
            </a:r>
            <a:r>
              <a:rPr lang="zh-CN" altLang="en-US" dirty="0" smtClean="0"/>
              <a:t>轮询订单支付状态、订单详情显示倒计时支付等）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10</a:t>
            </a:r>
            <a:r>
              <a:rPr lang="zh-CN" altLang="en-US" dirty="0" smtClean="0"/>
              <a:t>：微信调试工具，有些错误不提醒。场景：内联样式符号写中文，找半天原因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11</a:t>
            </a:r>
            <a:r>
              <a:rPr lang="zh-CN" altLang="en-US" dirty="0" smtClean="0"/>
              <a:t>：考虑连点按钮、接口出错的情况。场景：发表评价，提交按钮多次点击、以及发表失败，不能再点击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12</a:t>
            </a:r>
            <a:r>
              <a:rPr lang="zh-CN" altLang="en-US" dirty="0" smtClean="0"/>
              <a:t>：</a:t>
            </a:r>
            <a:r>
              <a:rPr lang="zh-CN" altLang="en-US" dirty="0"/>
              <a:t>不渲染的全局数据不要写在</a:t>
            </a:r>
            <a:r>
              <a:rPr lang="en-US" altLang="zh-CN" dirty="0"/>
              <a:t>data</a:t>
            </a:r>
            <a:r>
              <a:rPr lang="zh-CN" altLang="en-US" dirty="0"/>
              <a:t>里，可以写在</a:t>
            </a:r>
            <a:r>
              <a:rPr lang="en-US" altLang="zh-CN" dirty="0"/>
              <a:t>constructor</a:t>
            </a:r>
            <a:r>
              <a:rPr lang="zh-CN" altLang="en-US" dirty="0"/>
              <a:t>（）</a:t>
            </a:r>
            <a:r>
              <a:rPr lang="en-US" altLang="zh-CN" dirty="0"/>
              <a:t>{}</a:t>
            </a:r>
            <a:r>
              <a:rPr lang="zh-CN" altLang="en-US" dirty="0" smtClean="0"/>
              <a:t>里面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13</a:t>
            </a:r>
            <a:r>
              <a:rPr lang="zh-CN" altLang="en-US" dirty="0" smtClean="0"/>
              <a:t>：引用外部模板文件，记得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文件里面也要导入模板的样式文件，</a:t>
            </a:r>
            <a:r>
              <a:rPr lang="en-US" altLang="zh-CN" dirty="0" smtClean="0"/>
              <a:t>@ </a:t>
            </a:r>
            <a:r>
              <a:rPr lang="zh-CN" altLang="en-US" dirty="0" smtClean="0"/>
              <a:t>； 不能省略！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14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bindtap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catchtap</a:t>
            </a:r>
            <a:r>
              <a:rPr lang="en-US" altLang="zh-CN" dirty="0" smtClean="0"/>
              <a:t> 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en-US" altLang="zh-CN" dirty="0" smtClean="0"/>
              <a:t>target(</a:t>
            </a:r>
            <a:r>
              <a:rPr lang="zh-CN" altLang="en-US" dirty="0"/>
              <a:t>触发事件的源组件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currentTarget</a:t>
            </a:r>
            <a:r>
              <a:rPr lang="en-US" altLang="zh-CN" dirty="0" smtClean="0"/>
              <a:t> (</a:t>
            </a:r>
            <a:r>
              <a:rPr lang="zh-CN" altLang="en-US" dirty="0" smtClean="0"/>
              <a:t>事件</a:t>
            </a:r>
            <a:r>
              <a:rPr lang="zh-CN" altLang="en-US" dirty="0"/>
              <a:t>绑定的当前</a:t>
            </a:r>
            <a:r>
              <a:rPr lang="zh-CN" altLang="en-US" dirty="0" smtClean="0"/>
              <a:t>组件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 smtClean="0"/>
              <a:t>15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template</a:t>
            </a:r>
            <a:r>
              <a:rPr lang="zh-CN" altLang="en-US" dirty="0" smtClean="0"/>
              <a:t>的事件</a:t>
            </a:r>
            <a:r>
              <a:rPr lang="zh-CN" altLang="en-US" dirty="0" smtClean="0"/>
              <a:t>绑定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16</a:t>
            </a:r>
            <a:r>
              <a:rPr lang="zh-CN" altLang="en-US" dirty="0" smtClean="0"/>
              <a:t>：</a:t>
            </a:r>
            <a:r>
              <a:rPr lang="zh-CN" altLang="en-US" dirty="0"/>
              <a:t>使用</a:t>
            </a:r>
            <a:r>
              <a:rPr lang="en-US" altLang="zh-CN" dirty="0" err="1"/>
              <a:t>wx:for</a:t>
            </a:r>
            <a:r>
              <a:rPr lang="zh-CN" altLang="en-US" dirty="0"/>
              <a:t>遍历的时候最好加上</a:t>
            </a:r>
            <a:r>
              <a:rPr lang="en-US" altLang="zh-CN" dirty="0" err="1"/>
              <a:t>wx:key</a:t>
            </a:r>
            <a:r>
              <a:rPr lang="en-US" altLang="zh-CN" dirty="0" smtClean="0"/>
              <a:t>=“{{</a:t>
            </a:r>
            <a:r>
              <a:rPr lang="en-US" altLang="zh-CN" dirty="0"/>
              <a:t>item.id</a:t>
            </a:r>
            <a:r>
              <a:rPr lang="en-US" altLang="zh-CN" dirty="0" smtClean="0"/>
              <a:t>}}”</a:t>
            </a:r>
            <a:r>
              <a:rPr lang="zh-CN" altLang="en-US" dirty="0" smtClean="0"/>
              <a:t>，不然报警告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7650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50931" y="19754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小</a:t>
            </a:r>
            <a:r>
              <a:rPr lang="zh-CN" altLang="en-US" sz="2400" dirty="0" smtClean="0">
                <a:solidFill>
                  <a:schemeClr val="bg1"/>
                </a:solidFill>
              </a:rPr>
              <a:t>程序</a:t>
            </a:r>
            <a:r>
              <a:rPr lang="en-US" altLang="zh-CN" sz="2400" dirty="0" smtClean="0">
                <a:solidFill>
                  <a:schemeClr val="bg1"/>
                </a:solidFill>
              </a:rPr>
              <a:t>---</a:t>
            </a:r>
            <a:r>
              <a:rPr lang="zh-CN" altLang="en-US" sz="2400" dirty="0" smtClean="0">
                <a:solidFill>
                  <a:schemeClr val="bg1"/>
                </a:solidFill>
              </a:rPr>
              <a:t>踩</a:t>
            </a:r>
            <a:r>
              <a:rPr lang="zh-CN" altLang="en-US" sz="2400" dirty="0">
                <a:solidFill>
                  <a:schemeClr val="bg1"/>
                </a:solidFill>
              </a:rPr>
              <a:t>坑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50931" y="900063"/>
            <a:ext cx="112276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17</a:t>
            </a:r>
            <a:r>
              <a:rPr lang="zh-CN" altLang="en-US" dirty="0" smtClean="0"/>
              <a:t>：路由跳转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不能</a:t>
            </a:r>
            <a:r>
              <a:rPr lang="zh-CN" altLang="en-US" dirty="0" smtClean="0"/>
              <a:t>带参数：</a:t>
            </a:r>
            <a:r>
              <a:rPr lang="en-US" altLang="zh-CN" dirty="0" err="1" smtClean="0"/>
              <a:t>switchTab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navigateBack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18</a:t>
            </a:r>
            <a:r>
              <a:rPr lang="zh-CN" altLang="en-US" dirty="0" smtClean="0"/>
              <a:t>：页面栈已更新，之前最多只能</a:t>
            </a:r>
            <a:r>
              <a:rPr lang="en-US" altLang="zh-CN" dirty="0" smtClean="0"/>
              <a:t>5</a:t>
            </a:r>
            <a:r>
              <a:rPr lang="zh-CN" altLang="en-US" dirty="0" smtClean="0"/>
              <a:t>层，现在只能十层，超过过后，页面无反应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19</a:t>
            </a:r>
            <a:r>
              <a:rPr lang="zh-CN" altLang="en-US" dirty="0" smtClean="0"/>
              <a:t>：页面</a:t>
            </a:r>
            <a:r>
              <a:rPr lang="en-US" altLang="zh-CN" dirty="0" smtClean="0"/>
              <a:t>hover</a:t>
            </a:r>
            <a:r>
              <a:rPr lang="zh-CN" altLang="en-US" dirty="0" smtClean="0"/>
              <a:t>事件要手动添加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08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69773" y="46955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小</a:t>
            </a:r>
            <a:r>
              <a:rPr lang="zh-CN" altLang="en-US" sz="2400" dirty="0" smtClean="0">
                <a:solidFill>
                  <a:schemeClr val="bg1"/>
                </a:solidFill>
              </a:rPr>
              <a:t>程序设计模式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69773" y="1021492"/>
            <a:ext cx="77669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MVVM</a:t>
            </a:r>
            <a:r>
              <a:rPr lang="zh-CN" altLang="zh-CN" sz="2000" dirty="0"/>
              <a:t>开发模式（渲染和逻辑分离）</a:t>
            </a:r>
          </a:p>
          <a:p>
            <a:pPr>
              <a:lnSpc>
                <a:spcPct val="150000"/>
              </a:lnSpc>
            </a:pPr>
            <a:r>
              <a:rPr lang="zh-CN" altLang="zh-CN" sz="2000" dirty="0"/>
              <a:t>简单来说就是不要再让</a:t>
            </a:r>
            <a:r>
              <a:rPr lang="en-US" altLang="zh-CN" sz="2000" dirty="0"/>
              <a:t> JS </a:t>
            </a:r>
            <a:r>
              <a:rPr lang="zh-CN" altLang="zh-CN" sz="2000" dirty="0"/>
              <a:t>直接操控</a:t>
            </a:r>
            <a:r>
              <a:rPr lang="en-US" altLang="zh-CN" sz="2000" dirty="0"/>
              <a:t> DOM</a:t>
            </a:r>
            <a:r>
              <a:rPr lang="zh-CN" altLang="zh-CN" sz="2000" dirty="0"/>
              <a:t>，</a:t>
            </a:r>
            <a:r>
              <a:rPr lang="en-US" altLang="zh-CN" sz="2000" dirty="0"/>
              <a:t>JS </a:t>
            </a:r>
            <a:r>
              <a:rPr lang="zh-CN" altLang="zh-CN" sz="2000" dirty="0"/>
              <a:t>只需要管理状态即可，然后再通过一种模板语法来描述状态和界面结构的关系即可。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169773" y="277581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小</a:t>
            </a:r>
            <a:r>
              <a:rPr lang="zh-CN" altLang="en-US" sz="2400" dirty="0" smtClean="0">
                <a:solidFill>
                  <a:schemeClr val="bg1"/>
                </a:solidFill>
              </a:rPr>
              <a:t>程序执行过程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69773" y="3443416"/>
            <a:ext cx="832791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微信客户端在打开小程序之前，会把整个小程序的代码包下载到本地。根据</a:t>
            </a:r>
            <a:r>
              <a:rPr lang="en-US" altLang="zh-CN" sz="2000" dirty="0" err="1"/>
              <a:t>app.json</a:t>
            </a:r>
            <a:r>
              <a:rPr lang="zh-CN" altLang="zh-CN" sz="2000" dirty="0"/>
              <a:t>配置的</a:t>
            </a:r>
            <a:r>
              <a:rPr lang="en-US" altLang="zh-CN" sz="2000" dirty="0"/>
              <a:t>pages</a:t>
            </a:r>
            <a:r>
              <a:rPr lang="zh-CN" altLang="zh-CN" sz="2000" dirty="0"/>
              <a:t>（</a:t>
            </a:r>
            <a:r>
              <a:rPr lang="en-US" altLang="zh-CN" sz="2000" dirty="0"/>
              <a:t>array</a:t>
            </a:r>
            <a:r>
              <a:rPr lang="zh-CN" altLang="zh-CN" sz="2000" dirty="0"/>
              <a:t>）字段，默认</a:t>
            </a:r>
            <a:r>
              <a:rPr lang="zh-CN" altLang="zh-CN" sz="2000" dirty="0" smtClean="0"/>
              <a:t>加载</a:t>
            </a:r>
            <a:r>
              <a:rPr lang="zh-CN" altLang="en-US" sz="2000" dirty="0" smtClean="0"/>
              <a:t>索引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的页面</a:t>
            </a:r>
            <a:r>
              <a:rPr lang="zh-CN" altLang="zh-CN" sz="2000" dirty="0" smtClean="0"/>
              <a:t>（</a:t>
            </a:r>
            <a:r>
              <a:rPr lang="zh-CN" altLang="zh-CN" sz="2000" dirty="0"/>
              <a:t>小程序首页</a:t>
            </a:r>
            <a:r>
              <a:rPr lang="zh-CN" altLang="zh-CN" sz="2000" dirty="0" smtClean="0"/>
              <a:t>）</a:t>
            </a:r>
            <a:endParaRPr lang="en-US" altLang="zh-CN" sz="2000" dirty="0" smtClean="0"/>
          </a:p>
          <a:p>
            <a:pPr lvl="0">
              <a:lnSpc>
                <a:spcPct val="150000"/>
              </a:lnSpc>
            </a:pPr>
            <a:r>
              <a:rPr lang="zh-CN" altLang="zh-CN" sz="2000" dirty="0"/>
              <a:t>响应的数据绑定系统，分为两部分：</a:t>
            </a:r>
            <a:r>
              <a:rPr lang="zh-CN" altLang="zh-CN" sz="2000" dirty="0">
                <a:solidFill>
                  <a:srgbClr val="FF0000"/>
                </a:solidFill>
              </a:rPr>
              <a:t>视图层</a:t>
            </a:r>
            <a:r>
              <a:rPr lang="zh-CN" altLang="zh-CN" sz="2000" dirty="0"/>
              <a:t>（</a:t>
            </a:r>
            <a:r>
              <a:rPr lang="en-US" altLang="zh-CN" sz="2000" dirty="0"/>
              <a:t>View</a:t>
            </a:r>
            <a:r>
              <a:rPr lang="zh-CN" altLang="zh-CN" sz="2000" dirty="0"/>
              <a:t>）和</a:t>
            </a:r>
            <a:r>
              <a:rPr lang="zh-CN" altLang="zh-CN" sz="2000" dirty="0">
                <a:solidFill>
                  <a:srgbClr val="FF0000"/>
                </a:solidFill>
              </a:rPr>
              <a:t>逻辑层</a:t>
            </a:r>
            <a:r>
              <a:rPr lang="zh-CN" altLang="zh-CN" sz="2000" dirty="0"/>
              <a:t>（</a:t>
            </a:r>
            <a:r>
              <a:rPr lang="en-US" altLang="zh-CN" sz="2000" dirty="0"/>
              <a:t>App Service</a:t>
            </a:r>
            <a:r>
              <a:rPr lang="zh-CN" altLang="zh-CN" sz="2000" dirty="0"/>
              <a:t>）。逻辑层修改数据（</a:t>
            </a:r>
            <a:r>
              <a:rPr lang="en-US" altLang="zh-CN" sz="2000" dirty="0" err="1"/>
              <a:t>this.setData</a:t>
            </a:r>
            <a:r>
              <a:rPr lang="en-US" altLang="zh-CN" sz="2000" dirty="0"/>
              <a:t>(</a:t>
            </a:r>
            <a:r>
              <a:rPr lang="en-US" altLang="zh-CN" sz="2000" dirty="0" err="1"/>
              <a:t>xx:’XX</a:t>
            </a:r>
            <a:r>
              <a:rPr lang="en-US" altLang="zh-CN" sz="2000" dirty="0"/>
              <a:t>’)</a:t>
            </a:r>
            <a:r>
              <a:rPr lang="zh-CN" altLang="zh-CN" sz="2000" dirty="0"/>
              <a:t>），视图层做出相应改变。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0241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36821" y="313037"/>
            <a:ext cx="3039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逻辑</a:t>
            </a:r>
            <a:r>
              <a:rPr lang="zh-CN" altLang="en-US" sz="2400" dirty="0" smtClean="0">
                <a:solidFill>
                  <a:schemeClr val="bg1"/>
                </a:solidFill>
              </a:rPr>
              <a:t>层</a:t>
            </a:r>
            <a:r>
              <a:rPr lang="en-US" altLang="zh-CN" sz="2400" dirty="0">
                <a:solidFill>
                  <a:schemeClr val="bg1"/>
                </a:solidFill>
              </a:rPr>
              <a:t>--- </a:t>
            </a:r>
            <a:r>
              <a:rPr lang="zh-CN" altLang="zh-CN" sz="2400" dirty="0" smtClean="0">
                <a:solidFill>
                  <a:schemeClr val="bg1"/>
                </a:solidFill>
              </a:rPr>
              <a:t>注册</a:t>
            </a:r>
            <a:r>
              <a:rPr lang="zh-CN" altLang="en-US" sz="2400" dirty="0" smtClean="0">
                <a:solidFill>
                  <a:schemeClr val="bg1"/>
                </a:solidFill>
              </a:rPr>
              <a:t>小</a:t>
            </a:r>
            <a:r>
              <a:rPr lang="zh-CN" altLang="zh-CN" sz="2400" dirty="0" smtClean="0">
                <a:solidFill>
                  <a:schemeClr val="bg1"/>
                </a:solidFill>
              </a:rPr>
              <a:t>程序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17552" y="932853"/>
            <a:ext cx="56172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app.json</a:t>
            </a:r>
            <a:r>
              <a:rPr lang="zh-CN" altLang="en-US" sz="2000" dirty="0" smtClean="0"/>
              <a:t>配置整体风格、页面路径、网络超时等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pages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10" y="105254"/>
            <a:ext cx="2419048" cy="19714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10" y="2309653"/>
            <a:ext cx="1800000" cy="71428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36821" y="1934927"/>
            <a:ext cx="54369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指定小程序由哪些页面组成，每一项都对应一个页面的 路径</a:t>
            </a:r>
            <a:r>
              <a:rPr lang="en-US" altLang="zh-CN" dirty="0"/>
              <a:t>+</a:t>
            </a:r>
            <a:r>
              <a:rPr lang="zh-CN" altLang="zh-CN" dirty="0"/>
              <a:t>文件名 信息</a:t>
            </a:r>
            <a:r>
              <a:rPr lang="zh-CN" altLang="zh-CN" dirty="0" smtClean="0"/>
              <a:t>。不</a:t>
            </a:r>
            <a:r>
              <a:rPr lang="zh-CN" altLang="zh-CN" dirty="0"/>
              <a:t>需要写文件后缀，框架会自动去寻找对于位置的</a:t>
            </a:r>
            <a:r>
              <a:rPr lang="en-US" altLang="zh-CN" dirty="0"/>
              <a:t> .</a:t>
            </a:r>
            <a:r>
              <a:rPr lang="en-US" altLang="zh-CN" dirty="0" err="1"/>
              <a:t>json</a:t>
            </a:r>
            <a:r>
              <a:rPr lang="en-US" altLang="zh-CN" dirty="0"/>
              <a:t>, .</a:t>
            </a:r>
            <a:r>
              <a:rPr lang="en-US" altLang="zh-CN" dirty="0" err="1"/>
              <a:t>js</a:t>
            </a:r>
            <a:r>
              <a:rPr lang="en-US" altLang="zh-CN" dirty="0"/>
              <a:t>, .</a:t>
            </a:r>
            <a:r>
              <a:rPr lang="en-US" altLang="zh-CN" dirty="0" err="1"/>
              <a:t>wxml</a:t>
            </a:r>
            <a:r>
              <a:rPr lang="en-US" altLang="zh-CN" dirty="0"/>
              <a:t>, .</a:t>
            </a:r>
            <a:r>
              <a:rPr lang="en-US" altLang="zh-CN" dirty="0" err="1"/>
              <a:t>wxss</a:t>
            </a:r>
            <a:r>
              <a:rPr lang="en-US" altLang="zh-CN" dirty="0"/>
              <a:t> </a:t>
            </a:r>
            <a:r>
              <a:rPr lang="zh-CN" altLang="zh-CN" dirty="0"/>
              <a:t>四个文件进行处理。</a:t>
            </a:r>
          </a:p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136821" y="3767997"/>
            <a:ext cx="6535764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tabBar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配置项</a:t>
            </a:r>
            <a:r>
              <a:rPr lang="zh-CN" altLang="en-US" dirty="0"/>
              <a:t>指定 </a:t>
            </a:r>
            <a:r>
              <a:rPr lang="en-US" altLang="zh-CN" dirty="0"/>
              <a:t>tab </a:t>
            </a:r>
            <a:r>
              <a:rPr lang="zh-CN" altLang="en-US" dirty="0"/>
              <a:t>栏的表现，以及 </a:t>
            </a:r>
            <a:r>
              <a:rPr lang="en-US" altLang="zh-CN" dirty="0"/>
              <a:t>tab </a:t>
            </a:r>
            <a:r>
              <a:rPr lang="zh-CN" altLang="en-US" dirty="0"/>
              <a:t>切换时显示的对应页面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List</a:t>
            </a:r>
            <a:r>
              <a:rPr lang="zh-CN" altLang="en-US" dirty="0"/>
              <a:t>：最多</a:t>
            </a:r>
            <a:r>
              <a:rPr lang="en-US" altLang="zh-CN" dirty="0"/>
              <a:t>5</a:t>
            </a:r>
            <a:r>
              <a:rPr lang="zh-CN" altLang="en-US" dirty="0"/>
              <a:t>个，最少两个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color</a:t>
            </a:r>
            <a:r>
              <a:rPr lang="zh-CN" altLang="en-US" dirty="0" smtClean="0"/>
              <a:t>（默认文字颜色）、</a:t>
            </a:r>
            <a:r>
              <a:rPr lang="en-US" altLang="zh-CN" dirty="0" err="1" smtClean="0"/>
              <a:t>selectedColor</a:t>
            </a:r>
            <a:r>
              <a:rPr lang="zh-CN" altLang="en-US" dirty="0" smtClean="0"/>
              <a:t>（选中文字颜色）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backgroundColor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tab</a:t>
            </a:r>
            <a:r>
              <a:rPr lang="zh-CN" altLang="en-US" dirty="0" smtClean="0"/>
              <a:t>背景色）、</a:t>
            </a:r>
            <a:r>
              <a:rPr lang="en-US" altLang="zh-CN" dirty="0" err="1" smtClean="0"/>
              <a:t>iconPath</a:t>
            </a:r>
            <a:r>
              <a:rPr lang="zh-CN" altLang="en-US" dirty="0" smtClean="0"/>
              <a:t>（图标路径）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selectedIconPath</a:t>
            </a:r>
            <a:r>
              <a:rPr lang="zh-CN" altLang="en-US" dirty="0" smtClean="0"/>
              <a:t>（选中情况下的图标）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4702" y="3767997"/>
            <a:ext cx="3800000" cy="235238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5871" y="4343975"/>
            <a:ext cx="2200000" cy="2095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4923" y="4320165"/>
            <a:ext cx="2457143" cy="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5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9472" y="487680"/>
            <a:ext cx="921715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smtClean="0">
                <a:solidFill>
                  <a:srgbClr val="FF0000"/>
                </a:solidFill>
              </a:rPr>
              <a:t>App.js</a:t>
            </a:r>
            <a:r>
              <a:rPr lang="en-US" altLang="zh-CN" sz="2000" dirty="0"/>
              <a:t> App() </a:t>
            </a:r>
            <a:r>
              <a:rPr lang="zh-CN" altLang="zh-CN" sz="2000" dirty="0"/>
              <a:t>函数用来注册一个小程序。接受一个</a:t>
            </a:r>
            <a:r>
              <a:rPr lang="en-US" altLang="zh-CN" sz="2000" dirty="0"/>
              <a:t> Object </a:t>
            </a:r>
            <a:r>
              <a:rPr lang="zh-CN" altLang="zh-CN" sz="2000" dirty="0"/>
              <a:t>参数，其指定小程序的生命周期回调等。</a:t>
            </a:r>
            <a:r>
              <a:rPr lang="en-US" altLang="zh-CN" sz="2000" dirty="0"/>
              <a:t>App() </a:t>
            </a:r>
            <a:r>
              <a:rPr lang="zh-CN" altLang="zh-CN" sz="2000" dirty="0"/>
              <a:t>必须在</a:t>
            </a:r>
            <a:r>
              <a:rPr lang="en-US" altLang="zh-CN" sz="2000" dirty="0"/>
              <a:t> app.js </a:t>
            </a:r>
            <a:r>
              <a:rPr lang="zh-CN" altLang="zh-CN" sz="2000" dirty="0"/>
              <a:t>中调用，必须调用且只能调用一</a:t>
            </a:r>
            <a:r>
              <a:rPr lang="zh-CN" altLang="zh-CN" sz="2000" dirty="0" smtClean="0"/>
              <a:t>次</a:t>
            </a:r>
            <a:endParaRPr lang="en-US" altLang="zh-CN" sz="2000" dirty="0" smtClean="0"/>
          </a:p>
          <a:p>
            <a:pPr lvl="0">
              <a:lnSpc>
                <a:spcPct val="200000"/>
              </a:lnSpc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onLaunch</a:t>
            </a:r>
            <a:r>
              <a:rPr lang="zh-CN" altLang="zh-CN" sz="2000" dirty="0" smtClean="0"/>
              <a:t>监听</a:t>
            </a:r>
            <a:r>
              <a:rPr lang="zh-CN" altLang="zh-CN" sz="2000" dirty="0"/>
              <a:t>小程序初始化</a:t>
            </a:r>
            <a:r>
              <a:rPr lang="en-US" altLang="zh-CN" sz="2000" dirty="0"/>
              <a:t>-----</a:t>
            </a:r>
            <a:r>
              <a:rPr lang="zh-CN" altLang="zh-CN" sz="2000" dirty="0"/>
              <a:t>小程序初始化完成时（全局只触发一次）</a:t>
            </a:r>
          </a:p>
          <a:p>
            <a:pPr lvl="0">
              <a:lnSpc>
                <a:spcPct val="200000"/>
              </a:lnSpc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onShow</a:t>
            </a:r>
            <a:r>
              <a:rPr lang="zh-CN" altLang="zh-CN" sz="2000" dirty="0" smtClean="0"/>
              <a:t>监听</a:t>
            </a:r>
            <a:r>
              <a:rPr lang="zh-CN" altLang="zh-CN" sz="2000" dirty="0"/>
              <a:t>小程序显示</a:t>
            </a:r>
            <a:r>
              <a:rPr lang="en-US" altLang="zh-CN" sz="2000" dirty="0"/>
              <a:t>-----</a:t>
            </a:r>
            <a:r>
              <a:rPr lang="zh-CN" altLang="zh-CN" sz="2000" dirty="0"/>
              <a:t>小程序启动，或从后台进入前台显示时</a:t>
            </a:r>
          </a:p>
          <a:p>
            <a:pPr lvl="0">
              <a:lnSpc>
                <a:spcPct val="200000"/>
              </a:lnSpc>
            </a:pPr>
            <a:r>
              <a:rPr lang="en-US" altLang="zh-CN" sz="2000" dirty="0" err="1">
                <a:solidFill>
                  <a:srgbClr val="FF0000"/>
                </a:solidFill>
              </a:rPr>
              <a:t>onHide</a:t>
            </a:r>
            <a:r>
              <a:rPr lang="en-US" altLang="zh-CN" sz="2000" dirty="0"/>
              <a:t>(</a:t>
            </a:r>
            <a:r>
              <a:rPr lang="zh-CN" altLang="zh-CN" sz="2000" dirty="0"/>
              <a:t>后台运行</a:t>
            </a:r>
            <a:r>
              <a:rPr lang="en-US" altLang="zh-CN" sz="2000" dirty="0" smtClean="0"/>
              <a:t>)</a:t>
            </a:r>
          </a:p>
          <a:p>
            <a:pPr lvl="0">
              <a:lnSpc>
                <a:spcPct val="200000"/>
              </a:lnSpc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onError</a:t>
            </a:r>
            <a:r>
              <a:rPr lang="en-US" altLang="zh-CN" sz="2000" dirty="0"/>
              <a:t>(</a:t>
            </a:r>
            <a:r>
              <a:rPr lang="zh-CN" altLang="zh-CN" sz="2000" dirty="0"/>
              <a:t>加载出错</a:t>
            </a:r>
            <a:r>
              <a:rPr lang="en-US" altLang="zh-CN" sz="2000" dirty="0" smtClean="0"/>
              <a:t>)</a:t>
            </a:r>
          </a:p>
          <a:p>
            <a:pPr lvl="0">
              <a:lnSpc>
                <a:spcPct val="200000"/>
              </a:lnSpc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onPageNotFound</a:t>
            </a:r>
            <a:r>
              <a:rPr lang="en-US" altLang="zh-CN" sz="2000" dirty="0"/>
              <a:t>(</a:t>
            </a:r>
            <a:r>
              <a:rPr lang="zh-CN" altLang="zh-CN" sz="2000" dirty="0"/>
              <a:t>页面找不到</a:t>
            </a:r>
            <a:r>
              <a:rPr lang="en-US" altLang="zh-CN" sz="2000" dirty="0"/>
              <a:t>)</a:t>
            </a:r>
            <a:endParaRPr lang="zh-CN" altLang="zh-CN" sz="2000" dirty="0"/>
          </a:p>
          <a:p>
            <a:pPr lvl="0">
              <a:lnSpc>
                <a:spcPct val="200000"/>
              </a:lnSpc>
            </a:pPr>
            <a:r>
              <a:rPr lang="zh-CN" altLang="zh-CN" sz="2000" dirty="0"/>
              <a:t>定义全局变量、</a:t>
            </a:r>
            <a:r>
              <a:rPr lang="zh-CN" altLang="zh-CN" sz="2000" dirty="0" smtClean="0"/>
              <a:t>其他</a:t>
            </a:r>
            <a:r>
              <a:rPr lang="zh-CN" altLang="en-US" sz="2000" dirty="0" smtClean="0"/>
              <a:t>全局</a:t>
            </a:r>
            <a:r>
              <a:rPr lang="zh-CN" altLang="zh-CN" sz="2000" dirty="0" smtClean="0"/>
              <a:t>方法</a:t>
            </a:r>
            <a:endParaRPr lang="zh-CN" altLang="zh-CN" sz="2000" dirty="0"/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613" y="3311561"/>
            <a:ext cx="2695238" cy="14761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09472" y="5658326"/>
            <a:ext cx="6154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2000" dirty="0" smtClean="0">
                <a:solidFill>
                  <a:srgbClr val="FF0000"/>
                </a:solidFill>
              </a:rPr>
              <a:t>场景值</a:t>
            </a:r>
            <a:r>
              <a:rPr lang="en-US" altLang="zh-CN" sz="2000" dirty="0"/>
              <a:t> </a:t>
            </a:r>
            <a:r>
              <a:rPr lang="zh-CN" altLang="zh-CN" sz="2000" dirty="0" smtClean="0"/>
              <a:t>用于</a:t>
            </a:r>
            <a:r>
              <a:rPr lang="zh-CN" altLang="zh-CN" sz="2000" dirty="0"/>
              <a:t>统计？不同场景进来，分发不同的页面？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78098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4346" y="80529"/>
            <a:ext cx="273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逻辑</a:t>
            </a:r>
            <a:r>
              <a:rPr lang="zh-CN" altLang="en-US" sz="2400" dirty="0" smtClean="0">
                <a:solidFill>
                  <a:schemeClr val="bg1"/>
                </a:solidFill>
              </a:rPr>
              <a:t>层</a:t>
            </a:r>
            <a:r>
              <a:rPr lang="en-US" altLang="zh-CN" sz="2400" dirty="0">
                <a:solidFill>
                  <a:schemeClr val="bg1"/>
                </a:solidFill>
              </a:rPr>
              <a:t>--- </a:t>
            </a:r>
            <a:r>
              <a:rPr lang="zh-CN" altLang="zh-CN" sz="2400" dirty="0" smtClean="0">
                <a:solidFill>
                  <a:schemeClr val="bg1"/>
                </a:solidFill>
              </a:rPr>
              <a:t>注册</a:t>
            </a:r>
            <a:r>
              <a:rPr lang="zh-CN" altLang="en-US" sz="2400" dirty="0">
                <a:solidFill>
                  <a:schemeClr val="bg1"/>
                </a:solidFill>
              </a:rPr>
              <a:t>页面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4346" y="396808"/>
            <a:ext cx="9677483" cy="646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Page(Object)</a:t>
            </a:r>
            <a:r>
              <a:rPr lang="en-US" altLang="zh-CN" sz="2000" dirty="0"/>
              <a:t> </a:t>
            </a:r>
            <a:r>
              <a:rPr lang="zh-CN" altLang="zh-CN" sz="2000" dirty="0"/>
              <a:t>函数用来注册一个页面。接受一个</a:t>
            </a:r>
            <a:r>
              <a:rPr lang="en-US" altLang="zh-CN" sz="2000" dirty="0"/>
              <a:t> Object </a:t>
            </a:r>
            <a:r>
              <a:rPr lang="zh-CN" altLang="zh-CN" sz="2000" dirty="0"/>
              <a:t>类型参数，其指定页面的</a:t>
            </a:r>
            <a:r>
              <a:rPr lang="zh-CN" altLang="zh-CN" sz="1900" dirty="0"/>
              <a:t>初始数据、生命周期回调、事件处理函数等</a:t>
            </a:r>
            <a:r>
              <a:rPr lang="zh-CN" altLang="zh-CN" sz="1900" dirty="0" smtClean="0"/>
              <a:t>。</a:t>
            </a:r>
            <a:endParaRPr lang="en-US" altLang="zh-CN" sz="1900" dirty="0" smtClean="0"/>
          </a:p>
          <a:p>
            <a:pPr marL="228600">
              <a:lnSpc>
                <a:spcPct val="200000"/>
              </a:lnSpc>
              <a:spcAft>
                <a:spcPts val="0"/>
              </a:spcAft>
            </a:pPr>
            <a:r>
              <a:rPr lang="en-US" altLang="zh-CN" sz="1900" dirty="0"/>
              <a:t>1</a:t>
            </a:r>
            <a:r>
              <a:rPr lang="zh-CN" altLang="zh-CN" sz="1900" dirty="0"/>
              <a:t>：</a:t>
            </a:r>
            <a:r>
              <a:rPr lang="en-US" altLang="zh-CN" sz="1900" dirty="0"/>
              <a:t>data--</a:t>
            </a:r>
            <a:r>
              <a:rPr lang="zh-CN" altLang="zh-CN" sz="1900" dirty="0"/>
              <a:t>页面的初始数据。页面加载时，</a:t>
            </a:r>
            <a:r>
              <a:rPr lang="en-US" altLang="zh-CN" sz="1900" dirty="0"/>
              <a:t>data </a:t>
            </a:r>
            <a:r>
              <a:rPr lang="zh-CN" altLang="zh-CN" sz="1900" dirty="0"/>
              <a:t>将会以</a:t>
            </a:r>
            <a:r>
              <a:rPr lang="en-US" altLang="zh-CN" sz="1900" dirty="0"/>
              <a:t>JSON</a:t>
            </a:r>
            <a:r>
              <a:rPr lang="zh-CN" altLang="zh-CN" sz="1900" dirty="0"/>
              <a:t>字符串的形式由逻辑层传至渲染层</a:t>
            </a:r>
            <a:r>
              <a:rPr lang="zh-CN" altLang="zh-CN" sz="1900" dirty="0" smtClean="0"/>
              <a:t>。</a:t>
            </a:r>
            <a:r>
              <a:rPr lang="en-US" altLang="zh-CN" sz="1900" dirty="0" err="1" smtClean="0"/>
              <a:t>This.setData</a:t>
            </a:r>
            <a:r>
              <a:rPr lang="en-US" altLang="zh-CN" sz="1900" dirty="0" smtClean="0"/>
              <a:t>({</a:t>
            </a:r>
            <a:r>
              <a:rPr lang="en-US" altLang="zh-CN" sz="1900" dirty="0" err="1" smtClean="0"/>
              <a:t>XXX:yyy</a:t>
            </a:r>
            <a:r>
              <a:rPr lang="en-US" altLang="zh-CN" sz="1900" dirty="0" smtClean="0"/>
              <a:t>})</a:t>
            </a:r>
            <a:r>
              <a:rPr lang="zh-CN" altLang="en-US" sz="1900" dirty="0" smtClean="0"/>
              <a:t>触发页面更新</a:t>
            </a:r>
            <a:endParaRPr lang="zh-CN" altLang="zh-CN" sz="1900" dirty="0"/>
          </a:p>
          <a:p>
            <a:pPr marL="228600">
              <a:lnSpc>
                <a:spcPct val="200000"/>
              </a:lnSpc>
              <a:spcAft>
                <a:spcPts val="0"/>
              </a:spcAft>
            </a:pPr>
            <a:r>
              <a:rPr lang="en-US" altLang="zh-CN" sz="1900" dirty="0"/>
              <a:t>2</a:t>
            </a:r>
            <a:r>
              <a:rPr lang="zh-CN" altLang="zh-CN" sz="1900" dirty="0"/>
              <a:t>：</a:t>
            </a:r>
            <a:r>
              <a:rPr lang="en-US" altLang="zh-CN" sz="1900" dirty="0" err="1"/>
              <a:t>onLoad</a:t>
            </a:r>
            <a:r>
              <a:rPr lang="en-US" altLang="zh-CN" sz="1900" dirty="0"/>
              <a:t>--</a:t>
            </a:r>
            <a:r>
              <a:rPr lang="zh-CN" altLang="zh-CN" sz="1900" dirty="0"/>
              <a:t>页面加载时触发。一个页面只会调用一次，可以在</a:t>
            </a:r>
            <a:r>
              <a:rPr lang="en-US" altLang="zh-CN" sz="1900" dirty="0"/>
              <a:t> </a:t>
            </a:r>
            <a:r>
              <a:rPr lang="en-US" altLang="zh-CN" sz="1900" dirty="0" err="1"/>
              <a:t>onLoad</a:t>
            </a:r>
            <a:r>
              <a:rPr lang="en-US" altLang="zh-CN" sz="1900" dirty="0"/>
              <a:t> </a:t>
            </a:r>
            <a:r>
              <a:rPr lang="zh-CN" altLang="zh-CN" sz="1900" dirty="0"/>
              <a:t>的参数中获取打开当前页面路径中的参数。</a:t>
            </a:r>
          </a:p>
          <a:p>
            <a:pPr marL="228600">
              <a:lnSpc>
                <a:spcPct val="200000"/>
              </a:lnSpc>
            </a:pPr>
            <a:r>
              <a:rPr lang="en-US" altLang="zh-CN" sz="1900" dirty="0"/>
              <a:t>3</a:t>
            </a:r>
            <a:r>
              <a:rPr lang="zh-CN" altLang="zh-CN" sz="1900" dirty="0"/>
              <a:t>：</a:t>
            </a:r>
            <a:r>
              <a:rPr lang="en-US" altLang="zh-CN" sz="1900" dirty="0" err="1"/>
              <a:t>onShow</a:t>
            </a:r>
            <a:r>
              <a:rPr lang="en-US" altLang="zh-CN" sz="1900" dirty="0"/>
              <a:t>--</a:t>
            </a:r>
            <a:r>
              <a:rPr lang="zh-CN" altLang="zh-CN" sz="1900" dirty="0"/>
              <a:t>页面显示</a:t>
            </a:r>
            <a:r>
              <a:rPr lang="en-US" altLang="zh-CN" sz="1900" dirty="0"/>
              <a:t>/</a:t>
            </a:r>
            <a:r>
              <a:rPr lang="zh-CN" altLang="zh-CN" sz="1900" dirty="0"/>
              <a:t>切入前台时触发。</a:t>
            </a:r>
          </a:p>
          <a:p>
            <a:pPr marL="228600">
              <a:lnSpc>
                <a:spcPct val="200000"/>
              </a:lnSpc>
              <a:spcAft>
                <a:spcPts val="0"/>
              </a:spcAft>
            </a:pPr>
            <a:r>
              <a:rPr lang="en-US" altLang="zh-CN" sz="1900" dirty="0"/>
              <a:t>4</a:t>
            </a:r>
            <a:r>
              <a:rPr lang="zh-CN" altLang="zh-CN" sz="1900" dirty="0"/>
              <a:t>：</a:t>
            </a:r>
            <a:r>
              <a:rPr lang="en-US" altLang="zh-CN" sz="1900" dirty="0" err="1"/>
              <a:t>onReady</a:t>
            </a:r>
            <a:r>
              <a:rPr lang="en-US" altLang="zh-CN" sz="1900" dirty="0"/>
              <a:t>--</a:t>
            </a:r>
            <a:r>
              <a:rPr lang="zh-CN" altLang="zh-CN" sz="1900" dirty="0"/>
              <a:t>页面初次渲染完成时触发。一个页面只会调用一次，代表页面已经准备妥当，可以和视图层进行交互。</a:t>
            </a:r>
          </a:p>
          <a:p>
            <a:pPr marL="228600">
              <a:lnSpc>
                <a:spcPct val="200000"/>
              </a:lnSpc>
              <a:spcAft>
                <a:spcPts val="0"/>
              </a:spcAft>
            </a:pPr>
            <a:r>
              <a:rPr lang="en-US" altLang="zh-CN" sz="1900" dirty="0"/>
              <a:t>5</a:t>
            </a:r>
            <a:r>
              <a:rPr lang="zh-CN" altLang="zh-CN" sz="1900" dirty="0"/>
              <a:t>：</a:t>
            </a:r>
            <a:r>
              <a:rPr lang="en-US" altLang="zh-CN" sz="1900" dirty="0" err="1"/>
              <a:t>onHide</a:t>
            </a:r>
            <a:r>
              <a:rPr lang="en-US" altLang="zh-CN" sz="1900" dirty="0"/>
              <a:t>---</a:t>
            </a:r>
            <a:r>
              <a:rPr lang="zh-CN" altLang="zh-CN" sz="1900" dirty="0"/>
              <a:t>页面隐藏，后台运行（</a:t>
            </a:r>
            <a:r>
              <a:rPr lang="en-US" altLang="zh-CN" sz="1900" dirty="0" err="1"/>
              <a:t>navigateTo</a:t>
            </a:r>
            <a:r>
              <a:rPr lang="zh-CN" altLang="zh-CN" sz="1900" dirty="0"/>
              <a:t>）</a:t>
            </a:r>
          </a:p>
          <a:p>
            <a:pPr marL="228600">
              <a:lnSpc>
                <a:spcPct val="200000"/>
              </a:lnSpc>
              <a:spcAft>
                <a:spcPts val="0"/>
              </a:spcAft>
            </a:pPr>
            <a:r>
              <a:rPr lang="en-US" altLang="zh-CN" sz="1900" dirty="0"/>
              <a:t>6: </a:t>
            </a:r>
            <a:r>
              <a:rPr lang="en-US" altLang="zh-CN" sz="1900" dirty="0" err="1"/>
              <a:t>onUnload</a:t>
            </a:r>
            <a:r>
              <a:rPr lang="en-US" altLang="zh-CN" sz="1900" dirty="0"/>
              <a:t>--</a:t>
            </a:r>
            <a:r>
              <a:rPr lang="zh-CN" altLang="zh-CN" sz="1900" dirty="0"/>
              <a:t>页面注销（</a:t>
            </a:r>
            <a:r>
              <a:rPr lang="en-US" altLang="zh-CN" sz="1900" dirty="0" err="1"/>
              <a:t>navigateBack</a:t>
            </a:r>
            <a:r>
              <a:rPr lang="zh-CN" altLang="zh-CN" sz="19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8966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90645" y="357295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逻辑</a:t>
            </a:r>
            <a:r>
              <a:rPr lang="zh-CN" altLang="en-US" sz="2400" dirty="0" smtClean="0">
                <a:solidFill>
                  <a:schemeClr val="bg1"/>
                </a:solidFill>
              </a:rPr>
              <a:t>层</a:t>
            </a:r>
            <a:r>
              <a:rPr lang="en-US" altLang="zh-CN" sz="2400" dirty="0">
                <a:solidFill>
                  <a:schemeClr val="bg1"/>
                </a:solidFill>
              </a:rPr>
              <a:t>--- </a:t>
            </a:r>
            <a:r>
              <a:rPr lang="zh-CN" altLang="en-US" sz="2400" dirty="0">
                <a:solidFill>
                  <a:schemeClr val="bg1"/>
                </a:solidFill>
              </a:rPr>
              <a:t>路由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90645" y="818960"/>
            <a:ext cx="644660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900" dirty="0" smtClean="0">
                <a:solidFill>
                  <a:srgbClr val="FF0000"/>
                </a:solidFill>
              </a:rPr>
              <a:t>打开新页面</a:t>
            </a:r>
            <a:r>
              <a:rPr lang="zh-CN" altLang="en-US" sz="1900" dirty="0"/>
              <a:t> </a:t>
            </a:r>
            <a:r>
              <a:rPr lang="zh-CN" altLang="en-US" sz="1900" dirty="0" smtClean="0"/>
              <a:t> </a:t>
            </a:r>
            <a:r>
              <a:rPr lang="en-US" altLang="zh-CN" sz="1900" dirty="0" err="1" smtClean="0"/>
              <a:t>wx.navigateTo</a:t>
            </a:r>
            <a:r>
              <a:rPr lang="zh-CN" altLang="en-US" sz="1900" dirty="0" smtClean="0"/>
              <a:t>（</a:t>
            </a:r>
            <a:r>
              <a:rPr lang="en-US" altLang="zh-CN" sz="1900" dirty="0" smtClean="0"/>
              <a:t>{url:’</a:t>
            </a:r>
            <a:r>
              <a:rPr lang="zh-CN" altLang="en-US" sz="1900" dirty="0" smtClean="0"/>
              <a:t>可带参数的</a:t>
            </a:r>
            <a:r>
              <a:rPr lang="en-US" altLang="zh-CN" sz="1900" dirty="0" err="1" smtClean="0"/>
              <a:t>url</a:t>
            </a:r>
            <a:r>
              <a:rPr lang="en-US" altLang="zh-CN" sz="1900" dirty="0" smtClean="0"/>
              <a:t>’}</a:t>
            </a:r>
            <a:r>
              <a:rPr lang="zh-CN" altLang="en-US" sz="1900" dirty="0" smtClean="0"/>
              <a:t>）</a:t>
            </a:r>
            <a:r>
              <a:rPr lang="zh-CN" altLang="en-US" sz="1900" dirty="0"/>
              <a:t>保留当前页面，跳转到应用内的某个页面</a:t>
            </a:r>
            <a:r>
              <a:rPr lang="zh-CN" altLang="en-US" sz="1900" dirty="0" smtClean="0"/>
              <a:t>。</a:t>
            </a:r>
            <a:endParaRPr lang="en-US" altLang="zh-CN" sz="1900" dirty="0" smtClean="0"/>
          </a:p>
          <a:p>
            <a:pPr>
              <a:lnSpc>
                <a:spcPct val="150000"/>
              </a:lnSpc>
            </a:pPr>
            <a:r>
              <a:rPr lang="zh-CN" altLang="en-US" sz="1900" dirty="0" smtClean="0">
                <a:solidFill>
                  <a:srgbClr val="FF0000"/>
                </a:solidFill>
              </a:rPr>
              <a:t>重定向</a:t>
            </a:r>
            <a:r>
              <a:rPr lang="zh-CN" altLang="en-US" sz="1900" dirty="0"/>
              <a:t> </a:t>
            </a:r>
            <a:r>
              <a:rPr lang="zh-CN" altLang="en-US" sz="1900" dirty="0" smtClean="0"/>
              <a:t> </a:t>
            </a:r>
            <a:r>
              <a:rPr lang="en-US" altLang="zh-CN" sz="1900" dirty="0" err="1" smtClean="0"/>
              <a:t>wx.redirectTo</a:t>
            </a:r>
            <a:r>
              <a:rPr lang="en-US" altLang="zh-CN" sz="1900" dirty="0" smtClean="0"/>
              <a:t>({url:’’}) </a:t>
            </a:r>
            <a:r>
              <a:rPr lang="zh-CN" altLang="en-US" sz="1900" dirty="0" smtClean="0"/>
              <a:t>关闭</a:t>
            </a:r>
            <a:r>
              <a:rPr lang="zh-CN" altLang="en-US" sz="1900" dirty="0"/>
              <a:t>当前页面，跳转到应用内的某个页面</a:t>
            </a:r>
            <a:r>
              <a:rPr lang="zh-CN" altLang="en-US" sz="1900" dirty="0" smtClean="0"/>
              <a:t>。</a:t>
            </a:r>
            <a:endParaRPr lang="en-US" altLang="zh-CN" sz="1900" dirty="0" smtClean="0"/>
          </a:p>
          <a:p>
            <a:pPr>
              <a:lnSpc>
                <a:spcPct val="150000"/>
              </a:lnSpc>
            </a:pPr>
            <a:r>
              <a:rPr lang="zh-CN" altLang="en-US" sz="1900" dirty="0" smtClean="0">
                <a:solidFill>
                  <a:srgbClr val="FF0000"/>
                </a:solidFill>
              </a:rPr>
              <a:t>返回</a:t>
            </a:r>
            <a:r>
              <a:rPr lang="zh-CN" altLang="en-US" sz="1900" dirty="0"/>
              <a:t> </a:t>
            </a:r>
            <a:r>
              <a:rPr lang="zh-CN" altLang="en-US" sz="1900" dirty="0" smtClean="0"/>
              <a:t> </a:t>
            </a:r>
            <a:r>
              <a:rPr lang="en-US" altLang="zh-CN" sz="1900" dirty="0" err="1" smtClean="0"/>
              <a:t>wx.navigateBack</a:t>
            </a:r>
            <a:r>
              <a:rPr lang="en-US" altLang="zh-CN" sz="1900" dirty="0"/>
              <a:t>(</a:t>
            </a:r>
            <a:r>
              <a:rPr lang="en-US" altLang="zh-CN" sz="1900" dirty="0" smtClean="0"/>
              <a:t>{delta:</a:t>
            </a:r>
            <a:r>
              <a:rPr lang="zh-CN" altLang="en-US" sz="1900" dirty="0" smtClean="0"/>
              <a:t>数字</a:t>
            </a:r>
            <a:r>
              <a:rPr lang="en-US" altLang="zh-CN" sz="1900" dirty="0" smtClean="0"/>
              <a:t>}) </a:t>
            </a:r>
            <a:r>
              <a:rPr lang="zh-CN" altLang="en-US" sz="1900" dirty="0" smtClean="0"/>
              <a:t>关闭</a:t>
            </a:r>
            <a:r>
              <a:rPr lang="zh-CN" altLang="en-US" sz="1900" dirty="0"/>
              <a:t>当前</a:t>
            </a:r>
            <a:r>
              <a:rPr lang="zh-CN" altLang="en-US" sz="1900" dirty="0" smtClean="0"/>
              <a:t>页面</a:t>
            </a:r>
            <a:r>
              <a:rPr lang="en-US" altLang="zh-CN" sz="1900" dirty="0" smtClean="0"/>
              <a:t>,</a:t>
            </a:r>
            <a:r>
              <a:rPr lang="zh-CN" altLang="en-US" sz="1900" dirty="0" smtClean="0"/>
              <a:t>返回</a:t>
            </a:r>
            <a:r>
              <a:rPr lang="en-US" altLang="zh-CN" sz="1900" dirty="0"/>
              <a:t>.</a:t>
            </a:r>
            <a:r>
              <a:rPr lang="zh-CN" altLang="en-US" sz="1900" dirty="0" smtClean="0"/>
              <a:t>数字</a:t>
            </a:r>
            <a:r>
              <a:rPr lang="zh-CN" altLang="en-US" sz="1900" dirty="0"/>
              <a:t>大于页面栈</a:t>
            </a:r>
            <a:r>
              <a:rPr lang="en-US" altLang="zh-CN" sz="1900" dirty="0"/>
              <a:t>(</a:t>
            </a:r>
            <a:r>
              <a:rPr lang="zh-CN" altLang="en-US" sz="1900" dirty="0"/>
              <a:t>最多只能有</a:t>
            </a:r>
            <a:r>
              <a:rPr lang="en-US" altLang="zh-CN" sz="1900" dirty="0"/>
              <a:t>10</a:t>
            </a:r>
            <a:r>
              <a:rPr lang="zh-CN" altLang="en-US" sz="1900" dirty="0"/>
              <a:t>层</a:t>
            </a:r>
            <a:r>
              <a:rPr lang="en-US" altLang="zh-CN" sz="1900" dirty="0"/>
              <a:t>)</a:t>
            </a:r>
            <a:r>
              <a:rPr lang="zh-CN" altLang="en-US" sz="1900" dirty="0" smtClean="0"/>
              <a:t>回到首页</a:t>
            </a:r>
            <a:endParaRPr lang="en-US" altLang="zh-CN" sz="1900" dirty="0"/>
          </a:p>
          <a:p>
            <a:pPr>
              <a:lnSpc>
                <a:spcPct val="150000"/>
              </a:lnSpc>
            </a:pPr>
            <a:r>
              <a:rPr lang="en-US" altLang="zh-CN" sz="1900" dirty="0" smtClean="0">
                <a:solidFill>
                  <a:srgbClr val="FF0000"/>
                </a:solidFill>
              </a:rPr>
              <a:t>Tab</a:t>
            </a:r>
            <a:r>
              <a:rPr lang="zh-CN" altLang="en-US" sz="1900" dirty="0" smtClean="0">
                <a:solidFill>
                  <a:srgbClr val="FF0000"/>
                </a:solidFill>
              </a:rPr>
              <a:t>切换 </a:t>
            </a:r>
            <a:r>
              <a:rPr lang="zh-CN" altLang="en-US" sz="1900" dirty="0" smtClean="0"/>
              <a:t> </a:t>
            </a:r>
            <a:r>
              <a:rPr lang="en-US" altLang="zh-CN" sz="1900" dirty="0" err="1"/>
              <a:t>wx.switchTab</a:t>
            </a:r>
            <a:r>
              <a:rPr lang="en-US" altLang="zh-CN" sz="1900" dirty="0" smtClean="0"/>
              <a:t>({url:’’})</a:t>
            </a:r>
            <a:r>
              <a:rPr lang="zh-CN" altLang="en-US" sz="1900" dirty="0" smtClean="0"/>
              <a:t>跳</a:t>
            </a:r>
            <a:r>
              <a:rPr lang="zh-CN" altLang="en-US" sz="1900" dirty="0"/>
              <a:t>转到 </a:t>
            </a:r>
            <a:r>
              <a:rPr lang="en-US" altLang="zh-CN" sz="1900" dirty="0" err="1"/>
              <a:t>tabBar</a:t>
            </a:r>
            <a:r>
              <a:rPr lang="en-US" altLang="zh-CN" sz="1900" dirty="0"/>
              <a:t> </a:t>
            </a:r>
            <a:r>
              <a:rPr lang="zh-CN" altLang="en-US" sz="1900" dirty="0"/>
              <a:t>页面，并关闭其他所有非 </a:t>
            </a:r>
            <a:r>
              <a:rPr lang="en-US" altLang="zh-CN" sz="1900" dirty="0" err="1"/>
              <a:t>tabBar</a:t>
            </a:r>
            <a:r>
              <a:rPr lang="en-US" altLang="zh-CN" sz="1900" dirty="0"/>
              <a:t> </a:t>
            </a:r>
            <a:r>
              <a:rPr lang="zh-CN" altLang="en-US" sz="1900" dirty="0"/>
              <a:t>页面</a:t>
            </a:r>
            <a:endParaRPr lang="zh-CN" altLang="en-US" sz="1900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0645" y="4525792"/>
            <a:ext cx="9738442" cy="2227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Tips</a:t>
            </a:r>
            <a:r>
              <a:rPr lang="en-US" altLang="zh-CN" dirty="0" smtClean="0"/>
              <a:t>    </a:t>
            </a:r>
            <a:r>
              <a:rPr lang="en-US" altLang="zh-CN" sz="1900" dirty="0" err="1" smtClean="0"/>
              <a:t>navigateTo</a:t>
            </a:r>
            <a:r>
              <a:rPr lang="en-US" altLang="zh-CN" sz="1900" dirty="0"/>
              <a:t>, </a:t>
            </a:r>
            <a:r>
              <a:rPr lang="en-US" altLang="zh-CN" sz="1900" dirty="0" err="1"/>
              <a:t>redirectTo</a:t>
            </a:r>
            <a:r>
              <a:rPr lang="en-US" altLang="zh-CN" sz="1900" dirty="0"/>
              <a:t> </a:t>
            </a:r>
            <a:r>
              <a:rPr lang="zh-CN" altLang="en-US" sz="1900" dirty="0"/>
              <a:t>只能打开非 </a:t>
            </a:r>
            <a:r>
              <a:rPr lang="en-US" altLang="zh-CN" sz="1900" dirty="0" err="1"/>
              <a:t>tabBar</a:t>
            </a:r>
            <a:r>
              <a:rPr lang="en-US" altLang="zh-CN" sz="1900" dirty="0"/>
              <a:t> </a:t>
            </a:r>
            <a:r>
              <a:rPr lang="zh-CN" altLang="en-US" sz="1900" dirty="0"/>
              <a:t>页面</a:t>
            </a:r>
            <a:r>
              <a:rPr lang="zh-CN" altLang="en-US" sz="1900" dirty="0" smtClean="0"/>
              <a:t>。</a:t>
            </a:r>
            <a:endParaRPr lang="en-US" altLang="zh-CN" sz="1900" dirty="0" smtClean="0"/>
          </a:p>
          <a:p>
            <a:pPr lvl="1">
              <a:lnSpc>
                <a:spcPct val="150000"/>
              </a:lnSpc>
            </a:pPr>
            <a:r>
              <a:rPr lang="en-US" altLang="zh-CN" sz="1900" dirty="0"/>
              <a:t> </a:t>
            </a:r>
            <a:r>
              <a:rPr lang="en-US" altLang="zh-CN" sz="1900" dirty="0" smtClean="0"/>
              <a:t>  </a:t>
            </a:r>
            <a:r>
              <a:rPr lang="en-US" altLang="zh-CN" sz="1900" dirty="0" err="1" smtClean="0"/>
              <a:t>switchTab</a:t>
            </a:r>
            <a:r>
              <a:rPr lang="en-US" altLang="zh-CN" sz="1900" dirty="0"/>
              <a:t> </a:t>
            </a:r>
            <a:r>
              <a:rPr lang="zh-CN" altLang="en-US" sz="1900" dirty="0"/>
              <a:t>只能打开 </a:t>
            </a:r>
            <a:r>
              <a:rPr lang="en-US" altLang="zh-CN" sz="1900" dirty="0" err="1"/>
              <a:t>tabBar</a:t>
            </a:r>
            <a:r>
              <a:rPr lang="en-US" altLang="zh-CN" sz="1900" dirty="0"/>
              <a:t> </a:t>
            </a:r>
            <a:r>
              <a:rPr lang="zh-CN" altLang="en-US" sz="1900" dirty="0" smtClean="0"/>
              <a:t>页面，</a:t>
            </a:r>
            <a:r>
              <a:rPr lang="zh-CN" altLang="en-US" sz="1900" dirty="0"/>
              <a:t>关闭其他所有非 </a:t>
            </a:r>
            <a:r>
              <a:rPr lang="en-US" altLang="zh-CN" sz="1900" dirty="0" err="1"/>
              <a:t>tabBar</a:t>
            </a:r>
            <a:r>
              <a:rPr lang="en-US" altLang="zh-CN" sz="1900" dirty="0"/>
              <a:t> </a:t>
            </a:r>
            <a:r>
              <a:rPr lang="zh-CN" altLang="en-US" sz="1900" dirty="0"/>
              <a:t>页面</a:t>
            </a:r>
            <a:endParaRPr lang="en-US" altLang="zh-CN" sz="1900" dirty="0" smtClean="0"/>
          </a:p>
          <a:p>
            <a:pPr>
              <a:lnSpc>
                <a:spcPct val="150000"/>
              </a:lnSpc>
            </a:pPr>
            <a:r>
              <a:rPr lang="en-US" altLang="zh-CN" sz="1900" dirty="0" smtClean="0"/>
              <a:t>          </a:t>
            </a:r>
            <a:r>
              <a:rPr lang="en-US" altLang="zh-CN" sz="1900" dirty="0" err="1" smtClean="0"/>
              <a:t>reLaunch</a:t>
            </a:r>
            <a:r>
              <a:rPr lang="en-US" altLang="zh-CN" sz="1900" dirty="0"/>
              <a:t> </a:t>
            </a:r>
            <a:r>
              <a:rPr lang="zh-CN" altLang="en-US" sz="1900" dirty="0"/>
              <a:t>可以打开任意页面</a:t>
            </a:r>
            <a:r>
              <a:rPr lang="zh-CN" altLang="en-US" sz="1900" dirty="0" smtClean="0"/>
              <a:t>。</a:t>
            </a:r>
            <a:endParaRPr lang="en-US" altLang="zh-CN" sz="1900" dirty="0" smtClean="0"/>
          </a:p>
          <a:p>
            <a:pPr>
              <a:lnSpc>
                <a:spcPct val="150000"/>
              </a:lnSpc>
            </a:pPr>
            <a:r>
              <a:rPr lang="zh-CN" altLang="en-US" sz="1900" dirty="0" smtClean="0"/>
              <a:t>          页面</a:t>
            </a:r>
            <a:r>
              <a:rPr lang="zh-CN" altLang="en-US" sz="1900" dirty="0"/>
              <a:t>底部的 </a:t>
            </a:r>
            <a:r>
              <a:rPr lang="en-US" altLang="zh-CN" sz="1900" dirty="0" err="1"/>
              <a:t>tabBar</a:t>
            </a:r>
            <a:r>
              <a:rPr lang="en-US" altLang="zh-CN" sz="1900" dirty="0"/>
              <a:t> </a:t>
            </a:r>
            <a:r>
              <a:rPr lang="zh-CN" altLang="en-US" sz="1900" dirty="0"/>
              <a:t>由页面决定</a:t>
            </a:r>
            <a:r>
              <a:rPr lang="zh-CN" altLang="en-US" sz="1900" dirty="0" smtClean="0"/>
              <a:t>，只要</a:t>
            </a:r>
            <a:r>
              <a:rPr lang="zh-CN" altLang="en-US" sz="1900" dirty="0"/>
              <a:t>是定义为 </a:t>
            </a:r>
            <a:r>
              <a:rPr lang="en-US" altLang="zh-CN" sz="1900" dirty="0" err="1"/>
              <a:t>tabBar</a:t>
            </a:r>
            <a:r>
              <a:rPr lang="en-US" altLang="zh-CN" sz="1900" dirty="0"/>
              <a:t> </a:t>
            </a:r>
            <a:r>
              <a:rPr lang="zh-CN" altLang="en-US" sz="1900" dirty="0"/>
              <a:t>的页面，底部都有 </a:t>
            </a:r>
            <a:r>
              <a:rPr lang="en-US" altLang="zh-CN" sz="1900" dirty="0" err="1"/>
              <a:t>tabBar</a:t>
            </a:r>
            <a:r>
              <a:rPr lang="zh-CN" altLang="en-US" sz="1900" dirty="0" smtClean="0"/>
              <a:t>。</a:t>
            </a:r>
            <a:endParaRPr lang="en-US" altLang="zh-CN" sz="1900" dirty="0" smtClean="0"/>
          </a:p>
          <a:p>
            <a:pPr>
              <a:lnSpc>
                <a:spcPct val="150000"/>
              </a:lnSpc>
            </a:pPr>
            <a:r>
              <a:rPr lang="zh-CN" altLang="en-US" sz="1900" dirty="0" smtClean="0"/>
              <a:t>          调用</a:t>
            </a:r>
            <a:r>
              <a:rPr lang="zh-CN" altLang="en-US" sz="1900" dirty="0"/>
              <a:t>页面路由带的参数可以在目标页面的</a:t>
            </a:r>
            <a:r>
              <a:rPr lang="en-US" altLang="zh-CN" sz="1900" dirty="0" err="1"/>
              <a:t>onLoad</a:t>
            </a:r>
            <a:r>
              <a:rPr lang="zh-CN" altLang="en-US" sz="1900" dirty="0"/>
              <a:t>中获取。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280249"/>
              </p:ext>
            </p:extLst>
          </p:nvPr>
        </p:nvGraphicFramePr>
        <p:xfrm>
          <a:off x="6937248" y="853438"/>
          <a:ext cx="5157216" cy="3215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104"/>
                <a:gridCol w="3182112"/>
              </a:tblGrid>
              <a:tr h="45338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行为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页面栈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45338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初始化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新页面入栈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45338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打开新页面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新页面入栈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49531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页面重定向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当前页面出栈，新页面入栈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45338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页面返回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页面出栈，直到目标页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45338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Tab</a:t>
                      </a:r>
                      <a:r>
                        <a:rPr lang="zh-CN" altLang="en-US" dirty="0" smtClean="0"/>
                        <a:t>切换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页面全部出栈，只留下</a:t>
                      </a:r>
                      <a:r>
                        <a:rPr lang="en-US" altLang="zh-CN" dirty="0" smtClean="0"/>
                        <a:t>Tab</a:t>
                      </a:r>
                      <a:r>
                        <a:rPr lang="zh-CN" altLang="en-US" dirty="0" smtClean="0"/>
                        <a:t>页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45338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重加载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所有出栈，只留下新页面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508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8983" y="370702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视图</a:t>
            </a:r>
            <a:r>
              <a:rPr lang="zh-CN" altLang="en-US" sz="2400" dirty="0" smtClean="0">
                <a:solidFill>
                  <a:schemeClr val="bg1"/>
                </a:solidFill>
              </a:rPr>
              <a:t>层</a:t>
            </a:r>
            <a:r>
              <a:rPr lang="en-US" altLang="zh-CN" sz="2400" dirty="0">
                <a:solidFill>
                  <a:schemeClr val="bg1"/>
                </a:solidFill>
              </a:rPr>
              <a:t>--- </a:t>
            </a:r>
            <a:r>
              <a:rPr lang="zh-CN" altLang="en-US" sz="2400" dirty="0">
                <a:solidFill>
                  <a:schemeClr val="bg1"/>
                </a:solidFill>
              </a:rPr>
              <a:t>页面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18982" y="832367"/>
            <a:ext cx="10904922" cy="5718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900" dirty="0" err="1" smtClean="0">
                <a:solidFill>
                  <a:srgbClr val="FF0000"/>
                </a:solidFill>
              </a:rPr>
              <a:t>Index.wxml</a:t>
            </a:r>
            <a:endParaRPr lang="en-US" altLang="zh-CN" sz="19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900" dirty="0" smtClean="0"/>
              <a:t>绑定数据       </a:t>
            </a:r>
            <a:r>
              <a:rPr lang="en-US" altLang="zh-CN" sz="1900" dirty="0" smtClean="0"/>
              <a:t>{{</a:t>
            </a:r>
            <a:r>
              <a:rPr lang="zh-CN" altLang="en-US" sz="1900" dirty="0" smtClean="0"/>
              <a:t>逻辑层</a:t>
            </a:r>
            <a:r>
              <a:rPr lang="en-US" altLang="zh-CN" sz="1900" dirty="0" smtClean="0"/>
              <a:t>data</a:t>
            </a:r>
            <a:r>
              <a:rPr lang="zh-CN" altLang="en-US" sz="1900" dirty="0" smtClean="0"/>
              <a:t>里面的数据</a:t>
            </a:r>
            <a:r>
              <a:rPr lang="en-US" altLang="zh-CN" sz="1900" dirty="0" smtClean="0"/>
              <a:t>}}    &lt;view&gt;{{data}}&lt;/view&gt;</a:t>
            </a:r>
          </a:p>
          <a:p>
            <a:pPr>
              <a:lnSpc>
                <a:spcPct val="150000"/>
              </a:lnSpc>
            </a:pPr>
            <a:r>
              <a:rPr lang="zh-CN" altLang="en-US" sz="1900" dirty="0" smtClean="0"/>
              <a:t>条件渲染</a:t>
            </a:r>
            <a:r>
              <a:rPr lang="en-US" altLang="zh-CN" sz="1900" dirty="0"/>
              <a:t> </a:t>
            </a:r>
            <a:r>
              <a:rPr lang="en-US" altLang="zh-CN" sz="1900" dirty="0" smtClean="0"/>
              <a:t>       &lt;</a:t>
            </a:r>
            <a:r>
              <a:rPr lang="en-US" altLang="zh-CN" sz="1900" dirty="0"/>
              <a:t>view </a:t>
            </a:r>
            <a:r>
              <a:rPr lang="en-US" altLang="zh-CN" sz="1900" dirty="0" err="1"/>
              <a:t>wx:if</a:t>
            </a:r>
            <a:r>
              <a:rPr lang="en-US" altLang="zh-CN" sz="1900" dirty="0" smtClean="0"/>
              <a:t>="{{}}"&gt;&lt;/</a:t>
            </a:r>
            <a:r>
              <a:rPr lang="en-US" altLang="zh-CN" sz="1900" dirty="0"/>
              <a:t>view</a:t>
            </a:r>
            <a:r>
              <a:rPr lang="en-US" altLang="zh-CN" sz="1900" dirty="0" smtClean="0"/>
              <a:t>&gt;&lt;</a:t>
            </a:r>
            <a:r>
              <a:rPr lang="en-US" altLang="zh-CN" sz="1900" dirty="0"/>
              <a:t>view </a:t>
            </a:r>
            <a:r>
              <a:rPr lang="en-US" altLang="zh-CN" sz="1900" dirty="0" err="1"/>
              <a:t>wx:elif</a:t>
            </a:r>
            <a:r>
              <a:rPr lang="en-US" altLang="zh-CN" sz="1900" dirty="0" smtClean="0"/>
              <a:t>="{{}}"&gt;&lt;/</a:t>
            </a:r>
            <a:r>
              <a:rPr lang="en-US" altLang="zh-CN" sz="1900" dirty="0"/>
              <a:t>view</a:t>
            </a:r>
            <a:r>
              <a:rPr lang="en-US" altLang="zh-CN" sz="1900" dirty="0" smtClean="0"/>
              <a:t>&gt;&lt;</a:t>
            </a:r>
            <a:r>
              <a:rPr lang="en-US" altLang="zh-CN" sz="1900" dirty="0"/>
              <a:t>view </a:t>
            </a:r>
            <a:r>
              <a:rPr lang="en-US" altLang="zh-CN" sz="1900" dirty="0" err="1"/>
              <a:t>wx:else</a:t>
            </a:r>
            <a:r>
              <a:rPr lang="en-US" altLang="zh-CN" sz="1900" dirty="0" smtClean="0"/>
              <a:t>&gt;&lt;/</a:t>
            </a:r>
            <a:r>
              <a:rPr lang="en-US" altLang="zh-CN" sz="1900" dirty="0"/>
              <a:t>view</a:t>
            </a:r>
            <a:r>
              <a:rPr lang="en-US" altLang="zh-CN" sz="19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zh-CN" altLang="en-US" sz="1900" dirty="0" smtClean="0"/>
              <a:t>模板渲染、列表渲染</a:t>
            </a:r>
            <a:endParaRPr lang="en-US" altLang="zh-CN" sz="1900" dirty="0" smtClean="0"/>
          </a:p>
          <a:p>
            <a:pPr>
              <a:lnSpc>
                <a:spcPct val="150000"/>
              </a:lnSpc>
            </a:pPr>
            <a:r>
              <a:rPr lang="en-US" altLang="zh-CN" sz="1900" dirty="0"/>
              <a:t>&lt;template is</a:t>
            </a:r>
            <a:r>
              <a:rPr lang="en-US" altLang="zh-CN" sz="1900" dirty="0" smtClean="0"/>
              <a:t>=‘XXX’ </a:t>
            </a:r>
            <a:r>
              <a:rPr lang="en-US" altLang="zh-CN" sz="1900" dirty="0" err="1"/>
              <a:t>wx:for</a:t>
            </a:r>
            <a:r>
              <a:rPr lang="en-US" altLang="zh-CN" sz="1900" dirty="0"/>
              <a:t>= </a:t>
            </a:r>
            <a:r>
              <a:rPr lang="en-US" altLang="zh-CN" sz="1900" dirty="0" smtClean="0"/>
              <a:t>'{{</a:t>
            </a:r>
            <a:r>
              <a:rPr lang="en-US" altLang="zh-CN" sz="1900" dirty="0" err="1" smtClean="0"/>
              <a:t>arry</a:t>
            </a:r>
            <a:r>
              <a:rPr lang="en-US" altLang="zh-CN" sz="1900" dirty="0" smtClean="0"/>
              <a:t>}}' </a:t>
            </a:r>
            <a:r>
              <a:rPr lang="en-US" altLang="zh-CN" sz="1900" dirty="0"/>
              <a:t>data='{{item}}' </a:t>
            </a:r>
            <a:r>
              <a:rPr lang="en-US" altLang="zh-CN" sz="1900" dirty="0" err="1"/>
              <a:t>wx:key</a:t>
            </a:r>
            <a:r>
              <a:rPr lang="en-US" altLang="zh-CN" sz="1900" dirty="0" smtClean="0"/>
              <a:t>=‘item'&gt;&lt;/</a:t>
            </a:r>
            <a:r>
              <a:rPr lang="en-US" altLang="zh-CN" sz="1900" dirty="0"/>
              <a:t>template&gt;</a:t>
            </a:r>
          </a:p>
          <a:p>
            <a:pPr>
              <a:lnSpc>
                <a:spcPct val="150000"/>
              </a:lnSpc>
            </a:pPr>
            <a:r>
              <a:rPr lang="en-US" altLang="zh-CN" sz="1900" dirty="0" smtClean="0"/>
              <a:t>&lt;template name=‘XXX’&gt;&lt;/template&gt;</a:t>
            </a:r>
          </a:p>
          <a:p>
            <a:pPr>
              <a:lnSpc>
                <a:spcPct val="150000"/>
              </a:lnSpc>
            </a:pPr>
            <a:r>
              <a:rPr lang="zh-CN" altLang="en-US" sz="1900" dirty="0"/>
              <a:t>绑定事件</a:t>
            </a:r>
            <a:r>
              <a:rPr lang="en-US" altLang="zh-CN" sz="1900" dirty="0" err="1"/>
              <a:t>bindtap</a:t>
            </a:r>
            <a:r>
              <a:rPr lang="zh-CN" altLang="en-US" sz="1900" dirty="0"/>
              <a:t>，组件绑定事件（</a:t>
            </a:r>
            <a:r>
              <a:rPr lang="en-US" altLang="zh-CN" sz="1900" dirty="0"/>
              <a:t>API :</a:t>
            </a:r>
            <a:r>
              <a:rPr lang="zh-CN" altLang="en-US" sz="1900" dirty="0"/>
              <a:t>获取手机号</a:t>
            </a:r>
            <a:r>
              <a:rPr lang="en-US" altLang="zh-CN" sz="1900" dirty="0" err="1"/>
              <a:t>bindgetphonenumber</a:t>
            </a:r>
            <a:r>
              <a:rPr lang="zh-CN" altLang="en-US" sz="1900" dirty="0" smtClean="0"/>
              <a:t>）</a:t>
            </a:r>
            <a:endParaRPr lang="en-US" altLang="zh-CN" sz="1900" dirty="0" smtClean="0"/>
          </a:p>
          <a:p>
            <a:pPr>
              <a:lnSpc>
                <a:spcPct val="150000"/>
              </a:lnSpc>
            </a:pPr>
            <a:r>
              <a:rPr lang="zh-CN" altLang="en-US" sz="1900" dirty="0"/>
              <a:t> </a:t>
            </a:r>
            <a:r>
              <a:rPr lang="en-US" altLang="zh-CN" sz="1900" dirty="0" err="1"/>
              <a:t>bindtap</a:t>
            </a:r>
            <a:r>
              <a:rPr lang="zh-CN" altLang="en-US" sz="1900" dirty="0"/>
              <a:t>元素绑定事件，父节点绑定事件会</a:t>
            </a:r>
            <a:r>
              <a:rPr lang="zh-CN" altLang="en-US" sz="1900" dirty="0" smtClean="0"/>
              <a:t>冒泡</a:t>
            </a:r>
            <a:endParaRPr lang="en-US" altLang="zh-CN" sz="1900" dirty="0" smtClean="0"/>
          </a:p>
          <a:p>
            <a:pPr>
              <a:lnSpc>
                <a:spcPct val="150000"/>
              </a:lnSpc>
            </a:pPr>
            <a:r>
              <a:rPr lang="en-US" altLang="zh-CN" sz="1900" dirty="0" err="1" smtClean="0"/>
              <a:t>catchtap</a:t>
            </a:r>
            <a:r>
              <a:rPr lang="zh-CN" altLang="en-US" sz="1900" dirty="0"/>
              <a:t>不会冒泡，仅在当前元素出发</a:t>
            </a:r>
            <a:endParaRPr lang="en-US" altLang="zh-CN" sz="1900" dirty="0" smtClean="0"/>
          </a:p>
          <a:p>
            <a:pPr>
              <a:lnSpc>
                <a:spcPct val="150000"/>
              </a:lnSpc>
            </a:pPr>
            <a:r>
              <a:rPr lang="zh-CN" altLang="en-US" sz="1900" dirty="0"/>
              <a:t>事件对象可以携带额外</a:t>
            </a:r>
            <a:r>
              <a:rPr lang="zh-CN" altLang="en-US" sz="1900" dirty="0" smtClean="0"/>
              <a:t>信息</a:t>
            </a:r>
            <a:endParaRPr lang="en-US" altLang="zh-CN" sz="1900" dirty="0" smtClean="0"/>
          </a:p>
          <a:p>
            <a:pPr>
              <a:lnSpc>
                <a:spcPct val="150000"/>
              </a:lnSpc>
            </a:pPr>
            <a:r>
              <a:rPr lang="zh-CN" altLang="en-US" sz="1900" dirty="0" smtClean="0"/>
              <a:t>如 </a:t>
            </a:r>
            <a:r>
              <a:rPr lang="en-US" altLang="zh-CN" sz="1900" dirty="0"/>
              <a:t>id, </a:t>
            </a:r>
            <a:r>
              <a:rPr lang="en-US" altLang="zh-CN" sz="1900" dirty="0" smtClean="0"/>
              <a:t>dataset(</a:t>
            </a:r>
            <a:r>
              <a:rPr lang="zh-CN" altLang="en-US" sz="1900" dirty="0"/>
              <a:t>事件源组件上由</a:t>
            </a:r>
            <a:r>
              <a:rPr lang="en-US" altLang="zh-CN" sz="1900" dirty="0"/>
              <a:t>data-</a:t>
            </a:r>
            <a:r>
              <a:rPr lang="zh-CN" altLang="en-US" sz="1900" dirty="0"/>
              <a:t>开头的自定义属性组成的集合</a:t>
            </a:r>
            <a:r>
              <a:rPr lang="en-US" altLang="zh-CN" sz="1900" dirty="0" smtClean="0"/>
              <a:t>), </a:t>
            </a:r>
          </a:p>
          <a:p>
            <a:pPr>
              <a:lnSpc>
                <a:spcPct val="150000"/>
              </a:lnSpc>
            </a:pPr>
            <a:r>
              <a:rPr lang="en-US" altLang="zh-CN" sz="1900" dirty="0" smtClean="0"/>
              <a:t>touches(</a:t>
            </a:r>
            <a:r>
              <a:rPr lang="zh-CN" altLang="en-US" sz="1900" dirty="0"/>
              <a:t>当前停留在屏幕中的触摸点信息的数组</a:t>
            </a:r>
            <a:r>
              <a:rPr lang="en-US" altLang="zh-CN" sz="1900" dirty="0" smtClean="0"/>
              <a:t>)</a:t>
            </a:r>
            <a:r>
              <a:rPr lang="zh-CN" altLang="en-US" sz="1900" dirty="0" smtClean="0"/>
              <a:t>。</a:t>
            </a:r>
            <a:endParaRPr lang="zh-CN" altLang="en-US" sz="1900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667" y="3038952"/>
            <a:ext cx="2933333" cy="3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82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0734" y="4066943"/>
            <a:ext cx="11223116" cy="1992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00" dirty="0" err="1" smtClean="0">
                <a:solidFill>
                  <a:srgbClr val="FF0000"/>
                </a:solidFill>
              </a:rPr>
              <a:t>Index.wxss</a:t>
            </a:r>
            <a:endParaRPr lang="en-US" altLang="zh-CN" sz="1900" dirty="0" smtClean="0">
              <a:solidFill>
                <a:srgbClr val="FF0000"/>
              </a:solidFill>
            </a:endParaRPr>
          </a:p>
          <a:p>
            <a:endParaRPr lang="en-US" altLang="zh-CN" sz="19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900" dirty="0"/>
              <a:t>尺寸</a:t>
            </a:r>
            <a:r>
              <a:rPr lang="zh-CN" altLang="en-US" sz="1900" dirty="0" smtClean="0"/>
              <a:t>单位    </a:t>
            </a:r>
            <a:r>
              <a:rPr lang="en-US" altLang="zh-CN" sz="1900" dirty="0" smtClean="0"/>
              <a:t>1rpx ;</a:t>
            </a:r>
            <a:r>
              <a:rPr lang="zh-CN" altLang="en-US" sz="1900" dirty="0" smtClean="0"/>
              <a:t>可以自适应屏幕大小，</a:t>
            </a:r>
            <a:endParaRPr lang="en-US" altLang="zh-CN" sz="19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900" dirty="0" smtClean="0"/>
              <a:t> 样式导入     </a:t>
            </a:r>
            <a:r>
              <a:rPr lang="en-US" altLang="zh-CN" sz="1900" dirty="0" smtClean="0"/>
              <a:t>@import “</a:t>
            </a:r>
            <a:r>
              <a:rPr lang="en-US" altLang="zh-CN" sz="1900" dirty="0" err="1" smtClean="0"/>
              <a:t>xxx.wxss</a:t>
            </a:r>
            <a:r>
              <a:rPr lang="en-US" altLang="zh-CN" sz="1900" dirty="0"/>
              <a:t>”; </a:t>
            </a:r>
            <a:endParaRPr lang="en-US" altLang="zh-CN" sz="1900" dirty="0" smtClean="0"/>
          </a:p>
          <a:p>
            <a:pPr>
              <a:lnSpc>
                <a:spcPct val="150000"/>
              </a:lnSpc>
            </a:pPr>
            <a:r>
              <a:rPr lang="en-US" altLang="zh-CN" sz="1900" dirty="0" smtClean="0"/>
              <a:t>@</a:t>
            </a:r>
            <a:r>
              <a:rPr lang="en-US" altLang="zh-CN" sz="1900" dirty="0"/>
              <a:t>import</a:t>
            </a:r>
            <a:r>
              <a:rPr lang="zh-CN" altLang="en-US" sz="1900" dirty="0"/>
              <a:t>标识符来导入外联样式。</a:t>
            </a:r>
            <a:r>
              <a:rPr lang="en-US" altLang="zh-CN" sz="1900" dirty="0"/>
              <a:t>@import</a:t>
            </a:r>
            <a:r>
              <a:rPr lang="zh-CN" altLang="en-US" sz="1900" dirty="0"/>
              <a:t>后跟需要导入的外联样式表的相对</a:t>
            </a:r>
            <a:r>
              <a:rPr lang="zh-CN" altLang="en-US" sz="1900" dirty="0" smtClean="0"/>
              <a:t>路径</a:t>
            </a:r>
            <a:r>
              <a:rPr lang="en-US" altLang="zh-CN" sz="1900" dirty="0" smtClean="0"/>
              <a:t>,</a:t>
            </a:r>
            <a:r>
              <a:rPr lang="zh-CN" altLang="en-US" sz="1900" dirty="0" smtClean="0"/>
              <a:t>用</a:t>
            </a:r>
            <a:r>
              <a:rPr lang="en-US" altLang="zh-CN" sz="1900" dirty="0"/>
              <a:t>;</a:t>
            </a:r>
            <a:r>
              <a:rPr lang="zh-CN" altLang="en-US" sz="1900" dirty="0"/>
              <a:t>表示语句结束。</a:t>
            </a:r>
            <a:endParaRPr lang="zh-CN" altLang="en-US" sz="190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0734" y="464672"/>
            <a:ext cx="5721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视图层</a:t>
            </a:r>
            <a:r>
              <a:rPr lang="en-US" altLang="zh-CN" sz="2400" dirty="0" smtClean="0">
                <a:solidFill>
                  <a:schemeClr val="bg1"/>
                </a:solidFill>
              </a:rPr>
              <a:t>---</a:t>
            </a:r>
            <a:r>
              <a:rPr lang="zh-CN" altLang="en-US" sz="2400" dirty="0" smtClean="0">
                <a:solidFill>
                  <a:schemeClr val="bg1"/>
                </a:solidFill>
              </a:rPr>
              <a:t>引入</a:t>
            </a:r>
            <a:r>
              <a:rPr lang="zh-CN" altLang="en-US" sz="2400" dirty="0">
                <a:solidFill>
                  <a:schemeClr val="bg1"/>
                </a:solidFill>
              </a:rPr>
              <a:t>的区分</a:t>
            </a:r>
            <a:r>
              <a:rPr lang="zh-CN" altLang="en-US" sz="2400" dirty="0" smtClean="0">
                <a:solidFill>
                  <a:schemeClr val="bg1"/>
                </a:solidFill>
              </a:rPr>
              <a:t>：</a:t>
            </a:r>
            <a:r>
              <a:rPr lang="en-US" altLang="zh-CN" sz="2400" dirty="0" smtClean="0">
                <a:solidFill>
                  <a:schemeClr val="bg1"/>
                </a:solidFill>
              </a:rPr>
              <a:t>import </a:t>
            </a:r>
            <a:r>
              <a:rPr lang="zh-CN" altLang="en-US" sz="2400" dirty="0">
                <a:solidFill>
                  <a:schemeClr val="bg1"/>
                </a:solidFill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</a:rPr>
              <a:t>include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8022" y="1140040"/>
            <a:ext cx="975492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900" dirty="0" smtClean="0"/>
              <a:t>&lt;import </a:t>
            </a:r>
            <a:r>
              <a:rPr lang="en-US" altLang="zh-CN" sz="1900" dirty="0" err="1" smtClean="0"/>
              <a:t>src</a:t>
            </a:r>
            <a:r>
              <a:rPr lang="en-US" altLang="zh-CN" sz="1900" dirty="0" smtClean="0"/>
              <a:t>=‘’&gt;</a:t>
            </a:r>
          </a:p>
          <a:p>
            <a:pPr>
              <a:lnSpc>
                <a:spcPct val="150000"/>
              </a:lnSpc>
            </a:pPr>
            <a:r>
              <a:rPr lang="en-US" altLang="zh-CN" sz="1900" dirty="0" smtClean="0"/>
              <a:t>&lt;include </a:t>
            </a:r>
            <a:r>
              <a:rPr lang="en-US" altLang="zh-CN" sz="1900" dirty="0" err="1" smtClean="0"/>
              <a:t>src</a:t>
            </a:r>
            <a:r>
              <a:rPr lang="en-US" altLang="zh-CN" sz="1900" dirty="0" smtClean="0"/>
              <a:t>=‘’&gt;</a:t>
            </a:r>
          </a:p>
          <a:p>
            <a:pPr>
              <a:lnSpc>
                <a:spcPct val="150000"/>
              </a:lnSpc>
            </a:pPr>
            <a:r>
              <a:rPr lang="en-US" altLang="zh-CN" sz="1900" dirty="0">
                <a:solidFill>
                  <a:srgbClr val="FF0000"/>
                </a:solidFill>
              </a:rPr>
              <a:t>import</a:t>
            </a:r>
            <a:r>
              <a:rPr lang="zh-CN" altLang="en-US" sz="1900" dirty="0"/>
              <a:t>可以在该文件中使用目标文件定义的</a:t>
            </a:r>
            <a:r>
              <a:rPr lang="en-US" altLang="zh-CN" sz="1900" dirty="0" smtClean="0"/>
              <a:t>template,</a:t>
            </a:r>
            <a:r>
              <a:rPr lang="zh-CN" altLang="en-US" sz="1900" dirty="0" smtClean="0"/>
              <a:t>但是有作用域，</a:t>
            </a:r>
            <a:r>
              <a:rPr lang="en-US" altLang="zh-CN" sz="1900" dirty="0" smtClean="0"/>
              <a:t>A</a:t>
            </a:r>
            <a:r>
              <a:rPr lang="zh-CN" altLang="en-US" sz="1900" dirty="0" smtClean="0"/>
              <a:t>引入</a:t>
            </a:r>
            <a:r>
              <a:rPr lang="en-US" altLang="zh-CN" sz="1900" dirty="0" smtClean="0"/>
              <a:t>B</a:t>
            </a:r>
            <a:r>
              <a:rPr lang="zh-CN" altLang="en-US" sz="1900" dirty="0" smtClean="0"/>
              <a:t>，</a:t>
            </a:r>
            <a:r>
              <a:rPr lang="en-US" altLang="zh-CN" sz="1900" dirty="0" smtClean="0"/>
              <a:t>B</a:t>
            </a:r>
            <a:r>
              <a:rPr lang="zh-CN" altLang="en-US" sz="1900" dirty="0" smtClean="0"/>
              <a:t>引入</a:t>
            </a:r>
            <a:r>
              <a:rPr lang="en-US" altLang="zh-CN" sz="1900" dirty="0" smtClean="0"/>
              <a:t>C</a:t>
            </a:r>
            <a:r>
              <a:rPr lang="zh-CN" altLang="en-US" sz="1900" dirty="0" smtClean="0"/>
              <a:t>，</a:t>
            </a:r>
            <a:r>
              <a:rPr lang="en-US" altLang="zh-CN" sz="1900" dirty="0" smtClean="0"/>
              <a:t>A</a:t>
            </a:r>
            <a:r>
              <a:rPr lang="zh-CN" altLang="en-US" sz="1900" dirty="0" smtClean="0"/>
              <a:t>不能使用</a:t>
            </a:r>
            <a:r>
              <a:rPr lang="en-US" altLang="zh-CN" sz="1900" dirty="0" smtClean="0"/>
              <a:t>C</a:t>
            </a:r>
            <a:r>
              <a:rPr lang="zh-CN" altLang="en-US" sz="1900" dirty="0" smtClean="0"/>
              <a:t>的模板</a:t>
            </a:r>
            <a:endParaRPr lang="en-US" altLang="zh-CN" sz="1900" dirty="0" smtClean="0"/>
          </a:p>
          <a:p>
            <a:pPr>
              <a:lnSpc>
                <a:spcPct val="150000"/>
              </a:lnSpc>
            </a:pPr>
            <a:r>
              <a:rPr lang="en-US" altLang="zh-CN" sz="1900" dirty="0" smtClean="0">
                <a:solidFill>
                  <a:srgbClr val="FF0000"/>
                </a:solidFill>
              </a:rPr>
              <a:t>include</a:t>
            </a:r>
            <a:r>
              <a:rPr lang="zh-CN" altLang="en-US" sz="1900" dirty="0"/>
              <a:t>可以将目标文件除了 </a:t>
            </a:r>
            <a:r>
              <a:rPr lang="en-US" altLang="zh-CN" sz="1900" dirty="0"/>
              <a:t>&lt;template/&gt; &lt;</a:t>
            </a:r>
            <a:r>
              <a:rPr lang="en-US" altLang="zh-CN" sz="1900" dirty="0" err="1"/>
              <a:t>wxs</a:t>
            </a:r>
            <a:r>
              <a:rPr lang="en-US" altLang="zh-CN" sz="1900" dirty="0"/>
              <a:t>/&gt; </a:t>
            </a:r>
            <a:r>
              <a:rPr lang="zh-CN" altLang="en-US" sz="1900" dirty="0"/>
              <a:t>外的整个代码引入，相当于是拷贝到 </a:t>
            </a:r>
            <a:r>
              <a:rPr lang="en-US" altLang="zh-CN" sz="1900" dirty="0"/>
              <a:t>include </a:t>
            </a:r>
            <a:r>
              <a:rPr lang="zh-CN" altLang="en-US" sz="1900" dirty="0"/>
              <a:t>位置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11453" y="1392163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Demo</a:t>
            </a:r>
            <a:r>
              <a:rPr lang="zh-CN" altLang="en-US" dirty="0" smtClean="0"/>
              <a:t>演示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3912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8983" y="370702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视图</a:t>
            </a:r>
            <a:r>
              <a:rPr lang="zh-CN" altLang="en-US" sz="2400" dirty="0" smtClean="0">
                <a:solidFill>
                  <a:schemeClr val="bg1"/>
                </a:solidFill>
              </a:rPr>
              <a:t>层</a:t>
            </a:r>
            <a:r>
              <a:rPr lang="en-US" altLang="zh-CN" sz="2400" dirty="0">
                <a:solidFill>
                  <a:schemeClr val="bg1"/>
                </a:solidFill>
              </a:rPr>
              <a:t>--- </a:t>
            </a:r>
            <a:r>
              <a:rPr lang="zh-CN" altLang="en-US" sz="2400" dirty="0">
                <a:solidFill>
                  <a:schemeClr val="bg1"/>
                </a:solidFill>
              </a:rPr>
              <a:t>页面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18983" y="928247"/>
            <a:ext cx="929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WXS</a:t>
            </a:r>
            <a:r>
              <a:rPr lang="zh-CN" altLang="en-US" dirty="0" smtClean="0"/>
              <a:t>（</a:t>
            </a:r>
            <a:r>
              <a:rPr lang="en-US" altLang="zh-CN" dirty="0" err="1"/>
              <a:t>WeiXin</a:t>
            </a:r>
            <a:r>
              <a:rPr lang="en-US" altLang="zh-CN" dirty="0"/>
              <a:t> Script</a:t>
            </a:r>
            <a:r>
              <a:rPr lang="zh-CN" altLang="en-US" dirty="0"/>
              <a:t>）是小程序的一套脚本语言，结合 </a:t>
            </a:r>
            <a:r>
              <a:rPr lang="en-US" altLang="zh-CN" dirty="0"/>
              <a:t>WXML</a:t>
            </a:r>
            <a:r>
              <a:rPr lang="zh-CN" altLang="en-US" dirty="0"/>
              <a:t>，可以构建出页面的结构。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18983" y="1393460"/>
            <a:ext cx="10453817" cy="3439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900" dirty="0" err="1"/>
              <a:t>wxs</a:t>
            </a:r>
            <a:r>
              <a:rPr lang="en-US" altLang="zh-CN" sz="1900" dirty="0"/>
              <a:t> </a:t>
            </a:r>
            <a:r>
              <a:rPr lang="zh-CN" altLang="en-US" sz="1900" dirty="0"/>
              <a:t>不依赖于运行时的基础库版本，可以在所有版本的小程序中运行。</a:t>
            </a:r>
          </a:p>
          <a:p>
            <a:pPr>
              <a:lnSpc>
                <a:spcPct val="150000"/>
              </a:lnSpc>
            </a:pPr>
            <a:r>
              <a:rPr lang="en-US" altLang="zh-CN" sz="1900" dirty="0" err="1"/>
              <a:t>wxs</a:t>
            </a:r>
            <a:r>
              <a:rPr lang="en-US" altLang="zh-CN" sz="1900" dirty="0"/>
              <a:t> </a:t>
            </a:r>
            <a:r>
              <a:rPr lang="zh-CN" altLang="en-US" sz="1900" dirty="0"/>
              <a:t>与 </a:t>
            </a:r>
            <a:r>
              <a:rPr lang="en-US" altLang="zh-CN" sz="1900" dirty="0" err="1"/>
              <a:t>javascript</a:t>
            </a:r>
            <a:r>
              <a:rPr lang="en-US" altLang="zh-CN" sz="1900" dirty="0"/>
              <a:t> </a:t>
            </a:r>
            <a:r>
              <a:rPr lang="zh-CN" altLang="en-US" sz="1900" dirty="0"/>
              <a:t>是不同的语言，有自己的语法，并不和 </a:t>
            </a:r>
            <a:r>
              <a:rPr lang="en-US" altLang="zh-CN" sz="1900" dirty="0" err="1"/>
              <a:t>javascript</a:t>
            </a:r>
            <a:r>
              <a:rPr lang="en-US" altLang="zh-CN" sz="1900" dirty="0"/>
              <a:t> </a:t>
            </a:r>
            <a:r>
              <a:rPr lang="zh-CN" altLang="en-US" sz="1900" dirty="0" smtClean="0"/>
              <a:t>一致（定义变量用</a:t>
            </a:r>
            <a:r>
              <a:rPr lang="en-US" altLang="zh-CN" sz="1900" dirty="0" err="1" smtClean="0"/>
              <a:t>var</a:t>
            </a:r>
            <a:r>
              <a:rPr lang="zh-CN" altLang="en-US" sz="1900" dirty="0" smtClean="0"/>
              <a:t>）。</a:t>
            </a:r>
            <a:endParaRPr lang="zh-CN" altLang="en-US" sz="1900" dirty="0"/>
          </a:p>
          <a:p>
            <a:pPr>
              <a:lnSpc>
                <a:spcPct val="150000"/>
              </a:lnSpc>
            </a:pPr>
            <a:r>
              <a:rPr lang="en-US" altLang="zh-CN" sz="1900" dirty="0" err="1"/>
              <a:t>wxs</a:t>
            </a:r>
            <a:r>
              <a:rPr lang="en-US" altLang="zh-CN" sz="1900" dirty="0"/>
              <a:t> </a:t>
            </a:r>
            <a:r>
              <a:rPr lang="zh-CN" altLang="en-US" sz="1900" dirty="0"/>
              <a:t>的运行环境和其他 </a:t>
            </a:r>
            <a:r>
              <a:rPr lang="en-US" altLang="zh-CN" sz="1900" dirty="0" err="1"/>
              <a:t>javascript</a:t>
            </a:r>
            <a:r>
              <a:rPr lang="en-US" altLang="zh-CN" sz="1900" dirty="0"/>
              <a:t> </a:t>
            </a:r>
            <a:r>
              <a:rPr lang="zh-CN" altLang="en-US" sz="1900" dirty="0"/>
              <a:t>代码是隔离的，</a:t>
            </a:r>
            <a:r>
              <a:rPr lang="en-US" altLang="zh-CN" sz="1900" dirty="0" err="1"/>
              <a:t>wxs</a:t>
            </a:r>
            <a:r>
              <a:rPr lang="en-US" altLang="zh-CN" sz="1900" dirty="0"/>
              <a:t> </a:t>
            </a:r>
            <a:r>
              <a:rPr lang="zh-CN" altLang="en-US" sz="1900" dirty="0"/>
              <a:t>中不能调用其他 </a:t>
            </a:r>
            <a:r>
              <a:rPr lang="en-US" altLang="zh-CN" sz="1900" dirty="0" err="1"/>
              <a:t>javascript</a:t>
            </a:r>
            <a:r>
              <a:rPr lang="en-US" altLang="zh-CN" sz="1900" dirty="0"/>
              <a:t> </a:t>
            </a:r>
            <a:r>
              <a:rPr lang="zh-CN" altLang="en-US" sz="1900" dirty="0"/>
              <a:t>文件中定义的函数，也不能调用小程序提供的</a:t>
            </a:r>
            <a:r>
              <a:rPr lang="en-US" altLang="zh-CN" sz="1900" dirty="0"/>
              <a:t>API</a:t>
            </a:r>
            <a:r>
              <a:rPr lang="zh-CN" altLang="en-US" sz="1900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1900" dirty="0" err="1"/>
              <a:t>wxs</a:t>
            </a:r>
            <a:r>
              <a:rPr lang="en-US" altLang="zh-CN" sz="1900" dirty="0"/>
              <a:t> </a:t>
            </a:r>
            <a:r>
              <a:rPr lang="zh-CN" altLang="en-US" sz="1900" dirty="0"/>
              <a:t>函数不能作为组件的事件回调。</a:t>
            </a:r>
          </a:p>
          <a:p>
            <a:pPr>
              <a:lnSpc>
                <a:spcPct val="150000"/>
              </a:lnSpc>
            </a:pPr>
            <a:r>
              <a:rPr lang="zh-CN" altLang="en-US" sz="1900" dirty="0"/>
              <a:t>由于运行环境的差异，在 </a:t>
            </a:r>
            <a:r>
              <a:rPr lang="en-US" altLang="zh-CN" sz="1900" dirty="0" err="1"/>
              <a:t>iOS</a:t>
            </a:r>
            <a:r>
              <a:rPr lang="en-US" altLang="zh-CN" sz="1900" dirty="0"/>
              <a:t> </a:t>
            </a:r>
            <a:r>
              <a:rPr lang="zh-CN" altLang="en-US" sz="1900" dirty="0"/>
              <a:t>设备上小程序内的 </a:t>
            </a:r>
            <a:r>
              <a:rPr lang="en-US" altLang="zh-CN" sz="1900" dirty="0" err="1"/>
              <a:t>wxs</a:t>
            </a:r>
            <a:r>
              <a:rPr lang="en-US" altLang="zh-CN" sz="1900" dirty="0"/>
              <a:t> </a:t>
            </a:r>
            <a:r>
              <a:rPr lang="zh-CN" altLang="en-US" sz="1900" dirty="0"/>
              <a:t>会比 </a:t>
            </a:r>
            <a:r>
              <a:rPr lang="en-US" altLang="zh-CN" sz="1900" dirty="0" err="1"/>
              <a:t>javascript</a:t>
            </a:r>
            <a:r>
              <a:rPr lang="en-US" altLang="zh-CN" sz="1900" dirty="0"/>
              <a:t> </a:t>
            </a:r>
            <a:r>
              <a:rPr lang="zh-CN" altLang="en-US" sz="1900" dirty="0"/>
              <a:t>代码快 </a:t>
            </a:r>
            <a:r>
              <a:rPr lang="en-US" altLang="zh-CN" sz="1900" dirty="0"/>
              <a:t>2 ~ 20 </a:t>
            </a:r>
            <a:r>
              <a:rPr lang="zh-CN" altLang="en-US" sz="1900" dirty="0"/>
              <a:t>倍。在 </a:t>
            </a:r>
            <a:r>
              <a:rPr lang="en-US" altLang="zh-CN" sz="1900" dirty="0"/>
              <a:t>android </a:t>
            </a:r>
            <a:r>
              <a:rPr lang="zh-CN" altLang="en-US" sz="1900" dirty="0"/>
              <a:t>设备上二者运行效率无差异。</a:t>
            </a: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18983" y="4832863"/>
            <a:ext cx="9878025" cy="1350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900" dirty="0" smtClean="0"/>
              <a:t>1</a:t>
            </a:r>
            <a:r>
              <a:rPr lang="zh-CN" altLang="en-US" sz="1900" dirty="0" smtClean="0"/>
              <a:t>：每个</a:t>
            </a:r>
            <a:r>
              <a:rPr lang="en-US" altLang="zh-CN" sz="1900" dirty="0" err="1" smtClean="0"/>
              <a:t>wxs</a:t>
            </a:r>
            <a:r>
              <a:rPr lang="zh-CN" altLang="en-US" sz="1900" dirty="0" smtClean="0"/>
              <a:t>都有一个</a:t>
            </a:r>
            <a:r>
              <a:rPr lang="en-US" altLang="zh-CN" sz="1900" dirty="0" smtClean="0"/>
              <a:t>module</a:t>
            </a:r>
            <a:r>
              <a:rPr lang="zh-CN" altLang="en-US" sz="1900" dirty="0" smtClean="0"/>
              <a:t>对象，里面定义的变量、方法可以通过</a:t>
            </a:r>
            <a:r>
              <a:rPr lang="en-US" altLang="zh-CN" sz="1900" dirty="0" smtClean="0"/>
              <a:t>module.</a:t>
            </a:r>
            <a:r>
              <a:rPr lang="en-US" altLang="zh-CN" sz="1900" dirty="0"/>
              <a:t> e</a:t>
            </a:r>
            <a:r>
              <a:rPr lang="en-US" altLang="zh-CN" sz="1900" dirty="0" smtClean="0"/>
              <a:t>xports</a:t>
            </a:r>
            <a:r>
              <a:rPr lang="zh-CN" altLang="en-US" sz="1900" dirty="0" smtClean="0"/>
              <a:t>导出</a:t>
            </a:r>
            <a:endParaRPr lang="en-US" altLang="zh-CN" sz="1900" dirty="0" smtClean="0"/>
          </a:p>
          <a:p>
            <a:pPr>
              <a:lnSpc>
                <a:spcPct val="150000"/>
              </a:lnSpc>
            </a:pPr>
            <a:r>
              <a:rPr lang="en-US" altLang="zh-CN" sz="1900" dirty="0" smtClean="0"/>
              <a:t>2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每个模块都有自己独立的</a:t>
            </a:r>
            <a:r>
              <a:rPr lang="zh-CN" altLang="en-US" sz="1900" dirty="0" smtClean="0"/>
              <a:t>作用域</a:t>
            </a:r>
            <a:endParaRPr lang="en-US" altLang="zh-CN" sz="1900" dirty="0" smtClean="0"/>
          </a:p>
          <a:p>
            <a:pPr>
              <a:lnSpc>
                <a:spcPct val="150000"/>
              </a:lnSpc>
            </a:pPr>
            <a:r>
              <a:rPr lang="en-US" altLang="zh-CN" sz="1900" dirty="0" smtClean="0"/>
              <a:t>3</a:t>
            </a:r>
            <a:r>
              <a:rPr lang="zh-CN" altLang="en-US" sz="1900" dirty="0" smtClean="0"/>
              <a:t>：</a:t>
            </a:r>
            <a:r>
              <a:rPr lang="en-US" altLang="zh-CN" sz="1900" dirty="0" err="1"/>
              <a:t>wxs</a:t>
            </a:r>
            <a:r>
              <a:rPr lang="zh-CN" altLang="en-US" sz="1900" dirty="0"/>
              <a:t>是专门用于</a:t>
            </a:r>
            <a:r>
              <a:rPr lang="en-US" altLang="zh-CN" sz="1900" dirty="0" err="1"/>
              <a:t>wxml</a:t>
            </a:r>
            <a:r>
              <a:rPr lang="zh-CN" altLang="en-US" sz="1900" dirty="0"/>
              <a:t>页面的，主要在视图层调用函数</a:t>
            </a:r>
            <a:r>
              <a:rPr lang="zh-CN" altLang="en-US" sz="1900" dirty="0" smtClean="0"/>
              <a:t>。</a:t>
            </a:r>
            <a:endParaRPr lang="zh-CN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381218314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2613</TotalTime>
  <Words>1328</Words>
  <Application>Microsoft Office PowerPoint</Application>
  <PresentationFormat>宽屏</PresentationFormat>
  <Paragraphs>142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幼圆</vt:lpstr>
      <vt:lpstr>Arial</vt:lpstr>
      <vt:lpstr>Century Gothic</vt:lpstr>
      <vt:lpstr>Wingdings 3</vt:lpstr>
      <vt:lpstr>切片</vt:lpstr>
      <vt:lpstr>浅谈小程序-----（一）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浅谈小程序---</dc:title>
  <dc:creator>1</dc:creator>
  <cp:lastModifiedBy>1</cp:lastModifiedBy>
  <cp:revision>80</cp:revision>
  <dcterms:created xsi:type="dcterms:W3CDTF">2019-01-17T01:23:38Z</dcterms:created>
  <dcterms:modified xsi:type="dcterms:W3CDTF">2019-01-28T09:26:28Z</dcterms:modified>
</cp:coreProperties>
</file>